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aveSubsetFonts="1">
  <p:sldMasterIdLst>
    <p:sldMasterId id="2147483689" r:id="rId1"/>
  </p:sldMasterIdLst>
  <p:notesMasterIdLst>
    <p:notesMasterId r:id="rId32"/>
  </p:notesMasterIdLst>
  <p:handoutMasterIdLst>
    <p:handoutMasterId r:id="rId33"/>
  </p:handoutMasterIdLst>
  <p:sldIdLst>
    <p:sldId id="274" r:id="rId2"/>
    <p:sldId id="256" r:id="rId3"/>
    <p:sldId id="257" r:id="rId4"/>
    <p:sldId id="299" r:id="rId5"/>
    <p:sldId id="282" r:id="rId6"/>
    <p:sldId id="295" r:id="rId7"/>
    <p:sldId id="283" r:id="rId8"/>
    <p:sldId id="258" r:id="rId9"/>
    <p:sldId id="291" r:id="rId10"/>
    <p:sldId id="297" r:id="rId11"/>
    <p:sldId id="300" r:id="rId12"/>
    <p:sldId id="307" r:id="rId13"/>
    <p:sldId id="311" r:id="rId14"/>
    <p:sldId id="292" r:id="rId15"/>
    <p:sldId id="289" r:id="rId16"/>
    <p:sldId id="259" r:id="rId17"/>
    <p:sldId id="310" r:id="rId18"/>
    <p:sldId id="263" r:id="rId19"/>
    <p:sldId id="305" r:id="rId20"/>
    <p:sldId id="309" r:id="rId21"/>
    <p:sldId id="304" r:id="rId22"/>
    <p:sldId id="301" r:id="rId23"/>
    <p:sldId id="302" r:id="rId24"/>
    <p:sldId id="266" r:id="rId25"/>
    <p:sldId id="269" r:id="rId26"/>
    <p:sldId id="271" r:id="rId27"/>
    <p:sldId id="264" r:id="rId28"/>
    <p:sldId id="313" r:id="rId29"/>
    <p:sldId id="316" r:id="rId30"/>
    <p:sldId id="290" r:id="rId31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8"/>
  </p:normalViewPr>
  <p:slideViewPr>
    <p:cSldViewPr>
      <p:cViewPr varScale="1">
        <p:scale>
          <a:sx n="117" d="100"/>
          <a:sy n="117" d="100"/>
        </p:scale>
        <p:origin x="1480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7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>
            <a:extLst>
              <a:ext uri="{FF2B5EF4-FFF2-40B4-BE49-F238E27FC236}">
                <a16:creationId xmlns:a16="http://schemas.microsoft.com/office/drawing/2014/main" id="{2B919058-DEF9-3177-A4EA-5D7584506FB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ahoma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5" name="Rectangle 3">
            <a:extLst>
              <a:ext uri="{FF2B5EF4-FFF2-40B4-BE49-F238E27FC236}">
                <a16:creationId xmlns:a16="http://schemas.microsoft.com/office/drawing/2014/main" id="{9EE97C26-4705-5869-F33B-2FCF66D64781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275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ahoma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6" name="Rectangle 4">
            <a:extLst>
              <a:ext uri="{FF2B5EF4-FFF2-40B4-BE49-F238E27FC236}">
                <a16:creationId xmlns:a16="http://schemas.microsoft.com/office/drawing/2014/main" id="{12D0223D-A8B4-7E05-57C7-A99E2B6771C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1338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ahoma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7" name="Rectangle 5">
            <a:extLst>
              <a:ext uri="{FF2B5EF4-FFF2-40B4-BE49-F238E27FC236}">
                <a16:creationId xmlns:a16="http://schemas.microsoft.com/office/drawing/2014/main" id="{F5DE388E-68BB-437D-E5AE-210C59802B9E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275" y="9431338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0466AF2D-49EA-9D4D-9DD9-019A7762DCA8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>
            <a:extLst>
              <a:ext uri="{FF2B5EF4-FFF2-40B4-BE49-F238E27FC236}">
                <a16:creationId xmlns:a16="http://schemas.microsoft.com/office/drawing/2014/main" id="{9EACB43D-4083-3901-3DC1-C2389E181C5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9267" name="Rectangle 3">
            <a:extLst>
              <a:ext uri="{FF2B5EF4-FFF2-40B4-BE49-F238E27FC236}">
                <a16:creationId xmlns:a16="http://schemas.microsoft.com/office/drawing/2014/main" id="{364014F9-8302-2DE9-81C9-65E89A8D37FC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364" name="Rectangle 4">
            <a:extLst>
              <a:ext uri="{FF2B5EF4-FFF2-40B4-BE49-F238E27FC236}">
                <a16:creationId xmlns:a16="http://schemas.microsoft.com/office/drawing/2014/main" id="{7A246B2A-E5FC-9518-97C5-33A2B9A1C20E}"/>
              </a:ext>
            </a:extLst>
          </p:cNvPr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9269" name="Rectangle 5">
            <a:extLst>
              <a:ext uri="{FF2B5EF4-FFF2-40B4-BE49-F238E27FC236}">
                <a16:creationId xmlns:a16="http://schemas.microsoft.com/office/drawing/2014/main" id="{8EEA0856-E7D6-2F7F-B4D9-1FFC7C074734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9270" name="Rectangle 6">
            <a:extLst>
              <a:ext uri="{FF2B5EF4-FFF2-40B4-BE49-F238E27FC236}">
                <a16:creationId xmlns:a16="http://schemas.microsoft.com/office/drawing/2014/main" id="{BC32F0E1-3A0C-7E8A-9615-25966E519E90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9271" name="Rectangle 7">
            <a:extLst>
              <a:ext uri="{FF2B5EF4-FFF2-40B4-BE49-F238E27FC236}">
                <a16:creationId xmlns:a16="http://schemas.microsoft.com/office/drawing/2014/main" id="{BAD4FE67-B94A-4F73-66F0-75215DAC65E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975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fld id="{14A05847-93D2-4546-AFF8-1A296DC3A727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MS PGothic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MS PGothic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MS PGothic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MS PGothic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MS PGothic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7">
            <a:extLst>
              <a:ext uri="{FF2B5EF4-FFF2-40B4-BE49-F238E27FC236}">
                <a16:creationId xmlns:a16="http://schemas.microsoft.com/office/drawing/2014/main" id="{E4272A3E-99FF-C50A-81B9-97232908A0E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47615B4-AEB9-9245-8FAD-4FD50C155B7C}" type="slidenum">
              <a:rPr lang="en-US" altLang="en-US" sz="1200">
                <a:latin typeface="Arial" panose="020B0604020202020204" pitchFamily="34" charset="0"/>
              </a:rPr>
              <a:pPr/>
              <a:t>1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88FB42F9-ACA1-8099-2F6A-AF4922B40DA4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3CC5107D-1CC6-1BED-285F-FDCC6143C0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7">
            <a:extLst>
              <a:ext uri="{FF2B5EF4-FFF2-40B4-BE49-F238E27FC236}">
                <a16:creationId xmlns:a16="http://schemas.microsoft.com/office/drawing/2014/main" id="{EB8DAD26-44C9-CD6C-C57A-AB2F2C3E952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66E2722-7F91-7440-801E-FECD1C61EEBA}" type="slidenum">
              <a:rPr lang="en-US" altLang="en-US" sz="1200">
                <a:latin typeface="Arial" panose="020B0604020202020204" pitchFamily="34" charset="0"/>
              </a:rPr>
              <a:pPr/>
              <a:t>2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A2437033-8C18-C231-CAF1-317AEAB962C8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C1F42F15-5492-CF83-D2BB-3702182ED5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>
            <a:extLst>
              <a:ext uri="{FF2B5EF4-FFF2-40B4-BE49-F238E27FC236}">
                <a16:creationId xmlns:a16="http://schemas.microsoft.com/office/drawing/2014/main" id="{1C425528-E214-E874-774B-337137CF167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D27D9AF0-E7AA-1B4D-AA7B-E62722A7BD8A}" type="slidenum">
              <a:rPr lang="en-US" altLang="en-US" sz="1200">
                <a:latin typeface="Arial" panose="020B0604020202020204" pitchFamily="34" charset="0"/>
              </a:rPr>
              <a:pPr/>
              <a:t>3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79268D56-28D2-B478-C2A1-B979AC352084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EA7C6984-0E7C-B761-761E-61E4C6578C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7">
            <a:extLst>
              <a:ext uri="{FF2B5EF4-FFF2-40B4-BE49-F238E27FC236}">
                <a16:creationId xmlns:a16="http://schemas.microsoft.com/office/drawing/2014/main" id="{451BAF61-926A-B614-7CC1-E84E702656A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3EAF1B1-D60C-3E4F-B510-C817840420D1}" type="slidenum">
              <a:rPr lang="en-US" altLang="en-US" sz="1200">
                <a:latin typeface="Arial" panose="020B0604020202020204" pitchFamily="34" charset="0"/>
              </a:rPr>
              <a:pPr/>
              <a:t>4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92C939A6-CDB4-7AAF-970B-1978498CA4FF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42A237D8-9DB1-7472-AC05-4D3810390A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7">
            <a:extLst>
              <a:ext uri="{FF2B5EF4-FFF2-40B4-BE49-F238E27FC236}">
                <a16:creationId xmlns:a16="http://schemas.microsoft.com/office/drawing/2014/main" id="{084C7F89-A3C7-560A-425A-FB46C7A02B9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20961D5-DDF5-284F-8D1B-72E4C4AD0136}" type="slidenum">
              <a:rPr lang="en-US" altLang="en-US" sz="1200">
                <a:latin typeface="Arial" panose="020B0604020202020204" pitchFamily="34" charset="0"/>
              </a:rPr>
              <a:pPr/>
              <a:t>5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5602" name="Rectangle 2">
            <a:extLst>
              <a:ext uri="{FF2B5EF4-FFF2-40B4-BE49-F238E27FC236}">
                <a16:creationId xmlns:a16="http://schemas.microsoft.com/office/drawing/2014/main" id="{7A973F17-A25A-38D9-46EA-257FC727BCAB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3386FFC5-8E02-C0ED-A2BD-D037C566B1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7">
            <a:extLst>
              <a:ext uri="{FF2B5EF4-FFF2-40B4-BE49-F238E27FC236}">
                <a16:creationId xmlns:a16="http://schemas.microsoft.com/office/drawing/2014/main" id="{E25D8819-3750-8F30-0C63-FE3CA665BB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FE7B848-3FDC-5D43-B98B-FB61C815860B}" type="slidenum">
              <a:rPr lang="en-US" altLang="en-US" sz="1200">
                <a:latin typeface="Arial" panose="020B0604020202020204" pitchFamily="34" charset="0"/>
              </a:rPr>
              <a:pPr/>
              <a:t>6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7650" name="Rectangle 2">
            <a:extLst>
              <a:ext uri="{FF2B5EF4-FFF2-40B4-BE49-F238E27FC236}">
                <a16:creationId xmlns:a16="http://schemas.microsoft.com/office/drawing/2014/main" id="{0A8302EF-0E92-A7BC-D475-EF7A23B4138E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A5AA4736-877F-48D5-F079-08C90605F6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7">
            <a:extLst>
              <a:ext uri="{FF2B5EF4-FFF2-40B4-BE49-F238E27FC236}">
                <a16:creationId xmlns:a16="http://schemas.microsoft.com/office/drawing/2014/main" id="{2554AF5E-D769-9388-92F6-6E892F96E47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1684A93-6632-C149-A8C5-34C5A1A339E2}" type="slidenum">
              <a:rPr lang="en-US" altLang="en-US" sz="1200">
                <a:latin typeface="Arial" panose="020B0604020202020204" pitchFamily="34" charset="0"/>
              </a:rPr>
              <a:pPr/>
              <a:t>7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9698" name="Rectangle 2">
            <a:extLst>
              <a:ext uri="{FF2B5EF4-FFF2-40B4-BE49-F238E27FC236}">
                <a16:creationId xmlns:a16="http://schemas.microsoft.com/office/drawing/2014/main" id="{A0DA814F-6CA4-96BB-504B-0205C820FC4A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14A8D09E-21D1-14F4-22A9-73423365DA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7">
            <a:extLst>
              <a:ext uri="{FF2B5EF4-FFF2-40B4-BE49-F238E27FC236}">
                <a16:creationId xmlns:a16="http://schemas.microsoft.com/office/drawing/2014/main" id="{F8EC0B9C-16FB-28DF-6E5A-DFB9205622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6CBF0DEE-C13A-6745-8A80-62B66BB6D982}" type="slidenum">
              <a:rPr lang="en-US" altLang="en-US" sz="1200">
                <a:latin typeface="Arial" panose="020B0604020202020204" pitchFamily="34" charset="0"/>
              </a:rPr>
              <a:pPr/>
              <a:t>8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31746" name="Rectangle 2">
            <a:extLst>
              <a:ext uri="{FF2B5EF4-FFF2-40B4-BE49-F238E27FC236}">
                <a16:creationId xmlns:a16="http://schemas.microsoft.com/office/drawing/2014/main" id="{DCAA4063-074F-C2F3-912E-7DB110CE9821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2D5B597D-2C9A-2161-FB60-3D9B4286E20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>
            <a:extLst>
              <a:ext uri="{FF2B5EF4-FFF2-40B4-BE49-F238E27FC236}">
                <a16:creationId xmlns:a16="http://schemas.microsoft.com/office/drawing/2014/main" id="{308286EC-B678-459D-E456-3DC13458491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E80B9F5-ACF2-414C-B422-10B839B6B989}" type="slidenum">
              <a:rPr lang="en-US" altLang="en-US" sz="1200">
                <a:latin typeface="Arial" panose="020B0604020202020204" pitchFamily="34" charset="0"/>
              </a:rPr>
              <a:pPr/>
              <a:t>9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0025D5E1-1797-AF5C-01CB-4E5E4384D2EA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75A3D78D-B6FC-C5C5-F111-6DAC1F9A2CA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>
            <a:extLst>
              <a:ext uri="{FF2B5EF4-FFF2-40B4-BE49-F238E27FC236}">
                <a16:creationId xmlns:a16="http://schemas.microsoft.com/office/drawing/2014/main" id="{15B3F293-232B-98D6-6F81-068C8B5AD6B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15FE002-DF59-F649-ABEA-E5D55B2A09DB}" type="slidenum">
              <a:rPr lang="en-US" altLang="en-US" sz="1200">
                <a:latin typeface="Arial" panose="020B0604020202020204" pitchFamily="34" charset="0"/>
              </a:rPr>
              <a:pPr/>
              <a:t>10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35842" name="Rectangle 2">
            <a:extLst>
              <a:ext uri="{FF2B5EF4-FFF2-40B4-BE49-F238E27FC236}">
                <a16:creationId xmlns:a16="http://schemas.microsoft.com/office/drawing/2014/main" id="{348744C7-13B7-1847-02A1-A1DF05A006BB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EB3A71CE-BFA2-6816-1883-7A6B896854C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>
            <a:extLst>
              <a:ext uri="{FF2B5EF4-FFF2-40B4-BE49-F238E27FC236}">
                <a16:creationId xmlns:a16="http://schemas.microsoft.com/office/drawing/2014/main" id="{67BAD013-5239-FEBB-AFFD-0EF21B85AB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E8A5A54-4C97-DB49-BB5D-4E062665E9B7}" type="slidenum">
              <a:rPr lang="en-US" altLang="en-US" sz="1200">
                <a:latin typeface="Arial" panose="020B0604020202020204" pitchFamily="34" charset="0"/>
              </a:rPr>
              <a:pPr/>
              <a:t>11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37890" name="Rectangle 2">
            <a:extLst>
              <a:ext uri="{FF2B5EF4-FFF2-40B4-BE49-F238E27FC236}">
                <a16:creationId xmlns:a16="http://schemas.microsoft.com/office/drawing/2014/main" id="{40635984-F452-9EE3-C589-7ED59052158A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B968223F-52F2-3CC1-B2A9-D5898BB4523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Slide Image Placeholder 1">
            <a:extLst>
              <a:ext uri="{FF2B5EF4-FFF2-40B4-BE49-F238E27FC236}">
                <a16:creationId xmlns:a16="http://schemas.microsoft.com/office/drawing/2014/main" id="{80CF3680-5679-1ABA-D10D-E68B6859BD2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8" name="Notes Placeholder 2">
            <a:extLst>
              <a:ext uri="{FF2B5EF4-FFF2-40B4-BE49-F238E27FC236}">
                <a16:creationId xmlns:a16="http://schemas.microsoft.com/office/drawing/2014/main" id="{EA6901D8-32B2-10B1-D86A-05F072CD66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9939" name="Slide Number Placeholder 3">
            <a:extLst>
              <a:ext uri="{FF2B5EF4-FFF2-40B4-BE49-F238E27FC236}">
                <a16:creationId xmlns:a16="http://schemas.microsoft.com/office/drawing/2014/main" id="{0086B3D6-ACB8-2331-61FA-13DD9FDC6B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10F950D-73AF-4946-8A81-F4561F9DF6D1}" type="slidenum">
              <a:rPr lang="en-US" altLang="en-US" sz="1200">
                <a:latin typeface="Arial" panose="020B0604020202020204" pitchFamily="34" charset="0"/>
              </a:rPr>
              <a:pPr/>
              <a:t>12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Slide Image Placeholder 1">
            <a:extLst>
              <a:ext uri="{FF2B5EF4-FFF2-40B4-BE49-F238E27FC236}">
                <a16:creationId xmlns:a16="http://schemas.microsoft.com/office/drawing/2014/main" id="{E0EDB8D3-0211-9637-E66A-0979807C455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6" name="Notes Placeholder 2">
            <a:extLst>
              <a:ext uri="{FF2B5EF4-FFF2-40B4-BE49-F238E27FC236}">
                <a16:creationId xmlns:a16="http://schemas.microsoft.com/office/drawing/2014/main" id="{00F010DD-CB7A-3FBB-1257-8F2B77B9D4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1987" name="Slide Number Placeholder 3">
            <a:extLst>
              <a:ext uri="{FF2B5EF4-FFF2-40B4-BE49-F238E27FC236}">
                <a16:creationId xmlns:a16="http://schemas.microsoft.com/office/drawing/2014/main" id="{502D4325-C66A-2EC9-6F46-7C55BA0D74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654F12A-6AC2-BD4B-86DF-3451C39C6A11}" type="slidenum">
              <a:rPr lang="en-US" altLang="en-US" sz="1200">
                <a:latin typeface="Arial" panose="020B0604020202020204" pitchFamily="34" charset="0"/>
              </a:rPr>
              <a:pPr/>
              <a:t>13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7">
            <a:extLst>
              <a:ext uri="{FF2B5EF4-FFF2-40B4-BE49-F238E27FC236}">
                <a16:creationId xmlns:a16="http://schemas.microsoft.com/office/drawing/2014/main" id="{9CBEF57B-65B7-9ECD-902A-84E94114304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26FEA78-4A46-874B-A02E-738B126D5A51}" type="slidenum">
              <a:rPr lang="en-US" altLang="en-US" sz="1200">
                <a:latin typeface="Arial" panose="020B0604020202020204" pitchFamily="34" charset="0"/>
              </a:rPr>
              <a:pPr/>
              <a:t>14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44034" name="Rectangle 2">
            <a:extLst>
              <a:ext uri="{FF2B5EF4-FFF2-40B4-BE49-F238E27FC236}">
                <a16:creationId xmlns:a16="http://schemas.microsoft.com/office/drawing/2014/main" id="{B0072861-3DF1-D737-F243-812742EB359D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7A3FB26D-CA04-913D-729A-FCBD101D23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7">
            <a:extLst>
              <a:ext uri="{FF2B5EF4-FFF2-40B4-BE49-F238E27FC236}">
                <a16:creationId xmlns:a16="http://schemas.microsoft.com/office/drawing/2014/main" id="{98BA08F3-3587-4BF2-131D-BF8722CCB53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ADBAFF0-7663-3D41-8888-8A2991AF6F82}" type="slidenum">
              <a:rPr lang="en-US" altLang="en-US" sz="1200">
                <a:latin typeface="Arial" panose="020B0604020202020204" pitchFamily="34" charset="0"/>
              </a:rPr>
              <a:pPr/>
              <a:t>15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46082" name="Rectangle 2">
            <a:extLst>
              <a:ext uri="{FF2B5EF4-FFF2-40B4-BE49-F238E27FC236}">
                <a16:creationId xmlns:a16="http://schemas.microsoft.com/office/drawing/2014/main" id="{08A579E4-88B1-7309-AAF4-2BCC16EA4108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7C528BCA-9898-11C4-B21F-0A88CA1A9A8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7">
            <a:extLst>
              <a:ext uri="{FF2B5EF4-FFF2-40B4-BE49-F238E27FC236}">
                <a16:creationId xmlns:a16="http://schemas.microsoft.com/office/drawing/2014/main" id="{BDAAC2A9-DF8A-812B-9E44-AF522C4CF0D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D329D641-1CC4-2649-9F92-8829FCDCED51}" type="slidenum">
              <a:rPr lang="en-US" altLang="en-US" sz="1200">
                <a:latin typeface="Arial" panose="020B0604020202020204" pitchFamily="34" charset="0"/>
              </a:rPr>
              <a:pPr/>
              <a:t>16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48130" name="Rectangle 2">
            <a:extLst>
              <a:ext uri="{FF2B5EF4-FFF2-40B4-BE49-F238E27FC236}">
                <a16:creationId xmlns:a16="http://schemas.microsoft.com/office/drawing/2014/main" id="{F59C0989-46FC-30F5-4CF7-4DD0E4588E50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04762A23-92FB-6E62-08E0-8B3FD73D15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Slide Image Placeholder 1">
            <a:extLst>
              <a:ext uri="{FF2B5EF4-FFF2-40B4-BE49-F238E27FC236}">
                <a16:creationId xmlns:a16="http://schemas.microsoft.com/office/drawing/2014/main" id="{981759E8-4999-AE81-9C89-5FE73DFE0DC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8" name="Notes Placeholder 2">
            <a:extLst>
              <a:ext uri="{FF2B5EF4-FFF2-40B4-BE49-F238E27FC236}">
                <a16:creationId xmlns:a16="http://schemas.microsoft.com/office/drawing/2014/main" id="{09901822-A554-0B78-F5C3-4DC9E1FF7B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0179" name="Slide Number Placeholder 3">
            <a:extLst>
              <a:ext uri="{FF2B5EF4-FFF2-40B4-BE49-F238E27FC236}">
                <a16:creationId xmlns:a16="http://schemas.microsoft.com/office/drawing/2014/main" id="{0FF2436D-C182-F416-C566-156973D359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E7B87AB3-718B-A145-A396-81ADDEC34FC7}" type="slidenum">
              <a:rPr lang="en-US" altLang="en-US" sz="1200">
                <a:latin typeface="Arial" panose="020B0604020202020204" pitchFamily="34" charset="0"/>
              </a:rPr>
              <a:pPr/>
              <a:t>17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7">
            <a:extLst>
              <a:ext uri="{FF2B5EF4-FFF2-40B4-BE49-F238E27FC236}">
                <a16:creationId xmlns:a16="http://schemas.microsoft.com/office/drawing/2014/main" id="{69FF52D9-9E50-2BDC-E80A-DF397D8C330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BFFF6EC-E9C2-EE48-B1E3-F1999F190580}" type="slidenum">
              <a:rPr lang="en-US" altLang="en-US" sz="1200">
                <a:latin typeface="Arial" panose="020B0604020202020204" pitchFamily="34" charset="0"/>
              </a:rPr>
              <a:pPr/>
              <a:t>18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52226" name="Rectangle 2">
            <a:extLst>
              <a:ext uri="{FF2B5EF4-FFF2-40B4-BE49-F238E27FC236}">
                <a16:creationId xmlns:a16="http://schemas.microsoft.com/office/drawing/2014/main" id="{A99AB88F-048C-4A49-4127-79529FA18633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>
            <a:extLst>
              <a:ext uri="{FF2B5EF4-FFF2-40B4-BE49-F238E27FC236}">
                <a16:creationId xmlns:a16="http://schemas.microsoft.com/office/drawing/2014/main" id="{DA4B50EE-3FA0-95C8-1412-FB6CA6277F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7">
            <a:extLst>
              <a:ext uri="{FF2B5EF4-FFF2-40B4-BE49-F238E27FC236}">
                <a16:creationId xmlns:a16="http://schemas.microsoft.com/office/drawing/2014/main" id="{33CCEC61-653C-4047-DD74-AD63E20565A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D60B3B9-9980-F847-800A-014F7274251F}" type="slidenum">
              <a:rPr lang="en-US" altLang="en-US" sz="1200">
                <a:latin typeface="Arial" panose="020B0604020202020204" pitchFamily="34" charset="0"/>
              </a:rPr>
              <a:pPr/>
              <a:t>19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54274" name="Rectangle 2">
            <a:extLst>
              <a:ext uri="{FF2B5EF4-FFF2-40B4-BE49-F238E27FC236}">
                <a16:creationId xmlns:a16="http://schemas.microsoft.com/office/drawing/2014/main" id="{B5899945-6977-8D07-C5A0-B6AC9538D909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D08BAD36-FD8B-D0F2-28CC-B5EE847E538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Slide Image Placeholder 1">
            <a:extLst>
              <a:ext uri="{FF2B5EF4-FFF2-40B4-BE49-F238E27FC236}">
                <a16:creationId xmlns:a16="http://schemas.microsoft.com/office/drawing/2014/main" id="{B4B5BC59-A9B9-B27E-8D70-D9C1CA214BF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6322" name="Notes Placeholder 2">
            <a:extLst>
              <a:ext uri="{FF2B5EF4-FFF2-40B4-BE49-F238E27FC236}">
                <a16:creationId xmlns:a16="http://schemas.microsoft.com/office/drawing/2014/main" id="{B5932115-3D00-CFB2-FAA9-104E595588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6323" name="Slide Number Placeholder 3">
            <a:extLst>
              <a:ext uri="{FF2B5EF4-FFF2-40B4-BE49-F238E27FC236}">
                <a16:creationId xmlns:a16="http://schemas.microsoft.com/office/drawing/2014/main" id="{6B2F443D-2655-8CB7-7FA9-0FF4C96C13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1666A44-5576-F04A-9A4F-1605BB3F9352}" type="slidenum">
              <a:rPr lang="en-US" altLang="en-US" sz="1200">
                <a:latin typeface="Arial" panose="020B0604020202020204" pitchFamily="34" charset="0"/>
              </a:rPr>
              <a:pPr/>
              <a:t>20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7">
            <a:extLst>
              <a:ext uri="{FF2B5EF4-FFF2-40B4-BE49-F238E27FC236}">
                <a16:creationId xmlns:a16="http://schemas.microsoft.com/office/drawing/2014/main" id="{AA870202-A26F-1D13-E2F8-A3931B4486E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CFADADB-E969-4140-93C9-D3E41C9054B7}" type="slidenum">
              <a:rPr lang="en-US" altLang="en-US" sz="1200">
                <a:latin typeface="Arial" panose="020B0604020202020204" pitchFamily="34" charset="0"/>
              </a:rPr>
              <a:pPr/>
              <a:t>21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58370" name="Rectangle 2">
            <a:extLst>
              <a:ext uri="{FF2B5EF4-FFF2-40B4-BE49-F238E27FC236}">
                <a16:creationId xmlns:a16="http://schemas.microsoft.com/office/drawing/2014/main" id="{4B7C5F80-DA55-CC1D-CD98-E41D23EEFC87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>
            <a:extLst>
              <a:ext uri="{FF2B5EF4-FFF2-40B4-BE49-F238E27FC236}">
                <a16:creationId xmlns:a16="http://schemas.microsoft.com/office/drawing/2014/main" id="{A222608E-BB14-DCC3-1EC7-19B6FCA90D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7">
            <a:extLst>
              <a:ext uri="{FF2B5EF4-FFF2-40B4-BE49-F238E27FC236}">
                <a16:creationId xmlns:a16="http://schemas.microsoft.com/office/drawing/2014/main" id="{F2B376AC-9043-EB8F-C49F-CC99CFA1F69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BBAA2FF-94DC-CE42-98B5-A4AE40816721}" type="slidenum">
              <a:rPr lang="en-US" altLang="en-US" sz="1200">
                <a:latin typeface="Arial" panose="020B0604020202020204" pitchFamily="34" charset="0"/>
              </a:rPr>
              <a:pPr/>
              <a:t>22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60418" name="Rectangle 2">
            <a:extLst>
              <a:ext uri="{FF2B5EF4-FFF2-40B4-BE49-F238E27FC236}">
                <a16:creationId xmlns:a16="http://schemas.microsoft.com/office/drawing/2014/main" id="{535F433B-0F7D-1F09-E57F-A47F9721CA58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D3258387-E207-E104-77E0-7BBD1E650A2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Rectangle 7">
            <a:extLst>
              <a:ext uri="{FF2B5EF4-FFF2-40B4-BE49-F238E27FC236}">
                <a16:creationId xmlns:a16="http://schemas.microsoft.com/office/drawing/2014/main" id="{11754F4D-D1D6-295B-5B27-7FB1902BF62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5FDE4C7D-B7C6-D943-BDA1-54AD6766A236}" type="slidenum">
              <a:rPr lang="en-US" altLang="en-US" sz="1200">
                <a:latin typeface="Arial" panose="020B0604020202020204" pitchFamily="34" charset="0"/>
              </a:rPr>
              <a:pPr/>
              <a:t>23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62466" name="Rectangle 2">
            <a:extLst>
              <a:ext uri="{FF2B5EF4-FFF2-40B4-BE49-F238E27FC236}">
                <a16:creationId xmlns:a16="http://schemas.microsoft.com/office/drawing/2014/main" id="{DE95F271-10B7-E850-9F0D-2547EAC4F1C9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>
            <a:extLst>
              <a:ext uri="{FF2B5EF4-FFF2-40B4-BE49-F238E27FC236}">
                <a16:creationId xmlns:a16="http://schemas.microsoft.com/office/drawing/2014/main" id="{1A14D75B-FEB5-7168-6E7E-4C6926F4720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7">
            <a:extLst>
              <a:ext uri="{FF2B5EF4-FFF2-40B4-BE49-F238E27FC236}">
                <a16:creationId xmlns:a16="http://schemas.microsoft.com/office/drawing/2014/main" id="{A26E326B-7F6A-0ACA-325C-035A676C5AD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4C688B4-5F2C-4249-AF62-AE53A041CCD2}" type="slidenum">
              <a:rPr lang="en-US" altLang="en-US" sz="1200">
                <a:latin typeface="Arial" panose="020B0604020202020204" pitchFamily="34" charset="0"/>
              </a:rPr>
              <a:pPr/>
              <a:t>24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64514" name="Rectangle 2">
            <a:extLst>
              <a:ext uri="{FF2B5EF4-FFF2-40B4-BE49-F238E27FC236}">
                <a16:creationId xmlns:a16="http://schemas.microsoft.com/office/drawing/2014/main" id="{12790691-01A4-539B-B1D4-D329916EF6B8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5" name="Rectangle 3">
            <a:extLst>
              <a:ext uri="{FF2B5EF4-FFF2-40B4-BE49-F238E27FC236}">
                <a16:creationId xmlns:a16="http://schemas.microsoft.com/office/drawing/2014/main" id="{EC144776-0BFE-A765-47D1-384A8A6540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7">
            <a:extLst>
              <a:ext uri="{FF2B5EF4-FFF2-40B4-BE49-F238E27FC236}">
                <a16:creationId xmlns:a16="http://schemas.microsoft.com/office/drawing/2014/main" id="{B22E882A-6297-BD91-41FB-6C49CD9953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C29BAFF-CA08-3147-934A-BC4E56F1236C}" type="slidenum">
              <a:rPr lang="en-US" altLang="en-US" sz="1200">
                <a:latin typeface="Arial" panose="020B0604020202020204" pitchFamily="34" charset="0"/>
              </a:rPr>
              <a:pPr/>
              <a:t>25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66562" name="Rectangle 2">
            <a:extLst>
              <a:ext uri="{FF2B5EF4-FFF2-40B4-BE49-F238E27FC236}">
                <a16:creationId xmlns:a16="http://schemas.microsoft.com/office/drawing/2014/main" id="{B1A38DAA-15B8-158D-93C1-A50925D6E93D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>
            <a:extLst>
              <a:ext uri="{FF2B5EF4-FFF2-40B4-BE49-F238E27FC236}">
                <a16:creationId xmlns:a16="http://schemas.microsoft.com/office/drawing/2014/main" id="{ADFF3391-C277-B7DF-6AB9-ED82C9F24F6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7">
            <a:extLst>
              <a:ext uri="{FF2B5EF4-FFF2-40B4-BE49-F238E27FC236}">
                <a16:creationId xmlns:a16="http://schemas.microsoft.com/office/drawing/2014/main" id="{FAAB8ACB-118C-FC85-8A34-17F2282D202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56FE3CC-6F78-454A-A56B-6B3F1F28A7AA}" type="slidenum">
              <a:rPr lang="en-US" altLang="en-US" sz="1200">
                <a:latin typeface="Arial" panose="020B0604020202020204" pitchFamily="34" charset="0"/>
              </a:rPr>
              <a:pPr/>
              <a:t>26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68610" name="Rectangle 2">
            <a:extLst>
              <a:ext uri="{FF2B5EF4-FFF2-40B4-BE49-F238E27FC236}">
                <a16:creationId xmlns:a16="http://schemas.microsoft.com/office/drawing/2014/main" id="{D5233C68-339B-2851-C42A-991A997F6429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1" name="Rectangle 3">
            <a:extLst>
              <a:ext uri="{FF2B5EF4-FFF2-40B4-BE49-F238E27FC236}">
                <a16:creationId xmlns:a16="http://schemas.microsoft.com/office/drawing/2014/main" id="{55A93D73-A936-A8EE-E676-908E0A8866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Rectangle 7">
            <a:extLst>
              <a:ext uri="{FF2B5EF4-FFF2-40B4-BE49-F238E27FC236}">
                <a16:creationId xmlns:a16="http://schemas.microsoft.com/office/drawing/2014/main" id="{F8834152-03C0-440B-B8C9-E5587300E8A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F48544D-4314-734E-8FC9-7CD3DFB1ED4A}" type="slidenum">
              <a:rPr lang="en-US" altLang="en-US" sz="1200">
                <a:latin typeface="Arial" panose="020B0604020202020204" pitchFamily="34" charset="0"/>
              </a:rPr>
              <a:pPr/>
              <a:t>27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70658" name="Rectangle 2">
            <a:extLst>
              <a:ext uri="{FF2B5EF4-FFF2-40B4-BE49-F238E27FC236}">
                <a16:creationId xmlns:a16="http://schemas.microsoft.com/office/drawing/2014/main" id="{CD4356A7-A03E-B4FE-DDAC-00AA80E596FB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>
            <a:extLst>
              <a:ext uri="{FF2B5EF4-FFF2-40B4-BE49-F238E27FC236}">
                <a16:creationId xmlns:a16="http://schemas.microsoft.com/office/drawing/2014/main" id="{A3FEEC79-8381-02DF-1CFA-68FF0A3263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Slide Image Placeholder 1">
            <a:extLst>
              <a:ext uri="{FF2B5EF4-FFF2-40B4-BE49-F238E27FC236}">
                <a16:creationId xmlns:a16="http://schemas.microsoft.com/office/drawing/2014/main" id="{C63305C6-FE1C-9E53-EECA-884E064775A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2706" name="Notes Placeholder 2">
            <a:extLst>
              <a:ext uri="{FF2B5EF4-FFF2-40B4-BE49-F238E27FC236}">
                <a16:creationId xmlns:a16="http://schemas.microsoft.com/office/drawing/2014/main" id="{551BCFA1-9C03-FF5C-5A97-EF45908321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72707" name="Slide Number Placeholder 3">
            <a:extLst>
              <a:ext uri="{FF2B5EF4-FFF2-40B4-BE49-F238E27FC236}">
                <a16:creationId xmlns:a16="http://schemas.microsoft.com/office/drawing/2014/main" id="{19EF1C27-7BEB-50A4-E26C-4E7EAEAA60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C3171A9-E322-7948-9E1D-381899BA4643}" type="slidenum">
              <a:rPr lang="en-US" altLang="en-US" sz="1200">
                <a:latin typeface="Arial" panose="020B0604020202020204" pitchFamily="34" charset="0"/>
              </a:rPr>
              <a:pPr/>
              <a:t>28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Rectangle 7">
            <a:extLst>
              <a:ext uri="{FF2B5EF4-FFF2-40B4-BE49-F238E27FC236}">
                <a16:creationId xmlns:a16="http://schemas.microsoft.com/office/drawing/2014/main" id="{9CECC984-18BC-E0EE-1F70-9449673C464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C5016E4C-5BD3-A443-B7A6-B07D756463D1}" type="slidenum">
              <a:rPr lang="en-US" altLang="en-US" sz="1200">
                <a:latin typeface="Arial" panose="020B0604020202020204" pitchFamily="34" charset="0"/>
              </a:rPr>
              <a:pPr/>
              <a:t>30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75778" name="Rectangle 2">
            <a:extLst>
              <a:ext uri="{FF2B5EF4-FFF2-40B4-BE49-F238E27FC236}">
                <a16:creationId xmlns:a16="http://schemas.microsoft.com/office/drawing/2014/main" id="{9FEF9046-4DCE-6030-7E57-E8AE953C9EEC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>
            <a:extLst>
              <a:ext uri="{FF2B5EF4-FFF2-40B4-BE49-F238E27FC236}">
                <a16:creationId xmlns:a16="http://schemas.microsoft.com/office/drawing/2014/main" id="{18005ADC-D593-ED00-56B2-90AD6E8437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" name="Date Placeholder 29">
            <a:extLst>
              <a:ext uri="{FF2B5EF4-FFF2-40B4-BE49-F238E27FC236}">
                <a16:creationId xmlns:a16="http://schemas.microsoft.com/office/drawing/2014/main" id="{A740DEDB-F1CE-D945-2913-92C0ADDC1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18">
            <a:extLst>
              <a:ext uri="{FF2B5EF4-FFF2-40B4-BE49-F238E27FC236}">
                <a16:creationId xmlns:a16="http://schemas.microsoft.com/office/drawing/2014/main" id="{A2D35A13-CF27-3170-F759-505E81C5A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26">
            <a:extLst>
              <a:ext uri="{FF2B5EF4-FFF2-40B4-BE49-F238E27FC236}">
                <a16:creationId xmlns:a16="http://schemas.microsoft.com/office/drawing/2014/main" id="{ACD8EA14-A5F1-8A53-23F2-8846456CE7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D1EAEE"/>
                </a:solidFill>
              </a:defRPr>
            </a:lvl1pPr>
          </a:lstStyle>
          <a:p>
            <a:fld id="{ED233A1D-C2E7-9B47-BAFD-A80C86B058B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57275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958CAAE2-97B4-0F3F-64BA-1DACA44142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8C861CBC-CFA4-196B-8868-CA958FC7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E8CE2085-CD59-B0BE-7C89-D900DD008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71C633-CBF2-6A47-9C79-ADC54C9C3FD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72692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87FA4D-B6B2-4349-D187-8A5EB4707A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AEDAA0-6BA7-0371-7579-89D1FC0C1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E8B2A-99A6-9A48-2707-61C05C3BC4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D1EAEE"/>
                </a:solidFill>
              </a:defRPr>
            </a:lvl1pPr>
          </a:lstStyle>
          <a:p>
            <a:fld id="{11E9F424-1396-A842-93C5-B51CB5DB1F1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32150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9">
            <a:extLst>
              <a:ext uri="{FF2B5EF4-FFF2-40B4-BE49-F238E27FC236}">
                <a16:creationId xmlns:a16="http://schemas.microsoft.com/office/drawing/2014/main" id="{08EC2909-04FF-7D0C-5A4D-E30ECC3A69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21">
            <a:extLst>
              <a:ext uri="{FF2B5EF4-FFF2-40B4-BE49-F238E27FC236}">
                <a16:creationId xmlns:a16="http://schemas.microsoft.com/office/drawing/2014/main" id="{000F2922-71FE-F76A-4DD9-274A976D7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7">
            <a:extLst>
              <a:ext uri="{FF2B5EF4-FFF2-40B4-BE49-F238E27FC236}">
                <a16:creationId xmlns:a16="http://schemas.microsoft.com/office/drawing/2014/main" id="{C855DBAD-E1A7-5A24-0CFC-F9CB0A2F0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76F120-1DC3-1545-836D-C053565228A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31566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9">
            <a:extLst>
              <a:ext uri="{FF2B5EF4-FFF2-40B4-BE49-F238E27FC236}">
                <a16:creationId xmlns:a16="http://schemas.microsoft.com/office/drawing/2014/main" id="{C5EBAEB9-5ECB-9D33-EC19-0BA780908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21">
            <a:extLst>
              <a:ext uri="{FF2B5EF4-FFF2-40B4-BE49-F238E27FC236}">
                <a16:creationId xmlns:a16="http://schemas.microsoft.com/office/drawing/2014/main" id="{8C94998A-0057-41BF-FD19-41C6DA819D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17">
            <a:extLst>
              <a:ext uri="{FF2B5EF4-FFF2-40B4-BE49-F238E27FC236}">
                <a16:creationId xmlns:a16="http://schemas.microsoft.com/office/drawing/2014/main" id="{96351B72-2C53-5526-0968-5C642582A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6B58F5-06EF-5E49-9B26-8AF24029E19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38813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9">
            <a:extLst>
              <a:ext uri="{FF2B5EF4-FFF2-40B4-BE49-F238E27FC236}">
                <a16:creationId xmlns:a16="http://schemas.microsoft.com/office/drawing/2014/main" id="{77BFE06D-C10E-3D98-6CE7-E8EAAE4CD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21">
            <a:extLst>
              <a:ext uri="{FF2B5EF4-FFF2-40B4-BE49-F238E27FC236}">
                <a16:creationId xmlns:a16="http://schemas.microsoft.com/office/drawing/2014/main" id="{A975D9AE-4CEC-1310-0B89-33900164D4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17">
            <a:extLst>
              <a:ext uri="{FF2B5EF4-FFF2-40B4-BE49-F238E27FC236}">
                <a16:creationId xmlns:a16="http://schemas.microsoft.com/office/drawing/2014/main" id="{76F84FB9-3E2B-CBFD-8695-977E4437F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6AB0ED-4FD4-DF4D-9744-E89B3E534B0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90097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>
            <a:extLst>
              <a:ext uri="{FF2B5EF4-FFF2-40B4-BE49-F238E27FC236}">
                <a16:creationId xmlns:a16="http://schemas.microsoft.com/office/drawing/2014/main" id="{0183BAC5-F660-1900-B183-4420939B1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1">
            <a:extLst>
              <a:ext uri="{FF2B5EF4-FFF2-40B4-BE49-F238E27FC236}">
                <a16:creationId xmlns:a16="http://schemas.microsoft.com/office/drawing/2014/main" id="{56FFB139-FF49-6A90-28E7-D271B37930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17">
            <a:extLst>
              <a:ext uri="{FF2B5EF4-FFF2-40B4-BE49-F238E27FC236}">
                <a16:creationId xmlns:a16="http://schemas.microsoft.com/office/drawing/2014/main" id="{0558B1CF-4D64-402D-F60C-28CEEB10F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2278AF-F5A5-5043-B429-D68059E3E4D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139167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9">
            <a:extLst>
              <a:ext uri="{FF2B5EF4-FFF2-40B4-BE49-F238E27FC236}">
                <a16:creationId xmlns:a16="http://schemas.microsoft.com/office/drawing/2014/main" id="{0D44211B-7173-21A9-6505-79ED710AD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21">
            <a:extLst>
              <a:ext uri="{FF2B5EF4-FFF2-40B4-BE49-F238E27FC236}">
                <a16:creationId xmlns:a16="http://schemas.microsoft.com/office/drawing/2014/main" id="{8F6A4B44-3073-FCB7-9D15-0DEF8DCB74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7">
            <a:extLst>
              <a:ext uri="{FF2B5EF4-FFF2-40B4-BE49-F238E27FC236}">
                <a16:creationId xmlns:a16="http://schemas.microsoft.com/office/drawing/2014/main" id="{D12ED66F-0B6F-C554-6DB4-979635356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BF1E55-6702-7142-AF8E-60331E7B34D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701744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13">
            <a:extLst>
              <a:ext uri="{FF2B5EF4-FFF2-40B4-BE49-F238E27FC236}">
                <a16:creationId xmlns:a16="http://schemas.microsoft.com/office/drawing/2014/main" id="{0B9DF5D7-0ACB-BD91-20E9-469D11CA3EDD}"/>
              </a:ext>
            </a:extLst>
          </p:cNvPr>
          <p:cNvSpPr>
            <a:spLocks noChangeArrowheads="1"/>
          </p:cNvSpPr>
          <p:nvPr/>
        </p:nvSpPr>
        <p:spPr bwMode="auto">
          <a:xfrm rot="420000" flipV="1">
            <a:off x="3165475" y="1108075"/>
            <a:ext cx="5257800" cy="4114800"/>
          </a:xfrm>
          <a:custGeom>
            <a:avLst/>
            <a:gdLst>
              <a:gd name="T0" fmla="*/ 5257800 w 5257800"/>
              <a:gd name="T1" fmla="*/ 2057400 h 4114800"/>
              <a:gd name="T2" fmla="*/ 2628900 w 5257800"/>
              <a:gd name="T3" fmla="*/ 4114800 h 4114800"/>
              <a:gd name="T4" fmla="*/ 0 w 5257800"/>
              <a:gd name="T5" fmla="*/ 2057400 h 4114800"/>
              <a:gd name="T6" fmla="*/ 2628900 w 5257800"/>
              <a:gd name="T7" fmla="*/ 0 h 4114800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5257800"/>
              <a:gd name="T13" fmla="*/ 0 h 4114800"/>
              <a:gd name="T14" fmla="*/ 5182785 w 5257800"/>
              <a:gd name="T15" fmla="*/ 4114800 h 41148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257800" h="4114800">
                <a:moveTo>
                  <a:pt x="0" y="0"/>
                </a:moveTo>
                <a:lnTo>
                  <a:pt x="5107774" y="0"/>
                </a:lnTo>
                <a:lnTo>
                  <a:pt x="5257800" y="150026"/>
                </a:lnTo>
                <a:lnTo>
                  <a:pt x="5257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3175" cap="rnd">
            <a:solidFill>
              <a:srgbClr val="C0C0C0"/>
            </a:solidFill>
            <a:miter lim="800000"/>
            <a:headEnd/>
            <a:tailEnd/>
          </a:ln>
          <a:effectLst>
            <a:outerShdw dist="38500" dir="7500041" sx="98500" sy="100079" kx="99984" algn="tl" rotWithShape="0">
              <a:srgbClr val="000000">
                <a:alpha val="25000"/>
              </a:srgbClr>
            </a:outerShdw>
          </a:effectLst>
        </p:spPr>
        <p:txBody>
          <a:bodyPr anchor="ctr"/>
          <a:lstStyle/>
          <a:p>
            <a:endParaRPr lang="en-US"/>
          </a:p>
        </p:txBody>
      </p:sp>
      <p:sp>
        <p:nvSpPr>
          <p:cNvPr id="6" name="Right Triangle 5">
            <a:extLst>
              <a:ext uri="{FF2B5EF4-FFF2-40B4-BE49-F238E27FC236}">
                <a16:creationId xmlns:a16="http://schemas.microsoft.com/office/drawing/2014/main" id="{3CE1D535-3345-8FED-80AD-C98E1F77F1BC}"/>
              </a:ext>
            </a:extLst>
          </p:cNvPr>
          <p:cNvSpPr>
            <a:spLocks noChangeArrowheads="1"/>
          </p:cNvSpPr>
          <p:nvPr/>
        </p:nvSpPr>
        <p:spPr bwMode="auto"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>
            <a:solidFill>
              <a:srgbClr val="FFFFFF"/>
            </a:solidFill>
            <a:bevel/>
            <a:headEnd/>
            <a:tailEnd/>
          </a:ln>
          <a:effectLst>
            <a:outerShdw blurRad="63500" dist="6350" dir="12899787" algn="tl" rotWithShape="0">
              <a:srgbClr val="000000">
                <a:alpha val="46999"/>
              </a:srgbClr>
            </a:outerShdw>
          </a:effectLst>
        </p:spPr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4092E00C-6522-121E-A2D0-EF4450763AB3}"/>
              </a:ext>
            </a:extLst>
          </p:cNvPr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0CD9E5E6-56DD-1807-7F72-E4C8D03F10DB}"/>
              </a:ext>
            </a:extLst>
          </p:cNvPr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DE3FF420-5E04-7981-C177-423BB94BFB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Footer Placeholder 5">
            <a:extLst>
              <a:ext uri="{FF2B5EF4-FFF2-40B4-BE49-F238E27FC236}">
                <a16:creationId xmlns:a16="http://schemas.microsoft.com/office/drawing/2014/main" id="{0112FE5D-1CFD-FC76-644F-EF34CF7CC5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36BF6FBE-BEC6-242A-6548-E1A47FF06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fld id="{C73EAC8F-44CE-174C-BD27-C08135DCC86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0165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44B32E60-AB3A-6538-E776-F8FD47495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6ED14F65-BAD0-F26C-E57E-C37F841D0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E315750D-F693-1BED-6A1D-75476C8D9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813033-254B-724F-BF65-601B3DA43A7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638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E538C125-0F3A-5090-BA0D-6B55115F5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82067DAC-63AC-51CC-916A-9F621621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7FD00417-3F3B-3153-14F2-941271B08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56D718-4CDE-D14F-8765-B3BE447979C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975976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92100"/>
            <a:ext cx="8229600" cy="5727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7E3A01-217C-5B26-6D61-F0BF6F2F7F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67CC2F-837E-2062-3B45-27DC0CE87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8735CA-1A01-64FA-3BE0-AF78B07EF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B075A3B-5271-F14E-B334-2340D0B3997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477034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0E401886-9F55-432B-8652-31334AE899AB}"/>
              </a:ext>
            </a:extLst>
          </p:cNvPr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65F6CB53-56A1-0435-6822-554ADA2A87A6}"/>
              </a:ext>
            </a:extLst>
          </p:cNvPr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1028" name="Title Placeholder 8">
            <a:extLst>
              <a:ext uri="{FF2B5EF4-FFF2-40B4-BE49-F238E27FC236}">
                <a16:creationId xmlns:a16="http://schemas.microsoft.com/office/drawing/2014/main" id="{05D686BB-B514-3B8C-70EB-E6E2B648175C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9" name="Text Placeholder 29">
            <a:extLst>
              <a:ext uri="{FF2B5EF4-FFF2-40B4-BE49-F238E27FC236}">
                <a16:creationId xmlns:a16="http://schemas.microsoft.com/office/drawing/2014/main" id="{F79A3DEB-7637-3956-A3FB-8DC094DC22D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EA9BB5F-351F-5392-8A73-219F91F6AC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Tahoma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381D1185-7725-B9FB-00A7-714D7EDFA5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Tahoma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1EFA3EE4-3A05-4F62-E9CD-D93F06345E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045C75"/>
                </a:solidFill>
              </a:defRPr>
            </a:lvl1pPr>
          </a:lstStyle>
          <a:p>
            <a:fld id="{F8A04EA7-1C46-1E4B-BED7-4906B5BAC5C7}" type="slidenum">
              <a:rPr lang="en-US" altLang="en-US"/>
              <a:pPr/>
              <a:t>‹#›</a:t>
            </a:fld>
            <a:endParaRPr lang="en-US" altLang="en-US"/>
          </a:p>
        </p:txBody>
      </p:sp>
      <p:grpSp>
        <p:nvGrpSpPr>
          <p:cNvPr id="1033" name="Group 1">
            <a:extLst>
              <a:ext uri="{FF2B5EF4-FFF2-40B4-BE49-F238E27FC236}">
                <a16:creationId xmlns:a16="http://schemas.microsoft.com/office/drawing/2014/main" id="{D96F7F0E-F493-A1C9-B80F-1D28090DF4A9}"/>
              </a:ext>
            </a:extLst>
          </p:cNvPr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268B05D2-EC14-0B45-B51E-C4C5754A8CEA}"/>
                </a:ext>
              </a:extLst>
            </p:cNvPr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latin typeface="Tahoma" charset="0"/>
                <a:ea typeface="+mn-ea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76B145F6-8CA8-14BB-DAE2-0515C9EE7366}"/>
                </a:ext>
              </a:extLst>
            </p:cNvPr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latin typeface="Tahoma" charset="0"/>
                <a:ea typeface="+mn-ea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4" r:id="rId1"/>
    <p:sldLayoutId id="2147483946" r:id="rId2"/>
    <p:sldLayoutId id="2147483955" r:id="rId3"/>
    <p:sldLayoutId id="2147483947" r:id="rId4"/>
    <p:sldLayoutId id="2147483948" r:id="rId5"/>
    <p:sldLayoutId id="2147483949" r:id="rId6"/>
    <p:sldLayoutId id="2147483950" r:id="rId7"/>
    <p:sldLayoutId id="2147483951" r:id="rId8"/>
    <p:sldLayoutId id="2147483956" r:id="rId9"/>
    <p:sldLayoutId id="2147483952" r:id="rId10"/>
    <p:sldLayoutId id="2147483953" r:id="rId11"/>
    <p:sldLayoutId id="2147483957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ＭＳ Ｐゴシック" panose="020B0600070205080204" pitchFamily="34" charset="-128"/>
          <a:cs typeface="MS PGothic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anose="020B0600070205080204" pitchFamily="34" charset="-128"/>
          <a:cs typeface="MS PGothic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anose="020B0600070205080204" pitchFamily="34" charset="-128"/>
          <a:cs typeface="MS PGothic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anose="020B0600070205080204" pitchFamily="34" charset="-128"/>
          <a:cs typeface="MS PGothic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anose="020B0600070205080204" pitchFamily="34" charset="-128"/>
          <a:cs typeface="MS PGothic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2" charset="2"/>
        <a:buChar char=""/>
        <a:defRPr sz="26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2" charset="2"/>
        <a:buChar char=""/>
        <a:defRPr sz="24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2" charset="2"/>
        <a:buChar char=""/>
        <a:defRPr sz="21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2" charset="2"/>
        <a:buChar char=""/>
        <a:defRPr sz="20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2" charset="2"/>
        <a:buChar char=""/>
        <a:defRPr sz="20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gnitivelabs.com/test3_intro.htm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gnitivelabs.com/test4.htm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science/humanbody/sleep/sheep/reaction_version5.swf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opendsports.com/testing/reaction-timer.htm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>
            <a:extLst>
              <a:ext uri="{FF2B5EF4-FFF2-40B4-BE49-F238E27FC236}">
                <a16:creationId xmlns:a16="http://schemas.microsoft.com/office/drawing/2014/main" id="{9A14773B-1935-CC0A-B296-9714802A79E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395288" y="838200"/>
            <a:ext cx="8520112" cy="2519362"/>
          </a:xfrm>
          <a:ln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6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  <a:cs typeface="Arial" charset="0"/>
              </a:rPr>
              <a:t>Movement Preparation, Reaction Time, and Decision Making</a:t>
            </a:r>
            <a:endParaRPr lang="en-US" dirty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13667" name="Rectangle 3">
            <a:extLst>
              <a:ext uri="{FF2B5EF4-FFF2-40B4-BE49-F238E27FC236}">
                <a16:creationId xmlns:a16="http://schemas.microsoft.com/office/drawing/2014/main" id="{4A72E872-DFCA-E400-2918-1762E6C33D5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714375" y="3643313"/>
            <a:ext cx="7056438" cy="2571750"/>
          </a:xfrm>
        </p:spPr>
        <p:txBody>
          <a:bodyPr>
            <a:noAutofit/>
          </a:bodyPr>
          <a:lstStyle/>
          <a:p>
            <a:pPr marR="0" algn="ctr" eaLnBrk="1" hangingPunct="1">
              <a:buFont typeface="Wingdings 2" pitchFamily="18" charset="2"/>
              <a:buNone/>
              <a:defRPr/>
            </a:pPr>
            <a:endParaRPr lang="en-GB" sz="2400" b="1" dirty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  <a:ea typeface="+mn-ea"/>
              <a:cs typeface="Arial" charset="0"/>
            </a:endParaRPr>
          </a:p>
          <a:p>
            <a:pPr marR="0" algn="ctr" eaLnBrk="1" hangingPunct="1">
              <a:buFont typeface="Wingdings 2" pitchFamily="18" charset="2"/>
              <a:buNone/>
              <a:defRPr/>
            </a:pPr>
            <a:r>
              <a:rPr lang="en-GB" sz="2400" b="1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  <a:ea typeface="+mn-ea"/>
                <a:cs typeface="Arial" charset="0"/>
              </a:rPr>
              <a:t>Sport and Exercise </a:t>
            </a:r>
            <a:r>
              <a:rPr lang="en-GB" sz="24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  <a:ea typeface="+mn-ea"/>
                <a:cs typeface="Arial" charset="0"/>
              </a:rPr>
              <a:t>Psychology </a:t>
            </a:r>
          </a:p>
          <a:p>
            <a:pPr marR="0" algn="ctr" eaLnBrk="1" hangingPunct="1">
              <a:buFont typeface="Wingdings 2" pitchFamily="18" charset="2"/>
              <a:buNone/>
              <a:defRPr/>
            </a:pPr>
            <a:r>
              <a:rPr lang="en-GB" sz="24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  <a:ea typeface="+mn-ea"/>
                <a:cs typeface="Arial" charset="0"/>
              </a:rPr>
              <a:t>Alison </a:t>
            </a:r>
            <a:r>
              <a:rPr lang="en-GB" sz="2400" b="1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  <a:ea typeface="+mn-ea"/>
                <a:cs typeface="Arial" charset="0"/>
              </a:rPr>
              <a:t>Connaughton</a:t>
            </a:r>
            <a:endParaRPr lang="en-US" sz="2400" b="1" dirty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  <a:ea typeface="+mn-ea"/>
              <a:cs typeface="Arial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>
            <a:extLst>
              <a:ext uri="{FF2B5EF4-FFF2-40B4-BE49-F238E27FC236}">
                <a16:creationId xmlns:a16="http://schemas.microsoft.com/office/drawing/2014/main" id="{9E224BBE-00E2-BADE-5355-B85D7D71DE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hangingPunct="1"/>
            <a:r>
              <a:rPr lang="en-GB" altLang="en-US" b="1" u="sng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Movement Preparation:</a:t>
            </a:r>
            <a:r>
              <a:rPr lang="en-US" altLang="en-US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95235" name="Rectangle 3">
            <a:extLst>
              <a:ext uri="{FF2B5EF4-FFF2-40B4-BE49-F238E27FC236}">
                <a16:creationId xmlns:a16="http://schemas.microsoft.com/office/drawing/2014/main" id="{0A3A66AC-5540-78A0-8003-969B4A1800E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04800" y="2017713"/>
            <a:ext cx="8650288" cy="4114800"/>
          </a:xfrm>
        </p:spPr>
        <p:txBody>
          <a:bodyPr>
            <a:normAutofit/>
          </a:bodyPr>
          <a:lstStyle/>
          <a:p>
            <a:pPr algn="just" eaLnBrk="1" hangingPunct="1">
              <a:buFontTx/>
              <a:buNone/>
            </a:pPr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2" charset="2"/>
                <a:cs typeface="Times New Roman" panose="02020603050405020304" pitchFamily="18" charset="0"/>
              </a:rPr>
              <a:t>·</a:t>
            </a:r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Performing any voluntary, coordinated movement requires </a:t>
            </a:r>
            <a:r>
              <a:rPr lang="en-GB" altLang="en-US" b="1" u="sng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A LOT</a:t>
            </a:r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 of preparation</a:t>
            </a:r>
          </a:p>
          <a:p>
            <a:pPr eaLnBrk="1" hangingPunct="1">
              <a:buFontTx/>
              <a:buNone/>
            </a:pPr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	</a:t>
            </a:r>
          </a:p>
          <a:p>
            <a:pPr algn="just" eaLnBrk="1" hangingPunct="1">
              <a:buFontTx/>
              <a:buNone/>
            </a:pPr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 </a:t>
            </a:r>
            <a:r>
              <a:rPr lang="en-GB" altLang="en-US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  <a:cs typeface="Times New Roman" panose="02020603050405020304" pitchFamily="18" charset="0"/>
              </a:rPr>
              <a:t>Factors that influence preparation? </a:t>
            </a:r>
            <a:endParaRPr lang="en-GB" altLang="en-US">
              <a:solidFill>
                <a:srgbClr val="00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eaLnBrk="1" hangingPunct="1"/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  <a:cs typeface="Times New Roman" panose="02020603050405020304" pitchFamily="18" charset="0"/>
              </a:rPr>
              <a:t>The skill or task, </a:t>
            </a:r>
          </a:p>
          <a:p>
            <a:pPr algn="just" eaLnBrk="1" hangingPunct="1"/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  <a:cs typeface="Times New Roman" panose="02020603050405020304" pitchFamily="18" charset="0"/>
              </a:rPr>
              <a:t>The situation (environment) </a:t>
            </a:r>
          </a:p>
          <a:p>
            <a:pPr algn="just" eaLnBrk="1" hangingPunct="1"/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  <a:cs typeface="Times New Roman" panose="02020603050405020304" pitchFamily="18" charset="0"/>
              </a:rPr>
              <a:t>Personal factors  (</a:t>
            </a:r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</a:rPr>
              <a:t>stress, anxiety, importance of game)</a:t>
            </a:r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Box 7">
            <a:extLst>
              <a:ext uri="{FF2B5EF4-FFF2-40B4-BE49-F238E27FC236}">
                <a16:creationId xmlns:a16="http://schemas.microsoft.com/office/drawing/2014/main" id="{DCE531E8-663E-4088-F790-4FE1F4D061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4313" y="549275"/>
            <a:ext cx="8572500" cy="575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GB" altLang="en-US" sz="3200" b="1" u="sng">
                <a:solidFill>
                  <a:schemeClr val="tx2"/>
                </a:solidFill>
                <a:cs typeface="Times New Roman" panose="02020603050405020304" pitchFamily="18" charset="0"/>
              </a:rPr>
              <a:t>Movement preparation</a:t>
            </a:r>
            <a:r>
              <a:rPr lang="en-GB" altLang="en-US" sz="3200" b="1">
                <a:solidFill>
                  <a:schemeClr val="tx2"/>
                </a:solidFill>
                <a:cs typeface="Times New Roman" panose="02020603050405020304" pitchFamily="18" charset="0"/>
              </a:rPr>
              <a:t>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3200">
                <a:cs typeface="Times New Roman" panose="02020603050405020304" pitchFamily="18" charset="0"/>
              </a:rPr>
              <a:t> The preparation made just prior to initiating an action.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3200">
                <a:cs typeface="Times New Roman" panose="02020603050405020304" pitchFamily="18" charset="0"/>
              </a:rPr>
              <a:t> </a:t>
            </a:r>
            <a:r>
              <a:rPr lang="en-GB" altLang="en-US" sz="3200">
                <a:solidFill>
                  <a:srgbClr val="00B050"/>
                </a:solidFill>
                <a:cs typeface="Times New Roman" panose="02020603050405020304" pitchFamily="18" charset="0"/>
              </a:rPr>
              <a:t>It is a critical part of successful performance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3200">
              <a:solidFill>
                <a:srgbClr val="00B050"/>
              </a:solidFill>
              <a:cs typeface="Times New Roman" panose="02020603050405020304" pitchFamily="18" charset="0"/>
            </a:endParaRPr>
          </a:p>
          <a:p>
            <a:r>
              <a:rPr lang="en-GB" altLang="en-US" sz="3200" b="1" u="sng">
                <a:solidFill>
                  <a:srgbClr val="CC3300"/>
                </a:solidFill>
                <a:cs typeface="Times New Roman" panose="02020603050405020304" pitchFamily="18" charset="0"/>
              </a:rPr>
              <a:t>Movement Preparation Requires Time</a:t>
            </a:r>
            <a:r>
              <a:rPr lang="en-GB" altLang="en-US" sz="3200" b="1">
                <a:solidFill>
                  <a:srgbClr val="CC3300"/>
                </a:solidFill>
                <a:cs typeface="Times New Roman" panose="02020603050405020304" pitchFamily="18" charset="0"/>
              </a:rPr>
              <a:t> </a:t>
            </a:r>
            <a:br>
              <a:rPr lang="en-GB" altLang="en-US" sz="3200">
                <a:solidFill>
                  <a:srgbClr val="CC3300"/>
                </a:solidFill>
                <a:cs typeface="Times New Roman" panose="02020603050405020304" pitchFamily="18" charset="0"/>
              </a:rPr>
            </a:br>
            <a:r>
              <a:rPr lang="en-GB" altLang="en-US" sz="3200">
                <a:cs typeface="Times New Roman" panose="02020603050405020304" pitchFamily="18" charset="0"/>
              </a:rPr>
              <a:t>Reaction time is an index of movement preparation</a:t>
            </a:r>
          </a:p>
          <a:p>
            <a:r>
              <a:rPr lang="en-GB" altLang="en-US" sz="2800" b="1">
                <a:solidFill>
                  <a:srgbClr val="FF0000"/>
                </a:solidFill>
              </a:rPr>
              <a:t>Reaction Time (RT) </a:t>
            </a:r>
            <a:r>
              <a:rPr lang="en-GB" altLang="en-US" sz="2800"/>
              <a:t>:'The interval time that elapses from the presentation of a stimulus to the beginning of a person</a:t>
            </a:r>
            <a:r>
              <a:rPr lang="en-GB" altLang="en-GB" sz="2800"/>
              <a:t>’</a:t>
            </a:r>
            <a:r>
              <a:rPr lang="en-GB" altLang="en-US" sz="2800"/>
              <a:t>s response' (Magill, 2001)</a:t>
            </a:r>
            <a:endParaRPr lang="en-US" altLang="en-US" sz="18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Box 4">
            <a:extLst>
              <a:ext uri="{FF2B5EF4-FFF2-40B4-BE49-F238E27FC236}">
                <a16:creationId xmlns:a16="http://schemas.microsoft.com/office/drawing/2014/main" id="{9193D74B-7D88-C05A-849B-11B59D931B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875" y="142875"/>
            <a:ext cx="8929688" cy="618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 sz="2100">
              <a:solidFill>
                <a:srgbClr val="FF0000"/>
              </a:solidFill>
            </a:endParaRPr>
          </a:p>
          <a:p>
            <a:pPr algn="ctr"/>
            <a:r>
              <a:rPr lang="en-GB" altLang="en-US" sz="2100" b="1"/>
              <a:t>Definitions:</a:t>
            </a:r>
          </a:p>
          <a:p>
            <a:r>
              <a:rPr lang="en-GB" altLang="en-US" sz="2100">
                <a:solidFill>
                  <a:srgbClr val="FF0000"/>
                </a:solidFill>
              </a:rPr>
              <a:t>Response Time: </a:t>
            </a:r>
            <a:r>
              <a:rPr lang="en-GB" altLang="en-US" sz="2100"/>
              <a:t>Overall time from onset of stimulus to completed action</a:t>
            </a:r>
          </a:p>
          <a:p>
            <a:r>
              <a:rPr lang="en-GB" altLang="en-US" sz="2100">
                <a:solidFill>
                  <a:srgbClr val="FF0000"/>
                </a:solidFill>
              </a:rPr>
              <a:t>Reaction Time: </a:t>
            </a:r>
            <a:r>
              <a:rPr lang="en-GB" altLang="en-US" sz="2100"/>
              <a:t>Presentation of a stimulus to the beginning of observable response</a:t>
            </a:r>
          </a:p>
          <a:p>
            <a:r>
              <a:rPr lang="en-GB" altLang="en-US" sz="2100">
                <a:solidFill>
                  <a:srgbClr val="FF0000"/>
                </a:solidFill>
              </a:rPr>
              <a:t>Stimulus Transmission Time</a:t>
            </a:r>
            <a:r>
              <a:rPr lang="en-GB" altLang="en-US" sz="2100"/>
              <a:t>: Presentation of stimulus to the recognition that a stimulus has occurred.</a:t>
            </a:r>
          </a:p>
          <a:p>
            <a:endParaRPr lang="en-GB" altLang="en-US" sz="2100">
              <a:solidFill>
                <a:srgbClr val="FF0000"/>
              </a:solidFill>
            </a:endParaRPr>
          </a:p>
          <a:p>
            <a:r>
              <a:rPr lang="en-GB" altLang="en-US" sz="2100">
                <a:solidFill>
                  <a:srgbClr val="FF0000"/>
                </a:solidFill>
              </a:rPr>
              <a:t>Recognition Time: </a:t>
            </a:r>
            <a:r>
              <a:rPr lang="en-GB" altLang="en-US" sz="2100"/>
              <a:t>The recognition that a stimulus has occurred to identifying what that stimulus means (gun means go)</a:t>
            </a:r>
          </a:p>
          <a:p>
            <a:endParaRPr lang="en-GB" altLang="en-US" sz="2100">
              <a:solidFill>
                <a:srgbClr val="FF0000"/>
              </a:solidFill>
            </a:endParaRPr>
          </a:p>
          <a:p>
            <a:r>
              <a:rPr lang="en-GB" altLang="en-US" sz="2100">
                <a:solidFill>
                  <a:srgbClr val="FF0000"/>
                </a:solidFill>
              </a:rPr>
              <a:t>Decision Time: </a:t>
            </a:r>
            <a:r>
              <a:rPr lang="en-GB" altLang="en-US" sz="2100"/>
              <a:t>identifying what that stimulus means to taking the decision to go.</a:t>
            </a:r>
          </a:p>
          <a:p>
            <a:r>
              <a:rPr lang="en-GB" altLang="en-US" sz="2100"/>
              <a:t>More difficult if more than one response</a:t>
            </a:r>
          </a:p>
          <a:p>
            <a:endParaRPr lang="en-GB" altLang="en-US" sz="2100">
              <a:solidFill>
                <a:srgbClr val="FF0000"/>
              </a:solidFill>
            </a:endParaRPr>
          </a:p>
          <a:p>
            <a:r>
              <a:rPr lang="en-GB" altLang="en-US" sz="2100">
                <a:solidFill>
                  <a:srgbClr val="FF0000"/>
                </a:solidFill>
              </a:rPr>
              <a:t>Nerve Transmission Time: </a:t>
            </a:r>
            <a:r>
              <a:rPr lang="en-GB" altLang="en-US" sz="2100"/>
              <a:t>Time it takes brain to send signal to muscles &amp; joints to move</a:t>
            </a:r>
          </a:p>
          <a:p>
            <a:endParaRPr lang="en-GB" altLang="en-US" sz="2100">
              <a:solidFill>
                <a:srgbClr val="FF0000"/>
              </a:solidFill>
            </a:endParaRPr>
          </a:p>
          <a:p>
            <a:r>
              <a:rPr lang="en-GB" altLang="en-US" sz="2100">
                <a:solidFill>
                  <a:srgbClr val="FF0000"/>
                </a:solidFill>
              </a:rPr>
              <a:t>Movement Time: </a:t>
            </a:r>
            <a:r>
              <a:rPr lang="en-GB" altLang="en-US" sz="2100"/>
              <a:t>Beginning of observable response to completed action</a:t>
            </a:r>
            <a:endParaRPr lang="en-US" altLang="en-US" sz="21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Content Placeholder 2">
            <a:extLst>
              <a:ext uri="{FF2B5EF4-FFF2-40B4-BE49-F238E27FC236}">
                <a16:creationId xmlns:a16="http://schemas.microsoft.com/office/drawing/2014/main" id="{C599D82F-1C10-D0EA-C992-5F0A4DAE1E74}"/>
              </a:ext>
            </a:extLst>
          </p:cNvPr>
          <p:cNvSpPr>
            <a:spLocks noGrp="1"/>
          </p:cNvSpPr>
          <p:nvPr>
            <p:ph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24578" name="Picture 3">
            <a:extLst>
              <a:ext uri="{FF2B5EF4-FFF2-40B4-BE49-F238E27FC236}">
                <a16:creationId xmlns:a16="http://schemas.microsoft.com/office/drawing/2014/main" id="{BE76F272-EB70-10A2-1362-AC60302BFD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B3928B4-93A7-269A-4C69-CE74D888BEC5}"/>
              </a:ext>
            </a:extLst>
          </p:cNvPr>
          <p:cNvSpPr txBox="1"/>
          <p:nvPr/>
        </p:nvSpPr>
        <p:spPr>
          <a:xfrm>
            <a:off x="2339975" y="5876925"/>
            <a:ext cx="3024188" cy="36988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dirty="0"/>
              <a:t>Reaction Time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0DD78A-3CE6-80BF-D499-FFE1664AB2C4}"/>
              </a:ext>
            </a:extLst>
          </p:cNvPr>
          <p:cNvSpPr txBox="1"/>
          <p:nvPr/>
        </p:nvSpPr>
        <p:spPr>
          <a:xfrm>
            <a:off x="7019925" y="5738813"/>
            <a:ext cx="1296988" cy="64611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dirty="0"/>
              <a:t>Movement Time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296568-EC9C-8D84-93DC-55DDE9BE2F53}"/>
              </a:ext>
            </a:extLst>
          </p:cNvPr>
          <p:cNvSpPr txBox="1"/>
          <p:nvPr/>
        </p:nvSpPr>
        <p:spPr>
          <a:xfrm>
            <a:off x="3492500" y="6488113"/>
            <a:ext cx="3024188" cy="36988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dirty="0"/>
              <a:t>Response Time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>
            <a:extLst>
              <a:ext uri="{FF2B5EF4-FFF2-40B4-BE49-F238E27FC236}">
                <a16:creationId xmlns:a16="http://schemas.microsoft.com/office/drawing/2014/main" id="{14785305-4FD7-3EA8-7306-B81DFC4DC6B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4313" y="476250"/>
            <a:ext cx="8605837" cy="6121400"/>
          </a:xfrm>
        </p:spPr>
        <p:txBody>
          <a:bodyPr/>
          <a:lstStyle/>
          <a:p>
            <a:pPr algn="ctr" eaLnBrk="1" hangingPunct="1">
              <a:buClr>
                <a:schemeClr val="tx1"/>
              </a:buClr>
              <a:buFontTx/>
              <a:buNone/>
            </a:pPr>
            <a:r>
              <a:rPr lang="en-GB" altLang="en-US">
                <a:solidFill>
                  <a:srgbClr val="CC3300"/>
                </a:solidFill>
              </a:rPr>
              <a:t>Different Types of Reaction Time</a:t>
            </a:r>
          </a:p>
          <a:p>
            <a:pPr algn="ctr" eaLnBrk="1" hangingPunct="1">
              <a:buClr>
                <a:schemeClr val="tx1"/>
              </a:buClr>
              <a:buFontTx/>
              <a:buNone/>
            </a:pPr>
            <a:r>
              <a:rPr lang="en-GB" altLang="en-US">
                <a:solidFill>
                  <a:srgbClr val="CC3300"/>
                </a:solidFill>
              </a:rPr>
              <a:t>Simple Reaction Time:</a:t>
            </a:r>
            <a:r>
              <a:rPr lang="en-GB" altLang="en-US"/>
              <a:t> </a:t>
            </a:r>
          </a:p>
          <a:p>
            <a:pPr eaLnBrk="1" hangingPunct="1">
              <a:buClr>
                <a:schemeClr val="tx1"/>
              </a:buClr>
              <a:buFontTx/>
              <a:buNone/>
            </a:pPr>
            <a:r>
              <a:rPr lang="en-GB" altLang="en-US"/>
              <a:t>One signal and one possible (correct) action in response </a:t>
            </a:r>
          </a:p>
          <a:p>
            <a:pPr eaLnBrk="1" hangingPunct="1">
              <a:buClr>
                <a:schemeClr val="tx1"/>
              </a:buClr>
              <a:buFontTx/>
              <a:buNone/>
            </a:pPr>
            <a:r>
              <a:rPr lang="en-GB" altLang="en-US"/>
              <a:t>100m sprint (react to the start gun)</a:t>
            </a:r>
          </a:p>
          <a:p>
            <a:pPr lvl="1" eaLnBrk="1" hangingPunct="1"/>
            <a:r>
              <a:rPr lang="en-GB" altLang="en-US"/>
              <a:t>Minimise time = performance advantage</a:t>
            </a:r>
          </a:p>
          <a:p>
            <a:pPr lvl="2" eaLnBrk="1" hangingPunct="1"/>
            <a:r>
              <a:rPr lang="en-GB" altLang="en-US"/>
              <a:t>i.e., gun is the only signal for 'go'</a:t>
            </a:r>
          </a:p>
          <a:p>
            <a:pPr lvl="2" eaLnBrk="1" hangingPunct="1"/>
            <a:r>
              <a:rPr lang="en-GB" altLang="en-US"/>
              <a:t>'run' is the only response required for the signal</a:t>
            </a:r>
          </a:p>
          <a:p>
            <a:pPr eaLnBrk="1" hangingPunct="1"/>
            <a:r>
              <a:rPr lang="en-GB" altLang="en-US"/>
              <a:t>Simple Reaction Time:</a:t>
            </a:r>
          </a:p>
          <a:p>
            <a:pPr lvl="1" eaLnBrk="1" hangingPunct="1"/>
            <a:r>
              <a:rPr lang="en-GB" altLang="en-US"/>
              <a:t>Stimulus and response are pre-determined</a:t>
            </a:r>
          </a:p>
          <a:p>
            <a:pPr lvl="1" eaLnBrk="1" hangingPunct="1"/>
            <a:r>
              <a:rPr lang="en-GB" altLang="en-US"/>
              <a:t>Research suggests 150 / 250 msecs.</a:t>
            </a:r>
          </a:p>
          <a:p>
            <a:pPr lvl="1" eaLnBrk="1" hangingPunct="1">
              <a:buFont typeface="Wingdings 2" pitchFamily="2" charset="2"/>
              <a:buNone/>
            </a:pPr>
            <a:endParaRPr lang="en-GB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3">
            <a:extLst>
              <a:ext uri="{FF2B5EF4-FFF2-40B4-BE49-F238E27FC236}">
                <a16:creationId xmlns:a16="http://schemas.microsoft.com/office/drawing/2014/main" id="{CF42E573-721B-A0E5-A01C-2DBDDC294E6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4313" y="404813"/>
            <a:ext cx="8534400" cy="5903912"/>
          </a:xfrm>
        </p:spPr>
        <p:txBody>
          <a:bodyPr/>
          <a:lstStyle/>
          <a:p>
            <a:pPr algn="ctr" eaLnBrk="1" hangingPunct="1">
              <a:buFont typeface="Wingdings 2" pitchFamily="2" charset="2"/>
              <a:buNone/>
            </a:pPr>
            <a:r>
              <a:rPr lang="en-GB" altLang="en-US" sz="3200" b="1">
                <a:solidFill>
                  <a:srgbClr val="CC3300"/>
                </a:solidFill>
              </a:rPr>
              <a:t>Choice Reaction Time </a:t>
            </a:r>
          </a:p>
          <a:p>
            <a:pPr algn="ctr" eaLnBrk="1" hangingPunct="1">
              <a:buFont typeface="Wingdings 2" pitchFamily="2" charset="2"/>
              <a:buNone/>
            </a:pPr>
            <a:r>
              <a:rPr lang="en-GB" altLang="en-US" sz="3200" b="1"/>
              <a:t>More than one stimulus to respond to</a:t>
            </a:r>
          </a:p>
          <a:p>
            <a:pPr eaLnBrk="1" hangingPunct="1">
              <a:buFontTx/>
              <a:buNone/>
            </a:pPr>
            <a:endParaRPr lang="en-GB" altLang="en-US">
              <a:solidFill>
                <a:srgbClr val="CC3300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>
                <a:solidFill>
                  <a:srgbClr val="CC3300"/>
                </a:solidFill>
              </a:rPr>
              <a:t>Choice Reaction Time</a:t>
            </a:r>
            <a:r>
              <a:rPr lang="en-GB" altLang="en-US"/>
              <a:t>: </a:t>
            </a:r>
            <a:r>
              <a:rPr lang="en-GB" altLang="en-US" sz="2800"/>
              <a:t>The amount of time from the presentation of one of several stimuli to the beginning of one of several responses </a:t>
            </a:r>
          </a:p>
          <a:p>
            <a:pPr lvl="1" eaLnBrk="1" hangingPunct="1"/>
            <a:r>
              <a:rPr lang="en-GB" altLang="en-US"/>
              <a:t>Stimulus varies and the response is different for each stimulus.</a:t>
            </a:r>
          </a:p>
          <a:p>
            <a:pPr lvl="2" eaLnBrk="1" hangingPunct="1"/>
            <a:r>
              <a:rPr lang="en-GB" altLang="en-US" sz="2800"/>
              <a:t>A tennis player returning a tennis serve</a:t>
            </a:r>
          </a:p>
          <a:p>
            <a:pPr lvl="2" eaLnBrk="1" hangingPunct="1"/>
            <a:r>
              <a:rPr lang="en-GB" altLang="en-US"/>
              <a:t>e.g., Number of options regarding which shot to play (300+ msecs)</a:t>
            </a:r>
          </a:p>
          <a:p>
            <a:pPr lvl="2" eaLnBrk="1" hangingPunct="1"/>
            <a:r>
              <a:rPr lang="en-GB" altLang="en-US" sz="2900"/>
              <a:t>Baseball/Cricket/ Rugby defence</a:t>
            </a:r>
          </a:p>
          <a:p>
            <a:pPr lvl="2" eaLnBrk="1" hangingPunct="1"/>
            <a:endParaRPr lang="en-GB" altLang="en-US" sz="28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3" name="Rectangle 3">
            <a:extLst>
              <a:ext uri="{FF2B5EF4-FFF2-40B4-BE49-F238E27FC236}">
                <a16:creationId xmlns:a16="http://schemas.microsoft.com/office/drawing/2014/main" id="{CFF7D743-B355-D5D3-6205-85D12C822BB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333375"/>
            <a:ext cx="8497888" cy="6310313"/>
          </a:xfrm>
        </p:spPr>
        <p:txBody>
          <a:bodyPr>
            <a:normAutofit/>
          </a:bodyPr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sz="2800" b="1">
                <a:solidFill>
                  <a:srgbClr val="CC3300"/>
                </a:solidFill>
              </a:rPr>
              <a:t>Hicks Law</a:t>
            </a: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800" b="1">
                <a:cs typeface="Times New Roman" panose="02020603050405020304" pitchFamily="18" charset="0"/>
              </a:rPr>
              <a:t>The number of response choices </a:t>
            </a:r>
            <a:endParaRPr lang="en-GB" altLang="en-US" sz="2800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cs typeface="Times New Roman" panose="02020603050405020304" pitchFamily="18" charset="0"/>
              </a:rPr>
              <a:t>  As the number of choice responses increase, the amount of time required to prepare the appropriate movement increases. 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     </a:t>
            </a:r>
            <a:r>
              <a:rPr lang="en-GB" altLang="en-US" sz="2800">
                <a:cs typeface="Times New Roman" panose="02020603050405020304" pitchFamily="18" charset="0"/>
              </a:rPr>
              <a:t>Hick (1952): </a:t>
            </a:r>
            <a:r>
              <a:rPr lang="en-GB" altLang="en-US" sz="2800" b="1">
                <a:cs typeface="Times New Roman" panose="02020603050405020304" pitchFamily="18" charset="0"/>
              </a:rPr>
              <a:t>RT = K log</a:t>
            </a:r>
            <a:r>
              <a:rPr lang="en-GB" altLang="en-US" sz="2800" b="1" baseline="-30000">
                <a:cs typeface="Times New Roman" panose="02020603050405020304" pitchFamily="18" charset="0"/>
              </a:rPr>
              <a:t>2 </a:t>
            </a:r>
            <a:r>
              <a:rPr lang="en-GB" altLang="en-US" sz="2800" b="1">
                <a:cs typeface="Times New Roman" panose="02020603050405020304" pitchFamily="18" charset="0"/>
              </a:rPr>
              <a:t>(N + 1)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endParaRPr lang="en-GB" altLang="en-US" sz="2800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 sz="2800">
                <a:cs typeface="Times New Roman" panose="02020603050405020304" pitchFamily="18" charset="0"/>
              </a:rPr>
              <a:t>RT </a:t>
            </a:r>
            <a:r>
              <a:rPr lang="en-GB" altLang="en-US" sz="2800" b="1">
                <a:cs typeface="Times New Roman" panose="02020603050405020304" pitchFamily="18" charset="0"/>
              </a:rPr>
              <a:t>↑ </a:t>
            </a:r>
            <a:r>
              <a:rPr lang="en-GB" altLang="en-US" sz="2800">
                <a:cs typeface="Times New Roman" panose="02020603050405020304" pitchFamily="18" charset="0"/>
              </a:rPr>
              <a:t>by nearly an equal amount as the number of alternatives are doubled.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cs typeface="Times New Roman" panose="02020603050405020304" pitchFamily="18" charset="0"/>
              </a:rPr>
              <a:t> 1 bit = 2 choices 150ms 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cs typeface="Times New Roman" panose="02020603050405020304" pitchFamily="18" charset="0"/>
              </a:rPr>
              <a:t> 2 bits = 4 choices 300ms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cs typeface="Times New Roman" panose="02020603050405020304" pitchFamily="18" charset="0"/>
              </a:rPr>
              <a:t> 3 bits =  8 choices 600ms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cs typeface="Times New Roman" panose="02020603050405020304" pitchFamily="18" charset="0"/>
              </a:rPr>
              <a:t> 4 bits =  16 choices 1200ms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endParaRPr lang="en-GB" altLang="en-US" sz="2800">
              <a:cs typeface="Times New Roman" panose="02020603050405020304" pitchFamily="18" charset="0"/>
            </a:endParaRP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 b="1">
                <a:solidFill>
                  <a:srgbClr val="0070C0"/>
                </a:solidFill>
                <a:cs typeface="Times New Roman" panose="02020603050405020304" pitchFamily="18" charset="0"/>
              </a:rPr>
              <a:t>WHY???????</a:t>
            </a:r>
            <a:endParaRPr lang="en-US" altLang="en-US" sz="2800" b="1">
              <a:solidFill>
                <a:srgbClr val="0070C0"/>
              </a:solidFill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8" name="Rectangle 2">
            <a:extLst>
              <a:ext uri="{FF2B5EF4-FFF2-40B4-BE49-F238E27FC236}">
                <a16:creationId xmlns:a16="http://schemas.microsoft.com/office/drawing/2014/main" id="{0CF6CD60-2785-5ACB-3C6B-B027F12C67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71500" y="214313"/>
            <a:ext cx="8229600" cy="1143000"/>
          </a:xfrm>
        </p:spPr>
        <p:txBody>
          <a:bodyPr>
            <a:normAutofit/>
          </a:bodyPr>
          <a:lstStyle/>
          <a:p>
            <a:pPr algn="ctr" eaLnBrk="1" hangingPunct="1"/>
            <a:br>
              <a:rPr lang="en-GB" altLang="en-US" sz="3300" b="1" u="sng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altLang="en-US" sz="3300" b="1" u="sng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altLang="en-US" sz="3300" b="1" u="sng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altLang="en-US" sz="3300" b="1" u="sng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altLang="en-US" sz="3300" b="1" u="sng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Movement Preparation</a:t>
            </a:r>
            <a:br>
              <a:rPr lang="en-GB" altLang="en-US" sz="3300" b="1" u="sng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altLang="en-US" sz="3300" b="1" u="sng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770" name="Rectangle 3">
            <a:extLst>
              <a:ext uri="{FF2B5EF4-FFF2-40B4-BE49-F238E27FC236}">
                <a16:creationId xmlns:a16="http://schemas.microsoft.com/office/drawing/2014/main" id="{21604386-BC43-4CE4-3C25-243194A1F2E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7475" y="1000125"/>
            <a:ext cx="8955088" cy="5572125"/>
          </a:xfrm>
        </p:spPr>
        <p:txBody>
          <a:bodyPr/>
          <a:lstStyle/>
          <a:p>
            <a:pPr algn="just" eaLnBrk="1" hangingPunct="1">
              <a:lnSpc>
                <a:spcPct val="70000"/>
              </a:lnSpc>
            </a:pPr>
            <a:r>
              <a:rPr lang="en-GB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 sz="3200">
                <a:latin typeface="Calibri" panose="020F0502020204030204" pitchFamily="34" charset="0"/>
                <a:cs typeface="Times New Roman" panose="02020603050405020304" pitchFamily="18" charset="0"/>
              </a:rPr>
              <a:t>The EMG does not change much in the premotor time from what it was prior to the onset of the stimulus.</a:t>
            </a:r>
          </a:p>
          <a:p>
            <a:pPr algn="just" eaLnBrk="1" hangingPunct="1">
              <a:lnSpc>
                <a:spcPct val="70000"/>
              </a:lnSpc>
            </a:pPr>
            <a:r>
              <a:rPr lang="en-GB" altLang="en-US" sz="3200">
                <a:latin typeface="Calibri" panose="020F0502020204030204" pitchFamily="34" charset="0"/>
                <a:cs typeface="Times New Roman" panose="02020603050405020304" pitchFamily="18" charset="0"/>
              </a:rPr>
              <a:t> During this time the performer is perceptually or cognitively processing the stimulus information </a:t>
            </a:r>
            <a:r>
              <a:rPr lang="en-GB" altLang="en-US" sz="3200">
                <a:solidFill>
                  <a:srgbClr val="FF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(working out how to react to the stimulus).</a:t>
            </a:r>
          </a:p>
          <a:p>
            <a:pPr algn="just" eaLnBrk="1" hangingPunct="1">
              <a:lnSpc>
                <a:spcPct val="70000"/>
              </a:lnSpc>
            </a:pPr>
            <a:r>
              <a:rPr lang="en-GB" altLang="en-US" sz="3200">
                <a:latin typeface="Calibri" panose="020F0502020204030204" pitchFamily="34" charset="0"/>
                <a:cs typeface="Times New Roman" panose="02020603050405020304" pitchFamily="18" charset="0"/>
              </a:rPr>
              <a:t> The EMG then shows a rapid increase in electrical activity, which indicates that the motor neurons are firing </a:t>
            </a:r>
            <a:r>
              <a:rPr lang="en-GB" altLang="en-US" sz="3200">
                <a:solidFill>
                  <a:srgbClr val="FF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(decision has been made) </a:t>
            </a:r>
            <a:r>
              <a:rPr lang="en-GB" altLang="en-US" sz="3200">
                <a:latin typeface="Calibri" panose="020F0502020204030204" pitchFamily="34" charset="0"/>
                <a:cs typeface="Times New Roman" panose="02020603050405020304" pitchFamily="18" charset="0"/>
              </a:rPr>
              <a:t>and the muscles are preparing to contract, </a:t>
            </a:r>
          </a:p>
          <a:p>
            <a:pPr lvl="1" algn="just" eaLnBrk="1" hangingPunct="1">
              <a:lnSpc>
                <a:spcPct val="70000"/>
              </a:lnSpc>
            </a:pPr>
            <a:r>
              <a:rPr lang="en-GB" altLang="en-US" sz="3200">
                <a:latin typeface="Calibri" panose="020F0502020204030204" pitchFamily="34" charset="0"/>
              </a:rPr>
              <a:t>However no observable, physical response has yet occurred.</a:t>
            </a:r>
          </a:p>
          <a:p>
            <a:pPr algn="just" eaLnBrk="1" hangingPunct="1">
              <a:lnSpc>
                <a:spcPct val="70000"/>
              </a:lnSpc>
              <a:buFontTx/>
              <a:buNone/>
            </a:pPr>
            <a:r>
              <a:rPr lang="en-GB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     </a:t>
            </a:r>
            <a:endParaRPr lang="en-US" altLang="en-US" sz="32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Content Placeholder 2">
            <a:extLst>
              <a:ext uri="{FF2B5EF4-FFF2-40B4-BE49-F238E27FC236}">
                <a16:creationId xmlns:a16="http://schemas.microsoft.com/office/drawing/2014/main" id="{E0D71EC6-9524-64B7-B549-04F686208118}"/>
              </a:ext>
            </a:extLst>
          </p:cNvPr>
          <p:cNvSpPr>
            <a:spLocks noGrp="1"/>
          </p:cNvSpPr>
          <p:nvPr>
            <p:ph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34818" name="Picture 3">
            <a:extLst>
              <a:ext uri="{FF2B5EF4-FFF2-40B4-BE49-F238E27FC236}">
                <a16:creationId xmlns:a16="http://schemas.microsoft.com/office/drawing/2014/main" id="{E553E4FA-68DA-3527-500C-31B6A04E2C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620713"/>
            <a:ext cx="8280400" cy="5688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3BA182E-4B38-5552-B0CA-500658F08A0F}"/>
              </a:ext>
            </a:extLst>
          </p:cNvPr>
          <p:cNvSpPr txBox="1"/>
          <p:nvPr/>
        </p:nvSpPr>
        <p:spPr>
          <a:xfrm>
            <a:off x="2051050" y="2820988"/>
            <a:ext cx="1657350" cy="52228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sz="1400" b="1" dirty="0"/>
              <a:t>Premotor Time</a:t>
            </a:r>
          </a:p>
          <a:p>
            <a:pPr>
              <a:defRPr/>
            </a:pPr>
            <a:endParaRPr lang="en-US" sz="1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FF0CB9-1F27-ABA0-FBF4-7FFFFCD26F4E}"/>
              </a:ext>
            </a:extLst>
          </p:cNvPr>
          <p:cNvSpPr txBox="1"/>
          <p:nvPr/>
        </p:nvSpPr>
        <p:spPr>
          <a:xfrm>
            <a:off x="5219700" y="2820988"/>
            <a:ext cx="1655763" cy="52228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sz="1400" b="1" dirty="0"/>
              <a:t>    Motor Time</a:t>
            </a:r>
          </a:p>
          <a:p>
            <a:pPr>
              <a:defRPr/>
            </a:pPr>
            <a:endParaRPr lang="en-US" sz="1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590451-BACA-B42F-2E59-0A408AB9538C}"/>
              </a:ext>
            </a:extLst>
          </p:cNvPr>
          <p:cNvSpPr txBox="1"/>
          <p:nvPr/>
        </p:nvSpPr>
        <p:spPr>
          <a:xfrm>
            <a:off x="6372225" y="1412875"/>
            <a:ext cx="1728788" cy="95408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1400" b="1" dirty="0"/>
              <a:t>    Observable      Movement Begins</a:t>
            </a:r>
          </a:p>
          <a:p>
            <a:pPr algn="ctr">
              <a:defRPr/>
            </a:pPr>
            <a:endParaRPr lang="en-US" sz="14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82C9C8-AF6F-589B-1131-FB0207E768CE}"/>
              </a:ext>
            </a:extLst>
          </p:cNvPr>
          <p:cNvSpPr txBox="1"/>
          <p:nvPr/>
        </p:nvSpPr>
        <p:spPr>
          <a:xfrm>
            <a:off x="900113" y="1568450"/>
            <a:ext cx="1655762" cy="73818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1400" b="1" dirty="0"/>
              <a:t>    Stimulus Onset</a:t>
            </a:r>
          </a:p>
          <a:p>
            <a:pPr algn="ctr">
              <a:defRPr/>
            </a:pPr>
            <a:endParaRPr lang="en-US" sz="1400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2">
            <a:extLst>
              <a:ext uri="{FF2B5EF4-FFF2-40B4-BE49-F238E27FC236}">
                <a16:creationId xmlns:a16="http://schemas.microsoft.com/office/drawing/2014/main" id="{D1B7041A-CBAA-DFC0-196D-716CA9054AC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7475" y="762000"/>
            <a:ext cx="8955088" cy="5370513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4800" b="1">
                <a:solidFill>
                  <a:srgbClr val="CC3300"/>
                </a:solidFill>
              </a:rPr>
              <a:t>Hicks Law</a:t>
            </a:r>
            <a:r>
              <a:rPr lang="en-GB" altLang="en-US" sz="48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 eaLnBrk="1" hangingPunct="1">
              <a:lnSpc>
                <a:spcPct val="90000"/>
              </a:lnSpc>
            </a:pPr>
            <a:r>
              <a:rPr lang="en-GB" altLang="en-US" sz="2800">
                <a:cs typeface="Times New Roman" panose="02020603050405020304" pitchFamily="18" charset="0"/>
              </a:rPr>
              <a:t>Why does RT </a:t>
            </a:r>
            <a:r>
              <a:rPr lang="en-GB" altLang="en-US" sz="2800" b="1">
                <a:cs typeface="Times New Roman" panose="02020603050405020304" pitchFamily="18" charset="0"/>
              </a:rPr>
              <a:t>↑ </a:t>
            </a:r>
            <a:r>
              <a:rPr lang="en-GB" altLang="en-US" sz="2800">
                <a:cs typeface="Times New Roman" panose="02020603050405020304" pitchFamily="18" charset="0"/>
              </a:rPr>
              <a:t>as the number of alternatives increase</a:t>
            </a:r>
            <a:endParaRPr lang="en-GB" altLang="en-US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altLang="en-US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800">
                <a:solidFill>
                  <a:srgbClr val="0070C0"/>
                </a:solidFill>
                <a:cs typeface="Times New Roman" panose="02020603050405020304" pitchFamily="18" charset="0"/>
              </a:rPr>
              <a:t>Siegel (1986): </a:t>
            </a:r>
            <a:r>
              <a:rPr lang="en-GB" altLang="en-US" sz="2800">
                <a:cs typeface="Times New Roman" panose="02020603050405020304" pitchFamily="18" charset="0"/>
              </a:rPr>
              <a:t>RT increased linearly from 150; 300; 600; 1200 msec</a:t>
            </a:r>
          </a:p>
          <a:p>
            <a:pPr algn="just" eaLnBrk="1" hangingPunct="1">
              <a:lnSpc>
                <a:spcPct val="90000"/>
              </a:lnSpc>
            </a:pPr>
            <a:endParaRPr lang="en-GB" altLang="en-US" sz="2800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800">
                <a:cs typeface="Times New Roman" panose="02020603050405020304" pitchFamily="18" charset="0"/>
              </a:rPr>
              <a:t>BUT it was in pre-motor time that these increases occurred.</a:t>
            </a:r>
          </a:p>
          <a:p>
            <a:pPr algn="just" eaLnBrk="1" hangingPunct="1">
              <a:lnSpc>
                <a:spcPct val="90000"/>
              </a:lnSpc>
              <a:buFont typeface="Wingdings 2" pitchFamily="2" charset="2"/>
              <a:buNone/>
            </a:pPr>
            <a:endParaRPr lang="en-GB" altLang="en-US" sz="2800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800">
                <a:cs typeface="Times New Roman" panose="02020603050405020304" pitchFamily="18" charset="0"/>
              </a:rPr>
              <a:t>Motor time remained virtually the same.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      </a:t>
            </a:r>
            <a:endParaRPr lang="en-US" altLang="en-US" sz="28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Title 1">
            <a:extLst>
              <a:ext uri="{FF2B5EF4-FFF2-40B4-BE49-F238E27FC236}">
                <a16:creationId xmlns:a16="http://schemas.microsoft.com/office/drawing/2014/main" id="{5E0BB443-65F0-0702-5EC2-09AEF1815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Card sorting task:</a:t>
            </a:r>
            <a:endParaRPr lang="en-US" altLang="en-US"/>
          </a:p>
        </p:txBody>
      </p:sp>
      <p:sp>
        <p:nvSpPr>
          <p:cNvPr id="38914" name="Content Placeholder 2">
            <a:extLst>
              <a:ext uri="{FF2B5EF4-FFF2-40B4-BE49-F238E27FC236}">
                <a16:creationId xmlns:a16="http://schemas.microsoft.com/office/drawing/2014/main" id="{33273E24-FC6F-A9BA-FA6F-01B1A650DD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Time in seconds taken to sort cards into:</a:t>
            </a:r>
          </a:p>
          <a:p>
            <a:r>
              <a:rPr lang="en-GB" altLang="en-US"/>
              <a:t>Turn cards over into a pile – one choice (x3)</a:t>
            </a:r>
          </a:p>
          <a:p>
            <a:r>
              <a:rPr lang="en-GB" altLang="en-US"/>
              <a:t>Black and Red – two choices (x3)</a:t>
            </a:r>
          </a:p>
          <a:p>
            <a:r>
              <a:rPr lang="en-GB" altLang="en-US"/>
              <a:t>Suits – four choices (x3)</a:t>
            </a:r>
          </a:p>
          <a:p>
            <a:pPr>
              <a:buFont typeface="Wingdings 2" pitchFamily="2" charset="2"/>
              <a:buNone/>
            </a:pPr>
            <a:endParaRPr lang="en-GB" altLang="en-US"/>
          </a:p>
          <a:p>
            <a:pPr>
              <a:buFont typeface="Wingdings 2" pitchFamily="2" charset="2"/>
              <a:buNone/>
            </a:pPr>
            <a:r>
              <a:rPr lang="en-GB" altLang="en-US"/>
              <a:t>Record your results…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>
            <a:extLst>
              <a:ext uri="{FF2B5EF4-FFF2-40B4-BE49-F238E27FC236}">
                <a16:creationId xmlns:a16="http://schemas.microsoft.com/office/drawing/2014/main" id="{DC923364-CE7E-9045-CB15-0586E8939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Choice reaction time:</a:t>
            </a:r>
            <a:endParaRPr lang="en-US" altLang="en-US"/>
          </a:p>
        </p:txBody>
      </p:sp>
      <p:sp>
        <p:nvSpPr>
          <p:cNvPr id="40962" name="Content Placeholder 2">
            <a:extLst>
              <a:ext uri="{FF2B5EF4-FFF2-40B4-BE49-F238E27FC236}">
                <a16:creationId xmlns:a16="http://schemas.microsoft.com/office/drawing/2014/main" id="{1D887C7D-FE13-0E9F-A1FB-853AEC37A9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>
                <a:hlinkClick r:id="rId3"/>
              </a:rPr>
              <a:t>http://cognitivelabs.com/test3_intro.htm</a:t>
            </a:r>
            <a:endParaRPr lang="en-US" altLang="en-US"/>
          </a:p>
          <a:p>
            <a:endParaRPr lang="en-US" altLang="en-US"/>
          </a:p>
          <a:p>
            <a:endParaRPr lang="en-US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2">
            <a:extLst>
              <a:ext uri="{FF2B5EF4-FFF2-40B4-BE49-F238E27FC236}">
                <a16:creationId xmlns:a16="http://schemas.microsoft.com/office/drawing/2014/main" id="{44362FCC-D299-E425-692B-600249ACE7E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850" y="285750"/>
            <a:ext cx="8631238" cy="62865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Other factors that affect movement preparation and Reaction Time</a:t>
            </a:r>
          </a:p>
          <a:p>
            <a:pPr eaLnBrk="1" hangingPunct="1">
              <a:buFontTx/>
              <a:buNone/>
            </a:pP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>
                <a:solidFill>
                  <a:srgbClr val="CC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Movement complexity</a:t>
            </a:r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number of parts to a movement. </a:t>
            </a:r>
            <a:endParaRPr lang="en-GB" altLang="en-US" b="1">
              <a:solidFill>
                <a:srgbClr val="CC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Christina &amp; Rose (1985) reported that changes in RT due to increases in response complexity were reflected in increases in premotor time and not motor-time.</a:t>
            </a:r>
          </a:p>
          <a:p>
            <a:pPr algn="just"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E.g., Two-part arm movement vs. One-part arm movement</a:t>
            </a:r>
          </a:p>
          <a:p>
            <a:pPr algn="just" eaLnBrk="1" hangingPunct="1"/>
            <a:r>
              <a:rPr lang="en-GB" altLang="en-US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Premotor time ↑ 19 msec, while motor time only ↑ 3 msec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400" b="1" u="sng">
                <a:solidFill>
                  <a:srgbClr val="CC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Occurs During Movement Preparation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Postural preparation: part of the preparation process involves organising supporting postural activity 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Weeks &amp; Wallace (1992): Onset of EMG occurred in legs first in an elbow-flexion aiming movement.</a:t>
            </a:r>
          </a:p>
          <a:p>
            <a:pPr algn="just" eaLnBrk="1" hangingPunct="1"/>
            <a:endParaRPr lang="en-GB" altLang="en-US">
              <a:solidFill>
                <a:srgbClr val="0070C0"/>
              </a:solidFill>
              <a:cs typeface="Times New Roman" panose="02020603050405020304" pitchFamily="18" charset="0"/>
            </a:endParaRP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5" name="Rectangle 3">
            <a:extLst>
              <a:ext uri="{FF2B5EF4-FFF2-40B4-BE49-F238E27FC236}">
                <a16:creationId xmlns:a16="http://schemas.microsoft.com/office/drawing/2014/main" id="{A33B450A-94D1-5790-F36B-F2A6B61E494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850" y="285750"/>
            <a:ext cx="8604250" cy="6238875"/>
          </a:xfrm>
        </p:spPr>
        <p:txBody>
          <a:bodyPr>
            <a:normAutofit fontScale="70000" lnSpcReduction="20000"/>
          </a:bodyPr>
          <a:lstStyle/>
          <a:p>
            <a:pPr marL="274320" indent="-274320" algn="ctr" eaLnBrk="1" fontAlgn="auto" hangingPunct="1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en-GB" sz="4600" b="1" dirty="0">
                <a:solidFill>
                  <a:srgbClr val="CC3300"/>
                </a:solidFill>
                <a:ea typeface="+mn-ea"/>
                <a:cs typeface="+mn-cs"/>
              </a:rPr>
              <a:t>Stimulus-Response Compatibility</a:t>
            </a:r>
          </a:p>
          <a:p>
            <a:pPr marL="274320" indent="-274320" eaLnBrk="1" fontAlgn="auto" hangingPunct="1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3300" dirty="0">
                <a:latin typeface="Arial" pitchFamily="34" charset="0"/>
                <a:ea typeface="+mn-ea"/>
                <a:cs typeface="Arial" pitchFamily="34" charset="0"/>
              </a:rPr>
              <a:t>An important determinant of choice RT is SR compatibility</a:t>
            </a:r>
          </a:p>
          <a:p>
            <a:pPr marL="274320" indent="-274320" eaLnBrk="1" fontAlgn="auto" hangingPunct="1">
              <a:lnSpc>
                <a:spcPct val="160000"/>
              </a:lnSpc>
              <a:spcAft>
                <a:spcPts val="0"/>
              </a:spcAft>
              <a:buClr>
                <a:schemeClr val="tx1"/>
              </a:buClr>
              <a:buFont typeface="Wingdings 2"/>
              <a:buChar char=""/>
              <a:defRPr/>
            </a:pPr>
            <a:r>
              <a:rPr lang="en-GB" sz="3300" b="1" dirty="0">
                <a:solidFill>
                  <a:srgbClr val="CC3300"/>
                </a:solidFill>
                <a:latin typeface="Arial" pitchFamily="34" charset="0"/>
                <a:ea typeface="+mn-ea"/>
                <a:cs typeface="Arial" pitchFamily="34" charset="0"/>
              </a:rPr>
              <a:t>Stimulus-Response Compatibility:</a:t>
            </a:r>
            <a:r>
              <a:rPr lang="en-GB" sz="3300" dirty="0">
                <a:latin typeface="Arial" pitchFamily="34" charset="0"/>
                <a:ea typeface="+mn-ea"/>
                <a:cs typeface="Arial" pitchFamily="34" charset="0"/>
              </a:rPr>
              <a:t> The extent to which the stimulus and response are connected in a natural way (Magill, 2001)</a:t>
            </a:r>
          </a:p>
          <a:p>
            <a:pPr marL="274320" indent="-274320" eaLnBrk="1" fontAlgn="auto" hangingPunct="1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3300" dirty="0">
                <a:latin typeface="Arial" pitchFamily="34" charset="0"/>
                <a:ea typeface="+mn-ea"/>
                <a:cs typeface="Arial" pitchFamily="34" charset="0"/>
              </a:rPr>
              <a:t>e.g., Catching a ball bouncing to your right with your right hand = SR compatibility</a:t>
            </a:r>
          </a:p>
          <a:p>
            <a:pPr marL="640080" lvl="1" indent="-246888" eaLnBrk="1" fontAlgn="auto" hangingPunct="1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GB" sz="3100" dirty="0">
                <a:latin typeface="Arial" pitchFamily="34" charset="0"/>
                <a:ea typeface="+mn-ea"/>
                <a:cs typeface="Arial" pitchFamily="34" charset="0"/>
              </a:rPr>
              <a:t>The catchers movement mirrors the ball</a:t>
            </a:r>
          </a:p>
          <a:p>
            <a:pPr marL="274320" indent="-274320" eaLnBrk="1" fontAlgn="auto" hangingPunct="1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3300" dirty="0">
                <a:latin typeface="Arial" pitchFamily="34" charset="0"/>
                <a:ea typeface="+mn-ea"/>
                <a:cs typeface="Arial" pitchFamily="34" charset="0"/>
              </a:rPr>
              <a:t>Incompatibility = movements opposite to the stimulus</a:t>
            </a:r>
          </a:p>
          <a:p>
            <a:pPr marL="640080" lvl="1" indent="-246888" eaLnBrk="1" fontAlgn="auto" hangingPunct="1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GB" sz="3100" dirty="0">
                <a:latin typeface="Arial" pitchFamily="34" charset="0"/>
                <a:ea typeface="+mn-ea"/>
                <a:cs typeface="Arial" pitchFamily="34" charset="0"/>
              </a:rPr>
              <a:t>E.g., Catching a ball bouncing to your right with your left hand = SR incompatibility</a:t>
            </a:r>
            <a:endParaRPr lang="en-GB" dirty="0"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7" name="Rectangle 3">
            <a:extLst>
              <a:ext uri="{FF2B5EF4-FFF2-40B4-BE49-F238E27FC236}">
                <a16:creationId xmlns:a16="http://schemas.microsoft.com/office/drawing/2014/main" id="{AB82F529-1AAF-5283-BD93-D88D9A037AC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038" y="0"/>
            <a:ext cx="8955087" cy="6524625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en-GB" altLang="en-US" sz="2800">
                <a:solidFill>
                  <a:srgbClr val="CC3300"/>
                </a:solidFill>
                <a:latin typeface="Symbol" pitchFamily="2" charset="2"/>
                <a:cs typeface="Times New Roman" panose="02020603050405020304" pitchFamily="18" charset="0"/>
              </a:rPr>
              <a:t>   </a:t>
            </a:r>
            <a:r>
              <a:rPr lang="en-GB" altLang="en-US" sz="2800" b="1" u="sng">
                <a:cs typeface="Times New Roman" panose="02020603050405020304" pitchFamily="18" charset="0"/>
              </a:rPr>
              <a:t>Stimulus – Response compatibility:</a:t>
            </a:r>
            <a:endParaRPr lang="en-GB" altLang="en-US" sz="2800" u="sng">
              <a:cs typeface="Times New Roman" panose="02020603050405020304" pitchFamily="18" charset="0"/>
            </a:endParaRPr>
          </a:p>
          <a:p>
            <a:pPr algn="just" eaLnBrk="1" hangingPunct="1"/>
            <a:r>
              <a:rPr lang="en-GB" altLang="en-US" sz="2800">
                <a:cs typeface="Times New Roman" panose="02020603050405020304" pitchFamily="18" charset="0"/>
              </a:rPr>
              <a:t>If physical relationship between the stimulus and response are compatible</a:t>
            </a:r>
          </a:p>
          <a:p>
            <a:pPr lvl="1" algn="ctr" eaLnBrk="1" hangingPunct="1"/>
            <a:r>
              <a:rPr lang="en-GB" altLang="en-US" sz="2800" b="1">
                <a:solidFill>
                  <a:srgbClr val="FF0000"/>
                </a:solidFill>
              </a:rPr>
              <a:t>Reaction time </a:t>
            </a:r>
            <a:r>
              <a:rPr lang="en-GB" altLang="en-US" sz="3600" b="1">
                <a:solidFill>
                  <a:srgbClr val="FF0000"/>
                </a:solidFill>
              </a:rPr>
              <a:t>↓</a:t>
            </a:r>
            <a:r>
              <a:rPr lang="en-US" altLang="en-US" sz="2800" b="1">
                <a:solidFill>
                  <a:srgbClr val="FF0000"/>
                </a:solidFill>
              </a:rPr>
              <a:t> </a:t>
            </a:r>
          </a:p>
          <a:p>
            <a:pPr lvl="1" algn="just" eaLnBrk="1" hangingPunct="1"/>
            <a:r>
              <a:rPr lang="en-GB" altLang="en-US" sz="2800"/>
              <a:t>Reason: response selection processing is minimal.</a:t>
            </a:r>
            <a:endParaRPr lang="en-US" altLang="en-US" sz="2800"/>
          </a:p>
          <a:p>
            <a:pPr algn="ctr" eaLnBrk="1" hangingPunct="1">
              <a:buFontTx/>
              <a:buNone/>
            </a:pPr>
            <a:r>
              <a:rPr lang="en-GB" altLang="en-US" sz="2800" b="1">
                <a:solidFill>
                  <a:srgbClr val="CC3300"/>
                </a:solidFill>
                <a:cs typeface="Times New Roman" panose="02020603050405020304" pitchFamily="18" charset="0"/>
              </a:rPr>
              <a:t>The predicatability of the correct response choice</a:t>
            </a:r>
            <a:endParaRPr lang="en-GB" altLang="en-US" sz="2800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algn="just" eaLnBrk="1" hangingPunct="1"/>
            <a:r>
              <a:rPr lang="en-GB" altLang="en-US" sz="2800">
                <a:cs typeface="Times New Roman" panose="02020603050405020304" pitchFamily="18" charset="0"/>
              </a:rPr>
              <a:t>If one response alternative is more predictable than the others, response time will be shorter (Rosenbaum 1980, 1983).</a:t>
            </a:r>
          </a:p>
          <a:p>
            <a:pPr algn="ctr" eaLnBrk="1" hangingPunct="1">
              <a:buFontTx/>
              <a:buNone/>
            </a:pPr>
            <a:r>
              <a:rPr lang="en-GB" altLang="en-US" sz="2800" b="1">
                <a:solidFill>
                  <a:srgbClr val="CC3300"/>
                </a:solidFill>
                <a:cs typeface="Times New Roman" panose="02020603050405020304" pitchFamily="18" charset="0"/>
              </a:rPr>
              <a:t>  The influence of pre-cue correctness </a:t>
            </a:r>
            <a:endParaRPr lang="en-GB" altLang="en-US" sz="2800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algn="just" eaLnBrk="1" hangingPunct="1">
              <a:buFontTx/>
              <a:buNone/>
            </a:pPr>
            <a:r>
              <a:rPr lang="en-GB" altLang="en-US" sz="28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2" charset="2"/>
                <a:cs typeface="Times New Roman" panose="02020603050405020304" pitchFamily="18" charset="0"/>
              </a:rPr>
              <a:t> </a:t>
            </a:r>
            <a:r>
              <a:rPr lang="en-GB" altLang="en-US" sz="28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    </a:t>
            </a:r>
            <a:r>
              <a:rPr lang="en-GB" altLang="en-US" sz="2800">
                <a:cs typeface="Times New Roman" panose="02020603050405020304" pitchFamily="18" charset="0"/>
              </a:rPr>
              <a:t>If 50-50 performer ignores information.</a:t>
            </a:r>
          </a:p>
          <a:p>
            <a:pPr algn="just" eaLnBrk="1" hangingPunct="1">
              <a:buFontTx/>
              <a:buNone/>
            </a:pP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   </a:t>
            </a:r>
            <a:r>
              <a:rPr lang="en-GB" altLang="en-US" sz="2800">
                <a:cs typeface="Times New Roman" panose="02020603050405020304" pitchFamily="18" charset="0"/>
              </a:rPr>
              <a:t>If 80% performer will bias his preparation toward making that response.</a:t>
            </a:r>
            <a:endParaRPr lang="en-US" altLang="en-US" sz="2800">
              <a:solidFill>
                <a:srgbClr val="00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Title 1">
            <a:extLst>
              <a:ext uri="{FF2B5EF4-FFF2-40B4-BE49-F238E27FC236}">
                <a16:creationId xmlns:a16="http://schemas.microsoft.com/office/drawing/2014/main" id="{5A245176-9A6B-49F4-B0DD-34E95E0F9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625" y="1285875"/>
            <a:ext cx="8229600" cy="1143000"/>
          </a:xfrm>
        </p:spPr>
        <p:txBody>
          <a:bodyPr/>
          <a:lstStyle/>
          <a:p>
            <a:r>
              <a:rPr lang="en-GB" altLang="en-US" sz="4800" b="1">
                <a:solidFill>
                  <a:srgbClr val="CC3300"/>
                </a:solidFill>
              </a:rPr>
              <a:t>Stimulus-Response Compatibility</a:t>
            </a:r>
            <a:br>
              <a:rPr lang="en-GB" altLang="en-US" sz="4800" b="1">
                <a:solidFill>
                  <a:srgbClr val="CC3300"/>
                </a:solidFill>
              </a:rPr>
            </a:br>
            <a:endParaRPr lang="en-US" altLang="en-US" sz="4800"/>
          </a:p>
        </p:txBody>
      </p:sp>
      <p:sp>
        <p:nvSpPr>
          <p:cNvPr id="49154" name="Content Placeholder 2">
            <a:extLst>
              <a:ext uri="{FF2B5EF4-FFF2-40B4-BE49-F238E27FC236}">
                <a16:creationId xmlns:a16="http://schemas.microsoft.com/office/drawing/2014/main" id="{36B8CD00-A032-6C1D-6FC2-58944FA578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>
                <a:hlinkClick r:id="rId3"/>
              </a:rPr>
              <a:t>http://cognitivelabs.com/test4.htm</a:t>
            </a:r>
            <a:endParaRPr lang="en-US" altLang="en-US"/>
          </a:p>
          <a:p>
            <a:endParaRPr lang="en-US" alt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3">
            <a:extLst>
              <a:ext uri="{FF2B5EF4-FFF2-40B4-BE49-F238E27FC236}">
                <a16:creationId xmlns:a16="http://schemas.microsoft.com/office/drawing/2014/main" id="{87DB38B2-EDD9-FBFA-5A7F-15EBFA590D2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9388" y="46038"/>
            <a:ext cx="8775700" cy="6669087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altLang="en-US" sz="3200" b="1">
              <a:solidFill>
                <a:srgbClr val="CC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3200" b="1">
                <a:solidFill>
                  <a:srgbClr val="CC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 foreperiod????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200" b="1">
                <a:solidFill>
                  <a:srgbClr val="5464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 When starter states </a:t>
            </a:r>
            <a:r>
              <a:rPr lang="en-GB" altLang="en-GB" sz="3200" b="1">
                <a:solidFill>
                  <a:srgbClr val="5464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altLang="en-US" sz="3200" b="1">
                <a:solidFill>
                  <a:srgbClr val="5464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 your marks</a:t>
            </a:r>
            <a:r>
              <a:rPr lang="en-GB" altLang="en-GB" sz="3200" b="1">
                <a:solidFill>
                  <a:srgbClr val="5464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  <a:r>
              <a:rPr lang="en-GB" altLang="en-US" sz="3200" b="1">
                <a:solidFill>
                  <a:srgbClr val="5464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the signal of the gun.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altLang="en-US" sz="3200" b="1">
              <a:solidFill>
                <a:srgbClr val="CC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3200" b="1">
                <a:solidFill>
                  <a:srgbClr val="CC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Foreperiod length regularity</a:t>
            </a:r>
            <a:endParaRPr lang="en-GB" altLang="en-US" sz="3200">
              <a:solidFill>
                <a:srgbClr val="CC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3200">
                <a:latin typeface="Arial" panose="020B0604020202020204" pitchFamily="34" charset="0"/>
                <a:cs typeface="Arial" panose="020B0604020202020204" pitchFamily="34" charset="0"/>
              </a:rPr>
              <a:t> If the foreperiod is constant then RT can become very short. A constant foreperiod of 2secs resulted in RTs of 22 msec, compared to 150-200 msec (Queseda &amp; Schmidt, 1970)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    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endParaRPr lang="en-GB" altLang="en-US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3" name="Rectangle 3">
            <a:extLst>
              <a:ext uri="{FF2B5EF4-FFF2-40B4-BE49-F238E27FC236}">
                <a16:creationId xmlns:a16="http://schemas.microsoft.com/office/drawing/2014/main" id="{8898B330-34E1-2E7E-BCC4-580299A6203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9388" y="46038"/>
            <a:ext cx="8775700" cy="6669087"/>
          </a:xfrm>
        </p:spPr>
        <p:txBody>
          <a:bodyPr>
            <a:normAutofit lnSpcReduction="10000"/>
          </a:bodyPr>
          <a:lstStyle/>
          <a:p>
            <a:pPr marL="274320" indent="-274320" algn="ctr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Tx/>
              <a:buNone/>
              <a:defRPr/>
            </a:pPr>
            <a:endParaRPr lang="en-GB" sz="3200" b="1" dirty="0">
              <a:solidFill>
                <a:srgbClr val="CC3300"/>
              </a:solidFill>
              <a:latin typeface="Arial" pitchFamily="34" charset="0"/>
              <a:ea typeface="+mn-ea"/>
              <a:cs typeface="Arial" pitchFamily="34" charset="0"/>
            </a:endParaRPr>
          </a:p>
          <a:p>
            <a:pPr marL="274320" indent="-274320" algn="ctr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Tx/>
              <a:buNone/>
              <a:defRPr/>
            </a:pPr>
            <a:r>
              <a:rPr lang="en-GB" sz="3200" b="1" dirty="0">
                <a:solidFill>
                  <a:srgbClr val="C00000"/>
                </a:solidFill>
                <a:latin typeface="Arial" pitchFamily="34" charset="0"/>
                <a:ea typeface="+mn-ea"/>
                <a:cs typeface="Arial" pitchFamily="34" charset="0"/>
              </a:rPr>
              <a:t>What happens if </a:t>
            </a:r>
            <a:r>
              <a:rPr lang="en-GB" sz="3200" b="1" dirty="0" err="1">
                <a:solidFill>
                  <a:srgbClr val="C00000"/>
                </a:solidFill>
                <a:latin typeface="Arial" pitchFamily="34" charset="0"/>
                <a:ea typeface="+mn-ea"/>
                <a:cs typeface="Arial" pitchFamily="34" charset="0"/>
              </a:rPr>
              <a:t>foreperiod</a:t>
            </a:r>
            <a:r>
              <a:rPr lang="en-GB" sz="3200" b="1" dirty="0">
                <a:solidFill>
                  <a:srgbClr val="C00000"/>
                </a:solidFill>
                <a:latin typeface="Arial" pitchFamily="34" charset="0"/>
                <a:ea typeface="+mn-ea"/>
                <a:cs typeface="Arial" pitchFamily="34" charset="0"/>
              </a:rPr>
              <a:t> is constant????</a:t>
            </a:r>
          </a:p>
          <a:p>
            <a:pPr marL="274320" indent="-274320" algn="ctr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Tx/>
              <a:buNone/>
              <a:defRPr/>
            </a:pPr>
            <a:r>
              <a:rPr lang="en-GB" sz="5400" b="1" dirty="0">
                <a:latin typeface="Arial" pitchFamily="34" charset="0"/>
                <a:ea typeface="+mn-ea"/>
                <a:cs typeface="Arial" pitchFamily="34" charset="0"/>
              </a:rPr>
              <a:t>Anticipation: 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b="1" dirty="0">
                <a:solidFill>
                  <a:srgbClr val="FF0000"/>
                </a:solidFill>
                <a:ea typeface="+mn-ea"/>
                <a:cs typeface="Times New Roman" pitchFamily="18" charset="0"/>
              </a:rPr>
              <a:t>Receptor Anticipation</a:t>
            </a:r>
            <a:r>
              <a:rPr lang="en-GB" dirty="0">
                <a:solidFill>
                  <a:srgbClr val="FF0000"/>
                </a:solidFill>
                <a:ea typeface="+mn-ea"/>
                <a:cs typeface="Times New Roman" pitchFamily="18" charset="0"/>
              </a:rPr>
              <a:t>: </a:t>
            </a:r>
            <a:r>
              <a:rPr lang="en-GB" dirty="0">
                <a:ea typeface="+mn-ea"/>
                <a:cs typeface="Times New Roman" pitchFamily="18" charset="0"/>
              </a:rPr>
              <a:t>Performer detects the upcoming events with various sensory receptors (e.g., swimming start).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b="1" dirty="0" err="1">
                <a:solidFill>
                  <a:srgbClr val="FF0000"/>
                </a:solidFill>
                <a:ea typeface="+mn-ea"/>
                <a:cs typeface="Times New Roman" pitchFamily="18" charset="0"/>
              </a:rPr>
              <a:t>Effector</a:t>
            </a:r>
            <a:r>
              <a:rPr lang="en-GB" b="1" dirty="0">
                <a:solidFill>
                  <a:srgbClr val="FF0000"/>
                </a:solidFill>
                <a:ea typeface="+mn-ea"/>
                <a:cs typeface="Times New Roman" pitchFamily="18" charset="0"/>
              </a:rPr>
              <a:t> Anticipation</a:t>
            </a:r>
            <a:r>
              <a:rPr lang="en-GB" dirty="0">
                <a:solidFill>
                  <a:srgbClr val="FF0000"/>
                </a:solidFill>
                <a:ea typeface="+mn-ea"/>
                <a:cs typeface="Times New Roman" pitchFamily="18" charset="0"/>
              </a:rPr>
              <a:t>:</a:t>
            </a:r>
            <a:r>
              <a:rPr lang="en-GB" dirty="0">
                <a:ea typeface="+mn-ea"/>
                <a:cs typeface="Times New Roman" pitchFamily="18" charset="0"/>
              </a:rPr>
              <a:t> taking into account how long the movement will take (e.g., returning a tennis serve).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b="1" dirty="0">
                <a:solidFill>
                  <a:srgbClr val="FF0000"/>
                </a:solidFill>
                <a:ea typeface="+mn-ea"/>
                <a:cs typeface="Times New Roman" pitchFamily="18" charset="0"/>
              </a:rPr>
              <a:t>Perceptual Anticipation</a:t>
            </a:r>
            <a:r>
              <a:rPr lang="en-GB" dirty="0">
                <a:solidFill>
                  <a:srgbClr val="FF0000"/>
                </a:solidFill>
                <a:ea typeface="+mn-ea"/>
                <a:cs typeface="Times New Roman" pitchFamily="18" charset="0"/>
              </a:rPr>
              <a:t>:</a:t>
            </a:r>
            <a:r>
              <a:rPr lang="en-GB" dirty="0">
                <a:ea typeface="+mn-ea"/>
                <a:cs typeface="Times New Roman" pitchFamily="18" charset="0"/>
              </a:rPr>
              <a:t> Environmental events are predictable  because the performer has a great deal of practice  with them (rugby line-out)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en-GB" dirty="0">
              <a:ea typeface="+mn-ea"/>
              <a:cs typeface="Times New Roman" pitchFamily="18" charset="0"/>
            </a:endParaRPr>
          </a:p>
          <a:p>
            <a:pPr marL="274320" lvl="1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r>
              <a:rPr lang="en-GB" b="1" dirty="0">
                <a:solidFill>
                  <a:srgbClr val="00B050"/>
                </a:solidFill>
                <a:latin typeface="Arial" pitchFamily="34" charset="0"/>
                <a:ea typeface="+mn-ea"/>
                <a:cs typeface="Arial" pitchFamily="34" charset="0"/>
              </a:rPr>
              <a:t>Correct</a:t>
            </a:r>
            <a:r>
              <a:rPr lang="en-GB" b="1" dirty="0">
                <a:latin typeface="Arial" pitchFamily="34" charset="0"/>
                <a:ea typeface="+mn-ea"/>
                <a:cs typeface="Arial" pitchFamily="34" charset="0"/>
              </a:rPr>
              <a:t>   = Decreased reaction time / Performance advantage</a:t>
            </a:r>
            <a:r>
              <a:rPr lang="en-US" b="1" dirty="0">
                <a:latin typeface="Arial" pitchFamily="34" charset="0"/>
                <a:ea typeface="+mn-ea"/>
                <a:cs typeface="Arial" pitchFamily="34" charset="0"/>
              </a:rPr>
              <a:t> </a:t>
            </a:r>
          </a:p>
          <a:p>
            <a:pPr marL="274320" lvl="1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r>
              <a:rPr lang="en-GB" b="1" dirty="0">
                <a:solidFill>
                  <a:srgbClr val="00B050"/>
                </a:solidFill>
                <a:latin typeface="Arial" pitchFamily="34" charset="0"/>
                <a:ea typeface="+mn-ea"/>
                <a:cs typeface="Arial" pitchFamily="34" charset="0"/>
              </a:rPr>
              <a:t>Incorrect</a:t>
            </a:r>
            <a:r>
              <a:rPr lang="en-GB" b="1" dirty="0">
                <a:latin typeface="Arial" pitchFamily="34" charset="0"/>
                <a:ea typeface="+mn-ea"/>
                <a:cs typeface="Arial" pitchFamily="34" charset="0"/>
              </a:rPr>
              <a:t> = Increased reaction time / Disqualification / Performance disadvantage</a:t>
            </a:r>
            <a:endParaRPr lang="en-US" b="1" dirty="0">
              <a:latin typeface="Arial" pitchFamily="34" charset="0"/>
              <a:ea typeface="+mn-ea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Title 1">
            <a:extLst>
              <a:ext uri="{FF2B5EF4-FFF2-40B4-BE49-F238E27FC236}">
                <a16:creationId xmlns:a16="http://schemas.microsoft.com/office/drawing/2014/main" id="{393FDBA0-7AC1-59FF-FCD6-39DFC6F02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Reaction Test!!!</a:t>
            </a:r>
          </a:p>
        </p:txBody>
      </p:sp>
      <p:sp>
        <p:nvSpPr>
          <p:cNvPr id="55298" name="Content Placeholder 2">
            <a:extLst>
              <a:ext uri="{FF2B5EF4-FFF2-40B4-BE49-F238E27FC236}">
                <a16:creationId xmlns:a16="http://schemas.microsoft.com/office/drawing/2014/main" id="{5B1A3590-1930-DAD4-32AE-D6B03F2564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>
                <a:hlinkClick r:id="rId3"/>
              </a:rPr>
              <a:t>http://www.bbc.co.uk/science/humanbody/sleep/sheep/reaction_version5.swf</a:t>
            </a:r>
            <a:br>
              <a:rPr lang="en-US" altLang="en-US"/>
            </a:br>
            <a:endParaRPr lang="en-GB" altLang="en-US"/>
          </a:p>
          <a:p>
            <a:r>
              <a:rPr lang="en-GB" altLang="en-US"/>
              <a:t>Or</a:t>
            </a:r>
          </a:p>
          <a:p>
            <a:endParaRPr lang="en-GB" altLang="en-US"/>
          </a:p>
          <a:p>
            <a:r>
              <a:rPr lang="en-GB" altLang="en-US">
                <a:hlinkClick r:id="rId4"/>
              </a:rPr>
              <a:t>http://www.topendsports.com/testing/reaction-timer.htm</a:t>
            </a:r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US" alt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>
            <a:extLst>
              <a:ext uri="{FF2B5EF4-FFF2-40B4-BE49-F238E27FC236}">
                <a16:creationId xmlns:a16="http://schemas.microsoft.com/office/drawing/2014/main" id="{335ADDD9-5061-4B5E-EA7B-0510710578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50963" y="609600"/>
            <a:ext cx="7793037" cy="1143000"/>
          </a:xfrm>
        </p:spPr>
        <p:txBody>
          <a:bodyPr>
            <a:normAutofit/>
          </a:bodyPr>
          <a:lstStyle/>
          <a:p>
            <a:pPr eaLnBrk="1" hangingPunct="1"/>
            <a:br>
              <a:rPr lang="en-US" altLang="en-US" sz="37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</a:br>
            <a:endParaRPr lang="en-US" altLang="en-US" sz="3700">
              <a:solidFill>
                <a:srgbClr val="000000"/>
              </a:solidFill>
              <a:effectLst>
                <a:outerShdw blurRad="38100" dist="38100" dir="2700000" algn="tl">
                  <a:srgbClr val="C0C0C0"/>
                </a:outerShdw>
              </a:effectLst>
              <a:cs typeface="Times New Roman" panose="02020603050405020304" pitchFamily="18" charset="0"/>
            </a:endParaRPr>
          </a:p>
        </p:txBody>
      </p:sp>
      <p:sp>
        <p:nvSpPr>
          <p:cNvPr id="57346" name="Rectangle 3">
            <a:extLst>
              <a:ext uri="{FF2B5EF4-FFF2-40B4-BE49-F238E27FC236}">
                <a16:creationId xmlns:a16="http://schemas.microsoft.com/office/drawing/2014/main" id="{E9526BFD-9379-1E4D-2583-26AB3100BAB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836613"/>
            <a:ext cx="8704263" cy="5735637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 typeface="Wingdings 2" pitchFamily="2" charset="2"/>
              <a:buNone/>
            </a:pP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    </a:t>
            </a:r>
            <a:r>
              <a:rPr lang="en-GB" altLang="en-US" sz="3600" b="1">
                <a:latin typeface="Times New Roman" panose="02020603050405020304" pitchFamily="18" charset="0"/>
                <a:cs typeface="Times New Roman" panose="02020603050405020304" pitchFamily="18" charset="0"/>
              </a:rPr>
              <a:t>What does this mean for Sports like Athletics, car racing, swimming?</a:t>
            </a:r>
            <a:endParaRPr lang="en-GB" altLang="en-US" sz="2800" b="1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3600" b="1">
                <a:solidFill>
                  <a:srgbClr val="CC3300"/>
                </a:solidFill>
                <a:cs typeface="Times New Roman" panose="02020603050405020304" pitchFamily="18" charset="0"/>
              </a:rPr>
              <a:t>Rules put in place to: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b="1">
                <a:latin typeface="Arial" panose="020B0604020202020204" pitchFamily="34" charset="0"/>
                <a:cs typeface="Arial" panose="020B0604020202020204" pitchFamily="34" charset="0"/>
              </a:rPr>
              <a:t>Foreperiod randomised (FIA)</a:t>
            </a:r>
          </a:p>
          <a:p>
            <a:pPr marL="273050" lvl="1" indent="-273050" eaLnBrk="1" hangingPunct="1">
              <a:lnSpc>
                <a:spcPct val="90000"/>
              </a:lnSpc>
              <a:buClr>
                <a:srgbClr val="0BD0D9"/>
              </a:buClr>
              <a:buSzPct val="95000"/>
            </a:pPr>
            <a:r>
              <a:rPr lang="en-GB" altLang="en-US" sz="2800" b="1">
                <a:latin typeface="Arial" panose="020B0604020202020204" pitchFamily="34" charset="0"/>
              </a:rPr>
              <a:t>World Athletics: less than 100msecs = False start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800" b="1">
                <a:solidFill>
                  <a:srgbClr val="CC3300"/>
                </a:solidFill>
                <a:cs typeface="Times New Roman" panose="02020603050405020304" pitchFamily="18" charset="0"/>
              </a:rPr>
              <a:t>RT is faster when warning is given: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800" b="1">
                <a:solidFill>
                  <a:srgbClr val="00B050"/>
                </a:solidFill>
                <a:cs typeface="Times New Roman" panose="02020603050405020304" pitchFamily="18" charset="0"/>
              </a:rPr>
              <a:t>Foreperiod Duration:</a:t>
            </a:r>
          </a:p>
          <a:p>
            <a:pPr marL="273050" lvl="1" indent="-273050" eaLnBrk="1" hangingPunct="1">
              <a:lnSpc>
                <a:spcPct val="90000"/>
              </a:lnSpc>
            </a:pPr>
            <a:r>
              <a:rPr lang="en-GB" altLang="en-US">
                <a:latin typeface="Times New Roman" panose="02020603050405020304" pitchFamily="18" charset="0"/>
              </a:rPr>
              <a:t>O</a:t>
            </a:r>
            <a:r>
              <a:rPr lang="en-GB" altLang="en-US"/>
              <a:t>ptimal foreperiod length for RT </a:t>
            </a:r>
          </a:p>
          <a:p>
            <a:pPr marL="273050" lvl="1" indent="-273050" eaLnBrk="1" hangingPunct="1">
              <a:lnSpc>
                <a:spcPct val="90000"/>
              </a:lnSpc>
            </a:pPr>
            <a:r>
              <a:rPr lang="en-GB" altLang="en-US"/>
              <a:t>Maximum preparation was not reached in less than 2 sec, </a:t>
            </a:r>
          </a:p>
          <a:p>
            <a:pPr marL="273050" lvl="1" indent="-273050" eaLnBrk="1" hangingPunct="1">
              <a:lnSpc>
                <a:spcPct val="90000"/>
              </a:lnSpc>
            </a:pPr>
            <a:r>
              <a:rPr lang="en-GB" altLang="en-US"/>
              <a:t>Not maintained much longer than 4 sec;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2000"/>
              <a:t>Woodrow, 1914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sz="280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3">
            <a:extLst>
              <a:ext uri="{FF2B5EF4-FFF2-40B4-BE49-F238E27FC236}">
                <a16:creationId xmlns:a16="http://schemas.microsoft.com/office/drawing/2014/main" id="{9FE044ED-975D-8058-F524-641C3C5EE8E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9388" y="0"/>
            <a:ext cx="8775700" cy="6669088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3200" b="1">
                <a:cs typeface="Times New Roman" panose="02020603050405020304" pitchFamily="18" charset="0"/>
              </a:rPr>
              <a:t>The repetition of a movement (Practice)</a:t>
            </a:r>
            <a:r>
              <a:rPr lang="en-GB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  </a:t>
            </a:r>
            <a:r>
              <a:rPr lang="en-GB" altLang="en-US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   </a:t>
            </a:r>
            <a:endParaRPr lang="en-GB" altLang="en-US" sz="3200" b="1">
              <a:solidFill>
                <a:srgbClr val="CC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  </a:t>
            </a:r>
            <a:endParaRPr lang="en-GB" altLang="en-US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en-GB" altLang="en-US" b="1">
                <a:solidFill>
                  <a:srgbClr val="CC3300"/>
                </a:solidFill>
                <a:cs typeface="Times New Roman" panose="02020603050405020304" pitchFamily="18" charset="0"/>
              </a:rPr>
              <a:t>The repetition of a movement</a:t>
            </a:r>
            <a:r>
              <a:rPr lang="en-GB" altLang="en-US" b="1">
                <a:cs typeface="Times New Roman" panose="02020603050405020304" pitchFamily="18" charset="0"/>
              </a:rPr>
              <a:t>: </a:t>
            </a:r>
            <a:r>
              <a:rPr lang="en-GB" altLang="en-US">
                <a:cs typeface="Times New Roman" panose="02020603050405020304" pitchFamily="18" charset="0"/>
              </a:rPr>
              <a:t>Repeating the same response decreases the RT for the next attempt to a certain point.</a:t>
            </a:r>
            <a:r>
              <a:rPr lang="en-GB" altLang="en-US" b="1">
                <a:solidFill>
                  <a:srgbClr val="CC3300"/>
                </a:solidFill>
                <a:cs typeface="Times New Roman" panose="02020603050405020304" pitchFamily="18" charset="0"/>
              </a:rPr>
              <a:t> </a:t>
            </a:r>
          </a:p>
          <a:p>
            <a:pPr algn="just" eaLnBrk="1" hangingPunct="1">
              <a:lnSpc>
                <a:spcPct val="90000"/>
              </a:lnSpc>
              <a:buFont typeface="Wingdings 2" pitchFamily="2" charset="2"/>
              <a:buNone/>
            </a:pPr>
            <a:endParaRPr lang="en-GB" altLang="en-US" b="1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algn="ctr" eaLnBrk="1" hangingPunct="1">
              <a:lnSpc>
                <a:spcPct val="90000"/>
              </a:lnSpc>
              <a:buFont typeface="Wingdings 2" pitchFamily="2" charset="2"/>
              <a:buNone/>
            </a:pPr>
            <a:r>
              <a:rPr lang="en-GB" altLang="en-US" b="1">
                <a:cs typeface="Times New Roman" panose="02020603050405020304" pitchFamily="18" charset="0"/>
              </a:rPr>
              <a:t>Implications for coaches?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b="1">
                <a:solidFill>
                  <a:srgbClr val="CC3300"/>
                </a:solidFill>
                <a:cs typeface="Times New Roman" panose="02020603050405020304" pitchFamily="18" charset="0"/>
              </a:rPr>
              <a:t>Practice will help reduce RT but only to a point.</a:t>
            </a:r>
          </a:p>
          <a:p>
            <a:pPr marL="273050" lvl="1" indent="-273050" algn="just" eaLnBrk="1" hangingPunct="1">
              <a:lnSpc>
                <a:spcPct val="90000"/>
              </a:lnSpc>
              <a:buClr>
                <a:srgbClr val="0BD0D9"/>
              </a:buClr>
              <a:buSzPct val="95000"/>
            </a:pPr>
            <a:r>
              <a:rPr lang="en-GB" altLang="en-US"/>
              <a:t>Why or How?</a:t>
            </a:r>
          </a:p>
          <a:p>
            <a:pPr marL="273050" lvl="1" indent="-273050" algn="just" eaLnBrk="1" hangingPunct="1">
              <a:lnSpc>
                <a:spcPct val="90000"/>
              </a:lnSpc>
              <a:buClr>
                <a:srgbClr val="0BD0D9"/>
              </a:buClr>
              <a:buSzPct val="95000"/>
            </a:pPr>
            <a:r>
              <a:rPr lang="en-GB" altLang="en-US"/>
              <a:t>Practice increases response programming thereby increasing stimulus-response compatibility.</a:t>
            </a:r>
            <a:endParaRPr lang="en-US" altLang="en-US"/>
          </a:p>
          <a:p>
            <a:pPr algn="just" eaLnBrk="1" hangingPunct="1">
              <a:lnSpc>
                <a:spcPct val="90000"/>
              </a:lnSpc>
            </a:pPr>
            <a:endParaRPr lang="en-GB" altLang="en-US" b="1">
              <a:solidFill>
                <a:srgbClr val="CC3300"/>
              </a:solidFill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3">
            <a:extLst>
              <a:ext uri="{FF2B5EF4-FFF2-40B4-BE49-F238E27FC236}">
                <a16:creationId xmlns:a16="http://schemas.microsoft.com/office/drawing/2014/main" id="{7167A6CE-1F08-507B-76BE-EC2BCAE407C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9388" y="692150"/>
            <a:ext cx="8775700" cy="5976938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 typeface="Wingdings 2" pitchFamily="2" charset="2"/>
              <a:buNone/>
            </a:pPr>
            <a:r>
              <a:rPr lang="en-GB" altLang="en-US" sz="4800" b="1">
                <a:cs typeface="Times New Roman" panose="02020603050405020304" pitchFamily="18" charset="0"/>
              </a:rPr>
              <a:t>Accuracy-Speed Trade off: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b="1">
                <a:solidFill>
                  <a:srgbClr val="CC3300"/>
                </a:solidFill>
                <a:cs typeface="Times New Roman" panose="02020603050405020304" pitchFamily="18" charset="0"/>
              </a:rPr>
              <a:t>Movement accuracy</a:t>
            </a:r>
            <a:r>
              <a:rPr lang="en-GB" altLang="en-US" b="1">
                <a:cs typeface="Times New Roman" panose="02020603050405020304" pitchFamily="18" charset="0"/>
              </a:rPr>
              <a:t>: </a:t>
            </a:r>
            <a:r>
              <a:rPr lang="en-GB" altLang="en-US">
                <a:cs typeface="Times New Roman" panose="02020603050405020304" pitchFamily="18" charset="0"/>
              </a:rPr>
              <a:t>As accuracy demands increase then so does the amount of preparation time 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>
                <a:cs typeface="Times New Roman" panose="02020603050405020304" pitchFamily="18" charset="0"/>
              </a:rPr>
              <a:t>Therefore reaction time and movement time increases</a:t>
            </a:r>
          </a:p>
          <a:p>
            <a:pPr algn="just" eaLnBrk="1" hangingPunct="1">
              <a:lnSpc>
                <a:spcPct val="90000"/>
              </a:lnSpc>
            </a:pPr>
            <a:endParaRPr lang="en-GB" altLang="en-US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en-GB" altLang="en-US">
                <a:cs typeface="Times New Roman" panose="02020603050405020304" pitchFamily="18" charset="0"/>
              </a:rPr>
              <a:t>Quick movements will be at the expense of accuracy.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>
                <a:cs typeface="Times New Roman" panose="02020603050405020304" pitchFamily="18" charset="0"/>
              </a:rPr>
              <a:t>Accurate movements will be at the expense of speed.</a:t>
            </a:r>
          </a:p>
          <a:p>
            <a:pPr algn="just" eaLnBrk="1" hangingPunct="1">
              <a:lnSpc>
                <a:spcPct val="90000"/>
              </a:lnSpc>
            </a:pPr>
            <a:endParaRPr lang="en-GB" altLang="en-US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en-GB" altLang="en-US">
                <a:cs typeface="Times New Roman" panose="02020603050405020304" pitchFamily="18" charset="0"/>
              </a:rPr>
              <a:t>Implications for coaches????????</a:t>
            </a:r>
          </a:p>
          <a:p>
            <a:pPr lvl="1" algn="just" eaLnBrk="1" hangingPunct="1">
              <a:lnSpc>
                <a:spcPct val="90000"/>
              </a:lnSpc>
            </a:pPr>
            <a:r>
              <a:rPr lang="en-GB" altLang="en-US"/>
              <a:t>Practice - increases response programming thereby increasing stimulus-response compatibility.</a:t>
            </a:r>
            <a:endParaRPr lang="en-US" alt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5" name="Rectangle 3">
            <a:extLst>
              <a:ext uri="{FF2B5EF4-FFF2-40B4-BE49-F238E27FC236}">
                <a16:creationId xmlns:a16="http://schemas.microsoft.com/office/drawing/2014/main" id="{C1F19788-30A9-4E7C-A11D-EA733E38229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3400" y="765175"/>
            <a:ext cx="8421688" cy="5367338"/>
          </a:xfrm>
        </p:spPr>
        <p:txBody>
          <a:bodyPr>
            <a:normAutofit/>
          </a:bodyPr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40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      </a:t>
            </a:r>
            <a:r>
              <a:rPr lang="en-GB" altLang="en-US" sz="3200" b="1">
                <a:solidFill>
                  <a:srgbClr val="CC3300"/>
                </a:solidFill>
                <a:cs typeface="Times New Roman" panose="02020603050405020304" pitchFamily="18" charset="0"/>
              </a:rPr>
              <a:t>Alertness of the performer </a:t>
            </a:r>
            <a:endParaRPr lang="en-GB" altLang="en-US" sz="2400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 sz="2400">
                <a:cs typeface="Times New Roman" panose="02020603050405020304" pitchFamily="18" charset="0"/>
              </a:rPr>
              <a:t>Two types of performance situations where the role of alertness is critical: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  </a:t>
            </a:r>
            <a:r>
              <a:rPr lang="en-GB" altLang="en-US" sz="2400">
                <a:cs typeface="Times New Roman" panose="02020603050405020304" pitchFamily="18" charset="0"/>
              </a:rPr>
              <a:t>(1): Short-term RT tasks (respond quickly &amp; accurately)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 sz="2400">
                <a:cs typeface="Times New Roman" panose="02020603050405020304" pitchFamily="18" charset="0"/>
              </a:rPr>
              <a:t>(2): Long term maintenance of alertness (respond quickly &amp; accurately but the signals occur infrequently &amp; irregularly)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sz="3600" b="1">
                <a:solidFill>
                  <a:srgbClr val="CC3300"/>
                </a:solidFill>
                <a:cs typeface="Times New Roman" panose="02020603050405020304" pitchFamily="18" charset="0"/>
              </a:rPr>
              <a:t>Vigilance tasks</a:t>
            </a:r>
            <a:endParaRPr lang="en-GB" altLang="en-US" sz="3600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>
                <a:cs typeface="Times New Roman" panose="02020603050405020304" pitchFamily="18" charset="0"/>
              </a:rPr>
              <a:t>RT ↑ as a function of the amount of time a person must maintain alertness to detect certain signals.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 b="1">
                <a:cs typeface="Times New Roman" panose="02020603050405020304" pitchFamily="18" charset="0"/>
              </a:rPr>
              <a:t>↑</a:t>
            </a:r>
            <a:r>
              <a:rPr lang="en-GB" altLang="en-US">
                <a:cs typeface="Times New Roman" panose="02020603050405020304" pitchFamily="18" charset="0"/>
              </a:rPr>
              <a:t> in RT and </a:t>
            </a:r>
            <a:r>
              <a:rPr lang="en-GB" altLang="en-US" b="1">
                <a:cs typeface="Times New Roman" panose="02020603050405020304" pitchFamily="18" charset="0"/>
              </a:rPr>
              <a:t>↓</a:t>
            </a:r>
            <a:r>
              <a:rPr lang="en-GB" altLang="en-US">
                <a:cs typeface="Times New Roman" panose="02020603050405020304" pitchFamily="18" charset="0"/>
              </a:rPr>
              <a:t> detection for each </a:t>
            </a:r>
            <a:r>
              <a:rPr lang="en-GB" altLang="en-US" b="1">
                <a:cs typeface="Times New Roman" panose="02020603050405020304" pitchFamily="18" charset="0"/>
              </a:rPr>
              <a:t>½</a:t>
            </a:r>
            <a:r>
              <a:rPr lang="en-GB" altLang="en-US">
                <a:cs typeface="Times New Roman" panose="02020603050405020304" pitchFamily="18" charset="0"/>
              </a:rPr>
              <a:t> hour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200"/>
              <a:t>Lifeguard, factory worker, fielding in Cricket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>
                <a:solidFill>
                  <a:srgbClr val="CC3300"/>
                </a:solidFill>
                <a:cs typeface="Times New Roman" panose="02020603050405020304" pitchFamily="18" charset="0"/>
              </a:rPr>
              <a:t> </a:t>
            </a:r>
            <a:r>
              <a:rPr lang="en-GB" altLang="en-US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 </a:t>
            </a:r>
            <a:endParaRPr lang="en-GB" altLang="en-US" sz="2400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 </a:t>
            </a:r>
            <a:r>
              <a: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  </a:t>
            </a:r>
            <a:endParaRPr lang="en-US" altLang="en-US" sz="240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Rectangle 3">
            <a:extLst>
              <a:ext uri="{FF2B5EF4-FFF2-40B4-BE49-F238E27FC236}">
                <a16:creationId xmlns:a16="http://schemas.microsoft.com/office/drawing/2014/main" id="{8F980CC7-4F30-A244-7D4E-5783875E01B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549275"/>
            <a:ext cx="8588375" cy="6308725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80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     </a:t>
            </a:r>
            <a:r>
              <a:rPr lang="en-GB" altLang="en-US" sz="2800" b="1">
                <a:solidFill>
                  <a:srgbClr val="CC3300"/>
                </a:solidFill>
                <a:cs typeface="Times New Roman" panose="02020603050405020304" pitchFamily="18" charset="0"/>
              </a:rPr>
              <a:t>Where attention is focused</a:t>
            </a:r>
            <a:endParaRPr lang="en-GB" altLang="en-US" sz="2800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 sz="2800">
                <a:cs typeface="Times New Roman" panose="02020603050405020304" pitchFamily="18" charset="0"/>
              </a:rPr>
              <a:t>RT is faster when performers focus on the signal rather than the movement (Christina, 1973; Jongsma, Elliot, &amp; Lee, 1987).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800" b="1">
                <a:solidFill>
                  <a:srgbClr val="CC3300"/>
                </a:solidFill>
                <a:cs typeface="Times New Roman" panose="02020603050405020304" pitchFamily="18" charset="0"/>
              </a:rPr>
              <a:t>Practice</a:t>
            </a:r>
            <a:r>
              <a:rPr lang="en-GB" altLang="en-US" sz="1600" b="1">
                <a:cs typeface="Times New Roman" panose="02020603050405020304" pitchFamily="18" charset="0"/>
              </a:rPr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cs typeface="Times New Roman" panose="02020603050405020304" pitchFamily="18" charset="0"/>
              </a:rPr>
              <a:t>One of the most effective ways to reduce the amount of time needed to prepare a movement is by practising the movement.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b="1">
                <a:cs typeface="Times New Roman" panose="02020603050405020304" pitchFamily="18" charset="0"/>
              </a:rPr>
              <a:t>Practice can reduce or even eliminate the effects of several factors on preparation time.</a:t>
            </a:r>
            <a:endParaRPr lang="en-GB" altLang="en-US" sz="2800" b="1">
              <a:cs typeface="Times New Roman" panose="02020603050405020304" pitchFamily="18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Norrie (1967): People reduced preparation time they needed to perform a three-part rapid arm movement involving two direction changes by 13% (from 252 to 220 msec) with just 50 practice trials.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cs typeface="Times New Roman" panose="02020603050405020304" pitchFamily="18" charset="0"/>
              </a:rPr>
              <a:t>Practice of incompatible stimulus-response conditions can reduce RT</a:t>
            </a:r>
            <a:endParaRPr lang="en-US" altLang="en-US" sz="2400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Rectangle 3">
            <a:extLst>
              <a:ext uri="{FF2B5EF4-FFF2-40B4-BE49-F238E27FC236}">
                <a16:creationId xmlns:a16="http://schemas.microsoft.com/office/drawing/2014/main" id="{00FED623-5D9F-5C54-9B20-B5611B996BD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9750" y="981075"/>
            <a:ext cx="8415338" cy="515143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      </a:t>
            </a:r>
            <a:r>
              <a:rPr lang="en-GB" altLang="en-US" b="1">
                <a:solidFill>
                  <a:srgbClr val="CC3300"/>
                </a:solidFill>
                <a:cs typeface="Times New Roman" panose="02020603050405020304" pitchFamily="18" charset="0"/>
              </a:rPr>
              <a:t>Why does practice reduce RT</a:t>
            </a:r>
            <a:endParaRPr lang="en-GB" altLang="en-US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algn="just" eaLnBrk="1" hangingPunct="1">
              <a:buFontTx/>
              <a:buNone/>
            </a:pPr>
            <a:r>
              <a:rPr lang="en-GB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       </a:t>
            </a:r>
          </a:p>
          <a:p>
            <a:pPr algn="just" eaLnBrk="1" hangingPunct="1"/>
            <a:r>
              <a:rPr lang="en-GB" altLang="en-US">
                <a:cs typeface="Times New Roman" panose="02020603050405020304" pitchFamily="18" charset="0"/>
              </a:rPr>
              <a:t>Practice reduces uncertainty </a:t>
            </a:r>
          </a:p>
          <a:p>
            <a:pPr lvl="1" algn="just" eaLnBrk="1" hangingPunct="1"/>
            <a:r>
              <a:rPr lang="en-GB" altLang="en-US"/>
              <a:t>translates unfamiliar stimuli or unfamiliar stimulus-response relationships.</a:t>
            </a:r>
          </a:p>
          <a:p>
            <a:pPr algn="just" eaLnBrk="1" hangingPunct="1"/>
            <a:r>
              <a:rPr lang="en-GB" altLang="en-US">
                <a:cs typeface="Times New Roman" panose="02020603050405020304" pitchFamily="18" charset="0"/>
              </a:rPr>
              <a:t>Practice overcomes preparation demands:</a:t>
            </a:r>
          </a:p>
          <a:p>
            <a:pPr lvl="1" algn="just" eaLnBrk="1" hangingPunct="1"/>
            <a:r>
              <a:rPr lang="en-GB" altLang="en-US"/>
              <a:t>Caused by the translation or confusion effects that were part of the task initially.</a:t>
            </a:r>
          </a:p>
          <a:p>
            <a:pPr algn="just" eaLnBrk="1" hangingPunct="1"/>
            <a:r>
              <a:rPr lang="en-GB" altLang="en-US">
                <a:cs typeface="Times New Roman" panose="02020603050405020304" pitchFamily="18" charset="0"/>
              </a:rPr>
              <a:t>Practice reduces the preparation demands:</a:t>
            </a:r>
          </a:p>
          <a:p>
            <a:pPr lvl="1" algn="just" eaLnBrk="1" hangingPunct="1"/>
            <a:r>
              <a:rPr lang="en-GB" altLang="en-US"/>
              <a:t>better organisation of the movement components</a:t>
            </a:r>
            <a:endParaRPr lang="en-US" alt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Rectangle 3">
            <a:extLst>
              <a:ext uri="{FF2B5EF4-FFF2-40B4-BE49-F238E27FC236}">
                <a16:creationId xmlns:a16="http://schemas.microsoft.com/office/drawing/2014/main" id="{A162B125-A8A1-B39E-5363-8A0D6362D83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9750" y="549275"/>
            <a:ext cx="8208963" cy="6119813"/>
          </a:xfrm>
        </p:spPr>
        <p:txBody>
          <a:bodyPr/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3600" b="1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Responding to a fake or dummy move 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400" b="1">
                <a:cs typeface="Times New Roman" panose="02020603050405020304" pitchFamily="18" charset="0"/>
              </a:rPr>
              <a:t>Time between different responses to different signals </a:t>
            </a:r>
            <a:endParaRPr lang="en-GB" altLang="en-US" sz="2400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80000"/>
              </a:lnSpc>
            </a:pPr>
            <a:r>
              <a:rPr lang="en-US" altLang="en-US" sz="2800"/>
              <a:t>Welford (1952) proposed that each individual has a single channel for processing information</a:t>
            </a:r>
          </a:p>
          <a:p>
            <a:pPr lvl="1" algn="just" eaLnBrk="1" hangingPunct="1">
              <a:lnSpc>
                <a:spcPct val="80000"/>
              </a:lnSpc>
            </a:pPr>
            <a:r>
              <a:rPr lang="en-US" altLang="en-US"/>
              <a:t>The response for one </a:t>
            </a:r>
            <a:r>
              <a:rPr lang="ja-JP" altLang="en-US"/>
              <a:t>‘</a:t>
            </a:r>
            <a:r>
              <a:rPr lang="en-US" altLang="ja-JP"/>
              <a:t>item</a:t>
            </a:r>
            <a:r>
              <a:rPr lang="ja-JP" altLang="en-US"/>
              <a:t>’</a:t>
            </a:r>
            <a:r>
              <a:rPr lang="en-US" altLang="ja-JP"/>
              <a:t> of information has to be completed before new information can begin to be processed. 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As one item of information can be processed at any one time, response to later information is likely to be delayed.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If the person does not have time to complete the first action before the next stimulus occurs, it takes them longer to respond to the second stimulus.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/>
              <a:t>RT will be slower for the second response than for the first.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US" altLang="en-US" sz="2400" b="1" i="1" u="sng">
                <a:solidFill>
                  <a:srgbClr val="CC3300"/>
                </a:solidFill>
              </a:rPr>
              <a:t>PSYCHOLOGICAL REFRACTORY PERIOD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Title 1">
            <a:extLst>
              <a:ext uri="{FF2B5EF4-FFF2-40B4-BE49-F238E27FC236}">
                <a16:creationId xmlns:a16="http://schemas.microsoft.com/office/drawing/2014/main" id="{F496C981-ADB4-4FA8-5254-646319F57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Task:</a:t>
            </a:r>
          </a:p>
        </p:txBody>
      </p:sp>
      <p:sp>
        <p:nvSpPr>
          <p:cNvPr id="71682" name="Content Placeholder 2">
            <a:extLst>
              <a:ext uri="{FF2B5EF4-FFF2-40B4-BE49-F238E27FC236}">
                <a16:creationId xmlns:a16="http://schemas.microsoft.com/office/drawing/2014/main" id="{D869E9E6-661A-4692-FEAB-8115715B57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  <a:p>
            <a:r>
              <a:rPr lang="en-GB" altLang="en-US"/>
              <a:t>Explain how a </a:t>
            </a:r>
            <a:r>
              <a:rPr lang="en-GB" altLang="en-GB"/>
              <a:t>‘</a:t>
            </a:r>
            <a:r>
              <a:rPr lang="en-GB" altLang="en-US"/>
              <a:t>dummy or fake</a:t>
            </a:r>
            <a:r>
              <a:rPr lang="en-GB" altLang="en-GB"/>
              <a:t>’</a:t>
            </a:r>
            <a:r>
              <a:rPr lang="en-GB" altLang="en-US"/>
              <a:t> works from an information processing perspective.</a:t>
            </a:r>
          </a:p>
          <a:p>
            <a:endParaRPr lang="en-GB" altLang="en-US"/>
          </a:p>
          <a:p>
            <a:r>
              <a:rPr lang="en-GB" altLang="en-US"/>
              <a:t> </a:t>
            </a:r>
            <a:r>
              <a:rPr lang="en-US" altLang="en-US" sz="2800" b="1" i="1" u="sng">
                <a:solidFill>
                  <a:srgbClr val="CC3300"/>
                </a:solidFill>
              </a:rPr>
              <a:t>PSYCHOLOGICAL REFRACTORY PERIOD</a:t>
            </a:r>
          </a:p>
          <a:p>
            <a:endParaRPr lang="en-GB" altLang="en-US"/>
          </a:p>
          <a:p>
            <a:r>
              <a:rPr lang="en-GB" altLang="en-US"/>
              <a:t>Practically apply this to a sport of your choice.</a:t>
            </a:r>
          </a:p>
          <a:p>
            <a:r>
              <a:rPr lang="en-GB" altLang="en-US"/>
              <a:t>Make brief notes…You will need to be able to explain this…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Title 1">
            <a:extLst>
              <a:ext uri="{FF2B5EF4-FFF2-40B4-BE49-F238E27FC236}">
                <a16:creationId xmlns:a16="http://schemas.microsoft.com/office/drawing/2014/main" id="{A1C15E68-6D16-8394-8FB8-3150C4263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188" y="333375"/>
            <a:ext cx="8229600" cy="1143000"/>
          </a:xfrm>
        </p:spPr>
        <p:txBody>
          <a:bodyPr/>
          <a:lstStyle/>
          <a:p>
            <a:r>
              <a:rPr lang="en-GB" altLang="en-US"/>
              <a:t>Reading task (on Moodle):</a:t>
            </a:r>
            <a:endParaRPr lang="en-US" altLang="en-US"/>
          </a:p>
        </p:txBody>
      </p:sp>
      <p:sp>
        <p:nvSpPr>
          <p:cNvPr id="73730" name="Content Placeholder 2">
            <a:extLst>
              <a:ext uri="{FF2B5EF4-FFF2-40B4-BE49-F238E27FC236}">
                <a16:creationId xmlns:a16="http://schemas.microsoft.com/office/drawing/2014/main" id="{53A87F48-7147-4CA2-ECDC-BE8BD2360C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389437"/>
          </a:xfrm>
        </p:spPr>
        <p:txBody>
          <a:bodyPr/>
          <a:lstStyle/>
          <a:p>
            <a:r>
              <a:rPr lang="en-GB" altLang="en-US"/>
              <a:t>Working in the field (Southern Hemisphere)</a:t>
            </a:r>
          </a:p>
          <a:p>
            <a:r>
              <a:rPr lang="en-GB" altLang="en-US"/>
              <a:t>AIS / NZ Academy of Sport</a:t>
            </a:r>
          </a:p>
          <a:p>
            <a:endParaRPr lang="en-GB" altLang="en-US"/>
          </a:p>
          <a:p>
            <a:r>
              <a:rPr lang="en-GB" altLang="en-US"/>
              <a:t>Make brief notes / be prepared to discuss this next week:</a:t>
            </a:r>
          </a:p>
          <a:p>
            <a:r>
              <a:rPr lang="en-GB" altLang="en-US"/>
              <a:t>How did the skill acq. Researchers approach the applied situation – coaches / athletes.</a:t>
            </a:r>
          </a:p>
          <a:p>
            <a:r>
              <a:rPr lang="en-GB" altLang="en-US"/>
              <a:t>What did they actually do? Interventions</a:t>
            </a:r>
          </a:p>
          <a:p>
            <a:r>
              <a:rPr lang="en-GB" altLang="en-US"/>
              <a:t>Role of technology?</a:t>
            </a:r>
          </a:p>
          <a:p>
            <a:r>
              <a:rPr lang="en-GB" altLang="en-US"/>
              <a:t>Anything interesting / surprising that you noted?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Rectangle 2">
            <a:extLst>
              <a:ext uri="{FF2B5EF4-FFF2-40B4-BE49-F238E27FC236}">
                <a16:creationId xmlns:a16="http://schemas.microsoft.com/office/drawing/2014/main" id="{CEEB78B9-007C-6B0C-0ABA-CC119576BF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Further Reading</a:t>
            </a:r>
            <a:r>
              <a:rPr lang="en-GB" altLang="en-US"/>
              <a:t> </a:t>
            </a:r>
          </a:p>
        </p:txBody>
      </p:sp>
      <p:sp>
        <p:nvSpPr>
          <p:cNvPr id="74754" name="Rectangle 3">
            <a:extLst>
              <a:ext uri="{FF2B5EF4-FFF2-40B4-BE49-F238E27FC236}">
                <a16:creationId xmlns:a16="http://schemas.microsoft.com/office/drawing/2014/main" id="{2FC9FCF5-2C27-829E-1B4B-7712852247C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Schmidt, R.A., &amp; Wrisberg, C.A. (2004). Motor Learning and Performance, Second Edition. Human Kinetics.</a:t>
            </a:r>
          </a:p>
          <a:p>
            <a:pPr eaLnBrk="1" hangingPunct="1"/>
            <a:endParaRPr lang="en-GB" altLang="en-US"/>
          </a:p>
          <a:p>
            <a:pPr lvl="1" eaLnBrk="1" hangingPunct="1">
              <a:buFont typeface="Tahoma" panose="020B0604030504040204" pitchFamily="34" charset="0"/>
              <a:buNone/>
            </a:pPr>
            <a:r>
              <a:rPr lang="en-GB" altLang="en-US"/>
              <a:t>Pages: 55 to 67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1430</TotalTime>
  <Words>1932</Words>
  <Application>Microsoft Macintosh PowerPoint</Application>
  <PresentationFormat>On-screen Show (4:3)</PresentationFormat>
  <Paragraphs>252</Paragraphs>
  <Slides>30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40" baseType="lpstr">
      <vt:lpstr>Tahoma</vt:lpstr>
      <vt:lpstr>ＭＳ Ｐゴシック</vt:lpstr>
      <vt:lpstr>Arial</vt:lpstr>
      <vt:lpstr>Calibri</vt:lpstr>
      <vt:lpstr>Constantia</vt:lpstr>
      <vt:lpstr>Wingdings 2</vt:lpstr>
      <vt:lpstr>ＭＳ Ｐゴシック</vt:lpstr>
      <vt:lpstr>Symbol</vt:lpstr>
      <vt:lpstr>Times New Roman</vt:lpstr>
      <vt:lpstr>Flow</vt:lpstr>
      <vt:lpstr>Movement Preparation, Reaction Time, and Decision Making</vt:lpstr>
      <vt:lpstr>Movement Preparation: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Movement Preparation </vt:lpstr>
      <vt:lpstr>PowerPoint Presentation</vt:lpstr>
      <vt:lpstr>PowerPoint Presentation</vt:lpstr>
      <vt:lpstr>Card sorting task:</vt:lpstr>
      <vt:lpstr>Choice reaction time:</vt:lpstr>
      <vt:lpstr>PowerPoint Presentation</vt:lpstr>
      <vt:lpstr>PowerPoint Presentation</vt:lpstr>
      <vt:lpstr>PowerPoint Presentation</vt:lpstr>
      <vt:lpstr>Stimulus-Response Compatibility </vt:lpstr>
      <vt:lpstr>PowerPoint Presentation</vt:lpstr>
      <vt:lpstr>PowerPoint Presentation</vt:lpstr>
      <vt:lpstr>Reaction Test!!!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Task:</vt:lpstr>
      <vt:lpstr>Reading task (on Moodle):</vt:lpstr>
      <vt:lpstr>Further Reading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Alison Connaughton</dc:creator>
  <cp:lastModifiedBy>Alison Connaughton</cp:lastModifiedBy>
  <cp:revision>142</cp:revision>
  <cp:lastPrinted>2015-02-09T17:13:20Z</cp:lastPrinted>
  <dcterms:created xsi:type="dcterms:W3CDTF">2002-03-17T22:33:47Z</dcterms:created>
  <dcterms:modified xsi:type="dcterms:W3CDTF">2023-09-25T14:45:16Z</dcterms:modified>
</cp:coreProperties>
</file>