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64" r:id="rId5"/>
    <p:sldId id="265" r:id="rId6"/>
    <p:sldId id="259" r:id="rId7"/>
    <p:sldId id="260" r:id="rId8"/>
    <p:sldId id="266" r:id="rId9"/>
    <p:sldId id="267" r:id="rId10"/>
    <p:sldId id="262" r:id="rId11"/>
    <p:sldId id="263"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32A947-AD0C-47AF-97D4-920CAA34C4CA}" v="1" dt="2026-06-15T08:28:00.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033" autoAdjust="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custSel modSld">
      <pc:chgData name="Fatma Gorji" userId="60a9a9af9b307d37" providerId="LiveId" clId="{D98C8B56-EAA2-44F1-9248-FC0A81F2E305}" dt="2026-06-15T08:28:10.915" v="6" actId="1076"/>
      <pc:docMkLst>
        <pc:docMk/>
      </pc:docMkLst>
      <pc:sldChg chg="addSp delSp modSp mod">
        <pc:chgData name="Fatma Gorji" userId="60a9a9af9b307d37" providerId="LiveId" clId="{D98C8B56-EAA2-44F1-9248-FC0A81F2E305}" dt="2026-06-15T08:28:10.915" v="6" actId="1076"/>
        <pc:sldMkLst>
          <pc:docMk/>
          <pc:sldMk cId="0" sldId="256"/>
        </pc:sldMkLst>
        <pc:spChg chg="mod">
          <ac:chgData name="Fatma Gorji" userId="60a9a9af9b307d37" providerId="LiveId" clId="{D98C8B56-EAA2-44F1-9248-FC0A81F2E305}" dt="2026-06-15T08:27:19.446" v="2" actId="1076"/>
          <ac:spMkLst>
            <pc:docMk/>
            <pc:sldMk cId="0" sldId="256"/>
            <ac:spMk id="4" creationId="{00000000-0000-0000-0000-000000000000}"/>
          </ac:spMkLst>
        </pc:spChg>
        <pc:spChg chg="del">
          <ac:chgData name="Fatma Gorji" userId="60a9a9af9b307d37" providerId="LiveId" clId="{D98C8B56-EAA2-44F1-9248-FC0A81F2E305}" dt="2026-06-15T08:27:09.677" v="1" actId="21"/>
          <ac:spMkLst>
            <pc:docMk/>
            <pc:sldMk cId="0" sldId="256"/>
            <ac:spMk id="5" creationId="{00000000-0000-0000-0000-000000000000}"/>
          </ac:spMkLst>
        </pc:spChg>
        <pc:picChg chg="add mod">
          <ac:chgData name="Fatma Gorji" userId="60a9a9af9b307d37" providerId="LiveId" clId="{D98C8B56-EAA2-44F1-9248-FC0A81F2E305}" dt="2026-06-15T08:28:10.915" v="6" actId="1076"/>
          <ac:picMkLst>
            <pc:docMk/>
            <pc:sldMk cId="0" sldId="256"/>
            <ac:picMk id="8" creationId="{C2D5FB31-CA68-ABD6-A017-1C0C6038BFC3}"/>
          </ac:picMkLst>
        </pc:picChg>
        <pc:picChg chg="del">
          <ac:chgData name="Fatma Gorji" userId="60a9a9af9b307d37" providerId="LiveId" clId="{D98C8B56-EAA2-44F1-9248-FC0A81F2E305}" dt="2026-06-15T08:27:07.261" v="0" actId="21"/>
          <ac:picMkLst>
            <pc:docMk/>
            <pc:sldMk cId="0" sldId="256"/>
            <ac:picMk id="25" creationId="{E807C312-9688-DED5-9CB2-21A422851ACF}"/>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PNS per 10,000 PwP</c:v>
                </c:pt>
              </c:strCache>
            </c:strRef>
          </c:tx>
          <c:spPr>
            <a:solidFill>
              <a:srgbClr val="0D7C7C"/>
            </a:solidFill>
            <a:effectLst/>
          </c:spPr>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Sheet1!$A$2:$A$9</c:f>
              <c:strCache>
                <c:ptCount val="8"/>
                <c:pt idx="0">
                  <c:v>London</c:v>
                </c:pt>
                <c:pt idx="1">
                  <c:v>South East</c:v>
                </c:pt>
                <c:pt idx="2">
                  <c:v>Midlands</c:v>
                </c:pt>
                <c:pt idx="3">
                  <c:v>North West</c:v>
                </c:pt>
                <c:pt idx="4">
                  <c:v>Yorkshire</c:v>
                </c:pt>
                <c:pt idx="5">
                  <c:v>Wales</c:v>
                </c:pt>
                <c:pt idx="6">
                  <c:v>Scotland</c:v>
                </c:pt>
                <c:pt idx="7">
                  <c:v>N. Ireland</c:v>
                </c:pt>
              </c:strCache>
            </c:strRef>
          </c:cat>
          <c:val>
            <c:numRef>
              <c:f>Sheet1!$B$2:$B$9</c:f>
              <c:numCache>
                <c:formatCode>General</c:formatCode>
                <c:ptCount val="8"/>
                <c:pt idx="0">
                  <c:v>3.2</c:v>
                </c:pt>
                <c:pt idx="1">
                  <c:v>2.8</c:v>
                </c:pt>
                <c:pt idx="2">
                  <c:v>2.1</c:v>
                </c:pt>
                <c:pt idx="3">
                  <c:v>1.9</c:v>
                </c:pt>
                <c:pt idx="4">
                  <c:v>1.7</c:v>
                </c:pt>
                <c:pt idx="5">
                  <c:v>1.4</c:v>
                </c:pt>
                <c:pt idx="6">
                  <c:v>1.2</c:v>
                </c:pt>
                <c:pt idx="7">
                  <c:v>1</c:v>
                </c:pt>
              </c:numCache>
            </c:numRef>
          </c:val>
          <c:extLst>
            <c:ext xmlns:c16="http://schemas.microsoft.com/office/drawing/2014/chart" uri="{C3380CC4-5D6E-409C-BE32-E72D297353CC}">
              <c16:uniqueId val="{00000000-3B7B-4F32-B722-3A3FA2A2130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crossAx val="2094734552"/>
        <c:crosses val="autoZero"/>
        <c:auto val="1"/>
        <c:lblAlgn val="ctr"/>
        <c:lblOffset val="100"/>
        <c:noMultiLvlLbl val="1"/>
      </c:catAx>
      <c:valAx>
        <c:axId val="2094734552"/>
        <c:scaling>
          <c:orientation val="minMax"/>
        </c:scaling>
        <c:delete val="0"/>
        <c:axPos val="b"/>
        <c:majorGridlines>
          <c:spPr>
            <a:ln w="6350" cap="flat">
              <a:solidFill>
                <a:srgbClr val="E2E8F0"/>
              </a:solidFill>
              <a:prstDash val="solid"/>
              <a:round/>
            </a:ln>
          </c:spPr>
        </c:majorGridlines>
        <c:numFmt formatCode="General" sourceLinked="0"/>
        <c:majorTickMark val="out"/>
        <c:minorTickMark val="none"/>
        <c:tickLblPos val="low"/>
        <c:spPr>
          <a:ln w="12700" cap="flat">
            <a:solidFill>
              <a:srgbClr val="888888"/>
            </a:solidFill>
            <a:prstDash val="solid"/>
            <a:round/>
          </a:ln>
        </c:sp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txPr>
    <a:bodyPr/>
    <a:lstStyle/>
    <a:p>
      <a:pPr>
        <a:defRPr>
          <a:latin typeface="Arial" panose="020B0604020202020204" pitchFamily="34" charset="0"/>
          <a:cs typeface="Arial" panose="020B0604020202020204" pitchFamily="34" charset="0"/>
        </a:defRPr>
      </a:pPr>
      <a:endParaRPr lang="en-KE"/>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pieChart>
        <c:varyColors val="1"/>
        <c:ser>
          <c:idx val="0"/>
          <c:order val="0"/>
          <c:tx>
            <c:strRef>
              <c:f>Sheet1!$B$1</c:f>
              <c:strCache>
                <c:ptCount val="1"/>
                <c:pt idx="0">
                  <c:v>Participants</c:v>
                </c:pt>
              </c:strCache>
            </c:strRef>
          </c:tx>
          <c:spPr>
            <a:solidFill>
              <a:schemeClr val="accent1"/>
            </a:solidFill>
            <a:ln w="9525" cap="flat">
              <a:solidFill>
                <a:srgbClr val="F9F9F9"/>
              </a:solidFill>
              <a:prstDash val="solid"/>
              <a:round/>
            </a:ln>
            <a:effectLst/>
          </c:spPr>
          <c:dPt>
            <c:idx val="0"/>
            <c:bubble3D val="0"/>
            <c:spPr>
              <a:solidFill>
                <a:srgbClr val="1B3A6B"/>
              </a:solidFill>
              <a:effectLst/>
            </c:spPr>
            <c:extLst>
              <c:ext xmlns:c16="http://schemas.microsoft.com/office/drawing/2014/chart" uri="{C3380CC4-5D6E-409C-BE32-E72D297353CC}">
                <c16:uniqueId val="{00000001-E7E1-452D-9EE1-C2EA75C1A794}"/>
              </c:ext>
            </c:extLst>
          </c:dPt>
          <c:dPt>
            <c:idx val="1"/>
            <c:bubble3D val="0"/>
            <c:spPr>
              <a:solidFill>
                <a:srgbClr val="0D7C7C"/>
              </a:solidFill>
              <a:effectLst/>
            </c:spPr>
            <c:extLst>
              <c:ext xmlns:c16="http://schemas.microsoft.com/office/drawing/2014/chart" uri="{C3380CC4-5D6E-409C-BE32-E72D297353CC}">
                <c16:uniqueId val="{00000003-E7E1-452D-9EE1-C2EA75C1A794}"/>
              </c:ext>
            </c:extLst>
          </c:dPt>
          <c:dPt>
            <c:idx val="2"/>
            <c:bubble3D val="0"/>
            <c:spPr>
              <a:solidFill>
                <a:srgbClr val="E8A020"/>
              </a:solidFill>
              <a:effectLst/>
            </c:spPr>
            <c:extLst>
              <c:ext xmlns:c16="http://schemas.microsoft.com/office/drawing/2014/chart" uri="{C3380CC4-5D6E-409C-BE32-E72D297353CC}">
                <c16:uniqueId val="{00000005-E7E1-452D-9EE1-C2EA75C1A794}"/>
              </c:ext>
            </c:extLst>
          </c:dPt>
          <c:dPt>
            <c:idx val="3"/>
            <c:bubble3D val="0"/>
            <c:spPr>
              <a:solidFill>
                <a:srgbClr val="6B8CBF"/>
              </a:solidFill>
              <a:effectLst/>
            </c:spPr>
            <c:extLst>
              <c:ext xmlns:c16="http://schemas.microsoft.com/office/drawing/2014/chart" uri="{C3380CC4-5D6E-409C-BE32-E72D297353CC}">
                <c16:uniqueId val="{00000007-E7E1-452D-9EE1-C2EA75C1A794}"/>
              </c:ext>
            </c:extLst>
          </c:dPt>
          <c:dLbls>
            <c:dLbl>
              <c:idx val="0"/>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E7E1-452D-9EE1-C2EA75C1A794}"/>
                </c:ext>
              </c:extLst>
            </c:dLbl>
            <c:dLbl>
              <c:idx val="1"/>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E7E1-452D-9EE1-C2EA75C1A794}"/>
                </c:ext>
              </c:extLst>
            </c:dLbl>
            <c:dLbl>
              <c:idx val="2"/>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E7E1-452D-9EE1-C2EA75C1A794}"/>
                </c:ext>
              </c:extLst>
            </c:dLbl>
            <c:dLbl>
              <c:idx val="3"/>
              <c:numFmt formatCode="0%" sourceLinked="0"/>
              <c:spPr/>
              <c:txPr>
                <a:bodyPr/>
                <a:lstStyle/>
                <a:p>
                  <a:pPr>
                    <a:defRPr sz="1000" b="0" i="0" u="none" strike="noStrike">
                      <a:solidFill>
                        <a:srgbClr val="FFFFFF"/>
                      </a:solidFill>
                      <a:latin typeface="Arial"/>
                    </a:defRPr>
                  </a:pPr>
                  <a:endParaRPr lang="en-KE"/>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E7E1-452D-9EE1-C2EA75C1A794}"/>
                </c:ext>
              </c:extLst>
            </c:dLbl>
            <c:numFmt formatCode="0%" sourceLinked="0"/>
            <c:spPr>
              <a:noFill/>
              <a:ln>
                <a:noFill/>
              </a:ln>
              <a:effectLst/>
            </c:spPr>
            <c:txPr>
              <a:bodyPr/>
              <a:lstStyle/>
              <a:p>
                <a:pPr>
                  <a:defRPr sz="1800" b="0" i="0" u="none" strike="noStrike">
                    <a:solidFill>
                      <a:srgbClr val="000000"/>
                    </a:solidFill>
                    <a:latin typeface="Arial"/>
                  </a:defRPr>
                </a:pPr>
                <a:endParaRPr lang="en-KE"/>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Sheet1!$A$2:$A$5</c:f>
              <c:strCache>
                <c:ptCount val="4"/>
                <c:pt idx="0">
                  <c:v>People with PD</c:v>
                </c:pt>
                <c:pt idx="1">
                  <c:v>Parkinson's Nurses</c:v>
                </c:pt>
                <c:pt idx="2">
                  <c:v>GPs / Community HCPs</c:v>
                </c:pt>
                <c:pt idx="3">
                  <c:v>Informal Carers</c:v>
                </c:pt>
              </c:strCache>
            </c:strRef>
          </c:cat>
          <c:val>
            <c:numRef>
              <c:f>Sheet1!$B$2:$B$5</c:f>
              <c:numCache>
                <c:formatCode>General</c:formatCode>
                <c:ptCount val="4"/>
                <c:pt idx="0">
                  <c:v>35</c:v>
                </c:pt>
                <c:pt idx="1">
                  <c:v>25</c:v>
                </c:pt>
                <c:pt idx="2">
                  <c:v>25</c:v>
                </c:pt>
                <c:pt idx="3">
                  <c:v>15</c:v>
                </c:pt>
              </c:numCache>
            </c:numRef>
          </c:val>
          <c:extLst>
            <c:ext xmlns:c16="http://schemas.microsoft.com/office/drawing/2014/chart" uri="{C3380CC4-5D6E-409C-BE32-E72D297353CC}">
              <c16:uniqueId val="{00000008-E7E1-452D-9EE1-C2EA75C1A794}"/>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txPr>
        <a:bodyPr/>
        <a:lstStyle/>
        <a:p>
          <a:pPr>
            <a:defRPr sz="1000"/>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10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Good [morning/afternoon], everyone. Welcome to </a:t>
            </a:r>
            <a:r>
              <a:rPr lang="en-US" sz="1800" kern="100" dirty="0">
                <a:effectLst/>
                <a:latin typeface="Arial" panose="020B0604020202020204" pitchFamily="34" charset="0"/>
                <a:ea typeface="Calibri" panose="020F0502020204030204" pitchFamily="34" charset="0"/>
                <a:cs typeface="Arial" panose="020B0604020202020204" pitchFamily="34" charset="0"/>
              </a:rPr>
              <a:t>my</a:t>
            </a:r>
            <a:r>
              <a:rPr lang="en-KE" sz="1800" kern="100" dirty="0">
                <a:effectLst/>
                <a:latin typeface="Arial" panose="020B0604020202020204" pitchFamily="34" charset="0"/>
                <a:ea typeface="Calibri" panose="020F0502020204030204" pitchFamily="34" charset="0"/>
                <a:cs typeface="Arial" panose="020B0604020202020204" pitchFamily="34" charset="0"/>
              </a:rPr>
              <a:t> research proposal presentation on a critical and rapidly emerging public health problem in the UK. Parkinson's disease is the world's fastest-growing neurological disease, affecting over 10 million people globally (WHO, 2022). In the UK approximately 153,000 people are currently living with the condition, with prevalence projected to rise significantly as the population ages (Parkinson's UK, 2025). Despite increasing burden, access to specialist nurse care for Parkinson disease remains a significant challenge in the UK community settings (Parkinson's UK, 2025). </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The scale of Parkinson's disease in the UK and globally demands urgent research attention. Over 10 million people are living with Parkinson's worldwide, a figure that has doubled since 1990 (Zhu et al., 2024). In the UK, 153,000 people are currently diagnosed, and this number continues to rise annually (Parkinson's UK, 2025). Critically, 40% of patients in the UK say that they do not have timely access to specialist Parkinson's nurse care (Parkinson's UK, 2025). There are also significant variations in the distribution across the country – London has a higher rate (3.2 per 10,000 patients) whilst Northern Ireland and Scotland have the lowest (1.0) (Parkinson's UK, 2024; Parkinson's UK, 2025). Access to PNS is inconsistent between NHS systems. NICE NG71 would recommend that everyone has access to PNS (NICE, 2024; Brock et al., 2018).</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Parkinson's disease is the world’s fastest-growing neurological disease, with over 153,000 cases in the UK alone being diagnosed (Zhu et al., 2024). Parkinson's nurse specialists are a vital part of the work of providing high-quality community care, focusing on enhancing outcomes and reducing the number of people attending hospital (McEwan et al., 2024; Tenison et al., 2022). There is limited literature on community settings, and it is predominantly in the context of ethnically homogenous urban communities (Coombs et al., 2022; Ramadhan et al., 2025). This study addresses that gap by using secondary qualitative analysis of interview data obtained from existing studies, which are suitable for a master's level study and do not require an application to the NHS or primary recruitment.</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 Timely access means a person with Parkinson's can access a specialist PD nurse within days/weeks, not months - for access to medicines, falls risk assessment, mental health support and care co-ordination (Parkinson's UK, 2025). Without this, patients face avoidable hospital admissions and deteriorated symptoms (McEwan et al., 2024). Evidence shows that 84% of patients would prefer to see their PD nurse rather than their consultant, whilst 92% are very satisfied with the care they receive from their PD nurse (Tenison et al., 2022). The NHS England and Wales implementation of PNS access for all newly diagnosed patients (as required by NICE NG71) is far from consistent (NICE, 2024).</a:t>
            </a: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223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The scale of the crisis is stark: 1 in 5 people with Parkinson's in the UK approximately 30,000 patients have little or no access to a specialist nurse (Parkinson's UK 2025). The UK needs over 100 additional full-time Parkinson's nurses, while average number of patients per nurse in Scotland being 470 (Parkinson's UK, 2024), compared to the recommended target of 300. A key gap in workforce planning data nationally is the lack of UK Government data on PNS (Parkinson's UK, 2025). Parkinson’s UK’s, “Ending the Wait” campaign and the NICE NG71 review create an urgent. And timely policy window for new evidence (NICE, 2024).</a:t>
            </a:r>
          </a:p>
          <a:p>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7947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The purpose of this study is to question: what barriers to timely PNS access do people with Parkinson's describe in existing qualitative data, and what can be learned for UK community settings? The aim is to identify and describe these barriers, using secondary thematic analysis of publicly accessible transcripts of interviews (Braun &amp; Clarke, 2006). Three objectives guide the work: identifying barriers to care (both systemic and geographical and organisational) from existing data (Coombs et al., 2022); to explore the experience of delay and inequalities from the patient perspective (McEwan et al., 2024; Ramadhan et al., 2025); and to develop recommendations for NHS England, NHS Wales and Parkinson's UK (NICE, 2024; Parkinson's UK, 2025).</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This study employs qualitative secondary research using Braun and Clark's (2006) six-phase thematic analysis. Rather than collecting primary data, four to five established and ethically approved semi-structured interview transcripts from publicly available archives (e.g. UK Data Service, Parkinson's UK archive). Transcripts will be sampled purposively and will include the following transcripts: those that are specifically on access barriers to PNS in the UK community setting. This is not an NHS ethics application; it is only ethics approval for the University. Themes will be mapped to NICE NG71 domains Geographic, Socioeconomic and Organisational. This approach is a systematic way of conducting research at the Master's level that requires no NHS contacts and the primary recruitment (Braun &amp; Clarke, 2006).</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C432A-69F2-CC7C-B485-B1324D8E31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1BF138-47A3-623F-EC2E-6449A32BD8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3696FF-38C0-3A5C-60DB-FD4788F50E5C}"/>
              </a:ext>
            </a:extLst>
          </p:cNvPr>
          <p:cNvSpPr>
            <a:spLocks noGrp="1"/>
          </p:cNvSpPr>
          <p:nvPr>
            <p:ph type="body" idx="1"/>
          </p:nvPr>
        </p:nvSpPr>
        <p:spPr/>
        <p:txBody>
          <a:bodyPr/>
          <a:lstStyle/>
          <a:p>
            <a:pPr>
              <a:lnSpc>
                <a:spcPct val="115000"/>
              </a:lnSpc>
              <a:spcAft>
                <a:spcPts val="800"/>
              </a:spcAft>
            </a:pPr>
            <a:r>
              <a:rPr lang="en-KE" sz="1800" kern="100" dirty="0">
                <a:effectLst/>
                <a:latin typeface="Arial" panose="020B0604020202020204" pitchFamily="34" charset="0"/>
                <a:ea typeface="Calibri" panose="020F0502020204030204" pitchFamily="34" charset="0"/>
                <a:cs typeface="Arial" panose="020B0604020202020204" pitchFamily="34" charset="0"/>
              </a:rPr>
              <a:t>This study has direct impact across multiple stakeholders. For people with Parkinson’s, it identifies access barriers to care that can be tackled by NHS commissioners to reduce inequalities in care (McEwan et al, 2024; Tenison et al, 2022). For nurses and serves, it provides the groundwork for future extended planning and workforce for the PNS (Parkinson's UK, 2025; Loughery et al., 2025). For health policy, findings will contribute to the Ending the Wait campaign, developed by Parkinson's UK and the implementation of NG71 by NICE (2024) (Brock et al., 2018). For research, it offers second model for qualitative research for Master's students that does not have clinical access, providing a replication of the low-risk one (</a:t>
            </a:r>
            <a:r>
              <a:rPr lang="en-KE" sz="1800" kern="100" dirty="0" err="1">
                <a:effectLst/>
                <a:latin typeface="Arial" panose="020B0604020202020204" pitchFamily="34" charset="0"/>
                <a:ea typeface="Calibri" panose="020F0502020204030204" pitchFamily="34" charset="0"/>
                <a:cs typeface="Arial" panose="020B0604020202020204" pitchFamily="34" charset="0"/>
              </a:rPr>
              <a:t>Pirtošek</a:t>
            </a:r>
            <a:r>
              <a:rPr lang="en-KE" sz="1800" kern="100" dirty="0">
                <a:effectLst/>
                <a:latin typeface="Arial" panose="020B0604020202020204" pitchFamily="34" charset="0"/>
                <a:ea typeface="Calibri" panose="020F0502020204030204" pitchFamily="34" charset="0"/>
                <a:cs typeface="Arial" panose="020B0604020202020204" pitchFamily="34" charset="0"/>
              </a:rPr>
              <a:t>, 2024).</a:t>
            </a:r>
          </a:p>
          <a:p>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C666B50-CE18-3383-6FFF-518B96DD8B87}"/>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279057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D1D161-7F4C-1F33-9210-8C627CA890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8EDDF-F75E-3DC3-6052-A2DC0DFC73F6}"/>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70E59780-9460-D613-351F-050DAEE7B588}"/>
              </a:ext>
            </a:extLst>
          </p:cNvPr>
          <p:cNvSpPr>
            <a:spLocks noGrp="1"/>
          </p:cNvSpPr>
          <p:nvPr>
            <p:ph type="body" idx="1"/>
          </p:nvPr>
        </p:nvSpPr>
        <p:spPr>
          <a:xfrm>
            <a:off x="685800" y="5867400"/>
            <a:ext cx="5486400" cy="480060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800" kern="100" dirty="0">
                <a:effectLst/>
                <a:latin typeface="Arial" panose="020B0604020202020204" pitchFamily="34" charset="0"/>
                <a:ea typeface="Calibri" panose="020F0502020204030204" pitchFamily="34" charset="0"/>
                <a:cs typeface="Arial" panose="020B0604020202020204" pitchFamily="34" charset="0"/>
              </a:rPr>
              <a:t>This slide provides a summary of the study's ground. The problem is clear: 40% of UK people living with Parkinson's disease lack timely access to a specialist nurses, with rural and deprived areas disproportionately affected (Parkinson's UK, 2025). The gap is also significant, and the only studies currently available in the UK that combine community settings, socioeconomic deprivation, and qualitative secondary analysis to examine these barriers are those done by Coombs et al. (2022) and Ramadhan et al. (2025). This research directly addresses that gap. The contribution is actionable and will help to inform NHS commissioning, improve implementation of NICE NG71, and reduce inequalities in care for people with PD in the UK (NICE, 2024; McEwan et al, 2024).</a:t>
            </a:r>
          </a:p>
          <a:p>
            <a:endParaRPr lang="en-KE"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4365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2DDD2-21F5-7D01-591C-DE694F1870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A65644-591F-229E-63AF-02DBAD21F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2E15C6-506E-9607-232E-D849938DCA1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5C67EF-8A7E-7809-94C1-9F525CED870B}"/>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751554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nice.org.uk/guidance/ng71" TargetMode="External"/><Relationship Id="rId13" Type="http://schemas.openxmlformats.org/officeDocument/2006/relationships/hyperlink" Target="https://doi.org/10.1038/s41531-025-00946-9" TargetMode="External"/><Relationship Id="rId3" Type="http://schemas.openxmlformats.org/officeDocument/2006/relationships/hyperlink" Target="https://doi.org/10.1093/ageing/afy158" TargetMode="External"/><Relationship Id="rId7" Type="http://schemas.openxmlformats.org/officeDocument/2006/relationships/hyperlink" Target="https://link.springer.com/article/10.1186/s12912-024-02441-7" TargetMode="External"/><Relationship Id="rId12" Type="http://schemas.openxmlformats.org/officeDocument/2006/relationships/hyperlink" Target="https://link.springer.com/article/10.1007/s00702-024-02843-6"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mdpi.com/2039-4403/15/11/410" TargetMode="External"/><Relationship Id="rId11" Type="http://schemas.openxmlformats.org/officeDocument/2006/relationships/hyperlink" Target="https://www.parkinsons.org.uk/news/2025/ending-wait-were-calling-government-to-fix-parkinsons-nhs-specialist-workforce" TargetMode="External"/><Relationship Id="rId5" Type="http://schemas.openxmlformats.org/officeDocument/2006/relationships/hyperlink" Target="https://doi.org/10.1002/14651858.CD015742" TargetMode="External"/><Relationship Id="rId10" Type="http://schemas.openxmlformats.org/officeDocument/2006/relationships/hyperlink" Target="https://www.parkinsons.org.uk/news/2025/ending" TargetMode="External"/><Relationship Id="rId4" Type="http://schemas.openxmlformats.org/officeDocument/2006/relationships/hyperlink" Target="https://link.springer.com/article/10.1186/s12913-022-07829-2" TargetMode="External"/><Relationship Id="rId9" Type="http://schemas.openxmlformats.org/officeDocument/2006/relationships/hyperlink" Target="https://www.parkinsons.org.uk/news/scotland-cant-wait-more-parkinsons-nurses-new-report-reveal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thelancet.com/journals/lanhl/article/PIIS2666-7568(24)00094-1/fulltext" TargetMode="External"/><Relationship Id="rId3" Type="http://schemas.openxmlformats.org/officeDocument/2006/relationships/hyperlink" Target="https://jamanetwork.com/journals/jamaneurology/fullarticle/2793874" TargetMode="External"/><Relationship Id="rId7" Type="http://schemas.openxmlformats.org/officeDocument/2006/relationships/hyperlink" Target="https://www.who.int/news/item/14-06-2022-launch-of-who-s-parkinson-disease-technical-brief"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gov.wales/sites/default/files/publications/2019-02/neurological-conditions-delivery-plan-july-2017.pdf" TargetMode="External"/><Relationship Id="rId5" Type="http://schemas.openxmlformats.org/officeDocument/2006/relationships/hyperlink" Target="https://doi.org/10.3390/geriatrics7020046" TargetMode="External"/><Relationship Id="rId4" Type="http://schemas.openxmlformats.org/officeDocument/2006/relationships/hyperlink" Target="https://doi.org/10.3389/fneur.2023.12316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E8A020"/>
          </a:solidFill>
          <a:ln w="12700">
            <a:solidFill>
              <a:srgbClr val="E8A020"/>
            </a:solidFill>
            <a:prstDash val="solid"/>
          </a:ln>
        </p:spPr>
        <p:txBody>
          <a:bodyPr/>
          <a:lstStyle/>
          <a:p>
            <a:endParaRPr lang="en-IN"/>
          </a:p>
        </p:txBody>
      </p:sp>
      <p:sp>
        <p:nvSpPr>
          <p:cNvPr id="3" name="Shape 1"/>
          <p:cNvSpPr/>
          <p:nvPr/>
        </p:nvSpPr>
        <p:spPr>
          <a:xfrm>
            <a:off x="164592" y="0"/>
            <a:ext cx="11996928" cy="109728"/>
          </a:xfrm>
          <a:prstGeom prst="rect">
            <a:avLst/>
          </a:prstGeom>
          <a:solidFill>
            <a:srgbClr val="0D7C7C"/>
          </a:solidFill>
          <a:ln w="12700">
            <a:solidFill>
              <a:srgbClr val="0D7C7C"/>
            </a:solidFill>
            <a:prstDash val="solid"/>
          </a:ln>
        </p:spPr>
        <p:txBody>
          <a:bodyPr/>
          <a:lstStyle/>
          <a:p>
            <a:endParaRPr lang="en-IN"/>
          </a:p>
        </p:txBody>
      </p:sp>
      <p:sp>
        <p:nvSpPr>
          <p:cNvPr id="4" name="Text 2"/>
          <p:cNvSpPr/>
          <p:nvPr/>
        </p:nvSpPr>
        <p:spPr>
          <a:xfrm>
            <a:off x="3591559" y="306324"/>
            <a:ext cx="8349965" cy="2011680"/>
          </a:xfrm>
          <a:prstGeom prst="rect">
            <a:avLst/>
          </a:prstGeom>
          <a:solidFill>
            <a:schemeClr val="accent2"/>
          </a:solidFill>
          <a:ln/>
        </p:spPr>
        <p:txBody>
          <a:bodyPr wrap="square" rtlCol="0" anchor="t"/>
          <a:lstStyle/>
          <a:p>
            <a:pPr marL="0" indent="0" algn="ctr">
              <a:buNone/>
            </a:pPr>
            <a:r>
              <a:rPr lang="en-US" sz="2400" b="1" kern="0" spc="20" dirty="0">
                <a:solidFill>
                  <a:srgbClr val="FFFFFF"/>
                </a:solidFill>
                <a:latin typeface="Arial" panose="020B0604020202020204" pitchFamily="34" charset="0"/>
                <a:ea typeface="Calibri" pitchFamily="34" charset="-122"/>
                <a:cs typeface="Arial" panose="020B0604020202020204" pitchFamily="34" charset="0"/>
              </a:rPr>
              <a:t>Exploring Barriers to Timely Access to Specialist Parkinson's Nurses</a:t>
            </a:r>
            <a:endParaRPr lang="en-US" sz="2400" dirty="0">
              <a:latin typeface="Arial" panose="020B0604020202020204" pitchFamily="34" charset="0"/>
              <a:cs typeface="Arial" panose="020B0604020202020204" pitchFamily="34" charset="0"/>
            </a:endParaRPr>
          </a:p>
          <a:p>
            <a:pPr marL="0" indent="0" algn="ctr">
              <a:buNone/>
            </a:pPr>
            <a:r>
              <a:rPr lang="en-US" sz="2400" b="1" kern="0" spc="20" dirty="0">
                <a:solidFill>
                  <a:srgbClr val="FFFFFF"/>
                </a:solidFill>
                <a:latin typeface="Arial" panose="020B0604020202020204" pitchFamily="34" charset="0"/>
                <a:ea typeface="Calibri" pitchFamily="34" charset="-122"/>
                <a:cs typeface="Arial" panose="020B0604020202020204" pitchFamily="34" charset="0"/>
              </a:rPr>
              <a:t>for People with Parkinson's Disease in UK Community Settings:</a:t>
            </a:r>
            <a:endParaRPr lang="en-US" sz="2400" dirty="0">
              <a:latin typeface="Arial" panose="020B0604020202020204" pitchFamily="34" charset="0"/>
              <a:cs typeface="Arial" panose="020B0604020202020204" pitchFamily="34" charset="0"/>
            </a:endParaRPr>
          </a:p>
          <a:p>
            <a:pPr marL="0" indent="0" algn="ctr">
              <a:buNone/>
            </a:pPr>
            <a:r>
              <a:rPr lang="en-US" sz="2400" b="1" kern="0" spc="20" dirty="0">
                <a:solidFill>
                  <a:srgbClr val="FFFFFF"/>
                </a:solidFill>
                <a:latin typeface="Arial" panose="020B0604020202020204" pitchFamily="34" charset="0"/>
                <a:ea typeface="Calibri" pitchFamily="34" charset="-122"/>
                <a:cs typeface="Arial" panose="020B0604020202020204" pitchFamily="34" charset="0"/>
              </a:rPr>
              <a:t>A Qualitative Secondary Research Study</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8869680" y="502920"/>
            <a:ext cx="2560320" cy="2148840"/>
          </a:xfrm>
          <a:prstGeom prst="rect">
            <a:avLst/>
          </a:prstGeom>
          <a:noFill/>
          <a:ln/>
        </p:spPr>
        <p:txBody>
          <a:bodyPr wrap="square" rtlCol="0" anchor="ctr"/>
          <a:lstStyle/>
          <a:p>
            <a:pPr marL="0" indent="0" algn="ctr">
              <a:buNone/>
            </a:pPr>
            <a:endParaRPr lang="en-US" sz="1400" dirty="0"/>
          </a:p>
        </p:txBody>
      </p:sp>
      <p:sp>
        <p:nvSpPr>
          <p:cNvPr id="7" name="Shape 5"/>
          <p:cNvSpPr/>
          <p:nvPr/>
        </p:nvSpPr>
        <p:spPr>
          <a:xfrm>
            <a:off x="411480" y="2514600"/>
            <a:ext cx="11430000" cy="0"/>
          </a:xfrm>
          <a:prstGeom prst="line">
            <a:avLst/>
          </a:prstGeom>
          <a:noFill/>
          <a:ln w="25400">
            <a:solidFill>
              <a:srgbClr val="E8A020"/>
            </a:solidFill>
            <a:prstDash val="solid"/>
          </a:ln>
        </p:spPr>
        <p:txBody>
          <a:bodyPr/>
          <a:lstStyle/>
          <a:p>
            <a:endParaRPr lang="en-IN"/>
          </a:p>
        </p:txBody>
      </p:sp>
      <p:sp>
        <p:nvSpPr>
          <p:cNvPr id="20" name="Shape 18"/>
          <p:cNvSpPr/>
          <p:nvPr/>
        </p:nvSpPr>
        <p:spPr>
          <a:xfrm>
            <a:off x="164592" y="5943600"/>
            <a:ext cx="11996928" cy="914400"/>
          </a:xfrm>
          <a:prstGeom prst="rect">
            <a:avLst/>
          </a:prstGeom>
          <a:solidFill>
            <a:srgbClr val="0D7C7C">
              <a:alpha val="70000"/>
            </a:srgbClr>
          </a:solidFill>
          <a:ln w="12700">
            <a:solidFill>
              <a:srgbClr val="0D7C7C"/>
            </a:solidFill>
            <a:prstDash val="solid"/>
          </a:ln>
        </p:spPr>
        <p:txBody>
          <a:bodyPr/>
          <a:lstStyle/>
          <a:p>
            <a:endParaRPr lang="en-IN"/>
          </a:p>
        </p:txBody>
      </p:sp>
      <p:sp>
        <p:nvSpPr>
          <p:cNvPr id="21" name="Text 19"/>
          <p:cNvSpPr/>
          <p:nvPr/>
        </p:nvSpPr>
        <p:spPr>
          <a:xfrm>
            <a:off x="411480" y="5989320"/>
            <a:ext cx="11430000" cy="777240"/>
          </a:xfrm>
          <a:prstGeom prst="rect">
            <a:avLst/>
          </a:prstGeom>
          <a:noFill/>
          <a:ln/>
        </p:spPr>
        <p:txBody>
          <a:bodyPr wrap="square" rtlCol="0" anchor="ctr"/>
          <a:lstStyle/>
          <a:p>
            <a:pPr marL="0" indent="0" algn="ctr">
              <a:buNone/>
            </a:pPr>
            <a:r>
              <a:rPr lang="en-US" sz="1400" dirty="0">
                <a:solidFill>
                  <a:srgbClr val="FFFFFF"/>
                </a:solidFill>
                <a:latin typeface="Arial" panose="020B0604020202020204" pitchFamily="34" charset="0"/>
                <a:cs typeface="Arial" panose="020B0604020202020204" pitchFamily="34" charset="0"/>
              </a:rPr>
              <a:t>Parkinson's disease is the world's fastest-growing neurological disorder, yet access to specialist nurse care remains deeply unequal across UK community settings.</a:t>
            </a:r>
            <a:endParaRPr lang="en-US" sz="14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DC7BEAF5-86C5-D461-1DD1-2ADEDEA229C4}"/>
              </a:ext>
            </a:extLst>
          </p:cNvPr>
          <p:cNvSpPr txBox="1"/>
          <p:nvPr/>
        </p:nvSpPr>
        <p:spPr>
          <a:xfrm>
            <a:off x="2900889" y="2514600"/>
            <a:ext cx="6097554" cy="1986954"/>
          </a:xfrm>
          <a:prstGeom prst="rect">
            <a:avLst/>
          </a:prstGeom>
          <a:noFill/>
        </p:spPr>
        <p:txBody>
          <a:bodyPr wrap="square">
            <a:spAutoFit/>
          </a:bodyPr>
          <a:lstStyle/>
          <a:p>
            <a:pPr marL="0" indent="0" algn="ctr">
              <a:lnSpc>
                <a:spcPct val="140000"/>
              </a:lnSpc>
              <a:buNone/>
            </a:pPr>
            <a:r>
              <a:rPr lang="en-US" sz="1800" b="1" dirty="0">
                <a:solidFill>
                  <a:srgbClr val="E8A838"/>
                </a:solidFill>
                <a:latin typeface="Arial" panose="020B0604020202020204" pitchFamily="34" charset="0"/>
                <a:ea typeface="Calibri" pitchFamily="34" charset="-122"/>
                <a:cs typeface="Arial" panose="020B0604020202020204" pitchFamily="34" charset="0"/>
              </a:rPr>
              <a:t>Student Name: Gorji Fatma Yusuf</a:t>
            </a:r>
            <a:endParaRPr lang="en-US" sz="1800" dirty="0">
              <a:latin typeface="Arial" panose="020B0604020202020204" pitchFamily="34" charset="0"/>
              <a:cs typeface="Arial" panose="020B0604020202020204" pitchFamily="34" charset="0"/>
            </a:endParaRPr>
          </a:p>
          <a:p>
            <a:pPr marL="0" indent="0" algn="ctr">
              <a:lnSpc>
                <a:spcPct val="140000"/>
              </a:lnSpc>
              <a:buNone/>
            </a:pPr>
            <a:r>
              <a:rPr lang="en-US" sz="1800" b="1" dirty="0">
                <a:solidFill>
                  <a:schemeClr val="accent4"/>
                </a:solidFill>
                <a:latin typeface="Arial" panose="020B0604020202020204" pitchFamily="34" charset="0"/>
                <a:ea typeface="Calibri" pitchFamily="34" charset="-122"/>
                <a:cs typeface="Arial" panose="020B0604020202020204" pitchFamily="34" charset="0"/>
              </a:rPr>
              <a:t>Student Number</a:t>
            </a:r>
            <a:r>
              <a:rPr lang="en-US" b="1" dirty="0">
                <a:solidFill>
                  <a:schemeClr val="accent4"/>
                </a:solidFill>
                <a:latin typeface="Arial" panose="020B0604020202020204" pitchFamily="34" charset="0"/>
                <a:ea typeface="Calibri" pitchFamily="34" charset="-122"/>
                <a:cs typeface="Arial" panose="020B0604020202020204" pitchFamily="34" charset="0"/>
              </a:rPr>
              <a:t>:2526418</a:t>
            </a:r>
            <a:endParaRPr lang="en-US" sz="1800" b="1" dirty="0">
              <a:solidFill>
                <a:schemeClr val="accent4"/>
              </a:solidFill>
              <a:latin typeface="Arial" panose="020B0604020202020204" pitchFamily="34" charset="0"/>
              <a:cs typeface="Arial" panose="020B0604020202020204" pitchFamily="34" charset="0"/>
            </a:endParaRPr>
          </a:p>
          <a:p>
            <a:pPr marL="0" indent="0" algn="ctr">
              <a:lnSpc>
                <a:spcPct val="140000"/>
              </a:lnSpc>
              <a:buNone/>
            </a:pPr>
            <a:r>
              <a:rPr lang="en-US" b="1" dirty="0">
                <a:solidFill>
                  <a:srgbClr val="E8A838"/>
                </a:solidFill>
                <a:latin typeface="Arial" panose="020B0604020202020204" pitchFamily="34" charset="0"/>
                <a:ea typeface="Calibri" pitchFamily="34" charset="-122"/>
                <a:cs typeface="Arial" panose="020B0604020202020204" pitchFamily="34" charset="0"/>
              </a:rPr>
              <a:t>Lecturer </a:t>
            </a:r>
            <a:r>
              <a:rPr lang="en-US" sz="1800" b="1" dirty="0">
                <a:solidFill>
                  <a:srgbClr val="E8A838"/>
                </a:solidFill>
                <a:latin typeface="Arial" panose="020B0604020202020204" pitchFamily="34" charset="0"/>
                <a:ea typeface="Calibri" pitchFamily="34" charset="-122"/>
                <a:cs typeface="Arial" panose="020B0604020202020204" pitchFamily="34" charset="0"/>
              </a:rPr>
              <a:t>: </a:t>
            </a:r>
            <a:r>
              <a:rPr lang="en-US" sz="1800" b="1" dirty="0">
                <a:latin typeface="Arial" panose="020B0604020202020204" pitchFamily="34" charset="0"/>
                <a:cs typeface="Arial" panose="020B0604020202020204" pitchFamily="34" charset="0"/>
              </a:rPr>
              <a:t> </a:t>
            </a:r>
            <a:r>
              <a:rPr lang="en-US" sz="1800" dirty="0">
                <a:solidFill>
                  <a:srgbClr val="FFFFFF"/>
                </a:solidFill>
                <a:latin typeface="Arial" panose="020B0604020202020204" pitchFamily="34" charset="0"/>
                <a:ea typeface="Calibri" pitchFamily="34" charset="-122"/>
                <a:cs typeface="Arial" panose="020B0604020202020204" pitchFamily="34" charset="0"/>
              </a:rPr>
              <a:t>Dr Zeno Leung</a:t>
            </a:r>
            <a:endParaRPr lang="en-US" sz="1800" dirty="0">
              <a:latin typeface="Arial" panose="020B0604020202020204" pitchFamily="34" charset="0"/>
              <a:cs typeface="Arial" panose="020B0604020202020204" pitchFamily="34" charset="0"/>
            </a:endParaRPr>
          </a:p>
          <a:p>
            <a:pPr marL="0" indent="0" algn="ctr">
              <a:lnSpc>
                <a:spcPct val="140000"/>
              </a:lnSpc>
              <a:buNone/>
            </a:pPr>
            <a:r>
              <a:rPr lang="en-US" sz="1800" b="1" dirty="0">
                <a:solidFill>
                  <a:srgbClr val="E8A838"/>
                </a:solidFill>
                <a:latin typeface="Arial" panose="020B0604020202020204" pitchFamily="34" charset="0"/>
                <a:ea typeface="Calibri" pitchFamily="34" charset="-122"/>
                <a:cs typeface="Arial" panose="020B0604020202020204" pitchFamily="34" charset="0"/>
              </a:rPr>
              <a:t>Programme: </a:t>
            </a:r>
            <a:r>
              <a:rPr lang="en-US" sz="1800" dirty="0">
                <a:solidFill>
                  <a:srgbClr val="FFFFFF"/>
                </a:solidFill>
                <a:latin typeface="Arial" panose="020B0604020202020204" pitchFamily="34" charset="0"/>
                <a:ea typeface="Calibri" pitchFamily="34" charset="-122"/>
                <a:cs typeface="Arial" panose="020B0604020202020204" pitchFamily="34" charset="0"/>
              </a:rPr>
              <a:t>MSc Public Health and Social Care in Practice-LCHS7008</a:t>
            </a:r>
          </a:p>
        </p:txBody>
      </p:sp>
      <p:pic>
        <p:nvPicPr>
          <p:cNvPr id="8" name="Picture 7">
            <a:extLst>
              <a:ext uri="{FF2B5EF4-FFF2-40B4-BE49-F238E27FC236}">
                <a16:creationId xmlns:a16="http://schemas.microsoft.com/office/drawing/2014/main" id="{C2D5FB31-CA68-ABD6-A017-1C0C6038BFC3}"/>
              </a:ext>
            </a:extLst>
          </p:cNvPr>
          <p:cNvPicPr>
            <a:picLocks noChangeAspect="1"/>
          </p:cNvPicPr>
          <p:nvPr/>
        </p:nvPicPr>
        <p:blipFill>
          <a:blip r:embed="rId3"/>
          <a:stretch>
            <a:fillRect/>
          </a:stretch>
        </p:blipFill>
        <p:spPr>
          <a:xfrm>
            <a:off x="487680" y="306324"/>
            <a:ext cx="2960268" cy="164230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F3F9"/>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3200" b="1" dirty="0">
                <a:latin typeface="Arial" panose="020B0604020202020204" pitchFamily="34" charset="0"/>
                <a:ea typeface="Calibri" pitchFamily="34" charset="-122"/>
                <a:cs typeface="Arial" panose="020B0604020202020204" pitchFamily="34" charset="0"/>
              </a:rPr>
              <a:t>2. PREVALENCE &amp; SCALE</a:t>
            </a:r>
            <a:endParaRPr lang="en-US" sz="3200" dirty="0">
              <a:latin typeface="Arial" panose="020B0604020202020204" pitchFamily="34" charset="0"/>
              <a:cs typeface="Arial" panose="020B0604020202020204" pitchFamily="34" charset="0"/>
            </a:endParaRPr>
          </a:p>
        </p:txBody>
      </p:sp>
      <p:sp>
        <p:nvSpPr>
          <p:cNvPr id="5" name="Shape 3"/>
          <p:cNvSpPr/>
          <p:nvPr/>
        </p:nvSpPr>
        <p:spPr>
          <a:xfrm>
            <a:off x="228600" y="1005840"/>
            <a:ext cx="1823720" cy="1621536"/>
          </a:xfrm>
          <a:prstGeom prst="rect">
            <a:avLst/>
          </a:prstGeom>
          <a:solidFill>
            <a:srgbClr val="1B3A6B"/>
          </a:solidFill>
          <a:ln w="12700">
            <a:solidFill>
              <a:srgbClr val="1B3A6B"/>
            </a:solidFill>
            <a:prstDash val="solid"/>
          </a:ln>
          <a:effectLst>
            <a:outerShdw blurRad="63500" dist="25400" dir="8100000" algn="bl" rotWithShape="0">
              <a:srgbClr val="000000">
                <a:alpha val="10000"/>
              </a:srgbClr>
            </a:outerShdw>
          </a:effectLst>
        </p:spPr>
        <p:txBody>
          <a:bodyPr/>
          <a:lstStyle/>
          <a:p>
            <a:endParaRPr lang="en-IN"/>
          </a:p>
        </p:txBody>
      </p:sp>
      <p:sp>
        <p:nvSpPr>
          <p:cNvPr id="6" name="Text 4"/>
          <p:cNvSpPr/>
          <p:nvPr/>
        </p:nvSpPr>
        <p:spPr>
          <a:xfrm>
            <a:off x="228600" y="1051560"/>
            <a:ext cx="1823720" cy="822960"/>
          </a:xfrm>
          <a:prstGeom prst="rect">
            <a:avLst/>
          </a:prstGeom>
          <a:noFill/>
          <a:ln/>
        </p:spPr>
        <p:txBody>
          <a:bodyPr wrap="square" rtlCol="0" anchor="ctr"/>
          <a:lstStyle/>
          <a:p>
            <a:pPr marL="0" indent="0" algn="ctr">
              <a:buNone/>
            </a:pPr>
            <a:r>
              <a:rPr lang="en-US" sz="3800" b="1" dirty="0">
                <a:solidFill>
                  <a:srgbClr val="E8A020"/>
                </a:solidFill>
                <a:latin typeface="Arial" panose="020B0604020202020204" pitchFamily="34" charset="0"/>
                <a:ea typeface="Calibri" pitchFamily="34" charset="-122"/>
                <a:cs typeface="Arial" panose="020B0604020202020204" pitchFamily="34" charset="0"/>
              </a:rPr>
              <a:t>10M+</a:t>
            </a:r>
            <a:endParaRPr lang="en-US" sz="3800" dirty="0">
              <a:latin typeface="Arial" panose="020B0604020202020204" pitchFamily="34" charset="0"/>
              <a:cs typeface="Arial" panose="020B0604020202020204" pitchFamily="34" charset="0"/>
            </a:endParaRPr>
          </a:p>
        </p:txBody>
      </p:sp>
      <p:sp>
        <p:nvSpPr>
          <p:cNvPr id="7" name="Text 5"/>
          <p:cNvSpPr/>
          <p:nvPr/>
        </p:nvSpPr>
        <p:spPr>
          <a:xfrm>
            <a:off x="228600" y="1828800"/>
            <a:ext cx="1823720" cy="594360"/>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People living with</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Parkinson's globally</a:t>
            </a:r>
            <a:endParaRPr lang="en-US" sz="1100" dirty="0">
              <a:latin typeface="Arial" panose="020B0604020202020204" pitchFamily="34" charset="0"/>
              <a:cs typeface="Arial" panose="020B0604020202020204" pitchFamily="34" charset="0"/>
            </a:endParaRPr>
          </a:p>
        </p:txBody>
      </p:sp>
      <p:sp>
        <p:nvSpPr>
          <p:cNvPr id="8" name="Text 6"/>
          <p:cNvSpPr/>
          <p:nvPr/>
        </p:nvSpPr>
        <p:spPr>
          <a:xfrm>
            <a:off x="228600" y="2423160"/>
            <a:ext cx="1701800" cy="182880"/>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(WHO, 2022)</a:t>
            </a:r>
            <a:endParaRPr lang="en-US" sz="900" dirty="0"/>
          </a:p>
        </p:txBody>
      </p:sp>
      <p:sp>
        <p:nvSpPr>
          <p:cNvPr id="9" name="Shape 7"/>
          <p:cNvSpPr/>
          <p:nvPr/>
        </p:nvSpPr>
        <p:spPr>
          <a:xfrm>
            <a:off x="2374900" y="984504"/>
            <a:ext cx="1995170" cy="1621536"/>
          </a:xfrm>
          <a:prstGeom prst="rect">
            <a:avLst/>
          </a:prstGeom>
          <a:solidFill>
            <a:srgbClr val="0D7C7C"/>
          </a:solidFill>
          <a:ln w="12700">
            <a:solidFill>
              <a:srgbClr val="0D7C7C"/>
            </a:solidFill>
            <a:prstDash val="solid"/>
          </a:ln>
          <a:effectLst>
            <a:outerShdw blurRad="63500" dist="25400" dir="8100000" algn="bl" rotWithShape="0">
              <a:srgbClr val="000000">
                <a:alpha val="10000"/>
              </a:srgbClr>
            </a:outerShdw>
          </a:effectLst>
        </p:spPr>
        <p:txBody>
          <a:bodyPr/>
          <a:lstStyle/>
          <a:p>
            <a:endParaRPr lang="en-IN"/>
          </a:p>
        </p:txBody>
      </p:sp>
      <p:sp>
        <p:nvSpPr>
          <p:cNvPr id="10" name="Text 8"/>
          <p:cNvSpPr/>
          <p:nvPr/>
        </p:nvSpPr>
        <p:spPr>
          <a:xfrm>
            <a:off x="2599690" y="1051560"/>
            <a:ext cx="1770380" cy="822960"/>
          </a:xfrm>
          <a:prstGeom prst="rect">
            <a:avLst/>
          </a:prstGeom>
          <a:noFill/>
          <a:ln/>
        </p:spPr>
        <p:txBody>
          <a:bodyPr wrap="square" rtlCol="0" anchor="ctr"/>
          <a:lstStyle/>
          <a:p>
            <a:pPr marL="0" indent="0" algn="ctr">
              <a:buNone/>
            </a:pPr>
            <a:r>
              <a:rPr lang="en-US" sz="3800" b="1" dirty="0">
                <a:solidFill>
                  <a:srgbClr val="E8A020"/>
                </a:solidFill>
                <a:latin typeface="Calibri" pitchFamily="34" charset="0"/>
                <a:ea typeface="Calibri" pitchFamily="34" charset="-122"/>
                <a:cs typeface="Calibri" pitchFamily="34" charset="-120"/>
              </a:rPr>
              <a:t>153K</a:t>
            </a:r>
            <a:endParaRPr lang="en-US" sz="3800" dirty="0"/>
          </a:p>
        </p:txBody>
      </p:sp>
      <p:sp>
        <p:nvSpPr>
          <p:cNvPr id="11" name="Text 9"/>
          <p:cNvSpPr/>
          <p:nvPr/>
        </p:nvSpPr>
        <p:spPr>
          <a:xfrm>
            <a:off x="2455545" y="1818132"/>
            <a:ext cx="1770380" cy="594360"/>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Diagnosed in the UK</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(and rising)</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2383790" y="2316480"/>
            <a:ext cx="2211070" cy="280416"/>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(Parkinson's UK, 2025)</a:t>
            </a:r>
            <a:endParaRPr lang="en-US" sz="900" dirty="0"/>
          </a:p>
        </p:txBody>
      </p:sp>
      <p:sp>
        <p:nvSpPr>
          <p:cNvPr id="13" name="Shape 11"/>
          <p:cNvSpPr/>
          <p:nvPr/>
        </p:nvSpPr>
        <p:spPr>
          <a:xfrm>
            <a:off x="4626610" y="975360"/>
            <a:ext cx="1652270" cy="1621536"/>
          </a:xfrm>
          <a:prstGeom prst="rect">
            <a:avLst/>
          </a:prstGeom>
          <a:solidFill>
            <a:srgbClr val="1B3A6B"/>
          </a:solidFill>
          <a:ln w="12700">
            <a:solidFill>
              <a:srgbClr val="1B3A6B"/>
            </a:solidFill>
            <a:prstDash val="solid"/>
          </a:ln>
          <a:effectLst>
            <a:outerShdw blurRad="63500" dist="25400" dir="8100000" algn="bl" rotWithShape="0">
              <a:srgbClr val="000000">
                <a:alpha val="10000"/>
              </a:srgbClr>
            </a:outerShdw>
          </a:effectLst>
        </p:spPr>
        <p:txBody>
          <a:bodyPr/>
          <a:lstStyle/>
          <a:p>
            <a:endParaRPr lang="en-IN"/>
          </a:p>
        </p:txBody>
      </p:sp>
      <p:sp>
        <p:nvSpPr>
          <p:cNvPr id="14" name="Text 12"/>
          <p:cNvSpPr/>
          <p:nvPr/>
        </p:nvSpPr>
        <p:spPr>
          <a:xfrm>
            <a:off x="4626610" y="1072896"/>
            <a:ext cx="1652270" cy="822960"/>
          </a:xfrm>
          <a:prstGeom prst="rect">
            <a:avLst/>
          </a:prstGeom>
          <a:noFill/>
          <a:ln/>
        </p:spPr>
        <p:txBody>
          <a:bodyPr wrap="square" rtlCol="0" anchor="ctr"/>
          <a:lstStyle/>
          <a:p>
            <a:pPr marL="0" indent="0" algn="ctr">
              <a:buNone/>
            </a:pPr>
            <a:r>
              <a:rPr lang="en-US" sz="3800" b="1" dirty="0">
                <a:solidFill>
                  <a:srgbClr val="E8A020"/>
                </a:solidFill>
                <a:latin typeface="Calibri" pitchFamily="34" charset="0"/>
                <a:ea typeface="Calibri" pitchFamily="34" charset="-122"/>
                <a:cs typeface="Calibri" pitchFamily="34" charset="-120"/>
              </a:rPr>
              <a:t>2×</a:t>
            </a:r>
            <a:endParaRPr lang="en-US" sz="3800" dirty="0"/>
          </a:p>
        </p:txBody>
      </p:sp>
      <p:sp>
        <p:nvSpPr>
          <p:cNvPr id="15" name="Text 13"/>
          <p:cNvSpPr/>
          <p:nvPr/>
        </p:nvSpPr>
        <p:spPr>
          <a:xfrm>
            <a:off x="4626610" y="1818132"/>
            <a:ext cx="1636076" cy="498348"/>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Increase in global</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cases since 1990</a:t>
            </a:r>
            <a:endParaRPr lang="en-US" sz="1100" dirty="0">
              <a:latin typeface="Arial" panose="020B0604020202020204" pitchFamily="34" charset="0"/>
              <a:cs typeface="Arial" panose="020B0604020202020204" pitchFamily="34" charset="0"/>
            </a:endParaRPr>
          </a:p>
        </p:txBody>
      </p:sp>
      <p:sp>
        <p:nvSpPr>
          <p:cNvPr id="16" name="Text 14"/>
          <p:cNvSpPr/>
          <p:nvPr/>
        </p:nvSpPr>
        <p:spPr>
          <a:xfrm>
            <a:off x="4626609" y="2261616"/>
            <a:ext cx="1638935" cy="365760"/>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(Zhu et al., 2024)</a:t>
            </a:r>
            <a:endParaRPr lang="en-US" sz="900" dirty="0"/>
          </a:p>
        </p:txBody>
      </p:sp>
      <p:sp>
        <p:nvSpPr>
          <p:cNvPr id="17" name="Shape 15"/>
          <p:cNvSpPr/>
          <p:nvPr/>
        </p:nvSpPr>
        <p:spPr>
          <a:xfrm>
            <a:off x="6484620" y="975360"/>
            <a:ext cx="1579118" cy="1621536"/>
          </a:xfrm>
          <a:prstGeom prst="rect">
            <a:avLst/>
          </a:prstGeom>
          <a:solidFill>
            <a:srgbClr val="0D7C7C"/>
          </a:solidFill>
          <a:ln w="12700">
            <a:solidFill>
              <a:srgbClr val="0D7C7C"/>
            </a:solidFill>
            <a:prstDash val="solid"/>
          </a:ln>
          <a:effectLst>
            <a:outerShdw blurRad="63500" dist="25400" dir="8100000" algn="bl" rotWithShape="0">
              <a:srgbClr val="000000">
                <a:alpha val="10000"/>
              </a:srgbClr>
            </a:outerShdw>
          </a:effectLst>
        </p:spPr>
        <p:txBody>
          <a:bodyPr/>
          <a:lstStyle/>
          <a:p>
            <a:endParaRPr lang="en-IN"/>
          </a:p>
        </p:txBody>
      </p:sp>
      <p:sp>
        <p:nvSpPr>
          <p:cNvPr id="18" name="Text 16"/>
          <p:cNvSpPr/>
          <p:nvPr/>
        </p:nvSpPr>
        <p:spPr>
          <a:xfrm>
            <a:off x="6484620" y="999744"/>
            <a:ext cx="1579118" cy="822960"/>
          </a:xfrm>
          <a:prstGeom prst="rect">
            <a:avLst/>
          </a:prstGeom>
          <a:noFill/>
          <a:ln/>
        </p:spPr>
        <p:txBody>
          <a:bodyPr wrap="square" rtlCol="0" anchor="ctr"/>
          <a:lstStyle/>
          <a:p>
            <a:pPr marL="0" indent="0" algn="ctr">
              <a:buNone/>
            </a:pPr>
            <a:r>
              <a:rPr lang="en-US" sz="3800" b="1" dirty="0">
                <a:solidFill>
                  <a:srgbClr val="E8A020"/>
                </a:solidFill>
                <a:latin typeface="Calibri" pitchFamily="34" charset="0"/>
                <a:ea typeface="Calibri" pitchFamily="34" charset="-122"/>
                <a:cs typeface="Calibri" pitchFamily="34" charset="-120"/>
              </a:rPr>
              <a:t>40%</a:t>
            </a:r>
            <a:endParaRPr lang="en-US" sz="3800" dirty="0"/>
          </a:p>
        </p:txBody>
      </p:sp>
      <p:sp>
        <p:nvSpPr>
          <p:cNvPr id="19" name="Text 17"/>
          <p:cNvSpPr/>
          <p:nvPr/>
        </p:nvSpPr>
        <p:spPr>
          <a:xfrm>
            <a:off x="6484620" y="1735836"/>
            <a:ext cx="1579118" cy="687324"/>
          </a:xfrm>
          <a:prstGeom prst="rect">
            <a:avLst/>
          </a:prstGeom>
          <a:noFill/>
          <a:ln/>
        </p:spPr>
        <p:txBody>
          <a:bodyPr wrap="square" rtlCol="0" anchor="ctr"/>
          <a:lstStyle/>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UK patients lack timely</a:t>
            </a:r>
            <a:endParaRPr lang="en-US" sz="1100" dirty="0">
              <a:latin typeface="Arial" panose="020B0604020202020204" pitchFamily="34" charset="0"/>
              <a:cs typeface="Arial" panose="020B0604020202020204" pitchFamily="34" charset="0"/>
            </a:endParaRPr>
          </a:p>
          <a:p>
            <a:pPr marL="0" indent="0" algn="ctr">
              <a:buNone/>
            </a:pPr>
            <a:r>
              <a:rPr lang="en-US" sz="1100" dirty="0">
                <a:solidFill>
                  <a:srgbClr val="FFFFFF"/>
                </a:solidFill>
                <a:latin typeface="Arial" panose="020B0604020202020204" pitchFamily="34" charset="0"/>
                <a:ea typeface="Calibri" pitchFamily="34" charset="-122"/>
                <a:cs typeface="Arial" panose="020B0604020202020204" pitchFamily="34" charset="0"/>
              </a:rPr>
              <a:t>specialist nurse access</a:t>
            </a:r>
            <a:endParaRPr lang="en-US" sz="1100" dirty="0">
              <a:latin typeface="Arial" panose="020B0604020202020204" pitchFamily="34" charset="0"/>
              <a:cs typeface="Arial" panose="020B0604020202020204" pitchFamily="34" charset="0"/>
            </a:endParaRPr>
          </a:p>
        </p:txBody>
      </p:sp>
      <p:sp>
        <p:nvSpPr>
          <p:cNvPr id="20" name="Text 18"/>
          <p:cNvSpPr/>
          <p:nvPr/>
        </p:nvSpPr>
        <p:spPr>
          <a:xfrm>
            <a:off x="6484620" y="2412492"/>
            <a:ext cx="1579118" cy="146304"/>
          </a:xfrm>
          <a:prstGeom prst="rect">
            <a:avLst/>
          </a:prstGeom>
          <a:noFill/>
          <a:ln/>
        </p:spPr>
        <p:txBody>
          <a:bodyPr wrap="square" rtlCol="0" anchor="ctr"/>
          <a:lstStyle/>
          <a:p>
            <a:pPr marL="0" indent="0" algn="ctr">
              <a:buNone/>
            </a:pPr>
            <a:r>
              <a:rPr lang="en-US" sz="900" i="1" dirty="0">
                <a:solidFill>
                  <a:srgbClr val="E8A020"/>
                </a:solidFill>
                <a:latin typeface="Calibri" pitchFamily="34" charset="0"/>
                <a:ea typeface="Calibri" pitchFamily="34" charset="-122"/>
                <a:cs typeface="Calibri" pitchFamily="34" charset="-120"/>
              </a:rPr>
              <a:t>(Parkinson's UK, 2025)</a:t>
            </a:r>
            <a:endParaRPr lang="en-US" sz="900" dirty="0"/>
          </a:p>
        </p:txBody>
      </p:sp>
      <p:sp>
        <p:nvSpPr>
          <p:cNvPr id="21" name="Text 19"/>
          <p:cNvSpPr/>
          <p:nvPr/>
        </p:nvSpPr>
        <p:spPr>
          <a:xfrm>
            <a:off x="228600" y="3017520"/>
            <a:ext cx="6217920" cy="365760"/>
          </a:xfrm>
          <a:prstGeom prst="rect">
            <a:avLst/>
          </a:prstGeom>
          <a:noFill/>
          <a:ln/>
        </p:spPr>
        <p:txBody>
          <a:bodyPr wrap="square" rtlCol="0" anchor="ctr"/>
          <a:lstStyle/>
          <a:p>
            <a:pPr marL="0" indent="0">
              <a:buNone/>
            </a:pPr>
            <a:r>
              <a:rPr lang="en-US" sz="1300" b="1" dirty="0">
                <a:solidFill>
                  <a:srgbClr val="1B3A6B"/>
                </a:solidFill>
                <a:latin typeface="Arial" panose="020B0604020202020204" pitchFamily="34" charset="0"/>
                <a:ea typeface="Calibri" pitchFamily="34" charset="-122"/>
                <a:cs typeface="Arial" panose="020B0604020202020204" pitchFamily="34" charset="0"/>
              </a:rPr>
              <a:t>UK Regional Parkinson's Nurse Specialist (PNS) Shortfall</a:t>
            </a:r>
            <a:endParaRPr lang="en-US" sz="1300" dirty="0">
              <a:latin typeface="Arial" panose="020B0604020202020204" pitchFamily="34" charset="0"/>
              <a:cs typeface="Arial" panose="020B0604020202020204" pitchFamily="34" charset="0"/>
            </a:endParaRPr>
          </a:p>
        </p:txBody>
      </p:sp>
      <p:graphicFrame>
        <p:nvGraphicFramePr>
          <p:cNvPr id="22" name="Chart 0"/>
          <p:cNvGraphicFramePr/>
          <p:nvPr>
            <p:extLst>
              <p:ext uri="{D42A27DB-BD31-4B8C-83A1-F6EECF244321}">
                <p14:modId xmlns:p14="http://schemas.microsoft.com/office/powerpoint/2010/main" val="2271221508"/>
              </p:ext>
            </p:extLst>
          </p:nvPr>
        </p:nvGraphicFramePr>
        <p:xfrm>
          <a:off x="228600" y="3383280"/>
          <a:ext cx="6217920" cy="3108960"/>
        </p:xfrm>
        <a:graphic>
          <a:graphicData uri="http://schemas.openxmlformats.org/drawingml/2006/chart">
            <c:chart xmlns:c="http://schemas.openxmlformats.org/drawingml/2006/chart" xmlns:r="http://schemas.openxmlformats.org/officeDocument/2006/relationships" r:id="rId3"/>
          </a:graphicData>
        </a:graphic>
      </p:graphicFrame>
      <p:sp>
        <p:nvSpPr>
          <p:cNvPr id="23" name="Text 20"/>
          <p:cNvSpPr/>
          <p:nvPr/>
        </p:nvSpPr>
        <p:spPr>
          <a:xfrm>
            <a:off x="228600" y="6400800"/>
            <a:ext cx="6217920" cy="320040"/>
          </a:xfrm>
          <a:prstGeom prst="rect">
            <a:avLst/>
          </a:prstGeom>
          <a:noFill/>
          <a:ln/>
        </p:spPr>
        <p:txBody>
          <a:bodyPr wrap="square" rtlCol="0" anchor="ctr"/>
          <a:lstStyle/>
          <a:p>
            <a:pPr marL="0" indent="0">
              <a:buNone/>
            </a:pPr>
            <a:r>
              <a:rPr lang="en-US" sz="1200" i="1" dirty="0">
                <a:solidFill>
                  <a:srgbClr val="4A5568"/>
                </a:solidFill>
                <a:latin typeface="Arial" panose="020B0604020202020204" pitchFamily="34" charset="0"/>
                <a:cs typeface="Arial" panose="020B0604020202020204" pitchFamily="34" charset="0"/>
              </a:rPr>
              <a:t>PNS per 10,000 people with Parkinson's (Parkinson's UK, 2025; Parkinson's UK, 2024).</a:t>
            </a:r>
            <a:endParaRPr lang="en-US" sz="1200" dirty="0">
              <a:latin typeface="Arial" panose="020B0604020202020204" pitchFamily="34" charset="0"/>
              <a:cs typeface="Arial" panose="020B0604020202020204" pitchFamily="34" charset="0"/>
            </a:endParaRPr>
          </a:p>
        </p:txBody>
      </p:sp>
      <p:sp>
        <p:nvSpPr>
          <p:cNvPr id="24" name="Shape 21"/>
          <p:cNvSpPr/>
          <p:nvPr/>
        </p:nvSpPr>
        <p:spPr>
          <a:xfrm>
            <a:off x="6675120" y="3017520"/>
            <a:ext cx="5257800" cy="34747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5" name="Shape 22"/>
          <p:cNvSpPr/>
          <p:nvPr/>
        </p:nvSpPr>
        <p:spPr>
          <a:xfrm>
            <a:off x="6675120" y="3017520"/>
            <a:ext cx="73152" cy="3474720"/>
          </a:xfrm>
          <a:prstGeom prst="rect">
            <a:avLst/>
          </a:prstGeom>
          <a:solidFill>
            <a:srgbClr val="0D7C7C"/>
          </a:solidFill>
          <a:ln w="12700">
            <a:solidFill>
              <a:srgbClr val="0D7C7C"/>
            </a:solidFill>
            <a:prstDash val="solid"/>
          </a:ln>
        </p:spPr>
        <p:txBody>
          <a:bodyPr/>
          <a:lstStyle/>
          <a:p>
            <a:endParaRPr lang="en-IN"/>
          </a:p>
        </p:txBody>
      </p:sp>
      <p:sp>
        <p:nvSpPr>
          <p:cNvPr id="26" name="Text 23"/>
          <p:cNvSpPr/>
          <p:nvPr/>
        </p:nvSpPr>
        <p:spPr>
          <a:xfrm>
            <a:off x="6858000" y="3063240"/>
            <a:ext cx="4937760" cy="365760"/>
          </a:xfrm>
          <a:prstGeom prst="rect">
            <a:avLst/>
          </a:prstGeom>
          <a:noFill/>
          <a:ln/>
        </p:spPr>
        <p:txBody>
          <a:bodyPr wrap="square" rtlCol="0" anchor="ctr"/>
          <a:lstStyle/>
          <a:p>
            <a:pPr marL="0" indent="0">
              <a:buNone/>
            </a:pPr>
            <a:r>
              <a:rPr lang="en-US" sz="1300" b="1" dirty="0">
                <a:solidFill>
                  <a:srgbClr val="1B3A6B"/>
                </a:solidFill>
                <a:latin typeface="Arial" panose="020B0604020202020204" pitchFamily="34" charset="0"/>
                <a:ea typeface="Calibri" pitchFamily="34" charset="-122"/>
                <a:cs typeface="Arial" panose="020B0604020202020204" pitchFamily="34" charset="0"/>
              </a:rPr>
              <a:t>UK-Specific Context</a:t>
            </a:r>
            <a:endParaRPr lang="en-US" sz="1300" dirty="0">
              <a:latin typeface="Arial" panose="020B0604020202020204" pitchFamily="34" charset="0"/>
              <a:cs typeface="Arial" panose="020B0604020202020204" pitchFamily="34" charset="0"/>
            </a:endParaRPr>
          </a:p>
        </p:txBody>
      </p:sp>
      <p:sp>
        <p:nvSpPr>
          <p:cNvPr id="27" name="Text 24"/>
          <p:cNvSpPr/>
          <p:nvPr/>
        </p:nvSpPr>
        <p:spPr>
          <a:xfrm>
            <a:off x="6858000" y="3474720"/>
            <a:ext cx="4937760" cy="3017520"/>
          </a:xfrm>
          <a:prstGeom prst="rect">
            <a:avLst/>
          </a:prstGeom>
          <a:noFill/>
          <a:ln/>
        </p:spPr>
        <p:txBody>
          <a:bodyPr wrap="square" rtlCol="0" anchor="t"/>
          <a:lstStyle/>
          <a:p>
            <a:pPr marL="171450" indent="-171450">
              <a:buFont typeface="Wingdings" panose="05000000000000000000" pitchFamily="2" charset="2"/>
              <a:buChar char="v"/>
            </a:pPr>
            <a:r>
              <a:rPr lang="en-US" sz="1200" b="1" dirty="0">
                <a:solidFill>
                  <a:srgbClr val="0D7C7C"/>
                </a:solidFill>
                <a:latin typeface="Arial" panose="020B0604020202020204" pitchFamily="34" charset="0"/>
                <a:ea typeface="Calibri" pitchFamily="34" charset="-122"/>
                <a:cs typeface="Arial" panose="020B0604020202020204" pitchFamily="34" charset="0"/>
              </a:rPr>
              <a:t> </a:t>
            </a:r>
            <a:r>
              <a:rPr lang="en-US" sz="1200" dirty="0">
                <a:solidFill>
                  <a:srgbClr val="1A1A2E"/>
                </a:solidFill>
                <a:latin typeface="Arial" panose="020B0604020202020204" pitchFamily="34" charset="0"/>
                <a:ea typeface="Calibri" pitchFamily="34" charset="-122"/>
                <a:cs typeface="Arial" panose="020B0604020202020204" pitchFamily="34" charset="0"/>
              </a:rPr>
              <a:t>NICE NG71 mandates PNS access for all newly-diagnosed patients, yet implementation across NHS England and NHS Wales remains inconsistent (NICE, 2024; Brock et al., 2018).</a:t>
            </a:r>
          </a:p>
          <a:p>
            <a:pPr marL="171450" indent="-171450">
              <a:buFont typeface="Wingdings" panose="05000000000000000000" pitchFamily="2" charset="2"/>
              <a:buChar char="v"/>
            </a:pPr>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v"/>
            </a:pPr>
            <a:r>
              <a:rPr lang="en-US" sz="1200" b="1" dirty="0">
                <a:solidFill>
                  <a:srgbClr val="0D7C7C"/>
                </a:solidFill>
                <a:latin typeface="Arial" panose="020B0604020202020204" pitchFamily="34" charset="0"/>
                <a:ea typeface="Calibri" pitchFamily="34" charset="-122"/>
                <a:cs typeface="Arial" panose="020B0604020202020204" pitchFamily="34" charset="0"/>
              </a:rPr>
              <a:t> </a:t>
            </a:r>
            <a:r>
              <a:rPr lang="en-US" sz="1200" dirty="0">
                <a:solidFill>
                  <a:srgbClr val="1A1A2E"/>
                </a:solidFill>
                <a:latin typeface="Arial" panose="020B0604020202020204" pitchFamily="34" charset="0"/>
                <a:ea typeface="Calibri" pitchFamily="34" charset="-122"/>
                <a:cs typeface="Arial" panose="020B0604020202020204" pitchFamily="34" charset="0"/>
              </a:rPr>
              <a:t>Parkinson's UK (2025) reports average waiting times for specialist nurse review exceeding 12 weeks in rural and deprived communities.</a:t>
            </a:r>
          </a:p>
          <a:p>
            <a:pPr marL="171450" indent="-171450">
              <a:buFont typeface="Wingdings" panose="05000000000000000000" pitchFamily="2" charset="2"/>
              <a:buChar char="v"/>
            </a:pPr>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v"/>
            </a:pPr>
            <a:r>
              <a:rPr lang="en-US" sz="1200" dirty="0">
                <a:solidFill>
                  <a:srgbClr val="1A1A2E"/>
                </a:solidFill>
                <a:latin typeface="Arial" panose="020B0604020202020204" pitchFamily="34" charset="0"/>
                <a:ea typeface="Calibri" pitchFamily="34" charset="-122"/>
                <a:cs typeface="Arial" panose="020B0604020202020204" pitchFamily="34" charset="0"/>
              </a:rPr>
              <a:t>Global prevalence doubled between 1990 and 2023 (Zhu et al., 2024), increasing demand on already-stretched community services.</a:t>
            </a:r>
          </a:p>
          <a:p>
            <a:endParaRPr lang="en-US" sz="12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v"/>
            </a:pPr>
            <a:r>
              <a:rPr lang="en-US" sz="1200" dirty="0">
                <a:solidFill>
                  <a:srgbClr val="1A1A2E"/>
                </a:solidFill>
                <a:latin typeface="Arial" panose="020B0604020202020204" pitchFamily="34" charset="0"/>
                <a:ea typeface="Calibri" pitchFamily="34" charset="-122"/>
                <a:cs typeface="Arial" panose="020B0604020202020204" pitchFamily="34" charset="0"/>
              </a:rPr>
              <a:t>People from socioeconomically deprived and ethnically diverse backgrounds face compounded barriers to PNS access (Ramadhan et al., 2025).</a:t>
            </a:r>
            <a:endParaRPr lang="en-US" sz="1200" dirty="0">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63B738A8-F110-D1E1-2EAA-9CDB870320A5}"/>
              </a:ext>
            </a:extLst>
          </p:cNvPr>
          <p:cNvPicPr>
            <a:picLocks noChangeAspect="1"/>
          </p:cNvPicPr>
          <p:nvPr/>
        </p:nvPicPr>
        <p:blipFill>
          <a:blip r:embed="rId4"/>
          <a:stretch>
            <a:fillRect/>
          </a:stretch>
        </p:blipFill>
        <p:spPr>
          <a:xfrm>
            <a:off x="8063738" y="748636"/>
            <a:ext cx="3869182" cy="22688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2"/>
                </a:solidFill>
                <a:latin typeface="Arial" panose="020B0604020202020204" pitchFamily="34" charset="0"/>
                <a:ea typeface="Calibri" pitchFamily="34" charset="-122"/>
                <a:cs typeface="Arial" panose="020B0604020202020204" pitchFamily="34" charset="0"/>
              </a:rPr>
              <a:t>3. BACKGROUND &amp; RATIONALE FOR THIS RESEARCH</a:t>
            </a:r>
            <a:endParaRPr lang="en-US" sz="2800" dirty="0">
              <a:solidFill>
                <a:schemeClr val="accent2"/>
              </a:solidFill>
              <a:latin typeface="Arial" panose="020B0604020202020204" pitchFamily="34" charset="0"/>
              <a:cs typeface="Arial" panose="020B0604020202020204" pitchFamily="34" charset="0"/>
            </a:endParaRPr>
          </a:p>
        </p:txBody>
      </p:sp>
      <p:sp>
        <p:nvSpPr>
          <p:cNvPr id="5" name="Shape 3"/>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228600"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8" name="Text 6"/>
          <p:cNvSpPr/>
          <p:nvPr/>
        </p:nvSpPr>
        <p:spPr>
          <a:xfrm>
            <a:off x="320040"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What is Parkinson's Disease?</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p:cNvSpPr/>
          <p:nvPr/>
        </p:nvSpPr>
        <p:spPr>
          <a:xfrm>
            <a:off x="365760"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Parkinson's disease (PD) is a progressive neurological condition affecting dopamine-producing neurons, causing motor and non-motor symptoms (WHO, 2022).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It is the world's fastest-growing neurological disorder with no cure; lifelong management is essential (Zhu et al., 2024).</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 Parkinson's nurse specialists (PNS) are central to quality community care  improving patient outcomes, reducing hospital admissions, and supporting medication management (McEwan et al., 2024; Tenison et al., 2022).</a:t>
            </a:r>
            <a:endParaRPr lang="en-US" sz="1400" dirty="0">
              <a:latin typeface="Arial" panose="020B0604020202020204" pitchFamily="34" charset="0"/>
              <a:cs typeface="Arial" panose="020B0604020202020204" pitchFamily="34" charset="0"/>
            </a:endParaRPr>
          </a:p>
        </p:txBody>
      </p:sp>
      <p:sp>
        <p:nvSpPr>
          <p:cNvPr id="11" name="Shape 9"/>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3" name="Text 11"/>
          <p:cNvSpPr/>
          <p:nvPr/>
        </p:nvSpPr>
        <p:spPr>
          <a:xfrm>
            <a:off x="4187952"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14" name="Text 12"/>
          <p:cNvSpPr/>
          <p:nvPr/>
        </p:nvSpPr>
        <p:spPr>
          <a:xfrm>
            <a:off x="4279392"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Identified Gap &amp; Urgency</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p:cNvSpPr/>
          <p:nvPr/>
        </p:nvSpPr>
        <p:spPr>
          <a:xfrm>
            <a:off x="4325112"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Existing literature focuses predominantly on urban and ethnically homogeneous populations (Coombs et al., 2022).</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 Community settings across the UK where geographic, socioeconomic, and systemic barriers interact  remain significantly under-researched (Ramadhan et al., 2025).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NHS services face a worsening Parkinson's specialist workforce crisis; Parkinson's UK (2025) reports growing waiting times and unequal PNS distribution.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p:txBody>
      </p:sp>
      <p:sp>
        <p:nvSpPr>
          <p:cNvPr id="17" name="Shape 15"/>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9" name="Text 17"/>
          <p:cNvSpPr/>
          <p:nvPr/>
        </p:nvSpPr>
        <p:spPr>
          <a:xfrm>
            <a:off x="8147304"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20" name="Text 18"/>
          <p:cNvSpPr/>
          <p:nvPr/>
        </p:nvSpPr>
        <p:spPr>
          <a:xfrm>
            <a:off x="8238744"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Originality &amp; Approach</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p:cNvSpPr/>
          <p:nvPr/>
        </p:nvSpPr>
        <p:spPr>
          <a:xfrm>
            <a:off x="8284464"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This study uses secondary qualitative analysis of existing interview data to explore barriers without primary data collection (Pirtšek, 2024; Sun et al., 2023). </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A recent Cochrane Review protocol on multidisciplinary rehabilitation underscores the value of collaborative specialist nursing models and the current gaps in evidence synthesis (Hiroyuki Ohtsuka et al., 2024).</a:t>
            </a:r>
          </a:p>
          <a:p>
            <a:pPr marL="171450" indent="-171450">
              <a:buFont typeface="Wingdings" panose="05000000000000000000" pitchFamily="2" charset="2"/>
              <a:buChar char="q"/>
            </a:pPr>
            <a:endParaRPr lang="en-US" sz="1400" dirty="0">
              <a:solidFill>
                <a:srgbClr val="1A1A2E"/>
              </a:solidFill>
              <a:latin typeface="Arial" panose="020B0604020202020204" pitchFamily="34" charset="0"/>
              <a:ea typeface="Calibri" pitchFamily="34" charset="-122"/>
              <a:cs typeface="Arial" panose="020B0604020202020204" pitchFamily="34" charset="0"/>
            </a:endParaRP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 Secondary qualitative analysis is a recognised, rigorous method that does not require NHS access or primary recruitment, allowing focus on analysis skills.</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1" y="0"/>
            <a:ext cx="12161519" cy="777240"/>
          </a:xfrm>
          <a:prstGeom prst="rect">
            <a:avLst/>
          </a:prstGeom>
          <a:noFill/>
          <a:ln/>
        </p:spPr>
        <p:txBody>
          <a:bodyPr wrap="square" rtlCol="0" anchor="ctr"/>
          <a:lstStyle/>
          <a:p>
            <a:pPr marL="0" indent="0" algn="ctr">
              <a:buNone/>
            </a:pPr>
            <a:r>
              <a:rPr lang="en-US" sz="2800" b="1" dirty="0">
                <a:solidFill>
                  <a:schemeClr val="accent2"/>
                </a:solidFill>
                <a:latin typeface="Arial" panose="020B0604020202020204" pitchFamily="34" charset="0"/>
                <a:ea typeface="Calibri" pitchFamily="34" charset="-122"/>
                <a:cs typeface="Arial" panose="020B0604020202020204" pitchFamily="34" charset="0"/>
              </a:rPr>
              <a:t>4. WHAT IS “TIMELY ACCESS” TO A SPECIALIST PARKINSON’S NURSE?</a:t>
            </a:r>
            <a:endParaRPr lang="en-US" sz="2800" dirty="0">
              <a:solidFill>
                <a:schemeClr val="accent2"/>
              </a:solidFill>
              <a:latin typeface="Arial" panose="020B0604020202020204" pitchFamily="34" charset="0"/>
              <a:cs typeface="Arial" panose="020B0604020202020204" pitchFamily="34" charset="0"/>
            </a:endParaRPr>
          </a:p>
        </p:txBody>
      </p:sp>
      <p:sp>
        <p:nvSpPr>
          <p:cNvPr id="5" name="Shape 3"/>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228600"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8" name="Text 6"/>
          <p:cNvSpPr/>
          <p:nvPr/>
        </p:nvSpPr>
        <p:spPr>
          <a:xfrm>
            <a:off x="320040"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Definition</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p:cNvSpPr/>
          <p:nvPr/>
        </p:nvSpPr>
        <p:spPr>
          <a:xfrm>
            <a:off x="365760"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Timely access means a person with Parkinson’s can consult a specialist PD nurse within days or weeks (not months) for: medication adjustment &amp; side effect management; fall risk assessment; mental health &amp; caregiver support.</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Care coordination (physio, speech, social care) is also a core function requiring timely specialist nurse involvement.</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Without timely access, patients face avoidable hospital admissions, worsening symptoms, and reduced quality of life (Parkinson’s UK, 2025; McEwan et al., 2024).</a:t>
            </a:r>
            <a:endParaRPr lang="en-US" sz="1400" dirty="0">
              <a:latin typeface="Arial" panose="020B0604020202020204" pitchFamily="34" charset="0"/>
              <a:cs typeface="Arial" panose="020B0604020202020204" pitchFamily="34" charset="0"/>
            </a:endParaRPr>
          </a:p>
        </p:txBody>
      </p:sp>
      <p:sp>
        <p:nvSpPr>
          <p:cNvPr id="11" name="Shape 9"/>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3" name="Text 11"/>
          <p:cNvSpPr/>
          <p:nvPr/>
        </p:nvSpPr>
        <p:spPr>
          <a:xfrm>
            <a:off x="4187952"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14" name="Text 12"/>
          <p:cNvSpPr/>
          <p:nvPr/>
        </p:nvSpPr>
        <p:spPr>
          <a:xfrm>
            <a:off x="4279392"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Why Specialist Parkinson’s Nurses?</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p:cNvSpPr/>
          <p:nvPr/>
        </p:nvSpPr>
        <p:spPr>
          <a:xfrm>
            <a:off x="4325112"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84% of patients prefer seeing their PD nurse over a consultant; 92% patient satisfaction with PNS (Tenison et al., 2022).</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PNS reduce hospital admissions and A&amp;E attendances while providing holistic, continuous care that GPs/consultants cannot offer alone (McEwan et al.,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NICE NG71 (2017/2024) mandates PNS access for all newly-diagnosed patients, yet implementation across NHS England and NHS Wales remains inconsistent (NICE,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People from rural, deprived, and ethnically diverse backgrounds face the greatest barriers to timely PNS access (Ramadhan et al., 2025).</a:t>
            </a:r>
            <a:endParaRPr lang="en-US" sz="1400" dirty="0">
              <a:latin typeface="Arial" panose="020B0604020202020204" pitchFamily="34" charset="0"/>
              <a:cs typeface="Arial" panose="020B0604020202020204" pitchFamily="34" charset="0"/>
            </a:endParaRPr>
          </a:p>
        </p:txBody>
      </p:sp>
      <p:sp>
        <p:nvSpPr>
          <p:cNvPr id="17" name="Shape 15"/>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9" name="Text 17"/>
          <p:cNvSpPr/>
          <p:nvPr/>
        </p:nvSpPr>
        <p:spPr>
          <a:xfrm>
            <a:off x="8147304"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20" name="Text 18"/>
          <p:cNvSpPr/>
          <p:nvPr/>
        </p:nvSpPr>
        <p:spPr>
          <a:xfrm>
            <a:off x="8238744"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Key Gaps in Current Provision</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p:cNvSpPr/>
          <p:nvPr/>
        </p:nvSpPr>
        <p:spPr>
          <a:xfrm>
            <a:off x="8284464"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40% of UK patients lack timely specialist nurse access; average waiting times exceed 12 weeks in rural and deprived communities (Parkinson’s UK, 2025). </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Community settings (rural, deprived, ethnic minorities) remain significantly under-researched in existing literature (Coombs et al., 2022).</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This study addresses that gap using secondary qualitative analysis of patient interview data to surface lived experiences of access barriers.</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0" y="0"/>
            <a:ext cx="12161520" cy="777240"/>
          </a:xfrm>
          <a:prstGeom prst="rect">
            <a:avLst/>
          </a:prstGeom>
          <a:noFill/>
          <a:ln/>
        </p:spPr>
        <p:txBody>
          <a:bodyPr wrap="square" rtlCol="0" anchor="ctr"/>
          <a:lstStyle/>
          <a:p>
            <a:pPr marL="0" indent="0" algn="ctr">
              <a:buNone/>
            </a:pPr>
            <a:r>
              <a:rPr lang="en-US" sz="2800" b="1" dirty="0">
                <a:solidFill>
                  <a:schemeClr val="accent2"/>
                </a:solidFill>
                <a:latin typeface="Arial" panose="020B0604020202020204" pitchFamily="34" charset="0"/>
                <a:ea typeface="Calibri" pitchFamily="34" charset="-122"/>
                <a:cs typeface="Arial" panose="020B0604020202020204" pitchFamily="34" charset="0"/>
              </a:rPr>
              <a:t>5. CURRENT UK SITUATION: WORKFORCE &amp; POLICY</a:t>
            </a:r>
            <a:endParaRPr lang="en-US" sz="2800" dirty="0">
              <a:solidFill>
                <a:schemeClr val="accent2"/>
              </a:solidFill>
              <a:latin typeface="Arial" panose="020B0604020202020204" pitchFamily="34" charset="0"/>
              <a:cs typeface="Arial" panose="020B0604020202020204" pitchFamily="34" charset="0"/>
            </a:endParaRPr>
          </a:p>
        </p:txBody>
      </p:sp>
      <p:sp>
        <p:nvSpPr>
          <p:cNvPr id="5" name="Shape 3"/>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228600"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8" name="Text 6"/>
          <p:cNvSpPr/>
          <p:nvPr/>
        </p:nvSpPr>
        <p:spPr>
          <a:xfrm>
            <a:off x="320040"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The Scale of the Crisis</a:t>
            </a:r>
            <a:endParaRPr lang="en-US" sz="1600" dirty="0">
              <a:latin typeface="Arial" panose="020B0604020202020204" pitchFamily="34" charset="0"/>
              <a:cs typeface="Arial" panose="020B0604020202020204" pitchFamily="34" charset="0"/>
            </a:endParaRPr>
          </a:p>
        </p:txBody>
      </p:sp>
      <p:sp>
        <p:nvSpPr>
          <p:cNvPr id="9" name="Shape 7"/>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p:cNvSpPr/>
          <p:nvPr/>
        </p:nvSpPr>
        <p:spPr>
          <a:xfrm>
            <a:off x="365760"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1 in 5 people with Parkinson’s in the UK (~30,000 patients) have little or no PNS access (Parkinson’s UK, 2025). </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The UK needs &gt;100 additional full-time Parkinson’s nurses. Recommended caseload is 300 patients per nurse in Scotland the average is 470 (Parkinson’s UK,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Some NHS trusts are replacing specialist nurses with “upskilled matrons”  a recognised downgrade in specialist care provision (Tenison et al., 2022).</a:t>
            </a:r>
            <a:endParaRPr lang="en-US" sz="1400" dirty="0">
              <a:latin typeface="Arial" panose="020B0604020202020204" pitchFamily="34" charset="0"/>
              <a:cs typeface="Arial" panose="020B0604020202020204" pitchFamily="34" charset="0"/>
            </a:endParaRPr>
          </a:p>
        </p:txBody>
      </p:sp>
      <p:sp>
        <p:nvSpPr>
          <p:cNvPr id="11" name="Shape 9"/>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3" name="Text 11"/>
          <p:cNvSpPr/>
          <p:nvPr/>
        </p:nvSpPr>
        <p:spPr>
          <a:xfrm>
            <a:off x="4187952"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14" name="Text 12"/>
          <p:cNvSpPr/>
          <p:nvPr/>
        </p:nvSpPr>
        <p:spPr>
          <a:xfrm>
            <a:off x="4279392"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Policy Context</a:t>
            </a:r>
            <a:endParaRPr lang="en-US" sz="1600" dirty="0">
              <a:latin typeface="Arial" panose="020B0604020202020204" pitchFamily="34" charset="0"/>
              <a:cs typeface="Arial" panose="020B0604020202020204" pitchFamily="34" charset="0"/>
            </a:endParaRPr>
          </a:p>
        </p:txBody>
      </p:sp>
      <p:sp>
        <p:nvSpPr>
          <p:cNvPr id="15" name="Shape 13"/>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p:cNvSpPr/>
          <p:nvPr/>
        </p:nvSpPr>
        <p:spPr>
          <a:xfrm>
            <a:off x="4325112" y="2331719"/>
            <a:ext cx="3474720" cy="4069079"/>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NICE Guideline NG71 (2017/2024) mandates PNS access for all newly diagnosed patients, but implementation is inconsistent across NHS trusts (NICE, 2024; Brock et al., 2018).</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The UK Government does not centrally track PNS numbers  a major workforce planning blind spot that hinders equitable service delivery (Parkinson’s UK, 2025).</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Parkinson’s UK ‘Ending the Wait’ campaign calls on government to fix the NHS specialist workforce; findings from this study will directly support that campaign (Parkinson’s UK, 2025).</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Welsh Government’s Neurological Conditions Delivery Plan also highlights PNS access as a priority (Welsh Government, 2017).</a:t>
            </a:r>
            <a:endParaRPr lang="en-US" sz="1400" dirty="0">
              <a:latin typeface="Arial" panose="020B0604020202020204" pitchFamily="34" charset="0"/>
              <a:cs typeface="Arial" panose="020B0604020202020204" pitchFamily="34" charset="0"/>
            </a:endParaRPr>
          </a:p>
        </p:txBody>
      </p:sp>
      <p:sp>
        <p:nvSpPr>
          <p:cNvPr id="17" name="Shape 15"/>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9" name="Text 17"/>
          <p:cNvSpPr/>
          <p:nvPr/>
        </p:nvSpPr>
        <p:spPr>
          <a:xfrm>
            <a:off x="8147304" y="1143000"/>
            <a:ext cx="3749040" cy="502920"/>
          </a:xfrm>
          <a:prstGeom prst="rect">
            <a:avLst/>
          </a:prstGeom>
          <a:solidFill>
            <a:schemeClr val="accent2">
              <a:lumMod val="20000"/>
              <a:lumOff val="80000"/>
            </a:schemeClr>
          </a:solidFill>
          <a:ln/>
        </p:spPr>
        <p:txBody>
          <a:bodyPr wrap="square" rtlCol="0" anchor="ctr"/>
          <a:lstStyle/>
          <a:p>
            <a:pPr marL="0" indent="0" algn="ctr">
              <a:buNone/>
            </a:pPr>
            <a:r>
              <a:rPr lang="en-US" sz="3600" dirty="0">
                <a:solidFill>
                  <a:srgbClr val="000000"/>
                </a:solidFill>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
        <p:nvSpPr>
          <p:cNvPr id="20" name="Text 18"/>
          <p:cNvSpPr/>
          <p:nvPr/>
        </p:nvSpPr>
        <p:spPr>
          <a:xfrm>
            <a:off x="8238744" y="1691640"/>
            <a:ext cx="3566160" cy="50292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Why This Research Matters</a:t>
            </a:r>
            <a:endParaRPr lang="en-US" sz="1600" dirty="0">
              <a:latin typeface="Arial" panose="020B0604020202020204" pitchFamily="34" charset="0"/>
              <a:cs typeface="Arial" panose="020B0604020202020204" pitchFamily="34" charset="0"/>
            </a:endParaRPr>
          </a:p>
        </p:txBody>
      </p:sp>
      <p:sp>
        <p:nvSpPr>
          <p:cNvPr id="21" name="Shape 19"/>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p:cNvSpPr/>
          <p:nvPr/>
        </p:nvSpPr>
        <p:spPr>
          <a:xfrm>
            <a:off x="8284464" y="2331720"/>
            <a:ext cx="3474720" cy="3931920"/>
          </a:xfrm>
          <a:prstGeom prst="rect">
            <a:avLst/>
          </a:prstGeom>
          <a:noFill/>
          <a:ln/>
        </p:spPr>
        <p:txBody>
          <a:bodyPr wrap="square" rtlCol="0" anchor="t"/>
          <a:lstStyle/>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Without targeted community-based research, care inequalities for people with Parkinson’s will continue to deepen across UK regions (Ramadhan et al., 2025). </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Secondary qualitative analysis of existing patient data provides an evidence base to support NHS workforce planning and Parkinson’s UK advocacy (McEwan et al., 2024).</a:t>
            </a:r>
          </a:p>
          <a:p>
            <a:pPr marL="171450" indent="-171450">
              <a:buFont typeface="Wingdings" panose="05000000000000000000" pitchFamily="2" charset="2"/>
              <a:buChar char="q"/>
            </a:pPr>
            <a:r>
              <a:rPr lang="en-US" sz="1400" dirty="0">
                <a:solidFill>
                  <a:srgbClr val="1A1A2E"/>
                </a:solidFill>
                <a:latin typeface="Arial" panose="020B0604020202020204" pitchFamily="34" charset="0"/>
                <a:ea typeface="Calibri" pitchFamily="34" charset="-122"/>
                <a:cs typeface="Arial" panose="020B0604020202020204" pitchFamily="34" charset="0"/>
              </a:rPr>
              <a:t>This study is timely: the Parkinson’s UK ‘Ending the Wait’ campaign and NICE NG71 review both create an urgent policy window for new evidence (NICE, 2024; Parkinson’s UK, 2025).</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EEF3F9"/>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0D7C7C"/>
          </a:solidFill>
          <a:ln w="12700">
            <a:solidFill>
              <a:srgbClr val="0D7C7C"/>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4">
                    <a:lumMod val="40000"/>
                    <a:lumOff val="60000"/>
                  </a:schemeClr>
                </a:solidFill>
                <a:latin typeface="Arial" panose="020B0604020202020204" pitchFamily="34" charset="0"/>
                <a:ea typeface="Calibri" pitchFamily="34" charset="-122"/>
                <a:cs typeface="Arial" panose="020B0604020202020204" pitchFamily="34" charset="0"/>
              </a:rPr>
              <a:t>6. RESEARCH QUESTION, AIM &amp; OBJECTIVES</a:t>
            </a:r>
            <a:endParaRPr lang="en-US" sz="2800" dirty="0">
              <a:solidFill>
                <a:schemeClr val="accent4">
                  <a:lumMod val="40000"/>
                  <a:lumOff val="60000"/>
                </a:schemeClr>
              </a:solidFill>
              <a:latin typeface="Arial" panose="020B0604020202020204" pitchFamily="34" charset="0"/>
              <a:cs typeface="Arial" panose="020B0604020202020204" pitchFamily="34" charset="0"/>
            </a:endParaRPr>
          </a:p>
        </p:txBody>
      </p:sp>
      <p:sp>
        <p:nvSpPr>
          <p:cNvPr id="5" name="Shape 3"/>
          <p:cNvSpPr/>
          <p:nvPr/>
        </p:nvSpPr>
        <p:spPr>
          <a:xfrm>
            <a:off x="228600" y="1005840"/>
            <a:ext cx="11704320" cy="1188720"/>
          </a:xfrm>
          <a:prstGeom prst="rect">
            <a:avLst/>
          </a:prstGeom>
          <a:solidFill>
            <a:srgbClr val="1B3A6B"/>
          </a:solidFill>
          <a:ln w="12700">
            <a:solidFill>
              <a:srgbClr val="1B3A6B"/>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91440" cy="1188720"/>
          </a:xfrm>
          <a:prstGeom prst="rect">
            <a:avLst/>
          </a:prstGeom>
          <a:solidFill>
            <a:srgbClr val="E8A020"/>
          </a:solidFill>
          <a:ln w="12700">
            <a:solidFill>
              <a:srgbClr val="E8A020"/>
            </a:solidFill>
            <a:prstDash val="solid"/>
          </a:ln>
        </p:spPr>
        <p:txBody>
          <a:bodyPr/>
          <a:lstStyle/>
          <a:p>
            <a:endParaRPr lang="en-IN"/>
          </a:p>
        </p:txBody>
      </p:sp>
      <p:sp>
        <p:nvSpPr>
          <p:cNvPr id="7" name="Text 5"/>
          <p:cNvSpPr/>
          <p:nvPr/>
        </p:nvSpPr>
        <p:spPr>
          <a:xfrm>
            <a:off x="457200" y="1005840"/>
            <a:ext cx="2743200" cy="41148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chemeClr val="accent4">
                    <a:lumMod val="60000"/>
                    <a:lumOff val="40000"/>
                  </a:schemeClr>
                </a:solidFill>
                <a:latin typeface="Arial" panose="020B0604020202020204" pitchFamily="34" charset="0"/>
                <a:ea typeface="Calibri" pitchFamily="34" charset="-122"/>
                <a:cs typeface="Arial" panose="020B0604020202020204" pitchFamily="34" charset="0"/>
              </a:rPr>
              <a:t>Research Question</a:t>
            </a:r>
            <a:endParaRPr lang="en-US" sz="16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8" name="Text 6"/>
          <p:cNvSpPr/>
          <p:nvPr/>
        </p:nvSpPr>
        <p:spPr>
          <a:xfrm>
            <a:off x="457200" y="1371600"/>
            <a:ext cx="11292840" cy="731520"/>
          </a:xfrm>
          <a:prstGeom prst="rect">
            <a:avLst/>
          </a:prstGeom>
          <a:noFill/>
          <a:ln/>
        </p:spPr>
        <p:txBody>
          <a:bodyPr wrap="square" rtlCol="0" anchor="t"/>
          <a:lstStyle/>
          <a:p>
            <a:pPr marL="0" indent="0">
              <a:buNone/>
            </a:pPr>
            <a:r>
              <a:rPr lang="en-US" sz="1400" i="1" dirty="0">
                <a:solidFill>
                  <a:srgbClr val="FFFFFF"/>
                </a:solidFill>
                <a:latin typeface="Arial" panose="020B0604020202020204" pitchFamily="34" charset="0"/>
                <a:ea typeface="Calibri" pitchFamily="34" charset="-122"/>
                <a:cs typeface="Arial" panose="020B0604020202020204" pitchFamily="34" charset="0"/>
              </a:rPr>
              <a:t>What barriers to timely access to specialist Parkinson’s nurse care do people with Parkinson’s describe in existing qualitative data, and what can be learned for UK community settings?</a:t>
            </a:r>
            <a:endParaRPr lang="en-US" sz="1400" dirty="0">
              <a:latin typeface="Arial" panose="020B0604020202020204" pitchFamily="34" charset="0"/>
              <a:cs typeface="Arial" panose="020B0604020202020204" pitchFamily="34" charset="0"/>
            </a:endParaRPr>
          </a:p>
        </p:txBody>
      </p:sp>
      <p:sp>
        <p:nvSpPr>
          <p:cNvPr id="9" name="Shape 7"/>
          <p:cNvSpPr/>
          <p:nvPr/>
        </p:nvSpPr>
        <p:spPr>
          <a:xfrm>
            <a:off x="228600" y="2377440"/>
            <a:ext cx="11704320" cy="914400"/>
          </a:xfrm>
          <a:prstGeom prst="rect">
            <a:avLst/>
          </a:prstGeom>
          <a:solidFill>
            <a:srgbClr val="D6EEF0"/>
          </a:solidFill>
          <a:ln w="12700">
            <a:solidFill>
              <a:srgbClr val="0D7C7C"/>
            </a:solidFill>
            <a:prstDash val="solid"/>
          </a:ln>
          <a:effectLst>
            <a:outerShdw blurRad="63500" dist="25400" dir="8100000" algn="bl" rotWithShape="0">
              <a:srgbClr val="000000">
                <a:alpha val="10000"/>
              </a:srgbClr>
            </a:outerShdw>
          </a:effectLst>
        </p:spPr>
        <p:txBody>
          <a:bodyPr/>
          <a:lstStyle/>
          <a:p>
            <a:endParaRPr lang="en-IN"/>
          </a:p>
        </p:txBody>
      </p:sp>
      <p:sp>
        <p:nvSpPr>
          <p:cNvPr id="10" name="Shape 8"/>
          <p:cNvSpPr/>
          <p:nvPr/>
        </p:nvSpPr>
        <p:spPr>
          <a:xfrm>
            <a:off x="228600" y="2377440"/>
            <a:ext cx="91440" cy="914400"/>
          </a:xfrm>
          <a:prstGeom prst="rect">
            <a:avLst/>
          </a:prstGeom>
          <a:solidFill>
            <a:srgbClr val="0D7C7C"/>
          </a:solidFill>
          <a:ln w="12700">
            <a:solidFill>
              <a:srgbClr val="0D7C7C"/>
            </a:solidFill>
            <a:prstDash val="solid"/>
          </a:ln>
        </p:spPr>
        <p:txBody>
          <a:bodyPr/>
          <a:lstStyle/>
          <a:p>
            <a:endParaRPr lang="en-IN"/>
          </a:p>
        </p:txBody>
      </p:sp>
      <p:sp>
        <p:nvSpPr>
          <p:cNvPr id="11" name="Text 9"/>
          <p:cNvSpPr/>
          <p:nvPr/>
        </p:nvSpPr>
        <p:spPr>
          <a:xfrm>
            <a:off x="457200" y="2404872"/>
            <a:ext cx="1097280" cy="365760"/>
          </a:xfrm>
          <a:prstGeom prst="rect">
            <a:avLst/>
          </a:prstGeom>
          <a:solidFill>
            <a:schemeClr val="accent1">
              <a:lumMod val="60000"/>
              <a:lumOff val="40000"/>
            </a:schemeClr>
          </a:solidFill>
          <a:ln/>
        </p:spPr>
        <p:txBody>
          <a:bodyPr wrap="square" rtlCol="0" anchor="ctr"/>
          <a:lstStyle/>
          <a:p>
            <a:pPr marL="0" indent="0">
              <a:buNone/>
            </a:pPr>
            <a:r>
              <a:rPr lang="en-US" b="1" dirty="0">
                <a:solidFill>
                  <a:srgbClr val="1B3A6B"/>
                </a:solidFill>
                <a:latin typeface="Arial" panose="020B0604020202020204" pitchFamily="34" charset="0"/>
                <a:ea typeface="Calibri" pitchFamily="34" charset="-122"/>
                <a:cs typeface="Arial" panose="020B0604020202020204" pitchFamily="34" charset="0"/>
              </a:rPr>
              <a:t>Aim:</a:t>
            </a:r>
            <a:endParaRPr lang="en-US" dirty="0">
              <a:latin typeface="Arial" panose="020B0604020202020204" pitchFamily="34" charset="0"/>
              <a:cs typeface="Arial" panose="020B0604020202020204" pitchFamily="34" charset="0"/>
            </a:endParaRPr>
          </a:p>
        </p:txBody>
      </p:sp>
      <p:sp>
        <p:nvSpPr>
          <p:cNvPr id="12" name="Text 10"/>
          <p:cNvSpPr/>
          <p:nvPr/>
        </p:nvSpPr>
        <p:spPr>
          <a:xfrm>
            <a:off x="1508760" y="2404872"/>
            <a:ext cx="10195560" cy="822960"/>
          </a:xfrm>
          <a:prstGeom prst="rect">
            <a:avLst/>
          </a:prstGeom>
          <a:noFill/>
          <a:ln/>
        </p:spPr>
        <p:txBody>
          <a:bodyPr wrap="square" rtlCol="0" anchor="ctr"/>
          <a:lstStyle/>
          <a:p>
            <a:pPr marL="0" indent="0">
              <a:buNone/>
            </a:pPr>
            <a:r>
              <a:rPr lang="en-US" sz="1400" dirty="0">
                <a:solidFill>
                  <a:srgbClr val="1A1A2E"/>
                </a:solidFill>
                <a:latin typeface="Arial" panose="020B0604020202020204" pitchFamily="34" charset="0"/>
                <a:ea typeface="Calibri" pitchFamily="34" charset="-122"/>
                <a:cs typeface="Arial" panose="020B0604020202020204" pitchFamily="34" charset="0"/>
              </a:rPr>
              <a:t>To identify and describe barriers to PNS access using secondary thematic analysis of publicly available interview transcripts.</a:t>
            </a:r>
            <a:endParaRPr lang="en-US" sz="1400" dirty="0">
              <a:latin typeface="Arial" panose="020B0604020202020204" pitchFamily="34" charset="0"/>
              <a:cs typeface="Arial" panose="020B0604020202020204" pitchFamily="34" charset="0"/>
            </a:endParaRPr>
          </a:p>
        </p:txBody>
      </p:sp>
      <p:sp>
        <p:nvSpPr>
          <p:cNvPr id="13" name="Text 11"/>
          <p:cNvSpPr/>
          <p:nvPr/>
        </p:nvSpPr>
        <p:spPr>
          <a:xfrm>
            <a:off x="228600" y="3474720"/>
            <a:ext cx="11430000" cy="365760"/>
          </a:xfrm>
          <a:prstGeom prst="rect">
            <a:avLst/>
          </a:prstGeom>
          <a:noFill/>
          <a:ln/>
        </p:spPr>
        <p:txBody>
          <a:bodyPr wrap="square" rtlCol="0" anchor="ctr"/>
          <a:lstStyle/>
          <a:p>
            <a:pPr marL="0" indent="0">
              <a:buNone/>
            </a:pPr>
            <a:r>
              <a:rPr lang="en-US" sz="1400" b="1" dirty="0">
                <a:solidFill>
                  <a:srgbClr val="1B3A6B"/>
                </a:solidFill>
                <a:latin typeface="Calibri" pitchFamily="34" charset="0"/>
                <a:ea typeface="Calibri" pitchFamily="34" charset="-122"/>
                <a:cs typeface="Calibri" pitchFamily="34" charset="-120"/>
              </a:rPr>
              <a:t>Objectives</a:t>
            </a:r>
            <a:endParaRPr lang="en-US" sz="1400" dirty="0"/>
          </a:p>
        </p:txBody>
      </p:sp>
      <p:sp>
        <p:nvSpPr>
          <p:cNvPr id="14" name="Shape 12"/>
          <p:cNvSpPr/>
          <p:nvPr/>
        </p:nvSpPr>
        <p:spPr>
          <a:xfrm>
            <a:off x="228600" y="3886200"/>
            <a:ext cx="3749040" cy="265176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5" name="Shape 13"/>
          <p:cNvSpPr/>
          <p:nvPr/>
        </p:nvSpPr>
        <p:spPr>
          <a:xfrm>
            <a:off x="1645920" y="3749040"/>
            <a:ext cx="914400" cy="914400"/>
          </a:xfrm>
          <a:prstGeom prst="ellipse">
            <a:avLst/>
          </a:prstGeom>
          <a:solidFill>
            <a:srgbClr val="0D7C7C"/>
          </a:solidFill>
          <a:ln w="25400">
            <a:solidFill>
              <a:srgbClr val="1B3A6B"/>
            </a:solidFill>
            <a:prstDash val="solid"/>
          </a:ln>
        </p:spPr>
        <p:txBody>
          <a:bodyPr/>
          <a:lstStyle/>
          <a:p>
            <a:endParaRPr lang="en-IN"/>
          </a:p>
        </p:txBody>
      </p:sp>
      <p:sp>
        <p:nvSpPr>
          <p:cNvPr id="16" name="Text 14"/>
          <p:cNvSpPr/>
          <p:nvPr/>
        </p:nvSpPr>
        <p:spPr>
          <a:xfrm>
            <a:off x="1645920" y="3749040"/>
            <a:ext cx="91440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01</a:t>
            </a:r>
            <a:endParaRPr lang="en-US" sz="1800" dirty="0"/>
          </a:p>
        </p:txBody>
      </p:sp>
      <p:sp>
        <p:nvSpPr>
          <p:cNvPr id="17" name="Text 15"/>
          <p:cNvSpPr/>
          <p:nvPr/>
        </p:nvSpPr>
        <p:spPr>
          <a:xfrm>
            <a:off x="320040" y="4709160"/>
            <a:ext cx="3566160" cy="41148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Identify &amp; Map Barriers</a:t>
            </a:r>
            <a:endParaRPr lang="en-US" sz="1600" dirty="0">
              <a:latin typeface="Arial" panose="020B0604020202020204" pitchFamily="34" charset="0"/>
              <a:cs typeface="Arial" panose="020B0604020202020204" pitchFamily="34" charset="0"/>
            </a:endParaRPr>
          </a:p>
        </p:txBody>
      </p:sp>
      <p:sp>
        <p:nvSpPr>
          <p:cNvPr id="18" name="Text 16"/>
          <p:cNvSpPr/>
          <p:nvPr/>
        </p:nvSpPr>
        <p:spPr>
          <a:xfrm>
            <a:off x="365760" y="5120640"/>
            <a:ext cx="3474720" cy="132588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Identify systemic, geographic and organisational barriers from existing patient/carer interview data (Coombs et al., 2022).</a:t>
            </a:r>
            <a:endParaRPr lang="en-US" sz="1200" dirty="0">
              <a:latin typeface="Arial" panose="020B0604020202020204" pitchFamily="34" charset="0"/>
              <a:cs typeface="Arial" panose="020B0604020202020204" pitchFamily="34" charset="0"/>
            </a:endParaRPr>
          </a:p>
        </p:txBody>
      </p:sp>
      <p:sp>
        <p:nvSpPr>
          <p:cNvPr id="19" name="Shape 17"/>
          <p:cNvSpPr/>
          <p:nvPr/>
        </p:nvSpPr>
        <p:spPr>
          <a:xfrm>
            <a:off x="4187952" y="3886200"/>
            <a:ext cx="3749040" cy="265176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0" name="Shape 18"/>
          <p:cNvSpPr/>
          <p:nvPr/>
        </p:nvSpPr>
        <p:spPr>
          <a:xfrm>
            <a:off x="5605272" y="3749040"/>
            <a:ext cx="914400" cy="914400"/>
          </a:xfrm>
          <a:prstGeom prst="ellipse">
            <a:avLst/>
          </a:prstGeom>
          <a:solidFill>
            <a:srgbClr val="0D7C7C"/>
          </a:solidFill>
          <a:ln w="25400">
            <a:solidFill>
              <a:srgbClr val="1B3A6B"/>
            </a:solidFill>
            <a:prstDash val="solid"/>
          </a:ln>
        </p:spPr>
        <p:txBody>
          <a:bodyPr/>
          <a:lstStyle/>
          <a:p>
            <a:endParaRPr lang="en-IN"/>
          </a:p>
        </p:txBody>
      </p:sp>
      <p:sp>
        <p:nvSpPr>
          <p:cNvPr id="21" name="Text 19"/>
          <p:cNvSpPr/>
          <p:nvPr/>
        </p:nvSpPr>
        <p:spPr>
          <a:xfrm>
            <a:off x="5605272" y="3749040"/>
            <a:ext cx="91440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02</a:t>
            </a:r>
            <a:endParaRPr lang="en-US" sz="1800" dirty="0"/>
          </a:p>
        </p:txBody>
      </p:sp>
      <p:sp>
        <p:nvSpPr>
          <p:cNvPr id="22" name="Text 20"/>
          <p:cNvSpPr/>
          <p:nvPr/>
        </p:nvSpPr>
        <p:spPr>
          <a:xfrm>
            <a:off x="4279392" y="4709160"/>
            <a:ext cx="3566160" cy="41148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Explore Lived Experiences</a:t>
            </a:r>
            <a:endParaRPr lang="en-US" sz="1600" dirty="0">
              <a:latin typeface="Arial" panose="020B0604020202020204" pitchFamily="34" charset="0"/>
              <a:cs typeface="Arial" panose="020B0604020202020204" pitchFamily="34" charset="0"/>
            </a:endParaRPr>
          </a:p>
        </p:txBody>
      </p:sp>
      <p:sp>
        <p:nvSpPr>
          <p:cNvPr id="23" name="Text 21"/>
          <p:cNvSpPr/>
          <p:nvPr/>
        </p:nvSpPr>
        <p:spPr>
          <a:xfrm>
            <a:off x="4325112" y="5120640"/>
            <a:ext cx="3474720" cy="132588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Explore how people with Parkinson’s experience delays or inequalities in accessing PNS in community settings (McEwan et al., 2024; Ramadhan et al., 2025).</a:t>
            </a:r>
            <a:endParaRPr lang="en-US" sz="1200" dirty="0">
              <a:latin typeface="Arial" panose="020B0604020202020204" pitchFamily="34" charset="0"/>
              <a:cs typeface="Arial" panose="020B0604020202020204" pitchFamily="34" charset="0"/>
            </a:endParaRPr>
          </a:p>
        </p:txBody>
      </p:sp>
      <p:sp>
        <p:nvSpPr>
          <p:cNvPr id="24" name="Shape 22"/>
          <p:cNvSpPr/>
          <p:nvPr/>
        </p:nvSpPr>
        <p:spPr>
          <a:xfrm>
            <a:off x="8147304" y="3886200"/>
            <a:ext cx="3749040" cy="265176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5" name="Shape 23"/>
          <p:cNvSpPr/>
          <p:nvPr/>
        </p:nvSpPr>
        <p:spPr>
          <a:xfrm>
            <a:off x="9564624" y="3749040"/>
            <a:ext cx="914400" cy="914400"/>
          </a:xfrm>
          <a:prstGeom prst="ellipse">
            <a:avLst/>
          </a:prstGeom>
          <a:solidFill>
            <a:srgbClr val="0D7C7C"/>
          </a:solidFill>
          <a:ln w="25400">
            <a:solidFill>
              <a:srgbClr val="1B3A6B"/>
            </a:solidFill>
            <a:prstDash val="solid"/>
          </a:ln>
        </p:spPr>
        <p:txBody>
          <a:bodyPr/>
          <a:lstStyle/>
          <a:p>
            <a:endParaRPr lang="en-IN"/>
          </a:p>
        </p:txBody>
      </p:sp>
      <p:sp>
        <p:nvSpPr>
          <p:cNvPr id="26" name="Text 24"/>
          <p:cNvSpPr/>
          <p:nvPr/>
        </p:nvSpPr>
        <p:spPr>
          <a:xfrm>
            <a:off x="9564624" y="3749040"/>
            <a:ext cx="914400" cy="91440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03</a:t>
            </a:r>
            <a:endParaRPr lang="en-US" sz="1800" dirty="0"/>
          </a:p>
        </p:txBody>
      </p:sp>
      <p:sp>
        <p:nvSpPr>
          <p:cNvPr id="27" name="Text 25"/>
          <p:cNvSpPr/>
          <p:nvPr/>
        </p:nvSpPr>
        <p:spPr>
          <a:xfrm>
            <a:off x="8238744" y="4709160"/>
            <a:ext cx="3566160" cy="411480"/>
          </a:xfrm>
          <a:prstGeom prst="rect">
            <a:avLst/>
          </a:prstGeom>
          <a:noFill/>
          <a:ln/>
        </p:spPr>
        <p:txBody>
          <a:bodyPr wrap="square" rtlCol="0" anchor="ctr"/>
          <a:lstStyle/>
          <a:p>
            <a:pPr marL="0" indent="0" algn="ctr">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Develop Recommendations</a:t>
            </a:r>
            <a:endParaRPr lang="en-US" sz="1600" dirty="0">
              <a:latin typeface="Arial" panose="020B0604020202020204" pitchFamily="34" charset="0"/>
              <a:cs typeface="Arial" panose="020B0604020202020204" pitchFamily="34" charset="0"/>
            </a:endParaRPr>
          </a:p>
        </p:txBody>
      </p:sp>
      <p:sp>
        <p:nvSpPr>
          <p:cNvPr id="28" name="Text 26"/>
          <p:cNvSpPr/>
          <p:nvPr/>
        </p:nvSpPr>
        <p:spPr>
          <a:xfrm>
            <a:off x="8284464" y="5120640"/>
            <a:ext cx="3474720" cy="132588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Generate recommendations for NHS England, Wales and Parkinson’s UK to reduce community access inequalities to PNS (NICE, 2024; Parkinson’s UK, 2025).</a:t>
            </a:r>
            <a:endParaRPr lang="en-US"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3">
                    <a:lumMod val="60000"/>
                    <a:lumOff val="40000"/>
                  </a:schemeClr>
                </a:solidFill>
                <a:latin typeface="Arial" panose="020B0604020202020204" pitchFamily="34" charset="0"/>
                <a:ea typeface="Calibri" pitchFamily="34" charset="-122"/>
                <a:cs typeface="Arial" panose="020B0604020202020204" pitchFamily="34" charset="0"/>
              </a:rPr>
              <a:t>7. PROPOSED METHODOLOGY</a:t>
            </a:r>
            <a:endParaRPr lang="en-US" sz="2800" dirty="0">
              <a:solidFill>
                <a:schemeClr val="accent3">
                  <a:lumMod val="60000"/>
                  <a:lumOff val="40000"/>
                </a:schemeClr>
              </a:solidFill>
              <a:latin typeface="Arial" panose="020B0604020202020204" pitchFamily="34" charset="0"/>
              <a:cs typeface="Arial" panose="020B0604020202020204" pitchFamily="34" charset="0"/>
            </a:endParaRPr>
          </a:p>
        </p:txBody>
      </p:sp>
      <p:sp>
        <p:nvSpPr>
          <p:cNvPr id="5" name="Shape 3"/>
          <p:cNvSpPr/>
          <p:nvPr/>
        </p:nvSpPr>
        <p:spPr>
          <a:xfrm>
            <a:off x="228600" y="974501"/>
            <a:ext cx="5120640" cy="2976372"/>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p:cNvSpPr/>
          <p:nvPr/>
        </p:nvSpPr>
        <p:spPr>
          <a:xfrm>
            <a:off x="228600" y="1005840"/>
            <a:ext cx="5120640" cy="54864"/>
          </a:xfrm>
          <a:prstGeom prst="rect">
            <a:avLst/>
          </a:prstGeom>
          <a:solidFill>
            <a:srgbClr val="0D7C7C"/>
          </a:solidFill>
          <a:ln w="12700">
            <a:solidFill>
              <a:srgbClr val="0D7C7C"/>
            </a:solidFill>
            <a:prstDash val="solid"/>
          </a:ln>
        </p:spPr>
        <p:txBody>
          <a:bodyPr/>
          <a:lstStyle/>
          <a:p>
            <a:endParaRPr lang="en-IN"/>
          </a:p>
        </p:txBody>
      </p:sp>
      <p:sp>
        <p:nvSpPr>
          <p:cNvPr id="7" name="Text 5"/>
          <p:cNvSpPr/>
          <p:nvPr/>
        </p:nvSpPr>
        <p:spPr>
          <a:xfrm>
            <a:off x="320040" y="1097280"/>
            <a:ext cx="4937760" cy="36576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Research Design</a:t>
            </a:r>
            <a:endParaRPr lang="en-US" sz="1600" dirty="0">
              <a:latin typeface="Arial" panose="020B0604020202020204" pitchFamily="34" charset="0"/>
              <a:cs typeface="Arial" panose="020B0604020202020204" pitchFamily="34" charset="0"/>
            </a:endParaRPr>
          </a:p>
        </p:txBody>
      </p:sp>
      <p:sp>
        <p:nvSpPr>
          <p:cNvPr id="8" name="Text 6"/>
          <p:cNvSpPr/>
          <p:nvPr/>
        </p:nvSpPr>
        <p:spPr>
          <a:xfrm>
            <a:off x="320040" y="1554480"/>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Approach:</a:t>
            </a:r>
            <a:endParaRPr lang="en-US" sz="1100" dirty="0">
              <a:latin typeface="Arial" panose="020B0604020202020204" pitchFamily="34" charset="0"/>
              <a:cs typeface="Arial" panose="020B0604020202020204" pitchFamily="34" charset="0"/>
            </a:endParaRPr>
          </a:p>
        </p:txBody>
      </p:sp>
      <p:sp>
        <p:nvSpPr>
          <p:cNvPr id="9" name="Text 7"/>
          <p:cNvSpPr/>
          <p:nvPr/>
        </p:nvSpPr>
        <p:spPr>
          <a:xfrm>
            <a:off x="1508760" y="1554480"/>
            <a:ext cx="3611880" cy="347472"/>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Qualitative Secondary Research – Thematic Analysis</a:t>
            </a:r>
            <a:endParaRPr lang="en-US" sz="1100" dirty="0">
              <a:latin typeface="Arial" panose="020B0604020202020204" pitchFamily="34" charset="0"/>
              <a:cs typeface="Arial" panose="020B0604020202020204" pitchFamily="34" charset="0"/>
            </a:endParaRPr>
          </a:p>
        </p:txBody>
      </p:sp>
      <p:sp>
        <p:nvSpPr>
          <p:cNvPr id="10" name="Text 8"/>
          <p:cNvSpPr/>
          <p:nvPr/>
        </p:nvSpPr>
        <p:spPr>
          <a:xfrm>
            <a:off x="320040" y="1956816"/>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Data Source:</a:t>
            </a:r>
            <a:endParaRPr lang="en-US" sz="1100" dirty="0">
              <a:latin typeface="Arial" panose="020B0604020202020204" pitchFamily="34" charset="0"/>
              <a:cs typeface="Arial" panose="020B0604020202020204" pitchFamily="34" charset="0"/>
            </a:endParaRPr>
          </a:p>
        </p:txBody>
      </p:sp>
      <p:sp>
        <p:nvSpPr>
          <p:cNvPr id="11" name="Text 9"/>
          <p:cNvSpPr/>
          <p:nvPr/>
        </p:nvSpPr>
        <p:spPr>
          <a:xfrm>
            <a:off x="1508760" y="1888235"/>
            <a:ext cx="3749040" cy="579949"/>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4–5 existing transcripts from a publicly available, ethically approved repository (e.g., UK Data Service or Parkinson’s UK archive)</a:t>
            </a:r>
            <a:endParaRPr lang="en-US" sz="1100" dirty="0">
              <a:latin typeface="Arial" panose="020B0604020202020204" pitchFamily="34" charset="0"/>
              <a:cs typeface="Arial" panose="020B0604020202020204" pitchFamily="34" charset="0"/>
            </a:endParaRPr>
          </a:p>
        </p:txBody>
      </p:sp>
      <p:sp>
        <p:nvSpPr>
          <p:cNvPr id="12" name="Text 10"/>
          <p:cNvSpPr/>
          <p:nvPr/>
        </p:nvSpPr>
        <p:spPr>
          <a:xfrm>
            <a:off x="320040" y="2683764"/>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Analysis:</a:t>
            </a:r>
            <a:endParaRPr lang="en-US" sz="1100" dirty="0">
              <a:latin typeface="Arial" panose="020B0604020202020204" pitchFamily="34" charset="0"/>
              <a:cs typeface="Arial" panose="020B0604020202020204" pitchFamily="34" charset="0"/>
            </a:endParaRPr>
          </a:p>
        </p:txBody>
      </p:sp>
      <p:sp>
        <p:nvSpPr>
          <p:cNvPr id="13" name="Text 11"/>
          <p:cNvSpPr/>
          <p:nvPr/>
        </p:nvSpPr>
        <p:spPr>
          <a:xfrm>
            <a:off x="1493520" y="2591629"/>
            <a:ext cx="3764280" cy="484631"/>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Thematic analysis (Braun &amp; Clarke, 2006): familiarisation, coding, theme development, review, definition, write-up. Single phase only.</a:t>
            </a:r>
            <a:endParaRPr lang="en-US" sz="1100" dirty="0">
              <a:latin typeface="Arial" panose="020B0604020202020204" pitchFamily="34" charset="0"/>
              <a:cs typeface="Arial" panose="020B0604020202020204" pitchFamily="34" charset="0"/>
            </a:endParaRPr>
          </a:p>
        </p:txBody>
      </p:sp>
      <p:sp>
        <p:nvSpPr>
          <p:cNvPr id="14" name="Text 12"/>
          <p:cNvSpPr/>
          <p:nvPr/>
        </p:nvSpPr>
        <p:spPr>
          <a:xfrm>
            <a:off x="304800" y="3178639"/>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Sampling:</a:t>
            </a:r>
            <a:endParaRPr lang="en-US" sz="1100" dirty="0">
              <a:latin typeface="Arial" panose="020B0604020202020204" pitchFamily="34" charset="0"/>
              <a:cs typeface="Arial" panose="020B0604020202020204" pitchFamily="34" charset="0"/>
            </a:endParaRPr>
          </a:p>
        </p:txBody>
      </p:sp>
      <p:sp>
        <p:nvSpPr>
          <p:cNvPr id="15" name="Text 13"/>
          <p:cNvSpPr/>
          <p:nvPr/>
        </p:nvSpPr>
        <p:spPr>
          <a:xfrm>
            <a:off x="1508760" y="3144841"/>
            <a:ext cx="3611880" cy="347472"/>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Purposive selection of interviews discussing access to specialist Parkinson’s nurses in UK community settings</a:t>
            </a:r>
            <a:endParaRPr lang="en-US" sz="1100" dirty="0">
              <a:latin typeface="Arial" panose="020B0604020202020204" pitchFamily="34" charset="0"/>
              <a:cs typeface="Arial" panose="020B0604020202020204" pitchFamily="34" charset="0"/>
            </a:endParaRPr>
          </a:p>
        </p:txBody>
      </p:sp>
      <p:sp>
        <p:nvSpPr>
          <p:cNvPr id="16" name="Text 14"/>
          <p:cNvSpPr/>
          <p:nvPr/>
        </p:nvSpPr>
        <p:spPr>
          <a:xfrm>
            <a:off x="320040" y="3584447"/>
            <a:ext cx="1188720" cy="347472"/>
          </a:xfrm>
          <a:prstGeom prst="rect">
            <a:avLst/>
          </a:prstGeom>
          <a:noFill/>
          <a:ln/>
        </p:spPr>
        <p:txBody>
          <a:bodyPr wrap="square" rtlCol="0" anchor="ctr"/>
          <a:lstStyle/>
          <a:p>
            <a:pPr marL="0" indent="0">
              <a:buNone/>
            </a:pPr>
            <a:r>
              <a:rPr lang="en-US" sz="1100" b="1" dirty="0">
                <a:solidFill>
                  <a:srgbClr val="0D7C7C"/>
                </a:solidFill>
                <a:latin typeface="Arial" panose="020B0604020202020204" pitchFamily="34" charset="0"/>
                <a:ea typeface="Calibri" pitchFamily="34" charset="-122"/>
                <a:cs typeface="Arial" panose="020B0604020202020204" pitchFamily="34" charset="0"/>
              </a:rPr>
              <a:t>Ethics:</a:t>
            </a:r>
            <a:endParaRPr lang="en-US" sz="1100" dirty="0">
              <a:latin typeface="Arial" panose="020B0604020202020204" pitchFamily="34" charset="0"/>
              <a:cs typeface="Arial" panose="020B0604020202020204" pitchFamily="34" charset="0"/>
            </a:endParaRPr>
          </a:p>
        </p:txBody>
      </p:sp>
      <p:sp>
        <p:nvSpPr>
          <p:cNvPr id="17" name="Text 15"/>
          <p:cNvSpPr/>
          <p:nvPr/>
        </p:nvSpPr>
        <p:spPr>
          <a:xfrm>
            <a:off x="1508760" y="3615757"/>
            <a:ext cx="3611880" cy="347472"/>
          </a:xfrm>
          <a:prstGeom prst="rect">
            <a:avLst/>
          </a:prstGeom>
          <a:noFill/>
          <a:ln/>
        </p:spPr>
        <p:txBody>
          <a:bodyPr wrap="square" rtlCol="0" anchor="ctr"/>
          <a:lstStyle/>
          <a:p>
            <a:pPr marL="0" indent="0">
              <a:buNone/>
            </a:pPr>
            <a:r>
              <a:rPr lang="en-US" sz="1100" dirty="0">
                <a:solidFill>
                  <a:srgbClr val="1A1A2E"/>
                </a:solidFill>
                <a:latin typeface="Arial" panose="020B0604020202020204" pitchFamily="34" charset="0"/>
                <a:ea typeface="Calibri" pitchFamily="34" charset="-122"/>
                <a:cs typeface="Arial" panose="020B0604020202020204" pitchFamily="34" charset="0"/>
              </a:rPr>
              <a:t>No primary data collection. No NHS ethics application required but university ethics only.</a:t>
            </a:r>
            <a:endParaRPr lang="en-US" sz="1100" dirty="0">
              <a:latin typeface="Arial" panose="020B0604020202020204" pitchFamily="34" charset="0"/>
              <a:cs typeface="Arial" panose="020B0604020202020204" pitchFamily="34" charset="0"/>
            </a:endParaRPr>
          </a:p>
        </p:txBody>
      </p:sp>
      <p:sp>
        <p:nvSpPr>
          <p:cNvPr id="18" name="Text 16"/>
          <p:cNvSpPr/>
          <p:nvPr/>
        </p:nvSpPr>
        <p:spPr>
          <a:xfrm>
            <a:off x="5577840" y="1005840"/>
            <a:ext cx="6309360" cy="36576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Proposed Analysis Steps</a:t>
            </a:r>
            <a:endParaRPr lang="en-US" sz="1600" dirty="0">
              <a:latin typeface="Arial" panose="020B0604020202020204" pitchFamily="34" charset="0"/>
              <a:cs typeface="Arial" panose="020B0604020202020204" pitchFamily="34" charset="0"/>
            </a:endParaRPr>
          </a:p>
        </p:txBody>
      </p:sp>
      <p:graphicFrame>
        <p:nvGraphicFramePr>
          <p:cNvPr id="19" name="Chart 0"/>
          <p:cNvGraphicFramePr/>
          <p:nvPr/>
        </p:nvGraphicFramePr>
        <p:xfrm>
          <a:off x="5577840" y="1371600"/>
          <a:ext cx="6309360" cy="2468880"/>
        </p:xfrm>
        <a:graphic>
          <a:graphicData uri="http://schemas.openxmlformats.org/drawingml/2006/chart">
            <c:chart xmlns:c="http://schemas.openxmlformats.org/drawingml/2006/chart" xmlns:r="http://schemas.openxmlformats.org/officeDocument/2006/relationships" r:id="rId3"/>
          </a:graphicData>
        </a:graphic>
      </p:graphicFrame>
      <p:sp>
        <p:nvSpPr>
          <p:cNvPr id="20" name="Text 17"/>
          <p:cNvSpPr/>
          <p:nvPr/>
        </p:nvSpPr>
        <p:spPr>
          <a:xfrm>
            <a:off x="228600" y="3931920"/>
            <a:ext cx="11430000" cy="365760"/>
          </a:xfrm>
          <a:prstGeom prst="rect">
            <a:avLst/>
          </a:prstGeom>
          <a:solidFill>
            <a:schemeClr val="accent1">
              <a:lumMod val="60000"/>
              <a:lumOff val="40000"/>
            </a:schemeClr>
          </a:solidFill>
          <a:ln/>
        </p:spPr>
        <p:txBody>
          <a:bodyPr wrap="square" rtlCol="0" anchor="ctr"/>
          <a:lstStyle/>
          <a:p>
            <a:pPr marL="0" indent="0">
              <a:buNone/>
            </a:pPr>
            <a:r>
              <a:rPr lang="en-US" sz="1600" b="1" dirty="0">
                <a:solidFill>
                  <a:srgbClr val="1B3A6B"/>
                </a:solidFill>
                <a:latin typeface="Arial" panose="020B0604020202020204" pitchFamily="34" charset="0"/>
                <a:ea typeface="Calibri" pitchFamily="34" charset="-122"/>
                <a:cs typeface="Arial" panose="020B0604020202020204" pitchFamily="34" charset="0"/>
              </a:rPr>
              <a:t>Data Collection &amp; Analysis Workflow</a:t>
            </a:r>
            <a:endParaRPr lang="en-US" sz="1600" dirty="0">
              <a:latin typeface="Arial" panose="020B0604020202020204" pitchFamily="34" charset="0"/>
              <a:cs typeface="Arial" panose="020B0604020202020204" pitchFamily="34" charset="0"/>
            </a:endParaRPr>
          </a:p>
        </p:txBody>
      </p:sp>
      <p:sp>
        <p:nvSpPr>
          <p:cNvPr id="21" name="Shape 18"/>
          <p:cNvSpPr/>
          <p:nvPr/>
        </p:nvSpPr>
        <p:spPr>
          <a:xfrm>
            <a:off x="2148840" y="4983480"/>
            <a:ext cx="411480" cy="0"/>
          </a:xfrm>
          <a:prstGeom prst="line">
            <a:avLst/>
          </a:prstGeom>
          <a:noFill/>
          <a:ln w="25400">
            <a:solidFill>
              <a:srgbClr val="0D7C7C"/>
            </a:solidFill>
            <a:prstDash val="solid"/>
          </a:ln>
        </p:spPr>
        <p:txBody>
          <a:bodyPr/>
          <a:lstStyle/>
          <a:p>
            <a:endParaRPr lang="en-IN"/>
          </a:p>
        </p:txBody>
      </p:sp>
      <p:sp>
        <p:nvSpPr>
          <p:cNvPr id="22" name="Shape 19"/>
          <p:cNvSpPr/>
          <p:nvPr/>
        </p:nvSpPr>
        <p:spPr>
          <a:xfrm>
            <a:off x="253288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23" name="Shape 20"/>
          <p:cNvSpPr/>
          <p:nvPr/>
        </p:nvSpPr>
        <p:spPr>
          <a:xfrm>
            <a:off x="22860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24" name="Text 21"/>
          <p:cNvSpPr/>
          <p:nvPr/>
        </p:nvSpPr>
        <p:spPr>
          <a:xfrm>
            <a:off x="22860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1. Identify</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Dataset</a:t>
            </a:r>
            <a:endParaRPr lang="en-US" sz="1200" dirty="0">
              <a:latin typeface="Arial" panose="020B0604020202020204" pitchFamily="34" charset="0"/>
              <a:cs typeface="Arial" panose="020B0604020202020204" pitchFamily="34" charset="0"/>
            </a:endParaRPr>
          </a:p>
        </p:txBody>
      </p:sp>
      <p:sp>
        <p:nvSpPr>
          <p:cNvPr id="25" name="Text 22"/>
          <p:cNvSpPr/>
          <p:nvPr/>
        </p:nvSpPr>
        <p:spPr>
          <a:xfrm>
            <a:off x="13716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UK Data Service</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or PD archive</a:t>
            </a:r>
            <a:endParaRPr lang="en-US" sz="1400" dirty="0">
              <a:latin typeface="Arial" panose="020B0604020202020204" pitchFamily="34" charset="0"/>
              <a:cs typeface="Arial" panose="020B0604020202020204" pitchFamily="34" charset="0"/>
            </a:endParaRPr>
          </a:p>
        </p:txBody>
      </p:sp>
      <p:sp>
        <p:nvSpPr>
          <p:cNvPr id="26" name="Shape 23"/>
          <p:cNvSpPr/>
          <p:nvPr/>
        </p:nvSpPr>
        <p:spPr>
          <a:xfrm>
            <a:off x="4526280" y="4983480"/>
            <a:ext cx="411480" cy="0"/>
          </a:xfrm>
          <a:prstGeom prst="line">
            <a:avLst/>
          </a:prstGeom>
          <a:noFill/>
          <a:ln w="25400">
            <a:solidFill>
              <a:srgbClr val="0D7C7C"/>
            </a:solidFill>
            <a:prstDash val="solid"/>
          </a:ln>
        </p:spPr>
        <p:txBody>
          <a:bodyPr/>
          <a:lstStyle/>
          <a:p>
            <a:endParaRPr lang="en-IN"/>
          </a:p>
        </p:txBody>
      </p:sp>
      <p:sp>
        <p:nvSpPr>
          <p:cNvPr id="27" name="Shape 24"/>
          <p:cNvSpPr/>
          <p:nvPr/>
        </p:nvSpPr>
        <p:spPr>
          <a:xfrm>
            <a:off x="491032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28" name="Shape 25"/>
          <p:cNvSpPr/>
          <p:nvPr/>
        </p:nvSpPr>
        <p:spPr>
          <a:xfrm>
            <a:off x="260604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29" name="Text 26"/>
          <p:cNvSpPr/>
          <p:nvPr/>
        </p:nvSpPr>
        <p:spPr>
          <a:xfrm>
            <a:off x="260604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2. Select</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Interviews</a:t>
            </a:r>
            <a:endParaRPr lang="en-US" sz="1200" dirty="0">
              <a:latin typeface="Arial" panose="020B0604020202020204" pitchFamily="34" charset="0"/>
              <a:cs typeface="Arial" panose="020B0604020202020204" pitchFamily="34" charset="0"/>
            </a:endParaRPr>
          </a:p>
        </p:txBody>
      </p:sp>
      <p:sp>
        <p:nvSpPr>
          <p:cNvPr id="30" name="Text 27"/>
          <p:cNvSpPr/>
          <p:nvPr/>
        </p:nvSpPr>
        <p:spPr>
          <a:xfrm>
            <a:off x="251460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4–5 relevant</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transcripts</a:t>
            </a:r>
            <a:endParaRPr lang="en-US" sz="1400" dirty="0">
              <a:latin typeface="Arial" panose="020B0604020202020204" pitchFamily="34" charset="0"/>
              <a:cs typeface="Arial" panose="020B0604020202020204" pitchFamily="34" charset="0"/>
            </a:endParaRPr>
          </a:p>
        </p:txBody>
      </p:sp>
      <p:sp>
        <p:nvSpPr>
          <p:cNvPr id="31" name="Shape 28"/>
          <p:cNvSpPr/>
          <p:nvPr/>
        </p:nvSpPr>
        <p:spPr>
          <a:xfrm>
            <a:off x="6903720" y="4983480"/>
            <a:ext cx="411480" cy="0"/>
          </a:xfrm>
          <a:prstGeom prst="line">
            <a:avLst/>
          </a:prstGeom>
          <a:noFill/>
          <a:ln w="25400">
            <a:solidFill>
              <a:srgbClr val="0D7C7C"/>
            </a:solidFill>
            <a:prstDash val="solid"/>
          </a:ln>
        </p:spPr>
        <p:txBody>
          <a:bodyPr/>
          <a:lstStyle/>
          <a:p>
            <a:endParaRPr lang="en-IN"/>
          </a:p>
        </p:txBody>
      </p:sp>
      <p:sp>
        <p:nvSpPr>
          <p:cNvPr id="32" name="Shape 29"/>
          <p:cNvSpPr/>
          <p:nvPr/>
        </p:nvSpPr>
        <p:spPr>
          <a:xfrm>
            <a:off x="728776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33" name="Shape 30"/>
          <p:cNvSpPr/>
          <p:nvPr/>
        </p:nvSpPr>
        <p:spPr>
          <a:xfrm>
            <a:off x="498348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34" name="Text 31"/>
          <p:cNvSpPr/>
          <p:nvPr/>
        </p:nvSpPr>
        <p:spPr>
          <a:xfrm>
            <a:off x="498348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3. Thematic</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Analysis</a:t>
            </a:r>
            <a:endParaRPr lang="en-US" sz="1200" dirty="0">
              <a:latin typeface="Arial" panose="020B0604020202020204" pitchFamily="34" charset="0"/>
              <a:cs typeface="Arial" panose="020B0604020202020204" pitchFamily="34" charset="0"/>
            </a:endParaRPr>
          </a:p>
        </p:txBody>
      </p:sp>
      <p:sp>
        <p:nvSpPr>
          <p:cNvPr id="35" name="Text 32"/>
          <p:cNvSpPr/>
          <p:nvPr/>
        </p:nvSpPr>
        <p:spPr>
          <a:xfrm>
            <a:off x="489204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Braun &amp; Clarke</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6-phase process</a:t>
            </a:r>
            <a:endParaRPr lang="en-US" sz="1400" dirty="0">
              <a:latin typeface="Arial" panose="020B0604020202020204" pitchFamily="34" charset="0"/>
              <a:cs typeface="Arial" panose="020B0604020202020204" pitchFamily="34" charset="0"/>
            </a:endParaRPr>
          </a:p>
        </p:txBody>
      </p:sp>
      <p:sp>
        <p:nvSpPr>
          <p:cNvPr id="36" name="Shape 33"/>
          <p:cNvSpPr/>
          <p:nvPr/>
        </p:nvSpPr>
        <p:spPr>
          <a:xfrm>
            <a:off x="9281160" y="4983480"/>
            <a:ext cx="411480" cy="0"/>
          </a:xfrm>
          <a:prstGeom prst="line">
            <a:avLst/>
          </a:prstGeom>
          <a:noFill/>
          <a:ln w="25400">
            <a:solidFill>
              <a:srgbClr val="0D7C7C"/>
            </a:solidFill>
            <a:prstDash val="solid"/>
          </a:ln>
        </p:spPr>
        <p:txBody>
          <a:bodyPr/>
          <a:lstStyle/>
          <a:p>
            <a:endParaRPr lang="en-IN"/>
          </a:p>
        </p:txBody>
      </p:sp>
      <p:sp>
        <p:nvSpPr>
          <p:cNvPr id="37" name="Shape 34"/>
          <p:cNvSpPr/>
          <p:nvPr/>
        </p:nvSpPr>
        <p:spPr>
          <a:xfrm>
            <a:off x="9665208" y="4910328"/>
            <a:ext cx="73152" cy="146304"/>
          </a:xfrm>
          <a:prstGeom prst="rect">
            <a:avLst/>
          </a:prstGeom>
          <a:solidFill>
            <a:srgbClr val="0D7C7C"/>
          </a:solidFill>
          <a:ln w="12700">
            <a:solidFill>
              <a:srgbClr val="0D7C7C"/>
            </a:solidFill>
            <a:prstDash val="solid"/>
          </a:ln>
        </p:spPr>
        <p:txBody>
          <a:bodyPr/>
          <a:lstStyle/>
          <a:p>
            <a:endParaRPr lang="en-IN"/>
          </a:p>
        </p:txBody>
      </p:sp>
      <p:sp>
        <p:nvSpPr>
          <p:cNvPr id="38" name="Shape 35"/>
          <p:cNvSpPr/>
          <p:nvPr/>
        </p:nvSpPr>
        <p:spPr>
          <a:xfrm>
            <a:off x="7406640" y="4460095"/>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39" name="Text 36"/>
          <p:cNvSpPr/>
          <p:nvPr/>
        </p:nvSpPr>
        <p:spPr>
          <a:xfrm>
            <a:off x="736092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4. Map to</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NICE NG71</a:t>
            </a:r>
            <a:endParaRPr lang="en-US" sz="1200" dirty="0">
              <a:latin typeface="Arial" panose="020B0604020202020204" pitchFamily="34" charset="0"/>
              <a:cs typeface="Arial" panose="020B0604020202020204" pitchFamily="34" charset="0"/>
            </a:endParaRPr>
          </a:p>
        </p:txBody>
      </p:sp>
      <p:sp>
        <p:nvSpPr>
          <p:cNvPr id="40" name="Text 37"/>
          <p:cNvSpPr/>
          <p:nvPr/>
        </p:nvSpPr>
        <p:spPr>
          <a:xfrm>
            <a:off x="7269480" y="5577840"/>
            <a:ext cx="2103120" cy="548640"/>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Domains:</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geo/socio/org</a:t>
            </a:r>
            <a:endParaRPr lang="en-US" sz="1400" dirty="0">
              <a:latin typeface="Arial" panose="020B0604020202020204" pitchFamily="34" charset="0"/>
              <a:cs typeface="Arial" panose="020B0604020202020204" pitchFamily="34" charset="0"/>
            </a:endParaRPr>
          </a:p>
        </p:txBody>
      </p:sp>
      <p:sp>
        <p:nvSpPr>
          <p:cNvPr id="41" name="Shape 38"/>
          <p:cNvSpPr/>
          <p:nvPr/>
        </p:nvSpPr>
        <p:spPr>
          <a:xfrm>
            <a:off x="9738360" y="4434840"/>
            <a:ext cx="1920240" cy="1097280"/>
          </a:xfrm>
          <a:prstGeom prst="ellipse">
            <a:avLst/>
          </a:prstGeom>
          <a:solidFill>
            <a:srgbClr val="1B3A6B"/>
          </a:solidFill>
          <a:ln w="25400">
            <a:solidFill>
              <a:srgbClr val="E8A020"/>
            </a:solidFill>
            <a:prstDash val="solid"/>
          </a:ln>
          <a:effectLst>
            <a:outerShdw blurRad="63500" dist="25400" dir="8100000" algn="bl" rotWithShape="0">
              <a:srgbClr val="000000">
                <a:alpha val="10000"/>
              </a:srgbClr>
            </a:outerShdw>
          </a:effectLst>
        </p:spPr>
        <p:txBody>
          <a:bodyPr/>
          <a:lstStyle/>
          <a:p>
            <a:endParaRPr lang="en-IN"/>
          </a:p>
        </p:txBody>
      </p:sp>
      <p:sp>
        <p:nvSpPr>
          <p:cNvPr id="42" name="Text 39"/>
          <p:cNvSpPr/>
          <p:nvPr/>
        </p:nvSpPr>
        <p:spPr>
          <a:xfrm>
            <a:off x="9738360" y="4462272"/>
            <a:ext cx="1920240" cy="640080"/>
          </a:xfrm>
          <a:prstGeom prst="rect">
            <a:avLst/>
          </a:prstGeom>
          <a:noFill/>
          <a:ln/>
        </p:spPr>
        <p:txBody>
          <a:bodyPr wrap="square" rtlCol="0" anchor="ctr"/>
          <a:lstStyle/>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5. Narrative</a:t>
            </a:r>
            <a:endParaRPr lang="en-US" sz="1200" dirty="0">
              <a:latin typeface="Arial" panose="020B0604020202020204" pitchFamily="34" charset="0"/>
              <a:cs typeface="Arial" panose="020B0604020202020204" pitchFamily="34" charset="0"/>
            </a:endParaRPr>
          </a:p>
          <a:p>
            <a:pPr marL="0" indent="0" algn="ctr">
              <a:buNone/>
            </a:pPr>
            <a:r>
              <a:rPr lang="en-US" sz="1200" b="1" dirty="0">
                <a:solidFill>
                  <a:srgbClr val="FFFFFF"/>
                </a:solidFill>
                <a:latin typeface="Arial" panose="020B0604020202020204" pitchFamily="34" charset="0"/>
                <a:ea typeface="Calibri" pitchFamily="34" charset="-122"/>
                <a:cs typeface="Arial" panose="020B0604020202020204" pitchFamily="34" charset="0"/>
              </a:rPr>
              <a:t>Summary</a:t>
            </a:r>
            <a:endParaRPr lang="en-US" sz="1200" dirty="0">
              <a:latin typeface="Arial" panose="020B0604020202020204" pitchFamily="34" charset="0"/>
              <a:cs typeface="Arial" panose="020B0604020202020204" pitchFamily="34" charset="0"/>
            </a:endParaRPr>
          </a:p>
        </p:txBody>
      </p:sp>
      <p:sp>
        <p:nvSpPr>
          <p:cNvPr id="43" name="Text 40"/>
          <p:cNvSpPr/>
          <p:nvPr/>
        </p:nvSpPr>
        <p:spPr>
          <a:xfrm>
            <a:off x="9646920" y="5486399"/>
            <a:ext cx="2240280" cy="704089"/>
          </a:xfrm>
          <a:prstGeom prst="rect">
            <a:avLst/>
          </a:prstGeom>
          <a:noFill/>
          <a:ln/>
        </p:spPr>
        <p:txBody>
          <a:bodyPr wrap="square" rtlCol="0" anchor="ctr"/>
          <a:lstStyle/>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Anonymised</a:t>
            </a:r>
            <a:endParaRPr lang="en-US" sz="1400" dirty="0">
              <a:latin typeface="Arial" panose="020B0604020202020204" pitchFamily="34" charset="0"/>
              <a:cs typeface="Arial" panose="020B0604020202020204" pitchFamily="34" charset="0"/>
            </a:endParaRPr>
          </a:p>
          <a:p>
            <a:pPr marL="0" indent="0" algn="ctr">
              <a:buNone/>
            </a:pPr>
            <a:r>
              <a:rPr lang="en-US" sz="1400" dirty="0">
                <a:solidFill>
                  <a:srgbClr val="4A5568"/>
                </a:solidFill>
                <a:latin typeface="Arial" panose="020B0604020202020204" pitchFamily="34" charset="0"/>
                <a:ea typeface="Calibri" pitchFamily="34" charset="-122"/>
                <a:cs typeface="Arial" panose="020B0604020202020204" pitchFamily="34" charset="0"/>
              </a:rPr>
              <a:t>with quotes</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EF3F9"/>
        </a:solidFill>
        <a:effectLst/>
      </p:bgPr>
    </p:bg>
    <p:spTree>
      <p:nvGrpSpPr>
        <p:cNvPr id="1" name="">
          <a:extLst>
            <a:ext uri="{FF2B5EF4-FFF2-40B4-BE49-F238E27FC236}">
              <a16:creationId xmlns:a16="http://schemas.microsoft.com/office/drawing/2014/main" id="{E39EA8CE-6DAC-CCC0-789D-99CA9DF8F304}"/>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A2BB0DA-850D-76DD-9F4F-EE7496194660}"/>
              </a:ext>
            </a:extLst>
          </p:cNvPr>
          <p:cNvSpPr/>
          <p:nvPr/>
        </p:nvSpPr>
        <p:spPr>
          <a:xfrm>
            <a:off x="0" y="0"/>
            <a:ext cx="12161520" cy="777240"/>
          </a:xfrm>
          <a:prstGeom prst="rect">
            <a:avLst/>
          </a:prstGeom>
          <a:solidFill>
            <a:srgbClr val="0D7C7C"/>
          </a:solidFill>
          <a:ln w="12700">
            <a:solidFill>
              <a:srgbClr val="0D7C7C"/>
            </a:solidFill>
            <a:prstDash val="solid"/>
          </a:ln>
        </p:spPr>
        <p:txBody>
          <a:bodyPr/>
          <a:lstStyle/>
          <a:p>
            <a:endParaRPr lang="en-IN"/>
          </a:p>
        </p:txBody>
      </p:sp>
      <p:sp>
        <p:nvSpPr>
          <p:cNvPr id="3" name="Shape 1">
            <a:extLst>
              <a:ext uri="{FF2B5EF4-FFF2-40B4-BE49-F238E27FC236}">
                <a16:creationId xmlns:a16="http://schemas.microsoft.com/office/drawing/2014/main" id="{EFF14584-7887-80CC-5C0E-F2B1CB965332}"/>
              </a:ext>
            </a:extLst>
          </p:cNvPr>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a:extLst>
              <a:ext uri="{FF2B5EF4-FFF2-40B4-BE49-F238E27FC236}">
                <a16:creationId xmlns:a16="http://schemas.microsoft.com/office/drawing/2014/main" id="{8D81AC45-C1F2-67DE-689C-1DC73C7D92E8}"/>
              </a:ext>
            </a:extLst>
          </p:cNvPr>
          <p:cNvSpPr/>
          <p:nvPr/>
        </p:nvSpPr>
        <p:spPr>
          <a:xfrm>
            <a:off x="274320" y="0"/>
            <a:ext cx="11430000" cy="777240"/>
          </a:xfrm>
          <a:prstGeom prst="rect">
            <a:avLst/>
          </a:prstGeom>
          <a:noFill/>
          <a:ln/>
        </p:spPr>
        <p:txBody>
          <a:bodyPr wrap="square" rtlCol="0" anchor="ctr"/>
          <a:lstStyle/>
          <a:p>
            <a:pPr marL="0" indent="0" algn="ctr">
              <a:buNone/>
            </a:pPr>
            <a:r>
              <a:rPr lang="en-US" sz="2800" b="1" dirty="0">
                <a:solidFill>
                  <a:schemeClr val="accent2">
                    <a:lumMod val="75000"/>
                  </a:schemeClr>
                </a:solidFill>
                <a:latin typeface="Arial" panose="020B0604020202020204" pitchFamily="34" charset="0"/>
                <a:ea typeface="Calibri" pitchFamily="34" charset="-122"/>
                <a:cs typeface="Arial" panose="020B0604020202020204" pitchFamily="34" charset="0"/>
              </a:rPr>
              <a:t>8. RESEARCH IMPACT</a:t>
            </a:r>
            <a:endParaRPr lang="en-US" sz="2800" dirty="0">
              <a:solidFill>
                <a:schemeClr val="accent2">
                  <a:lumMod val="75000"/>
                </a:schemeClr>
              </a:solidFill>
              <a:latin typeface="Arial" panose="020B0604020202020204" pitchFamily="34" charset="0"/>
              <a:cs typeface="Arial" panose="020B0604020202020204" pitchFamily="34" charset="0"/>
            </a:endParaRPr>
          </a:p>
        </p:txBody>
      </p:sp>
      <p:sp>
        <p:nvSpPr>
          <p:cNvPr id="5" name="Shape 3">
            <a:extLst>
              <a:ext uri="{FF2B5EF4-FFF2-40B4-BE49-F238E27FC236}">
                <a16:creationId xmlns:a16="http://schemas.microsoft.com/office/drawing/2014/main" id="{B8781AA1-EC4C-FA61-983B-E9A5233E1BC1}"/>
              </a:ext>
            </a:extLst>
          </p:cNvPr>
          <p:cNvSpPr/>
          <p:nvPr/>
        </p:nvSpPr>
        <p:spPr>
          <a:xfrm>
            <a:off x="274320" y="1014984"/>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KE" dirty="0"/>
          </a:p>
        </p:txBody>
      </p:sp>
      <p:sp>
        <p:nvSpPr>
          <p:cNvPr id="6" name="Shape 4">
            <a:extLst>
              <a:ext uri="{FF2B5EF4-FFF2-40B4-BE49-F238E27FC236}">
                <a16:creationId xmlns:a16="http://schemas.microsoft.com/office/drawing/2014/main" id="{23569108-8C44-D4D7-CEB5-90E23ECDB8B9}"/>
              </a:ext>
            </a:extLst>
          </p:cNvPr>
          <p:cNvSpPr/>
          <p:nvPr/>
        </p:nvSpPr>
        <p:spPr>
          <a:xfrm>
            <a:off x="228600" y="1005840"/>
            <a:ext cx="5760720" cy="73152"/>
          </a:xfrm>
          <a:prstGeom prst="rect">
            <a:avLst/>
          </a:prstGeom>
          <a:solidFill>
            <a:srgbClr val="1B3A6B"/>
          </a:solidFill>
          <a:ln w="12700">
            <a:solidFill>
              <a:srgbClr val="1B3A6B"/>
            </a:solidFill>
            <a:prstDash val="solid"/>
          </a:ln>
        </p:spPr>
        <p:txBody>
          <a:bodyPr/>
          <a:lstStyle/>
          <a:p>
            <a:endParaRPr lang="en-IN"/>
          </a:p>
        </p:txBody>
      </p:sp>
      <p:sp>
        <p:nvSpPr>
          <p:cNvPr id="7" name="Shape 5">
            <a:extLst>
              <a:ext uri="{FF2B5EF4-FFF2-40B4-BE49-F238E27FC236}">
                <a16:creationId xmlns:a16="http://schemas.microsoft.com/office/drawing/2014/main" id="{0189BE13-1AFF-E121-8E56-246D2E4DBF45}"/>
              </a:ext>
            </a:extLst>
          </p:cNvPr>
          <p:cNvSpPr/>
          <p:nvPr/>
        </p:nvSpPr>
        <p:spPr>
          <a:xfrm>
            <a:off x="274320" y="1143000"/>
            <a:ext cx="777240" cy="797560"/>
          </a:xfrm>
          <a:prstGeom prst="ellipse">
            <a:avLst/>
          </a:prstGeom>
          <a:solidFill>
            <a:srgbClr val="1B3A6B"/>
          </a:solidFill>
          <a:ln w="12700">
            <a:solidFill>
              <a:srgbClr val="1B3A6B"/>
            </a:solidFill>
            <a:prstDash val="solid"/>
          </a:ln>
        </p:spPr>
        <p:txBody>
          <a:bodyPr/>
          <a:lstStyle/>
          <a:p>
            <a:endParaRPr lang="en-IN"/>
          </a:p>
        </p:txBody>
      </p:sp>
      <p:sp>
        <p:nvSpPr>
          <p:cNvPr id="8" name="Text 6">
            <a:extLst>
              <a:ext uri="{FF2B5EF4-FFF2-40B4-BE49-F238E27FC236}">
                <a16:creationId xmlns:a16="http://schemas.microsoft.com/office/drawing/2014/main" id="{0E1C2ED2-344C-F387-EF2A-84977FF031CB}"/>
              </a:ext>
            </a:extLst>
          </p:cNvPr>
          <p:cNvSpPr/>
          <p:nvPr/>
        </p:nvSpPr>
        <p:spPr>
          <a:xfrm>
            <a:off x="365760" y="1143000"/>
            <a:ext cx="594360" cy="59436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9" name="Text 7">
            <a:extLst>
              <a:ext uri="{FF2B5EF4-FFF2-40B4-BE49-F238E27FC236}">
                <a16:creationId xmlns:a16="http://schemas.microsoft.com/office/drawing/2014/main" id="{DF96E298-5757-090D-93A8-0917C3583EAE}"/>
              </a:ext>
            </a:extLst>
          </p:cNvPr>
          <p:cNvSpPr/>
          <p:nvPr/>
        </p:nvSpPr>
        <p:spPr>
          <a:xfrm>
            <a:off x="1143000" y="1170432"/>
            <a:ext cx="4709160" cy="457200"/>
          </a:xfrm>
          <a:prstGeom prst="rect">
            <a:avLst/>
          </a:prstGeom>
          <a:solidFill>
            <a:schemeClr val="accent5">
              <a:lumMod val="60000"/>
              <a:lumOff val="40000"/>
            </a:schemeClr>
          </a:solidFill>
          <a:ln/>
        </p:spPr>
        <p:txBody>
          <a:bodyPr wrap="square" rtlCol="0" anchor="ctr"/>
          <a:lstStyle/>
          <a:p>
            <a:pPr marL="0" indent="0">
              <a:buNone/>
            </a:pPr>
            <a:r>
              <a:rPr lang="en-US" b="1" dirty="0">
                <a:solidFill>
                  <a:srgbClr val="1B3A6B"/>
                </a:solidFill>
                <a:latin typeface="Arial" panose="020B0604020202020204" pitchFamily="34" charset="0"/>
                <a:ea typeface="Calibri" pitchFamily="34" charset="-122"/>
                <a:cs typeface="Arial" panose="020B0604020202020204" pitchFamily="34" charset="0"/>
              </a:rPr>
              <a:t>For People with Parkinson's</a:t>
            </a:r>
            <a:endParaRPr lang="en-US" dirty="0">
              <a:latin typeface="Arial" panose="020B0604020202020204" pitchFamily="34" charset="0"/>
              <a:cs typeface="Arial" panose="020B0604020202020204" pitchFamily="34" charset="0"/>
            </a:endParaRPr>
          </a:p>
        </p:txBody>
      </p:sp>
      <p:sp>
        <p:nvSpPr>
          <p:cNvPr id="10" name="Text 8">
            <a:extLst>
              <a:ext uri="{FF2B5EF4-FFF2-40B4-BE49-F238E27FC236}">
                <a16:creationId xmlns:a16="http://schemas.microsoft.com/office/drawing/2014/main" id="{EBB76457-FBA4-81FB-7F48-1A2B93F9ED13}"/>
              </a:ext>
            </a:extLst>
          </p:cNvPr>
          <p:cNvSpPr/>
          <p:nvPr/>
        </p:nvSpPr>
        <p:spPr>
          <a:xfrm>
            <a:off x="350520" y="2032000"/>
            <a:ext cx="5486400" cy="110236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Improved understanding of community access barriers will guide NHS services to better reach underserved patients, directly reducing inequalities in care quality and clinical outcomes for people living with PD across the UK (McEwan et al., 2024; Tenison et al., 2022).</a:t>
            </a:r>
          </a:p>
        </p:txBody>
      </p:sp>
      <p:sp>
        <p:nvSpPr>
          <p:cNvPr id="11" name="Shape 9">
            <a:extLst>
              <a:ext uri="{FF2B5EF4-FFF2-40B4-BE49-F238E27FC236}">
                <a16:creationId xmlns:a16="http://schemas.microsoft.com/office/drawing/2014/main" id="{DDF02CB7-7BA8-C3A7-2B87-5638912E7C0E}"/>
              </a:ext>
            </a:extLst>
          </p:cNvPr>
          <p:cNvSpPr/>
          <p:nvPr/>
        </p:nvSpPr>
        <p:spPr>
          <a:xfrm>
            <a:off x="6217920" y="1005840"/>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a:extLst>
              <a:ext uri="{FF2B5EF4-FFF2-40B4-BE49-F238E27FC236}">
                <a16:creationId xmlns:a16="http://schemas.microsoft.com/office/drawing/2014/main" id="{1BAD9733-57EE-1365-E6A7-32E199B4C426}"/>
              </a:ext>
            </a:extLst>
          </p:cNvPr>
          <p:cNvSpPr/>
          <p:nvPr/>
        </p:nvSpPr>
        <p:spPr>
          <a:xfrm>
            <a:off x="6217920" y="1005840"/>
            <a:ext cx="5760720" cy="73152"/>
          </a:xfrm>
          <a:prstGeom prst="rect">
            <a:avLst/>
          </a:prstGeom>
          <a:solidFill>
            <a:srgbClr val="0D7C7C"/>
          </a:solidFill>
          <a:ln w="12700">
            <a:solidFill>
              <a:srgbClr val="0D7C7C"/>
            </a:solidFill>
            <a:prstDash val="solid"/>
          </a:ln>
        </p:spPr>
        <p:txBody>
          <a:bodyPr/>
          <a:lstStyle/>
          <a:p>
            <a:endParaRPr lang="en-IN"/>
          </a:p>
        </p:txBody>
      </p:sp>
      <p:sp>
        <p:nvSpPr>
          <p:cNvPr id="13" name="Shape 11">
            <a:extLst>
              <a:ext uri="{FF2B5EF4-FFF2-40B4-BE49-F238E27FC236}">
                <a16:creationId xmlns:a16="http://schemas.microsoft.com/office/drawing/2014/main" id="{5A750794-3D1B-C2ED-D232-8C0AC76EF7C9}"/>
              </a:ext>
            </a:extLst>
          </p:cNvPr>
          <p:cNvSpPr/>
          <p:nvPr/>
        </p:nvSpPr>
        <p:spPr>
          <a:xfrm>
            <a:off x="6263640" y="1143000"/>
            <a:ext cx="777240" cy="797560"/>
          </a:xfrm>
          <a:prstGeom prst="ellipse">
            <a:avLst/>
          </a:prstGeom>
          <a:solidFill>
            <a:srgbClr val="0D7C7C"/>
          </a:solidFill>
          <a:ln w="12700">
            <a:solidFill>
              <a:srgbClr val="0D7C7C"/>
            </a:solidFill>
            <a:prstDash val="solid"/>
          </a:ln>
        </p:spPr>
        <p:txBody>
          <a:bodyPr/>
          <a:lstStyle/>
          <a:p>
            <a:endParaRPr lang="en-IN"/>
          </a:p>
        </p:txBody>
      </p:sp>
      <p:sp>
        <p:nvSpPr>
          <p:cNvPr id="14" name="Text 12">
            <a:extLst>
              <a:ext uri="{FF2B5EF4-FFF2-40B4-BE49-F238E27FC236}">
                <a16:creationId xmlns:a16="http://schemas.microsoft.com/office/drawing/2014/main" id="{64084E2E-99F2-744E-CE82-99976883719C}"/>
              </a:ext>
            </a:extLst>
          </p:cNvPr>
          <p:cNvSpPr/>
          <p:nvPr/>
        </p:nvSpPr>
        <p:spPr>
          <a:xfrm>
            <a:off x="6355080" y="1143000"/>
            <a:ext cx="685800" cy="79756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5" name="Text 13">
            <a:extLst>
              <a:ext uri="{FF2B5EF4-FFF2-40B4-BE49-F238E27FC236}">
                <a16:creationId xmlns:a16="http://schemas.microsoft.com/office/drawing/2014/main" id="{9F6E50A9-2698-0591-CFC8-4BC7A0E9571B}"/>
              </a:ext>
            </a:extLst>
          </p:cNvPr>
          <p:cNvSpPr/>
          <p:nvPr/>
        </p:nvSpPr>
        <p:spPr>
          <a:xfrm>
            <a:off x="7178040" y="1170432"/>
            <a:ext cx="4663440" cy="457200"/>
          </a:xfrm>
          <a:prstGeom prst="rect">
            <a:avLst/>
          </a:prstGeom>
          <a:solidFill>
            <a:schemeClr val="accent2">
              <a:lumMod val="60000"/>
              <a:lumOff val="40000"/>
            </a:schemeClr>
          </a:solidFill>
          <a:ln/>
        </p:spPr>
        <p:txBody>
          <a:bodyPr wrap="square" rtlCol="0" anchor="ctr"/>
          <a:lstStyle/>
          <a:p>
            <a:pPr marL="0" indent="0">
              <a:buNone/>
            </a:pPr>
            <a:r>
              <a:rPr lang="en-US" b="1" dirty="0">
                <a:solidFill>
                  <a:srgbClr val="0D7C7C"/>
                </a:solidFill>
                <a:latin typeface="Arial" panose="020B0604020202020204" pitchFamily="34" charset="0"/>
                <a:ea typeface="Calibri" pitchFamily="34" charset="-122"/>
                <a:cs typeface="Arial" panose="020B0604020202020204" pitchFamily="34" charset="0"/>
              </a:rPr>
              <a:t>For Parkinson's Nurses &amp; Services</a:t>
            </a:r>
            <a:endParaRPr lang="en-US" dirty="0">
              <a:latin typeface="Arial" panose="020B0604020202020204" pitchFamily="34" charset="0"/>
              <a:cs typeface="Arial" panose="020B0604020202020204" pitchFamily="34" charset="0"/>
            </a:endParaRPr>
          </a:p>
        </p:txBody>
      </p:sp>
      <p:sp>
        <p:nvSpPr>
          <p:cNvPr id="16" name="Text 14">
            <a:extLst>
              <a:ext uri="{FF2B5EF4-FFF2-40B4-BE49-F238E27FC236}">
                <a16:creationId xmlns:a16="http://schemas.microsoft.com/office/drawing/2014/main" id="{BB9BE456-8F87-DB70-4A2B-35B9DFC0376D}"/>
              </a:ext>
            </a:extLst>
          </p:cNvPr>
          <p:cNvSpPr/>
          <p:nvPr/>
        </p:nvSpPr>
        <p:spPr>
          <a:xfrm>
            <a:off x="6355080" y="2032000"/>
            <a:ext cx="5486400" cy="144272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Findings will support the case for expanded PNS provision in community settings, informing NHS workforce planning and service redesign to reduce waiting times and improve geographic reach across all UK nations (Parkinson's UK, 2025; Loughery et al., 2025).</a:t>
            </a:r>
            <a:endParaRPr lang="en-US" sz="1200" dirty="0">
              <a:latin typeface="Arial" panose="020B0604020202020204" pitchFamily="34" charset="0"/>
              <a:cs typeface="Arial" panose="020B0604020202020204" pitchFamily="34" charset="0"/>
            </a:endParaRPr>
          </a:p>
        </p:txBody>
      </p:sp>
      <p:sp>
        <p:nvSpPr>
          <p:cNvPr id="17" name="Shape 15">
            <a:extLst>
              <a:ext uri="{FF2B5EF4-FFF2-40B4-BE49-F238E27FC236}">
                <a16:creationId xmlns:a16="http://schemas.microsoft.com/office/drawing/2014/main" id="{50D06B0B-D17F-FCCB-450B-86E18FE34E94}"/>
              </a:ext>
            </a:extLst>
          </p:cNvPr>
          <p:cNvSpPr/>
          <p:nvPr/>
        </p:nvSpPr>
        <p:spPr>
          <a:xfrm>
            <a:off x="228600" y="3840480"/>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a:extLst>
              <a:ext uri="{FF2B5EF4-FFF2-40B4-BE49-F238E27FC236}">
                <a16:creationId xmlns:a16="http://schemas.microsoft.com/office/drawing/2014/main" id="{82EC780E-0115-61A4-CE6B-C5E0CE30C581}"/>
              </a:ext>
            </a:extLst>
          </p:cNvPr>
          <p:cNvSpPr/>
          <p:nvPr/>
        </p:nvSpPr>
        <p:spPr>
          <a:xfrm>
            <a:off x="228600" y="3840480"/>
            <a:ext cx="5760720" cy="73152"/>
          </a:xfrm>
          <a:prstGeom prst="rect">
            <a:avLst/>
          </a:prstGeom>
          <a:solidFill>
            <a:srgbClr val="1B3A6B"/>
          </a:solidFill>
          <a:ln w="12700">
            <a:solidFill>
              <a:srgbClr val="1B3A6B"/>
            </a:solidFill>
            <a:prstDash val="solid"/>
          </a:ln>
        </p:spPr>
        <p:txBody>
          <a:bodyPr/>
          <a:lstStyle/>
          <a:p>
            <a:endParaRPr lang="en-IN"/>
          </a:p>
        </p:txBody>
      </p:sp>
      <p:sp>
        <p:nvSpPr>
          <p:cNvPr id="19" name="Shape 17">
            <a:extLst>
              <a:ext uri="{FF2B5EF4-FFF2-40B4-BE49-F238E27FC236}">
                <a16:creationId xmlns:a16="http://schemas.microsoft.com/office/drawing/2014/main" id="{B57AC34A-47E1-60A7-D76A-D3B5150A4A09}"/>
              </a:ext>
            </a:extLst>
          </p:cNvPr>
          <p:cNvSpPr/>
          <p:nvPr/>
        </p:nvSpPr>
        <p:spPr>
          <a:xfrm>
            <a:off x="274320" y="3977640"/>
            <a:ext cx="777240" cy="726440"/>
          </a:xfrm>
          <a:prstGeom prst="ellipse">
            <a:avLst/>
          </a:prstGeom>
          <a:solidFill>
            <a:srgbClr val="1B3A6B"/>
          </a:solidFill>
          <a:ln w="12700">
            <a:solidFill>
              <a:srgbClr val="1B3A6B"/>
            </a:solidFill>
            <a:prstDash val="solid"/>
          </a:ln>
        </p:spPr>
        <p:txBody>
          <a:bodyPr/>
          <a:lstStyle/>
          <a:p>
            <a:endParaRPr lang="en-IN"/>
          </a:p>
        </p:txBody>
      </p:sp>
      <p:sp>
        <p:nvSpPr>
          <p:cNvPr id="20" name="Text 18">
            <a:extLst>
              <a:ext uri="{FF2B5EF4-FFF2-40B4-BE49-F238E27FC236}">
                <a16:creationId xmlns:a16="http://schemas.microsoft.com/office/drawing/2014/main" id="{16365C8E-C9B9-F240-3B3C-AE6823DA32DC}"/>
              </a:ext>
            </a:extLst>
          </p:cNvPr>
          <p:cNvSpPr/>
          <p:nvPr/>
        </p:nvSpPr>
        <p:spPr>
          <a:xfrm>
            <a:off x="365760" y="3977640"/>
            <a:ext cx="594360" cy="80772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21" name="Text 19">
            <a:extLst>
              <a:ext uri="{FF2B5EF4-FFF2-40B4-BE49-F238E27FC236}">
                <a16:creationId xmlns:a16="http://schemas.microsoft.com/office/drawing/2014/main" id="{652D1ECA-920D-5E83-0D9F-2FE51A340D67}"/>
              </a:ext>
            </a:extLst>
          </p:cNvPr>
          <p:cNvSpPr/>
          <p:nvPr/>
        </p:nvSpPr>
        <p:spPr>
          <a:xfrm>
            <a:off x="1143000" y="4005072"/>
            <a:ext cx="4709160" cy="566928"/>
          </a:xfrm>
          <a:prstGeom prst="rect">
            <a:avLst/>
          </a:prstGeom>
          <a:solidFill>
            <a:schemeClr val="accent5">
              <a:lumMod val="60000"/>
              <a:lumOff val="40000"/>
            </a:schemeClr>
          </a:solidFill>
          <a:ln/>
        </p:spPr>
        <p:txBody>
          <a:bodyPr wrap="square" rtlCol="0" anchor="ctr"/>
          <a:lstStyle/>
          <a:p>
            <a:pPr marL="0" indent="0">
              <a:buNone/>
            </a:pPr>
            <a:r>
              <a:rPr lang="en-US" b="1" dirty="0">
                <a:solidFill>
                  <a:srgbClr val="1B3A6B"/>
                </a:solidFill>
                <a:latin typeface="Arial" panose="020B0604020202020204" pitchFamily="34" charset="0"/>
                <a:ea typeface="Calibri" pitchFamily="34" charset="-122"/>
                <a:cs typeface="Arial" panose="020B0604020202020204" pitchFamily="34" charset="0"/>
              </a:rPr>
              <a:t>For Health Policy</a:t>
            </a:r>
            <a:endParaRPr lang="en-US" dirty="0">
              <a:latin typeface="Arial" panose="020B0604020202020204" pitchFamily="34" charset="0"/>
              <a:cs typeface="Arial" panose="020B0604020202020204" pitchFamily="34" charset="0"/>
            </a:endParaRPr>
          </a:p>
        </p:txBody>
      </p:sp>
      <p:sp>
        <p:nvSpPr>
          <p:cNvPr id="22" name="Text 20">
            <a:extLst>
              <a:ext uri="{FF2B5EF4-FFF2-40B4-BE49-F238E27FC236}">
                <a16:creationId xmlns:a16="http://schemas.microsoft.com/office/drawing/2014/main" id="{304DED7C-1C49-06D9-8D2F-75688308F6DF}"/>
              </a:ext>
            </a:extLst>
          </p:cNvPr>
          <p:cNvSpPr/>
          <p:nvPr/>
        </p:nvSpPr>
        <p:spPr>
          <a:xfrm>
            <a:off x="365760" y="4978400"/>
            <a:ext cx="5486400" cy="133096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Evidence will directly inform NHS England, NHS Wales, and Parkinson's UK advocacy for equitable PNS distribution, building on NICE NG71 and national neurological conditions delivery plans (NICE, 2024; Brock et al., 2018; Schiess et al., 2022).</a:t>
            </a:r>
            <a:endParaRPr lang="en-US" sz="1200" dirty="0">
              <a:latin typeface="Arial" panose="020B0604020202020204" pitchFamily="34" charset="0"/>
              <a:cs typeface="Arial" panose="020B0604020202020204" pitchFamily="34" charset="0"/>
            </a:endParaRPr>
          </a:p>
        </p:txBody>
      </p:sp>
      <p:sp>
        <p:nvSpPr>
          <p:cNvPr id="23" name="Shape 21">
            <a:extLst>
              <a:ext uri="{FF2B5EF4-FFF2-40B4-BE49-F238E27FC236}">
                <a16:creationId xmlns:a16="http://schemas.microsoft.com/office/drawing/2014/main" id="{B540862F-BCEC-F0A0-9ED0-C4DB6DE70A08}"/>
              </a:ext>
            </a:extLst>
          </p:cNvPr>
          <p:cNvSpPr/>
          <p:nvPr/>
        </p:nvSpPr>
        <p:spPr>
          <a:xfrm>
            <a:off x="6202680" y="3840480"/>
            <a:ext cx="5760720" cy="2560320"/>
          </a:xfrm>
          <a:prstGeom prst="rect">
            <a:avLst/>
          </a:prstGeom>
          <a:solidFill>
            <a:srgbClr val="FFFFFF"/>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24" name="Shape 22">
            <a:extLst>
              <a:ext uri="{FF2B5EF4-FFF2-40B4-BE49-F238E27FC236}">
                <a16:creationId xmlns:a16="http://schemas.microsoft.com/office/drawing/2014/main" id="{C0DC2DBC-B91B-2D07-313A-C8778E484A0D}"/>
              </a:ext>
            </a:extLst>
          </p:cNvPr>
          <p:cNvSpPr/>
          <p:nvPr/>
        </p:nvSpPr>
        <p:spPr>
          <a:xfrm>
            <a:off x="6217920" y="3840480"/>
            <a:ext cx="5760720" cy="73152"/>
          </a:xfrm>
          <a:prstGeom prst="rect">
            <a:avLst/>
          </a:prstGeom>
          <a:solidFill>
            <a:srgbClr val="0D7C7C"/>
          </a:solidFill>
          <a:ln w="12700">
            <a:solidFill>
              <a:srgbClr val="0D7C7C"/>
            </a:solidFill>
            <a:prstDash val="solid"/>
          </a:ln>
        </p:spPr>
        <p:txBody>
          <a:bodyPr/>
          <a:lstStyle/>
          <a:p>
            <a:endParaRPr lang="en-IN"/>
          </a:p>
        </p:txBody>
      </p:sp>
      <p:sp>
        <p:nvSpPr>
          <p:cNvPr id="25" name="Shape 23">
            <a:extLst>
              <a:ext uri="{FF2B5EF4-FFF2-40B4-BE49-F238E27FC236}">
                <a16:creationId xmlns:a16="http://schemas.microsoft.com/office/drawing/2014/main" id="{DDD50C14-B637-8B6A-D7F2-158FEC8F88CB}"/>
              </a:ext>
            </a:extLst>
          </p:cNvPr>
          <p:cNvSpPr/>
          <p:nvPr/>
        </p:nvSpPr>
        <p:spPr>
          <a:xfrm>
            <a:off x="6263640" y="3977640"/>
            <a:ext cx="777240" cy="726440"/>
          </a:xfrm>
          <a:prstGeom prst="ellipse">
            <a:avLst/>
          </a:prstGeom>
          <a:solidFill>
            <a:srgbClr val="0D7C7C"/>
          </a:solidFill>
          <a:ln w="12700">
            <a:solidFill>
              <a:srgbClr val="0D7C7C"/>
            </a:solidFill>
            <a:prstDash val="solid"/>
          </a:ln>
        </p:spPr>
        <p:txBody>
          <a:bodyPr/>
          <a:lstStyle/>
          <a:p>
            <a:endParaRPr lang="en-IN"/>
          </a:p>
        </p:txBody>
      </p:sp>
      <p:sp>
        <p:nvSpPr>
          <p:cNvPr id="26" name="Text 24">
            <a:extLst>
              <a:ext uri="{FF2B5EF4-FFF2-40B4-BE49-F238E27FC236}">
                <a16:creationId xmlns:a16="http://schemas.microsoft.com/office/drawing/2014/main" id="{5DD917FD-8406-60CB-0E1E-3574C14A728B}"/>
              </a:ext>
            </a:extLst>
          </p:cNvPr>
          <p:cNvSpPr/>
          <p:nvPr/>
        </p:nvSpPr>
        <p:spPr>
          <a:xfrm>
            <a:off x="6355080" y="3977640"/>
            <a:ext cx="594360" cy="59436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27" name="Text 25">
            <a:extLst>
              <a:ext uri="{FF2B5EF4-FFF2-40B4-BE49-F238E27FC236}">
                <a16:creationId xmlns:a16="http://schemas.microsoft.com/office/drawing/2014/main" id="{49723D10-8C33-8AEB-A401-78071B60D026}"/>
              </a:ext>
            </a:extLst>
          </p:cNvPr>
          <p:cNvSpPr/>
          <p:nvPr/>
        </p:nvSpPr>
        <p:spPr>
          <a:xfrm>
            <a:off x="7183120" y="4005072"/>
            <a:ext cx="4658360" cy="457200"/>
          </a:xfrm>
          <a:prstGeom prst="rect">
            <a:avLst/>
          </a:prstGeom>
          <a:solidFill>
            <a:schemeClr val="accent2">
              <a:lumMod val="60000"/>
              <a:lumOff val="40000"/>
            </a:schemeClr>
          </a:solidFill>
          <a:ln/>
        </p:spPr>
        <p:txBody>
          <a:bodyPr wrap="square" rtlCol="0" anchor="ctr"/>
          <a:lstStyle/>
          <a:p>
            <a:pPr marL="0" indent="0">
              <a:buNone/>
            </a:pPr>
            <a:r>
              <a:rPr lang="en-US" sz="1600" b="1" dirty="0">
                <a:solidFill>
                  <a:srgbClr val="0D7C7C"/>
                </a:solidFill>
                <a:latin typeface="Arial" panose="020B0604020202020204" pitchFamily="34" charset="0"/>
                <a:ea typeface="Calibri" pitchFamily="34" charset="-122"/>
                <a:cs typeface="Arial" panose="020B0604020202020204" pitchFamily="34" charset="0"/>
              </a:rPr>
              <a:t>For Research &amp; Practice</a:t>
            </a:r>
            <a:endParaRPr lang="en-US" sz="1600" dirty="0">
              <a:latin typeface="Arial" panose="020B0604020202020204" pitchFamily="34" charset="0"/>
              <a:cs typeface="Arial" panose="020B0604020202020204" pitchFamily="34" charset="0"/>
            </a:endParaRPr>
          </a:p>
        </p:txBody>
      </p:sp>
      <p:sp>
        <p:nvSpPr>
          <p:cNvPr id="28" name="Text 26">
            <a:extLst>
              <a:ext uri="{FF2B5EF4-FFF2-40B4-BE49-F238E27FC236}">
                <a16:creationId xmlns:a16="http://schemas.microsoft.com/office/drawing/2014/main" id="{9D1CF42C-5466-D2CA-BC30-580C8B323D45}"/>
              </a:ext>
            </a:extLst>
          </p:cNvPr>
          <p:cNvSpPr/>
          <p:nvPr/>
        </p:nvSpPr>
        <p:spPr>
          <a:xfrm>
            <a:off x="6355080" y="4785360"/>
            <a:ext cx="5486400" cy="1524000"/>
          </a:xfrm>
          <a:prstGeom prst="rect">
            <a:avLst/>
          </a:prstGeom>
          <a:noFill/>
          <a:ln/>
        </p:spPr>
        <p:txBody>
          <a:bodyPr wrap="square" rtlCol="0" anchor="t"/>
          <a:lstStyle/>
          <a:p>
            <a:pPr marL="171450" indent="-171450">
              <a:buFont typeface="Wingdings" panose="05000000000000000000" pitchFamily="2" charset="2"/>
              <a:buChar char="q"/>
            </a:pPr>
            <a:r>
              <a:rPr lang="en-US" sz="1200" dirty="0">
                <a:solidFill>
                  <a:srgbClr val="1A1A2E"/>
                </a:solidFill>
                <a:latin typeface="Arial" panose="020B0604020202020204" pitchFamily="34" charset="0"/>
                <a:ea typeface="Calibri" pitchFamily="34" charset="-122"/>
                <a:cs typeface="Arial" panose="020B0604020202020204" pitchFamily="34" charset="0"/>
              </a:rPr>
              <a:t>This study provides a replicable, low-risk secondary qualitative model for public health students without clinical contacts, contributing real patient voice evidence on community-based PNS access (Hiroyuki Ohtsuka et al., 2024; Pirtšek, 2024).</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5719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9AE34EA-D73C-699D-9CB7-A6CD9BAE78D2}"/>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6E0876FF-E4A0-9050-A268-CCD4ACE11ECA}"/>
              </a:ext>
            </a:extLst>
          </p:cNvPr>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a:extLst>
              <a:ext uri="{FF2B5EF4-FFF2-40B4-BE49-F238E27FC236}">
                <a16:creationId xmlns:a16="http://schemas.microsoft.com/office/drawing/2014/main" id="{6733415C-C452-80BA-C8E5-63745FA3214A}"/>
              </a:ext>
            </a:extLst>
          </p:cNvPr>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a:extLst>
              <a:ext uri="{FF2B5EF4-FFF2-40B4-BE49-F238E27FC236}">
                <a16:creationId xmlns:a16="http://schemas.microsoft.com/office/drawing/2014/main" id="{EC90BDD2-07AF-79F4-5AD4-F687CD394A4B}"/>
              </a:ext>
            </a:extLst>
          </p:cNvPr>
          <p:cNvSpPr/>
          <p:nvPr/>
        </p:nvSpPr>
        <p:spPr>
          <a:xfrm>
            <a:off x="0" y="0"/>
            <a:ext cx="12161520" cy="777240"/>
          </a:xfrm>
          <a:prstGeom prst="rect">
            <a:avLst/>
          </a:prstGeom>
          <a:noFill/>
          <a:ln/>
        </p:spPr>
        <p:txBody>
          <a:bodyPr wrap="square" rtlCol="0" anchor="ctr"/>
          <a:lstStyle/>
          <a:p>
            <a:pPr marL="0" indent="0" algn="ctr">
              <a:buNone/>
            </a:pPr>
            <a:r>
              <a:rPr lang="en-US" sz="2800" b="1" dirty="0">
                <a:solidFill>
                  <a:schemeClr val="bg1"/>
                </a:solidFill>
                <a:latin typeface="Arial" panose="020B0604020202020204" pitchFamily="34" charset="0"/>
                <a:ea typeface="Calibri" pitchFamily="34" charset="-122"/>
                <a:cs typeface="Arial" panose="020B0604020202020204" pitchFamily="34" charset="0"/>
              </a:rPr>
              <a:t>9. </a:t>
            </a:r>
            <a:r>
              <a:rPr lang="en-GB" sz="2800" b="1" dirty="0">
                <a:solidFill>
                  <a:schemeClr val="bg1"/>
                </a:solidFill>
                <a:latin typeface="Arial" panose="020B0604020202020204" pitchFamily="34" charset="0"/>
                <a:cs typeface="Arial" panose="020B0604020202020204" pitchFamily="34" charset="0"/>
              </a:rPr>
              <a:t>Research Summary</a:t>
            </a:r>
            <a:endParaRPr lang="en-US" sz="2800" dirty="0">
              <a:solidFill>
                <a:schemeClr val="bg1"/>
              </a:solidFill>
              <a:latin typeface="Arial" panose="020B0604020202020204" pitchFamily="34" charset="0"/>
              <a:cs typeface="Arial" panose="020B0604020202020204" pitchFamily="34" charset="0"/>
            </a:endParaRPr>
          </a:p>
        </p:txBody>
      </p:sp>
      <p:sp>
        <p:nvSpPr>
          <p:cNvPr id="5" name="Shape 3">
            <a:extLst>
              <a:ext uri="{FF2B5EF4-FFF2-40B4-BE49-F238E27FC236}">
                <a16:creationId xmlns:a16="http://schemas.microsoft.com/office/drawing/2014/main" id="{E4E6266C-75B3-2BE1-C3ED-A5B9575BD42E}"/>
              </a:ext>
            </a:extLst>
          </p:cNvPr>
          <p:cNvSpPr/>
          <p:nvPr/>
        </p:nvSpPr>
        <p:spPr>
          <a:xfrm>
            <a:off x="228600"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6" name="Shape 4">
            <a:extLst>
              <a:ext uri="{FF2B5EF4-FFF2-40B4-BE49-F238E27FC236}">
                <a16:creationId xmlns:a16="http://schemas.microsoft.com/office/drawing/2014/main" id="{20B7C6A6-555B-E367-649E-7A5EE1210149}"/>
              </a:ext>
            </a:extLst>
          </p:cNvPr>
          <p:cNvSpPr/>
          <p:nvPr/>
        </p:nvSpPr>
        <p:spPr>
          <a:xfrm>
            <a:off x="228600"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9" name="Shape 7">
            <a:extLst>
              <a:ext uri="{FF2B5EF4-FFF2-40B4-BE49-F238E27FC236}">
                <a16:creationId xmlns:a16="http://schemas.microsoft.com/office/drawing/2014/main" id="{B0AB1A8F-9443-C007-FB60-EDB0AE0D304A}"/>
              </a:ext>
            </a:extLst>
          </p:cNvPr>
          <p:cNvSpPr/>
          <p:nvPr/>
        </p:nvSpPr>
        <p:spPr>
          <a:xfrm>
            <a:off x="502920" y="2240280"/>
            <a:ext cx="3200400" cy="0"/>
          </a:xfrm>
          <a:prstGeom prst="line">
            <a:avLst/>
          </a:prstGeom>
          <a:noFill/>
          <a:ln w="19050">
            <a:solidFill>
              <a:srgbClr val="E8A020"/>
            </a:solidFill>
            <a:prstDash val="solid"/>
          </a:ln>
        </p:spPr>
        <p:txBody>
          <a:bodyPr/>
          <a:lstStyle/>
          <a:p>
            <a:endParaRPr lang="en-IN"/>
          </a:p>
        </p:txBody>
      </p:sp>
      <p:sp>
        <p:nvSpPr>
          <p:cNvPr id="10" name="Text 8">
            <a:extLst>
              <a:ext uri="{FF2B5EF4-FFF2-40B4-BE49-F238E27FC236}">
                <a16:creationId xmlns:a16="http://schemas.microsoft.com/office/drawing/2014/main" id="{B3EE6339-E732-6708-AA74-7F94EB280DBC}"/>
              </a:ext>
            </a:extLst>
          </p:cNvPr>
          <p:cNvSpPr/>
          <p:nvPr/>
        </p:nvSpPr>
        <p:spPr>
          <a:xfrm>
            <a:off x="365760" y="2331720"/>
            <a:ext cx="3474720" cy="3931920"/>
          </a:xfrm>
          <a:prstGeom prst="rect">
            <a:avLst/>
          </a:prstGeom>
          <a:noFill/>
          <a:ln/>
        </p:spPr>
        <p:txBody>
          <a:bodyPr wrap="square" rtlCol="0" anchor="t"/>
          <a:lstStyle/>
          <a:p>
            <a:pPr marL="285750" indent="-285750">
              <a:buFont typeface="Wingdings" panose="05000000000000000000" pitchFamily="2" charset="2"/>
              <a:buChar char="q"/>
            </a:pPr>
            <a:r>
              <a:rPr lang="en-GB" sz="1400" dirty="0">
                <a:solidFill>
                  <a:srgbClr val="1B3A6B"/>
                </a:solidFill>
                <a:latin typeface="Arial" panose="020B0604020202020204" pitchFamily="34" charset="0"/>
                <a:cs typeface="Arial" panose="020B0604020202020204" pitchFamily="34" charset="0"/>
              </a:rPr>
              <a:t>People with Parkinson’s disease (PD) in UK community settings face significant barriers to accessing specialist Parkinson’s Nurse Specialists (PNS), with 40% lacking timely access (Parkinson’s UK, 2025).</a:t>
            </a:r>
          </a:p>
          <a:p>
            <a:pPr marL="285750" indent="-285750">
              <a:buFont typeface="Wingdings" panose="05000000000000000000" pitchFamily="2" charset="2"/>
              <a:buChar char="q"/>
            </a:pPr>
            <a:r>
              <a:rPr lang="en-GB" sz="1400" dirty="0">
                <a:solidFill>
                  <a:srgbClr val="1B3A6B"/>
                </a:solidFill>
                <a:latin typeface="Arial" panose="020B0604020202020204" pitchFamily="34" charset="0"/>
                <a:cs typeface="Arial" panose="020B0604020202020204" pitchFamily="34" charset="0"/>
              </a:rPr>
              <a:t>PNS shortages are especially acute in rural and deprived areas, where waits exceed 12 weeks (Parkinson’s UK, 2025; NICE, 2024). </a:t>
            </a:r>
          </a:p>
          <a:p>
            <a:pPr marL="285750" indent="-285750">
              <a:buFont typeface="Wingdings" panose="05000000000000000000" pitchFamily="2" charset="2"/>
              <a:buChar char="q"/>
            </a:pPr>
            <a:r>
              <a:rPr lang="en-GB" sz="1400" dirty="0">
                <a:solidFill>
                  <a:srgbClr val="1B3A6B"/>
                </a:solidFill>
                <a:latin typeface="Arial" panose="020B0604020202020204" pitchFamily="34" charset="0"/>
                <a:cs typeface="Arial" panose="020B0604020202020204" pitchFamily="34" charset="0"/>
              </a:rPr>
              <a:t>Without timely PNS intervention, patients face avoidable hospital admissions, worsening symptoms, and reduced quality of life (McEwan et al., 2024).</a:t>
            </a:r>
          </a:p>
        </p:txBody>
      </p:sp>
      <p:sp>
        <p:nvSpPr>
          <p:cNvPr id="11" name="Shape 9">
            <a:extLst>
              <a:ext uri="{FF2B5EF4-FFF2-40B4-BE49-F238E27FC236}">
                <a16:creationId xmlns:a16="http://schemas.microsoft.com/office/drawing/2014/main" id="{72F0CB43-349B-781F-D547-76B4DD87DA33}"/>
              </a:ext>
            </a:extLst>
          </p:cNvPr>
          <p:cNvSpPr/>
          <p:nvPr/>
        </p:nvSpPr>
        <p:spPr>
          <a:xfrm>
            <a:off x="4187952"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2" name="Shape 10">
            <a:extLst>
              <a:ext uri="{FF2B5EF4-FFF2-40B4-BE49-F238E27FC236}">
                <a16:creationId xmlns:a16="http://schemas.microsoft.com/office/drawing/2014/main" id="{70917717-5A8D-C12B-69C1-94EDC6C73694}"/>
              </a:ext>
            </a:extLst>
          </p:cNvPr>
          <p:cNvSpPr/>
          <p:nvPr/>
        </p:nvSpPr>
        <p:spPr>
          <a:xfrm>
            <a:off x="4187952"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15" name="Shape 13">
            <a:extLst>
              <a:ext uri="{FF2B5EF4-FFF2-40B4-BE49-F238E27FC236}">
                <a16:creationId xmlns:a16="http://schemas.microsoft.com/office/drawing/2014/main" id="{49D0BBB5-65BC-299D-6FDB-AB6BD613975D}"/>
              </a:ext>
            </a:extLst>
          </p:cNvPr>
          <p:cNvSpPr/>
          <p:nvPr/>
        </p:nvSpPr>
        <p:spPr>
          <a:xfrm>
            <a:off x="4462272" y="2240280"/>
            <a:ext cx="3200400" cy="0"/>
          </a:xfrm>
          <a:prstGeom prst="line">
            <a:avLst/>
          </a:prstGeom>
          <a:noFill/>
          <a:ln w="19050">
            <a:solidFill>
              <a:srgbClr val="E8A020"/>
            </a:solidFill>
            <a:prstDash val="solid"/>
          </a:ln>
        </p:spPr>
        <p:txBody>
          <a:bodyPr/>
          <a:lstStyle/>
          <a:p>
            <a:endParaRPr lang="en-IN"/>
          </a:p>
        </p:txBody>
      </p:sp>
      <p:sp>
        <p:nvSpPr>
          <p:cNvPr id="16" name="Text 14">
            <a:extLst>
              <a:ext uri="{FF2B5EF4-FFF2-40B4-BE49-F238E27FC236}">
                <a16:creationId xmlns:a16="http://schemas.microsoft.com/office/drawing/2014/main" id="{E0E92D67-310A-5243-0416-D21D666BA10E}"/>
              </a:ext>
            </a:extLst>
          </p:cNvPr>
          <p:cNvSpPr/>
          <p:nvPr/>
        </p:nvSpPr>
        <p:spPr>
          <a:xfrm>
            <a:off x="4325112" y="2331719"/>
            <a:ext cx="3474720" cy="4069079"/>
          </a:xfrm>
          <a:prstGeom prst="rect">
            <a:avLst/>
          </a:prstGeom>
          <a:noFill/>
          <a:ln/>
        </p:spPr>
        <p:txBody>
          <a:bodyPr wrap="square" rtlCol="0" anchor="t"/>
          <a:lstStyle/>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No existing UK study combines rural or deprived community settings, Parkinson’s Nurse Specialist access barriers, and qualitative secondary analysis  a critical gap in public health and social care research (Coombs et al., 2022; Ramadhan et al., 2025).</a:t>
            </a:r>
          </a:p>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Current evidence focuses predominantly on urban and ethnically homogeneous populations, leaving community-specific barriers poorly understood (Parkinson’s UK, 2025; Tenison et al., 2022).</a:t>
            </a:r>
          </a:p>
        </p:txBody>
      </p:sp>
      <p:sp>
        <p:nvSpPr>
          <p:cNvPr id="17" name="Shape 15">
            <a:extLst>
              <a:ext uri="{FF2B5EF4-FFF2-40B4-BE49-F238E27FC236}">
                <a16:creationId xmlns:a16="http://schemas.microsoft.com/office/drawing/2014/main" id="{5C8CE101-1C56-9E89-FB1E-A567B54C2CDD}"/>
              </a:ext>
            </a:extLst>
          </p:cNvPr>
          <p:cNvSpPr/>
          <p:nvPr/>
        </p:nvSpPr>
        <p:spPr>
          <a:xfrm>
            <a:off x="8147304" y="1005840"/>
            <a:ext cx="3749040" cy="5394960"/>
          </a:xfrm>
          <a:prstGeom prst="rect">
            <a:avLst/>
          </a:prstGeom>
          <a:solidFill>
            <a:srgbClr val="EEF3F9"/>
          </a:solidFill>
          <a:ln w="12700">
            <a:solidFill>
              <a:srgbClr val="D6EEF0"/>
            </a:solidFill>
            <a:prstDash val="solid"/>
          </a:ln>
          <a:effectLst>
            <a:outerShdw blurRad="63500" dist="25400" dir="8100000" algn="bl" rotWithShape="0">
              <a:srgbClr val="000000">
                <a:alpha val="10000"/>
              </a:srgbClr>
            </a:outerShdw>
          </a:effectLst>
        </p:spPr>
        <p:txBody>
          <a:bodyPr/>
          <a:lstStyle/>
          <a:p>
            <a:endParaRPr lang="en-IN"/>
          </a:p>
        </p:txBody>
      </p:sp>
      <p:sp>
        <p:nvSpPr>
          <p:cNvPr id="18" name="Shape 16">
            <a:extLst>
              <a:ext uri="{FF2B5EF4-FFF2-40B4-BE49-F238E27FC236}">
                <a16:creationId xmlns:a16="http://schemas.microsoft.com/office/drawing/2014/main" id="{AA18B1F3-0DC0-2DF2-D552-C586E2F76719}"/>
              </a:ext>
            </a:extLst>
          </p:cNvPr>
          <p:cNvSpPr/>
          <p:nvPr/>
        </p:nvSpPr>
        <p:spPr>
          <a:xfrm>
            <a:off x="8147304" y="1005840"/>
            <a:ext cx="3749040" cy="73152"/>
          </a:xfrm>
          <a:prstGeom prst="rect">
            <a:avLst/>
          </a:prstGeom>
          <a:solidFill>
            <a:srgbClr val="0D7C7C"/>
          </a:solidFill>
          <a:ln w="12700">
            <a:solidFill>
              <a:srgbClr val="0D7C7C"/>
            </a:solidFill>
            <a:prstDash val="solid"/>
          </a:ln>
        </p:spPr>
        <p:txBody>
          <a:bodyPr/>
          <a:lstStyle/>
          <a:p>
            <a:endParaRPr lang="en-IN"/>
          </a:p>
        </p:txBody>
      </p:sp>
      <p:sp>
        <p:nvSpPr>
          <p:cNvPr id="21" name="Shape 19">
            <a:extLst>
              <a:ext uri="{FF2B5EF4-FFF2-40B4-BE49-F238E27FC236}">
                <a16:creationId xmlns:a16="http://schemas.microsoft.com/office/drawing/2014/main" id="{BBF16E83-85C7-95D0-E16C-8D8E0AA4BEB3}"/>
              </a:ext>
            </a:extLst>
          </p:cNvPr>
          <p:cNvSpPr/>
          <p:nvPr/>
        </p:nvSpPr>
        <p:spPr>
          <a:xfrm>
            <a:off x="8421624" y="2240280"/>
            <a:ext cx="3200400" cy="0"/>
          </a:xfrm>
          <a:prstGeom prst="line">
            <a:avLst/>
          </a:prstGeom>
          <a:noFill/>
          <a:ln w="19050">
            <a:solidFill>
              <a:srgbClr val="E8A020"/>
            </a:solidFill>
            <a:prstDash val="solid"/>
          </a:ln>
        </p:spPr>
        <p:txBody>
          <a:bodyPr/>
          <a:lstStyle/>
          <a:p>
            <a:endParaRPr lang="en-IN"/>
          </a:p>
        </p:txBody>
      </p:sp>
      <p:sp>
        <p:nvSpPr>
          <p:cNvPr id="22" name="Text 20">
            <a:extLst>
              <a:ext uri="{FF2B5EF4-FFF2-40B4-BE49-F238E27FC236}">
                <a16:creationId xmlns:a16="http://schemas.microsoft.com/office/drawing/2014/main" id="{F07F2039-0165-1494-163F-CE8E1805B7C1}"/>
              </a:ext>
            </a:extLst>
          </p:cNvPr>
          <p:cNvSpPr/>
          <p:nvPr/>
        </p:nvSpPr>
        <p:spPr>
          <a:xfrm>
            <a:off x="8284464" y="2331720"/>
            <a:ext cx="3474720" cy="3931920"/>
          </a:xfrm>
          <a:prstGeom prst="rect">
            <a:avLst/>
          </a:prstGeom>
          <a:noFill/>
          <a:ln/>
        </p:spPr>
        <p:txBody>
          <a:bodyPr wrap="square" rtlCol="0" anchor="t"/>
          <a:lstStyle/>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This research will generate evidence to identify and address systemic, geographic, and socioeconomic barriers to timely PNS access in UK community settings.</a:t>
            </a:r>
          </a:p>
          <a:p>
            <a:pPr marL="285750" indent="-285750">
              <a:buFont typeface="Wingdings" panose="05000000000000000000" pitchFamily="2" charset="2"/>
              <a:buChar char="q"/>
            </a:pPr>
            <a:r>
              <a:rPr lang="en-GB" sz="1400" dirty="0">
                <a:solidFill>
                  <a:srgbClr val="1A1A2E"/>
                </a:solidFill>
                <a:latin typeface="Arial" panose="020B0604020202020204" pitchFamily="34" charset="0"/>
                <a:cs typeface="Arial" panose="020B0604020202020204" pitchFamily="34" charset="0"/>
              </a:rPr>
              <a:t> Findings will inform NHS commissioning decisions, support NICE NG71 implementation, and reduce care inequalities for people with Parkinson’s disease across the UK (NICE, 2024; McEwan et al., 2024; Parkinson’s UK, 2025).</a:t>
            </a:r>
          </a:p>
        </p:txBody>
      </p:sp>
      <p:sp>
        <p:nvSpPr>
          <p:cNvPr id="23" name="Card1Header">
            <a:extLst>
              <a:ext uri="{FF2B5EF4-FFF2-40B4-BE49-F238E27FC236}">
                <a16:creationId xmlns:a16="http://schemas.microsoft.com/office/drawing/2014/main" id="{0764544E-0ABE-3CDC-7353-436567835DC0}"/>
              </a:ext>
            </a:extLst>
          </p:cNvPr>
          <p:cNvSpPr/>
          <p:nvPr/>
        </p:nvSpPr>
        <p:spPr>
          <a:xfrm>
            <a:off x="320040" y="1170431"/>
            <a:ext cx="3657600" cy="646335"/>
          </a:xfrm>
          <a:prstGeom prst="rect">
            <a:avLst/>
          </a:prstGeom>
          <a:solidFill>
            <a:srgbClr val="5B8DB8"/>
          </a:solidFill>
          <a:ln w="9525">
            <a:solidFill>
              <a:srgbClr val="5B8DB8"/>
            </a:solidFill>
          </a:ln>
        </p:spPr>
        <p:txBody>
          <a:bodyPr/>
          <a:lstStyle/>
          <a:p>
            <a:pPr algn="ctr">
              <a:buNone/>
            </a:pPr>
            <a:r>
              <a:rPr lang="en-GB" sz="1800" b="1" dirty="0">
                <a:solidFill>
                  <a:srgbClr val="FFFFFF"/>
                </a:solidFill>
                <a:latin typeface="Arial" panose="020B0604020202020204" pitchFamily="34" charset="0"/>
                <a:cs typeface="Arial" panose="020B0604020202020204" pitchFamily="34" charset="0"/>
              </a:rPr>
              <a:t>The Problem</a:t>
            </a:r>
          </a:p>
        </p:txBody>
      </p:sp>
      <p:sp>
        <p:nvSpPr>
          <p:cNvPr id="24" name="Card2Header"/>
          <p:cNvSpPr/>
          <p:nvPr/>
        </p:nvSpPr>
        <p:spPr>
          <a:xfrm>
            <a:off x="4233672" y="1170429"/>
            <a:ext cx="3657600" cy="646335"/>
          </a:xfrm>
          <a:prstGeom prst="rect">
            <a:avLst/>
          </a:prstGeom>
          <a:solidFill>
            <a:srgbClr val="1B5EA6"/>
          </a:solidFill>
          <a:ln w="9525">
            <a:solidFill>
              <a:srgbClr val="1B5EA6"/>
            </a:solidFill>
          </a:ln>
        </p:spPr>
        <p:txBody>
          <a:bodyPr/>
          <a:lstStyle/>
          <a:p>
            <a:pPr algn="ctr"/>
            <a:r>
              <a:rPr lang="en-GB" sz="1800" b="1" dirty="0">
                <a:solidFill>
                  <a:srgbClr val="FFFFFF"/>
                </a:solidFill>
                <a:latin typeface="Arial" panose="020B0604020202020204" pitchFamily="34" charset="0"/>
                <a:cs typeface="Arial" panose="020B0604020202020204" pitchFamily="34" charset="0"/>
              </a:rPr>
              <a:t>The Gap</a:t>
            </a:r>
          </a:p>
        </p:txBody>
      </p:sp>
      <p:sp>
        <p:nvSpPr>
          <p:cNvPr id="25" name="Card3Header"/>
          <p:cNvSpPr/>
          <p:nvPr/>
        </p:nvSpPr>
        <p:spPr>
          <a:xfrm>
            <a:off x="8147304" y="1170429"/>
            <a:ext cx="3757680" cy="646337"/>
          </a:xfrm>
          <a:prstGeom prst="rect">
            <a:avLst/>
          </a:prstGeom>
          <a:solidFill>
            <a:srgbClr val="1B3A6B"/>
          </a:solidFill>
          <a:ln w="9525">
            <a:solidFill>
              <a:srgbClr val="1B3A6B"/>
            </a:solidFill>
          </a:ln>
        </p:spPr>
        <p:txBody>
          <a:bodyPr/>
          <a:lstStyle/>
          <a:p>
            <a:pPr algn="ctr"/>
            <a:r>
              <a:rPr lang="en-GB" sz="1800" b="1" dirty="0">
                <a:solidFill>
                  <a:srgbClr val="FFFFFF"/>
                </a:solidFill>
                <a:latin typeface="Arial" panose="020B0604020202020204" pitchFamily="34" charset="0"/>
                <a:cs typeface="Arial" panose="020B0604020202020204" pitchFamily="34" charset="0"/>
              </a:rPr>
              <a:t>The Contribution</a:t>
            </a:r>
          </a:p>
          <a:p>
            <a:pPr algn="ctr"/>
            <a:endParaRPr lang="en-K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1849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p:cNvSpPr/>
          <p:nvPr/>
        </p:nvSpPr>
        <p:spPr>
          <a:xfrm>
            <a:off x="274320" y="0"/>
            <a:ext cx="11430000" cy="7772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ea typeface="Calibri" pitchFamily="34" charset="-122"/>
                <a:cs typeface="Arial" panose="020B0604020202020204" pitchFamily="34" charset="0"/>
              </a:rPr>
              <a:t>10. REFERENCE LIST</a:t>
            </a:r>
            <a:endParaRPr lang="en-US" sz="2200" dirty="0">
              <a:latin typeface="Arial" panose="020B0604020202020204" pitchFamily="34" charset="0"/>
              <a:cs typeface="Arial" panose="020B0604020202020204" pitchFamily="34" charset="0"/>
            </a:endParaRPr>
          </a:p>
        </p:txBody>
      </p:sp>
      <p:sp>
        <p:nvSpPr>
          <p:cNvPr id="5" name="Text 3"/>
          <p:cNvSpPr/>
          <p:nvPr/>
        </p:nvSpPr>
        <p:spPr>
          <a:xfrm>
            <a:off x="228600" y="960120"/>
            <a:ext cx="5669280" cy="621792"/>
          </a:xfrm>
          <a:prstGeom prst="rect">
            <a:avLst/>
          </a:prstGeom>
          <a:noFill/>
          <a:ln/>
        </p:spPr>
        <p:txBody>
          <a:bodyPr wrap="square" rtlCol="0" anchor="t"/>
          <a:lstStyle/>
          <a:p>
            <a:pPr marL="0" indent="0">
              <a:buNone/>
            </a:pPr>
            <a:endParaRPr lang="en-US" sz="800" dirty="0"/>
          </a:p>
        </p:txBody>
      </p:sp>
      <p:sp>
        <p:nvSpPr>
          <p:cNvPr id="24" name="TextBox 23">
            <a:extLst>
              <a:ext uri="{FF2B5EF4-FFF2-40B4-BE49-F238E27FC236}">
                <a16:creationId xmlns:a16="http://schemas.microsoft.com/office/drawing/2014/main" id="{1ECD8B6C-5110-A860-E3BC-AC40C5327ED0}"/>
              </a:ext>
            </a:extLst>
          </p:cNvPr>
          <p:cNvSpPr txBox="1"/>
          <p:nvPr/>
        </p:nvSpPr>
        <p:spPr>
          <a:xfrm>
            <a:off x="0" y="960120"/>
            <a:ext cx="12161520" cy="8919878"/>
          </a:xfrm>
          <a:prstGeom prst="rect">
            <a:avLst/>
          </a:prstGeom>
          <a:solidFill>
            <a:srgbClr val="002060"/>
          </a:solidFill>
        </p:spPr>
        <p:txBody>
          <a:bodyPr wrap="square">
            <a:spAutoFit/>
          </a:bodyPr>
          <a:lstStyle/>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Brock, P, Fisher, JM, Hand, A &amp; Walker, RW 2018, ‘Highlighting the goals for Parkinson’s care: commentary on NICE Guidelines for Parkinson’s in Adults (NG71)’, Age and Ageing, vol. 48, no. 3, pp. 323–326,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https://doi.org/10.1093/ageing/afy158</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Coombs, NC, Campbell, DG &amp;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Caringi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J 2022, ‘A qualitative study of rural healthcare providers” views of social, cultural, and programmatic barriers to healthcare access’,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BMC Health Services Research</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22, Springer Science and Business Media LLC, no. 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https://link.springer.com/article/10.1186/s12913-022-07829-2</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Hiroyuki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Ohtsuka</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Tashiro, N, Hasegawa, T, Hiroki Nishiwaki, Ikeda, T,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Matoba</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M, Noma, H, Ota, E &amp; William MM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Levack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2024, ‘Multidisciplinary rehabilitation for Parkinson’s disease’,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Cochrane library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2024, Elsevier BV, no. 2,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https://doi.org/10.1002/14651858.CD015742</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Loughery, J,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Gudi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SK, Harrigan, T &amp; Duff, E 2025, ‘Facilitators, Barriers, and Educational Preparedness of Early-Career Nursing Graduates Entering Practice in Rural and Remote Areas: A Mixed-Method Study’,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Nursing Reports</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15, MDPI AG, no. 11, p. 410,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https://www.mdpi.com/2039-4403/15/11/410</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Mcewan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K, Clarke, A, Dalkin, S &amp; Hand, A 2024, ‘The impact and value of the Parkinson’s nurse specialist to people with Parkinson’s and their care partners: a grounded theory qualitative study’,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BMC Nursing</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23, Springer Science and Business Media LLC, no. 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https://link.springer.com/article/10.1186/s12912-024-02441-7</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National Institute for Health and Care Excellence 2024, Parkinson's disease in adults: diagnosis and management, NICE guideline NG71,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https://www.nice.org.uk/guidance/ng71</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Parkinson's UK 2024, Scotland can't wait: more Parkinson's nurses needed — new report,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https://www.parkinsons.org.uk/news/scotland-cant-wait-more-parkinsons-nurses-new-report-reveals</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Parkinson's UK 2025, Ending the wait: we're calling on the government to fix the Parkinson's NHS specialist workforce,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https://www.parkinsons.org.uk/news/2025/ending</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 the wait: we're calling on the government to fix the Parkinson's NHS specialist workforce</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Pirtošek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Z 2024, ‘Breaking barriers in Parkinson’s care: the multidisciplinary team approach’,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Journal of Neural Transmission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131, Springer Science and Business Media LLC, no. 11, pp. 1349–1361,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https://link.springer.com/article/10.1007/s00702-024-02843-6</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Ramadhan, M, Stott, J &amp; Schrag, A 2025, ‘The barriers to receiving health care for people with Parkinson’s from predominantly Asian backgrounds in the UK’, </a:t>
            </a:r>
            <a:r>
              <a:rPr lang="en-KE" sz="1600" i="1"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npj</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Parkinson’s Disease</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11, Springer Science and Business Media LLC, no. 1,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https://doi.org/10.1038/s41531-025-00946-9</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C786679-DB76-C172-6093-BE90089BA404}"/>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94A7F10C-85A6-043C-5492-E29E86A0F262}"/>
              </a:ext>
            </a:extLst>
          </p:cNvPr>
          <p:cNvSpPr/>
          <p:nvPr/>
        </p:nvSpPr>
        <p:spPr>
          <a:xfrm>
            <a:off x="0" y="0"/>
            <a:ext cx="12161520" cy="777240"/>
          </a:xfrm>
          <a:prstGeom prst="rect">
            <a:avLst/>
          </a:prstGeom>
          <a:solidFill>
            <a:srgbClr val="1B3A6B"/>
          </a:solidFill>
          <a:ln w="12700">
            <a:solidFill>
              <a:srgbClr val="1B3A6B"/>
            </a:solidFill>
            <a:prstDash val="solid"/>
          </a:ln>
        </p:spPr>
        <p:txBody>
          <a:bodyPr/>
          <a:lstStyle/>
          <a:p>
            <a:endParaRPr lang="en-IN"/>
          </a:p>
        </p:txBody>
      </p:sp>
      <p:sp>
        <p:nvSpPr>
          <p:cNvPr id="3" name="Shape 1">
            <a:extLst>
              <a:ext uri="{FF2B5EF4-FFF2-40B4-BE49-F238E27FC236}">
                <a16:creationId xmlns:a16="http://schemas.microsoft.com/office/drawing/2014/main" id="{EA1C28B6-6AD5-5D32-368D-BA669BF3F6BF}"/>
              </a:ext>
            </a:extLst>
          </p:cNvPr>
          <p:cNvSpPr/>
          <p:nvPr/>
        </p:nvSpPr>
        <p:spPr>
          <a:xfrm>
            <a:off x="0" y="777240"/>
            <a:ext cx="12161520" cy="54864"/>
          </a:xfrm>
          <a:prstGeom prst="rect">
            <a:avLst/>
          </a:prstGeom>
          <a:solidFill>
            <a:srgbClr val="E8A020"/>
          </a:solidFill>
          <a:ln w="12700">
            <a:solidFill>
              <a:srgbClr val="E8A020"/>
            </a:solidFill>
            <a:prstDash val="solid"/>
          </a:ln>
        </p:spPr>
        <p:txBody>
          <a:bodyPr/>
          <a:lstStyle/>
          <a:p>
            <a:endParaRPr lang="en-IN"/>
          </a:p>
        </p:txBody>
      </p:sp>
      <p:sp>
        <p:nvSpPr>
          <p:cNvPr id="4" name="Text 2">
            <a:extLst>
              <a:ext uri="{FF2B5EF4-FFF2-40B4-BE49-F238E27FC236}">
                <a16:creationId xmlns:a16="http://schemas.microsoft.com/office/drawing/2014/main" id="{FB73EA7D-9010-0CB5-FB7D-98CD24AFABB6}"/>
              </a:ext>
            </a:extLst>
          </p:cNvPr>
          <p:cNvSpPr/>
          <p:nvPr/>
        </p:nvSpPr>
        <p:spPr>
          <a:xfrm>
            <a:off x="274320" y="0"/>
            <a:ext cx="11430000" cy="777240"/>
          </a:xfrm>
          <a:prstGeom prst="rect">
            <a:avLst/>
          </a:prstGeom>
          <a:noFill/>
          <a:ln/>
        </p:spPr>
        <p:txBody>
          <a:bodyPr wrap="square" rtlCol="0" anchor="ctr"/>
          <a:lstStyle/>
          <a:p>
            <a:pPr marL="0" indent="0" algn="ctr">
              <a:buNone/>
            </a:pPr>
            <a:r>
              <a:rPr lang="en-US" sz="2200" b="1" dirty="0">
                <a:solidFill>
                  <a:srgbClr val="FFFFFF"/>
                </a:solidFill>
                <a:latin typeface="Arial" panose="020B0604020202020204" pitchFamily="34" charset="0"/>
                <a:ea typeface="Calibri" pitchFamily="34" charset="-122"/>
                <a:cs typeface="Arial" panose="020B0604020202020204" pitchFamily="34" charset="0"/>
              </a:rPr>
              <a:t>11. CONT’</a:t>
            </a:r>
            <a:endParaRPr lang="en-US" sz="2200" dirty="0">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3C6218A3-967C-827D-DE79-6AE48922D2E7}"/>
              </a:ext>
            </a:extLst>
          </p:cNvPr>
          <p:cNvSpPr/>
          <p:nvPr/>
        </p:nvSpPr>
        <p:spPr>
          <a:xfrm>
            <a:off x="228600" y="960120"/>
            <a:ext cx="5669280" cy="621792"/>
          </a:xfrm>
          <a:prstGeom prst="rect">
            <a:avLst/>
          </a:prstGeom>
          <a:noFill/>
          <a:ln/>
        </p:spPr>
        <p:txBody>
          <a:bodyPr wrap="square" rtlCol="0" anchor="t"/>
          <a:lstStyle/>
          <a:p>
            <a:pPr marL="0" indent="0">
              <a:buNone/>
            </a:pPr>
            <a:endParaRPr lang="en-US" sz="800" dirty="0"/>
          </a:p>
        </p:txBody>
      </p:sp>
      <p:sp>
        <p:nvSpPr>
          <p:cNvPr id="24" name="TextBox 23">
            <a:extLst>
              <a:ext uri="{FF2B5EF4-FFF2-40B4-BE49-F238E27FC236}">
                <a16:creationId xmlns:a16="http://schemas.microsoft.com/office/drawing/2014/main" id="{9AAEB954-5337-21C8-874C-6F011654224C}"/>
              </a:ext>
            </a:extLst>
          </p:cNvPr>
          <p:cNvSpPr txBox="1"/>
          <p:nvPr/>
        </p:nvSpPr>
        <p:spPr>
          <a:xfrm>
            <a:off x="0" y="960120"/>
            <a:ext cx="12161520" cy="5677965"/>
          </a:xfrm>
          <a:prstGeom prst="rect">
            <a:avLst/>
          </a:prstGeom>
          <a:solidFill>
            <a:srgbClr val="002060"/>
          </a:solidFill>
        </p:spPr>
        <p:txBody>
          <a:bodyPr wrap="square">
            <a:spAutoFit/>
          </a:bodyPr>
          <a:lstStyle/>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Schiess, N., Cataldi, R., Okun, M.S., Fothergill-Misbah, N., Dorsey, E.R., Bloem, B.R., Barretto, M.,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Bhidayasiri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R., Brown, R., Chishimba, L., Chowdhary, N.,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Coslov</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M.,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Cubo</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E., Di Rocco, A.,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Dolhun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R.,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Dowrick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C., Fung, V.S.C.,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Gershanik</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O.S., Gifford, L., Gordon, J., Khalil, H.,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Kühn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A.A., Lew, S., Lim, S-Y., Marano, M.M., Micallef, J.,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Mokaya</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J.,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Moukheiber</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E.,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Nwabuobi</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L.,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Okubadejo</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N., Pal, P.K., Shah, H., </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Shalash</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 Sherer, T., Siddiqui, B., Thompson, T., Ullrich, A., Walker, R. and Dua, T. (2022) 'Six action steps to address global disparities in Parkinson disease',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JAMA Neurology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79(9), p. 929,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https://jamanetwork.com/journals/jamaneurology/fullarticle/2793874</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Sun, W-J., Peng, Y-J. and Liang, Y. (2023) 'Barriers and facilitators for healthcare providers to implement family-</a:t>
            </a:r>
            <a:r>
              <a:rPr lang="en-KE" sz="1600" kern="100" dirty="0" err="1">
                <a:solidFill>
                  <a:schemeClr val="accent4"/>
                </a:solidFill>
                <a:effectLst/>
                <a:latin typeface="Arial" panose="020B0604020202020204" pitchFamily="34" charset="0"/>
                <a:ea typeface="Calibri" panose="020F0502020204030204" pitchFamily="34" charset="0"/>
                <a:cs typeface="Arial" panose="020B0604020202020204" pitchFamily="34" charset="0"/>
              </a:rPr>
              <a:t>centered</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care in Parkinson's disease: a scoping review',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Frontiers in Neurology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14,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https://doi.org/10.3389/fneur.2023.1231654</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Tenison, E., James, A., Ebenezer, L. and Henderson, E.J. (2022) 'A narrative review of specialist Parkinson's nurses: evolution, evidence and expectation',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Geriatrics</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7(2), p. 46.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https://doi.org/10.3390/geriatrics7020046</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Welsh Government (2017)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Neurological Conditions Delivery Plan</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Cardiff: Welsh Government,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https://www.gov.wales/sites/default/files/publications/2019-02/neurological-conditions-delivery-plan-july-2017.pdf</a:t>
            </a:r>
            <a:endPar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World Health Organization (2022)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Parkinson Disease: A Public Health Approach</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(Technical Brief). Geneva: WHO. viewed 1 June 2026, Available at:</a:t>
            </a:r>
            <a:r>
              <a:rPr lang="en-US"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a:t>
            </a:r>
            <a:r>
              <a:rPr lang="en-KE" sz="1600" u="sng" kern="100" dirty="0">
                <a:effectLst/>
                <a:latin typeface="Arial" panose="020B0604020202020204" pitchFamily="34" charset="0"/>
                <a:ea typeface="Calibri" panose="020F0502020204030204" pitchFamily="34" charset="0"/>
                <a:cs typeface="Arial" panose="020B0604020202020204" pitchFamily="34" charset="0"/>
                <a:hlinkClick r:id="rId7"/>
              </a:rPr>
              <a:t>https://www.who.int/news/item/14-06-2022-launch-of-who-s-parkinson-disease-technical-brief</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15000"/>
              </a:lnSpc>
              <a:spcAft>
                <a:spcPts val="800"/>
              </a:spcAft>
              <a:buFont typeface="Wingdings" panose="05000000000000000000" pitchFamily="2" charset="2"/>
              <a:buChar char="q"/>
            </a:pP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Zhu, J, Cui, Y, Zhang, J, Yan, R, Su, D, Zhao, D, Wang, A &amp; Feng, T 2024, ‘Temporal trends in the prevalence of Parkinson’s disease from 1980 to 2023: a systematic review and meta-analysis’, </a:t>
            </a:r>
            <a:r>
              <a:rPr lang="en-KE" sz="1600" i="1"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The Lancet Healthy Longevity</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 vol. 5, Elsevier BV, no. 7, pp. e464-e479, viewed 1 June 2026, Available at:  </a:t>
            </a:r>
            <a:r>
              <a:rPr lang="en-KE" sz="1600" u="sng"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https://www.thelancet.com/journals/lanhl/article/PIIS2666-7568(24)00094-1/fulltext</a:t>
            </a:r>
            <a:r>
              <a:rPr lang="en-KE" sz="1600" kern="100" dirty="0">
                <a:solidFill>
                  <a:schemeClr val="accent4"/>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033378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517</TotalTime>
  <Words>4276</Words>
  <Application>Microsoft Office PowerPoint</Application>
  <PresentationFormat>Widescreen</PresentationFormat>
  <Paragraphs>199</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cp:lastModifiedBy>Fatma Gorji</cp:lastModifiedBy>
  <cp:revision>1</cp:revision>
  <dcterms:created xsi:type="dcterms:W3CDTF">2026-06-07T12:42:40Z</dcterms:created>
  <dcterms:modified xsi:type="dcterms:W3CDTF">2026-06-15T08:28:21Z</dcterms:modified>
</cp:coreProperties>
</file>