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8" r:id="rId3"/>
    <p:sldId id="259" r:id="rId4"/>
    <p:sldId id="261" r:id="rId5"/>
    <p:sldId id="263" r:id="rId6"/>
    <p:sldId id="272" r:id="rId7"/>
    <p:sldId id="264" r:id="rId8"/>
    <p:sldId id="274" r:id="rId9"/>
    <p:sldId id="273" r:id="rId10"/>
    <p:sldId id="265" r:id="rId11"/>
    <p:sldId id="271" r:id="rId12"/>
    <p:sldId id="266" r:id="rId13"/>
    <p:sldId id="268" r:id="rId14"/>
    <p:sldId id="269" r:id="rId15"/>
    <p:sldId id="270" r:id="rId1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08"/>
    <p:restoredTop sz="94674"/>
  </p:normalViewPr>
  <p:slideViewPr>
    <p:cSldViewPr snapToObjects="1">
      <p:cViewPr varScale="1">
        <p:scale>
          <a:sx n="94" d="100"/>
          <a:sy n="94" d="100"/>
        </p:scale>
        <p:origin x="1624" y="19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presProps" Target="presProps.xml"/><Relationship Id="rId18" Type="http://schemas.openxmlformats.org/officeDocument/2006/relationships/viewProps" Target="viewProps.xml"/><Relationship Id="rId19" Type="http://schemas.openxmlformats.org/officeDocument/2006/relationships/theme" Target="theme/theme1.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E82D6441-BA7C-494F-891D-1F6D12861CED}" type="datetimeFigureOut">
              <a:rPr lang="en-US" smtClean="0"/>
              <a:pPr/>
              <a:t>10/19/15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29F284A-9266-6744-A6C5-A81415A9B2DF}"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2D6441-BA7C-494F-891D-1F6D12861CED}" type="datetimeFigureOut">
              <a:rPr lang="en-US" smtClean="0"/>
              <a:pPr/>
              <a:t>10/19/15</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29F284A-9266-6744-A6C5-A81415A9B2DF}" type="slidenum">
              <a:rPr lang="en-US" smtClean="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3.jpe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Research Methods: TRSK5001</a:t>
            </a:r>
            <a:endParaRPr lang="en-US" dirty="0"/>
          </a:p>
        </p:txBody>
      </p:sp>
      <p:sp>
        <p:nvSpPr>
          <p:cNvPr id="3" name="Subtitle 2"/>
          <p:cNvSpPr>
            <a:spLocks noGrp="1"/>
          </p:cNvSpPr>
          <p:nvPr>
            <p:ph type="subTitle" idx="1"/>
          </p:nvPr>
        </p:nvSpPr>
        <p:spPr/>
        <p:txBody>
          <a:bodyPr/>
          <a:lstStyle/>
          <a:p>
            <a:r>
              <a:rPr lang="en-US" dirty="0" smtClean="0"/>
              <a:t>Interpreting Texts: </a:t>
            </a:r>
          </a:p>
          <a:p>
            <a:r>
              <a:rPr lang="en-US" dirty="0" smtClean="0"/>
              <a:t>Different Approaches</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Hermeneutical Strategies </a:t>
            </a:r>
            <a:endParaRPr lang="en-US" dirty="0"/>
          </a:p>
        </p:txBody>
      </p:sp>
      <p:sp>
        <p:nvSpPr>
          <p:cNvPr id="8" name="Content Placeholder 7"/>
          <p:cNvSpPr>
            <a:spLocks noGrp="1"/>
          </p:cNvSpPr>
          <p:nvPr>
            <p:ph sz="half" idx="1"/>
          </p:nvPr>
        </p:nvSpPr>
        <p:spPr/>
        <p:txBody>
          <a:bodyPr>
            <a:normAutofit lnSpcReduction="10000"/>
          </a:bodyPr>
          <a:lstStyle/>
          <a:p>
            <a:pPr>
              <a:buFont typeface="Wingdings" charset="0"/>
              <a:buNone/>
            </a:pPr>
            <a:r>
              <a:rPr lang="en-US" dirty="0" smtClean="0">
                <a:solidFill>
                  <a:srgbClr val="4CFF41"/>
                </a:solidFill>
                <a:latin typeface="Arial" charset="0"/>
                <a:ea typeface="ＭＳ Ｐゴシック" charset="0"/>
                <a:cs typeface="ＭＳ Ｐゴシック" charset="0"/>
              </a:rPr>
              <a:t>	Reinterpreting</a:t>
            </a:r>
            <a:r>
              <a:rPr lang="en-US" dirty="0" smtClean="0">
                <a:latin typeface="Arial" charset="0"/>
                <a:ea typeface="ＭＳ Ｐゴシック" charset="0"/>
                <a:cs typeface="ＭＳ Ｐゴシック" charset="0"/>
              </a:rPr>
              <a:t> familiar </a:t>
            </a:r>
            <a:r>
              <a:rPr lang="en-US" dirty="0" smtClean="0">
                <a:latin typeface="Arial" charset="0"/>
                <a:ea typeface="ＭＳ Ｐゴシック" charset="0"/>
                <a:cs typeface="ＭＳ Ｐゴシック" charset="0"/>
              </a:rPr>
              <a:t>religious </a:t>
            </a:r>
            <a:r>
              <a:rPr lang="en-US" dirty="0" smtClean="0">
                <a:latin typeface="Arial" charset="0"/>
                <a:ea typeface="ＭＳ Ｐゴシック" charset="0"/>
                <a:cs typeface="ＭＳ Ｐゴシック" charset="0"/>
              </a:rPr>
              <a:t>texts.</a:t>
            </a:r>
          </a:p>
          <a:p>
            <a:pPr>
              <a:buNone/>
            </a:pPr>
            <a:r>
              <a:rPr lang="en-US" dirty="0" smtClean="0">
                <a:solidFill>
                  <a:srgbClr val="4CFF41"/>
                </a:solidFill>
                <a:latin typeface="Arial" charset="0"/>
                <a:ea typeface="ＭＳ Ｐゴシック" charset="0"/>
                <a:cs typeface="ＭＳ Ｐゴシック" charset="0"/>
              </a:rPr>
              <a:t>	Recovering</a:t>
            </a:r>
            <a:r>
              <a:rPr lang="en-US" dirty="0" smtClean="0">
                <a:latin typeface="Arial" charset="0"/>
                <a:ea typeface="ＭＳ Ｐゴシック" charset="0"/>
                <a:cs typeface="ＭＳ Ｐゴシック" charset="0"/>
              </a:rPr>
              <a:t> </a:t>
            </a:r>
            <a:r>
              <a:rPr lang="en-US" dirty="0" smtClean="0">
                <a:latin typeface="Arial" charset="0"/>
                <a:ea typeface="ＭＳ Ｐゴシック" charset="0"/>
                <a:cs typeface="ＭＳ Ｐゴシック" charset="0"/>
              </a:rPr>
              <a:t>religious </a:t>
            </a:r>
            <a:r>
              <a:rPr lang="en-US" dirty="0">
                <a:latin typeface="Arial" charset="0"/>
                <a:ea typeface="ＭＳ Ｐゴシック" charset="0"/>
                <a:cs typeface="ＭＳ Ｐゴシック" charset="0"/>
              </a:rPr>
              <a:t>texts and figures </a:t>
            </a:r>
            <a:r>
              <a:rPr lang="en-US" dirty="0" smtClean="0">
                <a:latin typeface="Arial" charset="0"/>
                <a:ea typeface="ＭＳ Ｐゴシック" charset="0"/>
                <a:cs typeface="ＭＳ Ｐゴシック" charset="0"/>
              </a:rPr>
              <a:t>marginalized </a:t>
            </a:r>
            <a:r>
              <a:rPr lang="en-US" dirty="0">
                <a:latin typeface="Arial" charset="0"/>
                <a:ea typeface="ＭＳ Ｐゴシック" charset="0"/>
                <a:cs typeface="ＭＳ Ｐゴシック" charset="0"/>
              </a:rPr>
              <a:t>in traditional readings of </a:t>
            </a:r>
            <a:r>
              <a:rPr lang="en-US" dirty="0" smtClean="0">
                <a:latin typeface="Arial" charset="0"/>
                <a:ea typeface="ＭＳ Ｐゴシック" charset="0"/>
                <a:cs typeface="ＭＳ Ｐゴシック" charset="0"/>
              </a:rPr>
              <a:t>sacred texts.</a:t>
            </a:r>
            <a:endParaRPr lang="en-US" dirty="0">
              <a:latin typeface="Arial" charset="0"/>
              <a:ea typeface="ＭＳ Ｐゴシック" charset="0"/>
              <a:cs typeface="ＭＳ Ｐゴシック" charset="0"/>
            </a:endParaRPr>
          </a:p>
          <a:p>
            <a:pPr>
              <a:buNone/>
            </a:pPr>
            <a:r>
              <a:rPr lang="en-US" dirty="0" smtClean="0"/>
              <a:t>	</a:t>
            </a:r>
            <a:r>
              <a:rPr lang="en-US" dirty="0">
                <a:solidFill>
                  <a:srgbClr val="4CFF41"/>
                </a:solidFill>
                <a:latin typeface="Arial" charset="0"/>
                <a:ea typeface="ＭＳ Ｐゴシック" charset="0"/>
                <a:cs typeface="ＭＳ Ｐゴシック" charset="0"/>
              </a:rPr>
              <a:t>Resisting </a:t>
            </a:r>
            <a:r>
              <a:rPr lang="en-US" dirty="0" smtClean="0">
                <a:latin typeface="Arial" charset="0"/>
                <a:ea typeface="ＭＳ Ｐゴシック" charset="0"/>
                <a:cs typeface="ＭＳ Ｐゴシック" charset="0"/>
              </a:rPr>
              <a:t>the traditional tendencies </a:t>
            </a:r>
            <a:r>
              <a:rPr lang="en-US" dirty="0">
                <a:latin typeface="Arial" charset="0"/>
                <a:ea typeface="ＭＳ Ｐゴシック" charset="0"/>
                <a:cs typeface="ＭＳ Ｐゴシック" charset="0"/>
              </a:rPr>
              <a:t>in </a:t>
            </a:r>
            <a:r>
              <a:rPr lang="en-US" dirty="0" smtClean="0">
                <a:latin typeface="Arial" charset="0"/>
                <a:ea typeface="ＭＳ Ｐゴシック" charset="0"/>
                <a:cs typeface="ＭＳ Ｐゴシック" charset="0"/>
              </a:rPr>
              <a:t>religious </a:t>
            </a:r>
            <a:r>
              <a:rPr lang="en-US" dirty="0" smtClean="0">
                <a:latin typeface="Arial" charset="0"/>
                <a:ea typeface="ＭＳ Ｐゴシック" charset="0"/>
                <a:cs typeface="ＭＳ Ｐゴシック" charset="0"/>
              </a:rPr>
              <a:t>texts</a:t>
            </a:r>
            <a:r>
              <a:rPr lang="en-GB" dirty="0" smtClean="0">
                <a:latin typeface="Arial" charset="0"/>
                <a:ea typeface="ＭＳ Ｐゴシック" charset="0"/>
                <a:cs typeface="ＭＳ Ｐゴシック" charset="0"/>
              </a:rPr>
              <a:t> and interpretations.</a:t>
            </a:r>
            <a:endParaRPr lang="en-US" dirty="0">
              <a:latin typeface="Arial" charset="0"/>
              <a:ea typeface="ＭＳ Ｐゴシック" charset="0"/>
              <a:cs typeface="ＭＳ Ｐゴシック" charset="0"/>
            </a:endParaRPr>
          </a:p>
          <a:p>
            <a:pPr>
              <a:buFont typeface="Wingdings" charset="0"/>
              <a:buNone/>
            </a:pPr>
            <a:endParaRPr lang="en-US" dirty="0"/>
          </a:p>
        </p:txBody>
      </p:sp>
      <p:pic>
        <p:nvPicPr>
          <p:cNvPr id="10" name="Content Placeholder 9" descr="hermeneutics.jpg"/>
          <p:cNvPicPr>
            <a:picLocks noGrp="1" noChangeAspect="1"/>
          </p:cNvPicPr>
          <p:nvPr>
            <p:ph sz="half" idx="2"/>
          </p:nvPr>
        </p:nvPicPr>
        <p:blipFill>
          <a:blip r:embed="rId2">
            <a:extLst>
              <a:ext uri="{28A0092B-C50C-407E-A947-70E740481C1C}">
                <a14:useLocalDpi xmlns:a14="http://schemas.microsoft.com/office/drawing/2010/main" val="0"/>
              </a:ext>
            </a:extLst>
          </a:blip>
          <a:srcRect t="2463" b="2463"/>
          <a:stretch>
            <a:fillRect/>
          </a:stretch>
        </p:blipFill>
        <p:spPr/>
      </p:pic>
    </p:spTree>
    <p:extLst>
      <p:ext uri="{BB962C8B-B14F-4D97-AF65-F5344CB8AC3E}">
        <p14:creationId xmlns:p14="http://schemas.microsoft.com/office/powerpoint/2010/main" val="1652353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Methods of Textual Interpretation</a:t>
            </a:r>
            <a:endParaRPr lang="en-US" dirty="0"/>
          </a:p>
        </p:txBody>
      </p:sp>
      <p:sp>
        <p:nvSpPr>
          <p:cNvPr id="3" name="Content Placeholder 2"/>
          <p:cNvSpPr>
            <a:spLocks noGrp="1"/>
          </p:cNvSpPr>
          <p:nvPr>
            <p:ph idx="1"/>
          </p:nvPr>
        </p:nvSpPr>
        <p:spPr/>
        <p:txBody>
          <a:bodyPr/>
          <a:lstStyle/>
          <a:p>
            <a:r>
              <a:rPr lang="en-US" dirty="0">
                <a:solidFill>
                  <a:srgbClr val="4CFF41"/>
                </a:solidFill>
                <a:latin typeface="Arial" charset="0"/>
                <a:ea typeface="ＭＳ Ｐゴシック" charset="0"/>
                <a:cs typeface="ＭＳ Ｐゴシック" charset="0"/>
              </a:rPr>
              <a:t>Historical Criticism</a:t>
            </a:r>
            <a:r>
              <a:rPr lang="en-US" dirty="0">
                <a:latin typeface="Arial" charset="0"/>
                <a:ea typeface="ＭＳ Ｐゴシック" charset="0"/>
                <a:cs typeface="ＭＳ Ｐゴシック" charset="0"/>
              </a:rPr>
              <a:t>: a quest for the world </a:t>
            </a:r>
            <a:r>
              <a:rPr lang="en-US" dirty="0">
                <a:solidFill>
                  <a:srgbClr val="FF3146"/>
                </a:solidFill>
                <a:latin typeface="Arial" charset="0"/>
                <a:ea typeface="ＭＳ Ｐゴシック" charset="0"/>
                <a:cs typeface="ＭＳ Ｐゴシック" charset="0"/>
              </a:rPr>
              <a:t>behind the text</a:t>
            </a:r>
            <a:r>
              <a:rPr lang="en-US" dirty="0">
                <a:latin typeface="Arial" charset="0"/>
                <a:ea typeface="ＭＳ Ｐゴシック" charset="0"/>
                <a:cs typeface="ＭＳ Ｐゴシック" charset="0"/>
              </a:rPr>
              <a:t>.</a:t>
            </a:r>
          </a:p>
          <a:p>
            <a:r>
              <a:rPr lang="en-US" dirty="0" smtClean="0">
                <a:solidFill>
                  <a:srgbClr val="4CFF41"/>
                </a:solidFill>
                <a:latin typeface="Arial" charset="0"/>
                <a:ea typeface="ＭＳ Ｐゴシック" charset="0"/>
                <a:cs typeface="ＭＳ Ｐゴシック" charset="0"/>
              </a:rPr>
              <a:t>Narrative </a:t>
            </a:r>
            <a:r>
              <a:rPr lang="en-US" dirty="0">
                <a:solidFill>
                  <a:srgbClr val="4CFF41"/>
                </a:solidFill>
                <a:latin typeface="Arial" charset="0"/>
                <a:ea typeface="ＭＳ Ｐゴシック" charset="0"/>
                <a:cs typeface="ＭＳ Ｐゴシック" charset="0"/>
              </a:rPr>
              <a:t>Criticism</a:t>
            </a:r>
            <a:r>
              <a:rPr lang="en-US" dirty="0">
                <a:latin typeface="Arial" charset="0"/>
                <a:ea typeface="ＭＳ Ｐゴシック" charset="0"/>
                <a:cs typeface="ＭＳ Ｐゴシック" charset="0"/>
              </a:rPr>
              <a:t>: examination of the literary structures and techniques </a:t>
            </a:r>
            <a:r>
              <a:rPr lang="en-US" dirty="0">
                <a:solidFill>
                  <a:srgbClr val="FF3146"/>
                </a:solidFill>
                <a:latin typeface="Arial" charset="0"/>
                <a:ea typeface="ＭＳ Ｐゴシック" charset="0"/>
                <a:cs typeface="ＭＳ Ｐゴシック" charset="0"/>
              </a:rPr>
              <a:t>within the text</a:t>
            </a:r>
            <a:r>
              <a:rPr lang="en-US" dirty="0">
                <a:latin typeface="Arial" charset="0"/>
                <a:ea typeface="ＭＳ Ｐゴシック" charset="0"/>
                <a:cs typeface="ＭＳ Ｐゴシック" charset="0"/>
              </a:rPr>
              <a:t>.</a:t>
            </a:r>
          </a:p>
          <a:p>
            <a:r>
              <a:rPr lang="en-US" dirty="0">
                <a:solidFill>
                  <a:srgbClr val="4CFF41"/>
                </a:solidFill>
                <a:latin typeface="Arial" charset="0"/>
                <a:ea typeface="ＭＳ Ｐゴシック" charset="0"/>
                <a:cs typeface="ＭＳ Ｐゴシック" charset="0"/>
              </a:rPr>
              <a:t>Cultural Criticism</a:t>
            </a:r>
            <a:r>
              <a:rPr lang="en-US" dirty="0">
                <a:latin typeface="Arial" charset="0"/>
                <a:ea typeface="ＭＳ Ｐゴシック" charset="0"/>
                <a:cs typeface="ＭＳ Ｐゴシック" charset="0"/>
              </a:rPr>
              <a:t>: the reader analyses what is </a:t>
            </a:r>
            <a:r>
              <a:rPr lang="en-US" dirty="0">
                <a:solidFill>
                  <a:srgbClr val="FF3146"/>
                </a:solidFill>
                <a:latin typeface="Arial" charset="0"/>
                <a:ea typeface="ＭＳ Ｐゴシック" charset="0"/>
                <a:cs typeface="ＭＳ Ｐゴシック" charset="0"/>
              </a:rPr>
              <a:t>in front of </a:t>
            </a:r>
            <a:r>
              <a:rPr lang="en-US" dirty="0" smtClean="0">
                <a:solidFill>
                  <a:srgbClr val="FF3146"/>
                </a:solidFill>
                <a:latin typeface="Arial" charset="0"/>
                <a:ea typeface="ＭＳ Ｐゴシック" charset="0"/>
                <a:cs typeface="ＭＳ Ｐゴシック" charset="0"/>
              </a:rPr>
              <a:t>the </a:t>
            </a:r>
            <a:r>
              <a:rPr lang="en-US" dirty="0">
                <a:solidFill>
                  <a:srgbClr val="FF3146"/>
                </a:solidFill>
                <a:latin typeface="Arial" charset="0"/>
                <a:ea typeface="ＭＳ Ｐゴシック" charset="0"/>
                <a:cs typeface="ＭＳ Ｐゴシック" charset="0"/>
              </a:rPr>
              <a:t>text</a:t>
            </a:r>
            <a:r>
              <a:rPr lang="en-US" dirty="0">
                <a:latin typeface="Arial" charset="0"/>
                <a:ea typeface="ＭＳ Ｐゴシック" charset="0"/>
                <a:cs typeface="ＭＳ Ｐゴシック" charset="0"/>
              </a:rPr>
              <a:t>.</a:t>
            </a:r>
          </a:p>
          <a:p>
            <a:endParaRPr lang="en-US" dirty="0"/>
          </a:p>
        </p:txBody>
      </p:sp>
    </p:spTree>
    <p:extLst>
      <p:ext uri="{BB962C8B-B14F-4D97-AF65-F5344CB8AC3E}">
        <p14:creationId xmlns:p14="http://schemas.microsoft.com/office/powerpoint/2010/main" val="42420618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US" dirty="0">
                <a:latin typeface="Calibri"/>
                <a:ea typeface="ＭＳ Ｐゴシック" charset="0"/>
                <a:cs typeface="Calibri"/>
              </a:rPr>
              <a:t>Historical Criticism</a:t>
            </a:r>
          </a:p>
        </p:txBody>
      </p:sp>
      <p:sp>
        <p:nvSpPr>
          <p:cNvPr id="27651" name="Rectangle 3"/>
          <p:cNvSpPr>
            <a:spLocks noGrp="1" noChangeArrowheads="1"/>
          </p:cNvSpPr>
          <p:nvPr>
            <p:ph type="body" idx="1"/>
          </p:nvPr>
        </p:nvSpPr>
        <p:spPr/>
        <p:txBody>
          <a:bodyPr/>
          <a:lstStyle/>
          <a:p>
            <a:pPr>
              <a:lnSpc>
                <a:spcPct val="80000"/>
              </a:lnSpc>
            </a:pPr>
            <a:endParaRPr lang="en-US" sz="2400" dirty="0" smtClean="0">
              <a:latin typeface="Arial" charset="0"/>
              <a:ea typeface="ＭＳ Ｐゴシック" charset="0"/>
              <a:cs typeface="ＭＳ Ｐゴシック" charset="0"/>
            </a:endParaRPr>
          </a:p>
          <a:p>
            <a:pPr>
              <a:lnSpc>
                <a:spcPct val="80000"/>
              </a:lnSpc>
            </a:pPr>
            <a:r>
              <a:rPr lang="en-US" sz="2400" dirty="0" smtClean="0">
                <a:latin typeface="Arial" charset="0"/>
                <a:ea typeface="ＭＳ Ｐゴシック" charset="0"/>
                <a:cs typeface="ＭＳ Ｐゴシック" charset="0"/>
              </a:rPr>
              <a:t>Text </a:t>
            </a:r>
            <a:r>
              <a:rPr lang="en-US" sz="2400" dirty="0" smtClean="0">
                <a:latin typeface="Arial" charset="0"/>
                <a:ea typeface="ＭＳ Ｐゴシック" charset="0"/>
                <a:cs typeface="ＭＳ Ｐゴシック" charset="0"/>
              </a:rPr>
              <a:t>in Context</a:t>
            </a:r>
          </a:p>
          <a:p>
            <a:pPr>
              <a:lnSpc>
                <a:spcPct val="80000"/>
              </a:lnSpc>
            </a:pPr>
            <a:r>
              <a:rPr lang="en-US" sz="2400" dirty="0">
                <a:latin typeface="Arial" charset="0"/>
                <a:ea typeface="ＭＳ Ｐゴシック" charset="0"/>
                <a:cs typeface="ＭＳ Ｐゴシック" charset="0"/>
              </a:rPr>
              <a:t>A</a:t>
            </a:r>
            <a:r>
              <a:rPr lang="en-US" sz="2400" dirty="0" smtClean="0">
                <a:latin typeface="Arial" charset="0"/>
                <a:ea typeface="ＭＳ Ｐゴシック" charset="0"/>
                <a:cs typeface="ＭＳ Ｐゴシック" charset="0"/>
              </a:rPr>
              <a:t>uthorship </a:t>
            </a:r>
            <a:r>
              <a:rPr lang="en-US" sz="2400" dirty="0">
                <a:latin typeface="Arial" charset="0"/>
                <a:ea typeface="ＭＳ Ｐゴシック" charset="0"/>
                <a:cs typeface="ＭＳ Ｐゴシック" charset="0"/>
              </a:rPr>
              <a:t>and historical setting/audience of biblical texts.</a:t>
            </a:r>
          </a:p>
          <a:p>
            <a:pPr>
              <a:lnSpc>
                <a:spcPct val="80000"/>
              </a:lnSpc>
            </a:pPr>
            <a:r>
              <a:rPr lang="en-US" sz="2400" dirty="0">
                <a:latin typeface="Arial" charset="0"/>
                <a:ea typeface="ＭＳ Ｐゴシック" charset="0"/>
                <a:cs typeface="ＭＳ Ｐゴシック" charset="0"/>
              </a:rPr>
              <a:t>Search for authorial meaning (what was the intention of the author). </a:t>
            </a:r>
          </a:p>
          <a:p>
            <a:pPr>
              <a:lnSpc>
                <a:spcPct val="80000"/>
              </a:lnSpc>
            </a:pPr>
            <a:r>
              <a:rPr lang="en-US" sz="2400" dirty="0">
                <a:latin typeface="Arial" charset="0"/>
                <a:ea typeface="ＭＳ Ｐゴシック" charset="0"/>
                <a:cs typeface="ＭＳ Ｐゴシック" charset="0"/>
              </a:rPr>
              <a:t>Can we </a:t>
            </a:r>
            <a:r>
              <a:rPr lang="ja-JP" altLang="en-US" sz="2400" dirty="0">
                <a:latin typeface="Arial" charset="0"/>
                <a:ea typeface="ＭＳ Ｐゴシック" charset="0"/>
                <a:cs typeface="ＭＳ Ｐゴシック" charset="0"/>
              </a:rPr>
              <a:t>‘</a:t>
            </a:r>
            <a:r>
              <a:rPr lang="en-US" sz="2400" dirty="0">
                <a:latin typeface="Arial" charset="0"/>
                <a:ea typeface="ＭＳ Ｐゴシック" charset="0"/>
                <a:cs typeface="ＭＳ Ｐゴシック" charset="0"/>
              </a:rPr>
              <a:t>trust</a:t>
            </a:r>
            <a:r>
              <a:rPr lang="ja-JP" altLang="en-US" sz="2400" dirty="0">
                <a:latin typeface="Arial" charset="0"/>
                <a:ea typeface="ＭＳ Ｐゴシック" charset="0"/>
                <a:cs typeface="ＭＳ Ｐゴシック" charset="0"/>
              </a:rPr>
              <a:t>’</a:t>
            </a:r>
            <a:r>
              <a:rPr lang="en-US" sz="2400" dirty="0">
                <a:latin typeface="Arial" charset="0"/>
                <a:ea typeface="ＭＳ Ｐゴシック" charset="0"/>
                <a:cs typeface="ＭＳ Ｐゴシック" charset="0"/>
              </a:rPr>
              <a:t> what </a:t>
            </a:r>
            <a:r>
              <a:rPr lang="en-US" sz="2400" dirty="0" smtClean="0">
                <a:latin typeface="Arial" charset="0"/>
                <a:ea typeface="ＭＳ Ｐゴシック" charset="0"/>
                <a:cs typeface="ＭＳ Ｐゴシック" charset="0"/>
              </a:rPr>
              <a:t>the </a:t>
            </a:r>
            <a:r>
              <a:rPr lang="en-US" sz="2400" dirty="0">
                <a:latin typeface="Arial" charset="0"/>
                <a:ea typeface="ＭＳ Ｐゴシック" charset="0"/>
                <a:cs typeface="ＭＳ Ｐゴシック" charset="0"/>
              </a:rPr>
              <a:t>authors say? Importance of external evidence </a:t>
            </a:r>
            <a:r>
              <a:rPr lang="en-US" sz="2400" dirty="0" smtClean="0">
                <a:latin typeface="Arial" charset="0"/>
                <a:ea typeface="ＭＳ Ｐゴシック" charset="0"/>
                <a:cs typeface="ＭＳ Ｐゴシック" charset="0"/>
              </a:rPr>
              <a:t>(e.g. for the study of th</a:t>
            </a:r>
            <a:r>
              <a:rPr lang="en-US" sz="2400" dirty="0" smtClean="0">
                <a:latin typeface="Arial" charset="0"/>
                <a:ea typeface="ＭＳ Ｐゴシック" charset="0"/>
                <a:cs typeface="ＭＳ Ｐゴシック" charset="0"/>
              </a:rPr>
              <a:t>e Bible: </a:t>
            </a:r>
            <a:r>
              <a:rPr lang="en-US" sz="2400" dirty="0" smtClean="0">
                <a:latin typeface="Arial" charset="0"/>
                <a:ea typeface="ＭＳ Ｐゴシック" charset="0"/>
                <a:cs typeface="ＭＳ Ｐゴシック" charset="0"/>
              </a:rPr>
              <a:t>archaeological </a:t>
            </a:r>
            <a:r>
              <a:rPr lang="en-US" sz="2400" dirty="0">
                <a:latin typeface="Arial" charset="0"/>
                <a:ea typeface="ＭＳ Ｐゴシック" charset="0"/>
                <a:cs typeface="ＭＳ Ｐゴシック" charset="0"/>
              </a:rPr>
              <a:t>data, ancient Near Eastern documents)</a:t>
            </a:r>
            <a:r>
              <a:rPr lang="en-US" sz="2400" dirty="0" smtClean="0">
                <a:latin typeface="Arial" charset="0"/>
                <a:ea typeface="ＭＳ Ｐゴシック" charset="0"/>
                <a:cs typeface="ＭＳ Ｐゴシック" charset="0"/>
              </a:rPr>
              <a:t>.</a:t>
            </a:r>
          </a:p>
          <a:p>
            <a:pPr>
              <a:lnSpc>
                <a:spcPct val="80000"/>
              </a:lnSpc>
            </a:pPr>
            <a:r>
              <a:rPr lang="en-US" sz="2400" dirty="0" smtClean="0">
                <a:latin typeface="Arial" charset="0"/>
                <a:ea typeface="ＭＳ Ｐゴシック" charset="0"/>
                <a:cs typeface="ＭＳ Ｐゴシック" charset="0"/>
              </a:rPr>
              <a:t>Also emphasis on socio-historical and sociological </a:t>
            </a:r>
            <a:r>
              <a:rPr lang="en-US" sz="2400" dirty="0" smtClean="0">
                <a:latin typeface="Arial" charset="0"/>
                <a:ea typeface="ＭＳ Ｐゴシック" charset="0"/>
                <a:cs typeface="ＭＳ Ｐゴシック" charset="0"/>
              </a:rPr>
              <a:t>approaches.</a:t>
            </a:r>
            <a:endParaRPr lang="en-US" sz="2400" dirty="0">
              <a:latin typeface="Arial" charset="0"/>
              <a:ea typeface="ＭＳ Ｐゴシック" charset="0"/>
              <a:cs typeface="ＭＳ Ｐゴシック" charset="0"/>
            </a:endParaRPr>
          </a:p>
          <a:p>
            <a:pPr>
              <a:lnSpc>
                <a:spcPct val="80000"/>
              </a:lnSpc>
            </a:pPr>
            <a:endParaRPr lang="en-US" sz="2800" dirty="0">
              <a:latin typeface="Arial" charset="0"/>
              <a:ea typeface="ＭＳ Ｐゴシック" charset="0"/>
              <a:cs typeface="ＭＳ Ｐゴシック" charset="0"/>
            </a:endParaRPr>
          </a:p>
        </p:txBody>
      </p:sp>
    </p:spTree>
    <p:extLst>
      <p:ext uri="{BB962C8B-B14F-4D97-AF65-F5344CB8AC3E}">
        <p14:creationId xmlns:p14="http://schemas.microsoft.com/office/powerpoint/2010/main" val="40927147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dirty="0">
                <a:latin typeface="Calibri"/>
                <a:ea typeface="ＭＳ Ｐゴシック" charset="0"/>
                <a:cs typeface="Calibri"/>
              </a:rPr>
              <a:t>Historical Criticism</a:t>
            </a:r>
          </a:p>
        </p:txBody>
      </p:sp>
      <p:sp>
        <p:nvSpPr>
          <p:cNvPr id="28675" name="Rectangle 3"/>
          <p:cNvSpPr>
            <a:spLocks noGrp="1" noChangeArrowheads="1"/>
          </p:cNvSpPr>
          <p:nvPr>
            <p:ph sz="half" idx="1"/>
          </p:nvPr>
        </p:nvSpPr>
        <p:spPr>
          <a:xfrm>
            <a:off x="685800" y="1524000"/>
            <a:ext cx="3810000" cy="4648200"/>
          </a:xfrm>
        </p:spPr>
        <p:txBody>
          <a:bodyPr>
            <a:normAutofit fontScale="85000" lnSpcReduction="10000"/>
          </a:bodyPr>
          <a:lstStyle/>
          <a:p>
            <a:r>
              <a:rPr lang="en-US" sz="2400" dirty="0">
                <a:latin typeface="Arial" charset="0"/>
                <a:ea typeface="ＭＳ Ｐゴシック" charset="0"/>
                <a:cs typeface="ＭＳ Ｐゴシック" charset="0"/>
              </a:rPr>
              <a:t>Acknowledgement that texts are varied in form and content </a:t>
            </a:r>
            <a:r>
              <a:rPr lang="en-US" sz="2400" dirty="0" smtClean="0">
                <a:latin typeface="Arial" charset="0"/>
                <a:ea typeface="ＭＳ Ｐゴシック" charset="0"/>
                <a:cs typeface="ＭＳ Ｐゴシック" charset="0"/>
              </a:rPr>
              <a:t>(e.g., narratives</a:t>
            </a:r>
            <a:r>
              <a:rPr lang="en-US" sz="2400" dirty="0">
                <a:latin typeface="Arial" charset="0"/>
                <a:ea typeface="ＭＳ Ｐゴシック" charset="0"/>
                <a:cs typeface="ＭＳ Ｐゴシック" charset="0"/>
              </a:rPr>
              <a:t>, poems, laws, </a:t>
            </a:r>
            <a:r>
              <a:rPr lang="en-US" sz="2400" dirty="0" smtClean="0">
                <a:latin typeface="Arial" charset="0"/>
                <a:ea typeface="ＭＳ Ｐゴシック" charset="0"/>
                <a:cs typeface="ＭＳ Ｐゴシック" charset="0"/>
              </a:rPr>
              <a:t>prophecies, gospels, letters)</a:t>
            </a:r>
            <a:r>
              <a:rPr lang="en-US" sz="2400" dirty="0">
                <a:latin typeface="Arial" charset="0"/>
                <a:ea typeface="ＭＳ Ｐゴシック" charset="0"/>
                <a:cs typeface="ＭＳ Ｐゴシック" charset="0"/>
              </a:rPr>
              <a:t>.</a:t>
            </a:r>
          </a:p>
          <a:p>
            <a:r>
              <a:rPr lang="en-US" sz="2400" dirty="0">
                <a:latin typeface="Arial" charset="0"/>
                <a:ea typeface="ＭＳ Ｐゴシック" charset="0"/>
                <a:cs typeface="ＭＳ Ｐゴシック" charset="0"/>
              </a:rPr>
              <a:t>No uniform and static picture of the lives of </a:t>
            </a:r>
            <a:r>
              <a:rPr lang="en-US" sz="2400" dirty="0" smtClean="0">
                <a:latin typeface="Arial" charset="0"/>
                <a:ea typeface="ＭＳ Ｐゴシック" charset="0"/>
                <a:cs typeface="ＭＳ Ｐゴシック" charset="0"/>
              </a:rPr>
              <a:t>people </a:t>
            </a:r>
            <a:r>
              <a:rPr lang="en-US" sz="2400" dirty="0">
                <a:latin typeface="Arial" charset="0"/>
                <a:ea typeface="ＭＳ Ｐゴシック" charset="0"/>
                <a:cs typeface="ＭＳ Ｐゴシック" charset="0"/>
              </a:rPr>
              <a:t>in Israel </a:t>
            </a:r>
            <a:r>
              <a:rPr lang="en-US" sz="2400" dirty="0" smtClean="0">
                <a:latin typeface="Arial" charset="0"/>
                <a:ea typeface="ＭＳ Ｐゴシック" charset="0"/>
                <a:cs typeface="ＭＳ Ｐゴシック" charset="0"/>
              </a:rPr>
              <a:t>(Hebrew Bible) and </a:t>
            </a:r>
            <a:r>
              <a:rPr lang="en-US" sz="2400" dirty="0">
                <a:latin typeface="Arial" charset="0"/>
                <a:ea typeface="ＭＳ Ｐゴシック" charset="0"/>
                <a:cs typeface="ＭＳ Ｐゴシック" charset="0"/>
              </a:rPr>
              <a:t>the first-century Mediterranean </a:t>
            </a:r>
            <a:r>
              <a:rPr lang="en-US" sz="2400" dirty="0" smtClean="0">
                <a:latin typeface="Arial" charset="0"/>
                <a:ea typeface="ＭＳ Ｐゴシック" charset="0"/>
                <a:cs typeface="ＭＳ Ｐゴシック" charset="0"/>
              </a:rPr>
              <a:t>world (New Testament</a:t>
            </a:r>
            <a:r>
              <a:rPr lang="en-US" sz="2400" dirty="0" smtClean="0">
                <a:latin typeface="Arial" charset="0"/>
                <a:ea typeface="ＭＳ Ｐゴシック" charset="0"/>
                <a:cs typeface="ＭＳ Ｐゴシック" charset="0"/>
              </a:rPr>
              <a:t>) and early Islamic setting (Qur’an).</a:t>
            </a:r>
            <a:endParaRPr lang="en-US" sz="2400" dirty="0">
              <a:latin typeface="Arial" charset="0"/>
              <a:ea typeface="ＭＳ Ｐゴシック" charset="0"/>
              <a:cs typeface="ＭＳ Ｐゴシック" charset="0"/>
            </a:endParaRPr>
          </a:p>
          <a:p>
            <a:r>
              <a:rPr lang="en-US" sz="2400" dirty="0">
                <a:latin typeface="Arial" charset="0"/>
                <a:ea typeface="ＭＳ Ｐゴシック" charset="0"/>
                <a:cs typeface="ＭＳ Ｐゴシック" charset="0"/>
              </a:rPr>
              <a:t>Portraits/</a:t>
            </a:r>
            <a:r>
              <a:rPr lang="en-US" sz="2400" dirty="0" smtClean="0">
                <a:latin typeface="Arial" charset="0"/>
                <a:ea typeface="ＭＳ Ｐゴシック" charset="0"/>
                <a:cs typeface="ＭＳ Ｐゴシック" charset="0"/>
              </a:rPr>
              <a:t>images and traditions belonging </a:t>
            </a:r>
            <a:r>
              <a:rPr lang="en-US" sz="2400" dirty="0">
                <a:latin typeface="Arial" charset="0"/>
                <a:ea typeface="ＭＳ Ｐゴシック" charset="0"/>
                <a:cs typeface="ＭＳ Ｐゴシック" charset="0"/>
              </a:rPr>
              <a:t>to different periods and social circles.</a:t>
            </a:r>
          </a:p>
          <a:p>
            <a:pPr>
              <a:lnSpc>
                <a:spcPct val="80000"/>
              </a:lnSpc>
            </a:pPr>
            <a:endParaRPr lang="en-US" dirty="0">
              <a:latin typeface="Arial" charset="0"/>
              <a:ea typeface="ＭＳ Ｐゴシック" charset="0"/>
              <a:cs typeface="ＭＳ Ｐゴシック" charset="0"/>
            </a:endParaRPr>
          </a:p>
        </p:txBody>
      </p:sp>
      <p:pic>
        <p:nvPicPr>
          <p:cNvPr id="28676" name="Content Placeholder 4" descr="220px-Reconstruction_model_of_Ancient_Jerusalem_in_Museum_of_David_Castle.jpg"/>
          <p:cNvPicPr>
            <a:picLocks noGrp="1" noChangeAspect="1"/>
          </p:cNvPicPr>
          <p:nvPr>
            <p:ph sz="half" idx="2"/>
          </p:nvPr>
        </p:nvPicPr>
        <p:blipFill>
          <a:blip r:embed="rId2">
            <a:extLst>
              <a:ext uri="{28A0092B-C50C-407E-A947-70E740481C1C}">
                <a14:useLocalDpi xmlns:a14="http://schemas.microsoft.com/office/drawing/2010/main" val="0"/>
              </a:ext>
            </a:extLst>
          </a:blip>
          <a:srcRect t="-26933" b="-26933"/>
          <a:stretch>
            <a:fillRect/>
          </a:stretch>
        </p:blipFill>
        <p:spPr/>
      </p:pic>
    </p:spTree>
    <p:extLst>
      <p:ext uri="{BB962C8B-B14F-4D97-AF65-F5344CB8AC3E}">
        <p14:creationId xmlns:p14="http://schemas.microsoft.com/office/powerpoint/2010/main" val="3371909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Historical Criticism: The Example of the New Testament Gospels</a:t>
            </a:r>
            <a:endParaRPr lang="en-US" dirty="0"/>
          </a:p>
        </p:txBody>
      </p:sp>
      <p:sp>
        <p:nvSpPr>
          <p:cNvPr id="3" name="Content Placeholder 2"/>
          <p:cNvSpPr>
            <a:spLocks noGrp="1"/>
          </p:cNvSpPr>
          <p:nvPr>
            <p:ph sz="half" idx="1"/>
          </p:nvPr>
        </p:nvSpPr>
        <p:spPr/>
        <p:txBody>
          <a:bodyPr>
            <a:normAutofit fontScale="85000" lnSpcReduction="10000"/>
          </a:bodyPr>
          <a:lstStyle/>
          <a:p>
            <a:pPr marL="0" indent="0">
              <a:buNone/>
            </a:pPr>
            <a:r>
              <a:rPr lang="en-US" dirty="0" smtClean="0">
                <a:solidFill>
                  <a:srgbClr val="FF0000"/>
                </a:solidFill>
              </a:rPr>
              <a:t>Form Criticism</a:t>
            </a:r>
          </a:p>
          <a:p>
            <a:pPr marL="0" indent="0">
              <a:buNone/>
            </a:pPr>
            <a:r>
              <a:rPr lang="en-US" dirty="0" smtClean="0"/>
              <a:t>Pre-history of a text: influence of community setting on the development of oral traditions (</a:t>
            </a:r>
            <a:r>
              <a:rPr lang="en-US" i="1" dirty="0" err="1" smtClean="0"/>
              <a:t>Sitz</a:t>
            </a:r>
            <a:r>
              <a:rPr lang="en-US" i="1" dirty="0" smtClean="0"/>
              <a:t> </a:t>
            </a:r>
            <a:r>
              <a:rPr lang="en-US" i="1" dirty="0" err="1" smtClean="0"/>
              <a:t>im</a:t>
            </a:r>
            <a:r>
              <a:rPr lang="en-US" i="1" dirty="0"/>
              <a:t> </a:t>
            </a:r>
            <a:r>
              <a:rPr lang="en-US" i="1" dirty="0" err="1" smtClean="0"/>
              <a:t>Leben</a:t>
            </a:r>
            <a:r>
              <a:rPr lang="en-US" i="1" dirty="0" smtClean="0"/>
              <a:t>).</a:t>
            </a:r>
          </a:p>
          <a:p>
            <a:pPr marL="0" indent="0">
              <a:buNone/>
            </a:pPr>
            <a:r>
              <a:rPr lang="en-US" dirty="0" smtClean="0">
                <a:solidFill>
                  <a:srgbClr val="FF0000"/>
                </a:solidFill>
              </a:rPr>
              <a:t>Source Criticism</a:t>
            </a:r>
          </a:p>
          <a:p>
            <a:pPr marL="0" indent="0">
              <a:buNone/>
            </a:pPr>
            <a:r>
              <a:rPr lang="en-US" dirty="0" smtClean="0"/>
              <a:t>Relationship between sources: what is the earliest Gospel? Were later Gospels dependent on the earlier Gospel in literary terms.</a:t>
            </a:r>
            <a:endParaRPr lang="en-US" dirty="0"/>
          </a:p>
        </p:txBody>
      </p:sp>
      <p:sp>
        <p:nvSpPr>
          <p:cNvPr id="4" name="Content Placeholder 3"/>
          <p:cNvSpPr>
            <a:spLocks noGrp="1"/>
          </p:cNvSpPr>
          <p:nvPr>
            <p:ph sz="half" idx="2"/>
          </p:nvPr>
        </p:nvSpPr>
        <p:spPr/>
        <p:txBody>
          <a:bodyPr>
            <a:normAutofit fontScale="85000" lnSpcReduction="10000"/>
          </a:bodyPr>
          <a:lstStyle/>
          <a:p>
            <a:pPr marL="0" indent="0">
              <a:buNone/>
            </a:pPr>
            <a:r>
              <a:rPr lang="en-US" dirty="0" smtClean="0">
                <a:solidFill>
                  <a:srgbClr val="FF0000"/>
                </a:solidFill>
              </a:rPr>
              <a:t>Redaction Criticism</a:t>
            </a:r>
          </a:p>
          <a:p>
            <a:pPr marL="0" indent="0">
              <a:buNone/>
            </a:pPr>
            <a:r>
              <a:rPr lang="en-US" dirty="0" smtClean="0"/>
              <a:t>The role of authors as editors (‘redactors’) or collectors of earlier traditions: structure of traditions and narratives, addition of motifs/themes of interest to the author.</a:t>
            </a:r>
          </a:p>
          <a:p>
            <a:pPr marL="0" indent="0">
              <a:buNone/>
            </a:pPr>
            <a:r>
              <a:rPr lang="en-US" dirty="0" smtClean="0">
                <a:solidFill>
                  <a:srgbClr val="FF0000"/>
                </a:solidFill>
              </a:rPr>
              <a:t>Sociological Criticism</a:t>
            </a:r>
          </a:p>
          <a:p>
            <a:pPr marL="0" indent="0">
              <a:buNone/>
            </a:pPr>
            <a:r>
              <a:rPr lang="en-US" dirty="0" smtClean="0"/>
              <a:t>Use of models from sociology (e.g., ‘sects’, charismatic leaders) to reconstruct social setting of early Christianity.</a:t>
            </a:r>
            <a:endParaRPr lang="en-US" dirty="0"/>
          </a:p>
        </p:txBody>
      </p:sp>
    </p:spTree>
    <p:extLst>
      <p:ext uri="{BB962C8B-B14F-4D97-AF65-F5344CB8AC3E}">
        <p14:creationId xmlns:p14="http://schemas.microsoft.com/office/powerpoint/2010/main" val="1233696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dirty="0">
                <a:latin typeface="Calibri"/>
                <a:ea typeface="ＭＳ Ｐゴシック" charset="0"/>
                <a:cs typeface="Calibri"/>
              </a:rPr>
              <a:t>Literary Criticism</a:t>
            </a:r>
          </a:p>
        </p:txBody>
      </p:sp>
      <p:pic>
        <p:nvPicPr>
          <p:cNvPr id="29699" name="Content Placeholder 4" descr="9780801027895.jpg"/>
          <p:cNvPicPr>
            <a:picLocks noGrp="1" noChangeAspect="1"/>
          </p:cNvPicPr>
          <p:nvPr>
            <p:ph sz="half" idx="1"/>
          </p:nvPr>
        </p:nvPicPr>
        <p:blipFill>
          <a:blip r:embed="rId2">
            <a:extLst>
              <a:ext uri="{28A0092B-C50C-407E-A947-70E740481C1C}">
                <a14:useLocalDpi xmlns:a14="http://schemas.microsoft.com/office/drawing/2010/main" val="0"/>
              </a:ext>
            </a:extLst>
          </a:blip>
          <a:srcRect l="-15788" r="-15788"/>
          <a:stretch>
            <a:fillRect/>
          </a:stretch>
        </p:blipFill>
        <p:spPr/>
      </p:pic>
      <p:sp>
        <p:nvSpPr>
          <p:cNvPr id="29700" name="Content Placeholder 3"/>
          <p:cNvSpPr>
            <a:spLocks noGrp="1"/>
          </p:cNvSpPr>
          <p:nvPr>
            <p:ph sz="half" idx="2"/>
          </p:nvPr>
        </p:nvSpPr>
        <p:spPr/>
        <p:txBody>
          <a:bodyPr>
            <a:normAutofit lnSpcReduction="10000"/>
          </a:bodyPr>
          <a:lstStyle/>
          <a:p>
            <a:pPr>
              <a:lnSpc>
                <a:spcPct val="80000"/>
              </a:lnSpc>
            </a:pPr>
            <a:r>
              <a:rPr lang="en-US" sz="2400" dirty="0" smtClean="0">
                <a:latin typeface="Arial" charset="0"/>
                <a:ea typeface="ＭＳ Ｐゴシック" charset="0"/>
                <a:cs typeface="ＭＳ Ｐゴシック" charset="0"/>
              </a:rPr>
              <a:t>1980s: scholars begin to use literary-critical tools to study the biblical texts as works of literature.</a:t>
            </a:r>
          </a:p>
          <a:p>
            <a:pPr>
              <a:lnSpc>
                <a:spcPct val="80000"/>
              </a:lnSpc>
            </a:pPr>
            <a:r>
              <a:rPr lang="en-US" sz="2400" dirty="0" smtClean="0">
                <a:latin typeface="Arial" charset="0"/>
                <a:ea typeface="ＭＳ Ｐゴシック" charset="0"/>
                <a:cs typeface="ＭＳ Ｐゴシック" charset="0"/>
              </a:rPr>
              <a:t>Focus on narratives read with insights from the secular field of modern literary criticism.</a:t>
            </a:r>
          </a:p>
          <a:p>
            <a:pPr>
              <a:lnSpc>
                <a:spcPct val="80000"/>
              </a:lnSpc>
            </a:pPr>
            <a:r>
              <a:rPr lang="en-US" sz="2400" dirty="0" smtClean="0">
                <a:latin typeface="Arial" charset="0"/>
                <a:ea typeface="ＭＳ Ｐゴシック" charset="0"/>
                <a:cs typeface="ＭＳ Ｐゴシック" charset="0"/>
              </a:rPr>
              <a:t>Narrative criticism is eclectic</a:t>
            </a:r>
          </a:p>
          <a:p>
            <a:pPr marL="0" indent="0">
              <a:lnSpc>
                <a:spcPct val="80000"/>
              </a:lnSpc>
              <a:buNone/>
            </a:pPr>
            <a:endParaRPr lang="en-US" sz="2000" dirty="0" smtClean="0">
              <a:latin typeface="Arial" charset="0"/>
              <a:ea typeface="ＭＳ Ｐゴシック" charset="0"/>
              <a:cs typeface="ＭＳ Ｐゴシック" charset="0"/>
            </a:endParaRPr>
          </a:p>
          <a:p>
            <a:pPr marL="457200" lvl="1" indent="0">
              <a:lnSpc>
                <a:spcPct val="80000"/>
              </a:lnSpc>
              <a:buNone/>
            </a:pPr>
            <a:r>
              <a:rPr lang="en-US" dirty="0" smtClean="0">
                <a:solidFill>
                  <a:srgbClr val="FFFF00"/>
                </a:solidFill>
                <a:latin typeface="Arial" charset="0"/>
                <a:ea typeface="ＭＳ Ｐゴシック" charset="0"/>
                <a:cs typeface="ＭＳ Ｐゴシック" charset="0"/>
              </a:rPr>
              <a:t>= rhetorical criticism</a:t>
            </a:r>
          </a:p>
          <a:p>
            <a:pPr marL="0" indent="0">
              <a:lnSpc>
                <a:spcPct val="80000"/>
              </a:lnSpc>
              <a:buNone/>
            </a:pPr>
            <a:r>
              <a:rPr lang="en-US" sz="2400" dirty="0">
                <a:solidFill>
                  <a:srgbClr val="FFFF00"/>
                </a:solidFill>
                <a:latin typeface="Arial" charset="0"/>
                <a:ea typeface="ＭＳ Ｐゴシック" charset="0"/>
                <a:cs typeface="ＭＳ Ｐゴシック" charset="0"/>
              </a:rPr>
              <a:t>	</a:t>
            </a:r>
            <a:r>
              <a:rPr lang="en-US" sz="2400" dirty="0" smtClean="0">
                <a:solidFill>
                  <a:srgbClr val="FFFF00"/>
                </a:solidFill>
                <a:latin typeface="Arial" charset="0"/>
                <a:ea typeface="ＭＳ Ｐゴシック" charset="0"/>
                <a:cs typeface="ＭＳ Ｐゴシック" charset="0"/>
              </a:rPr>
              <a:t>= structuralism</a:t>
            </a:r>
          </a:p>
          <a:p>
            <a:pPr marL="0" indent="0">
              <a:lnSpc>
                <a:spcPct val="80000"/>
              </a:lnSpc>
              <a:buNone/>
            </a:pPr>
            <a:r>
              <a:rPr lang="en-US" sz="2400" dirty="0" smtClean="0">
                <a:solidFill>
                  <a:srgbClr val="FFFF00"/>
                </a:solidFill>
                <a:latin typeface="Arial" charset="0"/>
                <a:ea typeface="ＭＳ Ｐゴシック" charset="0"/>
                <a:cs typeface="ＭＳ Ｐゴシック" charset="0"/>
              </a:rPr>
              <a:t>	= reader-response 	criticism</a:t>
            </a:r>
            <a:endParaRPr lang="en-US" sz="2400" dirty="0">
              <a:solidFill>
                <a:srgbClr val="FFFF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1161240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US" dirty="0" smtClean="0">
                <a:latin typeface="Calibri"/>
                <a:ea typeface="ＭＳ Ｐゴシック" charset="0"/>
                <a:cs typeface="Calibri"/>
              </a:rPr>
              <a:t>Narrative </a:t>
            </a:r>
            <a:r>
              <a:rPr lang="en-US" dirty="0">
                <a:latin typeface="Calibri"/>
                <a:ea typeface="ＭＳ Ｐゴシック" charset="0"/>
                <a:cs typeface="Calibri"/>
              </a:rPr>
              <a:t>Criticism</a:t>
            </a:r>
          </a:p>
        </p:txBody>
      </p:sp>
      <p:pic>
        <p:nvPicPr>
          <p:cNvPr id="29699" name="Content Placeholder 4" descr="9780801027895.jpg"/>
          <p:cNvPicPr>
            <a:picLocks noGrp="1" noChangeAspect="1"/>
          </p:cNvPicPr>
          <p:nvPr>
            <p:ph sz="half" idx="1"/>
          </p:nvPr>
        </p:nvPicPr>
        <p:blipFill>
          <a:blip r:embed="rId2">
            <a:extLst>
              <a:ext uri="{28A0092B-C50C-407E-A947-70E740481C1C}">
                <a14:useLocalDpi xmlns:a14="http://schemas.microsoft.com/office/drawing/2010/main" val="0"/>
              </a:ext>
            </a:extLst>
          </a:blip>
          <a:srcRect l="-15788" r="-15788"/>
          <a:stretch>
            <a:fillRect/>
          </a:stretch>
        </p:blipFill>
        <p:spPr/>
      </p:pic>
      <p:sp>
        <p:nvSpPr>
          <p:cNvPr id="29700" name="Content Placeholder 3"/>
          <p:cNvSpPr>
            <a:spLocks noGrp="1"/>
          </p:cNvSpPr>
          <p:nvPr>
            <p:ph sz="half" idx="2"/>
          </p:nvPr>
        </p:nvSpPr>
        <p:spPr/>
        <p:txBody>
          <a:bodyPr>
            <a:normAutofit fontScale="92500" lnSpcReduction="10000"/>
          </a:bodyPr>
          <a:lstStyle/>
          <a:p>
            <a:pPr marL="0" indent="0">
              <a:lnSpc>
                <a:spcPct val="80000"/>
              </a:lnSpc>
              <a:buNone/>
            </a:pPr>
            <a:r>
              <a:rPr lang="en-US" sz="2400" dirty="0" smtClean="0">
                <a:solidFill>
                  <a:srgbClr val="FFFF00"/>
                </a:solidFill>
                <a:latin typeface="Arial" charset="0"/>
                <a:ea typeface="ＭＳ Ｐゴシック" charset="0"/>
                <a:cs typeface="ＭＳ Ｐゴシック" charset="0"/>
              </a:rPr>
              <a:t>What is the effect of narratives on their audience?</a:t>
            </a:r>
          </a:p>
          <a:p>
            <a:pPr marL="0" indent="0">
              <a:lnSpc>
                <a:spcPct val="80000"/>
              </a:lnSpc>
              <a:buNone/>
            </a:pPr>
            <a:endParaRPr lang="en-US" sz="2400" dirty="0" smtClean="0">
              <a:solidFill>
                <a:srgbClr val="FFFF00"/>
              </a:solidFill>
              <a:latin typeface="Arial" charset="0"/>
              <a:ea typeface="ＭＳ Ｐゴシック" charset="0"/>
              <a:cs typeface="ＭＳ Ｐゴシック" charset="0"/>
            </a:endParaRPr>
          </a:p>
          <a:p>
            <a:pPr marL="0" indent="0">
              <a:lnSpc>
                <a:spcPct val="80000"/>
              </a:lnSpc>
              <a:buNone/>
            </a:pPr>
            <a:r>
              <a:rPr lang="en-US" sz="2400" dirty="0" smtClean="0">
                <a:solidFill>
                  <a:srgbClr val="FFFF00"/>
                </a:solidFill>
                <a:latin typeface="Arial" charset="0"/>
                <a:ea typeface="ＭＳ Ｐゴシック" charset="0"/>
                <a:cs typeface="ＭＳ Ｐゴシック" charset="0"/>
              </a:rPr>
              <a:t>‘</a:t>
            </a:r>
            <a:r>
              <a:rPr lang="en-US" sz="2400" dirty="0" smtClean="0">
                <a:latin typeface="Arial" charset="0"/>
                <a:ea typeface="ＭＳ Ｐゴシック" charset="0"/>
                <a:cs typeface="ＭＳ Ｐゴシック" charset="0"/>
              </a:rPr>
              <a:t>Historical criticism may be said to treat biblical narratives as windows that enable us to learn something about another time and place; narrative criticism treats these same texts as mirrors that invite audience participation in the creation of meaning. For the narrative critic, texts shape the way readers understand themselves and their own present circumstances’ (Mark Allen Powell, </a:t>
            </a:r>
            <a:r>
              <a:rPr lang="en-US" sz="2400" i="1" dirty="0" smtClean="0">
                <a:latin typeface="Arial" charset="0"/>
                <a:ea typeface="ＭＳ Ｐゴシック" charset="0"/>
                <a:cs typeface="ＭＳ Ｐゴシック" charset="0"/>
              </a:rPr>
              <a:t>Introduction to Narrative Criticism, </a:t>
            </a:r>
            <a:r>
              <a:rPr lang="en-US" sz="2400" dirty="0" smtClean="0">
                <a:latin typeface="Arial" charset="0"/>
                <a:ea typeface="ＭＳ Ｐゴシック" charset="0"/>
                <a:cs typeface="ＭＳ Ｐゴシック" charset="0"/>
              </a:rPr>
              <a:t>page 240).</a:t>
            </a:r>
            <a:endParaRPr lang="en-US" sz="2400" dirty="0">
              <a:solidFill>
                <a:srgbClr val="FFFF00"/>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1242869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normAutofit/>
          </a:bodyPr>
          <a:lstStyle/>
          <a:p>
            <a:r>
              <a:rPr lang="en-US" dirty="0" smtClean="0">
                <a:latin typeface="Calibri"/>
                <a:ea typeface="ＭＳ Ｐゴシック" charset="0"/>
                <a:cs typeface="Calibri"/>
              </a:rPr>
              <a:t>Narrative Criticism</a:t>
            </a:r>
            <a:endParaRPr lang="en-US" dirty="0">
              <a:latin typeface="Calibri"/>
              <a:ea typeface="ＭＳ Ｐゴシック" charset="0"/>
              <a:cs typeface="Calibri"/>
            </a:endParaRPr>
          </a:p>
        </p:txBody>
      </p:sp>
      <p:sp>
        <p:nvSpPr>
          <p:cNvPr id="29700" name="Content Placeholder 3"/>
          <p:cNvSpPr>
            <a:spLocks noGrp="1"/>
          </p:cNvSpPr>
          <p:nvPr>
            <p:ph sz="half" idx="2"/>
          </p:nvPr>
        </p:nvSpPr>
        <p:spPr/>
        <p:txBody>
          <a:bodyPr>
            <a:normAutofit/>
          </a:bodyPr>
          <a:lstStyle/>
          <a:p>
            <a:pPr>
              <a:lnSpc>
                <a:spcPct val="80000"/>
              </a:lnSpc>
            </a:pPr>
            <a:r>
              <a:rPr lang="en-US" sz="2400" dirty="0" smtClean="0">
                <a:latin typeface="Arial" charset="0"/>
                <a:ea typeface="ＭＳ Ｐゴシック" charset="0"/>
                <a:cs typeface="ＭＳ Ｐゴシック" charset="0"/>
              </a:rPr>
              <a:t>When </a:t>
            </a:r>
            <a:r>
              <a:rPr lang="en-US" sz="2400" dirty="0">
                <a:latin typeface="Arial" charset="0"/>
                <a:ea typeface="ＭＳ Ｐゴシック" charset="0"/>
                <a:cs typeface="ＭＳ Ｐゴシック" charset="0"/>
              </a:rPr>
              <a:t>are they present or absent, heard or voiceless?</a:t>
            </a:r>
          </a:p>
          <a:p>
            <a:pPr>
              <a:lnSpc>
                <a:spcPct val="80000"/>
              </a:lnSpc>
            </a:pPr>
            <a:r>
              <a:rPr lang="en-US" sz="2400" dirty="0">
                <a:latin typeface="Arial" charset="0"/>
                <a:ea typeface="ＭＳ Ｐゴシック" charset="0"/>
                <a:cs typeface="ＭＳ Ｐゴシック" charset="0"/>
              </a:rPr>
              <a:t>What kind of dialogue is created </a:t>
            </a:r>
            <a:r>
              <a:rPr lang="en-US" sz="2400" dirty="0" smtClean="0">
                <a:latin typeface="Arial" charset="0"/>
                <a:ea typeface="ＭＳ Ｐゴシック" charset="0"/>
                <a:cs typeface="ＭＳ Ｐゴシック" charset="0"/>
              </a:rPr>
              <a:t>for biblical figures?</a:t>
            </a:r>
            <a:endParaRPr lang="en-US" sz="2400" dirty="0">
              <a:latin typeface="Arial" charset="0"/>
              <a:ea typeface="ＭＳ Ｐゴシック" charset="0"/>
              <a:cs typeface="ＭＳ Ｐゴシック" charset="0"/>
            </a:endParaRPr>
          </a:p>
          <a:p>
            <a:pPr>
              <a:lnSpc>
                <a:spcPct val="80000"/>
              </a:lnSpc>
            </a:pPr>
            <a:r>
              <a:rPr lang="en-US" sz="2400" dirty="0">
                <a:latin typeface="Arial" charset="0"/>
                <a:ea typeface="ＭＳ Ｐゴシック" charset="0"/>
                <a:cs typeface="ＭＳ Ｐゴシック" charset="0"/>
              </a:rPr>
              <a:t>Whose perspective is advanced?</a:t>
            </a:r>
          </a:p>
          <a:p>
            <a:pPr>
              <a:lnSpc>
                <a:spcPct val="80000"/>
              </a:lnSpc>
            </a:pPr>
            <a:r>
              <a:rPr lang="en-US" sz="2400" dirty="0">
                <a:latin typeface="Arial" charset="0"/>
                <a:ea typeface="ＭＳ Ｐゴシック" charset="0"/>
                <a:cs typeface="ＭＳ Ｐゴシック" charset="0"/>
              </a:rPr>
              <a:t>What about gaps, ambiguities, sequences?</a:t>
            </a:r>
          </a:p>
        </p:txBody>
      </p:sp>
      <p:sp>
        <p:nvSpPr>
          <p:cNvPr id="2" name="Content Placeholder 1"/>
          <p:cNvSpPr>
            <a:spLocks noGrp="1"/>
          </p:cNvSpPr>
          <p:nvPr>
            <p:ph sz="half" idx="1"/>
          </p:nvPr>
        </p:nvSpPr>
        <p:spPr/>
        <p:txBody>
          <a:bodyPr/>
          <a:lstStyle/>
          <a:p>
            <a:pPr>
              <a:lnSpc>
                <a:spcPct val="80000"/>
              </a:lnSpc>
            </a:pPr>
            <a:r>
              <a:rPr lang="en-US" dirty="0">
                <a:latin typeface="Arial" charset="0"/>
                <a:ea typeface="ＭＳ Ｐゴシック" charset="0"/>
                <a:cs typeface="ＭＳ Ｐゴシック" charset="0"/>
              </a:rPr>
              <a:t>Prominence of narrative criticism</a:t>
            </a:r>
          </a:p>
          <a:p>
            <a:pPr>
              <a:lnSpc>
                <a:spcPct val="80000"/>
              </a:lnSpc>
            </a:pPr>
            <a:r>
              <a:rPr lang="en-US" dirty="0">
                <a:latin typeface="Arial" charset="0"/>
                <a:ea typeface="ＭＳ Ｐゴシック" charset="0"/>
                <a:cs typeface="ＭＳ Ｐゴシック" charset="0"/>
              </a:rPr>
              <a:t>Appreciation of structural patterns, stylistic devices </a:t>
            </a:r>
            <a:r>
              <a:rPr lang="en-US" dirty="0">
                <a:solidFill>
                  <a:srgbClr val="FF3146"/>
                </a:solidFill>
                <a:latin typeface="Arial" charset="0"/>
                <a:ea typeface="ＭＳ Ｐゴシック" charset="0"/>
                <a:cs typeface="ＭＳ Ｐゴシック" charset="0"/>
              </a:rPr>
              <a:t>in order to highlight the role of characters </a:t>
            </a:r>
            <a:r>
              <a:rPr lang="en-US" dirty="0">
                <a:latin typeface="Arial" charset="0"/>
                <a:ea typeface="ＭＳ Ｐゴシック" charset="0"/>
                <a:cs typeface="ＭＳ Ｐゴシック" charset="0"/>
              </a:rPr>
              <a:t>in biblical literature.</a:t>
            </a:r>
          </a:p>
          <a:p>
            <a:pPr>
              <a:lnSpc>
                <a:spcPct val="80000"/>
              </a:lnSpc>
            </a:pPr>
            <a:r>
              <a:rPr lang="en-US" dirty="0">
                <a:latin typeface="Arial" charset="0"/>
                <a:ea typeface="ＭＳ Ｐゴシック" charset="0"/>
                <a:cs typeface="ＭＳ Ｐゴシック" charset="0"/>
              </a:rPr>
              <a:t>How do some characters act in contrast to other characters?</a:t>
            </a:r>
          </a:p>
          <a:p>
            <a:endParaRPr lang="en-US" dirty="0"/>
          </a:p>
        </p:txBody>
      </p:sp>
    </p:spTree>
    <p:extLst>
      <p:ext uri="{BB962C8B-B14F-4D97-AF65-F5344CB8AC3E}">
        <p14:creationId xmlns:p14="http://schemas.microsoft.com/office/powerpoint/2010/main" val="9345858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dirty="0">
                <a:latin typeface="Calibri"/>
                <a:ea typeface="ＭＳ Ｐゴシック" charset="0"/>
                <a:cs typeface="Calibri"/>
              </a:rPr>
              <a:t>Cultural Criticism</a:t>
            </a:r>
          </a:p>
        </p:txBody>
      </p:sp>
      <p:sp>
        <p:nvSpPr>
          <p:cNvPr id="30723" name="Rectangle 3"/>
          <p:cNvSpPr>
            <a:spLocks noGrp="1" noChangeArrowheads="1"/>
          </p:cNvSpPr>
          <p:nvPr>
            <p:ph type="body" idx="1"/>
          </p:nvPr>
        </p:nvSpPr>
        <p:spPr/>
        <p:txBody>
          <a:bodyPr/>
          <a:lstStyle/>
          <a:p>
            <a:pPr>
              <a:lnSpc>
                <a:spcPct val="80000"/>
              </a:lnSpc>
            </a:pPr>
            <a:r>
              <a:rPr lang="en-US" sz="2800">
                <a:latin typeface="Arial" charset="0"/>
                <a:ea typeface="ＭＳ Ｐゴシック" charset="0"/>
                <a:cs typeface="ＭＳ Ｐゴシック" charset="0"/>
              </a:rPr>
              <a:t>What is the relationship between the text and the reader?</a:t>
            </a:r>
          </a:p>
          <a:p>
            <a:pPr>
              <a:lnSpc>
                <a:spcPct val="80000"/>
              </a:lnSpc>
            </a:pPr>
            <a:r>
              <a:rPr lang="en-US" sz="2800">
                <a:latin typeface="Arial" charset="0"/>
                <a:ea typeface="ＭＳ Ｐゴシック" charset="0"/>
                <a:cs typeface="ＭＳ Ｐゴシック" charset="0"/>
              </a:rPr>
              <a:t>Can one speak of an objective, value-neutral, </a:t>
            </a:r>
            <a:r>
              <a:rPr lang="ja-JP" altLang="en-US" sz="2800">
                <a:latin typeface="Arial" charset="0"/>
                <a:ea typeface="ＭＳ Ｐゴシック" charset="0"/>
                <a:cs typeface="ＭＳ Ｐゴシック" charset="0"/>
              </a:rPr>
              <a:t>‘</a:t>
            </a:r>
            <a:r>
              <a:rPr lang="en-US" sz="2800">
                <a:latin typeface="Arial" charset="0"/>
                <a:ea typeface="ＭＳ Ｐゴシック" charset="0"/>
                <a:cs typeface="ＭＳ Ｐゴシック" charset="0"/>
              </a:rPr>
              <a:t>true</a:t>
            </a:r>
            <a:r>
              <a:rPr lang="ja-JP" altLang="en-US" sz="2800">
                <a:latin typeface="Arial" charset="0"/>
                <a:ea typeface="ＭＳ Ｐゴシック" charset="0"/>
                <a:cs typeface="ＭＳ Ｐゴシック" charset="0"/>
              </a:rPr>
              <a:t>’</a:t>
            </a:r>
            <a:r>
              <a:rPr lang="en-US" sz="2800">
                <a:latin typeface="Arial" charset="0"/>
                <a:ea typeface="ＭＳ Ｐゴシック" charset="0"/>
                <a:cs typeface="ＭＳ Ｐゴシック" charset="0"/>
              </a:rPr>
              <a:t> reading of a text?</a:t>
            </a:r>
          </a:p>
          <a:p>
            <a:pPr>
              <a:lnSpc>
                <a:spcPct val="80000"/>
              </a:lnSpc>
            </a:pPr>
            <a:r>
              <a:rPr lang="en-US" sz="2800">
                <a:latin typeface="Arial" charset="0"/>
                <a:ea typeface="ＭＳ Ｐゴシック" charset="0"/>
                <a:cs typeface="ＭＳ Ｐゴシック" charset="0"/>
              </a:rPr>
              <a:t>Concern with social context (especially those who are marginalized) and power struggles in the formation of culture. </a:t>
            </a:r>
          </a:p>
          <a:p>
            <a:pPr>
              <a:lnSpc>
                <a:spcPct val="80000"/>
              </a:lnSpc>
            </a:pPr>
            <a:r>
              <a:rPr lang="en-US" sz="2800">
                <a:latin typeface="Arial" charset="0"/>
                <a:ea typeface="ＭＳ Ｐゴシック" charset="0"/>
                <a:cs typeface="ＭＳ Ｐゴシック" charset="0"/>
              </a:rPr>
              <a:t>Study of a range of </a:t>
            </a:r>
            <a:r>
              <a:rPr lang="ja-JP" altLang="en-US" sz="2800">
                <a:latin typeface="Arial" charset="0"/>
                <a:ea typeface="ＭＳ Ｐゴシック" charset="0"/>
                <a:cs typeface="ＭＳ Ｐゴシック" charset="0"/>
              </a:rPr>
              <a:t>‘</a:t>
            </a:r>
            <a:r>
              <a:rPr lang="en-US" sz="2800">
                <a:latin typeface="Arial" charset="0"/>
                <a:ea typeface="ＭＳ Ｐゴシック" charset="0"/>
                <a:cs typeface="ＭＳ Ｐゴシック" charset="0"/>
              </a:rPr>
              <a:t>cultural artefacts</a:t>
            </a:r>
            <a:r>
              <a:rPr lang="ja-JP" altLang="en-US" sz="2800">
                <a:latin typeface="Arial" charset="0"/>
                <a:ea typeface="ＭＳ Ｐゴシック" charset="0"/>
                <a:cs typeface="ＭＳ Ｐゴシック" charset="0"/>
              </a:rPr>
              <a:t>’</a:t>
            </a:r>
            <a:r>
              <a:rPr lang="en-US" sz="2800">
                <a:latin typeface="Arial" charset="0"/>
                <a:ea typeface="ＭＳ Ｐゴシック" charset="0"/>
                <a:cs typeface="ＭＳ Ｐゴシック" charset="0"/>
              </a:rPr>
              <a:t> in different time periods and geographical locations: films, art, newspapers, internet, oral history.</a:t>
            </a:r>
          </a:p>
          <a:p>
            <a:pPr>
              <a:lnSpc>
                <a:spcPct val="80000"/>
              </a:lnSpc>
            </a:pPr>
            <a:endParaRPr lang="en-US" sz="2800">
              <a:latin typeface="Arial" charset="0"/>
              <a:ea typeface="ＭＳ Ｐゴシック" charset="0"/>
              <a:cs typeface="ＭＳ Ｐゴシック" charset="0"/>
            </a:endParaRPr>
          </a:p>
        </p:txBody>
      </p:sp>
    </p:spTree>
    <p:extLst>
      <p:ext uri="{BB962C8B-B14F-4D97-AF65-F5344CB8AC3E}">
        <p14:creationId xmlns:p14="http://schemas.microsoft.com/office/powerpoint/2010/main" val="3216169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Role and Profile of the Reader(s)</a:t>
            </a:r>
            <a:endParaRPr lang="en-US" dirty="0"/>
          </a:p>
        </p:txBody>
      </p:sp>
      <p:sp>
        <p:nvSpPr>
          <p:cNvPr id="3" name="Content Placeholder 2"/>
          <p:cNvSpPr>
            <a:spLocks noGrp="1"/>
          </p:cNvSpPr>
          <p:nvPr>
            <p:ph idx="1"/>
          </p:nvPr>
        </p:nvSpPr>
        <p:spPr/>
        <p:txBody>
          <a:bodyPr>
            <a:normAutofit fontScale="92500" lnSpcReduction="10000"/>
          </a:bodyPr>
          <a:lstStyle/>
          <a:p>
            <a:pPr marL="0" indent="0">
              <a:buNone/>
            </a:pPr>
            <a:endParaRPr lang="en-US" dirty="0"/>
          </a:p>
          <a:p>
            <a:r>
              <a:rPr lang="en-US" dirty="0" smtClean="0"/>
              <a:t>Role in the interpretative process</a:t>
            </a:r>
          </a:p>
          <a:p>
            <a:r>
              <a:rPr lang="en-US" dirty="0" smtClean="0"/>
              <a:t>Time</a:t>
            </a:r>
          </a:p>
          <a:p>
            <a:r>
              <a:rPr lang="en-US" dirty="0" smtClean="0"/>
              <a:t>Cultural and social context</a:t>
            </a:r>
          </a:p>
          <a:p>
            <a:r>
              <a:rPr lang="en-US" dirty="0" smtClean="0"/>
              <a:t>Personal experience</a:t>
            </a:r>
          </a:p>
          <a:p>
            <a:r>
              <a:rPr lang="en-US" dirty="0" smtClean="0"/>
              <a:t>Interest or ideology</a:t>
            </a:r>
          </a:p>
          <a:p>
            <a:r>
              <a:rPr lang="en-US" dirty="0" smtClean="0"/>
              <a:t>Self-critical reflection on perspective of reading</a:t>
            </a:r>
          </a:p>
          <a:p>
            <a:r>
              <a:rPr lang="en-US" dirty="0" smtClean="0"/>
              <a:t>Hermeneutical presuppositions: cultural, social, gender, ideological/theological</a:t>
            </a:r>
            <a:endParaRPr lang="en-US" dirty="0"/>
          </a:p>
        </p:txBody>
      </p:sp>
    </p:spTree>
    <p:extLst>
      <p:ext uri="{BB962C8B-B14F-4D97-AF65-F5344CB8AC3E}">
        <p14:creationId xmlns:p14="http://schemas.microsoft.com/office/powerpoint/2010/main" val="41124528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US" dirty="0">
                <a:latin typeface="Calibri"/>
                <a:ea typeface="ＭＳ Ｐゴシック" charset="0"/>
                <a:cs typeface="Calibri"/>
              </a:rPr>
              <a:t>Cultural Criticism</a:t>
            </a:r>
          </a:p>
        </p:txBody>
      </p:sp>
      <p:sp>
        <p:nvSpPr>
          <p:cNvPr id="31747" name="Rectangle 3"/>
          <p:cNvSpPr>
            <a:spLocks noGrp="1" noChangeArrowheads="1"/>
          </p:cNvSpPr>
          <p:nvPr>
            <p:ph type="body" idx="1"/>
          </p:nvPr>
        </p:nvSpPr>
        <p:spPr/>
        <p:txBody>
          <a:bodyPr/>
          <a:lstStyle/>
          <a:p>
            <a:pPr>
              <a:buFont typeface="Wingdings" charset="0"/>
              <a:buNone/>
            </a:pPr>
            <a:r>
              <a:rPr lang="en-US" sz="2800">
                <a:latin typeface="Arial" charset="0"/>
                <a:ea typeface="ＭＳ Ｐゴシック" charset="0"/>
                <a:cs typeface="ＭＳ Ｐゴシック" charset="0"/>
              </a:rPr>
              <a:t>	How has the Bible shaped culture </a:t>
            </a:r>
            <a:r>
              <a:rPr lang="en-US" sz="2800" i="1">
                <a:latin typeface="Arial" charset="0"/>
                <a:ea typeface="ＭＳ Ｐゴシック" charset="0"/>
                <a:cs typeface="ＭＳ Ｐゴシック" charset="0"/>
              </a:rPr>
              <a:t>and</a:t>
            </a:r>
            <a:r>
              <a:rPr lang="en-US" sz="2800">
                <a:latin typeface="Arial" charset="0"/>
                <a:ea typeface="ＭＳ Ｐゴシック" charset="0"/>
                <a:cs typeface="ＭＳ Ｐゴシック" charset="0"/>
              </a:rPr>
              <a:t> how has culture shaped the interpretation of biblical texts?</a:t>
            </a:r>
          </a:p>
          <a:p>
            <a:pPr>
              <a:buFont typeface="Wingdings" charset="0"/>
              <a:buNone/>
            </a:pPr>
            <a:endParaRPr lang="en-US" sz="2800">
              <a:latin typeface="Arial" charset="0"/>
              <a:ea typeface="ＭＳ Ｐゴシック" charset="0"/>
              <a:cs typeface="ＭＳ Ｐゴシック" charset="0"/>
            </a:endParaRPr>
          </a:p>
          <a:p>
            <a:pPr>
              <a:buFont typeface="Wingdings" charset="0"/>
              <a:buNone/>
            </a:pPr>
            <a:r>
              <a:rPr lang="en-US" sz="2800">
                <a:solidFill>
                  <a:srgbClr val="4CFF41"/>
                </a:solidFill>
                <a:latin typeface="Arial" charset="0"/>
                <a:ea typeface="ＭＳ Ｐゴシック" charset="0"/>
                <a:cs typeface="ＭＳ Ｐゴシック" charset="0"/>
              </a:rPr>
              <a:t>	</a:t>
            </a:r>
            <a:r>
              <a:rPr lang="ja-JP" altLang="en-US" sz="2400">
                <a:solidFill>
                  <a:srgbClr val="4CFF41"/>
                </a:solidFill>
                <a:latin typeface="Arial" charset="0"/>
                <a:ea typeface="ＭＳ Ｐゴシック" charset="0"/>
                <a:cs typeface="ＭＳ Ｐゴシック" charset="0"/>
              </a:rPr>
              <a:t>‘</a:t>
            </a:r>
            <a:r>
              <a:rPr lang="en-US" sz="2400">
                <a:solidFill>
                  <a:srgbClr val="4CFF41"/>
                </a:solidFill>
                <a:latin typeface="Arial" charset="0"/>
                <a:ea typeface="ＭＳ Ｐゴシック" charset="0"/>
                <a:cs typeface="ＭＳ Ｐゴシック" charset="0"/>
              </a:rPr>
              <a:t>Cultural Criticism is a joint critical study of texts and readers, perspectives and ideologies with a focus on the flesh-and-blood reader: always positioned and interested; socially and historically conditioned and unable to transcend such conditions</a:t>
            </a:r>
            <a:r>
              <a:rPr lang="ja-JP" altLang="en-US" sz="2400">
                <a:solidFill>
                  <a:srgbClr val="4CFF41"/>
                </a:solidFill>
                <a:latin typeface="Arial" charset="0"/>
                <a:ea typeface="ＭＳ Ｐゴシック" charset="0"/>
                <a:cs typeface="ＭＳ Ｐゴシック" charset="0"/>
              </a:rPr>
              <a:t>’</a:t>
            </a:r>
            <a:r>
              <a:rPr lang="en-US" sz="2400">
                <a:solidFill>
                  <a:srgbClr val="4CFF41"/>
                </a:solidFill>
                <a:latin typeface="Arial" charset="0"/>
                <a:ea typeface="ＭＳ Ｐゴシック" charset="0"/>
                <a:cs typeface="ＭＳ Ｐゴシック" charset="0"/>
              </a:rPr>
              <a:t> (Fernando Segovia, </a:t>
            </a:r>
            <a:r>
              <a:rPr lang="en-US" sz="2400" i="1">
                <a:solidFill>
                  <a:srgbClr val="4CFF41"/>
                </a:solidFill>
                <a:latin typeface="Arial" charset="0"/>
                <a:ea typeface="ＭＳ Ｐゴシック" charset="0"/>
                <a:cs typeface="ＭＳ Ｐゴシック" charset="0"/>
              </a:rPr>
              <a:t>Reading from this Place, </a:t>
            </a:r>
            <a:r>
              <a:rPr lang="en-US" sz="2400">
                <a:solidFill>
                  <a:srgbClr val="4CFF41"/>
                </a:solidFill>
                <a:latin typeface="Arial" charset="0"/>
                <a:ea typeface="ＭＳ Ｐゴシック" charset="0"/>
                <a:cs typeface="ＭＳ Ｐゴシック" charset="0"/>
              </a:rPr>
              <a:t>Volume 1: 28-29).</a:t>
            </a:r>
            <a:endParaRPr lang="en-US" sz="2400">
              <a:latin typeface="Arial" charset="0"/>
              <a:ea typeface="ＭＳ Ｐゴシック" charset="0"/>
              <a:cs typeface="ＭＳ Ｐゴシック" charset="0"/>
            </a:endParaRPr>
          </a:p>
          <a:p>
            <a:endParaRPr lang="en-US" sz="2800">
              <a:latin typeface="Arial" charset="0"/>
              <a:ea typeface="ＭＳ Ｐゴシック" charset="0"/>
              <a:cs typeface="ＭＳ Ｐゴシック" charset="0"/>
            </a:endParaRPr>
          </a:p>
        </p:txBody>
      </p:sp>
    </p:spTree>
    <p:extLst>
      <p:ext uri="{BB962C8B-B14F-4D97-AF65-F5344CB8AC3E}">
        <p14:creationId xmlns:p14="http://schemas.microsoft.com/office/powerpoint/2010/main" val="18257354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r>
              <a:rPr lang="en-US" dirty="0">
                <a:latin typeface="Calibri"/>
                <a:ea typeface="ＭＳ Ｐゴシック" charset="0"/>
                <a:cs typeface="Calibri"/>
              </a:rPr>
              <a:t>What is a </a:t>
            </a:r>
            <a:r>
              <a:rPr lang="en-US" i="1" dirty="0">
                <a:latin typeface="Calibri"/>
                <a:ea typeface="ＭＳ Ｐゴシック" charset="0"/>
                <a:cs typeface="Calibri"/>
              </a:rPr>
              <a:t>Feminist</a:t>
            </a:r>
            <a:r>
              <a:rPr lang="en-US" dirty="0">
                <a:latin typeface="Calibri"/>
                <a:ea typeface="ＭＳ Ｐゴシック" charset="0"/>
                <a:cs typeface="Calibri"/>
              </a:rPr>
              <a:t> Reading?</a:t>
            </a:r>
          </a:p>
        </p:txBody>
      </p:sp>
      <p:sp>
        <p:nvSpPr>
          <p:cNvPr id="33795" name="Rectangle 3"/>
          <p:cNvSpPr>
            <a:spLocks noGrp="1" noChangeArrowheads="1"/>
          </p:cNvSpPr>
          <p:nvPr>
            <p:ph type="body" idx="1"/>
          </p:nvPr>
        </p:nvSpPr>
        <p:spPr/>
        <p:txBody>
          <a:bodyPr/>
          <a:lstStyle/>
          <a:p>
            <a:pPr>
              <a:lnSpc>
                <a:spcPct val="80000"/>
              </a:lnSpc>
            </a:pPr>
            <a:endParaRPr lang="en-US" sz="2800">
              <a:latin typeface="Arial" charset="0"/>
              <a:ea typeface="ＭＳ Ｐゴシック" charset="0"/>
              <a:cs typeface="ＭＳ Ｐゴシック" charset="0"/>
            </a:endParaRPr>
          </a:p>
          <a:p>
            <a:pPr>
              <a:lnSpc>
                <a:spcPct val="80000"/>
              </a:lnSpc>
            </a:pPr>
            <a:r>
              <a:rPr lang="en-US" sz="2800">
                <a:latin typeface="Arial" charset="0"/>
                <a:ea typeface="ＭＳ Ｐゴシック" charset="0"/>
                <a:cs typeface="ＭＳ Ｐゴシック" charset="0"/>
              </a:rPr>
              <a:t>Is it a (re)assessment of female biblical characters and feminine images?</a:t>
            </a:r>
          </a:p>
          <a:p>
            <a:pPr>
              <a:lnSpc>
                <a:spcPct val="80000"/>
              </a:lnSpc>
            </a:pPr>
            <a:r>
              <a:rPr lang="en-US" sz="2800">
                <a:latin typeface="Arial" charset="0"/>
                <a:ea typeface="ＭＳ Ｐゴシック" charset="0"/>
                <a:cs typeface="ＭＳ Ｐゴシック" charset="0"/>
              </a:rPr>
              <a:t>What about narratives/texts where women are absent or play no part in the social or religious agenda?</a:t>
            </a:r>
          </a:p>
          <a:p>
            <a:pPr>
              <a:lnSpc>
                <a:spcPct val="80000"/>
              </a:lnSpc>
            </a:pPr>
            <a:r>
              <a:rPr lang="en-US" sz="2800">
                <a:latin typeface="Arial" charset="0"/>
                <a:ea typeface="ＭＳ Ｐゴシック" charset="0"/>
                <a:cs typeface="ＭＳ Ｐゴシック" charset="0"/>
              </a:rPr>
              <a:t>Why did such questions not matter then?</a:t>
            </a:r>
          </a:p>
          <a:p>
            <a:pPr>
              <a:lnSpc>
                <a:spcPct val="80000"/>
              </a:lnSpc>
            </a:pPr>
            <a:r>
              <a:rPr lang="en-US" sz="2800">
                <a:latin typeface="Arial" charset="0"/>
                <a:ea typeface="ＭＳ Ｐゴシック" charset="0"/>
                <a:cs typeface="ＭＳ Ｐゴシック" charset="0"/>
              </a:rPr>
              <a:t>Why do they matter now?</a:t>
            </a:r>
          </a:p>
          <a:p>
            <a:pPr>
              <a:lnSpc>
                <a:spcPct val="80000"/>
              </a:lnSpc>
            </a:pPr>
            <a:endParaRPr lang="en-US" sz="2800">
              <a:latin typeface="Arial" charset="0"/>
              <a:ea typeface="ＭＳ Ｐゴシック" charset="0"/>
              <a:cs typeface="ＭＳ Ｐゴシック" charset="0"/>
            </a:endParaRPr>
          </a:p>
          <a:p>
            <a:pPr>
              <a:lnSpc>
                <a:spcPct val="80000"/>
              </a:lnSpc>
              <a:buFont typeface="Wingdings" charset="0"/>
              <a:buNone/>
            </a:pPr>
            <a:endParaRPr lang="en-US" sz="2800">
              <a:latin typeface="Arial" charset="0"/>
              <a:ea typeface="ＭＳ Ｐゴシック" charset="0"/>
              <a:cs typeface="ＭＳ Ｐゴシック" charset="0"/>
            </a:endParaRPr>
          </a:p>
        </p:txBody>
      </p:sp>
    </p:spTree>
    <p:extLst>
      <p:ext uri="{BB962C8B-B14F-4D97-AF65-F5344CB8AC3E}">
        <p14:creationId xmlns:p14="http://schemas.microsoft.com/office/powerpoint/2010/main" val="41716658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dirty="0">
                <a:latin typeface="Calibri"/>
                <a:ea typeface="ＭＳ Ｐゴシック" charset="0"/>
                <a:cs typeface="Calibri"/>
              </a:rPr>
              <a:t>What is a </a:t>
            </a:r>
            <a:r>
              <a:rPr lang="en-US" i="1" dirty="0">
                <a:latin typeface="Calibri"/>
                <a:ea typeface="ＭＳ Ｐゴシック" charset="0"/>
                <a:cs typeface="Calibri"/>
              </a:rPr>
              <a:t>Feminist</a:t>
            </a:r>
            <a:r>
              <a:rPr lang="en-US" dirty="0">
                <a:latin typeface="Calibri"/>
                <a:ea typeface="ＭＳ Ｐゴシック" charset="0"/>
                <a:cs typeface="Calibri"/>
              </a:rPr>
              <a:t> Reading?</a:t>
            </a:r>
          </a:p>
        </p:txBody>
      </p:sp>
      <p:sp>
        <p:nvSpPr>
          <p:cNvPr id="34819" name="Rectangle 3"/>
          <p:cNvSpPr>
            <a:spLocks noGrp="1" noChangeArrowheads="1"/>
          </p:cNvSpPr>
          <p:nvPr>
            <p:ph type="body" idx="1"/>
          </p:nvPr>
        </p:nvSpPr>
        <p:spPr/>
        <p:txBody>
          <a:bodyPr/>
          <a:lstStyle/>
          <a:p>
            <a:pPr>
              <a:lnSpc>
                <a:spcPct val="80000"/>
              </a:lnSpc>
              <a:buFont typeface="Wingdings" charset="0"/>
              <a:buNone/>
            </a:pPr>
            <a:r>
              <a:rPr lang="en-US" sz="2800">
                <a:latin typeface="Arial" charset="0"/>
                <a:ea typeface="ＭＳ Ｐゴシック" charset="0"/>
                <a:cs typeface="ＭＳ Ｐゴシック" charset="0"/>
              </a:rPr>
              <a:t>	Phyllis Bird (</a:t>
            </a:r>
            <a:r>
              <a:rPr lang="en-US" sz="2800" i="1">
                <a:latin typeface="Arial" charset="0"/>
                <a:ea typeface="ＭＳ Ｐゴシック" charset="0"/>
                <a:cs typeface="ＭＳ Ｐゴシック" charset="0"/>
              </a:rPr>
              <a:t>Escaping Eden, </a:t>
            </a:r>
            <a:r>
              <a:rPr lang="en-US" sz="2800">
                <a:latin typeface="Arial" charset="0"/>
                <a:ea typeface="ＭＳ Ｐゴシック" charset="0"/>
                <a:cs typeface="ＭＳ Ｐゴシック" charset="0"/>
              </a:rPr>
              <a:t>124-131)</a:t>
            </a:r>
          </a:p>
          <a:p>
            <a:pPr>
              <a:lnSpc>
                <a:spcPct val="80000"/>
              </a:lnSpc>
              <a:buFont typeface="Wingdings" charset="0"/>
              <a:buNone/>
            </a:pPr>
            <a:endParaRPr lang="en-US" sz="2800">
              <a:latin typeface="Arial" charset="0"/>
              <a:ea typeface="ＭＳ Ｐゴシック" charset="0"/>
              <a:cs typeface="ＭＳ Ｐゴシック" charset="0"/>
            </a:endParaRPr>
          </a:p>
          <a:p>
            <a:pPr>
              <a:lnSpc>
                <a:spcPct val="80000"/>
              </a:lnSpc>
              <a:buFont typeface="Wingdings" charset="0"/>
              <a:buNone/>
            </a:pPr>
            <a:r>
              <a:rPr lang="en-US" sz="2800">
                <a:solidFill>
                  <a:srgbClr val="4CFF41"/>
                </a:solidFill>
                <a:latin typeface="Arial" charset="0"/>
                <a:ea typeface="ＭＳ Ｐゴシック" charset="0"/>
                <a:cs typeface="ＭＳ Ｐゴシック" charset="0"/>
              </a:rPr>
              <a:t>	Step 1: Exegetical analysis (historical description) - a study of the texts in their ancient contexts.</a:t>
            </a:r>
            <a:endParaRPr lang="en-US" sz="2800">
              <a:latin typeface="Arial" charset="0"/>
              <a:ea typeface="ＭＳ Ｐゴシック" charset="0"/>
              <a:cs typeface="ＭＳ Ｐゴシック" charset="0"/>
            </a:endParaRPr>
          </a:p>
          <a:p>
            <a:pPr>
              <a:lnSpc>
                <a:spcPct val="80000"/>
              </a:lnSpc>
            </a:pPr>
            <a:endParaRPr lang="en-US" sz="2800">
              <a:latin typeface="Arial" charset="0"/>
              <a:ea typeface="ＭＳ Ｐゴシック" charset="0"/>
              <a:cs typeface="ＭＳ Ｐゴシック" charset="0"/>
            </a:endParaRPr>
          </a:p>
          <a:p>
            <a:pPr>
              <a:lnSpc>
                <a:spcPct val="80000"/>
              </a:lnSpc>
              <a:buFont typeface="Wingdings" charset="0"/>
              <a:buNone/>
            </a:pPr>
            <a:r>
              <a:rPr lang="en-US" sz="2800">
                <a:latin typeface="Arial" charset="0"/>
                <a:ea typeface="ＭＳ Ｐゴシック" charset="0"/>
                <a:cs typeface="ＭＳ Ｐゴシック" charset="0"/>
              </a:rPr>
              <a:t>	</a:t>
            </a:r>
            <a:r>
              <a:rPr lang="en-US" sz="2800">
                <a:solidFill>
                  <a:srgbClr val="4CFF41"/>
                </a:solidFill>
                <a:latin typeface="Arial" charset="0"/>
                <a:ea typeface="ＭＳ Ｐゴシック" charset="0"/>
                <a:cs typeface="ＭＳ Ｐゴシック" charset="0"/>
              </a:rPr>
              <a:t>Step 2: Feminist analysis, including a study of gender relations and a critique of values, expectations, relationships.</a:t>
            </a:r>
          </a:p>
          <a:p>
            <a:pPr>
              <a:lnSpc>
                <a:spcPct val="80000"/>
              </a:lnSpc>
              <a:buFont typeface="Wingdings" charset="0"/>
              <a:buNone/>
            </a:pPr>
            <a:endParaRPr lang="en-US" sz="2800">
              <a:latin typeface="Arial" charset="0"/>
              <a:ea typeface="ＭＳ Ｐゴシック" charset="0"/>
              <a:cs typeface="ＭＳ Ｐゴシック" charset="0"/>
            </a:endParaRPr>
          </a:p>
        </p:txBody>
      </p:sp>
    </p:spTree>
    <p:extLst>
      <p:ext uri="{BB962C8B-B14F-4D97-AF65-F5344CB8AC3E}">
        <p14:creationId xmlns:p14="http://schemas.microsoft.com/office/powerpoint/2010/main" val="8661168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US" dirty="0">
                <a:latin typeface="Calibri"/>
                <a:ea typeface="ＭＳ Ｐゴシック" charset="0"/>
                <a:cs typeface="Calibri"/>
              </a:rPr>
              <a:t>What is a </a:t>
            </a:r>
            <a:r>
              <a:rPr lang="en-US" i="1" dirty="0">
                <a:latin typeface="Calibri"/>
                <a:ea typeface="ＭＳ Ｐゴシック" charset="0"/>
                <a:cs typeface="Calibri"/>
              </a:rPr>
              <a:t>Feminist</a:t>
            </a:r>
            <a:r>
              <a:rPr lang="en-US" dirty="0">
                <a:latin typeface="Calibri"/>
                <a:ea typeface="ＭＳ Ｐゴシック" charset="0"/>
                <a:cs typeface="Calibri"/>
              </a:rPr>
              <a:t> Reading?</a:t>
            </a:r>
          </a:p>
        </p:txBody>
      </p:sp>
      <p:sp>
        <p:nvSpPr>
          <p:cNvPr id="35843" name="Rectangle 3"/>
          <p:cNvSpPr>
            <a:spLocks noGrp="1" noChangeArrowheads="1"/>
          </p:cNvSpPr>
          <p:nvPr>
            <p:ph type="body" idx="1"/>
          </p:nvPr>
        </p:nvSpPr>
        <p:spPr/>
        <p:txBody>
          <a:bodyPr/>
          <a:lstStyle/>
          <a:p>
            <a:pPr>
              <a:lnSpc>
                <a:spcPct val="80000"/>
              </a:lnSpc>
              <a:buFont typeface="Wingdings" charset="0"/>
              <a:buNone/>
            </a:pPr>
            <a:r>
              <a:rPr lang="en-US" sz="2400" dirty="0">
                <a:latin typeface="Arial" charset="0"/>
                <a:ea typeface="ＭＳ Ｐゴシック" charset="0"/>
                <a:cs typeface="ＭＳ Ｐゴシック" charset="0"/>
              </a:rPr>
              <a:t>	Pamela </a:t>
            </a:r>
            <a:r>
              <a:rPr lang="en-US" sz="2400" dirty="0" err="1">
                <a:latin typeface="Arial" charset="0"/>
                <a:ea typeface="ＭＳ Ｐゴシック" charset="0"/>
                <a:cs typeface="ＭＳ Ｐゴシック" charset="0"/>
              </a:rPr>
              <a:t>Thimmes</a:t>
            </a:r>
            <a:r>
              <a:rPr lang="en-US" sz="2400" dirty="0">
                <a:latin typeface="Arial" charset="0"/>
                <a:ea typeface="ＭＳ Ｐゴシック" charset="0"/>
                <a:cs typeface="ＭＳ Ｐゴシック" charset="0"/>
              </a:rPr>
              <a:t> (</a:t>
            </a:r>
            <a:r>
              <a:rPr lang="en-US" sz="2400" i="1" dirty="0">
                <a:latin typeface="Arial" charset="0"/>
                <a:ea typeface="ＭＳ Ｐゴシック" charset="0"/>
                <a:cs typeface="ＭＳ Ｐゴシック" charset="0"/>
              </a:rPr>
              <a:t>Escaping Eden, </a:t>
            </a:r>
            <a:r>
              <a:rPr lang="en-US" sz="2400" dirty="0">
                <a:latin typeface="Arial" charset="0"/>
                <a:ea typeface="ＭＳ Ｐゴシック" charset="0"/>
                <a:cs typeface="ＭＳ Ｐゴシック" charset="0"/>
              </a:rPr>
              <a:t>132-140)</a:t>
            </a:r>
          </a:p>
          <a:p>
            <a:pPr>
              <a:lnSpc>
                <a:spcPct val="80000"/>
              </a:lnSpc>
              <a:buFont typeface="Wingdings" charset="0"/>
              <a:buNone/>
            </a:pPr>
            <a:r>
              <a:rPr lang="en-US" sz="2400" dirty="0">
                <a:solidFill>
                  <a:srgbClr val="4CFF41"/>
                </a:solidFill>
                <a:latin typeface="Arial" charset="0"/>
                <a:ea typeface="ＭＳ Ｐゴシック" charset="0"/>
                <a:cs typeface="ＭＳ Ｐゴシック" charset="0"/>
              </a:rPr>
              <a:t>	</a:t>
            </a:r>
          </a:p>
          <a:p>
            <a:pPr>
              <a:lnSpc>
                <a:spcPct val="80000"/>
              </a:lnSpc>
              <a:buFont typeface="Wingdings" charset="0"/>
              <a:buNone/>
            </a:pPr>
            <a:r>
              <a:rPr lang="en-US" sz="2400">
                <a:solidFill>
                  <a:srgbClr val="4CFF41"/>
                </a:solidFill>
                <a:latin typeface="Arial" charset="0"/>
                <a:ea typeface="ＭＳ Ｐゴシック" charset="0"/>
                <a:cs typeface="ＭＳ Ｐゴシック" charset="0"/>
              </a:rPr>
              <a:t>	Can the historical/exegetical and feminist analytical tasks be separated? </a:t>
            </a:r>
            <a:r>
              <a:rPr lang="en-US" sz="2400" dirty="0" err="1">
                <a:solidFill>
                  <a:srgbClr val="4CFF41"/>
                </a:solidFill>
                <a:latin typeface="Arial" charset="0"/>
                <a:ea typeface="ＭＳ Ｐゴシック" charset="0"/>
                <a:cs typeface="ＭＳ Ｐゴシック" charset="0"/>
              </a:rPr>
              <a:t>Thimmes</a:t>
            </a:r>
            <a:r>
              <a:rPr lang="en-US" sz="2400" dirty="0">
                <a:solidFill>
                  <a:srgbClr val="4CFF41"/>
                </a:solidFill>
                <a:latin typeface="Arial" charset="0"/>
                <a:ea typeface="ＭＳ Ｐゴシック" charset="0"/>
                <a:cs typeface="ＭＳ Ｐゴシック" charset="0"/>
              </a:rPr>
              <a:t> notes four interrelated elements:</a:t>
            </a:r>
          </a:p>
          <a:p>
            <a:pPr>
              <a:lnSpc>
                <a:spcPct val="80000"/>
              </a:lnSpc>
              <a:buFont typeface="Wingdings" charset="0"/>
              <a:buNone/>
            </a:pPr>
            <a:r>
              <a:rPr lang="en-US" sz="2400" dirty="0">
                <a:solidFill>
                  <a:srgbClr val="4CFF41"/>
                </a:solidFill>
                <a:latin typeface="Arial" charset="0"/>
                <a:ea typeface="ＭＳ Ｐゴシック" charset="0"/>
                <a:cs typeface="ＭＳ Ｐゴシック" charset="0"/>
              </a:rPr>
              <a:t>	Feminism</a:t>
            </a:r>
          </a:p>
          <a:p>
            <a:pPr>
              <a:lnSpc>
                <a:spcPct val="80000"/>
              </a:lnSpc>
              <a:buFont typeface="Wingdings" charset="0"/>
              <a:buNone/>
            </a:pPr>
            <a:r>
              <a:rPr lang="en-US" sz="2400" dirty="0">
                <a:solidFill>
                  <a:srgbClr val="4CFF41"/>
                </a:solidFill>
                <a:latin typeface="Arial" charset="0"/>
                <a:ea typeface="ＭＳ Ｐゴシック" charset="0"/>
                <a:cs typeface="ＭＳ Ｐゴシック" charset="0"/>
              </a:rPr>
              <a:t>	Experience</a:t>
            </a:r>
          </a:p>
          <a:p>
            <a:pPr>
              <a:lnSpc>
                <a:spcPct val="80000"/>
              </a:lnSpc>
              <a:buFont typeface="Wingdings" charset="0"/>
              <a:buNone/>
            </a:pPr>
            <a:r>
              <a:rPr lang="en-US" sz="2400" dirty="0">
                <a:solidFill>
                  <a:srgbClr val="4CFF41"/>
                </a:solidFill>
                <a:latin typeface="Arial" charset="0"/>
                <a:ea typeface="ＭＳ Ｐゴシック" charset="0"/>
                <a:cs typeface="ＭＳ Ｐゴシック" charset="0"/>
              </a:rPr>
              <a:t>	Cultural location</a:t>
            </a:r>
          </a:p>
          <a:p>
            <a:pPr>
              <a:lnSpc>
                <a:spcPct val="80000"/>
              </a:lnSpc>
              <a:buFont typeface="Wingdings" charset="0"/>
              <a:buNone/>
            </a:pPr>
            <a:r>
              <a:rPr lang="en-US" sz="2400" dirty="0">
                <a:solidFill>
                  <a:srgbClr val="4CFF41"/>
                </a:solidFill>
                <a:latin typeface="Arial" charset="0"/>
                <a:ea typeface="ＭＳ Ｐゴシック" charset="0"/>
                <a:cs typeface="ＭＳ Ｐゴシック" charset="0"/>
              </a:rPr>
              <a:t>	Reading/Interpretation</a:t>
            </a:r>
          </a:p>
          <a:p>
            <a:pPr>
              <a:lnSpc>
                <a:spcPct val="80000"/>
              </a:lnSpc>
              <a:buFont typeface="Wingdings" charset="0"/>
              <a:buNone/>
            </a:pPr>
            <a:endParaRPr lang="en-US" sz="2400" dirty="0">
              <a:latin typeface="Arial" charset="0"/>
              <a:ea typeface="ＭＳ Ｐゴシック" charset="0"/>
              <a:cs typeface="ＭＳ Ｐゴシック" charset="0"/>
            </a:endParaRPr>
          </a:p>
          <a:p>
            <a:pPr>
              <a:lnSpc>
                <a:spcPct val="80000"/>
              </a:lnSpc>
              <a:buFont typeface="Wingdings" charset="0"/>
              <a:buNone/>
            </a:pPr>
            <a:r>
              <a:rPr lang="en-US" sz="2400" dirty="0">
                <a:latin typeface="Arial" charset="0"/>
                <a:ea typeface="ＭＳ Ｐゴシック" charset="0"/>
                <a:cs typeface="ＭＳ Ｐゴシック" charset="0"/>
              </a:rPr>
              <a:t>	Feminist hermeneutics interprets biblical texts in order to effect social, political and economic change.</a:t>
            </a:r>
          </a:p>
        </p:txBody>
      </p:sp>
    </p:spTree>
    <p:extLst>
      <p:ext uri="{BB962C8B-B14F-4D97-AF65-F5344CB8AC3E}">
        <p14:creationId xmlns:p14="http://schemas.microsoft.com/office/powerpoint/2010/main" val="408249541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207</TotalTime>
  <Words>680</Words>
  <Application>Microsoft Macintosh PowerPoint</Application>
  <PresentationFormat>On-screen Show (4:3)</PresentationFormat>
  <Paragraphs>91</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ＭＳ Ｐゴシック</vt:lpstr>
      <vt:lpstr>Wingdings</vt:lpstr>
      <vt:lpstr>Arial</vt:lpstr>
      <vt:lpstr>Office Theme</vt:lpstr>
      <vt:lpstr>Research Methods: TRSK5001</vt:lpstr>
      <vt:lpstr>Hermeneutical Strategies </vt:lpstr>
      <vt:lpstr>Methods of Textual Interpretation</vt:lpstr>
      <vt:lpstr>Historical Criticism</vt:lpstr>
      <vt:lpstr>Historical Criticism</vt:lpstr>
      <vt:lpstr>Historical Criticism: The Example of the New Testament Gospels</vt:lpstr>
      <vt:lpstr>Literary Criticism</vt:lpstr>
      <vt:lpstr>Narrative Criticism</vt:lpstr>
      <vt:lpstr>Narrative Criticism</vt:lpstr>
      <vt:lpstr>Cultural Criticism</vt:lpstr>
      <vt:lpstr>Role and Profile of the Reader(s)</vt:lpstr>
      <vt:lpstr>Cultural Criticism</vt:lpstr>
      <vt:lpstr>What is a Feminist Reading?</vt:lpstr>
      <vt:lpstr>What is a Feminist Reading?</vt:lpstr>
      <vt:lpstr>What is a Feminist Reading?</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(HUSK5001)</dc:title>
  <dc:creator>Catrin Williams</dc:creator>
  <cp:lastModifiedBy>Catrin Williams</cp:lastModifiedBy>
  <cp:revision>30</cp:revision>
  <dcterms:created xsi:type="dcterms:W3CDTF">2015-10-16T14:23:02Z</dcterms:created>
  <dcterms:modified xsi:type="dcterms:W3CDTF">2015-10-19T19:47:12Z</dcterms:modified>
</cp:coreProperties>
</file>