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1"/>
  </p:normalViewPr>
  <p:slideViewPr>
    <p:cSldViewPr snapToGrid="0">
      <p:cViewPr varScale="1">
        <p:scale>
          <a:sx n="110" d="100"/>
          <a:sy n="110" d="100"/>
        </p:scale>
        <p:origin x="6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E507C3-938B-4341-83CA-2ABB1E9DC7E9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F8908EA-9926-4087-B58F-151A4C83938B}">
      <dgm:prSet/>
      <dgm:spPr/>
      <dgm:t>
        <a:bodyPr/>
        <a:lstStyle/>
        <a:p>
          <a:r>
            <a:rPr lang="en-GB"/>
            <a:t>Possible support strategies include:</a:t>
          </a:r>
          <a:endParaRPr lang="en-US"/>
        </a:p>
      </dgm:t>
    </dgm:pt>
    <dgm:pt modelId="{19E8865F-DCAD-4152-8382-0B35FFAAE4C4}" type="parTrans" cxnId="{114EDA0B-E79A-48EF-9157-FD0190AE523F}">
      <dgm:prSet/>
      <dgm:spPr/>
      <dgm:t>
        <a:bodyPr/>
        <a:lstStyle/>
        <a:p>
          <a:endParaRPr lang="en-US"/>
        </a:p>
      </dgm:t>
    </dgm:pt>
    <dgm:pt modelId="{28C1FC2B-808B-4536-9467-75F5246C875A}" type="sibTrans" cxnId="{114EDA0B-E79A-48EF-9157-FD0190AE523F}">
      <dgm:prSet/>
      <dgm:spPr/>
      <dgm:t>
        <a:bodyPr/>
        <a:lstStyle/>
        <a:p>
          <a:endParaRPr lang="en-US"/>
        </a:p>
      </dgm:t>
    </dgm:pt>
    <dgm:pt modelId="{55FDDEF4-7D4B-432C-A929-DB4DAFB93252}">
      <dgm:prSet custT="1"/>
      <dgm:spPr/>
      <dgm:t>
        <a:bodyPr/>
        <a:lstStyle/>
        <a:p>
          <a:r>
            <a:rPr lang="en-GB" sz="1500"/>
            <a:t>• </a:t>
          </a:r>
          <a:r>
            <a:rPr lang="en-GB" sz="1600"/>
            <a:t>Access to young carers support organisations (Aldridge, 2018)</a:t>
          </a:r>
          <a:br>
            <a:rPr lang="en-GB" sz="1600"/>
          </a:br>
          <a:br>
            <a:rPr lang="en-GB" sz="1600"/>
          </a:br>
          <a:r>
            <a:rPr lang="en-GB" sz="1600"/>
            <a:t>• Practical support services for Jenny’s mother</a:t>
          </a:r>
          <a:br>
            <a:rPr lang="en-GB" sz="1600"/>
          </a:br>
          <a:r>
            <a:rPr lang="en-GB" sz="1600"/>
            <a:t>• Opportunities for respite from caring responsibilities</a:t>
          </a:r>
        </a:p>
        <a:p>
          <a:r>
            <a:rPr lang="en-GB" sz="1600"/>
            <a:t>• Young carers’ services for emotional and practical support
• School-based support to help with attendance, deadlines or pastoral care
• Counselling to help Jenny manage grief, stress and emotional pressure</a:t>
          </a:r>
        </a:p>
      </dgm:t>
    </dgm:pt>
    <dgm:pt modelId="{627DF497-9F52-48C8-978E-D36B2C74D1B4}" type="parTrans" cxnId="{5A74B871-FF6F-4BC9-A9B4-9E5371D31CC3}">
      <dgm:prSet/>
      <dgm:spPr/>
      <dgm:t>
        <a:bodyPr/>
        <a:lstStyle/>
        <a:p>
          <a:endParaRPr lang="en-US"/>
        </a:p>
      </dgm:t>
    </dgm:pt>
    <dgm:pt modelId="{E17BC071-70EE-45B9-9F74-CE55C8BE3985}" type="sibTrans" cxnId="{5A74B871-FF6F-4BC9-A9B4-9E5371D31CC3}">
      <dgm:prSet/>
      <dgm:spPr/>
      <dgm:t>
        <a:bodyPr/>
        <a:lstStyle/>
        <a:p>
          <a:endParaRPr lang="en-US"/>
        </a:p>
      </dgm:t>
    </dgm:pt>
    <dgm:pt modelId="{DF56E86D-4072-4B03-BDF7-648DF69249F2}" type="pres">
      <dgm:prSet presAssocID="{E0E507C3-938B-4341-83CA-2ABB1E9DC7E9}" presName="Name0" presStyleCnt="0">
        <dgm:presLayoutVars>
          <dgm:dir/>
          <dgm:animLvl val="lvl"/>
          <dgm:resizeHandles val="exact"/>
        </dgm:presLayoutVars>
      </dgm:prSet>
      <dgm:spPr/>
    </dgm:pt>
    <dgm:pt modelId="{08FB5D9C-A765-4DF7-BBC9-A3032ABD595B}" type="pres">
      <dgm:prSet presAssocID="{55FDDEF4-7D4B-432C-A929-DB4DAFB93252}" presName="boxAndChildren" presStyleCnt="0"/>
      <dgm:spPr/>
    </dgm:pt>
    <dgm:pt modelId="{F45EED44-006B-4988-A59C-061C0DD0E71E}" type="pres">
      <dgm:prSet presAssocID="{55FDDEF4-7D4B-432C-A929-DB4DAFB93252}" presName="parentTextBox" presStyleLbl="node1" presStyleIdx="0" presStyleCnt="2"/>
      <dgm:spPr/>
    </dgm:pt>
    <dgm:pt modelId="{6E5B1182-3985-4E40-96F1-B15EFBE23287}" type="pres">
      <dgm:prSet presAssocID="{28C1FC2B-808B-4536-9467-75F5246C875A}" presName="sp" presStyleCnt="0"/>
      <dgm:spPr/>
    </dgm:pt>
    <dgm:pt modelId="{7EC61317-00EF-4B76-9A88-2DABBF3320FE}" type="pres">
      <dgm:prSet presAssocID="{5F8908EA-9926-4087-B58F-151A4C83938B}" presName="arrowAndChildren" presStyleCnt="0"/>
      <dgm:spPr/>
    </dgm:pt>
    <dgm:pt modelId="{79F19784-CC7A-4BE0-B320-0632559DDC05}" type="pres">
      <dgm:prSet presAssocID="{5F8908EA-9926-4087-B58F-151A4C83938B}" presName="parentTextArrow" presStyleLbl="node1" presStyleIdx="1" presStyleCnt="2"/>
      <dgm:spPr/>
    </dgm:pt>
  </dgm:ptLst>
  <dgm:cxnLst>
    <dgm:cxn modelId="{114EDA0B-E79A-48EF-9157-FD0190AE523F}" srcId="{E0E507C3-938B-4341-83CA-2ABB1E9DC7E9}" destId="{5F8908EA-9926-4087-B58F-151A4C83938B}" srcOrd="0" destOrd="0" parTransId="{19E8865F-DCAD-4152-8382-0B35FFAAE4C4}" sibTransId="{28C1FC2B-808B-4536-9467-75F5246C875A}"/>
    <dgm:cxn modelId="{0522610D-CE27-4E78-9BA7-FDD43943E131}" type="presOf" srcId="{55FDDEF4-7D4B-432C-A929-DB4DAFB93252}" destId="{F45EED44-006B-4988-A59C-061C0DD0E71E}" srcOrd="0" destOrd="0" presId="urn:microsoft.com/office/officeart/2005/8/layout/process4"/>
    <dgm:cxn modelId="{B68DC030-A900-49E2-9CEC-4437BA8A0148}" type="presOf" srcId="{E0E507C3-938B-4341-83CA-2ABB1E9DC7E9}" destId="{DF56E86D-4072-4B03-BDF7-648DF69249F2}" srcOrd="0" destOrd="0" presId="urn:microsoft.com/office/officeart/2005/8/layout/process4"/>
    <dgm:cxn modelId="{5A74B871-FF6F-4BC9-A9B4-9E5371D31CC3}" srcId="{E0E507C3-938B-4341-83CA-2ABB1E9DC7E9}" destId="{55FDDEF4-7D4B-432C-A929-DB4DAFB93252}" srcOrd="1" destOrd="0" parTransId="{627DF497-9F52-48C8-978E-D36B2C74D1B4}" sibTransId="{E17BC071-70EE-45B9-9F74-CE55C8BE3985}"/>
    <dgm:cxn modelId="{23E4DDCC-8D97-4234-A30D-BC839C0E0C0F}" type="presOf" srcId="{5F8908EA-9926-4087-B58F-151A4C83938B}" destId="{79F19784-CC7A-4BE0-B320-0632559DDC05}" srcOrd="0" destOrd="0" presId="urn:microsoft.com/office/officeart/2005/8/layout/process4"/>
    <dgm:cxn modelId="{7CECDB77-A3EE-46B2-8AF6-1CAB08A9187B}" type="presParOf" srcId="{DF56E86D-4072-4B03-BDF7-648DF69249F2}" destId="{08FB5D9C-A765-4DF7-BBC9-A3032ABD595B}" srcOrd="0" destOrd="0" presId="urn:microsoft.com/office/officeart/2005/8/layout/process4"/>
    <dgm:cxn modelId="{A7E0B035-58FA-41C6-9C44-8829EE928D1D}" type="presParOf" srcId="{08FB5D9C-A765-4DF7-BBC9-A3032ABD595B}" destId="{F45EED44-006B-4988-A59C-061C0DD0E71E}" srcOrd="0" destOrd="0" presId="urn:microsoft.com/office/officeart/2005/8/layout/process4"/>
    <dgm:cxn modelId="{18B32BF7-E832-4D1C-AB35-D476F9122A41}" type="presParOf" srcId="{DF56E86D-4072-4B03-BDF7-648DF69249F2}" destId="{6E5B1182-3985-4E40-96F1-B15EFBE23287}" srcOrd="1" destOrd="0" presId="urn:microsoft.com/office/officeart/2005/8/layout/process4"/>
    <dgm:cxn modelId="{C882C02F-6691-4E19-A7C7-225EEBCB35C9}" type="presParOf" srcId="{DF56E86D-4072-4B03-BDF7-648DF69249F2}" destId="{7EC61317-00EF-4B76-9A88-2DABBF3320FE}" srcOrd="2" destOrd="0" presId="urn:microsoft.com/office/officeart/2005/8/layout/process4"/>
    <dgm:cxn modelId="{E4C36D3F-4408-4A46-947E-4B91B07406CB}" type="presParOf" srcId="{7EC61317-00EF-4B76-9A88-2DABBF3320FE}" destId="{79F19784-CC7A-4BE0-B320-0632559DDC0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EFA61B-C40B-4379-BC5F-6ABA1C9F0AB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0BF3B45-AD81-439B-9078-57FE158710F0}">
      <dgm:prSet/>
      <dgm:spPr/>
      <dgm:t>
        <a:bodyPr/>
        <a:lstStyle/>
        <a:p>
          <a:r>
            <a:rPr lang="en-GB"/>
            <a:t>Development is influenced by both biological and environmental factors.</a:t>
          </a:r>
        </a:p>
        <a:p>
          <a:r>
            <a:rPr lang="en-GB"/>
            <a:t>• Nature refers to biological influences on development
• Nurture refers to environmental influences such as family life and experiences
• Jenny’s development may be shaped by both her individual strengths and her caring responsibilities</a:t>
          </a:r>
          <a:endParaRPr lang="en-US"/>
        </a:p>
      </dgm:t>
    </dgm:pt>
    <dgm:pt modelId="{3DF5A541-86CB-4F28-AA1D-ED2C43DC239C}" type="parTrans" cxnId="{6B24F230-C935-4BF4-96A1-DAAC9A114DF9}">
      <dgm:prSet/>
      <dgm:spPr/>
      <dgm:t>
        <a:bodyPr/>
        <a:lstStyle/>
        <a:p>
          <a:endParaRPr lang="en-US"/>
        </a:p>
      </dgm:t>
    </dgm:pt>
    <dgm:pt modelId="{B1F9DCF7-20A8-4D0B-912F-54F777316378}" type="sibTrans" cxnId="{6B24F230-C935-4BF4-96A1-DAAC9A114DF9}">
      <dgm:prSet/>
      <dgm:spPr/>
      <dgm:t>
        <a:bodyPr/>
        <a:lstStyle/>
        <a:p>
          <a:endParaRPr lang="en-US"/>
        </a:p>
      </dgm:t>
    </dgm:pt>
    <dgm:pt modelId="{9904E290-C1A7-4259-9FBB-8A40C841D5BF}">
      <dgm:prSet/>
      <dgm:spPr/>
      <dgm:t>
        <a:bodyPr/>
        <a:lstStyle/>
        <a:p>
          <a:r>
            <a:rPr lang="en-GB" b="1"/>
            <a:t>Nature (biological influences)</a:t>
          </a:r>
          <a:br>
            <a:rPr lang="en-GB"/>
          </a:br>
          <a:r>
            <a:rPr lang="en-GB"/>
            <a:t>• Brain development continues during adolescence (Santrock, 2020)</a:t>
          </a:r>
          <a:br>
            <a:rPr lang="en-GB"/>
          </a:br>
          <a:r>
            <a:rPr lang="en-GB"/>
            <a:t>• Hormonal changes may influence emotional responses</a:t>
          </a:r>
          <a:endParaRPr lang="en-US"/>
        </a:p>
      </dgm:t>
    </dgm:pt>
    <dgm:pt modelId="{6BEE608E-F876-444B-ADC6-60BED7660438}" type="parTrans" cxnId="{F48D87D6-049F-420F-80B4-37381ACBA02F}">
      <dgm:prSet/>
      <dgm:spPr/>
      <dgm:t>
        <a:bodyPr/>
        <a:lstStyle/>
        <a:p>
          <a:endParaRPr lang="en-US"/>
        </a:p>
      </dgm:t>
    </dgm:pt>
    <dgm:pt modelId="{0CAB7CA4-ED72-4FD8-BA59-A00689D0F6B3}" type="sibTrans" cxnId="{F48D87D6-049F-420F-80B4-37381ACBA02F}">
      <dgm:prSet/>
      <dgm:spPr/>
      <dgm:t>
        <a:bodyPr/>
        <a:lstStyle/>
        <a:p>
          <a:endParaRPr lang="en-US"/>
        </a:p>
      </dgm:t>
    </dgm:pt>
    <dgm:pt modelId="{3A2AA6EF-EDF1-4693-9866-889D63EE8834}">
      <dgm:prSet/>
      <dgm:spPr/>
      <dgm:t>
        <a:bodyPr/>
        <a:lstStyle/>
        <a:p>
          <a:r>
            <a:rPr lang="en-GB" b="1"/>
            <a:t>Nurture (environmental influences)</a:t>
          </a:r>
          <a:br>
            <a:rPr lang="en-GB"/>
          </a:br>
          <a:r>
            <a:rPr lang="en-GB"/>
            <a:t>• Family bereavement and caring responsibilities</a:t>
          </a:r>
          <a:br>
            <a:rPr lang="en-GB"/>
          </a:br>
          <a:r>
            <a:rPr lang="en-GB"/>
            <a:t>• Support from school and community services (Berk, 2018)</a:t>
          </a:r>
          <a:endParaRPr lang="en-US"/>
        </a:p>
      </dgm:t>
    </dgm:pt>
    <dgm:pt modelId="{B6A4A756-2FD5-42A1-B415-C0F6EBA3FA62}" type="parTrans" cxnId="{1EBF8AF1-002C-44F5-B93F-7930771379A9}">
      <dgm:prSet/>
      <dgm:spPr/>
      <dgm:t>
        <a:bodyPr/>
        <a:lstStyle/>
        <a:p>
          <a:endParaRPr lang="en-US"/>
        </a:p>
      </dgm:t>
    </dgm:pt>
    <dgm:pt modelId="{0C3AC7DA-9EB2-4188-AEA1-7A2D4946CDE9}" type="sibTrans" cxnId="{1EBF8AF1-002C-44F5-B93F-7930771379A9}">
      <dgm:prSet/>
      <dgm:spPr/>
      <dgm:t>
        <a:bodyPr/>
        <a:lstStyle/>
        <a:p>
          <a:endParaRPr lang="en-US"/>
        </a:p>
      </dgm:t>
    </dgm:pt>
    <dgm:pt modelId="{D88A0415-02DE-4097-98A5-006FDF156F33}" type="pres">
      <dgm:prSet presAssocID="{8CEFA61B-C40B-4379-BC5F-6ABA1C9F0AB0}" presName="vert0" presStyleCnt="0">
        <dgm:presLayoutVars>
          <dgm:dir/>
          <dgm:animOne val="branch"/>
          <dgm:animLvl val="lvl"/>
        </dgm:presLayoutVars>
      </dgm:prSet>
      <dgm:spPr/>
    </dgm:pt>
    <dgm:pt modelId="{9234019C-8D5E-4566-BFDB-882F278CEDBB}" type="pres">
      <dgm:prSet presAssocID="{E0BF3B45-AD81-439B-9078-57FE158710F0}" presName="thickLine" presStyleLbl="alignNode1" presStyleIdx="0" presStyleCnt="3"/>
      <dgm:spPr/>
    </dgm:pt>
    <dgm:pt modelId="{105C0275-F72D-4AD0-A98D-CD965E4743EF}" type="pres">
      <dgm:prSet presAssocID="{E0BF3B45-AD81-439B-9078-57FE158710F0}" presName="horz1" presStyleCnt="0"/>
      <dgm:spPr/>
    </dgm:pt>
    <dgm:pt modelId="{B5A66ACB-7D85-4D18-8218-C247AEAC75F6}" type="pres">
      <dgm:prSet presAssocID="{E0BF3B45-AD81-439B-9078-57FE158710F0}" presName="tx1" presStyleLbl="revTx" presStyleIdx="0" presStyleCnt="3"/>
      <dgm:spPr/>
    </dgm:pt>
    <dgm:pt modelId="{54A85914-F4FF-4C40-A7EC-C33AEC273FDD}" type="pres">
      <dgm:prSet presAssocID="{E0BF3B45-AD81-439B-9078-57FE158710F0}" presName="vert1" presStyleCnt="0"/>
      <dgm:spPr/>
    </dgm:pt>
    <dgm:pt modelId="{483DE294-5E7A-4475-9DF1-22B787BC17C4}" type="pres">
      <dgm:prSet presAssocID="{9904E290-C1A7-4259-9FBB-8A40C841D5BF}" presName="thickLine" presStyleLbl="alignNode1" presStyleIdx="1" presStyleCnt="3"/>
      <dgm:spPr/>
    </dgm:pt>
    <dgm:pt modelId="{0F796CAF-3CF3-491E-B60A-D1E78CE76588}" type="pres">
      <dgm:prSet presAssocID="{9904E290-C1A7-4259-9FBB-8A40C841D5BF}" presName="horz1" presStyleCnt="0"/>
      <dgm:spPr/>
    </dgm:pt>
    <dgm:pt modelId="{31476AEB-5A3D-44DE-BA9C-1FCC99735CDD}" type="pres">
      <dgm:prSet presAssocID="{9904E290-C1A7-4259-9FBB-8A40C841D5BF}" presName="tx1" presStyleLbl="revTx" presStyleIdx="1" presStyleCnt="3"/>
      <dgm:spPr/>
    </dgm:pt>
    <dgm:pt modelId="{6EBF63F0-6B96-4464-B84D-C9E1954EEBDE}" type="pres">
      <dgm:prSet presAssocID="{9904E290-C1A7-4259-9FBB-8A40C841D5BF}" presName="vert1" presStyleCnt="0"/>
      <dgm:spPr/>
    </dgm:pt>
    <dgm:pt modelId="{345D4171-4614-43D5-B4F8-820FA9FC69D7}" type="pres">
      <dgm:prSet presAssocID="{3A2AA6EF-EDF1-4693-9866-889D63EE8834}" presName="thickLine" presStyleLbl="alignNode1" presStyleIdx="2" presStyleCnt="3"/>
      <dgm:spPr/>
    </dgm:pt>
    <dgm:pt modelId="{EE73997F-304C-4A50-A865-D4C51B7D53D9}" type="pres">
      <dgm:prSet presAssocID="{3A2AA6EF-EDF1-4693-9866-889D63EE8834}" presName="horz1" presStyleCnt="0"/>
      <dgm:spPr/>
    </dgm:pt>
    <dgm:pt modelId="{4569352B-9506-4207-9443-93EF18564DC1}" type="pres">
      <dgm:prSet presAssocID="{3A2AA6EF-EDF1-4693-9866-889D63EE8834}" presName="tx1" presStyleLbl="revTx" presStyleIdx="2" presStyleCnt="3"/>
      <dgm:spPr/>
    </dgm:pt>
    <dgm:pt modelId="{BE851E8E-BE1C-4B8B-B35B-974EDF31784C}" type="pres">
      <dgm:prSet presAssocID="{3A2AA6EF-EDF1-4693-9866-889D63EE8834}" presName="vert1" presStyleCnt="0"/>
      <dgm:spPr/>
    </dgm:pt>
  </dgm:ptLst>
  <dgm:cxnLst>
    <dgm:cxn modelId="{327A1B02-9A15-4FCC-A064-7A17A6C7E101}" type="presOf" srcId="{8CEFA61B-C40B-4379-BC5F-6ABA1C9F0AB0}" destId="{D88A0415-02DE-4097-98A5-006FDF156F33}" srcOrd="0" destOrd="0" presId="urn:microsoft.com/office/officeart/2008/layout/LinedList"/>
    <dgm:cxn modelId="{6B24F230-C935-4BF4-96A1-DAAC9A114DF9}" srcId="{8CEFA61B-C40B-4379-BC5F-6ABA1C9F0AB0}" destId="{E0BF3B45-AD81-439B-9078-57FE158710F0}" srcOrd="0" destOrd="0" parTransId="{3DF5A541-86CB-4F28-AA1D-ED2C43DC239C}" sibTransId="{B1F9DCF7-20A8-4D0B-912F-54F777316378}"/>
    <dgm:cxn modelId="{BD72E14A-49C9-4DC0-9BAE-EA5C006A4C0C}" type="presOf" srcId="{E0BF3B45-AD81-439B-9078-57FE158710F0}" destId="{B5A66ACB-7D85-4D18-8218-C247AEAC75F6}" srcOrd="0" destOrd="0" presId="urn:microsoft.com/office/officeart/2008/layout/LinedList"/>
    <dgm:cxn modelId="{AA26025E-CD99-4E74-8562-A2134D97297E}" type="presOf" srcId="{9904E290-C1A7-4259-9FBB-8A40C841D5BF}" destId="{31476AEB-5A3D-44DE-BA9C-1FCC99735CDD}" srcOrd="0" destOrd="0" presId="urn:microsoft.com/office/officeart/2008/layout/LinedList"/>
    <dgm:cxn modelId="{F48D87D6-049F-420F-80B4-37381ACBA02F}" srcId="{8CEFA61B-C40B-4379-BC5F-6ABA1C9F0AB0}" destId="{9904E290-C1A7-4259-9FBB-8A40C841D5BF}" srcOrd="1" destOrd="0" parTransId="{6BEE608E-F876-444B-ADC6-60BED7660438}" sibTransId="{0CAB7CA4-ED72-4FD8-BA59-A00689D0F6B3}"/>
    <dgm:cxn modelId="{5729DFD9-2A99-4239-B7A0-DECCF2F382AB}" type="presOf" srcId="{3A2AA6EF-EDF1-4693-9866-889D63EE8834}" destId="{4569352B-9506-4207-9443-93EF18564DC1}" srcOrd="0" destOrd="0" presId="urn:microsoft.com/office/officeart/2008/layout/LinedList"/>
    <dgm:cxn modelId="{1EBF8AF1-002C-44F5-B93F-7930771379A9}" srcId="{8CEFA61B-C40B-4379-BC5F-6ABA1C9F0AB0}" destId="{3A2AA6EF-EDF1-4693-9866-889D63EE8834}" srcOrd="2" destOrd="0" parTransId="{B6A4A756-2FD5-42A1-B415-C0F6EBA3FA62}" sibTransId="{0C3AC7DA-9EB2-4188-AEA1-7A2D4946CDE9}"/>
    <dgm:cxn modelId="{9EE8B779-C699-4CCA-A856-2CB4B791A46F}" type="presParOf" srcId="{D88A0415-02DE-4097-98A5-006FDF156F33}" destId="{9234019C-8D5E-4566-BFDB-882F278CEDBB}" srcOrd="0" destOrd="0" presId="urn:microsoft.com/office/officeart/2008/layout/LinedList"/>
    <dgm:cxn modelId="{DF5FA316-959C-4DAD-B92C-BD3A02BC7A08}" type="presParOf" srcId="{D88A0415-02DE-4097-98A5-006FDF156F33}" destId="{105C0275-F72D-4AD0-A98D-CD965E4743EF}" srcOrd="1" destOrd="0" presId="urn:microsoft.com/office/officeart/2008/layout/LinedList"/>
    <dgm:cxn modelId="{EBDAD369-6025-40D9-9F12-791ACDEB0E81}" type="presParOf" srcId="{105C0275-F72D-4AD0-A98D-CD965E4743EF}" destId="{B5A66ACB-7D85-4D18-8218-C247AEAC75F6}" srcOrd="0" destOrd="0" presId="urn:microsoft.com/office/officeart/2008/layout/LinedList"/>
    <dgm:cxn modelId="{FACCC442-F03B-424C-A4F2-5AB3A147BCA2}" type="presParOf" srcId="{105C0275-F72D-4AD0-A98D-CD965E4743EF}" destId="{54A85914-F4FF-4C40-A7EC-C33AEC273FDD}" srcOrd="1" destOrd="0" presId="urn:microsoft.com/office/officeart/2008/layout/LinedList"/>
    <dgm:cxn modelId="{3B6C64AA-F368-4E00-A08C-161F126E5ECD}" type="presParOf" srcId="{D88A0415-02DE-4097-98A5-006FDF156F33}" destId="{483DE294-5E7A-4475-9DF1-22B787BC17C4}" srcOrd="2" destOrd="0" presId="urn:microsoft.com/office/officeart/2008/layout/LinedList"/>
    <dgm:cxn modelId="{CF48408D-6E9D-4AD4-B96B-8884ED8909F3}" type="presParOf" srcId="{D88A0415-02DE-4097-98A5-006FDF156F33}" destId="{0F796CAF-3CF3-491E-B60A-D1E78CE76588}" srcOrd="3" destOrd="0" presId="urn:microsoft.com/office/officeart/2008/layout/LinedList"/>
    <dgm:cxn modelId="{E3341235-7381-4A60-BA27-D78D3B08B76E}" type="presParOf" srcId="{0F796CAF-3CF3-491E-B60A-D1E78CE76588}" destId="{31476AEB-5A3D-44DE-BA9C-1FCC99735CDD}" srcOrd="0" destOrd="0" presId="urn:microsoft.com/office/officeart/2008/layout/LinedList"/>
    <dgm:cxn modelId="{AE24FDBF-D556-4FE4-823C-E5C56893573F}" type="presParOf" srcId="{0F796CAF-3CF3-491E-B60A-D1E78CE76588}" destId="{6EBF63F0-6B96-4464-B84D-C9E1954EEBDE}" srcOrd="1" destOrd="0" presId="urn:microsoft.com/office/officeart/2008/layout/LinedList"/>
    <dgm:cxn modelId="{F5E3B779-12BE-45BB-83FA-FB0951E8102B}" type="presParOf" srcId="{D88A0415-02DE-4097-98A5-006FDF156F33}" destId="{345D4171-4614-43D5-B4F8-820FA9FC69D7}" srcOrd="4" destOrd="0" presId="urn:microsoft.com/office/officeart/2008/layout/LinedList"/>
    <dgm:cxn modelId="{4E584CBB-9FB3-4814-BD39-F4868FEC305E}" type="presParOf" srcId="{D88A0415-02DE-4097-98A5-006FDF156F33}" destId="{EE73997F-304C-4A50-A865-D4C51B7D53D9}" srcOrd="5" destOrd="0" presId="urn:microsoft.com/office/officeart/2008/layout/LinedList"/>
    <dgm:cxn modelId="{836BC0EB-7F6F-4526-8D69-89F2D2ECF271}" type="presParOf" srcId="{EE73997F-304C-4A50-A865-D4C51B7D53D9}" destId="{4569352B-9506-4207-9443-93EF18564DC1}" srcOrd="0" destOrd="0" presId="urn:microsoft.com/office/officeart/2008/layout/LinedList"/>
    <dgm:cxn modelId="{47081D82-B226-40F6-8774-6F82D54B37D1}" type="presParOf" srcId="{EE73997F-304C-4A50-A865-D4C51B7D53D9}" destId="{BE851E8E-BE1C-4B8B-B35B-974EDF31784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EED44-006B-4988-A59C-061C0DD0E71E}">
      <dsp:nvSpPr>
        <dsp:cNvPr id="0" name=""/>
        <dsp:cNvSpPr/>
      </dsp:nvSpPr>
      <dsp:spPr>
        <a:xfrm>
          <a:off x="0" y="4139166"/>
          <a:ext cx="7178468" cy="27157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</a:t>
          </a:r>
          <a:r>
            <a:rPr lang="en-GB" sz="1600" kern="1200"/>
            <a:t>Access to young carers support organisations (Aldridge, 2018)</a:t>
          </a:r>
          <a:br>
            <a:rPr lang="en-GB" sz="1600" kern="1200"/>
          </a:br>
          <a:br>
            <a:rPr lang="en-GB" sz="1600" kern="1200"/>
          </a:br>
          <a:r>
            <a:rPr lang="en-GB" sz="1600" kern="1200"/>
            <a:t>• Practical support services for Jenny’s mother</a:t>
          </a:r>
          <a:br>
            <a:rPr lang="en-GB" sz="1600" kern="1200"/>
          </a:br>
          <a:r>
            <a:rPr lang="en-GB" sz="1600" kern="1200"/>
            <a:t>• Opportunities for respite from caring responsibilities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• Young carers’ services for emotional and practical support
• School-based support to help with attendance, deadlines or pastoral care
• Counselling to help Jenny manage grief, stress and emotional pressure</a:t>
          </a:r>
        </a:p>
      </dsp:txBody>
      <dsp:txXfrm>
        <a:off x="0" y="4139166"/>
        <a:ext cx="7178468" cy="2715741"/>
      </dsp:txXfrm>
    </dsp:sp>
    <dsp:sp modelId="{79F19784-CC7A-4BE0-B320-0632559DDC05}">
      <dsp:nvSpPr>
        <dsp:cNvPr id="0" name=""/>
        <dsp:cNvSpPr/>
      </dsp:nvSpPr>
      <dsp:spPr>
        <a:xfrm rot="10800000">
          <a:off x="0" y="3092"/>
          <a:ext cx="7178468" cy="417680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944" tIns="440944" rIns="440944" bIns="440944" numCol="1" spcCol="1270" anchor="ctr" anchorCtr="0">
          <a:noAutofit/>
        </a:bodyPr>
        <a:lstStyle/>
        <a:p>
          <a:pPr marL="0" lvl="0" indent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200" kern="1200"/>
            <a:t>Possible support strategies include:</a:t>
          </a:r>
          <a:endParaRPr lang="en-US" sz="6200" kern="1200"/>
        </a:p>
      </dsp:txBody>
      <dsp:txXfrm rot="10800000">
        <a:off x="0" y="3092"/>
        <a:ext cx="7178468" cy="2713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4019C-8D5E-4566-BFDB-882F278CEDBB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66ACB-7D85-4D18-8218-C247AEAC75F6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Development is influenced by both biological and environmental factors.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• Nature refers to biological influences on development
• Nurture refers to environmental influences such as family life and experiences
• Jenny’s development may be shaped by both her individual strengths and her caring responsibilities</a:t>
          </a:r>
          <a:endParaRPr lang="en-US" sz="1800" kern="1200"/>
        </a:p>
      </dsp:txBody>
      <dsp:txXfrm>
        <a:off x="0" y="2124"/>
        <a:ext cx="10515600" cy="1449029"/>
      </dsp:txXfrm>
    </dsp:sp>
    <dsp:sp modelId="{483DE294-5E7A-4475-9DF1-22B787BC17C4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76AEB-5A3D-44DE-BA9C-1FCC99735CDD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Nature (biological influences)</a:t>
          </a:r>
          <a:br>
            <a:rPr lang="en-GB" sz="1800" kern="1200"/>
          </a:br>
          <a:r>
            <a:rPr lang="en-GB" sz="1800" kern="1200"/>
            <a:t>• Brain development continues during adolescence (Santrock, 2020)</a:t>
          </a:r>
          <a:br>
            <a:rPr lang="en-GB" sz="1800" kern="1200"/>
          </a:br>
          <a:r>
            <a:rPr lang="en-GB" sz="1800" kern="1200"/>
            <a:t>• Hormonal changes may influence emotional responses</a:t>
          </a:r>
          <a:endParaRPr lang="en-US" sz="1800" kern="1200"/>
        </a:p>
      </dsp:txBody>
      <dsp:txXfrm>
        <a:off x="0" y="1451154"/>
        <a:ext cx="10515600" cy="1449029"/>
      </dsp:txXfrm>
    </dsp:sp>
    <dsp:sp modelId="{345D4171-4614-43D5-B4F8-820FA9FC69D7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9352B-9506-4207-9443-93EF18564DC1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Nurture (environmental influences)</a:t>
          </a:r>
          <a:br>
            <a:rPr lang="en-GB" sz="1800" kern="1200"/>
          </a:br>
          <a:r>
            <a:rPr lang="en-GB" sz="1800" kern="1200"/>
            <a:t>• Family bereavement and caring responsibilities</a:t>
          </a:r>
          <a:br>
            <a:rPr lang="en-GB" sz="1800" kern="1200"/>
          </a:br>
          <a:r>
            <a:rPr lang="en-GB" sz="1800" kern="1200"/>
            <a:t>• Support from school and community services (Berk, 2018)</a:t>
          </a:r>
          <a:endParaRPr lang="en-US" sz="1800" kern="120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F8211-01F8-4955-B0CB-2134D2B4A7BC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218C9D-31AA-405A-A7C9-46ADCAB91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5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898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889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3881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555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6817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39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542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4166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512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2739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18C9D-31AA-405A-A7C9-46ADCAB913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595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8A221-8A3B-BF96-F58B-24C7B5F06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F1319-7EC4-85D8-3B56-2492553C65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F29F4-B529-9E9A-2517-77F2B0796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42BCEE-BD31-B9E1-B023-7765906BC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8832F-FCB0-7029-0AE5-C649B0755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506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3AD90-E81B-4F3D-E06D-7AF27F138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C1AF2-F906-3DD0-CB89-5B4F4E96D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A0D1FD-4EC2-3008-8DD8-B74F82114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C146A-BE14-366C-4A79-4269D948E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F29CC-3951-F3CB-B4A9-BE4F90AE1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988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B4984-372D-9087-8E40-3E499F85D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FE35C-B3AB-7090-18CA-206E8FAF5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498F1-AF75-640A-CF83-E2191D833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6B16A-615E-A3D2-EF96-CFF6CD092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46B7F-9B5E-F8C8-BF52-71C9A383D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379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F0666-829D-D75D-CDC6-16D0BA5C6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B7066-DE47-59E7-F6C3-D21B961C2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BA6EE6-24A8-02C5-7B1C-5B882C3C93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FC05B8-B9B0-1AD0-3B51-B4E0C4DA3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8BF894-A975-C3A7-8A03-EB27059CC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0FF8DD-729F-D1B9-15ED-1F574C22A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223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75620-6F47-5F98-4BCB-B7ABC637D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9D8BA8-0280-A19F-7EA3-21E7F5E6D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ABD349-2F88-E862-B677-843CFD5100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56D98C-5EC6-8903-E619-481758E1B7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A004A3-EE54-5E4B-AE73-549440D594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C717E7-5BC6-2128-07FD-E1CA36FCB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F56057-7390-4A43-4DB6-706E4EA09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54D368-FB83-1102-99F8-06936D580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929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4E69E-FFE5-2174-FA28-8E346EBF0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DF9943-B94F-8488-3BD1-473D44222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D5589D-AF33-29A2-E4D6-72190F46B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557CAB-A62B-B90A-2914-03E86FC47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723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E5F023-0F2A-D7AD-28E6-6421E9B38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91BADB-EA11-5A84-69C3-F7C2A1071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1BDAC-45BF-3DD6-1D16-B45EBB3DA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20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7CE88-2C62-F969-2FBE-70077B1F6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A90E9-B591-FC5D-76E4-EF16B1DFD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F955D7-69A6-BA36-83C8-FAC0A52D06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B3100C-486D-9A70-7A4C-8AE697E7B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BE86B6-16F4-07DF-FAB3-F5986467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6E7104-2B22-5B01-D0DC-6202A375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20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E8917-7ED7-24E5-3F00-2DA5FBF2C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FBF140-5D88-C485-92E8-D5D9D54F3F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3849D6-122F-49F0-C212-0A1566DF4F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D5A4E-7AD8-7EF6-22F1-B486BEF7B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7CC7AE-0B05-9E4E-B3EA-033DADBE4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948715-0D6B-F04E-7421-C935E9F6D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943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928F3-8216-87ED-9386-72F8BAC16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D062BA-8E35-0915-87D4-8AECACEAD6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FEC250-FD7D-20B6-E6EA-03EB0F8E7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FCACB-04E0-BDC4-F715-00B31524C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7816C-7317-0429-8B06-48F053DA5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3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AAAC09-6756-236B-64F4-14432F334E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264A10-2869-1F39-4E71-4636B858C3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1C2807-11B2-53C9-DACE-7203E1FF3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4DBC4-BA03-1DEE-0649-F2F731EAD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FC733-392D-D8B2-ECC6-686A4AADC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751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C60434-4A76-964C-2C42-D5F2FAB49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F976F9-77E5-B792-3FAC-5D3306CEA8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5B787-02CB-E76C-98F6-2B87F3096E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871A65-3941-40E4-8234-5214E4443C12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F08D3-5711-3853-A65D-AD965DDFC7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B0274-B4A6-DFB3-D8AA-9681C08D1C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387230-19FD-4719-ACE0-109B42444A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076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rincondelemprendedor.es/mentoring-para-emprendedores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Hands Forming A Heart">
            <a:extLst>
              <a:ext uri="{FF2B5EF4-FFF2-40B4-BE49-F238E27FC236}">
                <a16:creationId xmlns:a16="http://schemas.microsoft.com/office/drawing/2014/main" id="{BE7F6545-1F56-2674-3D0C-D814EA0BF39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284" r="-1" b="-1"/>
          <a:stretch>
            <a:fillRect/>
          </a:stretch>
        </p:blipFill>
        <p:spPr>
          <a:xfrm>
            <a:off x="-6100" y="-31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8DCA36-5629-0857-46A3-52758507E0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GB" sz="4800"/>
              <a:t>Supporting Jenny: Lifespan Development and Young Carers</a:t>
            </a:r>
            <a:br>
              <a:rPr lang="en-GB" sz="4800">
                <a:solidFill>
                  <a:srgbClr val="FFFFFF"/>
                </a:solidFill>
              </a:rPr>
            </a:b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69FAD7-EF62-FFF6-5870-8E597CE604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6543" y="3351265"/>
            <a:ext cx="5449479" cy="3009822"/>
          </a:xfrm>
        </p:spPr>
        <p:txBody>
          <a:bodyPr anchor="b">
            <a:normAutofit fontScale="85000" lnSpcReduction="20000"/>
          </a:bodyPr>
          <a:lstStyle/>
          <a:p>
            <a:pPr algn="l"/>
            <a:r>
              <a:rPr lang="en-GB"/>
              <a:t>Name: Ria 0’Shaughnessy </a:t>
            </a:r>
            <a:br>
              <a:rPr lang="en-GB"/>
            </a:br>
            <a:r>
              <a:rPr lang="en-GB"/>
              <a:t>Student Number: 2437847</a:t>
            </a:r>
          </a:p>
          <a:p>
            <a:pPr algn="l"/>
            <a:r>
              <a:rPr lang="en-GB"/>
              <a:t>Module number: LCHS4010 </a:t>
            </a:r>
          </a:p>
          <a:p>
            <a:pPr algn="l"/>
            <a:r>
              <a:rPr lang="en-GB"/>
              <a:t>Lecturer name: Farah Wiita</a:t>
            </a:r>
          </a:p>
          <a:p>
            <a:pPr algn="l"/>
            <a:r>
              <a:rPr lang="en-GB"/>
              <a:t>Assessment 1: Individual Presentation </a:t>
            </a:r>
          </a:p>
          <a:p>
            <a:pPr algn="l"/>
            <a:r>
              <a:rPr lang="en-GB"/>
              <a:t>I confirm that this presentation is my own work. All sources used have been acknowledged through appropriate referencing</a:t>
            </a:r>
          </a:p>
          <a:p>
            <a:pPr algn="l"/>
            <a:r>
              <a:rPr lang="en-GB"/>
              <a:t>AI Declaration: No AI tools were used in the creation of this presentation.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791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6275C-2BD9-B4A0-60BD-0F8441E4D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Introduction Jenny’s Situation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41" name="Arc 4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A6FB2-EC07-9875-106B-5FD3254F3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>
                <a:cs typeface="Arial" panose="020B0604020202020204" pitchFamily="34" charset="0"/>
              </a:rPr>
              <a:t>• Jenny is 16 years old</a:t>
            </a:r>
            <a:br>
              <a:rPr lang="en-GB" sz="2000">
                <a:cs typeface="Arial" panose="020B0604020202020204" pitchFamily="34" charset="0"/>
              </a:rPr>
            </a:br>
            <a:r>
              <a:rPr lang="en-GB" sz="2000">
                <a:cs typeface="Arial" panose="020B0604020202020204" pitchFamily="34" charset="0"/>
              </a:rPr>
              <a:t>• Her father passed away five years ago</a:t>
            </a:r>
            <a:br>
              <a:rPr lang="en-GB" sz="2000">
                <a:cs typeface="Arial" panose="020B0604020202020204" pitchFamily="34" charset="0"/>
              </a:rPr>
            </a:br>
            <a:r>
              <a:rPr lang="en-GB" sz="2000">
                <a:cs typeface="Arial" panose="020B0604020202020204" pitchFamily="34" charset="0"/>
              </a:rPr>
              <a:t>• She now helps care for her mother</a:t>
            </a:r>
            <a:br>
              <a:rPr lang="en-GB" sz="2000">
                <a:cs typeface="Arial" panose="020B0604020202020204" pitchFamily="34" charset="0"/>
              </a:rPr>
            </a:br>
            <a:r>
              <a:rPr lang="en-GB" sz="2000">
                <a:cs typeface="Arial" panose="020B0604020202020204" pitchFamily="34" charset="0"/>
              </a:rPr>
              <a:t>• Her mother experiences mobility problems and memory difficulties</a:t>
            </a:r>
            <a:br>
              <a:rPr lang="en-GB" sz="2000">
                <a:cs typeface="Arial" panose="020B0604020202020204" pitchFamily="34" charset="0"/>
              </a:rPr>
            </a:br>
            <a:r>
              <a:rPr lang="en-GB" sz="2000">
                <a:cs typeface="Arial" panose="020B0604020202020204" pitchFamily="34" charset="0"/>
              </a:rPr>
              <a:t>• Young carers often take on responsibilities normally expected of adults (Becker, 2007) Jenny helps with cooking, cleaning, shopping and paperwork thing that people her age don’t usually do.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/>
              <a:t>• Jenny may have less time for education, friendships and personal development due to caring responsibilities which can greatly impact her.</a:t>
            </a:r>
          </a:p>
        </p:txBody>
      </p:sp>
    </p:spTree>
    <p:extLst>
      <p:ext uri="{BB962C8B-B14F-4D97-AF65-F5344CB8AC3E}">
        <p14:creationId xmlns:p14="http://schemas.microsoft.com/office/powerpoint/2010/main" val="4009111879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12776-EBA1-5A73-215B-C184CCF39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/>
              <a:t>Bowlby’s Attachment Theory</a:t>
            </a:r>
            <a:br>
              <a:rPr lang="en-US" sz="3800" b="1"/>
            </a:br>
            <a:endParaRPr lang="en-US" sz="3800"/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E6B9A-D2A6-4297-0610-A287654F2B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65973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/>
              <a:t>Developed by psychologist </a:t>
            </a:r>
            <a:r>
              <a:rPr lang="en-GB" sz="2000"/>
              <a:t>John Bowlby (1969)</a:t>
            </a:r>
            <a:endParaRPr lang="en-US" sz="2000"/>
          </a:p>
          <a:p>
            <a:r>
              <a:rPr lang="en-US" sz="2000"/>
              <a:t>Bowlby suggested that children naturally form strong emotional bonds with their caregivers (Bowlby, 1969)</a:t>
            </a:r>
            <a:br>
              <a:rPr lang="en-US" sz="2000"/>
            </a:br>
            <a:br>
              <a:rPr lang="en-US" sz="2000"/>
            </a:br>
            <a:r>
              <a:rPr lang="en-US" sz="2000"/>
              <a:t>• Secure attachments provide safety and emotional security</a:t>
            </a:r>
            <a:br>
              <a:rPr lang="en-US" sz="2000"/>
            </a:br>
            <a:r>
              <a:rPr lang="en-US" sz="2000"/>
              <a:t>• Early relationships influence later emotional wellbeing (Howe, 2011)</a:t>
            </a:r>
          </a:p>
          <a:p>
            <a:endParaRPr lang="en-US" sz="2000"/>
          </a:p>
        </p:txBody>
      </p:sp>
      <p:pic>
        <p:nvPicPr>
          <p:cNvPr id="6" name="Content Placeholder 5" descr="Many spools with thread joining together into single line">
            <a:extLst>
              <a:ext uri="{FF2B5EF4-FFF2-40B4-BE49-F238E27FC236}">
                <a16:creationId xmlns:a16="http://schemas.microsoft.com/office/drawing/2014/main" id="{4B41B8BD-1552-7C9A-4498-CD619947819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3" r="9168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32945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A74CC-625F-E7D1-FC46-CF49DDB4A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b="1"/>
              <a:t>Why This Theory Is Relevant to Jenny and Impact of Caring</a:t>
            </a:r>
            <a:br>
              <a:rPr lang="en-US" sz="3400" b="1"/>
            </a:br>
            <a:endParaRPr lang="en-US" sz="3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D66868-0ACF-EA30-544B-30DE6729FF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2200"/>
              <a:t>Bowlby's Attachment theory helps explain Jenny’s situation because:</a:t>
            </a:r>
          </a:p>
          <a:p>
            <a:pPr marL="0" indent="0">
              <a:buNone/>
            </a:pPr>
            <a:r>
              <a:rPr lang="en-US" sz="2200"/>
              <a:t>• Jenny experienced the loss of a parent, which may affect emotional security (Bowlby, 1969)</a:t>
            </a:r>
            <a:br>
              <a:rPr lang="en-US" sz="2200"/>
            </a:br>
            <a:r>
              <a:rPr lang="en-US" sz="2200"/>
              <a:t>• Caring responsibilities can create emotional pressure for young people.</a:t>
            </a:r>
          </a:p>
          <a:p>
            <a:pPr marL="0" indent="0">
              <a:buNone/>
            </a:pPr>
            <a:r>
              <a:rPr lang="en-US" sz="2200"/>
              <a:t>• Jenny may have had to become more independent at a younger age than many of her peers.</a:t>
            </a:r>
            <a:br>
              <a:rPr lang="en-US" sz="2200"/>
            </a:br>
            <a:r>
              <a:rPr lang="en-US" sz="2200"/>
              <a:t>• Adolescence is an important stage for emotional development (Santrock, 2020)</a:t>
            </a:r>
            <a:br>
              <a:rPr lang="en-US" sz="2200"/>
            </a:br>
            <a:r>
              <a:rPr lang="en-US" sz="2200"/>
              <a:t>• Supportive relationships can help strengthen resilience (Howe, 2011)</a:t>
            </a:r>
          </a:p>
          <a:p>
            <a:endParaRPr lang="en-US" sz="2200"/>
          </a:p>
        </p:txBody>
      </p:sp>
      <p:pic>
        <p:nvPicPr>
          <p:cNvPr id="6" name="Content Placeholder 5" descr="Teenager with grandmother">
            <a:extLst>
              <a:ext uri="{FF2B5EF4-FFF2-40B4-BE49-F238E27FC236}">
                <a16:creationId xmlns:a16="http://schemas.microsoft.com/office/drawing/2014/main" id="{3858A7C6-62BE-FDD7-5118-8D8CD4A628F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88" r="2089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486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06CD7-EAD3-C78A-6738-1CD367724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/>
              <a:t>Key Concepts of Attachment</a:t>
            </a:r>
            <a:br>
              <a:rPr lang="en-US" sz="3700" b="1"/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FBF8F-125F-DFDD-7560-9047D9B044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402" y="1750142"/>
            <a:ext cx="7679069" cy="48341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/>
              <a:t>• </a:t>
            </a:r>
            <a:r>
              <a:rPr lang="en-US" sz="1600" b="1"/>
              <a:t>Secure attachment</a:t>
            </a:r>
            <a:r>
              <a:rPr lang="en-US" sz="1600"/>
              <a:t> – feeling safe and supported by caregivers</a:t>
            </a:r>
            <a:br>
              <a:rPr lang="en-US" sz="1600"/>
            </a:br>
            <a:r>
              <a:rPr lang="en-US" sz="1600"/>
              <a:t>• </a:t>
            </a:r>
            <a:r>
              <a:rPr lang="en-US" sz="1600" b="1"/>
              <a:t>Internal working model</a:t>
            </a:r>
            <a:r>
              <a:rPr lang="en-US" sz="1600"/>
              <a:t> – beliefs about relationships formed in childhood (Cassidy and Shaver, 2016)</a:t>
            </a:r>
            <a:br>
              <a:rPr lang="en-US" sz="1600"/>
            </a:br>
            <a:r>
              <a:rPr lang="en-US" sz="1600"/>
              <a:t>• Experiences such as loss or separation can influence development (Bowlby, 1969)</a:t>
            </a:r>
            <a:br>
              <a:rPr lang="en-US" sz="1600"/>
            </a:br>
            <a:r>
              <a:rPr lang="en-US" sz="1600"/>
              <a:t>• Stable caregiving relationships support healthy emotional development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/>
              <a:t>• </a:t>
            </a:r>
            <a:r>
              <a:rPr lang="en-US" sz="1600" b="1"/>
              <a:t>Emotional development </a:t>
            </a:r>
            <a:r>
              <a:rPr lang="en-US" sz="1600"/>
              <a:t>– how young people learn to understand and manage emotions.</a:t>
            </a:r>
            <a:br>
              <a:rPr lang="en-US" sz="1600"/>
            </a:br>
            <a:r>
              <a:rPr lang="en-US" sz="1600"/>
              <a:t>• </a:t>
            </a:r>
            <a:r>
              <a:rPr lang="en-US" sz="1600" b="1"/>
              <a:t>Social development </a:t>
            </a:r>
            <a:r>
              <a:rPr lang="en-US" sz="1600"/>
              <a:t>– how individuals build relationships and interact with others.</a:t>
            </a:r>
            <a:br>
              <a:rPr lang="en-US" sz="1600"/>
            </a:br>
            <a:r>
              <a:rPr lang="en-US" sz="1600"/>
              <a:t>• </a:t>
            </a:r>
            <a:r>
              <a:rPr lang="en-US" sz="1600" b="1"/>
              <a:t>Cognitive development </a:t>
            </a:r>
            <a:r>
              <a:rPr lang="en-US" sz="1600"/>
              <a:t>– how thinking, learning and problem-solving skills develop.</a:t>
            </a:r>
            <a:br>
              <a:rPr lang="en-US" sz="1600"/>
            </a:br>
            <a:r>
              <a:rPr lang="en-US" sz="1600"/>
              <a:t>• </a:t>
            </a:r>
            <a:r>
              <a:rPr lang="en-US" sz="1600" b="1"/>
              <a:t>Environmental influences </a:t>
            </a:r>
            <a:r>
              <a:rPr lang="en-US" sz="1600"/>
              <a:t>– how family situation and life experiences affect development.</a:t>
            </a:r>
          </a:p>
        </p:txBody>
      </p:sp>
      <p:pic>
        <p:nvPicPr>
          <p:cNvPr id="6" name="Content Placeholder 5" descr="A lit candle and a white flower">
            <a:extLst>
              <a:ext uri="{FF2B5EF4-FFF2-40B4-BE49-F238E27FC236}">
                <a16:creationId xmlns:a16="http://schemas.microsoft.com/office/drawing/2014/main" id="{F17E0B8F-0650-1F50-B775-F979867A8BA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69" r="22731" b="-2"/>
          <a:stretch>
            <a:fillRect/>
          </a:stretch>
        </p:blipFill>
        <p:spPr>
          <a:xfrm>
            <a:off x="8240180" y="1"/>
            <a:ext cx="404031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625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FEC98A90-AF0B-1063-B5CC-78704D3D04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617" r="26724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AD8B-B07E-788D-9324-E37D56851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 fontScale="90000"/>
          </a:bodyPr>
          <a:lstStyle/>
          <a:p>
            <a:r>
              <a:rPr lang="en-GB" sz="3400" b="1"/>
              <a:t>Impact on Jenny’s Development Emotional Impact of Caring Responsibilities</a:t>
            </a:r>
            <a:br>
              <a:rPr lang="en-GB" sz="3400" b="1"/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ED3DA-0361-8215-E315-93EED5E9C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/>
              <a:t>Jenny’s experiences may influence her development in several ways: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/>
              <a:t>• Young carers may experience stress or feelings of responsibility for family members</a:t>
            </a:r>
            <a:br>
              <a:rPr lang="en-GB" sz="2000"/>
            </a:br>
            <a:r>
              <a:rPr lang="en-GB" sz="2000"/>
              <a:t>• She may still be dealing with grief after losing her father</a:t>
            </a:r>
            <a:br>
              <a:rPr lang="en-GB" sz="2000"/>
            </a:br>
            <a:r>
              <a:rPr lang="en-GB" sz="2000"/>
              <a:t>• Balancing school and caring duties may affect concentration, attendance or academic progress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/>
              <a:t>• However, caring roles may also develop resilience and maturity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118863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671863-E7BF-0659-F8C5-12460ED85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Strategies to Support Jenny</a:t>
            </a:r>
            <a:br>
              <a:rPr lang="en-GB" sz="4800" b="1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F9808-6B2A-207F-00BB-75D953CB73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8217447"/>
              </p:ext>
            </p:extLst>
          </p:nvPr>
        </p:nvGraphicFramePr>
        <p:xfrm>
          <a:off x="4985886" y="0"/>
          <a:ext cx="7178468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926286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E73B4-F88F-A51A-BEB0-BA983EBAE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 b="1"/>
              <a:t>Attachment-Based Support</a:t>
            </a:r>
            <a:br>
              <a:rPr lang="en-US" sz="3000" b="1"/>
            </a:br>
            <a:endParaRPr lang="en-US" sz="30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11940-3C0A-557D-6CC4-F25018B281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551176"/>
            <a:ext cx="4085665" cy="359120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/>
              <a:t>Attachment theory suggests support should include:</a:t>
            </a:r>
          </a:p>
          <a:p>
            <a:pPr marL="0" indent="0">
              <a:buNone/>
            </a:pPr>
            <a:r>
              <a:rPr lang="en-US" sz="2000"/>
              <a:t>• Stable and trusting relationships with professionals (Howe, 2011)</a:t>
            </a:r>
            <a:br>
              <a:rPr lang="en-US" sz="2000"/>
            </a:br>
            <a:r>
              <a:rPr lang="en-US" sz="2000"/>
              <a:t>• A mentor or trusted adult for guidance</a:t>
            </a:r>
            <a:br>
              <a:rPr lang="en-US" sz="2000"/>
            </a:br>
            <a:r>
              <a:rPr lang="en-US" sz="2000"/>
              <a:t>• Encouraging healthy peer relationships</a:t>
            </a:r>
            <a:br>
              <a:rPr lang="en-US" sz="2000"/>
            </a:br>
            <a:r>
              <a:rPr lang="en-US" sz="2000"/>
              <a:t>• Emotional reassurance and consistent support (Cassidy and Shaver, 2016)</a:t>
            </a:r>
          </a:p>
          <a:p>
            <a:pPr marL="0" indent="0">
              <a:buNone/>
            </a:pPr>
            <a:r>
              <a:rPr lang="en-GB" sz="2000"/>
              <a:t>• These forms of support may help Jenny feel more secure and less isolated</a:t>
            </a:r>
            <a:endParaRPr lang="en-US" sz="2000"/>
          </a:p>
          <a:p>
            <a:endParaRPr lang="en-US" sz="20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5D0DB8E-CF2F-D943-661A-1D9F1295068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944" r="22391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81B36FD-B3E2-41CB-E127-705DCE73F232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rincondelemprendedor.es/mentoring-para-emprendedor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317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0B3AA-2641-A031-435D-7335C794E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FFFF"/>
                </a:solidFill>
              </a:rPr>
              <a:t>Strengths and Limitations Strengths and Limitations of Bowlby’s Attachment Theory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BDC2D-A545-7DB7-D744-CA8569719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b="1"/>
              <a:t>Strengths</a:t>
            </a:r>
            <a:endParaRPr lang="en-GB"/>
          </a:p>
          <a:p>
            <a:pPr>
              <a:buNone/>
            </a:pPr>
            <a:r>
              <a:rPr lang="en-GB"/>
              <a:t>  • Explains the emotional impact of relationships and loss</a:t>
            </a:r>
            <a:br>
              <a:rPr lang="en-GB"/>
            </a:br>
            <a:r>
              <a:rPr lang="en-GB"/>
              <a:t>• Widely used in psychology and health and social care (Gross, 2020)</a:t>
            </a:r>
          </a:p>
          <a:p>
            <a:pPr>
              <a:buNone/>
            </a:pPr>
            <a:r>
              <a:rPr lang="en-GB" b="1"/>
              <a:t>Limitations</a:t>
            </a:r>
            <a:endParaRPr lang="en-GB"/>
          </a:p>
          <a:p>
            <a:pPr>
              <a:buNone/>
            </a:pPr>
            <a:r>
              <a:rPr lang="en-GB"/>
              <a:t>   • Focuses strongly on early childhood experiences</a:t>
            </a:r>
            <a:br>
              <a:rPr lang="en-GB"/>
            </a:br>
            <a:r>
              <a:rPr lang="en-GB"/>
              <a:t>• May not fully consider wider social influences</a:t>
            </a:r>
            <a:br>
              <a:rPr lang="en-GB"/>
            </a:br>
            <a:r>
              <a:rPr lang="en-GB"/>
              <a:t>• Development is influenced by multiple factors (Berk, 2018)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288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B726C-D13F-5C76-B550-ACDE7230B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3600" b="1"/>
              <a:t>Nature and Nurture</a:t>
            </a:r>
            <a:br>
              <a:rPr lang="en-GB" sz="3600" b="1"/>
            </a:br>
            <a:endParaRPr lang="en-GB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46A4D0-DFA2-3C43-6A7C-A7EE335237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10792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1058631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7E717-BB17-FF95-4CB7-9E1265812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marL="228600" marR="0" lvl="0" indent="-228600" algn="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Conclusion</a:t>
            </a:r>
            <a:b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30845-B633-2EB9-9DDE-49783FF90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4759" y="649480"/>
            <a:ext cx="71408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• Jenny has taken on significant caring responsibilities at a young age</a:t>
            </a:r>
            <a:br>
              <a:rPr lang="en-GB" sz="2400"/>
            </a:br>
            <a:r>
              <a:rPr lang="en-GB" sz="2400"/>
              <a:t>• These experiences may influence emotional and social development</a:t>
            </a:r>
            <a:br>
              <a:rPr lang="en-GB" sz="2400"/>
            </a:br>
            <a:r>
              <a:rPr lang="en-GB" sz="2400"/>
              <a:t>• Attachment theory helps explain the impact of relationships and loss</a:t>
            </a:r>
            <a:br>
              <a:rPr lang="en-GB" sz="2400"/>
            </a:br>
            <a:r>
              <a:rPr lang="en-GB" sz="2400"/>
              <a:t>• Both biological and environmental factors shape development</a:t>
            </a:r>
            <a:br>
              <a:rPr lang="en-GB" sz="2400"/>
            </a:br>
            <a:r>
              <a:rPr lang="en-GB" sz="2400"/>
              <a:t>• Appropriate support can help Jenny maintain wellbeing and continue developing positively</a:t>
            </a:r>
          </a:p>
          <a:p>
            <a:pPr marL="0" indent="0">
              <a:buNone/>
            </a:pPr>
            <a:r>
              <a:rPr lang="en-GB" sz="2400"/>
              <a:t>• Jenny’s development is best understood through both attachment theory and the interaction of nature and nurture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74930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2AD3F-152D-D880-6DED-CE8392EB4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CA1C4-A081-9312-890B-4F6F394E7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500"/>
              <a:t>Ainsworth, M. (1978) </a:t>
            </a:r>
            <a:r>
              <a:rPr lang="en-GB" sz="1500" i="1"/>
              <a:t>Patterns of Attachment: A Psychological Study of the Strange Situation</a:t>
            </a:r>
            <a:r>
              <a:rPr lang="en-GB" sz="1500"/>
              <a:t>. Hillsdale, NJ: Lawrence Erlbaum Associates.</a:t>
            </a:r>
          </a:p>
          <a:p>
            <a:r>
              <a:rPr lang="en-GB" sz="1500"/>
              <a:t>Aldridge, J. (2018) ‘Where are we now? Twenty-five years of research, policy and practice on young carers’, </a:t>
            </a:r>
            <a:r>
              <a:rPr lang="en-GB" sz="1500" i="1"/>
              <a:t>Critical Social Policy</a:t>
            </a:r>
            <a:r>
              <a:rPr lang="en-GB" sz="1500"/>
              <a:t>, 38(1), pp. 155–165.</a:t>
            </a:r>
          </a:p>
          <a:p>
            <a:r>
              <a:rPr lang="en-GB" sz="1500"/>
              <a:t>Becker, S. (2007) ‘Global perspectives on children’s unpaid caregiving in the family’, </a:t>
            </a:r>
            <a:r>
              <a:rPr lang="en-GB" sz="1500" i="1"/>
              <a:t>Global Social Policy</a:t>
            </a:r>
            <a:r>
              <a:rPr lang="en-GB" sz="1500"/>
              <a:t>, 7(1), pp. 23–50.</a:t>
            </a:r>
          </a:p>
          <a:p>
            <a:r>
              <a:rPr lang="en-GB" sz="1500"/>
              <a:t>Becker, F. and Becker, S. (2008) </a:t>
            </a:r>
            <a:r>
              <a:rPr lang="en-GB" sz="1500" i="1"/>
              <a:t>Young Adult Carers in the UK: Experiences, Needs and Services for Carers Aged 16–24</a:t>
            </a:r>
            <a:r>
              <a:rPr lang="en-GB" sz="1500"/>
              <a:t>. London: The Princess Royal Trust for Carers.</a:t>
            </a:r>
          </a:p>
          <a:p>
            <a:r>
              <a:rPr lang="en-GB" sz="1500"/>
              <a:t>Berk, L. (2018) </a:t>
            </a:r>
            <a:r>
              <a:rPr lang="en-GB" sz="1500" i="1"/>
              <a:t>Development Through the Lifespan</a:t>
            </a:r>
            <a:r>
              <a:rPr lang="en-GB" sz="1500"/>
              <a:t>. 7th </a:t>
            </a:r>
            <a:r>
              <a:rPr lang="en-GB" sz="1500" err="1"/>
              <a:t>edn</a:t>
            </a:r>
            <a:r>
              <a:rPr lang="en-GB" sz="1500"/>
              <a:t>. Boston: Pearson.</a:t>
            </a:r>
          </a:p>
          <a:p>
            <a:r>
              <a:rPr lang="en-GB" sz="1500"/>
              <a:t>Bowlby, J. (1969) </a:t>
            </a:r>
            <a:r>
              <a:rPr lang="en-GB" sz="1500" i="1"/>
              <a:t>Attachment and Loss: Volume 1 – Attachment</a:t>
            </a:r>
            <a:r>
              <a:rPr lang="en-GB" sz="1500"/>
              <a:t>. London: Penguin.</a:t>
            </a:r>
          </a:p>
          <a:p>
            <a:r>
              <a:rPr lang="en-GB" sz="1500"/>
              <a:t>Cassidy, J. and Shaver, P. (2016) </a:t>
            </a:r>
            <a:r>
              <a:rPr lang="en-GB" sz="1500" i="1"/>
              <a:t>Handbook of Attachment: Theory, Research and Clinical Applications</a:t>
            </a:r>
            <a:r>
              <a:rPr lang="en-GB" sz="1500"/>
              <a:t>. 3rd </a:t>
            </a:r>
            <a:r>
              <a:rPr lang="en-GB" sz="1500" err="1"/>
              <a:t>edn</a:t>
            </a:r>
            <a:r>
              <a:rPr lang="en-GB" sz="1500"/>
              <a:t>. New York: Guilford Press.</a:t>
            </a:r>
          </a:p>
          <a:p>
            <a:r>
              <a:rPr lang="en-GB" sz="1500"/>
              <a:t>Gross, R. (2020) </a:t>
            </a:r>
            <a:r>
              <a:rPr lang="en-GB" sz="1500" i="1"/>
              <a:t>Psychology: The Science of Mind and Behaviour</a:t>
            </a:r>
            <a:r>
              <a:rPr lang="en-GB" sz="1500"/>
              <a:t>. 8th </a:t>
            </a:r>
            <a:r>
              <a:rPr lang="en-GB" sz="1500" err="1"/>
              <a:t>edn</a:t>
            </a:r>
            <a:r>
              <a:rPr lang="en-GB" sz="1500"/>
              <a:t>. London: Hodder Education.</a:t>
            </a:r>
          </a:p>
          <a:p>
            <a:r>
              <a:rPr lang="en-GB" sz="1500"/>
              <a:t>Santrock, J. (2020) </a:t>
            </a:r>
            <a:r>
              <a:rPr lang="en-GB" sz="1500" i="1"/>
              <a:t>Life-Span Development</a:t>
            </a:r>
            <a:r>
              <a:rPr lang="en-GB" sz="1500"/>
              <a:t>. 18th </a:t>
            </a:r>
            <a:r>
              <a:rPr lang="en-GB" sz="1500" err="1"/>
              <a:t>edn</a:t>
            </a:r>
            <a:r>
              <a:rPr lang="en-GB" sz="1500"/>
              <a:t>. New York: McGraw-Hill Education.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685302963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1151</Words>
  <Application>Microsoft Macintosh PowerPoint</Application>
  <PresentationFormat>Widescreen</PresentationFormat>
  <Paragraphs>68</Paragraphs>
  <Slides>12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Supporting Jenny: Lifespan Development and Young Carers </vt:lpstr>
      <vt:lpstr>Introduction Jenny’s Situation </vt:lpstr>
      <vt:lpstr>Bowlby’s Attachment Theory </vt:lpstr>
      <vt:lpstr>Why This Theory Is Relevant to Jenny and Impact of Caring </vt:lpstr>
      <vt:lpstr>Key Concepts of Attachment </vt:lpstr>
      <vt:lpstr>Impact on Jenny’s Development Emotional Impact of Caring Responsibilities </vt:lpstr>
      <vt:lpstr>Strategies to Support Jenny </vt:lpstr>
      <vt:lpstr>Attachment-Based Support </vt:lpstr>
      <vt:lpstr>Strengths and Limitations Strengths and Limitations of Bowlby’s Attachment Theory </vt:lpstr>
      <vt:lpstr>Nature and Nurture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</dc:creator>
  <cp:lastModifiedBy>Ria Teresa Samantha O'Shaughnessy (2437847)</cp:lastModifiedBy>
  <cp:revision>1</cp:revision>
  <dcterms:created xsi:type="dcterms:W3CDTF">2026-03-09T10:25:46Z</dcterms:created>
  <dcterms:modified xsi:type="dcterms:W3CDTF">2026-03-13T09:57:58Z</dcterms:modified>
</cp:coreProperties>
</file>