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omments/comment1.xml" ContentType="application/vnd.openxmlformats-officedocument.presentationml.comment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7" r:id="rId3"/>
    <p:sldId id="260" r:id="rId4"/>
    <p:sldId id="261" r:id="rId5"/>
    <p:sldId id="262" r:id="rId6"/>
    <p:sldId id="258" r:id="rId7"/>
    <p:sldId id="266" r:id="rId8"/>
    <p:sldId id="263" r:id="rId9"/>
    <p:sldId id="264" r:id="rId10"/>
    <p:sldId id="259"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Ticu Rostas" initials="TR" lastIdx="2" clrIdx="0">
    <p:extLst>
      <p:ext uri="{19B8F6BF-5375-455C-9EA6-DF929625EA0E}">
        <p15:presenceInfo xmlns:p15="http://schemas.microsoft.com/office/powerpoint/2012/main" userId="9542a927281c70fe"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250" autoAdjust="0"/>
    <p:restoredTop sz="94660"/>
  </p:normalViewPr>
  <p:slideViewPr>
    <p:cSldViewPr snapToGrid="0">
      <p:cViewPr varScale="1">
        <p:scale>
          <a:sx n="68" d="100"/>
          <a:sy n="68" d="100"/>
        </p:scale>
        <p:origin x="97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commentAuthors" Target="commentAuthor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19-12-02T20:48:28.941" idx="2">
    <p:pos x="10" y="10"/>
    <p:text/>
    <p:extLst>
      <p:ext uri="{C676402C-5697-4E1C-873F-D02D1690AC5C}">
        <p15:threadingInfo xmlns:p15="http://schemas.microsoft.com/office/powerpoint/2012/main" timeZoneBias="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92FB87D-22DE-4D72-8654-3DA18B586E31}" type="datetimeFigureOut">
              <a:rPr lang="en-GB" smtClean="0"/>
              <a:t>16/12/2019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3BCEE65-FA69-456F-BE68-4E6D80718C94}" type="slidenum">
              <a:rPr lang="en-GB" smtClean="0"/>
              <a:t>‹#›</a:t>
            </a:fld>
            <a:endParaRPr lang="en-GB"/>
          </a:p>
        </p:txBody>
      </p:sp>
    </p:spTree>
    <p:extLst>
      <p:ext uri="{BB962C8B-B14F-4D97-AF65-F5344CB8AC3E}">
        <p14:creationId xmlns:p14="http://schemas.microsoft.com/office/powerpoint/2010/main" val="18652343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https//www.scribd.com</a:t>
            </a:r>
          </a:p>
          <a:p>
            <a:endParaRPr lang="en-GB" dirty="0"/>
          </a:p>
        </p:txBody>
      </p:sp>
      <p:sp>
        <p:nvSpPr>
          <p:cNvPr id="4" name="Slide Number Placeholder 3"/>
          <p:cNvSpPr>
            <a:spLocks noGrp="1"/>
          </p:cNvSpPr>
          <p:nvPr>
            <p:ph type="sldNum" sz="quarter" idx="5"/>
          </p:nvPr>
        </p:nvSpPr>
        <p:spPr/>
        <p:txBody>
          <a:bodyPr/>
          <a:lstStyle/>
          <a:p>
            <a:fld id="{B3BCEE65-FA69-456F-BE68-4E6D80718C94}" type="slidenum">
              <a:rPr lang="en-GB" smtClean="0"/>
              <a:t>3</a:t>
            </a:fld>
            <a:endParaRPr lang="en-GB"/>
          </a:p>
        </p:txBody>
      </p:sp>
    </p:spTree>
    <p:extLst>
      <p:ext uri="{BB962C8B-B14F-4D97-AF65-F5344CB8AC3E}">
        <p14:creationId xmlns:p14="http://schemas.microsoft.com/office/powerpoint/2010/main" val="7054882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https://www.acante.co.uk/self-service-kiosks-in-restaurants-the-benefits-and-challenges/ </a:t>
            </a:r>
          </a:p>
        </p:txBody>
      </p:sp>
      <p:sp>
        <p:nvSpPr>
          <p:cNvPr id="4" name="Slide Number Placeholder 3"/>
          <p:cNvSpPr>
            <a:spLocks noGrp="1"/>
          </p:cNvSpPr>
          <p:nvPr>
            <p:ph type="sldNum" sz="quarter" idx="5"/>
          </p:nvPr>
        </p:nvSpPr>
        <p:spPr/>
        <p:txBody>
          <a:bodyPr/>
          <a:lstStyle/>
          <a:p>
            <a:fld id="{B3BCEE65-FA69-456F-BE68-4E6D80718C94}" type="slidenum">
              <a:rPr lang="en-GB" smtClean="0"/>
              <a:t>5</a:t>
            </a:fld>
            <a:endParaRPr lang="en-GB"/>
          </a:p>
        </p:txBody>
      </p:sp>
    </p:spTree>
    <p:extLst>
      <p:ext uri="{BB962C8B-B14F-4D97-AF65-F5344CB8AC3E}">
        <p14:creationId xmlns:p14="http://schemas.microsoft.com/office/powerpoint/2010/main" val="4852373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https://redyref.com/what-is-a-self-service-kiosk/</a:t>
            </a:r>
          </a:p>
          <a:p>
            <a:endParaRPr lang="en-GB" dirty="0"/>
          </a:p>
        </p:txBody>
      </p:sp>
      <p:sp>
        <p:nvSpPr>
          <p:cNvPr id="4" name="Slide Number Placeholder 3"/>
          <p:cNvSpPr>
            <a:spLocks noGrp="1"/>
          </p:cNvSpPr>
          <p:nvPr>
            <p:ph type="sldNum" sz="quarter" idx="5"/>
          </p:nvPr>
        </p:nvSpPr>
        <p:spPr/>
        <p:txBody>
          <a:bodyPr/>
          <a:lstStyle/>
          <a:p>
            <a:fld id="{B3BCEE65-FA69-456F-BE68-4E6D80718C94}" type="slidenum">
              <a:rPr lang="en-GB" smtClean="0"/>
              <a:t>6</a:t>
            </a:fld>
            <a:endParaRPr lang="en-GB"/>
          </a:p>
        </p:txBody>
      </p:sp>
    </p:spTree>
    <p:extLst>
      <p:ext uri="{BB962C8B-B14F-4D97-AF65-F5344CB8AC3E}">
        <p14:creationId xmlns:p14="http://schemas.microsoft.com/office/powerpoint/2010/main" val="21078277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•lamasatech.com •acante.co.uk </a:t>
            </a:r>
            <a:endParaRPr lang="en-GB" dirty="0"/>
          </a:p>
        </p:txBody>
      </p:sp>
      <p:sp>
        <p:nvSpPr>
          <p:cNvPr id="4" name="Slide Number Placeholder 3"/>
          <p:cNvSpPr>
            <a:spLocks noGrp="1"/>
          </p:cNvSpPr>
          <p:nvPr>
            <p:ph type="sldNum" sz="quarter" idx="5"/>
          </p:nvPr>
        </p:nvSpPr>
        <p:spPr/>
        <p:txBody>
          <a:bodyPr/>
          <a:lstStyle/>
          <a:p>
            <a:fld id="{B3BCEE65-FA69-456F-BE68-4E6D80718C94}" type="slidenum">
              <a:rPr lang="en-GB" smtClean="0"/>
              <a:t>7</a:t>
            </a:fld>
            <a:endParaRPr lang="en-GB"/>
          </a:p>
        </p:txBody>
      </p:sp>
    </p:spTree>
    <p:extLst>
      <p:ext uri="{BB962C8B-B14F-4D97-AF65-F5344CB8AC3E}">
        <p14:creationId xmlns:p14="http://schemas.microsoft.com/office/powerpoint/2010/main" val="32450065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7FD525-4662-4031-AC66-DBD907D6527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796E1E6-4960-40B1-9256-23B16DB47B0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279BF40-3738-4A8F-A81F-99A398528542}"/>
              </a:ext>
            </a:extLst>
          </p:cNvPr>
          <p:cNvSpPr>
            <a:spLocks noGrp="1"/>
          </p:cNvSpPr>
          <p:nvPr>
            <p:ph type="dt" sz="half" idx="10"/>
          </p:nvPr>
        </p:nvSpPr>
        <p:spPr/>
        <p:txBody>
          <a:bodyPr/>
          <a:lstStyle/>
          <a:p>
            <a:fld id="{866EC8FA-9816-499A-AE81-55771C50F930}" type="datetimeFigureOut">
              <a:rPr lang="en-GB" smtClean="0"/>
              <a:t>16/12/2019</a:t>
            </a:fld>
            <a:endParaRPr lang="en-GB"/>
          </a:p>
        </p:txBody>
      </p:sp>
      <p:sp>
        <p:nvSpPr>
          <p:cNvPr id="5" name="Footer Placeholder 4">
            <a:extLst>
              <a:ext uri="{FF2B5EF4-FFF2-40B4-BE49-F238E27FC236}">
                <a16:creationId xmlns:a16="http://schemas.microsoft.com/office/drawing/2014/main" id="{B8EFC33E-8453-4AE2-9022-22BBCCF265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EB93192-C554-4A5E-8212-8212DCE05399}"/>
              </a:ext>
            </a:extLst>
          </p:cNvPr>
          <p:cNvSpPr>
            <a:spLocks noGrp="1"/>
          </p:cNvSpPr>
          <p:nvPr>
            <p:ph type="sldNum" sz="quarter" idx="12"/>
          </p:nvPr>
        </p:nvSpPr>
        <p:spPr/>
        <p:txBody>
          <a:bodyPr/>
          <a:lstStyle/>
          <a:p>
            <a:fld id="{ED260737-05E8-4418-B081-6328450D6AFF}" type="slidenum">
              <a:rPr lang="en-GB" smtClean="0"/>
              <a:t>‹#›</a:t>
            </a:fld>
            <a:endParaRPr lang="en-GB"/>
          </a:p>
        </p:txBody>
      </p:sp>
    </p:spTree>
    <p:extLst>
      <p:ext uri="{BB962C8B-B14F-4D97-AF65-F5344CB8AC3E}">
        <p14:creationId xmlns:p14="http://schemas.microsoft.com/office/powerpoint/2010/main" val="25649092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A1C97E-CAAF-435A-BE41-D9F60A14F29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0508CD1-1EEF-4A60-ACEF-22EFA6934C1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E12AF0-E113-40DB-B856-9905C2CC30BB}"/>
              </a:ext>
            </a:extLst>
          </p:cNvPr>
          <p:cNvSpPr>
            <a:spLocks noGrp="1"/>
          </p:cNvSpPr>
          <p:nvPr>
            <p:ph type="dt" sz="half" idx="10"/>
          </p:nvPr>
        </p:nvSpPr>
        <p:spPr/>
        <p:txBody>
          <a:bodyPr/>
          <a:lstStyle/>
          <a:p>
            <a:fld id="{866EC8FA-9816-499A-AE81-55771C50F930}" type="datetimeFigureOut">
              <a:rPr lang="en-GB" smtClean="0"/>
              <a:t>16/12/2019</a:t>
            </a:fld>
            <a:endParaRPr lang="en-GB"/>
          </a:p>
        </p:txBody>
      </p:sp>
      <p:sp>
        <p:nvSpPr>
          <p:cNvPr id="5" name="Footer Placeholder 4">
            <a:extLst>
              <a:ext uri="{FF2B5EF4-FFF2-40B4-BE49-F238E27FC236}">
                <a16:creationId xmlns:a16="http://schemas.microsoft.com/office/drawing/2014/main" id="{D51E2005-E621-40B7-A9C8-BA2FCFDC92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7474F59-FE92-47DE-8098-36A32B4FEFC6}"/>
              </a:ext>
            </a:extLst>
          </p:cNvPr>
          <p:cNvSpPr>
            <a:spLocks noGrp="1"/>
          </p:cNvSpPr>
          <p:nvPr>
            <p:ph type="sldNum" sz="quarter" idx="12"/>
          </p:nvPr>
        </p:nvSpPr>
        <p:spPr/>
        <p:txBody>
          <a:bodyPr/>
          <a:lstStyle/>
          <a:p>
            <a:fld id="{ED260737-05E8-4418-B081-6328450D6AFF}" type="slidenum">
              <a:rPr lang="en-GB" smtClean="0"/>
              <a:t>‹#›</a:t>
            </a:fld>
            <a:endParaRPr lang="en-GB"/>
          </a:p>
        </p:txBody>
      </p:sp>
    </p:spTree>
    <p:extLst>
      <p:ext uri="{BB962C8B-B14F-4D97-AF65-F5344CB8AC3E}">
        <p14:creationId xmlns:p14="http://schemas.microsoft.com/office/powerpoint/2010/main" val="14707430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CEE788-7325-4363-BC0E-B969724BE6C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7AE2CE4-32E3-425D-BC33-5F5E81F098C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7C56F3-FEC4-496F-8B69-54B13D33FCA0}"/>
              </a:ext>
            </a:extLst>
          </p:cNvPr>
          <p:cNvSpPr>
            <a:spLocks noGrp="1"/>
          </p:cNvSpPr>
          <p:nvPr>
            <p:ph type="dt" sz="half" idx="10"/>
          </p:nvPr>
        </p:nvSpPr>
        <p:spPr/>
        <p:txBody>
          <a:bodyPr/>
          <a:lstStyle/>
          <a:p>
            <a:fld id="{866EC8FA-9816-499A-AE81-55771C50F930}" type="datetimeFigureOut">
              <a:rPr lang="en-GB" smtClean="0"/>
              <a:t>16/12/2019</a:t>
            </a:fld>
            <a:endParaRPr lang="en-GB"/>
          </a:p>
        </p:txBody>
      </p:sp>
      <p:sp>
        <p:nvSpPr>
          <p:cNvPr id="5" name="Footer Placeholder 4">
            <a:extLst>
              <a:ext uri="{FF2B5EF4-FFF2-40B4-BE49-F238E27FC236}">
                <a16:creationId xmlns:a16="http://schemas.microsoft.com/office/drawing/2014/main" id="{122982E2-F015-4EAA-8FB0-3DFF04E6FF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901D69-4A55-4A78-90EC-5326698939C3}"/>
              </a:ext>
            </a:extLst>
          </p:cNvPr>
          <p:cNvSpPr>
            <a:spLocks noGrp="1"/>
          </p:cNvSpPr>
          <p:nvPr>
            <p:ph type="sldNum" sz="quarter" idx="12"/>
          </p:nvPr>
        </p:nvSpPr>
        <p:spPr/>
        <p:txBody>
          <a:bodyPr/>
          <a:lstStyle/>
          <a:p>
            <a:fld id="{ED260737-05E8-4418-B081-6328450D6AFF}" type="slidenum">
              <a:rPr lang="en-GB" smtClean="0"/>
              <a:t>‹#›</a:t>
            </a:fld>
            <a:endParaRPr lang="en-GB"/>
          </a:p>
        </p:txBody>
      </p:sp>
    </p:spTree>
    <p:extLst>
      <p:ext uri="{BB962C8B-B14F-4D97-AF65-F5344CB8AC3E}">
        <p14:creationId xmlns:p14="http://schemas.microsoft.com/office/powerpoint/2010/main" val="18459834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52999C-1BFA-49C7-B8C2-ED2FEE6F6BB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C6207F1-5F67-48AD-B615-A9F911BE513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88F454F-224B-4A4F-ABBC-517F2DC2E5F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8AB1CC3-5360-4DC1-87A6-88A5211A5B7B}"/>
              </a:ext>
            </a:extLst>
          </p:cNvPr>
          <p:cNvSpPr>
            <a:spLocks noGrp="1"/>
          </p:cNvSpPr>
          <p:nvPr>
            <p:ph type="dt" sz="half" idx="10"/>
          </p:nvPr>
        </p:nvSpPr>
        <p:spPr/>
        <p:txBody>
          <a:bodyPr/>
          <a:lstStyle/>
          <a:p>
            <a:fld id="{866EC8FA-9816-499A-AE81-55771C50F930}" type="datetimeFigureOut">
              <a:rPr lang="en-GB" smtClean="0"/>
              <a:t>16/12/2019</a:t>
            </a:fld>
            <a:endParaRPr lang="en-GB"/>
          </a:p>
        </p:txBody>
      </p:sp>
      <p:sp>
        <p:nvSpPr>
          <p:cNvPr id="6" name="Footer Placeholder 5">
            <a:extLst>
              <a:ext uri="{FF2B5EF4-FFF2-40B4-BE49-F238E27FC236}">
                <a16:creationId xmlns:a16="http://schemas.microsoft.com/office/drawing/2014/main" id="{8923452D-70AB-4702-8F15-7426A1E2714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32A56F2-4CAE-4FBD-BE46-A881E34BFAAC}"/>
              </a:ext>
            </a:extLst>
          </p:cNvPr>
          <p:cNvSpPr>
            <a:spLocks noGrp="1"/>
          </p:cNvSpPr>
          <p:nvPr>
            <p:ph type="sldNum" sz="quarter" idx="12"/>
          </p:nvPr>
        </p:nvSpPr>
        <p:spPr/>
        <p:txBody>
          <a:bodyPr/>
          <a:lstStyle/>
          <a:p>
            <a:fld id="{ED260737-05E8-4418-B081-6328450D6AFF}" type="slidenum">
              <a:rPr lang="en-GB" smtClean="0"/>
              <a:t>‹#›</a:t>
            </a:fld>
            <a:endParaRPr lang="en-GB"/>
          </a:p>
        </p:txBody>
      </p:sp>
    </p:spTree>
    <p:extLst>
      <p:ext uri="{BB962C8B-B14F-4D97-AF65-F5344CB8AC3E}">
        <p14:creationId xmlns:p14="http://schemas.microsoft.com/office/powerpoint/2010/main" val="36918625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5A71A-BB9D-4BAA-B9A6-E42B8C73E2C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DCCBB59-9308-475B-9FB7-1ED6FE2E294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58E0394-4565-4CE2-875A-0400842592C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646DD9B-02B9-4965-9250-CDB814EBFA8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5D27F0B-6D58-47D8-B3EF-D5FC093EC30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A24B588-A37B-4CAB-8CA7-2C770D077C04}"/>
              </a:ext>
            </a:extLst>
          </p:cNvPr>
          <p:cNvSpPr>
            <a:spLocks noGrp="1"/>
          </p:cNvSpPr>
          <p:nvPr>
            <p:ph type="dt" sz="half" idx="10"/>
          </p:nvPr>
        </p:nvSpPr>
        <p:spPr/>
        <p:txBody>
          <a:bodyPr/>
          <a:lstStyle/>
          <a:p>
            <a:fld id="{866EC8FA-9816-499A-AE81-55771C50F930}" type="datetimeFigureOut">
              <a:rPr lang="en-GB" smtClean="0"/>
              <a:t>16/12/2019</a:t>
            </a:fld>
            <a:endParaRPr lang="en-GB"/>
          </a:p>
        </p:txBody>
      </p:sp>
      <p:sp>
        <p:nvSpPr>
          <p:cNvPr id="8" name="Footer Placeholder 7">
            <a:extLst>
              <a:ext uri="{FF2B5EF4-FFF2-40B4-BE49-F238E27FC236}">
                <a16:creationId xmlns:a16="http://schemas.microsoft.com/office/drawing/2014/main" id="{7A729B94-24C4-4990-A7E7-8DB2BC8ED11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42AE3C2-529F-404D-A705-332CF7CB1413}"/>
              </a:ext>
            </a:extLst>
          </p:cNvPr>
          <p:cNvSpPr>
            <a:spLocks noGrp="1"/>
          </p:cNvSpPr>
          <p:nvPr>
            <p:ph type="sldNum" sz="quarter" idx="12"/>
          </p:nvPr>
        </p:nvSpPr>
        <p:spPr/>
        <p:txBody>
          <a:bodyPr/>
          <a:lstStyle/>
          <a:p>
            <a:fld id="{ED260737-05E8-4418-B081-6328450D6AFF}" type="slidenum">
              <a:rPr lang="en-GB" smtClean="0"/>
              <a:t>‹#›</a:t>
            </a:fld>
            <a:endParaRPr lang="en-GB"/>
          </a:p>
        </p:txBody>
      </p:sp>
    </p:spTree>
    <p:extLst>
      <p:ext uri="{BB962C8B-B14F-4D97-AF65-F5344CB8AC3E}">
        <p14:creationId xmlns:p14="http://schemas.microsoft.com/office/powerpoint/2010/main" val="4580574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3F334-4D99-4547-9155-5FAB4263164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87BE061-9047-46A1-83F5-788A8947EA71}"/>
              </a:ext>
            </a:extLst>
          </p:cNvPr>
          <p:cNvSpPr>
            <a:spLocks noGrp="1"/>
          </p:cNvSpPr>
          <p:nvPr>
            <p:ph type="dt" sz="half" idx="10"/>
          </p:nvPr>
        </p:nvSpPr>
        <p:spPr/>
        <p:txBody>
          <a:bodyPr/>
          <a:lstStyle/>
          <a:p>
            <a:fld id="{866EC8FA-9816-499A-AE81-55771C50F930}" type="datetimeFigureOut">
              <a:rPr lang="en-GB" smtClean="0"/>
              <a:t>16/12/2019</a:t>
            </a:fld>
            <a:endParaRPr lang="en-GB"/>
          </a:p>
        </p:txBody>
      </p:sp>
      <p:sp>
        <p:nvSpPr>
          <p:cNvPr id="4" name="Footer Placeholder 3">
            <a:extLst>
              <a:ext uri="{FF2B5EF4-FFF2-40B4-BE49-F238E27FC236}">
                <a16:creationId xmlns:a16="http://schemas.microsoft.com/office/drawing/2014/main" id="{6247BEFA-37F1-47E4-9DB5-554C5DD98F8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B0A2544-5DD9-47B1-B2C6-849ED42AE25D}"/>
              </a:ext>
            </a:extLst>
          </p:cNvPr>
          <p:cNvSpPr>
            <a:spLocks noGrp="1"/>
          </p:cNvSpPr>
          <p:nvPr>
            <p:ph type="sldNum" sz="quarter" idx="12"/>
          </p:nvPr>
        </p:nvSpPr>
        <p:spPr/>
        <p:txBody>
          <a:bodyPr/>
          <a:lstStyle/>
          <a:p>
            <a:fld id="{ED260737-05E8-4418-B081-6328450D6AFF}" type="slidenum">
              <a:rPr lang="en-GB" smtClean="0"/>
              <a:t>‹#›</a:t>
            </a:fld>
            <a:endParaRPr lang="en-GB"/>
          </a:p>
        </p:txBody>
      </p:sp>
    </p:spTree>
    <p:extLst>
      <p:ext uri="{BB962C8B-B14F-4D97-AF65-F5344CB8AC3E}">
        <p14:creationId xmlns:p14="http://schemas.microsoft.com/office/powerpoint/2010/main" val="6812178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49E2E27-AC4A-44E8-BD70-03555B24E7E3}"/>
              </a:ext>
            </a:extLst>
          </p:cNvPr>
          <p:cNvSpPr>
            <a:spLocks noGrp="1"/>
          </p:cNvSpPr>
          <p:nvPr>
            <p:ph type="dt" sz="half" idx="10"/>
          </p:nvPr>
        </p:nvSpPr>
        <p:spPr/>
        <p:txBody>
          <a:bodyPr/>
          <a:lstStyle/>
          <a:p>
            <a:fld id="{866EC8FA-9816-499A-AE81-55771C50F930}" type="datetimeFigureOut">
              <a:rPr lang="en-GB" smtClean="0"/>
              <a:t>16/12/2019</a:t>
            </a:fld>
            <a:endParaRPr lang="en-GB"/>
          </a:p>
        </p:txBody>
      </p:sp>
      <p:sp>
        <p:nvSpPr>
          <p:cNvPr id="3" name="Footer Placeholder 2">
            <a:extLst>
              <a:ext uri="{FF2B5EF4-FFF2-40B4-BE49-F238E27FC236}">
                <a16:creationId xmlns:a16="http://schemas.microsoft.com/office/drawing/2014/main" id="{A314F928-5AA1-4AEE-A163-DEFC692BE22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E2931D4-E7E3-4D8B-9184-B52811A8EEE9}"/>
              </a:ext>
            </a:extLst>
          </p:cNvPr>
          <p:cNvSpPr>
            <a:spLocks noGrp="1"/>
          </p:cNvSpPr>
          <p:nvPr>
            <p:ph type="sldNum" sz="quarter" idx="12"/>
          </p:nvPr>
        </p:nvSpPr>
        <p:spPr/>
        <p:txBody>
          <a:bodyPr/>
          <a:lstStyle/>
          <a:p>
            <a:fld id="{ED260737-05E8-4418-B081-6328450D6AFF}" type="slidenum">
              <a:rPr lang="en-GB" smtClean="0"/>
              <a:t>‹#›</a:t>
            </a:fld>
            <a:endParaRPr lang="en-GB"/>
          </a:p>
        </p:txBody>
      </p:sp>
    </p:spTree>
    <p:extLst>
      <p:ext uri="{BB962C8B-B14F-4D97-AF65-F5344CB8AC3E}">
        <p14:creationId xmlns:p14="http://schemas.microsoft.com/office/powerpoint/2010/main" val="29709778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9EA03-02BD-427C-AB7F-4700992BB35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47D22F9-DAC7-4418-A864-30282E739F1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B94E8BA-C29F-49F2-829C-355BECAF9E4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8F535D9-927C-4B96-9B96-26CBA6F51A74}"/>
              </a:ext>
            </a:extLst>
          </p:cNvPr>
          <p:cNvSpPr>
            <a:spLocks noGrp="1"/>
          </p:cNvSpPr>
          <p:nvPr>
            <p:ph type="dt" sz="half" idx="10"/>
          </p:nvPr>
        </p:nvSpPr>
        <p:spPr/>
        <p:txBody>
          <a:bodyPr/>
          <a:lstStyle/>
          <a:p>
            <a:fld id="{866EC8FA-9816-499A-AE81-55771C50F930}" type="datetimeFigureOut">
              <a:rPr lang="en-GB" smtClean="0"/>
              <a:t>16/12/2019</a:t>
            </a:fld>
            <a:endParaRPr lang="en-GB"/>
          </a:p>
        </p:txBody>
      </p:sp>
      <p:sp>
        <p:nvSpPr>
          <p:cNvPr id="6" name="Footer Placeholder 5">
            <a:extLst>
              <a:ext uri="{FF2B5EF4-FFF2-40B4-BE49-F238E27FC236}">
                <a16:creationId xmlns:a16="http://schemas.microsoft.com/office/drawing/2014/main" id="{9AF040A9-CDC6-4985-BC4E-233F75A99DE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770E2F6-2002-40D5-B097-8A05B4C1BFAA}"/>
              </a:ext>
            </a:extLst>
          </p:cNvPr>
          <p:cNvSpPr>
            <a:spLocks noGrp="1"/>
          </p:cNvSpPr>
          <p:nvPr>
            <p:ph type="sldNum" sz="quarter" idx="12"/>
          </p:nvPr>
        </p:nvSpPr>
        <p:spPr/>
        <p:txBody>
          <a:bodyPr/>
          <a:lstStyle/>
          <a:p>
            <a:fld id="{ED260737-05E8-4418-B081-6328450D6AFF}" type="slidenum">
              <a:rPr lang="en-GB" smtClean="0"/>
              <a:t>‹#›</a:t>
            </a:fld>
            <a:endParaRPr lang="en-GB"/>
          </a:p>
        </p:txBody>
      </p:sp>
    </p:spTree>
    <p:extLst>
      <p:ext uri="{BB962C8B-B14F-4D97-AF65-F5344CB8AC3E}">
        <p14:creationId xmlns:p14="http://schemas.microsoft.com/office/powerpoint/2010/main" val="18897136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7BDF95-504B-4D82-A7B2-23F0A03B725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1E8FEF4-DC85-4E3C-B893-E4D8432132D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0464845-B3FA-490F-92E3-A38FB959B60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0681B7D-C2BD-4E58-8CBD-40E11A29B836}"/>
              </a:ext>
            </a:extLst>
          </p:cNvPr>
          <p:cNvSpPr>
            <a:spLocks noGrp="1"/>
          </p:cNvSpPr>
          <p:nvPr>
            <p:ph type="dt" sz="half" idx="10"/>
          </p:nvPr>
        </p:nvSpPr>
        <p:spPr/>
        <p:txBody>
          <a:bodyPr/>
          <a:lstStyle/>
          <a:p>
            <a:fld id="{866EC8FA-9816-499A-AE81-55771C50F930}" type="datetimeFigureOut">
              <a:rPr lang="en-GB" smtClean="0"/>
              <a:t>16/12/2019</a:t>
            </a:fld>
            <a:endParaRPr lang="en-GB"/>
          </a:p>
        </p:txBody>
      </p:sp>
      <p:sp>
        <p:nvSpPr>
          <p:cNvPr id="6" name="Footer Placeholder 5">
            <a:extLst>
              <a:ext uri="{FF2B5EF4-FFF2-40B4-BE49-F238E27FC236}">
                <a16:creationId xmlns:a16="http://schemas.microsoft.com/office/drawing/2014/main" id="{C4BB3DE0-ED14-4986-8F35-CCD8EE78C0F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4FFABD0-D054-4117-B78A-5F3BBD439D7F}"/>
              </a:ext>
            </a:extLst>
          </p:cNvPr>
          <p:cNvSpPr>
            <a:spLocks noGrp="1"/>
          </p:cNvSpPr>
          <p:nvPr>
            <p:ph type="sldNum" sz="quarter" idx="12"/>
          </p:nvPr>
        </p:nvSpPr>
        <p:spPr/>
        <p:txBody>
          <a:bodyPr/>
          <a:lstStyle/>
          <a:p>
            <a:fld id="{ED260737-05E8-4418-B081-6328450D6AFF}" type="slidenum">
              <a:rPr lang="en-GB" smtClean="0"/>
              <a:t>‹#›</a:t>
            </a:fld>
            <a:endParaRPr lang="en-GB"/>
          </a:p>
        </p:txBody>
      </p:sp>
    </p:spTree>
    <p:extLst>
      <p:ext uri="{BB962C8B-B14F-4D97-AF65-F5344CB8AC3E}">
        <p14:creationId xmlns:p14="http://schemas.microsoft.com/office/powerpoint/2010/main" val="1285320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D4AB8F-B687-4938-ADC5-87BB5D95EDF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5BDA18E-F790-4EB0-A6A9-8998CCF676F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A1AE711-38B1-4238-A850-31766DC1BB70}"/>
              </a:ext>
            </a:extLst>
          </p:cNvPr>
          <p:cNvSpPr>
            <a:spLocks noGrp="1"/>
          </p:cNvSpPr>
          <p:nvPr>
            <p:ph type="dt" sz="half" idx="10"/>
          </p:nvPr>
        </p:nvSpPr>
        <p:spPr/>
        <p:txBody>
          <a:bodyPr/>
          <a:lstStyle/>
          <a:p>
            <a:fld id="{866EC8FA-9816-499A-AE81-55771C50F930}" type="datetimeFigureOut">
              <a:rPr lang="en-GB" smtClean="0"/>
              <a:t>16/12/2019</a:t>
            </a:fld>
            <a:endParaRPr lang="en-GB"/>
          </a:p>
        </p:txBody>
      </p:sp>
      <p:sp>
        <p:nvSpPr>
          <p:cNvPr id="5" name="Footer Placeholder 4">
            <a:extLst>
              <a:ext uri="{FF2B5EF4-FFF2-40B4-BE49-F238E27FC236}">
                <a16:creationId xmlns:a16="http://schemas.microsoft.com/office/drawing/2014/main" id="{FC52C13A-2F32-4BC1-9CDD-90E30C23C7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3A84CA-A4A4-421A-9CA1-3FA46F1250CD}"/>
              </a:ext>
            </a:extLst>
          </p:cNvPr>
          <p:cNvSpPr>
            <a:spLocks noGrp="1"/>
          </p:cNvSpPr>
          <p:nvPr>
            <p:ph type="sldNum" sz="quarter" idx="12"/>
          </p:nvPr>
        </p:nvSpPr>
        <p:spPr/>
        <p:txBody>
          <a:bodyPr/>
          <a:lstStyle/>
          <a:p>
            <a:fld id="{ED260737-05E8-4418-B081-6328450D6AFF}" type="slidenum">
              <a:rPr lang="en-GB" smtClean="0"/>
              <a:t>‹#›</a:t>
            </a:fld>
            <a:endParaRPr lang="en-GB"/>
          </a:p>
        </p:txBody>
      </p:sp>
    </p:spTree>
    <p:extLst>
      <p:ext uri="{BB962C8B-B14F-4D97-AF65-F5344CB8AC3E}">
        <p14:creationId xmlns:p14="http://schemas.microsoft.com/office/powerpoint/2010/main" val="18192886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710E979-0828-4181-80E1-19727F1779B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B0D9819-D440-45C3-944C-F8BD8A96DDB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CCA3E79-2314-4E8E-81F7-4BE040F32160}"/>
              </a:ext>
            </a:extLst>
          </p:cNvPr>
          <p:cNvSpPr>
            <a:spLocks noGrp="1"/>
          </p:cNvSpPr>
          <p:nvPr>
            <p:ph type="dt" sz="half" idx="10"/>
          </p:nvPr>
        </p:nvSpPr>
        <p:spPr/>
        <p:txBody>
          <a:bodyPr/>
          <a:lstStyle/>
          <a:p>
            <a:fld id="{866EC8FA-9816-499A-AE81-55771C50F930}" type="datetimeFigureOut">
              <a:rPr lang="en-GB" smtClean="0"/>
              <a:t>16/12/2019</a:t>
            </a:fld>
            <a:endParaRPr lang="en-GB"/>
          </a:p>
        </p:txBody>
      </p:sp>
      <p:sp>
        <p:nvSpPr>
          <p:cNvPr id="5" name="Footer Placeholder 4">
            <a:extLst>
              <a:ext uri="{FF2B5EF4-FFF2-40B4-BE49-F238E27FC236}">
                <a16:creationId xmlns:a16="http://schemas.microsoft.com/office/drawing/2014/main" id="{10CBA5A9-AEFE-4FC0-BA55-CE7DFE9286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996B60-1DFB-4A04-9B8B-8483F1DB5873}"/>
              </a:ext>
            </a:extLst>
          </p:cNvPr>
          <p:cNvSpPr>
            <a:spLocks noGrp="1"/>
          </p:cNvSpPr>
          <p:nvPr>
            <p:ph type="sldNum" sz="quarter" idx="12"/>
          </p:nvPr>
        </p:nvSpPr>
        <p:spPr/>
        <p:txBody>
          <a:bodyPr/>
          <a:lstStyle/>
          <a:p>
            <a:fld id="{ED260737-05E8-4418-B081-6328450D6AFF}" type="slidenum">
              <a:rPr lang="en-GB" smtClean="0"/>
              <a:t>‹#›</a:t>
            </a:fld>
            <a:endParaRPr lang="en-GB"/>
          </a:p>
        </p:txBody>
      </p:sp>
    </p:spTree>
    <p:extLst>
      <p:ext uri="{BB962C8B-B14F-4D97-AF65-F5344CB8AC3E}">
        <p14:creationId xmlns:p14="http://schemas.microsoft.com/office/powerpoint/2010/main" val="1723388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F0DC4CF-1D89-4075-A6AA-923FF1AA777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C98C4F4-F5A6-47A1-91EF-08C12945847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BCA123-8AA9-4B38-A9A8-99C69120542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66EC8FA-9816-499A-AE81-55771C50F930}" type="datetimeFigureOut">
              <a:rPr lang="en-GB" smtClean="0"/>
              <a:t>16/12/2019</a:t>
            </a:fld>
            <a:endParaRPr lang="en-GB"/>
          </a:p>
        </p:txBody>
      </p:sp>
      <p:sp>
        <p:nvSpPr>
          <p:cNvPr id="5" name="Footer Placeholder 4">
            <a:extLst>
              <a:ext uri="{FF2B5EF4-FFF2-40B4-BE49-F238E27FC236}">
                <a16:creationId xmlns:a16="http://schemas.microsoft.com/office/drawing/2014/main" id="{02889E9B-07EC-4DE4-8FAF-F18EF5C032D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A6A5F2A-6972-4D10-9049-0D29E111FD4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D260737-05E8-4418-B081-6328450D6AFF}" type="slidenum">
              <a:rPr lang="en-GB" smtClean="0"/>
              <a:t>‹#›</a:t>
            </a:fld>
            <a:endParaRPr lang="en-GB"/>
          </a:p>
        </p:txBody>
      </p:sp>
    </p:spTree>
    <p:extLst>
      <p:ext uri="{BB962C8B-B14F-4D97-AF65-F5344CB8AC3E}">
        <p14:creationId xmlns:p14="http://schemas.microsoft.com/office/powerpoint/2010/main" val="66456086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jpg"/></Relationships>
</file>

<file path=ppt/slides/_rels/slide7.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mcdonalds.com/us/en-us.html" TargetMode="External"/><Relationship Id="rId2" Type="http://schemas.openxmlformats.org/officeDocument/2006/relationships/hyperlink" Target="https://redyref.com/what-is-a-self-service-kiosk/" TargetMode="External"/><Relationship Id="rId1" Type="http://schemas.openxmlformats.org/officeDocument/2006/relationships/slideLayout" Target="../slideLayouts/slideLayout2.xml"/><Relationship Id="rId5" Type="http://schemas.openxmlformats.org/officeDocument/2006/relationships/hyperlink" Target="https://www.lamasatech.com/" TargetMode="External"/><Relationship Id="rId4" Type="http://schemas.openxmlformats.org/officeDocument/2006/relationships/hyperlink" Target="https://www.acante.co.uk/self-service-kiosks-in-restaurants-the-benefits-and-challenges/"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DBDD9-C902-494B-B3D0-512E5047F076}"/>
              </a:ext>
            </a:extLst>
          </p:cNvPr>
          <p:cNvSpPr>
            <a:spLocks noGrp="1"/>
          </p:cNvSpPr>
          <p:nvPr>
            <p:ph type="ctrTitle"/>
          </p:nvPr>
        </p:nvSpPr>
        <p:spPr>
          <a:xfrm>
            <a:off x="1524000" y="-787400"/>
            <a:ext cx="9144000" cy="2387600"/>
          </a:xfrm>
        </p:spPr>
        <p:txBody>
          <a:bodyPr/>
          <a:lstStyle/>
          <a:p>
            <a:r>
              <a:rPr lang="en-GB" b="1" i="1" u="sng" dirty="0"/>
              <a:t>McDonald's </a:t>
            </a:r>
          </a:p>
        </p:txBody>
      </p:sp>
      <p:sp>
        <p:nvSpPr>
          <p:cNvPr id="3" name="Subtitle 2">
            <a:extLst>
              <a:ext uri="{FF2B5EF4-FFF2-40B4-BE49-F238E27FC236}">
                <a16:creationId xmlns:a16="http://schemas.microsoft.com/office/drawing/2014/main" id="{2219B656-F480-424B-ADB1-9180D63AA0D1}"/>
              </a:ext>
            </a:extLst>
          </p:cNvPr>
          <p:cNvSpPr>
            <a:spLocks noGrp="1"/>
          </p:cNvSpPr>
          <p:nvPr>
            <p:ph type="subTitle" idx="1"/>
          </p:nvPr>
        </p:nvSpPr>
        <p:spPr>
          <a:xfrm>
            <a:off x="176463" y="1817151"/>
            <a:ext cx="12015537" cy="2831049"/>
          </a:xfrm>
        </p:spPr>
        <p:txBody>
          <a:bodyPr>
            <a:normAutofit/>
          </a:bodyPr>
          <a:lstStyle/>
          <a:p>
            <a:pPr algn="l"/>
            <a:r>
              <a:rPr lang="en-GB" dirty="0"/>
              <a:t>Student Name			Student ID	  	  	     Topic </a:t>
            </a:r>
          </a:p>
          <a:p>
            <a:pPr algn="l"/>
            <a:r>
              <a:rPr lang="en-GB" dirty="0"/>
              <a:t>-TICU ROSTAS(team leader)	1907848	Insight of the Modern Technology/Conclusion</a:t>
            </a:r>
          </a:p>
          <a:p>
            <a:pPr algn="l"/>
            <a:r>
              <a:rPr lang="en-GB" dirty="0"/>
              <a:t>-</a:t>
            </a:r>
            <a:r>
              <a:rPr lang="en-GB" dirty="0" err="1"/>
              <a:t>Andreea</a:t>
            </a:r>
            <a:r>
              <a:rPr lang="en-GB" dirty="0"/>
              <a:t> </a:t>
            </a:r>
            <a:r>
              <a:rPr lang="en-GB" dirty="0" err="1"/>
              <a:t>Cociorvan</a:t>
            </a:r>
            <a:r>
              <a:rPr lang="en-GB" dirty="0"/>
              <a:t>		1906233           Introduction/Background  of the Organization</a:t>
            </a:r>
          </a:p>
          <a:p>
            <a:pPr algn="l"/>
            <a:r>
              <a:rPr lang="en-GB" dirty="0"/>
              <a:t>-Georgiana </a:t>
            </a:r>
            <a:r>
              <a:rPr lang="en-GB" dirty="0" err="1"/>
              <a:t>Dorobantu</a:t>
            </a:r>
            <a:r>
              <a:rPr lang="en-GB" dirty="0"/>
              <a:t>    	1817987	Impacts of the Modern Technology 		</a:t>
            </a:r>
          </a:p>
          <a:p>
            <a:pPr algn="l"/>
            <a:r>
              <a:rPr lang="en-GB" dirty="0"/>
              <a:t>-Simona </a:t>
            </a:r>
            <a:r>
              <a:rPr lang="en-GB" dirty="0" err="1"/>
              <a:t>Feraru</a:t>
            </a:r>
            <a:r>
              <a:rPr lang="en-GB" dirty="0"/>
              <a:t>		1906936           Lesson drawn from the case study </a:t>
            </a:r>
          </a:p>
          <a:p>
            <a:pPr algn="l"/>
            <a:r>
              <a:rPr lang="en-GB" dirty="0"/>
              <a:t>-Elena Loredana		18288261         Challenges before introducing Modern Technology </a:t>
            </a:r>
          </a:p>
          <a:p>
            <a:pPr algn="l"/>
            <a:endParaRPr lang="en-GB" dirty="0"/>
          </a:p>
        </p:txBody>
      </p:sp>
      <p:sp>
        <p:nvSpPr>
          <p:cNvPr id="6" name="TextBox 5">
            <a:extLst>
              <a:ext uri="{FF2B5EF4-FFF2-40B4-BE49-F238E27FC236}">
                <a16:creationId xmlns:a16="http://schemas.microsoft.com/office/drawing/2014/main" id="{76A1CE8F-DC64-4AAE-8536-579A97327643}"/>
              </a:ext>
            </a:extLst>
          </p:cNvPr>
          <p:cNvSpPr txBox="1"/>
          <p:nvPr/>
        </p:nvSpPr>
        <p:spPr>
          <a:xfrm>
            <a:off x="24063" y="5868403"/>
            <a:ext cx="5101390" cy="923330"/>
          </a:xfrm>
          <a:prstGeom prst="rect">
            <a:avLst/>
          </a:prstGeom>
          <a:noFill/>
        </p:spPr>
        <p:txBody>
          <a:bodyPr wrap="square" rtlCol="0">
            <a:spAutoFit/>
          </a:bodyPr>
          <a:lstStyle/>
          <a:p>
            <a:r>
              <a:rPr lang="en-GB"/>
              <a:t>Name of the  Lecturer: Modak Koushik</a:t>
            </a:r>
          </a:p>
          <a:p>
            <a:r>
              <a:rPr lang="en-GB"/>
              <a:t>Name of the University: UWTSD</a:t>
            </a:r>
          </a:p>
          <a:p>
            <a:r>
              <a:rPr lang="en-GB"/>
              <a:t>Presentation Date:	16</a:t>
            </a:r>
            <a:r>
              <a:rPr lang="en-GB" baseline="30000"/>
              <a:t>TH</a:t>
            </a:r>
            <a:r>
              <a:rPr lang="en-GB"/>
              <a:t> December 2019	</a:t>
            </a:r>
            <a:endParaRPr lang="en-GB" dirty="0"/>
          </a:p>
        </p:txBody>
      </p:sp>
      <p:pic>
        <p:nvPicPr>
          <p:cNvPr id="5" name="Picture 4" descr="A picture containing drawing&#10;&#10;Description automatically generated">
            <a:extLst>
              <a:ext uri="{FF2B5EF4-FFF2-40B4-BE49-F238E27FC236}">
                <a16:creationId xmlns:a16="http://schemas.microsoft.com/office/drawing/2014/main" id="{A17A10CF-6325-40B3-87A4-B24984FFE8A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21174" y="4635456"/>
            <a:ext cx="3946236" cy="1992849"/>
          </a:xfrm>
          <a:prstGeom prst="rect">
            <a:avLst/>
          </a:prstGeom>
        </p:spPr>
      </p:pic>
    </p:spTree>
    <p:extLst>
      <p:ext uri="{BB962C8B-B14F-4D97-AF65-F5344CB8AC3E}">
        <p14:creationId xmlns:p14="http://schemas.microsoft.com/office/powerpoint/2010/main" val="3910539136"/>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7AB92-A82E-4F99-B628-075F79EDF386}"/>
              </a:ext>
            </a:extLst>
          </p:cNvPr>
          <p:cNvSpPr>
            <a:spLocks noGrp="1"/>
          </p:cNvSpPr>
          <p:nvPr>
            <p:ph type="title"/>
          </p:nvPr>
        </p:nvSpPr>
        <p:spPr/>
        <p:txBody>
          <a:bodyPr/>
          <a:lstStyle/>
          <a:p>
            <a:pPr algn="ctr"/>
            <a:r>
              <a:rPr lang="en-GB" dirty="0"/>
              <a:t>Contents </a:t>
            </a:r>
          </a:p>
        </p:txBody>
      </p:sp>
      <p:sp>
        <p:nvSpPr>
          <p:cNvPr id="3" name="Content Placeholder 2">
            <a:extLst>
              <a:ext uri="{FF2B5EF4-FFF2-40B4-BE49-F238E27FC236}">
                <a16:creationId xmlns:a16="http://schemas.microsoft.com/office/drawing/2014/main" id="{9E17E55D-F14C-422A-A59E-315C3C63BE78}"/>
              </a:ext>
            </a:extLst>
          </p:cNvPr>
          <p:cNvSpPr>
            <a:spLocks noGrp="1"/>
          </p:cNvSpPr>
          <p:nvPr>
            <p:ph idx="1"/>
          </p:nvPr>
        </p:nvSpPr>
        <p:spPr/>
        <p:txBody>
          <a:bodyPr>
            <a:normAutofit lnSpcReduction="10000"/>
          </a:bodyPr>
          <a:lstStyle/>
          <a:p>
            <a:r>
              <a:rPr lang="en-GB" dirty="0"/>
              <a:t>Introduction</a:t>
            </a:r>
          </a:p>
          <a:p>
            <a:r>
              <a:rPr lang="en-GB" dirty="0"/>
              <a:t>Background of the organisation </a:t>
            </a:r>
          </a:p>
          <a:p>
            <a:r>
              <a:rPr lang="en-GB" dirty="0"/>
              <a:t>Challenges before introducing Modern Technology </a:t>
            </a:r>
          </a:p>
          <a:p>
            <a:r>
              <a:rPr lang="en-GB" dirty="0"/>
              <a:t>Insight of the Modern Technology </a:t>
            </a:r>
          </a:p>
          <a:p>
            <a:r>
              <a:rPr lang="en-GB" dirty="0"/>
              <a:t>Impacts of the Morden Technology </a:t>
            </a:r>
          </a:p>
          <a:p>
            <a:r>
              <a:rPr lang="en-GB" dirty="0"/>
              <a:t>Lesson drawn from the case study </a:t>
            </a:r>
          </a:p>
          <a:p>
            <a:r>
              <a:rPr lang="en-GB" dirty="0"/>
              <a:t>Conclusion</a:t>
            </a:r>
          </a:p>
          <a:p>
            <a:r>
              <a:rPr lang="en-GB" dirty="0"/>
              <a:t> References </a:t>
            </a:r>
          </a:p>
          <a:p>
            <a:r>
              <a:rPr lang="en-GB" dirty="0"/>
              <a:t>Q&amp;A </a:t>
            </a:r>
          </a:p>
        </p:txBody>
      </p:sp>
      <p:pic>
        <p:nvPicPr>
          <p:cNvPr id="5" name="Picture 4" descr="A picture containing drawing&#10;&#10;Description automatically generated">
            <a:extLst>
              <a:ext uri="{FF2B5EF4-FFF2-40B4-BE49-F238E27FC236}">
                <a16:creationId xmlns:a16="http://schemas.microsoft.com/office/drawing/2014/main" id="{A5553478-27DF-4F9E-A4BB-CBEF4C9A3E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12148" y="4144154"/>
            <a:ext cx="4679852" cy="2363325"/>
          </a:xfrm>
          <a:prstGeom prst="rect">
            <a:avLst/>
          </a:prstGeom>
        </p:spPr>
      </p:pic>
    </p:spTree>
    <p:extLst>
      <p:ext uri="{BB962C8B-B14F-4D97-AF65-F5344CB8AC3E}">
        <p14:creationId xmlns:p14="http://schemas.microsoft.com/office/powerpoint/2010/main" val="2472513335"/>
      </p:ext>
    </p:extLst>
  </p:cSld>
  <p:clrMapOvr>
    <a:masterClrMapping/>
  </p:clrMapOvr>
  <p:transition spd="slow">
    <p:randomBar dir="vert"/>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4EA1E1-5EBC-4A75-AC68-5013DDA9684B}"/>
              </a:ext>
            </a:extLst>
          </p:cNvPr>
          <p:cNvSpPr>
            <a:spLocks noGrp="1"/>
          </p:cNvSpPr>
          <p:nvPr>
            <p:ph type="title"/>
          </p:nvPr>
        </p:nvSpPr>
        <p:spPr/>
        <p:txBody>
          <a:bodyPr/>
          <a:lstStyle/>
          <a:p>
            <a:pPr algn="ctr"/>
            <a:r>
              <a:rPr lang="en-GB" b="1" i="1" u="sng" dirty="0">
                <a:effectLst>
                  <a:outerShdw blurRad="38100" dist="38100" dir="2700000" algn="tl">
                    <a:srgbClr val="000000">
                      <a:alpha val="43137"/>
                    </a:srgbClr>
                  </a:outerShdw>
                </a:effectLst>
              </a:rPr>
              <a:t>Introduction</a:t>
            </a:r>
          </a:p>
        </p:txBody>
      </p:sp>
      <p:sp>
        <p:nvSpPr>
          <p:cNvPr id="3" name="Content Placeholder 2">
            <a:extLst>
              <a:ext uri="{FF2B5EF4-FFF2-40B4-BE49-F238E27FC236}">
                <a16:creationId xmlns:a16="http://schemas.microsoft.com/office/drawing/2014/main" id="{0D42D986-6F9B-47E4-B314-025BCC72C7B5}"/>
              </a:ext>
            </a:extLst>
          </p:cNvPr>
          <p:cNvSpPr>
            <a:spLocks noGrp="1"/>
          </p:cNvSpPr>
          <p:nvPr>
            <p:ph idx="1"/>
          </p:nvPr>
        </p:nvSpPr>
        <p:spPr/>
        <p:txBody>
          <a:bodyPr/>
          <a:lstStyle/>
          <a:p>
            <a:r>
              <a:rPr lang="en-GB" dirty="0"/>
              <a:t>In this presentation we are going to speak about McDonalds and how they started using modern technology to service their products.</a:t>
            </a:r>
          </a:p>
        </p:txBody>
      </p:sp>
    </p:spTree>
    <p:extLst>
      <p:ext uri="{BB962C8B-B14F-4D97-AF65-F5344CB8AC3E}">
        <p14:creationId xmlns:p14="http://schemas.microsoft.com/office/powerpoint/2010/main" val="434611162"/>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D2791-C747-4963-B6AD-2D0F82618FE7}"/>
              </a:ext>
            </a:extLst>
          </p:cNvPr>
          <p:cNvSpPr>
            <a:spLocks noGrp="1"/>
          </p:cNvSpPr>
          <p:nvPr>
            <p:ph type="title"/>
          </p:nvPr>
        </p:nvSpPr>
        <p:spPr>
          <a:xfrm>
            <a:off x="838200" y="365125"/>
            <a:ext cx="10515600" cy="1325563"/>
          </a:xfrm>
        </p:spPr>
        <p:txBody>
          <a:bodyPr/>
          <a:lstStyle/>
          <a:p>
            <a:pPr algn="ctr"/>
            <a:r>
              <a:rPr lang="en-GB" b="1" i="1" u="sng">
                <a:effectLst>
                  <a:outerShdw blurRad="38100" dist="38100" dir="2700000" algn="tl">
                    <a:srgbClr val="000000">
                      <a:alpha val="43137"/>
                    </a:srgbClr>
                  </a:outerShdw>
                </a:effectLst>
              </a:rPr>
              <a:t>Background of the organisation </a:t>
            </a:r>
            <a:br>
              <a:rPr lang="en-GB" b="1" i="1" u="sng">
                <a:effectLst>
                  <a:outerShdw blurRad="38100" dist="38100" dir="2700000" algn="tl">
                    <a:srgbClr val="000000">
                      <a:alpha val="43137"/>
                    </a:srgbClr>
                  </a:outerShdw>
                </a:effectLst>
              </a:rPr>
            </a:br>
            <a:endParaRPr lang="en-GB" b="1" i="1" u="sng"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6C786F6A-5A4D-44A5-83A0-E2719719A18E}"/>
              </a:ext>
            </a:extLst>
          </p:cNvPr>
          <p:cNvSpPr>
            <a:spLocks noGrp="1"/>
          </p:cNvSpPr>
          <p:nvPr>
            <p:ph idx="1"/>
          </p:nvPr>
        </p:nvSpPr>
        <p:spPr>
          <a:xfrm>
            <a:off x="838200" y="1825625"/>
            <a:ext cx="4240237" cy="4351338"/>
          </a:xfrm>
        </p:spPr>
        <p:txBody>
          <a:bodyPr>
            <a:normAutofit lnSpcReduction="10000"/>
          </a:bodyPr>
          <a:lstStyle/>
          <a:p>
            <a:r>
              <a:rPr lang="en-GB" dirty="0"/>
              <a:t>The first McDonald’s restaurant was started in 1948 by brothers Maurice and Richard in California .</a:t>
            </a:r>
          </a:p>
          <a:p>
            <a:r>
              <a:rPr lang="en-GB" dirty="0"/>
              <a:t>McDonalds Corporation is an American fast food company founded in 1940 as a restaurant. </a:t>
            </a:r>
          </a:p>
          <a:p>
            <a:r>
              <a:rPr lang="en-GB" dirty="0"/>
              <a:t>Serving tens of millions of customers daily worldwide.</a:t>
            </a:r>
          </a:p>
          <a:p>
            <a:endParaRPr lang="en-GB" dirty="0"/>
          </a:p>
        </p:txBody>
      </p:sp>
      <p:sp>
        <p:nvSpPr>
          <p:cNvPr id="4" name="TextBox 3">
            <a:extLst>
              <a:ext uri="{FF2B5EF4-FFF2-40B4-BE49-F238E27FC236}">
                <a16:creationId xmlns:a16="http://schemas.microsoft.com/office/drawing/2014/main" id="{09F34055-73AB-4907-9D6A-9981FF6E832A}"/>
              </a:ext>
            </a:extLst>
          </p:cNvPr>
          <p:cNvSpPr txBox="1"/>
          <p:nvPr/>
        </p:nvSpPr>
        <p:spPr>
          <a:xfrm>
            <a:off x="5669279" y="1997612"/>
            <a:ext cx="5148776" cy="3293209"/>
          </a:xfrm>
          <a:prstGeom prst="rect">
            <a:avLst/>
          </a:prstGeom>
          <a:noFill/>
        </p:spPr>
        <p:txBody>
          <a:bodyPr wrap="square" rtlCol="0">
            <a:spAutoFit/>
          </a:bodyPr>
          <a:lstStyle/>
          <a:p>
            <a:r>
              <a:rPr lang="en-GB" sz="3200" b="1" dirty="0"/>
              <a:t>Aim: </a:t>
            </a:r>
            <a:r>
              <a:rPr lang="en-GB" sz="2800" dirty="0"/>
              <a:t>Main aims are to serve good food for great value</a:t>
            </a:r>
            <a:r>
              <a:rPr lang="en-GB" sz="2800" b="1" dirty="0"/>
              <a:t>.</a:t>
            </a:r>
            <a:r>
              <a:rPr lang="en-GB" sz="3200" b="1" dirty="0"/>
              <a:t> </a:t>
            </a:r>
          </a:p>
          <a:p>
            <a:r>
              <a:rPr lang="en-GB" sz="3200" b="1" dirty="0"/>
              <a:t>Main objective: </a:t>
            </a:r>
            <a:r>
              <a:rPr lang="en-GB" sz="2800" dirty="0"/>
              <a:t>Of the McDonald’s corporation is to be the customer's favourite place to eat (Mcdonald’s, 2019)</a:t>
            </a:r>
          </a:p>
          <a:p>
            <a:endParaRPr lang="en-GB" sz="2800" dirty="0"/>
          </a:p>
        </p:txBody>
      </p:sp>
      <p:pic>
        <p:nvPicPr>
          <p:cNvPr id="5" name="Picture 4" descr="A picture containing drawing&#10;&#10;Description automatically generated">
            <a:extLst>
              <a:ext uri="{FF2B5EF4-FFF2-40B4-BE49-F238E27FC236}">
                <a16:creationId xmlns:a16="http://schemas.microsoft.com/office/drawing/2014/main" id="{FFFAC479-9A70-42B4-9D5E-176B89B959D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215532" y="4894430"/>
            <a:ext cx="3363350" cy="1698491"/>
          </a:xfrm>
          <a:prstGeom prst="rect">
            <a:avLst/>
          </a:prstGeom>
        </p:spPr>
      </p:pic>
    </p:spTree>
    <p:extLst>
      <p:ext uri="{BB962C8B-B14F-4D97-AF65-F5344CB8AC3E}">
        <p14:creationId xmlns:p14="http://schemas.microsoft.com/office/powerpoint/2010/main" val="182839261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6A7AAE-4C6E-475F-9B06-3D3CD8037711}"/>
              </a:ext>
            </a:extLst>
          </p:cNvPr>
          <p:cNvSpPr>
            <a:spLocks noGrp="1"/>
          </p:cNvSpPr>
          <p:nvPr>
            <p:ph type="title"/>
          </p:nvPr>
        </p:nvSpPr>
        <p:spPr>
          <a:xfrm>
            <a:off x="648929" y="629266"/>
            <a:ext cx="3651467" cy="1676603"/>
          </a:xfrm>
        </p:spPr>
        <p:txBody>
          <a:bodyPr>
            <a:normAutofit/>
          </a:bodyPr>
          <a:lstStyle/>
          <a:p>
            <a:r>
              <a:rPr lang="en-GB" sz="2800" b="1" i="1" u="sng">
                <a:effectLst>
                  <a:outerShdw blurRad="38100" dist="38100" dir="2700000" algn="tl">
                    <a:srgbClr val="000000">
                      <a:alpha val="43137"/>
                    </a:srgbClr>
                  </a:outerShdw>
                </a:effectLst>
              </a:rPr>
              <a:t>Challenges before introducing Modern Technology </a:t>
            </a:r>
            <a:br>
              <a:rPr lang="en-GB" sz="2800" b="1" i="1" u="sng">
                <a:effectLst>
                  <a:outerShdw blurRad="38100" dist="38100" dir="2700000" algn="tl">
                    <a:srgbClr val="000000">
                      <a:alpha val="43137"/>
                    </a:srgbClr>
                  </a:outerShdw>
                </a:effectLst>
              </a:rPr>
            </a:br>
            <a:endParaRPr lang="en-GB" sz="2800" b="1" i="1" u="sng">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A11261E5-7EDD-40FC-8BD6-E9621496EB86}"/>
              </a:ext>
            </a:extLst>
          </p:cNvPr>
          <p:cNvSpPr>
            <a:spLocks noGrp="1"/>
          </p:cNvSpPr>
          <p:nvPr>
            <p:ph idx="1"/>
          </p:nvPr>
        </p:nvSpPr>
        <p:spPr>
          <a:xfrm>
            <a:off x="648930" y="2443315"/>
            <a:ext cx="3651466" cy="3785419"/>
          </a:xfrm>
        </p:spPr>
        <p:txBody>
          <a:bodyPr>
            <a:normAutofit fontScale="62500" lnSpcReduction="20000"/>
          </a:bodyPr>
          <a:lstStyle/>
          <a:p>
            <a:r>
              <a:rPr lang="en-GB" dirty="0"/>
              <a:t>In recent years, McDonald's has worked hard to change its image from "fast food to good food fast".</a:t>
            </a:r>
          </a:p>
          <a:p>
            <a:r>
              <a:rPr lang="en-GB" dirty="0"/>
              <a:t> “Before, it was just about serving, serving, fast, fast and it was very stressful.” (</a:t>
            </a:r>
            <a:r>
              <a:rPr lang="en-GB" dirty="0" err="1"/>
              <a:t>Acante</a:t>
            </a:r>
            <a:r>
              <a:rPr lang="en-GB" dirty="0"/>
              <a:t>, 2019)</a:t>
            </a:r>
          </a:p>
          <a:p>
            <a:r>
              <a:rPr lang="en-GB" dirty="0"/>
              <a:t> Today the relationship changes radically in the following ways. </a:t>
            </a:r>
          </a:p>
          <a:p>
            <a:r>
              <a:rPr lang="en-GB" dirty="0"/>
              <a:t>Avoid crowding </a:t>
            </a:r>
          </a:p>
          <a:p>
            <a:r>
              <a:rPr lang="en-GB" dirty="0"/>
              <a:t>Uncomfortable situation for customers.</a:t>
            </a:r>
          </a:p>
          <a:p>
            <a:r>
              <a:rPr lang="en-GB" dirty="0"/>
              <a:t>Long queue </a:t>
            </a:r>
          </a:p>
          <a:p>
            <a:r>
              <a:rPr lang="en-GB" dirty="0"/>
              <a:t>Challenge before introducing modern technology had a positive impact for McDonald’s</a:t>
            </a:r>
            <a:endParaRPr lang="en-GB" sz="1500" dirty="0"/>
          </a:p>
        </p:txBody>
      </p:sp>
      <p:pic>
        <p:nvPicPr>
          <p:cNvPr id="5" name="Picture 4" descr="A group of people standing in front of a building&#10;&#10;Description automatically generated">
            <a:extLst>
              <a:ext uri="{FF2B5EF4-FFF2-40B4-BE49-F238E27FC236}">
                <a16:creationId xmlns:a16="http://schemas.microsoft.com/office/drawing/2014/main" id="{E5CBF50E-EF1A-4935-AC5C-4F1EF42D6E6E}"/>
              </a:ext>
            </a:extLst>
          </p:cNvPr>
          <p:cNvPicPr>
            <a:picLocks noChangeAspect="1"/>
          </p:cNvPicPr>
          <p:nvPr/>
        </p:nvPicPr>
        <p:blipFill rotWithShape="1">
          <a:blip r:embed="rId3">
            <a:extLst>
              <a:ext uri="{28A0092B-C50C-407E-A947-70E740481C1C}">
                <a14:useLocalDpi xmlns:a14="http://schemas.microsoft.com/office/drawing/2010/main" val="0"/>
              </a:ext>
            </a:extLst>
          </a:blip>
          <a:srcRect l="8960" r="10641" b="-1"/>
          <a:stretch/>
        </p:blipFill>
        <p:spPr>
          <a:xfrm>
            <a:off x="4639056" y="10"/>
            <a:ext cx="7552944" cy="6857990"/>
          </a:xfrm>
          <a:prstGeom prst="rect">
            <a:avLst/>
          </a:prstGeom>
          <a:effectLst/>
        </p:spPr>
      </p:pic>
    </p:spTree>
    <p:extLst>
      <p:ext uri="{BB962C8B-B14F-4D97-AF65-F5344CB8AC3E}">
        <p14:creationId xmlns:p14="http://schemas.microsoft.com/office/powerpoint/2010/main" val="47568850"/>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group of people in a room&#10;&#10;Description automatically generated">
            <a:extLst>
              <a:ext uri="{FF2B5EF4-FFF2-40B4-BE49-F238E27FC236}">
                <a16:creationId xmlns:a16="http://schemas.microsoft.com/office/drawing/2014/main" id="{19411071-9375-4FD9-9C57-C1B640EFB049}"/>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rot="1075038">
            <a:off x="6583635" y="985881"/>
            <a:ext cx="5147277" cy="3808985"/>
          </a:xfrm>
          <a:prstGeom prst="ellipse">
            <a:avLst/>
          </a:prstGeom>
          <a:ln>
            <a:noFill/>
          </a:ln>
          <a:effectLst>
            <a:softEdge rad="112500"/>
          </a:effectLst>
        </p:spPr>
      </p:pic>
      <p:sp>
        <p:nvSpPr>
          <p:cNvPr id="2" name="Title 1">
            <a:extLst>
              <a:ext uri="{FF2B5EF4-FFF2-40B4-BE49-F238E27FC236}">
                <a16:creationId xmlns:a16="http://schemas.microsoft.com/office/drawing/2014/main" id="{DED41778-7F54-4EA6-A577-BFBCD04D7A52}"/>
              </a:ext>
            </a:extLst>
          </p:cNvPr>
          <p:cNvSpPr>
            <a:spLocks noGrp="1"/>
          </p:cNvSpPr>
          <p:nvPr>
            <p:ph type="title"/>
          </p:nvPr>
        </p:nvSpPr>
        <p:spPr>
          <a:xfrm>
            <a:off x="838200" y="252274"/>
            <a:ext cx="10515600" cy="1325563"/>
          </a:xfrm>
        </p:spPr>
        <p:txBody>
          <a:bodyPr>
            <a:normAutofit fontScale="90000"/>
          </a:bodyPr>
          <a:lstStyle/>
          <a:p>
            <a:pPr algn="ctr"/>
            <a:r>
              <a:rPr lang="en-GB" b="1" i="1" u="sng" dirty="0"/>
              <a:t>Insight of the Modern Technology: </a:t>
            </a:r>
            <a:br>
              <a:rPr lang="en-GB" b="1" i="1" u="sng" dirty="0"/>
            </a:br>
            <a:r>
              <a:rPr lang="en-GB" dirty="0"/>
              <a:t> </a:t>
            </a:r>
            <a:r>
              <a:rPr lang="en-GB" b="1" i="1" u="sng" dirty="0"/>
              <a:t> KIOSK</a:t>
            </a:r>
            <a:br>
              <a:rPr lang="en-GB" b="1" i="1" u="sng" dirty="0"/>
            </a:br>
            <a:endParaRPr lang="en-GB" b="1" i="1" u="sng" dirty="0"/>
          </a:p>
        </p:txBody>
      </p:sp>
      <p:pic>
        <p:nvPicPr>
          <p:cNvPr id="7" name="Picture 6" descr="A picture containing table, sitting, group, computer&#10;&#10;Description automatically generated">
            <a:extLst>
              <a:ext uri="{FF2B5EF4-FFF2-40B4-BE49-F238E27FC236}">
                <a16:creationId xmlns:a16="http://schemas.microsoft.com/office/drawing/2014/main" id="{96072CF0-00D8-4D2C-BA41-A2C1BC693F1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97771" y="4833043"/>
            <a:ext cx="3028582" cy="1954617"/>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
        <p:nvSpPr>
          <p:cNvPr id="4" name="TextBox 3">
            <a:extLst>
              <a:ext uri="{FF2B5EF4-FFF2-40B4-BE49-F238E27FC236}">
                <a16:creationId xmlns:a16="http://schemas.microsoft.com/office/drawing/2014/main" id="{E24D36E1-87CD-4DCE-BD25-1D1996BA6BFA}"/>
              </a:ext>
            </a:extLst>
          </p:cNvPr>
          <p:cNvSpPr txBox="1"/>
          <p:nvPr/>
        </p:nvSpPr>
        <p:spPr>
          <a:xfrm>
            <a:off x="358865" y="1185429"/>
            <a:ext cx="6318294" cy="6309420"/>
          </a:xfrm>
          <a:prstGeom prst="rect">
            <a:avLst/>
          </a:prstGeom>
          <a:noFill/>
        </p:spPr>
        <p:txBody>
          <a:bodyPr wrap="square" rtlCol="0">
            <a:spAutoFit/>
          </a:bodyPr>
          <a:lstStyle/>
          <a:p>
            <a:pPr marL="285750" indent="-285750">
              <a:buFont typeface="Arial" panose="020B0604020202020204" pitchFamily="34" charset="0"/>
              <a:buChar char="•"/>
            </a:pPr>
            <a:r>
              <a:rPr lang="en-GB" sz="2000" dirty="0"/>
              <a:t>What is </a:t>
            </a:r>
            <a:r>
              <a:rPr lang="en-GB" sz="2000" b="1" i="1" u="sng" dirty="0"/>
              <a:t>KIOSK? </a:t>
            </a:r>
          </a:p>
          <a:p>
            <a:r>
              <a:rPr lang="en-GB" sz="1600" dirty="0"/>
              <a:t> </a:t>
            </a:r>
            <a:r>
              <a:rPr lang="en-GB" sz="2000" dirty="0"/>
              <a:t>A self service kiosk is essentially a device that allows a consumer to interact directly with a company, receiving a service at their own convenience. </a:t>
            </a:r>
          </a:p>
          <a:p>
            <a:endParaRPr lang="en-GB" sz="2000" dirty="0"/>
          </a:p>
          <a:p>
            <a:pPr marL="285750" indent="-285750">
              <a:buFont typeface="Arial" panose="020B0604020202020204" pitchFamily="34" charset="0"/>
              <a:buChar char="•"/>
            </a:pPr>
            <a:r>
              <a:rPr lang="en-GB" sz="2000" dirty="0"/>
              <a:t>How it works?</a:t>
            </a:r>
          </a:p>
          <a:p>
            <a:r>
              <a:rPr lang="en-GB" sz="2000" dirty="0"/>
              <a:t>-Customer are able to go to the kiosk machine and order  their meals. Their order will go directly to the chefs if the payment by card or cash is successful. (Redyref,2019)</a:t>
            </a:r>
          </a:p>
          <a:p>
            <a:endParaRPr lang="en-GB" sz="2000" dirty="0"/>
          </a:p>
          <a:p>
            <a:endParaRPr lang="en-GB" sz="2000" dirty="0"/>
          </a:p>
          <a:p>
            <a:r>
              <a:rPr lang="en-GB" sz="2000" dirty="0"/>
              <a:t>-Likewise, this system its in bended  machine to machine system. This means that the kiosk system at McDonalds can connect to bank software in nano second. This process happens when you are paying via any card payments or contactless.  </a:t>
            </a:r>
          </a:p>
          <a:p>
            <a:endParaRPr lang="en-GB" sz="2000" dirty="0"/>
          </a:p>
          <a:p>
            <a:endParaRPr lang="en-GB" sz="1600" dirty="0"/>
          </a:p>
          <a:p>
            <a:endParaRPr lang="en-GB" sz="1600" dirty="0"/>
          </a:p>
          <a:p>
            <a:endParaRPr lang="en-GB" sz="1600" dirty="0"/>
          </a:p>
          <a:p>
            <a:endParaRPr lang="en-GB" sz="1600" dirty="0"/>
          </a:p>
        </p:txBody>
      </p:sp>
    </p:spTree>
    <p:extLst>
      <p:ext uri="{BB962C8B-B14F-4D97-AF65-F5344CB8AC3E}">
        <p14:creationId xmlns:p14="http://schemas.microsoft.com/office/powerpoint/2010/main" val="96859672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33499-FA2D-4589-9B80-9DEF33DC45F0}"/>
              </a:ext>
            </a:extLst>
          </p:cNvPr>
          <p:cNvSpPr>
            <a:spLocks noGrp="1"/>
          </p:cNvSpPr>
          <p:nvPr>
            <p:ph type="title"/>
          </p:nvPr>
        </p:nvSpPr>
        <p:spPr/>
        <p:txBody>
          <a:bodyPr>
            <a:normAutofit fontScale="90000"/>
          </a:bodyPr>
          <a:lstStyle/>
          <a:p>
            <a:pPr algn="ctr"/>
            <a:r>
              <a:rPr lang="en-GB" b="1" u="sng" dirty="0"/>
              <a:t>Impacts of the Modern Technology</a:t>
            </a:r>
            <a:br>
              <a:rPr lang="en-GB" b="1" u="sng" dirty="0"/>
            </a:br>
            <a:r>
              <a:rPr lang="en-GB" b="1" u="sng" dirty="0"/>
              <a:t> </a:t>
            </a:r>
            <a:br>
              <a:rPr lang="en-GB" b="1" u="sng" dirty="0"/>
            </a:br>
            <a:endParaRPr lang="en-GB" b="1" u="sng" dirty="0"/>
          </a:p>
        </p:txBody>
      </p:sp>
      <p:sp>
        <p:nvSpPr>
          <p:cNvPr id="3" name="Content Placeholder 2">
            <a:extLst>
              <a:ext uri="{FF2B5EF4-FFF2-40B4-BE49-F238E27FC236}">
                <a16:creationId xmlns:a16="http://schemas.microsoft.com/office/drawing/2014/main" id="{D1F7D160-B98A-4738-8C94-7618E7E25E75}"/>
              </a:ext>
            </a:extLst>
          </p:cNvPr>
          <p:cNvSpPr>
            <a:spLocks noGrp="1"/>
          </p:cNvSpPr>
          <p:nvPr>
            <p:ph idx="1"/>
          </p:nvPr>
        </p:nvSpPr>
        <p:spPr>
          <a:xfrm>
            <a:off x="168812" y="1073541"/>
            <a:ext cx="4979963" cy="5419334"/>
          </a:xfrm>
        </p:spPr>
        <p:txBody>
          <a:bodyPr>
            <a:normAutofit/>
          </a:bodyPr>
          <a:lstStyle/>
          <a:p>
            <a:pPr marL="0" indent="0" algn="ctr">
              <a:buNone/>
            </a:pPr>
            <a:r>
              <a:rPr lang="en-GB" sz="3200" b="1" dirty="0"/>
              <a:t>Positive</a:t>
            </a:r>
            <a:r>
              <a:rPr lang="en-GB" sz="1800" dirty="0"/>
              <a:t>  </a:t>
            </a:r>
          </a:p>
          <a:p>
            <a:endParaRPr lang="en-GB" sz="1800" dirty="0"/>
          </a:p>
          <a:p>
            <a:r>
              <a:rPr lang="en-GB" sz="1800" dirty="0"/>
              <a:t>Customers are more in control of exactly what goes into their order.</a:t>
            </a:r>
          </a:p>
          <a:p>
            <a:r>
              <a:rPr lang="en-GB" sz="1800" dirty="0"/>
              <a:t>Self service kiosk cut down queues, making the ordering process faster for customers.</a:t>
            </a:r>
          </a:p>
          <a:p>
            <a:r>
              <a:rPr lang="en-GB" sz="1800" dirty="0"/>
              <a:t>Space saving(compact form factor ensure all of the kiosks are suitable for areas with limited space (Lamasatech, 2019) </a:t>
            </a:r>
          </a:p>
          <a:p>
            <a:r>
              <a:rPr lang="en-GB" sz="1800" dirty="0"/>
              <a:t>Self service eliminate the need to pronounce a product name and customers became more comfortable.</a:t>
            </a:r>
          </a:p>
          <a:p>
            <a:endParaRPr lang="en-GB" sz="1800" dirty="0"/>
          </a:p>
          <a:p>
            <a:endParaRPr lang="en-GB" sz="1800" dirty="0"/>
          </a:p>
        </p:txBody>
      </p:sp>
      <p:pic>
        <p:nvPicPr>
          <p:cNvPr id="4" name="Picture 3" descr="A picture containing drawing&#10;&#10;Description automatically generated">
            <a:extLst>
              <a:ext uri="{FF2B5EF4-FFF2-40B4-BE49-F238E27FC236}">
                <a16:creationId xmlns:a16="http://schemas.microsoft.com/office/drawing/2014/main" id="{E93A5FD9-1082-4508-98C4-0CC92E5AE34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21981" y="3349347"/>
            <a:ext cx="4258612" cy="2150598"/>
          </a:xfrm>
          <a:prstGeom prst="rect">
            <a:avLst/>
          </a:prstGeom>
        </p:spPr>
      </p:pic>
      <p:sp>
        <p:nvSpPr>
          <p:cNvPr id="5" name="Content Placeholder 2">
            <a:extLst>
              <a:ext uri="{FF2B5EF4-FFF2-40B4-BE49-F238E27FC236}">
                <a16:creationId xmlns:a16="http://schemas.microsoft.com/office/drawing/2014/main" id="{9BD4FF4F-D0F1-4EDD-9C1B-C08A58CFC16B}"/>
              </a:ext>
            </a:extLst>
          </p:cNvPr>
          <p:cNvSpPr txBox="1">
            <a:spLocks/>
          </p:cNvSpPr>
          <p:nvPr/>
        </p:nvSpPr>
        <p:spPr>
          <a:xfrm>
            <a:off x="5761306" y="1067142"/>
            <a:ext cx="4979963" cy="54193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1800" dirty="0"/>
          </a:p>
        </p:txBody>
      </p:sp>
      <p:sp>
        <p:nvSpPr>
          <p:cNvPr id="7" name="TextBox 6">
            <a:extLst>
              <a:ext uri="{FF2B5EF4-FFF2-40B4-BE49-F238E27FC236}">
                <a16:creationId xmlns:a16="http://schemas.microsoft.com/office/drawing/2014/main" id="{712C240F-DCB4-490A-9DC4-F41097A75CEE}"/>
              </a:ext>
            </a:extLst>
          </p:cNvPr>
          <p:cNvSpPr txBox="1"/>
          <p:nvPr/>
        </p:nvSpPr>
        <p:spPr>
          <a:xfrm>
            <a:off x="5761306" y="1104946"/>
            <a:ext cx="4979963" cy="1908215"/>
          </a:xfrm>
          <a:prstGeom prst="rect">
            <a:avLst/>
          </a:prstGeom>
          <a:noFill/>
        </p:spPr>
        <p:txBody>
          <a:bodyPr wrap="square" rtlCol="0">
            <a:spAutoFit/>
          </a:bodyPr>
          <a:lstStyle/>
          <a:p>
            <a:pPr algn="ctr"/>
            <a:r>
              <a:rPr lang="en-GB" sz="3200" b="1" dirty="0"/>
              <a:t>Negative</a:t>
            </a:r>
          </a:p>
          <a:p>
            <a:pPr algn="ctr"/>
            <a:endParaRPr lang="en-GB" sz="3200" b="1" dirty="0"/>
          </a:p>
          <a:p>
            <a:pPr marL="342900" indent="-342900">
              <a:buFont typeface="Arial" panose="020B0604020202020204" pitchFamily="34" charset="0"/>
              <a:buChar char="•"/>
            </a:pPr>
            <a:r>
              <a:rPr lang="en-GB" dirty="0"/>
              <a:t>Some customers, especially old people, don't know to use the self service.</a:t>
            </a:r>
          </a:p>
          <a:p>
            <a:pPr marL="342900" indent="-342900">
              <a:buFont typeface="Arial" panose="020B0604020202020204" pitchFamily="34" charset="0"/>
              <a:buChar char="•"/>
            </a:pPr>
            <a:r>
              <a:rPr lang="en-GB" dirty="0"/>
              <a:t>Cashiers lost their jobs.</a:t>
            </a:r>
          </a:p>
        </p:txBody>
      </p:sp>
    </p:spTree>
    <p:extLst>
      <p:ext uri="{BB962C8B-B14F-4D97-AF65-F5344CB8AC3E}">
        <p14:creationId xmlns:p14="http://schemas.microsoft.com/office/powerpoint/2010/main" val="2424694946"/>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62066-B31F-4834-866D-3BA35ABC4903}"/>
              </a:ext>
            </a:extLst>
          </p:cNvPr>
          <p:cNvSpPr>
            <a:spLocks noGrp="1"/>
          </p:cNvSpPr>
          <p:nvPr>
            <p:ph type="title"/>
          </p:nvPr>
        </p:nvSpPr>
        <p:spPr/>
        <p:txBody>
          <a:bodyPr/>
          <a:lstStyle/>
          <a:p>
            <a:pPr algn="ctr"/>
            <a:r>
              <a:rPr lang="en-GB" b="1" i="1" u="sng" dirty="0">
                <a:effectLst>
                  <a:outerShdw blurRad="38100" dist="38100" dir="2700000" algn="tl">
                    <a:srgbClr val="000000">
                      <a:alpha val="43137"/>
                    </a:srgbClr>
                  </a:outerShdw>
                </a:effectLst>
              </a:rPr>
              <a:t>Lesson drawn from the case study </a:t>
            </a:r>
            <a:br>
              <a:rPr lang="en-GB" b="1" i="1" u="sng" dirty="0">
                <a:effectLst>
                  <a:outerShdw blurRad="38100" dist="38100" dir="2700000" algn="tl">
                    <a:srgbClr val="000000">
                      <a:alpha val="43137"/>
                    </a:srgbClr>
                  </a:outerShdw>
                </a:effectLst>
              </a:rPr>
            </a:br>
            <a:endParaRPr lang="en-GB" b="1" i="1" u="sng"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47D8575E-67F1-45AB-BAAF-BA5B004A8C00}"/>
              </a:ext>
            </a:extLst>
          </p:cNvPr>
          <p:cNvSpPr>
            <a:spLocks noGrp="1"/>
          </p:cNvSpPr>
          <p:nvPr>
            <p:ph idx="1"/>
          </p:nvPr>
        </p:nvSpPr>
        <p:spPr>
          <a:xfrm>
            <a:off x="838200" y="1361390"/>
            <a:ext cx="10515600" cy="4351338"/>
          </a:xfrm>
        </p:spPr>
        <p:txBody>
          <a:bodyPr>
            <a:normAutofit fontScale="85000" lnSpcReduction="10000"/>
          </a:bodyPr>
          <a:lstStyle/>
          <a:p>
            <a:r>
              <a:rPr lang="en-GB" dirty="0"/>
              <a:t>Differences between traditional and modern technology</a:t>
            </a:r>
          </a:p>
          <a:p>
            <a:r>
              <a:rPr lang="en-GB" dirty="0"/>
              <a:t>  In my opinion the difference between traditional technology and modern technology is:</a:t>
            </a:r>
          </a:p>
          <a:p>
            <a:r>
              <a:rPr lang="en-GB" dirty="0"/>
              <a:t>Traditional technology is when you want to order something but you have to queue instead.</a:t>
            </a:r>
          </a:p>
          <a:p>
            <a:r>
              <a:rPr lang="en-GB" dirty="0"/>
              <a:t>Modern technology only pay orders and the order goes directly to the kitchen</a:t>
            </a:r>
          </a:p>
          <a:p>
            <a:r>
              <a:rPr lang="en-GB" dirty="0"/>
              <a:t>Why modern technology is important for the organization?</a:t>
            </a:r>
          </a:p>
          <a:p>
            <a:r>
              <a:rPr lang="en-GB" dirty="0"/>
              <a:t>Modern technology is important for McDonald's  because it has more customers.</a:t>
            </a:r>
          </a:p>
          <a:p>
            <a:r>
              <a:rPr lang="en-GB" dirty="0"/>
              <a:t>Consequences of not using modern technology in the organization.</a:t>
            </a:r>
          </a:p>
          <a:p>
            <a:r>
              <a:rPr lang="en-GB" dirty="0"/>
              <a:t>The consequences for McDonald's  are:</a:t>
            </a:r>
          </a:p>
          <a:p>
            <a:r>
              <a:rPr lang="en-GB" dirty="0"/>
              <a:t> If  they do not use modern technology they will lose customers</a:t>
            </a:r>
          </a:p>
          <a:p>
            <a:endParaRPr lang="en-GB" sz="2000" dirty="0"/>
          </a:p>
        </p:txBody>
      </p:sp>
      <p:pic>
        <p:nvPicPr>
          <p:cNvPr id="4" name="Picture 3" descr="A picture containing drawing&#10;&#10;Description automatically generated">
            <a:extLst>
              <a:ext uri="{FF2B5EF4-FFF2-40B4-BE49-F238E27FC236}">
                <a16:creationId xmlns:a16="http://schemas.microsoft.com/office/drawing/2014/main" id="{FEF47AF7-EE95-45D8-B2C6-E4FB6D71BFD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17391" y="4939427"/>
            <a:ext cx="3076135" cy="1553448"/>
          </a:xfrm>
          <a:prstGeom prst="rect">
            <a:avLst/>
          </a:prstGeom>
        </p:spPr>
      </p:pic>
    </p:spTree>
    <p:extLst>
      <p:ext uri="{BB962C8B-B14F-4D97-AF65-F5344CB8AC3E}">
        <p14:creationId xmlns:p14="http://schemas.microsoft.com/office/powerpoint/2010/main" val="2244439994"/>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2468898-5A6E-4D55-85EC-308E785EE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6C1558-8936-4847-901B-4231245B96F3}"/>
              </a:ext>
            </a:extLst>
          </p:cNvPr>
          <p:cNvSpPr>
            <a:spLocks noGrp="1"/>
          </p:cNvSpPr>
          <p:nvPr>
            <p:ph type="title"/>
          </p:nvPr>
        </p:nvSpPr>
        <p:spPr>
          <a:xfrm>
            <a:off x="429768" y="411480"/>
            <a:ext cx="11201400" cy="1106424"/>
          </a:xfrm>
        </p:spPr>
        <p:txBody>
          <a:bodyPr>
            <a:normAutofit/>
          </a:bodyPr>
          <a:lstStyle/>
          <a:p>
            <a:r>
              <a:rPr lang="en-GB" sz="3600" b="1" i="1" u="sng">
                <a:effectLst>
                  <a:outerShdw blurRad="38100" dist="38100" dir="2700000" algn="tl">
                    <a:srgbClr val="000000">
                      <a:alpha val="43137"/>
                    </a:srgbClr>
                  </a:outerShdw>
                </a:effectLst>
              </a:rPr>
              <a:t>Conclusion</a:t>
            </a:r>
          </a:p>
        </p:txBody>
      </p:sp>
      <p:sp>
        <p:nvSpPr>
          <p:cNvPr id="12" name="Rectangle 11">
            <a:extLst>
              <a:ext uri="{FF2B5EF4-FFF2-40B4-BE49-F238E27FC236}">
                <a16:creationId xmlns:a16="http://schemas.microsoft.com/office/drawing/2014/main" id="{3E23A947-2D45-4208-AE2B-64948C87A3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9845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5" name="Picture 4" descr="A picture containing drawing&#10;&#10;Description automatically generated">
            <a:extLst>
              <a:ext uri="{FF2B5EF4-FFF2-40B4-BE49-F238E27FC236}">
                <a16:creationId xmlns:a16="http://schemas.microsoft.com/office/drawing/2014/main" id="{EACBE785-EE89-49C6-AEF5-0339A19B0CB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50698" y="1719072"/>
            <a:ext cx="5060691" cy="4517136"/>
          </a:xfrm>
          <a:prstGeom prst="rect">
            <a:avLst/>
          </a:prstGeom>
        </p:spPr>
      </p:pic>
      <p:sp useBgFill="1">
        <p:nvSpPr>
          <p:cNvPr id="14" name="Rectangle 13">
            <a:extLst>
              <a:ext uri="{FF2B5EF4-FFF2-40B4-BE49-F238E27FC236}">
                <a16:creationId xmlns:a16="http://schemas.microsoft.com/office/drawing/2014/main" id="{E5BBB0F9-6A59-4D02-A9C7-A2D651668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3801" y="1721922"/>
            <a:ext cx="4218432" cy="4520560"/>
          </a:xfrm>
          <a:prstGeom prst="rect">
            <a:avLst/>
          </a:prstGeom>
          <a:ln w="9525">
            <a:solidFill>
              <a:srgbClr val="EFEFEF"/>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5506432-0DAD-45C2-83AB-C408AC8B44FA}"/>
              </a:ext>
            </a:extLst>
          </p:cNvPr>
          <p:cNvSpPr>
            <a:spLocks noGrp="1"/>
          </p:cNvSpPr>
          <p:nvPr>
            <p:ph idx="1"/>
          </p:nvPr>
        </p:nvSpPr>
        <p:spPr>
          <a:xfrm>
            <a:off x="7562087" y="472351"/>
            <a:ext cx="4200146" cy="4462272"/>
          </a:xfrm>
        </p:spPr>
        <p:txBody>
          <a:bodyPr anchor="ctr">
            <a:normAutofit/>
          </a:bodyPr>
          <a:lstStyle/>
          <a:p>
            <a:r>
              <a:rPr lang="en-GB" sz="1800" dirty="0"/>
              <a:t>Overall, we believe that McDonalds has made a excellent decision to use the Kiosk products. Because its easy to use. Customer got used to it very fast. Likewise, by using this system McDonalds is up to date with modern technology.</a:t>
            </a:r>
          </a:p>
        </p:txBody>
      </p:sp>
    </p:spTree>
    <p:extLst>
      <p:ext uri="{BB962C8B-B14F-4D97-AF65-F5344CB8AC3E}">
        <p14:creationId xmlns:p14="http://schemas.microsoft.com/office/powerpoint/2010/main" val="887033420"/>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3D42E-9CB4-4CF6-B73B-57772EA1F15A}"/>
              </a:ext>
            </a:extLst>
          </p:cNvPr>
          <p:cNvSpPr>
            <a:spLocks noGrp="1"/>
          </p:cNvSpPr>
          <p:nvPr>
            <p:ph type="title"/>
          </p:nvPr>
        </p:nvSpPr>
        <p:spPr/>
        <p:txBody>
          <a:bodyPr/>
          <a:lstStyle/>
          <a:p>
            <a:pPr algn="ctr"/>
            <a:r>
              <a:rPr lang="en-GB" b="1" i="1" u="sng" dirty="0">
                <a:effectLst>
                  <a:outerShdw blurRad="38100" dist="38100" dir="2700000" algn="tl">
                    <a:srgbClr val="000000">
                      <a:alpha val="43137"/>
                    </a:srgbClr>
                  </a:outerShdw>
                </a:effectLst>
              </a:rPr>
              <a:t>References </a:t>
            </a:r>
          </a:p>
        </p:txBody>
      </p:sp>
      <p:sp>
        <p:nvSpPr>
          <p:cNvPr id="3" name="Content Placeholder 2">
            <a:extLst>
              <a:ext uri="{FF2B5EF4-FFF2-40B4-BE49-F238E27FC236}">
                <a16:creationId xmlns:a16="http://schemas.microsoft.com/office/drawing/2014/main" id="{5B619242-A804-47E0-8288-927B78C674B1}"/>
              </a:ext>
            </a:extLst>
          </p:cNvPr>
          <p:cNvSpPr>
            <a:spLocks noGrp="1"/>
          </p:cNvSpPr>
          <p:nvPr>
            <p:ph idx="1"/>
          </p:nvPr>
        </p:nvSpPr>
        <p:spPr/>
        <p:txBody>
          <a:bodyPr>
            <a:normAutofit/>
          </a:bodyPr>
          <a:lstStyle/>
          <a:p>
            <a:r>
              <a:rPr lang="en-GB" dirty="0" err="1"/>
              <a:t>Redyref</a:t>
            </a:r>
            <a:r>
              <a:rPr lang="en-GB" dirty="0"/>
              <a:t> (2019) [online] available at: </a:t>
            </a:r>
            <a:r>
              <a:rPr lang="en-GB" dirty="0">
                <a:hlinkClick r:id="rId2"/>
              </a:rPr>
              <a:t>https://redyref.com/what-is-a-self-service-kiosk/</a:t>
            </a:r>
            <a:r>
              <a:rPr lang="en-GB" dirty="0"/>
              <a:t> (accessed 10.12.2019)</a:t>
            </a:r>
          </a:p>
          <a:p>
            <a:r>
              <a:rPr lang="en-GB" dirty="0"/>
              <a:t>McDonald’s official website (2019) [online] available at: </a:t>
            </a:r>
            <a:r>
              <a:rPr lang="en-GB" dirty="0">
                <a:hlinkClick r:id="rId3"/>
              </a:rPr>
              <a:t>https://www.mcdonalds.com/us/en-us.html</a:t>
            </a:r>
            <a:r>
              <a:rPr lang="en-GB" dirty="0"/>
              <a:t> (accessed: 20.11.2019)</a:t>
            </a:r>
          </a:p>
          <a:p>
            <a:r>
              <a:rPr lang="en-GB" dirty="0" err="1"/>
              <a:t>Acante</a:t>
            </a:r>
            <a:r>
              <a:rPr lang="en-GB" dirty="0"/>
              <a:t> (2019) [online] available at: </a:t>
            </a:r>
            <a:r>
              <a:rPr lang="en-GB" dirty="0">
                <a:hlinkClick r:id="rId4"/>
              </a:rPr>
              <a:t>https://www.acante.co.uk/self-service-kiosks-in-restaurants-the-benefits-and-challenges/</a:t>
            </a:r>
            <a:r>
              <a:rPr lang="en-GB" dirty="0"/>
              <a:t>   (accessed: 29.11.2019)</a:t>
            </a:r>
          </a:p>
          <a:p>
            <a:r>
              <a:rPr lang="en-GB" dirty="0"/>
              <a:t>Lamasatech (2019) [online] available at: </a:t>
            </a:r>
            <a:r>
              <a:rPr lang="en-GB" dirty="0">
                <a:hlinkClick r:id="rId5"/>
              </a:rPr>
              <a:t>https://www.lamasatech.com/</a:t>
            </a:r>
            <a:r>
              <a:rPr lang="en-GB" dirty="0"/>
              <a:t> (accessed: 3.12.2019) </a:t>
            </a:r>
          </a:p>
          <a:p>
            <a:endParaRPr lang="en-GB" dirty="0"/>
          </a:p>
        </p:txBody>
      </p:sp>
    </p:spTree>
    <p:extLst>
      <p:ext uri="{BB962C8B-B14F-4D97-AF65-F5344CB8AC3E}">
        <p14:creationId xmlns:p14="http://schemas.microsoft.com/office/powerpoint/2010/main" val="3813694773"/>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7845966-6EFC-468A-9CC7-BAB4B9585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54372" y="0"/>
            <a:ext cx="9483256"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75554383-98AF-4A47-BB65-705FAAA4BE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Freeform: Shape 13">
            <a:extLst>
              <a:ext uri="{FF2B5EF4-FFF2-40B4-BE49-F238E27FC236}">
                <a16:creationId xmlns:a16="http://schemas.microsoft.com/office/drawing/2014/main" id="{ADAD1991-FFD1-4E94-ABAB-7560D3300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44484" y="0"/>
            <a:ext cx="7837716" cy="6858000"/>
          </a:xfrm>
          <a:custGeom>
            <a:avLst/>
            <a:gdLst>
              <a:gd name="connsiteX0" fmla="*/ 2232159 w 7837716"/>
              <a:gd name="connsiteY0" fmla="*/ 0 h 6858000"/>
              <a:gd name="connsiteX1" fmla="*/ 5605557 w 7837716"/>
              <a:gd name="connsiteY1" fmla="*/ 0 h 6858000"/>
              <a:gd name="connsiteX2" fmla="*/ 5617845 w 7837716"/>
              <a:gd name="connsiteY2" fmla="*/ 5384 h 6858000"/>
              <a:gd name="connsiteX3" fmla="*/ 7837716 w 7837716"/>
              <a:gd name="connsiteY3" fmla="*/ 3429000 h 6858000"/>
              <a:gd name="connsiteX4" fmla="*/ 5617845 w 7837716"/>
              <a:gd name="connsiteY4" fmla="*/ 6852616 h 6858000"/>
              <a:gd name="connsiteX5" fmla="*/ 5605557 w 7837716"/>
              <a:gd name="connsiteY5" fmla="*/ 6858000 h 6858000"/>
              <a:gd name="connsiteX6" fmla="*/ 2232159 w 7837716"/>
              <a:gd name="connsiteY6" fmla="*/ 6858000 h 6858000"/>
              <a:gd name="connsiteX7" fmla="*/ 2219871 w 7837716"/>
              <a:gd name="connsiteY7" fmla="*/ 6852616 h 6858000"/>
              <a:gd name="connsiteX8" fmla="*/ 0 w 7837716"/>
              <a:gd name="connsiteY8" fmla="*/ 3429000 h 6858000"/>
              <a:gd name="connsiteX9" fmla="*/ 2219871 w 7837716"/>
              <a:gd name="connsiteY9" fmla="*/ 53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37716" h="6858000">
                <a:moveTo>
                  <a:pt x="2232159" y="0"/>
                </a:moveTo>
                <a:lnTo>
                  <a:pt x="5605557" y="0"/>
                </a:lnTo>
                <a:lnTo>
                  <a:pt x="5617845" y="5384"/>
                </a:lnTo>
                <a:cubicBezTo>
                  <a:pt x="6931322" y="618789"/>
                  <a:pt x="7837716" y="1921305"/>
                  <a:pt x="7837716" y="3429000"/>
                </a:cubicBezTo>
                <a:cubicBezTo>
                  <a:pt x="7837716" y="4936696"/>
                  <a:pt x="6931322" y="6239212"/>
                  <a:pt x="5617845" y="6852616"/>
                </a:cubicBezTo>
                <a:lnTo>
                  <a:pt x="5605557" y="6858000"/>
                </a:lnTo>
                <a:lnTo>
                  <a:pt x="2232159" y="6858000"/>
                </a:lnTo>
                <a:lnTo>
                  <a:pt x="2219871" y="6852616"/>
                </a:lnTo>
                <a:cubicBezTo>
                  <a:pt x="906394" y="6239212"/>
                  <a:pt x="0" y="4936696"/>
                  <a:pt x="0" y="3429000"/>
                </a:cubicBezTo>
                <a:cubicBezTo>
                  <a:pt x="0" y="1921305"/>
                  <a:pt x="906394" y="618789"/>
                  <a:pt x="2219871" y="5384"/>
                </a:cubicBezTo>
                <a:close/>
              </a:path>
            </a:pathLst>
          </a:custGeom>
          <a:solidFill>
            <a:schemeClr val="bg1"/>
          </a:solidFill>
          <a:ln>
            <a:gradFill>
              <a:gsLst>
                <a:gs pos="0">
                  <a:schemeClr val="accent1">
                    <a:lumMod val="40000"/>
                    <a:lumOff val="60000"/>
                  </a:schemeClr>
                </a:gs>
                <a:gs pos="23000">
                  <a:schemeClr val="accent1">
                    <a:lumMod val="45000"/>
                    <a:lumOff val="55000"/>
                  </a:schemeClr>
                </a:gs>
                <a:gs pos="83000">
                  <a:schemeClr val="bg2">
                    <a:lumMod val="82000"/>
                  </a:schemeClr>
                </a:gs>
                <a:gs pos="100000">
                  <a:schemeClr val="bg2">
                    <a:lumMod val="87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descr="A picture containing drawing&#10;&#10;Description automatically generated">
            <a:extLst>
              <a:ext uri="{FF2B5EF4-FFF2-40B4-BE49-F238E27FC236}">
                <a16:creationId xmlns:a16="http://schemas.microsoft.com/office/drawing/2014/main" id="{6F377442-6EDB-4240-AD95-C43EC6608D3A}"/>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236181" y="1189356"/>
            <a:ext cx="5462546" cy="4479287"/>
          </a:xfrm>
          <a:prstGeom prst="rect">
            <a:avLst/>
          </a:prstGeom>
        </p:spPr>
      </p:pic>
    </p:spTree>
    <p:extLst>
      <p:ext uri="{BB962C8B-B14F-4D97-AF65-F5344CB8AC3E}">
        <p14:creationId xmlns:p14="http://schemas.microsoft.com/office/powerpoint/2010/main" val="76159934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584</TotalTime>
  <Words>841</Words>
  <Application>Microsoft Office PowerPoint</Application>
  <PresentationFormat>Widescreen</PresentationFormat>
  <Paragraphs>84</Paragraphs>
  <Slides>11</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McDonald's </vt:lpstr>
      <vt:lpstr>Contents </vt:lpstr>
      <vt:lpstr>Introduction</vt:lpstr>
      <vt:lpstr>Background of the organisation  </vt:lpstr>
      <vt:lpstr>Challenges before introducing Modern Technology  </vt:lpstr>
      <vt:lpstr>Insight of the Modern Technology:    KIOSK </vt:lpstr>
      <vt:lpstr>Impacts of the Modern Technology   </vt:lpstr>
      <vt:lpstr>Lesson drawn from the case study  </vt:lpstr>
      <vt:lpstr>Conclusion</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McDonald's</dc:title>
  <dc:creator>Ticu Rostas</dc:creator>
  <cp:lastModifiedBy>Ticu Rostas</cp:lastModifiedBy>
  <cp:revision>49</cp:revision>
  <dcterms:created xsi:type="dcterms:W3CDTF">2019-11-25T10:22:10Z</dcterms:created>
  <dcterms:modified xsi:type="dcterms:W3CDTF">2019-12-16T21:06:59Z</dcterms:modified>
</cp:coreProperties>
</file>