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6" r:id="rId5"/>
    <p:sldId id="257" r:id="rId6"/>
    <p:sldId id="258" r:id="rId7"/>
    <p:sldId id="259" r:id="rId8"/>
    <p:sldId id="260" r:id="rId9"/>
    <p:sldId id="261" r:id="rId10"/>
    <p:sldId id="594" r:id="rId11"/>
    <p:sldId id="263" r:id="rId12"/>
    <p:sldId id="262" r:id="rId13"/>
    <p:sldId id="264" r:id="rId14"/>
    <p:sldId id="266" r:id="rId15"/>
    <p:sldId id="267" r:id="rId16"/>
    <p:sldId id="268" r:id="rId17"/>
    <p:sldId id="59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EC4A65-62EE-8BDC-D1F9-15B1153B7E52}" v="213" dt="2026-04-20T08:45:00.284"/>
    <p1510:client id="{76CEDB0F-2082-B9FB-A787-F600AAB4DDF7}" v="3667" dt="2026-04-19T14:19:20.349"/>
    <p1510:client id="{C4A23A7E-1E5B-86B6-8B74-C78A7AAAA35D}" v="1669" dt="2026-04-19T15:46:33.8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81908" autoAdjust="0"/>
  </p:normalViewPr>
  <p:slideViewPr>
    <p:cSldViewPr snapToGrid="0">
      <p:cViewPr>
        <p:scale>
          <a:sx n="82" d="100"/>
          <a:sy n="82" d="100"/>
        </p:scale>
        <p:origin x="78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 Kouadio (2442205)" userId="S::2442205@student.uwtsd.ac.uk::f1889364-2425-4cdc-bc08-c5ec05d8ebc0" providerId="AD" clId="Web-{74EC4A65-62EE-8BDC-D1F9-15B1153B7E52}"/>
    <pc:docChg chg="modSld">
      <pc:chgData name="Ali Kouadio (2442205)" userId="S::2442205@student.uwtsd.ac.uk::f1889364-2425-4cdc-bc08-c5ec05d8ebc0" providerId="AD" clId="Web-{74EC4A65-62EE-8BDC-D1F9-15B1153B7E52}" dt="2026-04-20T08:45:00.284" v="194" actId="20577"/>
      <pc:docMkLst>
        <pc:docMk/>
      </pc:docMkLst>
      <pc:sldChg chg="modSp">
        <pc:chgData name="Ali Kouadio (2442205)" userId="S::2442205@student.uwtsd.ac.uk::f1889364-2425-4cdc-bc08-c5ec05d8ebc0" providerId="AD" clId="Web-{74EC4A65-62EE-8BDC-D1F9-15B1153B7E52}" dt="2026-04-20T08:38:49.709" v="185" actId="20577"/>
        <pc:sldMkLst>
          <pc:docMk/>
          <pc:sldMk cId="355182791" sldId="259"/>
        </pc:sldMkLst>
        <pc:spChg chg="mod">
          <ac:chgData name="Ali Kouadio (2442205)" userId="S::2442205@student.uwtsd.ac.uk::f1889364-2425-4cdc-bc08-c5ec05d8ebc0" providerId="AD" clId="Web-{74EC4A65-62EE-8BDC-D1F9-15B1153B7E52}" dt="2026-04-20T08:38:49.709" v="185" actId="20577"/>
          <ac:spMkLst>
            <pc:docMk/>
            <pc:sldMk cId="355182791" sldId="259"/>
            <ac:spMk id="3" creationId="{0EBD14DB-EC94-B394-2340-BDCEC7C1CCFB}"/>
          </ac:spMkLst>
        </pc:spChg>
      </pc:sldChg>
      <pc:sldChg chg="modSp">
        <pc:chgData name="Ali Kouadio (2442205)" userId="S::2442205@student.uwtsd.ac.uk::f1889364-2425-4cdc-bc08-c5ec05d8ebc0" providerId="AD" clId="Web-{74EC4A65-62EE-8BDC-D1F9-15B1153B7E52}" dt="2026-04-20T08:45:00.284" v="194" actId="20577"/>
        <pc:sldMkLst>
          <pc:docMk/>
          <pc:sldMk cId="3278303392" sldId="264"/>
        </pc:sldMkLst>
        <pc:spChg chg="mod">
          <ac:chgData name="Ali Kouadio (2442205)" userId="S::2442205@student.uwtsd.ac.uk::f1889364-2425-4cdc-bc08-c5ec05d8ebc0" providerId="AD" clId="Web-{74EC4A65-62EE-8BDC-D1F9-15B1153B7E52}" dt="2026-04-20T08:45:00.284" v="194" actId="20577"/>
          <ac:spMkLst>
            <pc:docMk/>
            <pc:sldMk cId="3278303392" sldId="264"/>
            <ac:spMk id="3" creationId="{0C02D8C8-03B0-FF56-CFE5-5F25280332B8}"/>
          </ac:spMkLst>
        </pc:spChg>
      </pc:sldChg>
      <pc:sldChg chg="modSp">
        <pc:chgData name="Ali Kouadio (2442205)" userId="S::2442205@student.uwtsd.ac.uk::f1889364-2425-4cdc-bc08-c5ec05d8ebc0" providerId="AD" clId="Web-{74EC4A65-62EE-8BDC-D1F9-15B1153B7E52}" dt="2026-04-20T08:37:14.110" v="181"/>
        <pc:sldMkLst>
          <pc:docMk/>
          <pc:sldMk cId="3723872285" sldId="266"/>
        </pc:sldMkLst>
        <pc:graphicFrameChg chg="mod modGraphic">
          <ac:chgData name="Ali Kouadio (2442205)" userId="S::2442205@student.uwtsd.ac.uk::f1889364-2425-4cdc-bc08-c5ec05d8ebc0" providerId="AD" clId="Web-{74EC4A65-62EE-8BDC-D1F9-15B1153B7E52}" dt="2026-04-20T08:27:44.650" v="113"/>
          <ac:graphicFrameMkLst>
            <pc:docMk/>
            <pc:sldMk cId="3723872285" sldId="266"/>
            <ac:graphicFrameMk id="4" creationId="{3BF6B87C-753B-0606-B7C1-F526C69EB0B1}"/>
          </ac:graphicFrameMkLst>
        </pc:graphicFrameChg>
        <pc:graphicFrameChg chg="mod modGraphic">
          <ac:chgData name="Ali Kouadio (2442205)" userId="S::2442205@student.uwtsd.ac.uk::f1889364-2425-4cdc-bc08-c5ec05d8ebc0" providerId="AD" clId="Web-{74EC4A65-62EE-8BDC-D1F9-15B1153B7E52}" dt="2026-04-20T08:37:14.110" v="181"/>
          <ac:graphicFrameMkLst>
            <pc:docMk/>
            <pc:sldMk cId="3723872285" sldId="266"/>
            <ac:graphicFrameMk id="5" creationId="{84AB0C6C-1B62-BD5B-4E39-AC5A0700187D}"/>
          </ac:graphicFrameMkLst>
        </pc:graphicFrameChg>
      </pc:sldChg>
      <pc:sldChg chg="modSp">
        <pc:chgData name="Ali Kouadio (2442205)" userId="S::2442205@student.uwtsd.ac.uk::f1889364-2425-4cdc-bc08-c5ec05d8ebc0" providerId="AD" clId="Web-{74EC4A65-62EE-8BDC-D1F9-15B1153B7E52}" dt="2026-04-20T08:33:36.703" v="151" actId="20577"/>
        <pc:sldMkLst>
          <pc:docMk/>
          <pc:sldMk cId="330153326" sldId="268"/>
        </pc:sldMkLst>
        <pc:spChg chg="mod">
          <ac:chgData name="Ali Kouadio (2442205)" userId="S::2442205@student.uwtsd.ac.uk::f1889364-2425-4cdc-bc08-c5ec05d8ebc0" providerId="AD" clId="Web-{74EC4A65-62EE-8BDC-D1F9-15B1153B7E52}" dt="2026-04-20T08:33:36.703" v="151" actId="20577"/>
          <ac:spMkLst>
            <pc:docMk/>
            <pc:sldMk cId="330153326" sldId="268"/>
            <ac:spMk id="7" creationId="{B48ED22E-60CB-C575-C560-F579BE600A27}"/>
          </ac:spMkLst>
        </pc:spChg>
      </pc:sldChg>
      <pc:sldChg chg="modSp">
        <pc:chgData name="Ali Kouadio (2442205)" userId="S::2442205@student.uwtsd.ac.uk::f1889364-2425-4cdc-bc08-c5ec05d8ebc0" providerId="AD" clId="Web-{74EC4A65-62EE-8BDC-D1F9-15B1153B7E52}" dt="2026-04-20T08:36:46.451" v="173" actId="20577"/>
        <pc:sldMkLst>
          <pc:docMk/>
          <pc:sldMk cId="3648504809" sldId="594"/>
        </pc:sldMkLst>
        <pc:spChg chg="mod">
          <ac:chgData name="Ali Kouadio (2442205)" userId="S::2442205@student.uwtsd.ac.uk::f1889364-2425-4cdc-bc08-c5ec05d8ebc0" providerId="AD" clId="Web-{74EC4A65-62EE-8BDC-D1F9-15B1153B7E52}" dt="2026-04-20T08:36:30.622" v="160" actId="20577"/>
          <ac:spMkLst>
            <pc:docMk/>
            <pc:sldMk cId="3648504809" sldId="594"/>
            <ac:spMk id="13" creationId="{BF5865F3-51B8-C556-383B-0D6F7830FCEC}"/>
          </ac:spMkLst>
        </pc:spChg>
        <pc:spChg chg="mod">
          <ac:chgData name="Ali Kouadio (2442205)" userId="S::2442205@student.uwtsd.ac.uk::f1889364-2425-4cdc-bc08-c5ec05d8ebc0" providerId="AD" clId="Web-{74EC4A65-62EE-8BDC-D1F9-15B1153B7E52}" dt="2026-04-20T08:36:46.451" v="173" actId="20577"/>
          <ac:spMkLst>
            <pc:docMk/>
            <pc:sldMk cId="3648504809" sldId="594"/>
            <ac:spMk id="15" creationId="{72763AB6-5E79-2111-EF49-F1510D4F243F}"/>
          </ac:spMkLst>
        </pc:spChg>
      </pc:sldChg>
    </pc:docChg>
  </pc:docChgLst>
  <pc:docChgLst>
    <pc:chgData name="Ali Kouadio (2442205)" userId="f1889364-2425-4cdc-bc08-c5ec05d8ebc0" providerId="ADAL" clId="{988E4320-C829-4609-9FC9-8BDED2C9CF15}"/>
    <pc:docChg chg="undo custSel addSld delSld modSld">
      <pc:chgData name="Ali Kouadio (2442205)" userId="f1889364-2425-4cdc-bc08-c5ec05d8ebc0" providerId="ADAL" clId="{988E4320-C829-4609-9FC9-8BDED2C9CF15}" dt="2026-04-13T13:21:50.343" v="495" actId="20577"/>
      <pc:docMkLst>
        <pc:docMk/>
      </pc:docMkLst>
      <pc:sldChg chg="modSp mod">
        <pc:chgData name="Ali Kouadio (2442205)" userId="f1889364-2425-4cdc-bc08-c5ec05d8ebc0" providerId="ADAL" clId="{988E4320-C829-4609-9FC9-8BDED2C9CF15}" dt="2026-04-13T12:46:13.696" v="22" actId="20577"/>
        <pc:sldMkLst>
          <pc:docMk/>
          <pc:sldMk cId="400908735" sldId="256"/>
        </pc:sldMkLst>
        <pc:spChg chg="mod">
          <ac:chgData name="Ali Kouadio (2442205)" userId="f1889364-2425-4cdc-bc08-c5ec05d8ebc0" providerId="ADAL" clId="{988E4320-C829-4609-9FC9-8BDED2C9CF15}" dt="2026-04-13T12:46:13.696" v="22" actId="20577"/>
          <ac:spMkLst>
            <pc:docMk/>
            <pc:sldMk cId="400908735" sldId="256"/>
            <ac:spMk id="3" creationId="{C7983A45-ACFA-A201-DF55-C3FDC03B715B}"/>
          </ac:spMkLst>
        </pc:spChg>
      </pc:sldChg>
      <pc:sldChg chg="delSp modSp mod">
        <pc:chgData name="Ali Kouadio (2442205)" userId="f1889364-2425-4cdc-bc08-c5ec05d8ebc0" providerId="ADAL" clId="{988E4320-C829-4609-9FC9-8BDED2C9CF15}" dt="2026-04-13T12:45:59.210" v="1" actId="478"/>
        <pc:sldMkLst>
          <pc:docMk/>
          <pc:sldMk cId="383219146" sldId="257"/>
        </pc:sldMkLst>
        <pc:spChg chg="mod">
          <ac:chgData name="Ali Kouadio (2442205)" userId="f1889364-2425-4cdc-bc08-c5ec05d8ebc0" providerId="ADAL" clId="{988E4320-C829-4609-9FC9-8BDED2C9CF15}" dt="2026-04-13T12:45:41.747" v="0" actId="255"/>
          <ac:spMkLst>
            <pc:docMk/>
            <pc:sldMk cId="383219146" sldId="257"/>
            <ac:spMk id="2" creationId="{B2EA1C7D-490A-FCDC-5862-E6085BB38967}"/>
          </ac:spMkLst>
        </pc:spChg>
      </pc:sldChg>
      <pc:sldChg chg="add del">
        <pc:chgData name="Ali Kouadio (2442205)" userId="f1889364-2425-4cdc-bc08-c5ec05d8ebc0" providerId="ADAL" clId="{988E4320-C829-4609-9FC9-8BDED2C9CF15}" dt="2026-04-13T13:05:33.363" v="24" actId="47"/>
        <pc:sldMkLst>
          <pc:docMk/>
          <pc:sldMk cId="355182791" sldId="259"/>
        </pc:sldMkLst>
      </pc:sldChg>
      <pc:sldChg chg="modSp mod">
        <pc:chgData name="Ali Kouadio (2442205)" userId="f1889364-2425-4cdc-bc08-c5ec05d8ebc0" providerId="ADAL" clId="{988E4320-C829-4609-9FC9-8BDED2C9CF15}" dt="2026-04-13T13:21:50.343" v="495" actId="20577"/>
        <pc:sldMkLst>
          <pc:docMk/>
          <pc:sldMk cId="1434853904" sldId="260"/>
        </pc:sldMkLst>
        <pc:spChg chg="mod">
          <ac:chgData name="Ali Kouadio (2442205)" userId="f1889364-2425-4cdc-bc08-c5ec05d8ebc0" providerId="ADAL" clId="{988E4320-C829-4609-9FC9-8BDED2C9CF15}" dt="2026-04-13T13:21:50.343" v="495" actId="20577"/>
          <ac:spMkLst>
            <pc:docMk/>
            <pc:sldMk cId="1434853904" sldId="260"/>
            <ac:spMk id="3" creationId="{995E1903-7C68-2C6F-2D1E-D8A37D30E636}"/>
          </ac:spMkLst>
        </pc:spChg>
      </pc:sldChg>
    </pc:docChg>
  </pc:docChgLst>
  <pc:docChgLst>
    <pc:chgData name="Ali Kouadio (2442205)" userId="S::2442205@student.uwtsd.ac.uk::f1889364-2425-4cdc-bc08-c5ec05d8ebc0" providerId="AD" clId="Web-{76CEDB0F-2082-B9FB-A787-F600AAB4DDF7}"/>
    <pc:docChg chg="modSld">
      <pc:chgData name="Ali Kouadio (2442205)" userId="S::2442205@student.uwtsd.ac.uk::f1889364-2425-4cdc-bc08-c5ec05d8ebc0" providerId="AD" clId="Web-{76CEDB0F-2082-B9FB-A787-F600AAB4DDF7}" dt="2026-04-19T14:19:20.349" v="2369" actId="20577"/>
      <pc:docMkLst>
        <pc:docMk/>
      </pc:docMkLst>
      <pc:sldChg chg="modSp">
        <pc:chgData name="Ali Kouadio (2442205)" userId="S::2442205@student.uwtsd.ac.uk::f1889364-2425-4cdc-bc08-c5ec05d8ebc0" providerId="AD" clId="Web-{76CEDB0F-2082-B9FB-A787-F600AAB4DDF7}" dt="2026-04-19T11:50:23.851" v="314" actId="20577"/>
        <pc:sldMkLst>
          <pc:docMk/>
          <pc:sldMk cId="1434853904" sldId="260"/>
        </pc:sldMkLst>
        <pc:spChg chg="mod">
          <ac:chgData name="Ali Kouadio (2442205)" userId="S::2442205@student.uwtsd.ac.uk::f1889364-2425-4cdc-bc08-c5ec05d8ebc0" providerId="AD" clId="Web-{76CEDB0F-2082-B9FB-A787-F600AAB4DDF7}" dt="2026-04-19T11:50:23.851" v="314" actId="20577"/>
          <ac:spMkLst>
            <pc:docMk/>
            <pc:sldMk cId="1434853904" sldId="260"/>
            <ac:spMk id="3" creationId="{995E1903-7C68-2C6F-2D1E-D8A37D30E636}"/>
          </ac:spMkLst>
        </pc:spChg>
      </pc:sldChg>
      <pc:sldChg chg="modSp">
        <pc:chgData name="Ali Kouadio (2442205)" userId="S::2442205@student.uwtsd.ac.uk::f1889364-2425-4cdc-bc08-c5ec05d8ebc0" providerId="AD" clId="Web-{76CEDB0F-2082-B9FB-A787-F600AAB4DDF7}" dt="2026-04-19T14:19:20.349" v="2369" actId="20577"/>
        <pc:sldMkLst>
          <pc:docMk/>
          <pc:sldMk cId="416694051" sldId="261"/>
        </pc:sldMkLst>
        <pc:spChg chg="mod">
          <ac:chgData name="Ali Kouadio (2442205)" userId="S::2442205@student.uwtsd.ac.uk::f1889364-2425-4cdc-bc08-c5ec05d8ebc0" providerId="AD" clId="Web-{76CEDB0F-2082-B9FB-A787-F600AAB4DDF7}" dt="2026-04-19T14:19:20.349" v="2369" actId="20577"/>
          <ac:spMkLst>
            <pc:docMk/>
            <pc:sldMk cId="416694051" sldId="261"/>
            <ac:spMk id="3" creationId="{A156C52F-D988-84DD-FE73-C0508DC81AED}"/>
          </ac:spMkLst>
        </pc:spChg>
        <pc:spChg chg="mod">
          <ac:chgData name="Ali Kouadio (2442205)" userId="S::2442205@student.uwtsd.ac.uk::f1889364-2425-4cdc-bc08-c5ec05d8ebc0" providerId="AD" clId="Web-{76CEDB0F-2082-B9FB-A787-F600AAB4DDF7}" dt="2026-04-19T14:19:08.378" v="2367" actId="14100"/>
          <ac:spMkLst>
            <pc:docMk/>
            <pc:sldMk cId="416694051" sldId="261"/>
            <ac:spMk id="4" creationId="{B64F5224-38DF-9A0E-ED62-37C8785B3FBD}"/>
          </ac:spMkLst>
        </pc:spChg>
      </pc:sldChg>
      <pc:sldChg chg="delSp modSp">
        <pc:chgData name="Ali Kouadio (2442205)" userId="S::2442205@student.uwtsd.ac.uk::f1889364-2425-4cdc-bc08-c5ec05d8ebc0" providerId="AD" clId="Web-{76CEDB0F-2082-B9FB-A787-F600AAB4DDF7}" dt="2026-04-19T14:18:10.353" v="2365" actId="20577"/>
        <pc:sldMkLst>
          <pc:docMk/>
          <pc:sldMk cId="1524246604" sldId="263"/>
        </pc:sldMkLst>
        <pc:spChg chg="del mod">
          <ac:chgData name="Ali Kouadio (2442205)" userId="S::2442205@student.uwtsd.ac.uk::f1889364-2425-4cdc-bc08-c5ec05d8ebc0" providerId="AD" clId="Web-{76CEDB0F-2082-B9FB-A787-F600AAB4DDF7}" dt="2026-04-19T13:21:40.934" v="1083"/>
          <ac:spMkLst>
            <pc:docMk/>
            <pc:sldMk cId="1524246604" sldId="263"/>
            <ac:spMk id="3" creationId="{85BF6541-B0FA-9297-3DE4-B13C722629AE}"/>
          </ac:spMkLst>
        </pc:spChg>
        <pc:spChg chg="mod">
          <ac:chgData name="Ali Kouadio (2442205)" userId="S::2442205@student.uwtsd.ac.uk::f1889364-2425-4cdc-bc08-c5ec05d8ebc0" providerId="AD" clId="Web-{76CEDB0F-2082-B9FB-A787-F600AAB4DDF7}" dt="2026-04-19T14:18:10.353" v="2365" actId="20577"/>
          <ac:spMkLst>
            <pc:docMk/>
            <pc:sldMk cId="1524246604" sldId="263"/>
            <ac:spMk id="4" creationId="{619FB4DE-DBB1-0BF2-DBFA-00D692BAF33E}"/>
          </ac:spMkLst>
        </pc:spChg>
      </pc:sldChg>
      <pc:sldChg chg="addSp delSp modSp">
        <pc:chgData name="Ali Kouadio (2442205)" userId="S::2442205@student.uwtsd.ac.uk::f1889364-2425-4cdc-bc08-c5ec05d8ebc0" providerId="AD" clId="Web-{76CEDB0F-2082-B9FB-A787-F600AAB4DDF7}" dt="2026-04-19T12:59:17.473" v="987" actId="1076"/>
        <pc:sldMkLst>
          <pc:docMk/>
          <pc:sldMk cId="3648504809" sldId="594"/>
        </pc:sldMkLst>
        <pc:spChg chg="mod">
          <ac:chgData name="Ali Kouadio (2442205)" userId="S::2442205@student.uwtsd.ac.uk::f1889364-2425-4cdc-bc08-c5ec05d8ebc0" providerId="AD" clId="Web-{76CEDB0F-2082-B9FB-A787-F600AAB4DDF7}" dt="2026-04-19T12:29:11.622" v="819" actId="20577"/>
          <ac:spMkLst>
            <pc:docMk/>
            <pc:sldMk cId="3648504809" sldId="594"/>
            <ac:spMk id="2" creationId="{AE1F78E2-EAFE-AE2C-35B9-A1C18FCF434D}"/>
          </ac:spMkLst>
        </pc:spChg>
        <pc:spChg chg="del mod">
          <ac:chgData name="Ali Kouadio (2442205)" userId="S::2442205@student.uwtsd.ac.uk::f1889364-2425-4cdc-bc08-c5ec05d8ebc0" providerId="AD" clId="Web-{76CEDB0F-2082-B9FB-A787-F600AAB4DDF7}" dt="2026-04-19T12:29:57.311" v="844"/>
          <ac:spMkLst>
            <pc:docMk/>
            <pc:sldMk cId="3648504809" sldId="594"/>
            <ac:spMk id="3" creationId="{B6CE5A2A-49E8-A46F-103B-3028DB094F2C}"/>
          </ac:spMkLst>
        </pc:spChg>
        <pc:spChg chg="add del mod">
          <ac:chgData name="Ali Kouadio (2442205)" userId="S::2442205@student.uwtsd.ac.uk::f1889364-2425-4cdc-bc08-c5ec05d8ebc0" providerId="AD" clId="Web-{76CEDB0F-2082-B9FB-A787-F600AAB4DDF7}" dt="2026-04-19T12:43:03.903" v="876"/>
          <ac:spMkLst>
            <pc:docMk/>
            <pc:sldMk cId="3648504809" sldId="594"/>
            <ac:spMk id="6" creationId="{EFEB3F71-76F4-1D66-9D79-D254906E75A8}"/>
          </ac:spMkLst>
        </pc:spChg>
        <pc:spChg chg="add mod">
          <ac:chgData name="Ali Kouadio (2442205)" userId="S::2442205@student.uwtsd.ac.uk::f1889364-2425-4cdc-bc08-c5ec05d8ebc0" providerId="AD" clId="Web-{76CEDB0F-2082-B9FB-A787-F600AAB4DDF7}" dt="2026-04-19T12:58:17.891" v="981" actId="14100"/>
          <ac:spMkLst>
            <pc:docMk/>
            <pc:sldMk cId="3648504809" sldId="594"/>
            <ac:spMk id="7" creationId="{4386B2AF-B2E2-CABC-ECD0-6A70BBEDEEB6}"/>
          </ac:spMkLst>
        </pc:spChg>
        <pc:spChg chg="add mod">
          <ac:chgData name="Ali Kouadio (2442205)" userId="S::2442205@student.uwtsd.ac.uk::f1889364-2425-4cdc-bc08-c5ec05d8ebc0" providerId="AD" clId="Web-{76CEDB0F-2082-B9FB-A787-F600AAB4DDF7}" dt="2026-04-19T12:58:24.579" v="982" actId="1076"/>
          <ac:spMkLst>
            <pc:docMk/>
            <pc:sldMk cId="3648504809" sldId="594"/>
            <ac:spMk id="8" creationId="{7114907C-2669-8CBB-8A43-77752EA02952}"/>
          </ac:spMkLst>
        </pc:spChg>
        <pc:spChg chg="add mod">
          <ac:chgData name="Ali Kouadio (2442205)" userId="S::2442205@student.uwtsd.ac.uk::f1889364-2425-4cdc-bc08-c5ec05d8ebc0" providerId="AD" clId="Web-{76CEDB0F-2082-B9FB-A787-F600AAB4DDF7}" dt="2026-04-19T12:47:17.319" v="888" actId="20577"/>
          <ac:spMkLst>
            <pc:docMk/>
            <pc:sldMk cId="3648504809" sldId="594"/>
            <ac:spMk id="12" creationId="{DC0D5DBE-13CD-E1D9-ECF9-0C9B3D52CF16}"/>
          </ac:spMkLst>
        </pc:spChg>
        <pc:spChg chg="add mod">
          <ac:chgData name="Ali Kouadio (2442205)" userId="S::2442205@student.uwtsd.ac.uk::f1889364-2425-4cdc-bc08-c5ec05d8ebc0" providerId="AD" clId="Web-{76CEDB0F-2082-B9FB-A787-F600AAB4DDF7}" dt="2026-04-19T12:58:30.486" v="983" actId="1076"/>
          <ac:spMkLst>
            <pc:docMk/>
            <pc:sldMk cId="3648504809" sldId="594"/>
            <ac:spMk id="13" creationId="{BF5865F3-51B8-C556-383B-0D6F7830FCEC}"/>
          </ac:spMkLst>
        </pc:spChg>
        <pc:spChg chg="add mod">
          <ac:chgData name="Ali Kouadio (2442205)" userId="S::2442205@student.uwtsd.ac.uk::f1889364-2425-4cdc-bc08-c5ec05d8ebc0" providerId="AD" clId="Web-{76CEDB0F-2082-B9FB-A787-F600AAB4DDF7}" dt="2026-04-19T12:58:44.252" v="984" actId="1076"/>
          <ac:spMkLst>
            <pc:docMk/>
            <pc:sldMk cId="3648504809" sldId="594"/>
            <ac:spMk id="14" creationId="{5DA9BD64-C710-730B-DBFF-CC00114D29B9}"/>
          </ac:spMkLst>
        </pc:spChg>
        <pc:spChg chg="add mod">
          <ac:chgData name="Ali Kouadio (2442205)" userId="S::2442205@student.uwtsd.ac.uk::f1889364-2425-4cdc-bc08-c5ec05d8ebc0" providerId="AD" clId="Web-{76CEDB0F-2082-B9FB-A787-F600AAB4DDF7}" dt="2026-04-19T12:58:50.628" v="985" actId="1076"/>
          <ac:spMkLst>
            <pc:docMk/>
            <pc:sldMk cId="3648504809" sldId="594"/>
            <ac:spMk id="15" creationId="{72763AB6-5E79-2111-EF49-F1510D4F243F}"/>
          </ac:spMkLst>
        </pc:spChg>
        <pc:spChg chg="add del">
          <ac:chgData name="Ali Kouadio (2442205)" userId="S::2442205@student.uwtsd.ac.uk::f1889364-2425-4cdc-bc08-c5ec05d8ebc0" providerId="AD" clId="Web-{76CEDB0F-2082-B9FB-A787-F600AAB4DDF7}" dt="2026-04-19T12:54:37.835" v="954"/>
          <ac:spMkLst>
            <pc:docMk/>
            <pc:sldMk cId="3648504809" sldId="594"/>
            <ac:spMk id="16" creationId="{13DA6495-EF2A-614D-9FB5-9B03DC6FB208}"/>
          </ac:spMkLst>
        </pc:spChg>
        <pc:spChg chg="add mod">
          <ac:chgData name="Ali Kouadio (2442205)" userId="S::2442205@student.uwtsd.ac.uk::f1889364-2425-4cdc-bc08-c5ec05d8ebc0" providerId="AD" clId="Web-{76CEDB0F-2082-B9FB-A787-F600AAB4DDF7}" dt="2026-04-19T12:58:58.206" v="986" actId="1076"/>
          <ac:spMkLst>
            <pc:docMk/>
            <pc:sldMk cId="3648504809" sldId="594"/>
            <ac:spMk id="17" creationId="{F9405CA5-AA56-5BD3-BF84-D523A68F9862}"/>
          </ac:spMkLst>
        </pc:spChg>
        <pc:spChg chg="add mod">
          <ac:chgData name="Ali Kouadio (2442205)" userId="S::2442205@student.uwtsd.ac.uk::f1889364-2425-4cdc-bc08-c5ec05d8ebc0" providerId="AD" clId="Web-{76CEDB0F-2082-B9FB-A787-F600AAB4DDF7}" dt="2026-04-19T12:59:17.473" v="987" actId="1076"/>
          <ac:spMkLst>
            <pc:docMk/>
            <pc:sldMk cId="3648504809" sldId="594"/>
            <ac:spMk id="18" creationId="{0A38DBFA-A9FD-9072-2D57-F4BFB8BCB65A}"/>
          </ac:spMkLst>
        </pc:spChg>
        <pc:graphicFrameChg chg="add del mod ord modGraphic">
          <ac:chgData name="Ali Kouadio (2442205)" userId="S::2442205@student.uwtsd.ac.uk::f1889364-2425-4cdc-bc08-c5ec05d8ebc0" providerId="AD" clId="Web-{76CEDB0F-2082-B9FB-A787-F600AAB4DDF7}" dt="2026-04-19T12:44:27.547" v="883"/>
          <ac:graphicFrameMkLst>
            <pc:docMk/>
            <pc:sldMk cId="3648504809" sldId="594"/>
            <ac:graphicFrameMk id="9" creationId="{E35E6655-1B91-2CD3-153F-830546CCCC1D}"/>
          </ac:graphicFrameMkLst>
        </pc:graphicFrameChg>
        <pc:picChg chg="del">
          <ac:chgData name="Ali Kouadio (2442205)" userId="S::2442205@student.uwtsd.ac.uk::f1889364-2425-4cdc-bc08-c5ec05d8ebc0" providerId="AD" clId="Web-{76CEDB0F-2082-B9FB-A787-F600AAB4DDF7}" dt="2026-04-19T12:31:25.157" v="845"/>
          <ac:picMkLst>
            <pc:docMk/>
            <pc:sldMk cId="3648504809" sldId="594"/>
            <ac:picMk id="10" creationId="{7405701F-6ED6-621D-05BA-77F07CCF94BA}"/>
          </ac:picMkLst>
        </pc:picChg>
      </pc:sldChg>
    </pc:docChg>
  </pc:docChgLst>
  <pc:docChgLst>
    <pc:chgData name="Ali Kouadio (2442205)" userId="S::2442205@student.uwtsd.ac.uk::f1889364-2425-4cdc-bc08-c5ec05d8ebc0" providerId="AD" clId="Web-{C4A23A7E-1E5B-86B6-8B74-C78A7AAAA35D}"/>
    <pc:docChg chg="modSld">
      <pc:chgData name="Ali Kouadio (2442205)" userId="S::2442205@student.uwtsd.ac.uk::f1889364-2425-4cdc-bc08-c5ec05d8ebc0" providerId="AD" clId="Web-{C4A23A7E-1E5B-86B6-8B74-C78A7AAAA35D}" dt="2026-04-19T15:46:33.825" v="1014" actId="20577"/>
      <pc:docMkLst>
        <pc:docMk/>
      </pc:docMkLst>
      <pc:sldChg chg="modSp">
        <pc:chgData name="Ali Kouadio (2442205)" userId="S::2442205@student.uwtsd.ac.uk::f1889364-2425-4cdc-bc08-c5ec05d8ebc0" providerId="AD" clId="Web-{C4A23A7E-1E5B-86B6-8B74-C78A7AAAA35D}" dt="2026-04-19T15:11:56.432" v="753" actId="20577"/>
        <pc:sldMkLst>
          <pc:docMk/>
          <pc:sldMk cId="1481281875" sldId="262"/>
        </pc:sldMkLst>
        <pc:spChg chg="mod">
          <ac:chgData name="Ali Kouadio (2442205)" userId="S::2442205@student.uwtsd.ac.uk::f1889364-2425-4cdc-bc08-c5ec05d8ebc0" providerId="AD" clId="Web-{C4A23A7E-1E5B-86B6-8B74-C78A7AAAA35D}" dt="2026-04-19T14:45:16.565" v="136" actId="20577"/>
          <ac:spMkLst>
            <pc:docMk/>
            <pc:sldMk cId="1481281875" sldId="262"/>
            <ac:spMk id="3" creationId="{A18FDE8E-B325-0DB0-C8C4-FBDD3F35941C}"/>
          </ac:spMkLst>
        </pc:spChg>
        <pc:spChg chg="mod">
          <ac:chgData name="Ali Kouadio (2442205)" userId="S::2442205@student.uwtsd.ac.uk::f1889364-2425-4cdc-bc08-c5ec05d8ebc0" providerId="AD" clId="Web-{C4A23A7E-1E5B-86B6-8B74-C78A7AAAA35D}" dt="2026-04-19T15:11:56.432" v="753" actId="20577"/>
          <ac:spMkLst>
            <pc:docMk/>
            <pc:sldMk cId="1481281875" sldId="262"/>
            <ac:spMk id="4" creationId="{7CA7CFC1-D7AD-1D38-BE48-0537EF316731}"/>
          </ac:spMkLst>
        </pc:spChg>
      </pc:sldChg>
      <pc:sldChg chg="modSp">
        <pc:chgData name="Ali Kouadio (2442205)" userId="S::2442205@student.uwtsd.ac.uk::f1889364-2425-4cdc-bc08-c5ec05d8ebc0" providerId="AD" clId="Web-{C4A23A7E-1E5B-86B6-8B74-C78A7AAAA35D}" dt="2026-04-19T15:46:33.825" v="1014" actId="20577"/>
        <pc:sldMkLst>
          <pc:docMk/>
          <pc:sldMk cId="3278303392" sldId="264"/>
        </pc:sldMkLst>
        <pc:spChg chg="mod">
          <ac:chgData name="Ali Kouadio (2442205)" userId="S::2442205@student.uwtsd.ac.uk::f1889364-2425-4cdc-bc08-c5ec05d8ebc0" providerId="AD" clId="Web-{C4A23A7E-1E5B-86B6-8B74-C78A7AAAA35D}" dt="2026-04-19T15:46:33.825" v="1014" actId="20577"/>
          <ac:spMkLst>
            <pc:docMk/>
            <pc:sldMk cId="3278303392" sldId="264"/>
            <ac:spMk id="3" creationId="{0C02D8C8-03B0-FF56-CFE5-5F25280332B8}"/>
          </ac:spMkLst>
        </pc:spChg>
      </pc:sldChg>
    </pc:docChg>
  </pc:docChgLst>
  <pc:docChgLst>
    <pc:chgData name="Ali Kouadio (2442205)" userId="f1889364-2425-4cdc-bc08-c5ec05d8ebc0" providerId="ADAL" clId="{FB70CFC4-6776-304B-A964-214F0F9D2A6C}"/>
    <pc:docChg chg="custSel modSld">
      <pc:chgData name="Ali Kouadio (2442205)" userId="f1889364-2425-4cdc-bc08-c5ec05d8ebc0" providerId="ADAL" clId="{FB70CFC4-6776-304B-A964-214F0F9D2A6C}" dt="2026-04-19T23:44:40.330" v="867" actId="5793"/>
      <pc:docMkLst>
        <pc:docMk/>
      </pc:docMkLst>
      <pc:sldChg chg="modSp">
        <pc:chgData name="Ali Kouadio (2442205)" userId="f1889364-2425-4cdc-bc08-c5ec05d8ebc0" providerId="ADAL" clId="{FB70CFC4-6776-304B-A964-214F0F9D2A6C}" dt="2026-04-19T23:44:40.330" v="867" actId="5793"/>
        <pc:sldMkLst>
          <pc:docMk/>
          <pc:sldMk cId="1051806097" sldId="258"/>
        </pc:sldMkLst>
        <pc:spChg chg="mod">
          <ac:chgData name="Ali Kouadio (2442205)" userId="f1889364-2425-4cdc-bc08-c5ec05d8ebc0" providerId="ADAL" clId="{FB70CFC4-6776-304B-A964-214F0F9D2A6C}" dt="2026-04-19T23:44:40.330" v="867" actId="5793"/>
          <ac:spMkLst>
            <pc:docMk/>
            <pc:sldMk cId="1051806097" sldId="258"/>
            <ac:spMk id="3" creationId="{8C8635FF-B9DD-CA2B-F18A-8979D68BF37E}"/>
          </ac:spMkLst>
        </pc:spChg>
      </pc:sldChg>
      <pc:sldChg chg="modSp">
        <pc:chgData name="Ali Kouadio (2442205)" userId="f1889364-2425-4cdc-bc08-c5ec05d8ebc0" providerId="ADAL" clId="{FB70CFC4-6776-304B-A964-214F0F9D2A6C}" dt="2026-04-19T23:37:37.763" v="638" actId="5793"/>
        <pc:sldMkLst>
          <pc:docMk/>
          <pc:sldMk cId="355182791" sldId="259"/>
        </pc:sldMkLst>
        <pc:spChg chg="mod">
          <ac:chgData name="Ali Kouadio (2442205)" userId="f1889364-2425-4cdc-bc08-c5ec05d8ebc0" providerId="ADAL" clId="{FB70CFC4-6776-304B-A964-214F0F9D2A6C}" dt="2026-04-19T23:37:37.763" v="638" actId="5793"/>
          <ac:spMkLst>
            <pc:docMk/>
            <pc:sldMk cId="355182791" sldId="259"/>
            <ac:spMk id="3" creationId="{0EBD14DB-EC94-B394-2340-BDCEC7C1CCF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7A335A-4ED0-4E32-95C0-3B700651357B}" type="datetimeFigureOut">
              <a:rPr lang="en-GB" smtClean="0"/>
              <a:t>20/04/2026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9A1913-6DB5-475A-8BAA-6F28904B4740}" type="slidenum">
              <a:rPr lang="en-GB" smtClean="0"/>
              <a:t>‹#›</a:t>
            </a:fld>
            <a:endParaRPr lang="en-GB"/>
          </a:p>
        </p:txBody>
      </p:sp>
    </p:spTree>
    <p:extLst>
      <p:ext uri="{BB962C8B-B14F-4D97-AF65-F5344CB8AC3E}">
        <p14:creationId xmlns:p14="http://schemas.microsoft.com/office/powerpoint/2010/main" val="2559375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0000"/>
                </a:solidFill>
                <a:effectLst/>
                <a:latin typeface="Söhne"/>
              </a:rPr>
              <a:t>When introducing yourself remember to Keep the introduction section concise but impactful. The goal is to establish trust and confidence in your ability to lead the business successfully. Remember to focus on relevant information that aligns with your business idea and creates a positive impression of you. You may include the following information.</a:t>
            </a:r>
          </a:p>
          <a:p>
            <a:endParaRPr lang="en-GB" b="0" i="0" dirty="0">
              <a:solidFill>
                <a:srgbClr val="000000"/>
              </a:solidFill>
              <a:effectLst/>
              <a:latin typeface="Söhne"/>
            </a:endParaRPr>
          </a:p>
          <a:p>
            <a:r>
              <a:rPr lang="en-GB" b="1" i="0" dirty="0">
                <a:solidFill>
                  <a:srgbClr val="000000"/>
                </a:solidFill>
                <a:effectLst/>
                <a:latin typeface="Söhne"/>
              </a:rPr>
              <a:t>Name and Role</a:t>
            </a:r>
            <a:r>
              <a:rPr lang="en-GB" b="0" i="0" dirty="0">
                <a:solidFill>
                  <a:srgbClr val="000000"/>
                </a:solidFill>
                <a:effectLst/>
                <a:latin typeface="Söhne"/>
              </a:rPr>
              <a:t>: Start by stating your name and your position or role in the company. If you are the founder or one of the key team members, mention your title (e.g., CEO, Co-founder).</a:t>
            </a:r>
          </a:p>
          <a:p>
            <a:endParaRPr lang="en-GB" b="0" i="0" dirty="0">
              <a:solidFill>
                <a:srgbClr val="000000"/>
              </a:solidFill>
              <a:effectLst/>
              <a:latin typeface="Söhne"/>
            </a:endParaRPr>
          </a:p>
          <a:p>
            <a:r>
              <a:rPr lang="en-GB" b="1" i="0" dirty="0">
                <a:solidFill>
                  <a:srgbClr val="000000"/>
                </a:solidFill>
                <a:effectLst/>
                <a:latin typeface="Söhne"/>
              </a:rPr>
              <a:t>Background and Experience</a:t>
            </a:r>
            <a:r>
              <a:rPr lang="en-GB" b="0" i="0" dirty="0">
                <a:solidFill>
                  <a:srgbClr val="000000"/>
                </a:solidFill>
                <a:effectLst/>
                <a:latin typeface="Söhne"/>
              </a:rPr>
              <a:t>: Briefly share your relevant background and experience. Highlight any expertise, qualifications, or achievements that demonstrate your capability to lead and execute the business idea effectively.</a:t>
            </a:r>
          </a:p>
          <a:p>
            <a:endParaRPr lang="en-GB" b="0" i="0" dirty="0">
              <a:solidFill>
                <a:srgbClr val="000000"/>
              </a:solidFill>
              <a:effectLst/>
              <a:latin typeface="Söhne"/>
            </a:endParaRPr>
          </a:p>
          <a:p>
            <a:r>
              <a:rPr lang="en-GB" b="1" i="0" dirty="0">
                <a:solidFill>
                  <a:srgbClr val="000000"/>
                </a:solidFill>
                <a:effectLst/>
                <a:latin typeface="Söhne"/>
              </a:rPr>
              <a:t>Passion and Motivation</a:t>
            </a:r>
            <a:r>
              <a:rPr lang="en-GB" b="0" i="0" dirty="0">
                <a:solidFill>
                  <a:srgbClr val="000000"/>
                </a:solidFill>
                <a:effectLst/>
                <a:latin typeface="Söhne"/>
              </a:rPr>
              <a:t>: Explain why you are passionate about the business and the problem you are solving. Share your vision for the company and what drives you to pursue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1" i="0" dirty="0">
                <a:solidFill>
                  <a:srgbClr val="000000"/>
                </a:solidFill>
                <a:effectLst/>
                <a:latin typeface="Söhne"/>
              </a:rPr>
              <a:t>Connection to the Industry</a:t>
            </a:r>
            <a:r>
              <a:rPr lang="en-GB" b="0" i="0" dirty="0">
                <a:solidFill>
                  <a:srgbClr val="000000"/>
                </a:solidFill>
                <a:effectLst/>
                <a:latin typeface="Söhne"/>
              </a:rPr>
              <a:t>: If you have a personal or professional connection to the industry in which your business operates, share that information. It could be an experience, personal story, or a passion for the industry that led you to start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0" i="0" dirty="0">
                <a:solidFill>
                  <a:srgbClr val="000000"/>
                </a:solidFill>
                <a:effectLst/>
                <a:latin typeface="Söhne"/>
              </a:rPr>
              <a:t>Keep the introduction section concise but impactful. The goal is to establish trust and confidence in your ability to lead the business successfully. Remember to focus on relevant information that aligns with your business idea and creates a positive impression of you and your team.</a:t>
            </a: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br>
              <a:rPr lang="en-GB" b="0" i="0" dirty="0">
                <a:solidFill>
                  <a:srgbClr val="000000"/>
                </a:solidFill>
                <a:effectLst/>
                <a:latin typeface="Söhne"/>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4</a:t>
            </a:fld>
            <a:endParaRPr lang="en-GB"/>
          </a:p>
        </p:txBody>
      </p:sp>
    </p:spTree>
    <p:extLst>
      <p:ext uri="{BB962C8B-B14F-4D97-AF65-F5344CB8AC3E}">
        <p14:creationId xmlns:p14="http://schemas.microsoft.com/office/powerpoint/2010/main" val="3254151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5</a:t>
            </a:fld>
            <a:endParaRPr lang="en-GB"/>
          </a:p>
        </p:txBody>
      </p:sp>
    </p:spTree>
    <p:extLst>
      <p:ext uri="{BB962C8B-B14F-4D97-AF65-F5344CB8AC3E}">
        <p14:creationId xmlns:p14="http://schemas.microsoft.com/office/powerpoint/2010/main" val="976007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to week 3 slides: Legal format of Enterprises &amp; Building a Founding team</a:t>
            </a:r>
          </a:p>
        </p:txBody>
      </p:sp>
      <p:sp>
        <p:nvSpPr>
          <p:cNvPr id="4" name="Slide Number Placeholder 3"/>
          <p:cNvSpPr>
            <a:spLocks noGrp="1"/>
          </p:cNvSpPr>
          <p:nvPr>
            <p:ph type="sldNum" sz="quarter" idx="5"/>
          </p:nvPr>
        </p:nvSpPr>
        <p:spPr/>
        <p:txBody>
          <a:bodyPr/>
          <a:lstStyle/>
          <a:p>
            <a:fld id="{8F9A1913-6DB5-475A-8BAA-6F28904B4740}" type="slidenum">
              <a:rPr lang="en-GB" smtClean="0"/>
              <a:t>6</a:t>
            </a:fld>
            <a:endParaRPr lang="en-GB"/>
          </a:p>
        </p:txBody>
      </p:sp>
    </p:spTree>
    <p:extLst>
      <p:ext uri="{BB962C8B-B14F-4D97-AF65-F5344CB8AC3E}">
        <p14:creationId xmlns:p14="http://schemas.microsoft.com/office/powerpoint/2010/main" val="3364881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can use either MS Visio or MS Word to create this.</a:t>
            </a:r>
          </a:p>
        </p:txBody>
      </p:sp>
      <p:sp>
        <p:nvSpPr>
          <p:cNvPr id="4" name="Slide Number Placeholder 3"/>
          <p:cNvSpPr>
            <a:spLocks noGrp="1"/>
          </p:cNvSpPr>
          <p:nvPr>
            <p:ph type="sldNum" sz="quarter" idx="5"/>
          </p:nvPr>
        </p:nvSpPr>
        <p:spPr/>
        <p:txBody>
          <a:bodyPr/>
          <a:lstStyle/>
          <a:p>
            <a:fld id="{8F9A1913-6DB5-475A-8BAA-6F28904B4740}" type="slidenum">
              <a:rPr lang="en-GB" smtClean="0"/>
              <a:t>7</a:t>
            </a:fld>
            <a:endParaRPr lang="en-GB"/>
          </a:p>
        </p:txBody>
      </p:sp>
    </p:spTree>
    <p:extLst>
      <p:ext uri="{BB962C8B-B14F-4D97-AF65-F5344CB8AC3E}">
        <p14:creationId xmlns:p14="http://schemas.microsoft.com/office/powerpoint/2010/main" val="23277929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highlight>
                  <a:srgbClr val="FFFF00"/>
                </a:highlight>
              </a:rPr>
              <a:t>Apply PESTEL analysis </a:t>
            </a:r>
            <a:r>
              <a:rPr lang="en-GB" altLang="en-US" b="0" dirty="0">
                <a:solidFill>
                  <a:schemeClr val="accent2"/>
                </a:solidFill>
              </a:rPr>
              <a:t>taught in week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Analyse the following factors: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Political – Government policies, regulations, tax laws, trade restrictions.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Economic – Inflation, interest rates, economic growth, consumer spending.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Social – Demographics, cultural trends, lifestyle changes, education.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Technological – Innovation, digital transformation, automation.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Environmental – Sustainability, climate change regulations, waste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Legal – Employment laws, intellectual property rights, industry-specific regulations.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2. Align PESTEL with Business Strategy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After identifying key external factors, explain how they impact your business and what strategies you will adopt to mitigate risks or leverage opportunities.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highlight>
                <a:srgbClr val="FFFF00"/>
              </a:highlight>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8</a:t>
            </a:fld>
            <a:endParaRPr lang="en-GB"/>
          </a:p>
        </p:txBody>
      </p:sp>
    </p:spTree>
    <p:extLst>
      <p:ext uri="{BB962C8B-B14F-4D97-AF65-F5344CB8AC3E}">
        <p14:creationId xmlns:p14="http://schemas.microsoft.com/office/powerpoint/2010/main" val="371334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Refer to week 5: Market Segmentation, Targeting, Positioning and marketing mix</a:t>
            </a:r>
          </a:p>
          <a:p>
            <a:endParaRPr lang="en-GB" dirty="0">
              <a:effectLst/>
            </a:endParaRPr>
          </a:p>
          <a:p>
            <a:r>
              <a:rPr lang="en-GB" dirty="0">
                <a:effectLst/>
              </a:rPr>
              <a:t>Here are some key aspects of </a:t>
            </a:r>
            <a:r>
              <a:rPr lang="en-GB" b="1" dirty="0">
                <a:effectLst/>
              </a:rPr>
              <a:t>Unique Selling Points</a:t>
            </a:r>
            <a:r>
              <a:rPr lang="en-GB" dirty="0">
                <a:effectLst/>
              </a:rPr>
              <a:t>:</a:t>
            </a:r>
          </a:p>
          <a:p>
            <a:pPr>
              <a:buFont typeface="+mj-lt"/>
              <a:buAutoNum type="arabicPeriod"/>
            </a:pPr>
            <a:r>
              <a:rPr lang="en-GB" b="1" dirty="0">
                <a:effectLst/>
              </a:rPr>
              <a:t>Differentiation:</a:t>
            </a:r>
            <a:r>
              <a:rPr lang="en-GB" dirty="0">
                <a:effectLst/>
              </a:rPr>
              <a:t> USPs highlight what makes a product or service unique and differentiates it from similar offerings in the market. It can be a feature, quality, or capability that competitors do not offer or cannot replicate easily.</a:t>
            </a:r>
          </a:p>
          <a:p>
            <a:pPr>
              <a:buFont typeface="+mj-lt"/>
              <a:buAutoNum type="arabicPeriod"/>
            </a:pPr>
            <a:r>
              <a:rPr lang="en-GB" b="1" dirty="0">
                <a:effectLst/>
              </a:rPr>
              <a:t>Customer-Centric:</a:t>
            </a:r>
            <a:r>
              <a:rPr lang="en-GB" dirty="0">
                <a:effectLst/>
              </a:rPr>
              <a:t> USPs are designed to address the needs, wants, or pain points of the target market. They showcase how the product or service </a:t>
            </a:r>
            <a:r>
              <a:rPr lang="en-GB" dirty="0" err="1">
                <a:effectLst/>
              </a:rPr>
              <a:t>fulfills</a:t>
            </a:r>
            <a:r>
              <a:rPr lang="en-GB" dirty="0">
                <a:effectLst/>
              </a:rPr>
              <a:t> a specific customer demand or solves a particular problem effectively.</a:t>
            </a:r>
          </a:p>
          <a:p>
            <a:pPr>
              <a:buFont typeface="+mj-lt"/>
              <a:buAutoNum type="arabicPeriod"/>
            </a:pPr>
            <a:r>
              <a:rPr lang="en-GB" b="1" dirty="0">
                <a:effectLst/>
              </a:rPr>
              <a:t>Value and Benefits:</a:t>
            </a:r>
            <a:r>
              <a:rPr lang="en-GB" dirty="0">
                <a:effectLst/>
              </a:rPr>
              <a:t> USPs emphasize the value customers will gain by choosing the product or service. They demonstrate the benefits and advantages the customers will experience by using the offering.</a:t>
            </a:r>
          </a:p>
          <a:p>
            <a:pPr>
              <a:buFont typeface="+mj-lt"/>
              <a:buAutoNum type="arabicPeriod"/>
            </a:pPr>
            <a:r>
              <a:rPr lang="en-GB" b="1" dirty="0">
                <a:effectLst/>
              </a:rPr>
              <a:t>Memorability:</a:t>
            </a:r>
            <a:r>
              <a:rPr lang="en-GB" dirty="0">
                <a:effectLst/>
              </a:rPr>
              <a:t> A compelling USP is memorable and easy to communicate. It should be concise, clear, and leave a lasting impression on the audience.</a:t>
            </a:r>
          </a:p>
          <a:p>
            <a:pPr>
              <a:buFont typeface="+mj-lt"/>
              <a:buAutoNum type="arabicPeriod"/>
            </a:pPr>
            <a:r>
              <a:rPr lang="en-GB" b="1" dirty="0">
                <a:effectLst/>
              </a:rPr>
              <a:t>Emotional Appeal:</a:t>
            </a:r>
            <a:r>
              <a:rPr lang="en-GB" dirty="0">
                <a:effectLst/>
              </a:rPr>
              <a:t> USPs can tap into emotions and aspirations of customers. They can create an emotional connection, making the product or service more appealing and desirable.</a:t>
            </a:r>
          </a:p>
          <a:p>
            <a:pPr>
              <a:buFont typeface="+mj-lt"/>
              <a:buAutoNum type="arabicPeriod"/>
            </a:pPr>
            <a:r>
              <a:rPr lang="en-GB" b="1" dirty="0">
                <a:effectLst/>
              </a:rPr>
              <a:t>Competitive Advantage:</a:t>
            </a:r>
            <a:r>
              <a:rPr lang="en-GB" dirty="0">
                <a:effectLst/>
              </a:rPr>
              <a:t> USPs help companies gain a competitive edge in the market. They provide a reason for customers to choose their offerings over alternatives from competitors.</a:t>
            </a:r>
          </a:p>
          <a:p>
            <a:r>
              <a:rPr lang="en-GB" b="1" dirty="0">
                <a:effectLst/>
              </a:rPr>
              <a:t>Examples of Unique Selling Points:</a:t>
            </a:r>
          </a:p>
          <a:p>
            <a:pPr>
              <a:buFont typeface="+mj-lt"/>
              <a:buAutoNum type="arabicPeriod"/>
            </a:pPr>
            <a:r>
              <a:rPr lang="en-GB" dirty="0">
                <a:effectLst/>
              </a:rPr>
              <a:t> A smartphone with an exceptionally long-lasting battery life.</a:t>
            </a:r>
          </a:p>
          <a:p>
            <a:pPr>
              <a:buFont typeface="+mj-lt"/>
              <a:buAutoNum type="arabicPeriod"/>
            </a:pPr>
            <a:r>
              <a:rPr lang="en-GB" dirty="0">
                <a:effectLst/>
              </a:rPr>
              <a:t> A cleaning product that is eco-friendly and non-toxic, appealing to environmentally conscious consumers.</a:t>
            </a:r>
          </a:p>
          <a:p>
            <a:pPr>
              <a:buFont typeface="+mj-lt"/>
              <a:buAutoNum type="arabicPeriod"/>
            </a:pPr>
            <a:r>
              <a:rPr lang="en-GB" dirty="0">
                <a:effectLst/>
              </a:rPr>
              <a:t>An online platform that offers 24/7 customer support and assistance.</a:t>
            </a:r>
          </a:p>
          <a:p>
            <a:pPr>
              <a:buFont typeface="+mj-lt"/>
              <a:buAutoNum type="arabicPeriod"/>
            </a:pPr>
            <a:r>
              <a:rPr lang="en-GB" dirty="0">
                <a:effectLst/>
              </a:rPr>
              <a:t> A restaurant that serves unique fusion cuisine not available anywhere else in the area.</a:t>
            </a:r>
          </a:p>
          <a:p>
            <a:pPr>
              <a:buFont typeface="+mj-lt"/>
              <a:buAutoNum type="arabicPeriod"/>
            </a:pPr>
            <a:r>
              <a:rPr lang="en-GB" dirty="0">
                <a:effectLst/>
              </a:rPr>
              <a:t>An e-commerce website with free and fast shipping, setting it apart from competitors with longer delivery times and shipping fees.</a:t>
            </a:r>
          </a:p>
          <a:p>
            <a:r>
              <a:rPr lang="en-GB" dirty="0">
                <a:effectLst/>
              </a:rPr>
              <a:t>Identifying and effectively promoting USPs is crucial for successful marketing and business growth. It allows businesses to position themselves as the best solution for their target customers and build a loyal customer base.</a:t>
            </a:r>
          </a:p>
          <a:p>
            <a:pPr algn="l"/>
            <a:r>
              <a:rPr lang="en-GB" b="0" i="0" dirty="0">
                <a:solidFill>
                  <a:srgbClr val="000000"/>
                </a:solidFill>
                <a:effectLst/>
                <a:latin typeface="Söhne"/>
              </a:rPr>
              <a:t>Regenerate</a:t>
            </a:r>
          </a:p>
          <a:p>
            <a:br>
              <a:rPr lang="en-GB" dirty="0">
                <a:effectLst/>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9</a:t>
            </a:fld>
            <a:endParaRPr lang="en-GB"/>
          </a:p>
        </p:txBody>
      </p:sp>
    </p:spTree>
    <p:extLst>
      <p:ext uri="{BB962C8B-B14F-4D97-AF65-F5344CB8AC3E}">
        <p14:creationId xmlns:p14="http://schemas.microsoft.com/office/powerpoint/2010/main" val="6190410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374151"/>
              </a:solidFill>
              <a:effectLst/>
              <a:latin typeface="Söhne"/>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10</a:t>
            </a:fld>
            <a:endParaRPr lang="en-GB"/>
          </a:p>
        </p:txBody>
      </p:sp>
    </p:spTree>
    <p:extLst>
      <p:ext uri="{BB962C8B-B14F-4D97-AF65-F5344CB8AC3E}">
        <p14:creationId xmlns:p14="http://schemas.microsoft.com/office/powerpoint/2010/main" val="3298051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highlight>
                  <a:srgbClr val="FFFF00"/>
                </a:highlight>
                <a:latin typeface="Aptos" panose="020B0004020202020204" pitchFamily="34" charset="0"/>
                <a:ea typeface="DengXian" panose="02010600030101010101" pitchFamily="2" charset="-122"/>
                <a:cs typeface="Times New Roman" panose="02020603050405020304" pitchFamily="18" charset="0"/>
              </a:rPr>
              <a:t>Investment needed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FF"/>
                </a:highlight>
                <a:latin typeface="Aptos" panose="020B0004020202020204" pitchFamily="34" charset="0"/>
                <a:ea typeface="DengXian" panose="02010600030101010101" pitchFamily="2" charset="-122"/>
                <a:cs typeface="Times New Roman" panose="02020603050405020304" pitchFamily="18" charset="0"/>
              </a:rPr>
              <a:t>Total Startup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00"/>
                </a:highlight>
                <a:latin typeface="Aptos" panose="020B0004020202020204" pitchFamily="34" charset="0"/>
                <a:ea typeface="DengXian" panose="02010600030101010101" pitchFamily="2" charset="-122"/>
                <a:cs typeface="Times New Roman" panose="02020603050405020304" pitchFamily="18" charset="0"/>
              </a:rPr>
              <a:t>Operational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a:effectLst/>
                <a:highlight>
                  <a:srgbClr val="FF00FF"/>
                </a:highlight>
                <a:latin typeface="Aptos" panose="020B0004020202020204" pitchFamily="34" charset="0"/>
                <a:ea typeface="DengXian" panose="02010600030101010101" pitchFamily="2" charset="-122"/>
                <a:cs typeface="Times New Roman" panose="02020603050405020304" pitchFamily="18" charset="0"/>
              </a:rPr>
              <a:t>Revenue</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 up to the break-even point</a:t>
            </a: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13</a:t>
            </a:fld>
            <a:endParaRPr lang="en-GB"/>
          </a:p>
        </p:txBody>
      </p:sp>
    </p:spTree>
    <p:extLst>
      <p:ext uri="{BB962C8B-B14F-4D97-AF65-F5344CB8AC3E}">
        <p14:creationId xmlns:p14="http://schemas.microsoft.com/office/powerpoint/2010/main" val="3412330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7BFB0-6CD1-28E6-B24A-FDAC4EEC5C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A62F5-9C75-A290-98BC-F9ACB7B99E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07C7072-693F-7341-FF65-32C349CE8B4D}"/>
              </a:ext>
            </a:extLst>
          </p:cNvPr>
          <p:cNvSpPr>
            <a:spLocks noGrp="1"/>
          </p:cNvSpPr>
          <p:nvPr>
            <p:ph type="dt" sz="half" idx="10"/>
          </p:nvPr>
        </p:nvSpPr>
        <p:spPr/>
        <p:txBody>
          <a:bodyPr/>
          <a:lstStyle/>
          <a:p>
            <a:fld id="{EC124A7F-636A-4441-8E5A-F364BBDE539F}" type="datetimeFigureOut">
              <a:rPr lang="en-GB" smtClean="0"/>
              <a:t>20/04/2026</a:t>
            </a:fld>
            <a:endParaRPr lang="en-GB"/>
          </a:p>
        </p:txBody>
      </p:sp>
      <p:sp>
        <p:nvSpPr>
          <p:cNvPr id="5" name="Footer Placeholder 4">
            <a:extLst>
              <a:ext uri="{FF2B5EF4-FFF2-40B4-BE49-F238E27FC236}">
                <a16:creationId xmlns:a16="http://schemas.microsoft.com/office/drawing/2014/main" id="{36EFE0DA-F4BE-9C90-5B48-0695C85800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081D2F-4179-1AD3-E213-FC33197B4F5B}"/>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092983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49946-2FC8-EC64-1E92-F78DFD8739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4B76E7-B870-3099-50BD-6831DC9F65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AA5F41-42B6-92B4-EAE4-94FA6F61C870}"/>
              </a:ext>
            </a:extLst>
          </p:cNvPr>
          <p:cNvSpPr>
            <a:spLocks noGrp="1"/>
          </p:cNvSpPr>
          <p:nvPr>
            <p:ph type="dt" sz="half" idx="10"/>
          </p:nvPr>
        </p:nvSpPr>
        <p:spPr/>
        <p:txBody>
          <a:bodyPr/>
          <a:lstStyle/>
          <a:p>
            <a:fld id="{EC124A7F-636A-4441-8E5A-F364BBDE539F}" type="datetimeFigureOut">
              <a:rPr lang="en-GB" smtClean="0"/>
              <a:t>20/04/2026</a:t>
            </a:fld>
            <a:endParaRPr lang="en-GB"/>
          </a:p>
        </p:txBody>
      </p:sp>
      <p:sp>
        <p:nvSpPr>
          <p:cNvPr id="5" name="Footer Placeholder 4">
            <a:extLst>
              <a:ext uri="{FF2B5EF4-FFF2-40B4-BE49-F238E27FC236}">
                <a16:creationId xmlns:a16="http://schemas.microsoft.com/office/drawing/2014/main" id="{00FCD45C-0535-BCF4-7331-C382FFB28B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174ADA-4FFD-2843-54D9-4781FE772D5E}"/>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869842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F56A6-B387-5D58-907E-F8C1F4AE36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53649AA-94C1-FC1C-BCC4-29852977B5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E64E7E-CAFE-039C-959B-23FDAE05F4F4}"/>
              </a:ext>
            </a:extLst>
          </p:cNvPr>
          <p:cNvSpPr>
            <a:spLocks noGrp="1"/>
          </p:cNvSpPr>
          <p:nvPr>
            <p:ph type="dt" sz="half" idx="10"/>
          </p:nvPr>
        </p:nvSpPr>
        <p:spPr/>
        <p:txBody>
          <a:bodyPr/>
          <a:lstStyle/>
          <a:p>
            <a:fld id="{EC124A7F-636A-4441-8E5A-F364BBDE539F}" type="datetimeFigureOut">
              <a:rPr lang="en-GB" smtClean="0"/>
              <a:t>20/04/2026</a:t>
            </a:fld>
            <a:endParaRPr lang="en-GB"/>
          </a:p>
        </p:txBody>
      </p:sp>
      <p:sp>
        <p:nvSpPr>
          <p:cNvPr id="5" name="Footer Placeholder 4">
            <a:extLst>
              <a:ext uri="{FF2B5EF4-FFF2-40B4-BE49-F238E27FC236}">
                <a16:creationId xmlns:a16="http://schemas.microsoft.com/office/drawing/2014/main" id="{A4BFE8D3-07CB-A433-C05F-5A64F4124F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AEB137-970E-E462-5149-7AAB584F6A40}"/>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292926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8E021-FD2A-7D25-A251-E22EF211D30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3073915-1286-26B2-479A-2E19CC171E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5F369D5-24D9-E477-4A38-72D057E693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01724E2-23DB-A6B6-92CC-1D69CDE431CC}"/>
              </a:ext>
            </a:extLst>
          </p:cNvPr>
          <p:cNvSpPr>
            <a:spLocks noGrp="1"/>
          </p:cNvSpPr>
          <p:nvPr>
            <p:ph type="dt" sz="half" idx="10"/>
          </p:nvPr>
        </p:nvSpPr>
        <p:spPr/>
        <p:txBody>
          <a:bodyPr/>
          <a:lstStyle/>
          <a:p>
            <a:fld id="{EC124A7F-636A-4441-8E5A-F364BBDE539F}" type="datetimeFigureOut">
              <a:rPr lang="en-GB" smtClean="0"/>
              <a:t>20/04/2026</a:t>
            </a:fld>
            <a:endParaRPr lang="en-GB"/>
          </a:p>
        </p:txBody>
      </p:sp>
      <p:sp>
        <p:nvSpPr>
          <p:cNvPr id="6" name="Footer Placeholder 5">
            <a:extLst>
              <a:ext uri="{FF2B5EF4-FFF2-40B4-BE49-F238E27FC236}">
                <a16:creationId xmlns:a16="http://schemas.microsoft.com/office/drawing/2014/main" id="{8EA7340F-A99F-9578-B939-B87A55A230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5FB51C-F754-3A05-5956-9C2A3AB31066}"/>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077988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EFE75-0990-25FF-2D46-A44D93B264E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45C23F-6AF4-2ACE-465F-D1BCD3118E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1F82E86-577F-EC2E-D963-A5B3FDA999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A546D5-C2DE-8E40-C61D-4BF1E14CEC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D2EBFA-6491-F8D9-4BC5-25916E35B7A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6BFF43F-828C-FD39-438C-F0EE9AD4DB65}"/>
              </a:ext>
            </a:extLst>
          </p:cNvPr>
          <p:cNvSpPr>
            <a:spLocks noGrp="1"/>
          </p:cNvSpPr>
          <p:nvPr>
            <p:ph type="dt" sz="half" idx="10"/>
          </p:nvPr>
        </p:nvSpPr>
        <p:spPr/>
        <p:txBody>
          <a:bodyPr/>
          <a:lstStyle/>
          <a:p>
            <a:fld id="{EC124A7F-636A-4441-8E5A-F364BBDE539F}" type="datetimeFigureOut">
              <a:rPr lang="en-GB" smtClean="0"/>
              <a:t>20/04/2026</a:t>
            </a:fld>
            <a:endParaRPr lang="en-GB"/>
          </a:p>
        </p:txBody>
      </p:sp>
      <p:sp>
        <p:nvSpPr>
          <p:cNvPr id="8" name="Footer Placeholder 7">
            <a:extLst>
              <a:ext uri="{FF2B5EF4-FFF2-40B4-BE49-F238E27FC236}">
                <a16:creationId xmlns:a16="http://schemas.microsoft.com/office/drawing/2014/main" id="{24DEB390-D3C7-B6B6-0FDD-1C15862CC35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951E1C-B869-A84C-1FD2-09EE11270FBF}"/>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767090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F3720-90FA-8601-91E5-96D1D4022C6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2137C09-FD56-DEB9-5513-E013049FC1D8}"/>
              </a:ext>
            </a:extLst>
          </p:cNvPr>
          <p:cNvSpPr>
            <a:spLocks noGrp="1"/>
          </p:cNvSpPr>
          <p:nvPr>
            <p:ph type="dt" sz="half" idx="10"/>
          </p:nvPr>
        </p:nvSpPr>
        <p:spPr/>
        <p:txBody>
          <a:bodyPr/>
          <a:lstStyle/>
          <a:p>
            <a:fld id="{EC124A7F-636A-4441-8E5A-F364BBDE539F}" type="datetimeFigureOut">
              <a:rPr lang="en-GB" smtClean="0"/>
              <a:t>20/04/2026</a:t>
            </a:fld>
            <a:endParaRPr lang="en-GB"/>
          </a:p>
        </p:txBody>
      </p:sp>
      <p:sp>
        <p:nvSpPr>
          <p:cNvPr id="4" name="Footer Placeholder 3">
            <a:extLst>
              <a:ext uri="{FF2B5EF4-FFF2-40B4-BE49-F238E27FC236}">
                <a16:creationId xmlns:a16="http://schemas.microsoft.com/office/drawing/2014/main" id="{A2CE7E77-C068-EE6C-F445-948D2A4016F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86D30F-74B1-972D-10BA-82831FAA2BE8}"/>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168271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1BBD48-82C0-0606-6E8A-4E2BAAEE1875}"/>
              </a:ext>
            </a:extLst>
          </p:cNvPr>
          <p:cNvSpPr>
            <a:spLocks noGrp="1"/>
          </p:cNvSpPr>
          <p:nvPr>
            <p:ph type="dt" sz="half" idx="10"/>
          </p:nvPr>
        </p:nvSpPr>
        <p:spPr/>
        <p:txBody>
          <a:bodyPr/>
          <a:lstStyle/>
          <a:p>
            <a:fld id="{EC124A7F-636A-4441-8E5A-F364BBDE539F}" type="datetimeFigureOut">
              <a:rPr lang="en-GB" smtClean="0"/>
              <a:t>20/04/2026</a:t>
            </a:fld>
            <a:endParaRPr lang="en-GB"/>
          </a:p>
        </p:txBody>
      </p:sp>
      <p:sp>
        <p:nvSpPr>
          <p:cNvPr id="3" name="Footer Placeholder 2">
            <a:extLst>
              <a:ext uri="{FF2B5EF4-FFF2-40B4-BE49-F238E27FC236}">
                <a16:creationId xmlns:a16="http://schemas.microsoft.com/office/drawing/2014/main" id="{6203D6A2-677E-7BE1-F9C1-7BF8CE44E8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DAE27C1-3425-D2E9-E742-9AA9F8C1ED80}"/>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44313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A363B-FDE8-6D98-CABC-7EB514D5A9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386C82E-7076-2289-BB9D-2D0F42AA19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FFB50D-9B05-B0BF-2BD1-B8A68302DF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C0FAF6-7BC3-B2E0-8D0B-7A2FCCFF8AE0}"/>
              </a:ext>
            </a:extLst>
          </p:cNvPr>
          <p:cNvSpPr>
            <a:spLocks noGrp="1"/>
          </p:cNvSpPr>
          <p:nvPr>
            <p:ph type="dt" sz="half" idx="10"/>
          </p:nvPr>
        </p:nvSpPr>
        <p:spPr/>
        <p:txBody>
          <a:bodyPr/>
          <a:lstStyle/>
          <a:p>
            <a:fld id="{EC124A7F-636A-4441-8E5A-F364BBDE539F}" type="datetimeFigureOut">
              <a:rPr lang="en-GB" smtClean="0"/>
              <a:t>20/04/2026</a:t>
            </a:fld>
            <a:endParaRPr lang="en-GB"/>
          </a:p>
        </p:txBody>
      </p:sp>
      <p:sp>
        <p:nvSpPr>
          <p:cNvPr id="6" name="Footer Placeholder 5">
            <a:extLst>
              <a:ext uri="{FF2B5EF4-FFF2-40B4-BE49-F238E27FC236}">
                <a16:creationId xmlns:a16="http://schemas.microsoft.com/office/drawing/2014/main" id="{2A11B022-9AF5-7FAF-1AA2-1FF294AA89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4AF446-EFF1-2397-D097-9CF0E0F7E76C}"/>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028871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AFF6B-0A80-1396-AFEC-EB93674EC5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46DEC6D-9AB4-A1CB-DDE3-1E5D82D05D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AE6DB1-5C72-4D73-D061-02414F0CF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1AB03A-FB7E-F364-5B79-75DCE8E3150C}"/>
              </a:ext>
            </a:extLst>
          </p:cNvPr>
          <p:cNvSpPr>
            <a:spLocks noGrp="1"/>
          </p:cNvSpPr>
          <p:nvPr>
            <p:ph type="dt" sz="half" idx="10"/>
          </p:nvPr>
        </p:nvSpPr>
        <p:spPr/>
        <p:txBody>
          <a:bodyPr/>
          <a:lstStyle/>
          <a:p>
            <a:fld id="{EC124A7F-636A-4441-8E5A-F364BBDE539F}" type="datetimeFigureOut">
              <a:rPr lang="en-GB" smtClean="0"/>
              <a:t>20/04/2026</a:t>
            </a:fld>
            <a:endParaRPr lang="en-GB"/>
          </a:p>
        </p:txBody>
      </p:sp>
      <p:sp>
        <p:nvSpPr>
          <p:cNvPr id="6" name="Footer Placeholder 5">
            <a:extLst>
              <a:ext uri="{FF2B5EF4-FFF2-40B4-BE49-F238E27FC236}">
                <a16:creationId xmlns:a16="http://schemas.microsoft.com/office/drawing/2014/main" id="{2BF66DF0-D91F-75C8-F105-EEE912E67E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202980-0966-BFF9-1935-9F76258559E5}"/>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286718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9130D-D6DE-68A5-940C-6888DEB038D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0E0D19-9823-34E2-350B-2A94809C8A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8DCECB-6880-5C4C-B7DF-EEE2D0DB5EE6}"/>
              </a:ext>
            </a:extLst>
          </p:cNvPr>
          <p:cNvSpPr>
            <a:spLocks noGrp="1"/>
          </p:cNvSpPr>
          <p:nvPr>
            <p:ph type="dt" sz="half" idx="10"/>
          </p:nvPr>
        </p:nvSpPr>
        <p:spPr/>
        <p:txBody>
          <a:bodyPr/>
          <a:lstStyle/>
          <a:p>
            <a:fld id="{EC124A7F-636A-4441-8E5A-F364BBDE539F}" type="datetimeFigureOut">
              <a:rPr lang="en-GB" smtClean="0"/>
              <a:t>20/04/2026</a:t>
            </a:fld>
            <a:endParaRPr lang="en-GB"/>
          </a:p>
        </p:txBody>
      </p:sp>
      <p:sp>
        <p:nvSpPr>
          <p:cNvPr id="5" name="Footer Placeholder 4">
            <a:extLst>
              <a:ext uri="{FF2B5EF4-FFF2-40B4-BE49-F238E27FC236}">
                <a16:creationId xmlns:a16="http://schemas.microsoft.com/office/drawing/2014/main" id="{D8CD72A0-7EF8-5FFA-0D80-D821977C51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CF0812-A2D1-8EFC-7F4E-A851BDE2CBE7}"/>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151593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579629-CB8B-5320-5332-BE118258F92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83A5D5-D791-311E-1BD7-4A1A8D6FF6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B28D98-1A00-7902-0DAA-A4837DF8AF76}"/>
              </a:ext>
            </a:extLst>
          </p:cNvPr>
          <p:cNvSpPr>
            <a:spLocks noGrp="1"/>
          </p:cNvSpPr>
          <p:nvPr>
            <p:ph type="dt" sz="half" idx="10"/>
          </p:nvPr>
        </p:nvSpPr>
        <p:spPr/>
        <p:txBody>
          <a:bodyPr/>
          <a:lstStyle/>
          <a:p>
            <a:fld id="{EC124A7F-636A-4441-8E5A-F364BBDE539F}" type="datetimeFigureOut">
              <a:rPr lang="en-GB" smtClean="0"/>
              <a:t>20/04/2026</a:t>
            </a:fld>
            <a:endParaRPr lang="en-GB"/>
          </a:p>
        </p:txBody>
      </p:sp>
      <p:sp>
        <p:nvSpPr>
          <p:cNvPr id="5" name="Footer Placeholder 4">
            <a:extLst>
              <a:ext uri="{FF2B5EF4-FFF2-40B4-BE49-F238E27FC236}">
                <a16:creationId xmlns:a16="http://schemas.microsoft.com/office/drawing/2014/main" id="{DA9B3B61-EE05-CA59-DE59-1BE7DE3B80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5DBD0B-42AD-CA6E-3B63-48479505C41D}"/>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996325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59CC87-9A85-48E2-704A-7C6B0CD805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FCC6C5-C2D4-C53B-6875-BA48D7D105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5FC00C-BEF3-76A3-7FE5-3552E1A82B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124A7F-636A-4441-8E5A-F364BBDE539F}" type="datetimeFigureOut">
              <a:rPr lang="en-GB" smtClean="0"/>
              <a:t>20/04/2026</a:t>
            </a:fld>
            <a:endParaRPr lang="en-GB"/>
          </a:p>
        </p:txBody>
      </p:sp>
      <p:sp>
        <p:nvSpPr>
          <p:cNvPr id="5" name="Footer Placeholder 4">
            <a:extLst>
              <a:ext uri="{FF2B5EF4-FFF2-40B4-BE49-F238E27FC236}">
                <a16:creationId xmlns:a16="http://schemas.microsoft.com/office/drawing/2014/main" id="{86FEA737-F782-54F3-378D-4DBF807443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CCA97C-2375-E488-470B-F779F9ED56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C73818-8A25-48BB-BD29-7DA87A852273}" type="slidenum">
              <a:rPr lang="en-GB" smtClean="0"/>
              <a:t>‹#›</a:t>
            </a:fld>
            <a:endParaRPr lang="en-GB"/>
          </a:p>
        </p:txBody>
      </p:sp>
    </p:spTree>
    <p:extLst>
      <p:ext uri="{BB962C8B-B14F-4D97-AF65-F5344CB8AC3E}">
        <p14:creationId xmlns:p14="http://schemas.microsoft.com/office/powerpoint/2010/main" val="2897067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508E7-EE09-3285-416C-4FC3E6676B94}"/>
              </a:ext>
            </a:extLst>
          </p:cNvPr>
          <p:cNvSpPr>
            <a:spLocks noGrp="1"/>
          </p:cNvSpPr>
          <p:nvPr>
            <p:ph type="ctrTitle"/>
          </p:nvPr>
        </p:nvSpPr>
        <p:spPr>
          <a:xfrm>
            <a:off x="1639614" y="2273354"/>
            <a:ext cx="9144000" cy="1155646"/>
          </a:xfrm>
        </p:spPr>
        <p:txBody>
          <a:bodyPr>
            <a:normAutofit/>
          </a:bodyPr>
          <a:lstStyle/>
          <a:p>
            <a:r>
              <a:rPr lang="en-GB" sz="5400" b="1" dirty="0">
                <a:solidFill>
                  <a:srgbClr val="00B0F0"/>
                </a:solidFill>
              </a:rPr>
              <a:t>Assessment Task 2</a:t>
            </a:r>
          </a:p>
        </p:txBody>
      </p:sp>
      <p:sp>
        <p:nvSpPr>
          <p:cNvPr id="3" name="Subtitle 2">
            <a:extLst>
              <a:ext uri="{FF2B5EF4-FFF2-40B4-BE49-F238E27FC236}">
                <a16:creationId xmlns:a16="http://schemas.microsoft.com/office/drawing/2014/main" id="{C7983A45-ACFA-A201-DF55-C3FDC03B715B}"/>
              </a:ext>
            </a:extLst>
          </p:cNvPr>
          <p:cNvSpPr>
            <a:spLocks noGrp="1"/>
          </p:cNvSpPr>
          <p:nvPr>
            <p:ph type="subTitle" idx="1"/>
          </p:nvPr>
        </p:nvSpPr>
        <p:spPr>
          <a:xfrm>
            <a:off x="1524000" y="4102154"/>
            <a:ext cx="9144000" cy="1655762"/>
          </a:xfrm>
        </p:spPr>
        <p:txBody>
          <a:bodyPr/>
          <a:lstStyle/>
          <a:p>
            <a:endParaRPr lang="en-GB" b="1" dirty="0"/>
          </a:p>
        </p:txBody>
      </p:sp>
      <p:sp>
        <p:nvSpPr>
          <p:cNvPr id="4" name="TextBox 3">
            <a:extLst>
              <a:ext uri="{FF2B5EF4-FFF2-40B4-BE49-F238E27FC236}">
                <a16:creationId xmlns:a16="http://schemas.microsoft.com/office/drawing/2014/main" id="{53777F1C-B44B-A193-8A06-0E783FADF3A6}"/>
              </a:ext>
            </a:extLst>
          </p:cNvPr>
          <p:cNvSpPr txBox="1"/>
          <p:nvPr/>
        </p:nvSpPr>
        <p:spPr>
          <a:xfrm>
            <a:off x="1240221" y="519028"/>
            <a:ext cx="9543393" cy="923330"/>
          </a:xfrm>
          <a:prstGeom prst="rect">
            <a:avLst/>
          </a:prstGeom>
          <a:noFill/>
        </p:spPr>
        <p:txBody>
          <a:bodyPr wrap="square" rtlCol="0">
            <a:spAutoFit/>
          </a:bodyPr>
          <a:lstStyle/>
          <a:p>
            <a:pPr algn="ctr"/>
            <a:r>
              <a:rPr lang="en-GB" sz="5400" dirty="0"/>
              <a:t>Enterprise and Entrepreneurship</a:t>
            </a:r>
          </a:p>
        </p:txBody>
      </p:sp>
    </p:spTree>
    <p:extLst>
      <p:ext uri="{BB962C8B-B14F-4D97-AF65-F5344CB8AC3E}">
        <p14:creationId xmlns:p14="http://schemas.microsoft.com/office/powerpoint/2010/main" val="400908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A1C7D-490A-FCDC-5862-E6085BB38967}"/>
              </a:ext>
            </a:extLst>
          </p:cNvPr>
          <p:cNvSpPr>
            <a:spLocks noGrp="1"/>
          </p:cNvSpPr>
          <p:nvPr>
            <p:ph type="title"/>
          </p:nvPr>
        </p:nvSpPr>
        <p:spPr>
          <a:xfrm>
            <a:off x="838200" y="1416761"/>
            <a:ext cx="10515600" cy="1325563"/>
          </a:xfrm>
        </p:spPr>
        <p:txBody>
          <a:bodyPr>
            <a:normAutofit/>
          </a:bodyPr>
          <a:lstStyle/>
          <a:p>
            <a:pPr algn="ctr"/>
            <a:r>
              <a:rPr lang="en-GB" sz="7200" dirty="0"/>
              <a:t>Business Plan Presentation</a:t>
            </a:r>
          </a:p>
        </p:txBody>
      </p:sp>
      <p:sp>
        <p:nvSpPr>
          <p:cNvPr id="3" name="Content Placeholder 2">
            <a:extLst>
              <a:ext uri="{FF2B5EF4-FFF2-40B4-BE49-F238E27FC236}">
                <a16:creationId xmlns:a16="http://schemas.microsoft.com/office/drawing/2014/main" id="{35B39730-A320-D7B7-CFA7-FEBDED203380}"/>
              </a:ext>
            </a:extLst>
          </p:cNvPr>
          <p:cNvSpPr>
            <a:spLocks noGrp="1"/>
          </p:cNvSpPr>
          <p:nvPr>
            <p:ph idx="1"/>
          </p:nvPr>
        </p:nvSpPr>
        <p:spPr>
          <a:xfrm>
            <a:off x="838200" y="3055335"/>
            <a:ext cx="10515600" cy="2672803"/>
          </a:xfrm>
        </p:spPr>
        <p:txBody>
          <a:bodyPr>
            <a:normAutofit lnSpcReduction="10000"/>
          </a:bodyPr>
          <a:lstStyle/>
          <a:p>
            <a:pPr marL="0" indent="0">
              <a:buNone/>
            </a:pPr>
            <a:r>
              <a:rPr lang="en-GB" sz="3500" dirty="0"/>
              <a:t>Name</a:t>
            </a:r>
            <a:r>
              <a:rPr lang="en-GB" dirty="0"/>
              <a:t>: Ali KOUADIO</a:t>
            </a:r>
          </a:p>
          <a:p>
            <a:pPr marL="0" indent="0">
              <a:buNone/>
            </a:pPr>
            <a:r>
              <a:rPr lang="en-GB" sz="3500" dirty="0"/>
              <a:t>Student ID</a:t>
            </a:r>
            <a:r>
              <a:rPr lang="en-GB" dirty="0"/>
              <a:t>: 2442205</a:t>
            </a:r>
          </a:p>
          <a:p>
            <a:pPr marL="0" indent="0">
              <a:buNone/>
            </a:pPr>
            <a:r>
              <a:rPr lang="en-GB" sz="3800" dirty="0"/>
              <a:t>Module Name and Code</a:t>
            </a:r>
            <a:r>
              <a:rPr lang="en-GB" dirty="0"/>
              <a:t>: Enterprise and Entrepreneurship (LCLM4006_LON)</a:t>
            </a:r>
          </a:p>
          <a:p>
            <a:pPr marL="0" indent="0">
              <a:buNone/>
            </a:pPr>
            <a:r>
              <a:rPr lang="en-GB" sz="3800" dirty="0"/>
              <a:t>Lecturer Name</a:t>
            </a:r>
            <a:r>
              <a:rPr lang="en-GB" dirty="0"/>
              <a:t>: Konstantina Mari</a:t>
            </a:r>
          </a:p>
        </p:txBody>
      </p:sp>
    </p:spTree>
    <p:extLst>
      <p:ext uri="{BB962C8B-B14F-4D97-AF65-F5344CB8AC3E}">
        <p14:creationId xmlns:p14="http://schemas.microsoft.com/office/powerpoint/2010/main" val="383219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8635FF-B9DD-CA2B-F18A-8979D68BF37E}"/>
              </a:ext>
            </a:extLst>
          </p:cNvPr>
          <p:cNvSpPr>
            <a:spLocks noGrp="1"/>
          </p:cNvSpPr>
          <p:nvPr>
            <p:ph idx="1"/>
          </p:nvPr>
        </p:nvSpPr>
        <p:spPr>
          <a:xfrm>
            <a:off x="838200" y="1928557"/>
            <a:ext cx="10515600" cy="4248406"/>
          </a:xfrm>
        </p:spPr>
        <p:txBody>
          <a:bodyPr>
            <a:normAutofit/>
          </a:bodyPr>
          <a:lstStyle/>
          <a:p>
            <a:pPr marL="0" indent="0">
              <a:buNone/>
            </a:pPr>
            <a:endParaRPr lang="en-GB" b="0" i="0" dirty="0">
              <a:solidFill>
                <a:srgbClr val="374151"/>
              </a:solidFill>
              <a:effectLst/>
              <a:latin typeface="Söhne"/>
            </a:endParaRPr>
          </a:p>
          <a:p>
            <a:pPr marL="0" indent="0">
              <a:buNone/>
            </a:pPr>
            <a:r>
              <a:rPr lang="en-GB" dirty="0"/>
              <a:t>Introduction </a:t>
            </a:r>
          </a:p>
          <a:p>
            <a:pPr marL="0" indent="0">
              <a:buNone/>
            </a:pPr>
            <a:r>
              <a:rPr lang="en-GB" dirty="0"/>
              <a:t>Section 1: Overview of the Business Idea </a:t>
            </a:r>
          </a:p>
          <a:p>
            <a:pPr marL="0" indent="0">
              <a:buNone/>
            </a:pPr>
            <a:r>
              <a:rPr lang="en-GB" dirty="0"/>
              <a:t>Section 2: Legal Format and Management Structure </a:t>
            </a:r>
          </a:p>
          <a:p>
            <a:pPr marL="0" indent="0">
              <a:buNone/>
            </a:pPr>
            <a:r>
              <a:rPr lang="en-GB" dirty="0"/>
              <a:t>Section 3: PESTEL Analysis </a:t>
            </a:r>
          </a:p>
          <a:p>
            <a:pPr marL="0" indent="0">
              <a:buNone/>
            </a:pPr>
            <a:r>
              <a:rPr lang="en-GB" dirty="0"/>
              <a:t>Section 4: Marketing Strategies </a:t>
            </a:r>
          </a:p>
          <a:p>
            <a:pPr marL="0" indent="0">
              <a:buNone/>
            </a:pPr>
            <a:r>
              <a:rPr lang="en-GB" dirty="0"/>
              <a:t>Section 5: Funding Requirements and Allocation </a:t>
            </a:r>
          </a:p>
          <a:p>
            <a:pPr marL="0" indent="0">
              <a:buNone/>
            </a:pPr>
            <a:r>
              <a:rPr lang="en-GB" dirty="0"/>
              <a:t>Questions </a:t>
            </a:r>
          </a:p>
        </p:txBody>
      </p:sp>
      <p:sp>
        <p:nvSpPr>
          <p:cNvPr id="4" name="TextBox 3">
            <a:extLst>
              <a:ext uri="{FF2B5EF4-FFF2-40B4-BE49-F238E27FC236}">
                <a16:creationId xmlns:a16="http://schemas.microsoft.com/office/drawing/2014/main" id="{FC814FB2-2CDA-1252-EC0E-5A2D8190D60E}"/>
              </a:ext>
            </a:extLst>
          </p:cNvPr>
          <p:cNvSpPr txBox="1"/>
          <p:nvPr/>
        </p:nvSpPr>
        <p:spPr>
          <a:xfrm>
            <a:off x="1471448" y="851338"/>
            <a:ext cx="4579780" cy="1077218"/>
          </a:xfrm>
          <a:prstGeom prst="rect">
            <a:avLst/>
          </a:prstGeom>
          <a:noFill/>
        </p:spPr>
        <p:txBody>
          <a:bodyPr wrap="none" rtlCol="0">
            <a:spAutoFit/>
          </a:bodyPr>
          <a:lstStyle/>
          <a:p>
            <a:r>
              <a:rPr lang="en-GB" sz="3200" b="1" dirty="0"/>
              <a:t>Slide 2 - </a:t>
            </a:r>
            <a:r>
              <a:rPr lang="en-GB" sz="3200" b="1" i="0" dirty="0">
                <a:effectLst/>
                <a:latin typeface="Söhne"/>
              </a:rPr>
              <a:t>Table of Contents</a:t>
            </a:r>
            <a:endParaRPr lang="en-GB" sz="3200" dirty="0"/>
          </a:p>
          <a:p>
            <a:endParaRPr lang="en-GB" sz="3200" b="1" dirty="0"/>
          </a:p>
        </p:txBody>
      </p:sp>
    </p:spTree>
    <p:extLst>
      <p:ext uri="{BB962C8B-B14F-4D97-AF65-F5344CB8AC3E}">
        <p14:creationId xmlns:p14="http://schemas.microsoft.com/office/powerpoint/2010/main" val="1051806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BD14DB-EC94-B394-2340-BDCEC7C1CCFB}"/>
              </a:ext>
            </a:extLst>
          </p:cNvPr>
          <p:cNvSpPr>
            <a:spLocks noGrp="1"/>
          </p:cNvSpPr>
          <p:nvPr>
            <p:ph idx="1"/>
          </p:nvPr>
        </p:nvSpPr>
        <p:spPr>
          <a:xfrm>
            <a:off x="448541" y="1575129"/>
            <a:ext cx="10515600" cy="4351338"/>
          </a:xfrm>
        </p:spPr>
        <p:txBody>
          <a:bodyPr vert="horz" lIns="91440" tIns="45720" rIns="91440" bIns="45720" rtlCol="0" anchor="t">
            <a:normAutofit/>
          </a:bodyPr>
          <a:lstStyle/>
          <a:p>
            <a:r>
              <a:rPr lang="en-GB" dirty="0"/>
              <a:t>My name is Ali KOUADIO, I am a first year student in business at the University of Wales Trinity Saint David. I also work as a part time  concierge for a housing association for almost five years. </a:t>
            </a:r>
          </a:p>
          <a:p>
            <a:r>
              <a:rPr lang="en-GB" dirty="0"/>
              <a:t>The purpose of this business plan is to outline the unique value proposition of Smart Laundry Locker and to demonstrate its viability to potential investors. We aim to secure £100,000 in funding to expand the business by 2027 in 3 different locations across the UK and to launch our marketing plan in those areas. </a:t>
            </a:r>
          </a:p>
          <a:p>
            <a:pPr marL="0" indent="0">
              <a:buNone/>
            </a:pPr>
            <a:endParaRPr lang="en-GB" dirty="0"/>
          </a:p>
          <a:p>
            <a:pPr marL="0" indent="0">
              <a:buNone/>
            </a:pPr>
            <a:endParaRPr lang="en-GB" dirty="0"/>
          </a:p>
        </p:txBody>
      </p:sp>
      <p:sp>
        <p:nvSpPr>
          <p:cNvPr id="4" name="TextBox 3">
            <a:extLst>
              <a:ext uri="{FF2B5EF4-FFF2-40B4-BE49-F238E27FC236}">
                <a16:creationId xmlns:a16="http://schemas.microsoft.com/office/drawing/2014/main" id="{37957E82-7305-647C-4919-676C7AE35DAB}"/>
              </a:ext>
            </a:extLst>
          </p:cNvPr>
          <p:cNvSpPr txBox="1"/>
          <p:nvPr/>
        </p:nvSpPr>
        <p:spPr>
          <a:xfrm>
            <a:off x="977461" y="681037"/>
            <a:ext cx="2309478" cy="1077218"/>
          </a:xfrm>
          <a:prstGeom prst="rect">
            <a:avLst/>
          </a:prstGeom>
          <a:noFill/>
        </p:spPr>
        <p:txBody>
          <a:bodyPr wrap="none" rtlCol="0">
            <a:spAutoFit/>
          </a:bodyPr>
          <a:lstStyle/>
          <a:p>
            <a:r>
              <a:rPr lang="en-GB" sz="3200" b="1" i="0" dirty="0">
                <a:effectLst/>
                <a:latin typeface="Söhne"/>
              </a:rPr>
              <a:t>Introduction</a:t>
            </a:r>
            <a:endParaRPr lang="en-GB" sz="3200" dirty="0"/>
          </a:p>
          <a:p>
            <a:endParaRPr lang="en-GB" sz="3200" b="1" dirty="0"/>
          </a:p>
        </p:txBody>
      </p:sp>
    </p:spTree>
    <p:extLst>
      <p:ext uri="{BB962C8B-B14F-4D97-AF65-F5344CB8AC3E}">
        <p14:creationId xmlns:p14="http://schemas.microsoft.com/office/powerpoint/2010/main" val="355182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5E1903-7C68-2C6F-2D1E-D8A37D30E636}"/>
              </a:ext>
            </a:extLst>
          </p:cNvPr>
          <p:cNvSpPr>
            <a:spLocks noGrp="1"/>
          </p:cNvSpPr>
          <p:nvPr>
            <p:ph idx="1"/>
          </p:nvPr>
        </p:nvSpPr>
        <p:spPr>
          <a:xfrm>
            <a:off x="870397" y="1825625"/>
            <a:ext cx="10483403" cy="5166999"/>
          </a:xfrm>
        </p:spPr>
        <p:txBody>
          <a:bodyPr vert="horz" lIns="91440" tIns="45720" rIns="91440" bIns="45720" rtlCol="0" anchor="t">
            <a:normAutofit fontScale="92500" lnSpcReduction="20000"/>
          </a:bodyPr>
          <a:lstStyle/>
          <a:p>
            <a:pPr marL="0" indent="0">
              <a:buNone/>
            </a:pPr>
            <a:endParaRPr lang="en-GB" dirty="0"/>
          </a:p>
          <a:p>
            <a:r>
              <a:rPr lang="en-GB" dirty="0"/>
              <a:t>Smart Laundry Locker is a technology-based start-up aimed at offering a convenient, flexible and accessible solution to laundry service to the urban population in the UK.</a:t>
            </a:r>
          </a:p>
          <a:p>
            <a:r>
              <a:rPr lang="en-GB" dirty="0"/>
              <a:t>The business presents the service of safe and automated lockers in busy places like universities, offices premises and residential complexes, where customers can leave and pick up their laundry at </a:t>
            </a:r>
            <a:r>
              <a:rPr lang="en-GB"/>
              <a:t>any time.</a:t>
            </a:r>
            <a:endParaRPr lang="en-GB" dirty="0"/>
          </a:p>
          <a:p>
            <a:r>
              <a:rPr lang="en-GB" dirty="0">
                <a:ea typeface="Calibri" panose="020F0502020204030204"/>
                <a:cs typeface="Calibri" panose="020F0502020204030204"/>
              </a:rPr>
              <a:t>The service has a mobile application that allows a user to book lockers, monitor their laundry, and pay securely to achieve a unified customer experience. This strategy is free of the hassle of the old-fashioned laundrette and the time constraint of the home collection services.</a:t>
            </a:r>
          </a:p>
          <a:p>
            <a:r>
              <a:rPr lang="en-GB" dirty="0">
                <a:ea typeface="Calibri" panose="020F0502020204030204"/>
                <a:cs typeface="Calibri" panose="020F0502020204030204"/>
              </a:rPr>
              <a:t>The business is a technology-driven laundry service that aims to address the </a:t>
            </a:r>
            <a:r>
              <a:rPr lang="en-GB">
                <a:ea typeface="Calibri" panose="020F0502020204030204"/>
                <a:cs typeface="Calibri" panose="020F0502020204030204"/>
              </a:rPr>
              <a:t>demands of busy people in the urban regions of the UK</a:t>
            </a:r>
          </a:p>
          <a:p>
            <a:r>
              <a:rPr lang="en-GB" dirty="0">
                <a:ea typeface="Calibri" panose="020F0502020204030204"/>
                <a:cs typeface="Calibri" panose="020F0502020204030204"/>
              </a:rPr>
              <a:t>The concept is in line with the current market trends by offering solutions to the time constraint and shifting consumer </a:t>
            </a:r>
            <a:r>
              <a:rPr lang="en-GB">
                <a:ea typeface="Calibri" panose="020F0502020204030204"/>
                <a:cs typeface="Calibri" panose="020F0502020204030204"/>
              </a:rPr>
              <a:t>expectations.</a:t>
            </a:r>
            <a:endParaRPr lang="en-GB" dirty="0">
              <a:ea typeface="Calibri" panose="020F0502020204030204"/>
              <a:cs typeface="Calibri" panose="020F0502020204030204"/>
            </a:endParaRPr>
          </a:p>
        </p:txBody>
      </p:sp>
      <p:sp>
        <p:nvSpPr>
          <p:cNvPr id="4" name="TextBox 3">
            <a:extLst>
              <a:ext uri="{FF2B5EF4-FFF2-40B4-BE49-F238E27FC236}">
                <a16:creationId xmlns:a16="http://schemas.microsoft.com/office/drawing/2014/main" id="{0A16EA78-2872-4151-ACDE-85DE92917660}"/>
              </a:ext>
            </a:extLst>
          </p:cNvPr>
          <p:cNvSpPr txBox="1"/>
          <p:nvPr/>
        </p:nvSpPr>
        <p:spPr>
          <a:xfrm>
            <a:off x="540581" y="609917"/>
            <a:ext cx="7181197" cy="584775"/>
          </a:xfrm>
          <a:prstGeom prst="rect">
            <a:avLst/>
          </a:prstGeom>
          <a:noFill/>
        </p:spPr>
        <p:txBody>
          <a:bodyPr wrap="none" rtlCol="0">
            <a:spAutoFit/>
          </a:bodyPr>
          <a:lstStyle/>
          <a:p>
            <a:r>
              <a:rPr lang="en-GB" sz="3200" b="1" dirty="0"/>
              <a:t>Section 1 - </a:t>
            </a:r>
            <a:r>
              <a:rPr lang="en-GB" sz="3200" b="1" i="0" dirty="0">
                <a:effectLst/>
                <a:latin typeface="Söhne"/>
              </a:rPr>
              <a:t>Overview of the Business Idea</a:t>
            </a:r>
            <a:endParaRPr lang="en-GB" sz="3200" b="1" dirty="0"/>
          </a:p>
        </p:txBody>
      </p:sp>
    </p:spTree>
    <p:extLst>
      <p:ext uri="{BB962C8B-B14F-4D97-AF65-F5344CB8AC3E}">
        <p14:creationId xmlns:p14="http://schemas.microsoft.com/office/powerpoint/2010/main" val="1434853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56C52F-D988-84DD-FE73-C0508DC81AED}"/>
              </a:ext>
            </a:extLst>
          </p:cNvPr>
          <p:cNvSpPr>
            <a:spLocks noGrp="1"/>
          </p:cNvSpPr>
          <p:nvPr>
            <p:ph idx="1"/>
          </p:nvPr>
        </p:nvSpPr>
        <p:spPr>
          <a:xfrm>
            <a:off x="732064" y="1352096"/>
            <a:ext cx="10515600" cy="4739767"/>
          </a:xfrm>
        </p:spPr>
        <p:txBody>
          <a:bodyPr vert="horz" lIns="91440" tIns="45720" rIns="91440" bIns="45720" rtlCol="0" anchor="t">
            <a:normAutofit fontScale="85000" lnSpcReduction="20000"/>
          </a:bodyPr>
          <a:lstStyle/>
          <a:p>
            <a:endParaRPr lang="en-GB" dirty="0"/>
          </a:p>
          <a:p>
            <a:pPr marL="514350" indent="-514350"/>
            <a:r>
              <a:rPr lang="en-GB" b="1" dirty="0"/>
              <a:t>Smart Laundry Locker </a:t>
            </a:r>
            <a:r>
              <a:rPr lang="en-GB" dirty="0"/>
              <a:t>will be a Private Limited Company(Ltd), which will offer limited liability and earn the confidence of the </a:t>
            </a:r>
            <a:r>
              <a:rPr lang="en-GB"/>
              <a:t>investors.</a:t>
            </a:r>
            <a:endParaRPr lang="en-GB">
              <a:ea typeface="Calibri" panose="020F0502020204030204"/>
              <a:cs typeface="Calibri" panose="020F0502020204030204"/>
            </a:endParaRPr>
          </a:p>
          <a:p>
            <a:pPr marL="457200" indent="-457200"/>
            <a:r>
              <a:rPr lang="en-GB" dirty="0"/>
              <a:t>The Preliminary team will be small to contain expenses, comprising the founder, one operations assistant, one driver/logistics worker, and a part-time cleaning personnel.</a:t>
            </a:r>
            <a:endParaRPr lang="en-GB" dirty="0">
              <a:ea typeface="Calibri" panose="020F0502020204030204"/>
              <a:cs typeface="Calibri" panose="020F0502020204030204"/>
            </a:endParaRPr>
          </a:p>
          <a:p>
            <a:pPr marL="457200" indent="-457200"/>
            <a:r>
              <a:rPr lang="en-GB" dirty="0"/>
              <a:t>This slim organisation creates the possibility of the business being able to kick off without having to strain </a:t>
            </a:r>
            <a:r>
              <a:rPr lang="en-GB" dirty="0" err="1"/>
              <a:t>financiallly</a:t>
            </a:r>
            <a:r>
              <a:rPr lang="en-GB" dirty="0"/>
              <a:t>. </a:t>
            </a:r>
            <a:endParaRPr lang="en-GB" dirty="0">
              <a:ea typeface="Calibri" panose="020F0502020204030204"/>
              <a:cs typeface="Calibri" panose="020F0502020204030204"/>
            </a:endParaRPr>
          </a:p>
          <a:p>
            <a:pPr marL="457200" indent="-457200"/>
            <a:r>
              <a:rPr lang="en-GB" dirty="0"/>
              <a:t> The convenience is the winning value proposition of Smart Laundry Locker. As his services </a:t>
            </a:r>
            <a:r>
              <a:rPr lang="en-GB"/>
              <a:t>offers24/7 accessibility and it closer to contemporary consumer behaviour.</a:t>
            </a:r>
            <a:br>
              <a:rPr lang="en-GB" dirty="0"/>
            </a:br>
            <a:endParaRPr lang="en-GB">
              <a:ea typeface="Calibri"/>
              <a:cs typeface="Calibri"/>
            </a:endParaRPr>
          </a:p>
          <a:p>
            <a:pPr marL="0" indent="0">
              <a:buNone/>
            </a:pPr>
            <a:endParaRPr lang="en-GB" b="1" dirty="0">
              <a:ea typeface="Calibri"/>
              <a:cs typeface="Calibri"/>
            </a:endParaRPr>
          </a:p>
          <a:p>
            <a:pPr marL="0" indent="0">
              <a:buNone/>
            </a:pPr>
            <a:br>
              <a:rPr lang="en-GB" dirty="0"/>
            </a:br>
            <a:endParaRPr lang="en-GB" dirty="0"/>
          </a:p>
          <a:p>
            <a:endParaRPr lang="en-GB" dirty="0"/>
          </a:p>
        </p:txBody>
      </p:sp>
      <p:sp>
        <p:nvSpPr>
          <p:cNvPr id="4" name="TextBox 3">
            <a:extLst>
              <a:ext uri="{FF2B5EF4-FFF2-40B4-BE49-F238E27FC236}">
                <a16:creationId xmlns:a16="http://schemas.microsoft.com/office/drawing/2014/main" id="{B64F5224-38DF-9A0E-ED62-37C8785B3FBD}"/>
              </a:ext>
            </a:extLst>
          </p:cNvPr>
          <p:cNvSpPr txBox="1"/>
          <p:nvPr/>
        </p:nvSpPr>
        <p:spPr>
          <a:xfrm>
            <a:off x="1236784" y="540360"/>
            <a:ext cx="10737636" cy="1077218"/>
          </a:xfrm>
          <a:prstGeom prst="rect">
            <a:avLst/>
          </a:prstGeom>
          <a:noFill/>
        </p:spPr>
        <p:txBody>
          <a:bodyPr wrap="square" rtlCol="0">
            <a:spAutoFit/>
          </a:bodyPr>
          <a:lstStyle/>
          <a:p>
            <a:r>
              <a:rPr lang="en-GB" sz="3200" b="1" dirty="0"/>
              <a:t>Section 2 - </a:t>
            </a:r>
            <a:r>
              <a:rPr lang="en-GB" sz="3200" dirty="0"/>
              <a:t>Legal Format and Management Structure</a:t>
            </a:r>
          </a:p>
          <a:p>
            <a:endParaRPr lang="en-GB" sz="3200" b="1" dirty="0"/>
          </a:p>
        </p:txBody>
      </p:sp>
    </p:spTree>
    <p:extLst>
      <p:ext uri="{BB962C8B-B14F-4D97-AF65-F5344CB8AC3E}">
        <p14:creationId xmlns:p14="http://schemas.microsoft.com/office/powerpoint/2010/main" val="416694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F78E2-EAFE-AE2C-35B9-A1C18FCF434D}"/>
              </a:ext>
            </a:extLst>
          </p:cNvPr>
          <p:cNvSpPr>
            <a:spLocks noGrp="1"/>
          </p:cNvSpPr>
          <p:nvPr>
            <p:ph type="title"/>
          </p:nvPr>
        </p:nvSpPr>
        <p:spPr/>
        <p:txBody>
          <a:bodyPr>
            <a:normAutofit/>
          </a:bodyPr>
          <a:lstStyle/>
          <a:p>
            <a:r>
              <a:rPr lang="en-GB" sz="3600"/>
              <a:t>An organisational chart of Smart Laundry </a:t>
            </a:r>
            <a:r>
              <a:rPr lang="en-GB" sz="3600" dirty="0"/>
              <a:t>Locker</a:t>
            </a:r>
          </a:p>
        </p:txBody>
      </p:sp>
      <p:sp>
        <p:nvSpPr>
          <p:cNvPr id="4" name="Slide Number Placeholder 3">
            <a:extLst>
              <a:ext uri="{FF2B5EF4-FFF2-40B4-BE49-F238E27FC236}">
                <a16:creationId xmlns:a16="http://schemas.microsoft.com/office/drawing/2014/main" id="{A6085429-DA6B-D929-A9B1-EA640DF4F5BC}"/>
              </a:ext>
            </a:extLst>
          </p:cNvPr>
          <p:cNvSpPr>
            <a:spLocks noGrp="1"/>
          </p:cNvSpPr>
          <p:nvPr>
            <p:ph type="sldNum" sz="quarter" idx="12"/>
          </p:nvPr>
        </p:nvSpPr>
        <p:spPr/>
        <p:txBody>
          <a:bodyPr/>
          <a:lstStyle/>
          <a:p>
            <a:fld id="{C3F65BB1-9206-4D7F-97F9-47DCC7DC6334}" type="slidenum">
              <a:rPr lang="en-GB" smtClean="0"/>
              <a:pPr/>
              <a:t>7</a:t>
            </a:fld>
            <a:endParaRPr lang="en-GB"/>
          </a:p>
        </p:txBody>
      </p:sp>
      <p:sp>
        <p:nvSpPr>
          <p:cNvPr id="7" name="Rectangle 6">
            <a:extLst>
              <a:ext uri="{FF2B5EF4-FFF2-40B4-BE49-F238E27FC236}">
                <a16:creationId xmlns:a16="http://schemas.microsoft.com/office/drawing/2014/main" id="{4386B2AF-B2E2-CABC-ECD0-6A70BBEDEEB6}"/>
              </a:ext>
            </a:extLst>
          </p:cNvPr>
          <p:cNvSpPr/>
          <p:nvPr/>
        </p:nvSpPr>
        <p:spPr>
          <a:xfrm>
            <a:off x="4349261" y="1371600"/>
            <a:ext cx="2942492" cy="7268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ea typeface="Calibri"/>
                <a:cs typeface="Calibri"/>
              </a:rPr>
              <a:t>Owner/Manager</a:t>
            </a:r>
          </a:p>
          <a:p>
            <a:pPr algn="ctr"/>
            <a:r>
              <a:rPr lang="en-US">
                <a:ea typeface="Calibri"/>
                <a:cs typeface="Calibri"/>
              </a:rPr>
              <a:t>Ali Kouadio</a:t>
            </a:r>
            <a:endParaRPr lang="en-US" dirty="0">
              <a:ea typeface="Calibri"/>
              <a:cs typeface="Calibri"/>
            </a:endParaRPr>
          </a:p>
        </p:txBody>
      </p:sp>
      <p:sp>
        <p:nvSpPr>
          <p:cNvPr id="8" name="Arrow: Down 7">
            <a:extLst>
              <a:ext uri="{FF2B5EF4-FFF2-40B4-BE49-F238E27FC236}">
                <a16:creationId xmlns:a16="http://schemas.microsoft.com/office/drawing/2014/main" id="{7114907C-2669-8CBB-8A43-77752EA02952}"/>
              </a:ext>
            </a:extLst>
          </p:cNvPr>
          <p:cNvSpPr/>
          <p:nvPr/>
        </p:nvSpPr>
        <p:spPr>
          <a:xfrm>
            <a:off x="5275384" y="2239107"/>
            <a:ext cx="1094230" cy="544655"/>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11">
            <a:extLst>
              <a:ext uri="{FF2B5EF4-FFF2-40B4-BE49-F238E27FC236}">
                <a16:creationId xmlns:a16="http://schemas.microsoft.com/office/drawing/2014/main" id="{DC0D5DBE-13CD-E1D9-ECF9-0C9B3D52CF16}"/>
              </a:ext>
            </a:extLst>
          </p:cNvPr>
          <p:cNvSpPr>
            <a:spLocks noGrp="1"/>
          </p:cNvSpPr>
          <p:nvPr>
            <p:ph idx="1"/>
          </p:nvPr>
        </p:nvSpPr>
        <p:spPr/>
        <p:txBody>
          <a:bodyPr vert="horz" lIns="91440" tIns="45720" rIns="91440" bIns="45720" rtlCol="0" anchor="t">
            <a:normAutofit/>
          </a:bodyPr>
          <a:lstStyle/>
          <a:p>
            <a:pPr marL="0" indent="0">
              <a:buNone/>
            </a:pPr>
            <a:endParaRPr lang="en-US">
              <a:ea typeface="Calibri" panose="020F0502020204030204"/>
              <a:cs typeface="Calibri" panose="020F0502020204030204"/>
            </a:endParaRPr>
          </a:p>
          <a:p>
            <a:pPr marL="0" indent="0">
              <a:buNone/>
            </a:pPr>
            <a:endParaRPr lang="en-US" dirty="0">
              <a:ea typeface="Calibri" panose="020F0502020204030204"/>
              <a:cs typeface="Calibri" panose="020F0502020204030204"/>
            </a:endParaRPr>
          </a:p>
          <a:p>
            <a:pPr marL="0" indent="0">
              <a:buNone/>
            </a:pPr>
            <a:endParaRPr lang="en-US" dirty="0">
              <a:ea typeface="Calibri" panose="020F0502020204030204"/>
              <a:cs typeface="Calibri" panose="020F0502020204030204"/>
            </a:endParaRPr>
          </a:p>
          <a:p>
            <a:pPr marL="0" indent="0">
              <a:buNone/>
            </a:pPr>
            <a:endParaRPr lang="en-US" dirty="0">
              <a:ea typeface="Calibri" panose="020F0502020204030204"/>
              <a:cs typeface="Calibri" panose="020F0502020204030204"/>
            </a:endParaRPr>
          </a:p>
          <a:p>
            <a:pPr marL="0" indent="0">
              <a:buNone/>
            </a:pPr>
            <a:endParaRPr lang="en-US" dirty="0">
              <a:ea typeface="Calibri" panose="020F0502020204030204"/>
              <a:cs typeface="Calibri" panose="020F0502020204030204"/>
            </a:endParaRPr>
          </a:p>
        </p:txBody>
      </p:sp>
      <p:sp>
        <p:nvSpPr>
          <p:cNvPr id="13" name="Rectangle 12">
            <a:extLst>
              <a:ext uri="{FF2B5EF4-FFF2-40B4-BE49-F238E27FC236}">
                <a16:creationId xmlns:a16="http://schemas.microsoft.com/office/drawing/2014/main" id="{BF5865F3-51B8-C556-383B-0D6F7830FCEC}"/>
              </a:ext>
            </a:extLst>
          </p:cNvPr>
          <p:cNvSpPr/>
          <p:nvPr/>
        </p:nvSpPr>
        <p:spPr>
          <a:xfrm>
            <a:off x="4349261" y="2872153"/>
            <a:ext cx="2942491" cy="84406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ea typeface="Calibri"/>
                <a:cs typeface="Calibri"/>
              </a:rPr>
              <a:t>Operatio</a:t>
            </a:r>
            <a:r>
              <a:rPr lang="en-US">
                <a:ea typeface="Calibri"/>
                <a:cs typeface="Calibri"/>
              </a:rPr>
              <a:t>ns Assistant</a:t>
            </a:r>
          </a:p>
          <a:p>
            <a:pPr algn="ctr"/>
            <a:r>
              <a:rPr lang="en-US">
                <a:ea typeface="Calibri"/>
                <a:cs typeface="Calibri"/>
              </a:rPr>
              <a:t>Marie France</a:t>
            </a:r>
            <a:endParaRPr lang="en-US" dirty="0">
              <a:ea typeface="Calibri"/>
              <a:cs typeface="Calibri"/>
            </a:endParaRPr>
          </a:p>
        </p:txBody>
      </p:sp>
      <p:sp>
        <p:nvSpPr>
          <p:cNvPr id="14" name="Arrow: Down 13">
            <a:extLst>
              <a:ext uri="{FF2B5EF4-FFF2-40B4-BE49-F238E27FC236}">
                <a16:creationId xmlns:a16="http://schemas.microsoft.com/office/drawing/2014/main" id="{5DA9BD64-C710-730B-DBFF-CC00114D29B9}"/>
              </a:ext>
            </a:extLst>
          </p:cNvPr>
          <p:cNvSpPr/>
          <p:nvPr/>
        </p:nvSpPr>
        <p:spPr>
          <a:xfrm>
            <a:off x="5275384" y="3833445"/>
            <a:ext cx="1094230" cy="60327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2763AB6-5E79-2111-EF49-F1510D4F243F}"/>
              </a:ext>
            </a:extLst>
          </p:cNvPr>
          <p:cNvSpPr/>
          <p:nvPr/>
        </p:nvSpPr>
        <p:spPr>
          <a:xfrm>
            <a:off x="4349261" y="4525107"/>
            <a:ext cx="2942492" cy="72683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ea typeface="Calibri"/>
                <a:cs typeface="Calibri"/>
              </a:rPr>
              <a:t>Driver/Logisti</a:t>
            </a:r>
            <a:r>
              <a:rPr lang="en-US">
                <a:ea typeface="Calibri"/>
                <a:cs typeface="Calibri"/>
              </a:rPr>
              <a:t>cs Worker</a:t>
            </a:r>
          </a:p>
          <a:p>
            <a:pPr algn="ctr"/>
            <a:r>
              <a:rPr lang="en-US">
                <a:ea typeface="Calibri"/>
                <a:cs typeface="Calibri"/>
              </a:rPr>
              <a:t>Ali Kouadio</a:t>
            </a:r>
            <a:endParaRPr lang="en-US" dirty="0">
              <a:ea typeface="Calibri"/>
              <a:cs typeface="Calibri"/>
            </a:endParaRPr>
          </a:p>
        </p:txBody>
      </p:sp>
      <p:sp>
        <p:nvSpPr>
          <p:cNvPr id="17" name="Arrow: Down 16">
            <a:extLst>
              <a:ext uri="{FF2B5EF4-FFF2-40B4-BE49-F238E27FC236}">
                <a16:creationId xmlns:a16="http://schemas.microsoft.com/office/drawing/2014/main" id="{F9405CA5-AA56-5BD3-BF84-D523A68F9862}"/>
              </a:ext>
            </a:extLst>
          </p:cNvPr>
          <p:cNvSpPr/>
          <p:nvPr/>
        </p:nvSpPr>
        <p:spPr>
          <a:xfrm>
            <a:off x="5275385" y="5357447"/>
            <a:ext cx="1094231" cy="661884"/>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A38DBFA-A9FD-9072-2D57-F4BFB8BCB65A}"/>
              </a:ext>
            </a:extLst>
          </p:cNvPr>
          <p:cNvSpPr/>
          <p:nvPr/>
        </p:nvSpPr>
        <p:spPr>
          <a:xfrm>
            <a:off x="4349261" y="6178063"/>
            <a:ext cx="2942492" cy="6564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ea typeface="Calibri"/>
                <a:cs typeface="Calibri"/>
              </a:rPr>
              <a:t>Cleaner</a:t>
            </a:r>
          </a:p>
          <a:p>
            <a:pPr algn="ctr"/>
            <a:r>
              <a:rPr lang="en-US">
                <a:ea typeface="Calibri"/>
                <a:cs typeface="Calibri"/>
              </a:rPr>
              <a:t>vacant</a:t>
            </a:r>
            <a:endParaRPr lang="en-US" dirty="0">
              <a:ea typeface="Calibri"/>
              <a:cs typeface="Calibri"/>
            </a:endParaRPr>
          </a:p>
        </p:txBody>
      </p:sp>
    </p:spTree>
    <p:extLst>
      <p:ext uri="{BB962C8B-B14F-4D97-AF65-F5344CB8AC3E}">
        <p14:creationId xmlns:p14="http://schemas.microsoft.com/office/powerpoint/2010/main" val="3648504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19FB4DE-DBB1-0BF2-DBFA-00D692BAF33E}"/>
              </a:ext>
            </a:extLst>
          </p:cNvPr>
          <p:cNvSpPr txBox="1"/>
          <p:nvPr/>
        </p:nvSpPr>
        <p:spPr>
          <a:xfrm>
            <a:off x="-5860" y="205960"/>
            <a:ext cx="12203018" cy="14373165"/>
          </a:xfrm>
          <a:prstGeom prst="rect">
            <a:avLst/>
          </a:prstGeom>
          <a:noFill/>
        </p:spPr>
        <p:txBody>
          <a:bodyPr wrap="square" lIns="91440" tIns="45720" rIns="91440" bIns="45720" rtlCol="0" anchor="t">
            <a:spAutoFit/>
          </a:bodyPr>
          <a:lstStyle/>
          <a:p>
            <a:r>
              <a:rPr lang="en-GB" sz="3200" b="1" dirty="0"/>
              <a:t>Section 3 – </a:t>
            </a:r>
            <a:r>
              <a:rPr lang="en-GB" sz="3200"/>
              <a:t>PESTEL Analysis</a:t>
            </a:r>
          </a:p>
          <a:p>
            <a:endParaRPr lang="en-GB" sz="2800" dirty="0">
              <a:ea typeface="Calibri"/>
              <a:cs typeface="Calibri"/>
            </a:endParaRPr>
          </a:p>
          <a:p>
            <a:pPr marL="457200" indent="-457200">
              <a:buFont typeface="Arial"/>
              <a:buChar char="•"/>
            </a:pPr>
            <a:r>
              <a:rPr lang="en-GB" sz="2800" dirty="0">
                <a:ea typeface="Calibri"/>
                <a:cs typeface="Calibri"/>
              </a:rPr>
              <a:t>It is important to have knowledge of the external environment because it will determine the viability of this business. A PESTEL analysis can be used to outline the key variables affecting Smart Laundry Locker in the UK.</a:t>
            </a:r>
          </a:p>
          <a:p>
            <a:pPr marL="457200" indent="-457200">
              <a:buFont typeface="Arial"/>
              <a:buChar char="•"/>
            </a:pPr>
            <a:r>
              <a:rPr lang="en-GB" sz="2800" dirty="0">
                <a:ea typeface="Calibri"/>
                <a:cs typeface="Calibri"/>
              </a:rPr>
              <a:t>The UK government promotes entrepreneurship in the country politically by providing </a:t>
            </a:r>
            <a:r>
              <a:rPr lang="en-GB" sz="2800">
                <a:ea typeface="Calibri"/>
                <a:cs typeface="Calibri"/>
              </a:rPr>
              <a:t>programmes like startup loans and small business grants.</a:t>
            </a:r>
            <a:endParaRPr lang="en-GB" sz="2800" dirty="0">
              <a:ea typeface="Calibri"/>
              <a:cs typeface="Calibri"/>
            </a:endParaRPr>
          </a:p>
          <a:p>
            <a:pPr marL="457200" indent="-457200">
              <a:buFont typeface="Arial"/>
              <a:buChar char="•"/>
            </a:pPr>
            <a:r>
              <a:rPr lang="en-GB" sz="2800" dirty="0">
                <a:ea typeface="Calibri"/>
                <a:cs typeface="Calibri"/>
              </a:rPr>
              <a:t>The Uk is facing increasing living costs, which  have an impact on consumer spending habits. This notwithstanding, consumers are demanding more time-saving and energy-saving services.</a:t>
            </a:r>
          </a:p>
          <a:p>
            <a:pPr marL="457200" indent="-457200">
              <a:buFont typeface="Arial"/>
              <a:buChar char="•"/>
            </a:pPr>
            <a:r>
              <a:rPr lang="en-GB" sz="2800" dirty="0">
                <a:ea typeface="Calibri"/>
                <a:cs typeface="Calibri"/>
              </a:rPr>
              <a:t>Young employees and students tend to focus on convenience more </a:t>
            </a:r>
            <a:r>
              <a:rPr lang="en-GB" sz="2800">
                <a:ea typeface="Calibri"/>
                <a:cs typeface="Calibri"/>
              </a:rPr>
              <a:t>than cost, particularly</a:t>
            </a:r>
            <a:r>
              <a:rPr lang="en-GB" sz="2800" dirty="0">
                <a:ea typeface="Calibri"/>
                <a:cs typeface="Calibri"/>
              </a:rPr>
              <a:t> when they have both work and study obligations.</a:t>
            </a:r>
          </a:p>
          <a:p>
            <a:pPr marL="457200" indent="-457200">
              <a:buFont typeface="Arial"/>
              <a:buChar char="•"/>
            </a:pPr>
            <a:r>
              <a:rPr lang="en-GB" sz="2800" dirty="0">
                <a:ea typeface="Calibri"/>
                <a:cs typeface="Calibri"/>
              </a:rPr>
              <a:t>According to the Office for National Statistics (2025), the service-based consumption level has been high in urban centres, which shows the feasibility of the </a:t>
            </a:r>
            <a:r>
              <a:rPr lang="en-GB" sz="2800">
                <a:ea typeface="Calibri"/>
                <a:cs typeface="Calibri"/>
              </a:rPr>
              <a:t>business model.</a:t>
            </a:r>
            <a:endParaRPr lang="en-GB" sz="2800" dirty="0">
              <a:ea typeface="Calibri"/>
              <a:cs typeface="Calibri"/>
            </a:endParaRPr>
          </a:p>
          <a:p>
            <a:pPr marL="457200" indent="-457200">
              <a:buFont typeface="Arial"/>
              <a:buChar char="•"/>
            </a:pPr>
            <a:r>
              <a:rPr lang="en-GB" sz="2800" dirty="0">
                <a:ea typeface="Calibri"/>
                <a:cs typeface="Calibri"/>
              </a:rPr>
              <a:t>The environment is also a consideration as the population is more conscious of the sustainability aspect and would choose to deal with businesses that practise environmental friendliness. To fulfil these expectatio</a:t>
            </a:r>
            <a:r>
              <a:rPr lang="en-GB" sz="2800">
                <a:ea typeface="Calibri"/>
                <a:cs typeface="Calibri"/>
              </a:rPr>
              <a:t>ns the business can consider energy-saving machines and green detergents</a:t>
            </a:r>
            <a:endParaRPr lang="en-GB" sz="2800" dirty="0">
              <a:ea typeface="Calibri"/>
              <a:cs typeface="Calibri"/>
            </a:endParaRPr>
          </a:p>
          <a:p>
            <a:pPr marL="457200" indent="-457200">
              <a:buFont typeface="Arial"/>
              <a:buChar char="•"/>
            </a:pPr>
            <a:r>
              <a:rPr lang="en-GB" sz="2800" dirty="0">
                <a:ea typeface="Calibri"/>
                <a:cs typeface="Calibri"/>
              </a:rPr>
              <a:t>The business has to adhere to GDPR requirements to secure the data of the customers, as well as working-related and health and safety laws, which are legally enforced.</a:t>
            </a:r>
          </a:p>
          <a:p>
            <a:endParaRPr lang="en-GB" sz="2800" dirty="0">
              <a:ea typeface="Calibri"/>
              <a:cs typeface="Calibri"/>
            </a:endParaRPr>
          </a:p>
          <a:p>
            <a:r>
              <a:rPr lang="en-GB" sz="2800" dirty="0">
                <a:ea typeface="Calibri"/>
                <a:cs typeface="Calibri"/>
              </a:rPr>
              <a:t>The social factors are highly favourable to this start-up. City living has become more and more hectic, and consumers are now more inclined to used services that would  make their lives easier. Cities like London, Manchester and Birmingham are experiencing a rise in the number of students, and this further intensifies the demand for convenient laundry services. Availability of mobile applications, online payments, and smart locker systems will make this model of business highly effective, technologically.</a:t>
            </a:r>
          </a:p>
          <a:p>
            <a:endParaRPr lang="en-GB" sz="2800" dirty="0">
              <a:ea typeface="Calibri"/>
              <a:cs typeface="Calibri"/>
            </a:endParaRPr>
          </a:p>
          <a:p>
            <a:endParaRPr lang="en-GB" sz="2800" dirty="0">
              <a:ea typeface="Calibri"/>
              <a:cs typeface="Calibri"/>
            </a:endParaRPr>
          </a:p>
          <a:p>
            <a:pPr marL="457200" indent="-457200">
              <a:buFont typeface="Arial"/>
              <a:buChar char="•"/>
            </a:pPr>
            <a:endParaRPr lang="en-GB" sz="2800" dirty="0">
              <a:ea typeface="Calibri"/>
              <a:cs typeface="Calibri"/>
            </a:endParaRPr>
          </a:p>
        </p:txBody>
      </p:sp>
    </p:spTree>
    <p:extLst>
      <p:ext uri="{BB962C8B-B14F-4D97-AF65-F5344CB8AC3E}">
        <p14:creationId xmlns:p14="http://schemas.microsoft.com/office/powerpoint/2010/main" val="1524246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8FDE8E-B325-0DB0-C8C4-FBDD3F35941C}"/>
              </a:ext>
            </a:extLst>
          </p:cNvPr>
          <p:cNvSpPr>
            <a:spLocks noGrp="1"/>
          </p:cNvSpPr>
          <p:nvPr>
            <p:ph idx="1"/>
          </p:nvPr>
        </p:nvSpPr>
        <p:spPr/>
        <p:txBody>
          <a:bodyPr vert="horz" lIns="91440" tIns="45720" rIns="91440" bIns="45720" rtlCol="0" anchor="t">
            <a:normAutofit/>
          </a:bodyPr>
          <a:lstStyle/>
          <a:p>
            <a:pPr marL="0" indent="0">
              <a:buNone/>
            </a:pPr>
            <a:endParaRPr lang="en-GB" dirty="0">
              <a:ea typeface="Calibri"/>
              <a:cs typeface="Calibri"/>
            </a:endParaRPr>
          </a:p>
          <a:p>
            <a:endParaRPr lang="en-GB" dirty="0">
              <a:ea typeface="Calibri"/>
              <a:cs typeface="Calibri"/>
            </a:endParaRPr>
          </a:p>
          <a:p>
            <a:pPr marL="0" indent="0">
              <a:buNone/>
            </a:pPr>
            <a:r>
              <a:rPr lang="en-GB" dirty="0"/>
              <a:t>.</a:t>
            </a:r>
          </a:p>
          <a:p>
            <a:endParaRPr lang="en-GB" dirty="0"/>
          </a:p>
        </p:txBody>
      </p:sp>
      <p:sp>
        <p:nvSpPr>
          <p:cNvPr id="4" name="TextBox 3">
            <a:extLst>
              <a:ext uri="{FF2B5EF4-FFF2-40B4-BE49-F238E27FC236}">
                <a16:creationId xmlns:a16="http://schemas.microsoft.com/office/drawing/2014/main" id="{7CA7CFC1-D7AD-1D38-BE48-0537EF316731}"/>
              </a:ext>
            </a:extLst>
          </p:cNvPr>
          <p:cNvSpPr txBox="1"/>
          <p:nvPr/>
        </p:nvSpPr>
        <p:spPr>
          <a:xfrm>
            <a:off x="623553" y="681037"/>
            <a:ext cx="11245359" cy="10556736"/>
          </a:xfrm>
          <a:prstGeom prst="rect">
            <a:avLst/>
          </a:prstGeom>
          <a:noFill/>
        </p:spPr>
        <p:txBody>
          <a:bodyPr wrap="square" lIns="91440" tIns="45720" rIns="91440" bIns="45720" rtlCol="0" anchor="t">
            <a:spAutoFit/>
          </a:bodyPr>
          <a:lstStyle/>
          <a:p>
            <a:r>
              <a:rPr lang="en-GB" sz="3200" b="1"/>
              <a:t>Section 4 - </a:t>
            </a:r>
            <a:r>
              <a:rPr lang="en-GB" sz="3200" dirty="0"/>
              <a:t>Marketing Strategies</a:t>
            </a:r>
            <a:endParaRPr lang="en-US">
              <a:ea typeface="Calibri" panose="020F0502020204030204"/>
              <a:cs typeface="Calibri" panose="020F0502020204030204"/>
            </a:endParaRPr>
          </a:p>
          <a:p>
            <a:pPr marL="457200" indent="-457200">
              <a:buFont typeface="Arial"/>
              <a:buChar char="•"/>
            </a:pPr>
            <a:endParaRPr lang="en-GB" sz="2800" dirty="0">
              <a:ea typeface="Calibri"/>
              <a:cs typeface="Calibri"/>
            </a:endParaRPr>
          </a:p>
          <a:p>
            <a:pPr marL="457200" indent="-457200">
              <a:buFont typeface="Arial"/>
              <a:buChar char="•"/>
            </a:pPr>
            <a:r>
              <a:rPr lang="en-GB" sz="2800" dirty="0">
                <a:ea typeface="Calibri"/>
                <a:cs typeface="Calibri"/>
              </a:rPr>
              <a:t>The marketing strategies plan of Smart Laundry Locker will target students and young professionals with the use of digital and localised channels. The social media platforms will play a key role in the promotion, as the target audience is very active online, and Instagram and Tik Tok will be prioritised. These channels will enable the business to show the functionality of the service, emphasise its ease, and get in touch with a prospective client.</a:t>
            </a:r>
          </a:p>
          <a:p>
            <a:pPr marL="457200" indent="-457200">
              <a:buFont typeface="Arial"/>
              <a:buChar char="•"/>
            </a:pPr>
            <a:r>
              <a:rPr lang="en-GB" sz="2800" dirty="0">
                <a:ea typeface="Calibri"/>
                <a:cs typeface="Calibri"/>
              </a:rPr>
              <a:t>The brand will be placed as a contemporary, intelligent and  </a:t>
            </a:r>
            <a:r>
              <a:rPr lang="en-GB" sz="2800" err="1">
                <a:ea typeface="Calibri"/>
                <a:cs typeface="Calibri"/>
              </a:rPr>
              <a:t>sensibl</a:t>
            </a:r>
            <a:r>
              <a:rPr lang="en-GB" sz="2800" dirty="0">
                <a:ea typeface="Calibri"/>
                <a:cs typeface="Calibri"/>
              </a:rPr>
              <a:t>e </a:t>
            </a:r>
            <a:r>
              <a:rPr lang="en-GB" sz="2800">
                <a:ea typeface="Calibri"/>
                <a:cs typeface="Calibri"/>
              </a:rPr>
              <a:t>solution to daily challenges.</a:t>
            </a:r>
            <a:endParaRPr lang="en-GB" sz="2800" dirty="0">
              <a:ea typeface="Calibri"/>
              <a:cs typeface="Calibri"/>
            </a:endParaRPr>
          </a:p>
          <a:p>
            <a:pPr marL="457200" indent="-457200">
              <a:buFont typeface="Arial"/>
              <a:buChar char="•"/>
            </a:pPr>
            <a:r>
              <a:rPr lang="en-GB" sz="2800" dirty="0">
                <a:ea typeface="Calibri"/>
                <a:cs typeface="Calibri"/>
              </a:rPr>
              <a:t>Marketing communication will be aimed at time saving, lessening stress and </a:t>
            </a:r>
            <a:r>
              <a:rPr lang="en-GB" sz="2800">
                <a:ea typeface="Calibri"/>
                <a:cs typeface="Calibri"/>
              </a:rPr>
              <a:t>providing flexibility</a:t>
            </a:r>
            <a:endParaRPr lang="en-GB" sz="2800" dirty="0">
              <a:ea typeface="Calibri"/>
              <a:cs typeface="Calibri"/>
            </a:endParaRPr>
          </a:p>
          <a:p>
            <a:pPr marL="457200" indent="-457200">
              <a:buFont typeface="Arial"/>
              <a:buChar char="•"/>
            </a:pPr>
            <a:r>
              <a:rPr lang="en-GB" sz="2800" dirty="0">
                <a:ea typeface="Calibri"/>
                <a:cs typeface="Calibri"/>
              </a:rPr>
              <a:t>Besides </a:t>
            </a:r>
            <a:r>
              <a:rPr lang="en-GB" sz="2800" err="1">
                <a:ea typeface="Calibri"/>
                <a:cs typeface="Calibri"/>
              </a:rPr>
              <a:t>onlin</a:t>
            </a:r>
            <a:r>
              <a:rPr lang="en-GB" sz="2800" dirty="0">
                <a:ea typeface="Calibri"/>
                <a:cs typeface="Calibri"/>
              </a:rPr>
              <a:t>e marketing, collaboration with universities and student accommodation organisations will be important. The provision of lockers in these points is an additional benefit of making locating them easier, as </a:t>
            </a:r>
            <a:r>
              <a:rPr lang="en-GB" sz="2800">
                <a:ea typeface="Calibri"/>
                <a:cs typeface="Calibri"/>
              </a:rPr>
              <a:t>well as direct promotion.</a:t>
            </a:r>
            <a:endParaRPr lang="en-GB" sz="2800" dirty="0">
              <a:ea typeface="Calibri"/>
              <a:cs typeface="Calibri"/>
            </a:endParaRPr>
          </a:p>
          <a:p>
            <a:pPr marL="457200" indent="-457200">
              <a:buFont typeface="Arial"/>
              <a:buChar char="•"/>
            </a:pPr>
            <a:r>
              <a:rPr lang="en-GB" sz="2800" dirty="0">
                <a:ea typeface="Calibri"/>
                <a:cs typeface="Calibri"/>
              </a:rPr>
              <a:t>The first time discounts and referral schemes will motivate people to use it at first and create a fo</a:t>
            </a:r>
            <a:r>
              <a:rPr lang="en-GB" sz="2800">
                <a:ea typeface="Calibri"/>
                <a:cs typeface="Calibri"/>
              </a:rPr>
              <a:t>llowing.</a:t>
            </a:r>
            <a:endParaRPr lang="en-GB" sz="2800" dirty="0">
              <a:ea typeface="Calibri"/>
              <a:cs typeface="Calibri"/>
            </a:endParaRPr>
          </a:p>
          <a:p>
            <a:pPr marL="457200" indent="-457200">
              <a:buFont typeface="Arial"/>
              <a:buChar char="•"/>
            </a:pPr>
            <a:r>
              <a:rPr lang="en-GB" sz="2800" dirty="0">
                <a:ea typeface="Calibri"/>
                <a:cs typeface="Calibri"/>
              </a:rPr>
              <a:t>The price will be set in such a way that they will be affordable and profi</a:t>
            </a:r>
            <a:r>
              <a:rPr lang="en-GB" sz="2800">
                <a:ea typeface="Calibri"/>
                <a:cs typeface="Calibri"/>
              </a:rPr>
              <a:t>table</a:t>
            </a:r>
            <a:endParaRPr lang="en-GB" sz="2800" dirty="0">
              <a:ea typeface="Calibri"/>
              <a:cs typeface="Calibri"/>
            </a:endParaRPr>
          </a:p>
          <a:p>
            <a:r>
              <a:rPr lang="en-GB" sz="2800" dirty="0">
                <a:ea typeface="Calibri"/>
                <a:cs typeface="Calibri"/>
              </a:rPr>
              <a:t>      Therefore, the marketing strategies is centred on accessibility, visibility and value.</a:t>
            </a:r>
          </a:p>
          <a:p>
            <a:endParaRPr lang="en-GB" sz="3200" dirty="0">
              <a:ea typeface="Calibri"/>
              <a:cs typeface="Calibri"/>
            </a:endParaRPr>
          </a:p>
        </p:txBody>
      </p:sp>
    </p:spTree>
    <p:extLst>
      <p:ext uri="{BB962C8B-B14F-4D97-AF65-F5344CB8AC3E}">
        <p14:creationId xmlns:p14="http://schemas.microsoft.com/office/powerpoint/2010/main" val="1481281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02D8C8-03B0-FF56-CFE5-5F25280332B8}"/>
              </a:ext>
            </a:extLst>
          </p:cNvPr>
          <p:cNvSpPr>
            <a:spLocks noGrp="1"/>
          </p:cNvSpPr>
          <p:nvPr>
            <p:ph idx="1"/>
          </p:nvPr>
        </p:nvSpPr>
        <p:spPr>
          <a:xfrm>
            <a:off x="838200" y="1175112"/>
            <a:ext cx="10515600" cy="4683443"/>
          </a:xfrm>
        </p:spPr>
        <p:txBody>
          <a:bodyPr vert="horz" lIns="91440" tIns="45720" rIns="91440" bIns="45720" rtlCol="0" anchor="t">
            <a:normAutofit fontScale="85000" lnSpcReduction="20000"/>
          </a:bodyPr>
          <a:lstStyle/>
          <a:p>
            <a:pPr marL="0" indent="0">
              <a:buNone/>
            </a:pPr>
            <a:r>
              <a:rPr lang="en-GB" dirty="0">
                <a:ea typeface="Calibri"/>
                <a:cs typeface="Calibri"/>
              </a:rPr>
              <a:t>To establish the Smart Laundry Locker beginning up, the company needs about £25,000 to meet equipment, technology, and set-up expenses.</a:t>
            </a:r>
          </a:p>
          <a:p>
            <a:pPr marL="0" indent="0">
              <a:buNone/>
            </a:pPr>
            <a:r>
              <a:rPr lang="en-GB" dirty="0">
                <a:ea typeface="Calibri"/>
                <a:cs typeface="Calibri"/>
              </a:rPr>
              <a:t>Smart Laundry Locker breakeven point will be realised in 10-12 months. This is obtained by the initial investment(£25,000) the projected profit per month(£1500) and thus is estimated to be around 23 month, but with customer increment and usage, the profits will increase, lessening the time taken to breakeven.</a:t>
            </a:r>
            <a:endParaRPr lang="en-GB" dirty="0"/>
          </a:p>
          <a:p>
            <a:pPr>
              <a:buFont typeface="+mj-lt"/>
              <a:buAutoNum type="arabicPeriod"/>
            </a:pPr>
            <a:r>
              <a:rPr lang="en-GB" b="1" dirty="0"/>
              <a:t>Break down the allocation of funds</a:t>
            </a:r>
            <a:r>
              <a:rPr lang="en-GB" dirty="0"/>
              <a:t> by categorizing them into:</a:t>
            </a:r>
          </a:p>
          <a:p>
            <a:pPr marL="742950" lvl="1" indent="-285750">
              <a:buFont typeface="+mj-lt"/>
              <a:buAutoNum type="arabicPeriod"/>
            </a:pPr>
            <a:r>
              <a:rPr lang="en-GB" b="1" dirty="0"/>
              <a:t>Startup Costs</a:t>
            </a:r>
            <a:r>
              <a:rPr lang="en-GB" dirty="0"/>
              <a:t>: </a:t>
            </a:r>
          </a:p>
          <a:p>
            <a:pPr marL="742950" lvl="1" indent="-285750">
              <a:buFont typeface="+mj-lt"/>
              <a:buAutoNum type="arabicPeriod"/>
            </a:pPr>
            <a:r>
              <a:rPr lang="en-GB" b="1" dirty="0"/>
              <a:t>Fixed Costs</a:t>
            </a:r>
            <a:r>
              <a:rPr lang="en-GB" dirty="0"/>
              <a:t>:</a:t>
            </a:r>
          </a:p>
          <a:p>
            <a:pPr marL="742950" lvl="1" indent="-285750">
              <a:buFont typeface="+mj-lt"/>
              <a:buAutoNum type="arabicPeriod"/>
            </a:pPr>
            <a:r>
              <a:rPr lang="en-GB" b="1" dirty="0"/>
              <a:t>Variable Costs</a:t>
            </a:r>
            <a:r>
              <a:rPr lang="en-GB" dirty="0"/>
              <a:t>: </a:t>
            </a:r>
          </a:p>
          <a:p>
            <a:pPr>
              <a:buFont typeface="+mj-lt"/>
              <a:buAutoNum type="arabicPeriod"/>
            </a:pPr>
            <a:r>
              <a:rPr lang="en-GB" b="1" dirty="0"/>
              <a:t>Provide a monthly financial forecast</a:t>
            </a:r>
            <a:r>
              <a:rPr lang="en-GB" dirty="0"/>
              <a:t> for up to six months, detailing projected income and expenditure for each month.</a:t>
            </a:r>
          </a:p>
          <a:p>
            <a:pPr>
              <a:buFont typeface="+mj-lt"/>
              <a:buAutoNum type="arabicPeriod"/>
            </a:pPr>
            <a:r>
              <a:rPr lang="en-GB" b="1" dirty="0"/>
              <a:t>Include your breakeven analysis</a:t>
            </a:r>
            <a:r>
              <a:rPr lang="en-GB" dirty="0"/>
              <a:t>, indicating when your business is expected to cover all expenses and start generating profit.</a:t>
            </a:r>
          </a:p>
          <a:p>
            <a:pPr algn="l">
              <a:buFont typeface="Arial" panose="020B0604020202020204" pitchFamily="34" charset="0"/>
              <a:buChar char="•"/>
            </a:pPr>
            <a:endParaRPr lang="en-GB" dirty="0"/>
          </a:p>
        </p:txBody>
      </p:sp>
      <p:sp>
        <p:nvSpPr>
          <p:cNvPr id="4" name="TextBox 3">
            <a:extLst>
              <a:ext uri="{FF2B5EF4-FFF2-40B4-BE49-F238E27FC236}">
                <a16:creationId xmlns:a16="http://schemas.microsoft.com/office/drawing/2014/main" id="{BD088BB7-3F9E-6D74-6077-0A34CDDDE233}"/>
              </a:ext>
            </a:extLst>
          </p:cNvPr>
          <p:cNvSpPr txBox="1"/>
          <p:nvPr/>
        </p:nvSpPr>
        <p:spPr>
          <a:xfrm>
            <a:off x="838200" y="510760"/>
            <a:ext cx="11030712" cy="584775"/>
          </a:xfrm>
          <a:prstGeom prst="rect">
            <a:avLst/>
          </a:prstGeom>
          <a:noFill/>
        </p:spPr>
        <p:txBody>
          <a:bodyPr wrap="square" rtlCol="0">
            <a:spAutoFit/>
          </a:bodyPr>
          <a:lstStyle/>
          <a:p>
            <a:r>
              <a:rPr lang="en-GB" sz="3200" b="1" dirty="0"/>
              <a:t>Section 5 - </a:t>
            </a:r>
            <a:r>
              <a:rPr lang="en-GB" sz="3200" b="1" i="0" dirty="0">
                <a:solidFill>
                  <a:srgbClr val="374151"/>
                </a:solidFill>
                <a:effectLst/>
                <a:latin typeface="Söhne"/>
              </a:rPr>
              <a:t>Funding Requirements and Allocation</a:t>
            </a:r>
            <a:endParaRPr lang="en-GB" sz="3200" b="1" dirty="0"/>
          </a:p>
        </p:txBody>
      </p:sp>
      <p:sp>
        <p:nvSpPr>
          <p:cNvPr id="2" name="TextBox 1">
            <a:extLst>
              <a:ext uri="{FF2B5EF4-FFF2-40B4-BE49-F238E27FC236}">
                <a16:creationId xmlns:a16="http://schemas.microsoft.com/office/drawing/2014/main" id="{8F1A7612-3640-8A46-6C53-23859B0F0D09}"/>
              </a:ext>
            </a:extLst>
          </p:cNvPr>
          <p:cNvSpPr txBox="1"/>
          <p:nvPr/>
        </p:nvSpPr>
        <p:spPr>
          <a:xfrm>
            <a:off x="1151926" y="5206748"/>
            <a:ext cx="10716986" cy="369332"/>
          </a:xfrm>
          <a:prstGeom prst="rect">
            <a:avLst/>
          </a:prstGeom>
          <a:noFill/>
        </p:spPr>
        <p:txBody>
          <a:bodyPr wrap="square" rtlCol="0">
            <a:spAutoFit/>
          </a:bodyPr>
          <a:lstStyle/>
          <a:p>
            <a:r>
              <a:rPr lang="en-GB" dirty="0">
                <a:highlight>
                  <a:srgbClr val="FFFF00"/>
                </a:highlight>
              </a:rPr>
              <a:t>Refer to the examples provided in the next three slides, for further information.</a:t>
            </a:r>
          </a:p>
        </p:txBody>
      </p:sp>
    </p:spTree>
    <p:extLst>
      <p:ext uri="{BB962C8B-B14F-4D97-AF65-F5344CB8AC3E}">
        <p14:creationId xmlns:p14="http://schemas.microsoft.com/office/powerpoint/2010/main" val="3278303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5F879AC3-D4CE-493C-ADC7-06205677F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31" name="Freeform: Shape 30">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graphicFrame>
        <p:nvGraphicFramePr>
          <p:cNvPr id="5" name="Table 4">
            <a:extLst>
              <a:ext uri="{FF2B5EF4-FFF2-40B4-BE49-F238E27FC236}">
                <a16:creationId xmlns:a16="http://schemas.microsoft.com/office/drawing/2014/main" id="{84AB0C6C-1B62-BD5B-4E39-AC5A0700187D}"/>
              </a:ext>
            </a:extLst>
          </p:cNvPr>
          <p:cNvGraphicFramePr>
            <a:graphicFrameLocks noGrp="1"/>
          </p:cNvGraphicFramePr>
          <p:nvPr>
            <p:extLst>
              <p:ext uri="{D42A27DB-BD31-4B8C-83A1-F6EECF244321}">
                <p14:modId xmlns:p14="http://schemas.microsoft.com/office/powerpoint/2010/main" val="1452145163"/>
              </p:ext>
            </p:extLst>
          </p:nvPr>
        </p:nvGraphicFramePr>
        <p:xfrm>
          <a:off x="6994525" y="642938"/>
          <a:ext cx="4551362" cy="5570534"/>
        </p:xfrm>
        <a:graphic>
          <a:graphicData uri="http://schemas.openxmlformats.org/drawingml/2006/table">
            <a:tbl>
              <a:tblPr bandRow="1">
                <a:tableStyleId>{5C22544A-7EE6-4342-B048-85BDC9FD1C3A}</a:tableStyleId>
              </a:tblPr>
              <a:tblGrid>
                <a:gridCol w="3109029">
                  <a:extLst>
                    <a:ext uri="{9D8B030D-6E8A-4147-A177-3AD203B41FA5}">
                      <a16:colId xmlns:a16="http://schemas.microsoft.com/office/drawing/2014/main" val="4078324115"/>
                    </a:ext>
                  </a:extLst>
                </a:gridCol>
                <a:gridCol w="1442333">
                  <a:extLst>
                    <a:ext uri="{9D8B030D-6E8A-4147-A177-3AD203B41FA5}">
                      <a16:colId xmlns:a16="http://schemas.microsoft.com/office/drawing/2014/main" val="3261734122"/>
                    </a:ext>
                  </a:extLst>
                </a:gridCol>
              </a:tblGrid>
              <a:tr h="1191362">
                <a:tc>
                  <a:txBody>
                    <a:bodyPr/>
                    <a:lstStyle/>
                    <a:p>
                      <a:pPr algn="l" rtl="0" fontAlgn="ctr"/>
                      <a:r>
                        <a:rPr lang="en-GB" sz="3300" u="none" strike="noStrike" dirty="0">
                          <a:effectLst/>
                        </a:rPr>
                        <a:t>Fixed Costs</a:t>
                      </a:r>
                      <a:endParaRPr lang="en-GB" sz="3300" b="1" i="0" u="none" strike="noStrike" dirty="0">
                        <a:solidFill>
                          <a:srgbClr val="000000"/>
                        </a:solidFill>
                        <a:effectLst/>
                        <a:latin typeface="Calibri" panose="020F0502020204030204" pitchFamily="34" charset="0"/>
                      </a:endParaRPr>
                    </a:p>
                  </a:txBody>
                  <a:tcPr marL="15716" marR="15716" marT="15716" marB="0" anchor="ctr">
                    <a:solidFill>
                      <a:schemeClr val="accent6">
                        <a:lumMod val="60000"/>
                        <a:lumOff val="40000"/>
                      </a:schemeClr>
                    </a:solidFill>
                  </a:tcPr>
                </a:tc>
                <a:tc>
                  <a:txBody>
                    <a:bodyPr/>
                    <a:lstStyle/>
                    <a:p>
                      <a:pPr algn="l" rtl="0" fontAlgn="ctr"/>
                      <a:r>
                        <a:rPr lang="en-GB" sz="3300" u="none" strike="noStrike" dirty="0">
                          <a:effectLst/>
                        </a:rPr>
                        <a:t>per month</a:t>
                      </a:r>
                      <a:endParaRPr lang="en-GB" sz="3300" b="0" i="0" u="none" strike="noStrike" dirty="0">
                        <a:solidFill>
                          <a:srgbClr val="000000"/>
                        </a:solidFill>
                        <a:effectLst/>
                        <a:latin typeface="Calibri" panose="020F0502020204030204" pitchFamily="34" charset="0"/>
                      </a:endParaRPr>
                    </a:p>
                  </a:txBody>
                  <a:tcPr marL="15716" marR="15716" marT="15716" marB="0" anchor="ctr">
                    <a:solidFill>
                      <a:schemeClr val="accent6">
                        <a:lumMod val="60000"/>
                        <a:lumOff val="40000"/>
                      </a:schemeClr>
                    </a:solidFill>
                  </a:tcPr>
                </a:tc>
                <a:extLst>
                  <a:ext uri="{0D108BD9-81ED-4DB2-BD59-A6C34878D82A}">
                    <a16:rowId xmlns:a16="http://schemas.microsoft.com/office/drawing/2014/main" val="1773919177"/>
                  </a:ext>
                </a:extLst>
              </a:tr>
              <a:tr h="637562">
                <a:tc>
                  <a:txBody>
                    <a:bodyPr/>
                    <a:lstStyle/>
                    <a:p>
                      <a:pPr algn="l" rtl="0" fontAlgn="ctr"/>
                      <a:r>
                        <a:rPr lang="en-GB" sz="3300" u="none" strike="noStrike">
                          <a:effectLst/>
                        </a:rPr>
                        <a:t>Rent</a:t>
                      </a:r>
                      <a:endParaRPr lang="en-GB" sz="3300" b="0" i="0" u="none" strike="noStrike">
                        <a:solidFill>
                          <a:srgbClr val="000000"/>
                        </a:solidFill>
                        <a:effectLst/>
                        <a:latin typeface="Calibri" panose="020F0502020204030204" pitchFamily="34" charset="0"/>
                      </a:endParaRPr>
                    </a:p>
                  </a:txBody>
                  <a:tcPr marL="15716" marR="15716" marT="15716" marB="0" anchor="ctr"/>
                </a:tc>
                <a:tc>
                  <a:txBody>
                    <a:bodyPr/>
                    <a:lstStyle/>
                    <a:p>
                      <a:pPr algn="r" rtl="0" fontAlgn="ctr"/>
                      <a:r>
                        <a:rPr lang="en-GB" sz="3300" u="none" strike="noStrike">
                          <a:effectLst/>
                        </a:rPr>
                        <a:t>£1,300</a:t>
                      </a:r>
                      <a:endParaRPr lang="en-GB" sz="3300" b="0" i="0" u="none" strike="noStrike">
                        <a:solidFill>
                          <a:srgbClr val="000000"/>
                        </a:solidFill>
                        <a:effectLst/>
                        <a:latin typeface="Calibri" panose="020F0502020204030204" pitchFamily="34" charset="0"/>
                      </a:endParaRPr>
                    </a:p>
                  </a:txBody>
                  <a:tcPr marL="15716" marR="15716" marT="15716" marB="0" anchor="ctr"/>
                </a:tc>
                <a:extLst>
                  <a:ext uri="{0D108BD9-81ED-4DB2-BD59-A6C34878D82A}">
                    <a16:rowId xmlns:a16="http://schemas.microsoft.com/office/drawing/2014/main" val="3366274579"/>
                  </a:ext>
                </a:extLst>
              </a:tr>
              <a:tr h="637562">
                <a:tc>
                  <a:txBody>
                    <a:bodyPr/>
                    <a:lstStyle/>
                    <a:p>
                      <a:pPr algn="l" rtl="0" fontAlgn="ctr"/>
                      <a:r>
                        <a:rPr lang="en-GB" sz="3300" u="none" strike="noStrike" dirty="0">
                          <a:effectLst/>
                        </a:rPr>
                        <a:t>Bus. Rate</a:t>
                      </a:r>
                      <a:endParaRPr lang="en-GB" sz="3300" b="0" i="0" u="none" strike="noStrike" dirty="0">
                        <a:solidFill>
                          <a:srgbClr val="000000"/>
                        </a:solidFill>
                        <a:effectLst/>
                        <a:latin typeface="Calibri" panose="020F0502020204030204" pitchFamily="34" charset="0"/>
                      </a:endParaRPr>
                    </a:p>
                  </a:txBody>
                  <a:tcPr marL="15716" marR="15716" marT="15716" marB="0" anchor="ctr"/>
                </a:tc>
                <a:tc>
                  <a:txBody>
                    <a:bodyPr/>
                    <a:lstStyle/>
                    <a:p>
                      <a:pPr algn="r" rtl="0" fontAlgn="ctr"/>
                      <a:r>
                        <a:rPr lang="en-GB" sz="3300" u="none" strike="noStrike">
                          <a:effectLst/>
                        </a:rPr>
                        <a:t>£200</a:t>
                      </a:r>
                      <a:endParaRPr lang="en-GB" sz="3300" b="0" i="0" u="none" strike="noStrike">
                        <a:solidFill>
                          <a:srgbClr val="000000"/>
                        </a:solidFill>
                        <a:effectLst/>
                        <a:latin typeface="Calibri" panose="020F0502020204030204" pitchFamily="34" charset="0"/>
                      </a:endParaRPr>
                    </a:p>
                  </a:txBody>
                  <a:tcPr marL="15716" marR="15716" marT="15716" marB="0" anchor="ctr"/>
                </a:tc>
                <a:extLst>
                  <a:ext uri="{0D108BD9-81ED-4DB2-BD59-A6C34878D82A}">
                    <a16:rowId xmlns:a16="http://schemas.microsoft.com/office/drawing/2014/main" val="1957750995"/>
                  </a:ext>
                </a:extLst>
              </a:tr>
              <a:tr h="637562">
                <a:tc>
                  <a:txBody>
                    <a:bodyPr/>
                    <a:lstStyle/>
                    <a:p>
                      <a:pPr algn="l" rtl="0" fontAlgn="ctr"/>
                      <a:r>
                        <a:rPr lang="en-GB" sz="3300" u="none" strike="noStrike">
                          <a:effectLst/>
                        </a:rPr>
                        <a:t>Gas bill</a:t>
                      </a:r>
                      <a:endParaRPr lang="en-GB" sz="3300" b="0" i="0" u="none" strike="noStrike">
                        <a:solidFill>
                          <a:srgbClr val="000000"/>
                        </a:solidFill>
                        <a:effectLst/>
                        <a:latin typeface="Calibri" panose="020F0502020204030204" pitchFamily="34" charset="0"/>
                      </a:endParaRPr>
                    </a:p>
                  </a:txBody>
                  <a:tcPr marL="15716" marR="15716" marT="15716" marB="0" anchor="ctr"/>
                </a:tc>
                <a:tc>
                  <a:txBody>
                    <a:bodyPr/>
                    <a:lstStyle/>
                    <a:p>
                      <a:pPr algn="r" rtl="0" fontAlgn="ctr"/>
                      <a:r>
                        <a:rPr lang="en-GB" sz="3300" u="none" strike="noStrike">
                          <a:effectLst/>
                        </a:rPr>
                        <a:t>£300</a:t>
                      </a:r>
                      <a:endParaRPr lang="en-GB" sz="3300" b="0" i="0" u="none" strike="noStrike">
                        <a:solidFill>
                          <a:srgbClr val="000000"/>
                        </a:solidFill>
                        <a:effectLst/>
                        <a:latin typeface="Calibri" panose="020F0502020204030204" pitchFamily="34" charset="0"/>
                      </a:endParaRPr>
                    </a:p>
                  </a:txBody>
                  <a:tcPr marL="15716" marR="15716" marT="15716" marB="0" anchor="ctr"/>
                </a:tc>
                <a:extLst>
                  <a:ext uri="{0D108BD9-81ED-4DB2-BD59-A6C34878D82A}">
                    <a16:rowId xmlns:a16="http://schemas.microsoft.com/office/drawing/2014/main" val="3343916940"/>
                  </a:ext>
                </a:extLst>
              </a:tr>
              <a:tr h="1191362">
                <a:tc>
                  <a:txBody>
                    <a:bodyPr/>
                    <a:lstStyle/>
                    <a:p>
                      <a:pPr algn="l" rtl="0" fontAlgn="ctr"/>
                      <a:r>
                        <a:rPr lang="en-GB" sz="3300" u="none" strike="noStrike">
                          <a:effectLst/>
                        </a:rPr>
                        <a:t>Two Emp Salary</a:t>
                      </a:r>
                      <a:endParaRPr lang="en-GB" sz="3300" b="0" i="0" u="none" strike="noStrike">
                        <a:solidFill>
                          <a:srgbClr val="000000"/>
                        </a:solidFill>
                        <a:effectLst/>
                        <a:latin typeface="Calibri" panose="020F0502020204030204" pitchFamily="34" charset="0"/>
                      </a:endParaRPr>
                    </a:p>
                  </a:txBody>
                  <a:tcPr marL="15716" marR="15716" marT="15716" marB="0" anchor="ctr"/>
                </a:tc>
                <a:tc>
                  <a:txBody>
                    <a:bodyPr/>
                    <a:lstStyle/>
                    <a:p>
                      <a:pPr algn="r" rtl="0" fontAlgn="ctr"/>
                      <a:r>
                        <a:rPr lang="en-GB" sz="3300" u="none" strike="noStrike">
                          <a:effectLst/>
                        </a:rPr>
                        <a:t>£3,500</a:t>
                      </a:r>
                      <a:endParaRPr lang="en-GB" sz="3300" b="0" i="0" u="none" strike="noStrike">
                        <a:solidFill>
                          <a:srgbClr val="000000"/>
                        </a:solidFill>
                        <a:effectLst/>
                        <a:latin typeface="Calibri" panose="020F0502020204030204" pitchFamily="34" charset="0"/>
                      </a:endParaRPr>
                    </a:p>
                  </a:txBody>
                  <a:tcPr marL="15716" marR="15716" marT="15716" marB="0" anchor="ctr"/>
                </a:tc>
                <a:extLst>
                  <a:ext uri="{0D108BD9-81ED-4DB2-BD59-A6C34878D82A}">
                    <a16:rowId xmlns:a16="http://schemas.microsoft.com/office/drawing/2014/main" val="1042499348"/>
                  </a:ext>
                </a:extLst>
              </a:tr>
              <a:tr h="637562">
                <a:tc>
                  <a:txBody>
                    <a:bodyPr/>
                    <a:lstStyle/>
                    <a:p>
                      <a:pPr algn="l" rtl="0" fontAlgn="ctr"/>
                      <a:r>
                        <a:rPr lang="en-GB" sz="3300" u="none" strike="noStrike">
                          <a:effectLst/>
                        </a:rPr>
                        <a:t>Accountant</a:t>
                      </a:r>
                      <a:endParaRPr lang="en-GB" sz="3300" b="0" i="0" u="none" strike="noStrike">
                        <a:solidFill>
                          <a:srgbClr val="000000"/>
                        </a:solidFill>
                        <a:effectLst/>
                        <a:latin typeface="Calibri" panose="020F0502020204030204" pitchFamily="34" charset="0"/>
                      </a:endParaRPr>
                    </a:p>
                  </a:txBody>
                  <a:tcPr marL="15716" marR="15716" marT="15716" marB="0" anchor="ctr"/>
                </a:tc>
                <a:tc>
                  <a:txBody>
                    <a:bodyPr/>
                    <a:lstStyle/>
                    <a:p>
                      <a:pPr algn="r" rtl="0" fontAlgn="ctr"/>
                      <a:r>
                        <a:rPr lang="en-GB" sz="3300" u="none" strike="noStrike">
                          <a:effectLst/>
                        </a:rPr>
                        <a:t>£100</a:t>
                      </a:r>
                      <a:endParaRPr lang="en-GB" sz="3300" b="0" i="0" u="none" strike="noStrike">
                        <a:solidFill>
                          <a:srgbClr val="000000"/>
                        </a:solidFill>
                        <a:effectLst/>
                        <a:latin typeface="Calibri" panose="020F0502020204030204" pitchFamily="34" charset="0"/>
                      </a:endParaRPr>
                    </a:p>
                  </a:txBody>
                  <a:tcPr marL="15716" marR="15716" marT="15716" marB="0" anchor="ctr"/>
                </a:tc>
                <a:extLst>
                  <a:ext uri="{0D108BD9-81ED-4DB2-BD59-A6C34878D82A}">
                    <a16:rowId xmlns:a16="http://schemas.microsoft.com/office/drawing/2014/main" val="911577121"/>
                  </a:ext>
                </a:extLst>
              </a:tr>
              <a:tr h="637562">
                <a:tc>
                  <a:txBody>
                    <a:bodyPr/>
                    <a:lstStyle/>
                    <a:p>
                      <a:pPr algn="l" rtl="0" fontAlgn="ctr"/>
                      <a:r>
                        <a:rPr lang="en-GB" sz="3300" u="none" strike="noStrike" dirty="0">
                          <a:effectLst/>
                        </a:rPr>
                        <a:t>Total cost</a:t>
                      </a:r>
                      <a:endParaRPr lang="en-GB" sz="3300" b="0" i="0" u="none" strike="noStrike" dirty="0">
                        <a:solidFill>
                          <a:srgbClr val="000000"/>
                        </a:solidFill>
                        <a:effectLst/>
                        <a:latin typeface="Calibri" panose="020F0502020204030204" pitchFamily="34" charset="0"/>
                      </a:endParaRPr>
                    </a:p>
                  </a:txBody>
                  <a:tcPr marL="15716" marR="15716" marT="15716" marB="0" anchor="ctr">
                    <a:solidFill>
                      <a:schemeClr val="accent4">
                        <a:lumMod val="20000"/>
                        <a:lumOff val="80000"/>
                      </a:schemeClr>
                    </a:solidFill>
                  </a:tcPr>
                </a:tc>
                <a:tc>
                  <a:txBody>
                    <a:bodyPr/>
                    <a:lstStyle/>
                    <a:p>
                      <a:pPr algn="r" rtl="0" fontAlgn="ctr"/>
                      <a:r>
                        <a:rPr lang="en-GB" sz="3300" u="none" strike="noStrike">
                          <a:effectLst/>
                        </a:rPr>
                        <a:t>£5,200</a:t>
                      </a:r>
                      <a:endParaRPr lang="en-GB" sz="3300" b="0" i="0" u="none" strike="noStrike" dirty="0">
                        <a:solidFill>
                          <a:srgbClr val="000000"/>
                        </a:solidFill>
                        <a:effectLst/>
                        <a:latin typeface="Calibri" panose="020F0502020204030204" pitchFamily="34" charset="0"/>
                      </a:endParaRPr>
                    </a:p>
                  </a:txBody>
                  <a:tcPr marL="15716" marR="15716" marT="15716" marB="0" anchor="ctr"/>
                </a:tc>
                <a:extLst>
                  <a:ext uri="{0D108BD9-81ED-4DB2-BD59-A6C34878D82A}">
                    <a16:rowId xmlns:a16="http://schemas.microsoft.com/office/drawing/2014/main" val="246753763"/>
                  </a:ext>
                </a:extLst>
              </a:tr>
            </a:tbl>
          </a:graphicData>
        </a:graphic>
      </p:graphicFrame>
      <p:graphicFrame>
        <p:nvGraphicFramePr>
          <p:cNvPr id="4" name="Content Placeholder 3">
            <a:extLst>
              <a:ext uri="{FF2B5EF4-FFF2-40B4-BE49-F238E27FC236}">
                <a16:creationId xmlns:a16="http://schemas.microsoft.com/office/drawing/2014/main" id="{3BF6B87C-753B-0606-B7C1-F526C69EB0B1}"/>
              </a:ext>
            </a:extLst>
          </p:cNvPr>
          <p:cNvGraphicFramePr>
            <a:graphicFrameLocks noGrp="1"/>
          </p:cNvGraphicFramePr>
          <p:nvPr>
            <p:ph idx="1"/>
            <p:extLst>
              <p:ext uri="{D42A27DB-BD31-4B8C-83A1-F6EECF244321}">
                <p14:modId xmlns:p14="http://schemas.microsoft.com/office/powerpoint/2010/main" val="2111281185"/>
              </p:ext>
            </p:extLst>
          </p:nvPr>
        </p:nvGraphicFramePr>
        <p:xfrm>
          <a:off x="991752" y="642938"/>
          <a:ext cx="4551362" cy="5570538"/>
        </p:xfrm>
        <a:graphic>
          <a:graphicData uri="http://schemas.openxmlformats.org/drawingml/2006/table">
            <a:tbl>
              <a:tblPr firstRow="1"/>
              <a:tblGrid>
                <a:gridCol w="2625291">
                  <a:extLst>
                    <a:ext uri="{9D8B030D-6E8A-4147-A177-3AD203B41FA5}">
                      <a16:colId xmlns:a16="http://schemas.microsoft.com/office/drawing/2014/main" val="3173173661"/>
                    </a:ext>
                  </a:extLst>
                </a:gridCol>
                <a:gridCol w="1926071">
                  <a:extLst>
                    <a:ext uri="{9D8B030D-6E8A-4147-A177-3AD203B41FA5}">
                      <a16:colId xmlns:a16="http://schemas.microsoft.com/office/drawing/2014/main" val="896379705"/>
                    </a:ext>
                  </a:extLst>
                </a:gridCol>
              </a:tblGrid>
              <a:tr h="928423">
                <a:tc>
                  <a:txBody>
                    <a:bodyPr/>
                    <a:lstStyle/>
                    <a:p>
                      <a:pPr algn="l" rtl="0" fontAlgn="ctr">
                        <a:spcBef>
                          <a:spcPts val="0"/>
                        </a:spcBef>
                        <a:spcAft>
                          <a:spcPts val="0"/>
                        </a:spcAft>
                      </a:pPr>
                      <a:r>
                        <a:rPr lang="en-GB" sz="3300" b="1" i="0" u="none" strike="noStrike">
                          <a:solidFill>
                            <a:srgbClr val="000000"/>
                          </a:solidFill>
                          <a:effectLst/>
                          <a:highlight>
                            <a:srgbClr val="83CCEB"/>
                          </a:highlight>
                          <a:latin typeface="Calibri"/>
                        </a:rPr>
                        <a:t>Startup</a:t>
                      </a:r>
                      <a:r>
                        <a:rPr lang="en-GB" sz="3300" b="0" i="0" u="none" strike="noStrike" dirty="0">
                          <a:solidFill>
                            <a:srgbClr val="000000"/>
                          </a:solidFill>
                          <a:effectLst/>
                          <a:highlight>
                            <a:srgbClr val="83CCEB"/>
                          </a:highlight>
                          <a:latin typeface="Calibri"/>
                        </a:rPr>
                        <a:t> </a:t>
                      </a:r>
                      <a:r>
                        <a:rPr lang="en-GB" sz="3300" b="1" i="0" u="none" strike="noStrike">
                          <a:solidFill>
                            <a:srgbClr val="000000"/>
                          </a:solidFill>
                          <a:effectLst/>
                          <a:highlight>
                            <a:srgbClr val="83CCEB"/>
                          </a:highlight>
                          <a:latin typeface="Calibri"/>
                        </a:rPr>
                        <a:t>Cost</a:t>
                      </a:r>
                      <a:endParaRPr lang="en-GB" sz="2500" b="0" i="0" u="none" strike="noStrike">
                        <a:effectLst/>
                        <a:highlight>
                          <a:srgbClr val="83CCEB"/>
                        </a:highlight>
                        <a:latin typeface="Calibri"/>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tc>
                  <a:txBody>
                    <a:bodyPr/>
                    <a:lstStyle/>
                    <a:p>
                      <a:pPr algn="l" rtl="0" fontAlgn="ctr">
                        <a:spcBef>
                          <a:spcPts val="0"/>
                        </a:spcBef>
                        <a:spcAft>
                          <a:spcPts val="0"/>
                        </a:spcAft>
                      </a:pPr>
                      <a:endParaRPr lang="en-GB" sz="2500" b="0" i="0" u="none" strike="noStrike" dirty="0">
                        <a:effectLst/>
                        <a:highlight>
                          <a:srgbClr val="83CCEB"/>
                        </a:highlight>
                        <a:latin typeface="Calibri"/>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3CCEB"/>
                    </a:solidFill>
                  </a:tcPr>
                </a:tc>
                <a:extLst>
                  <a:ext uri="{0D108BD9-81ED-4DB2-BD59-A6C34878D82A}">
                    <a16:rowId xmlns:a16="http://schemas.microsoft.com/office/drawing/2014/main" val="1695073799"/>
                  </a:ext>
                </a:extLst>
              </a:tr>
              <a:tr h="928423">
                <a:tc>
                  <a:txBody>
                    <a:bodyPr/>
                    <a:lstStyle/>
                    <a:p>
                      <a:pPr algn="l" rtl="0" fontAlgn="ctr">
                        <a:spcBef>
                          <a:spcPts val="0"/>
                        </a:spcBef>
                        <a:spcAft>
                          <a:spcPts val="0"/>
                        </a:spcAft>
                      </a:pPr>
                      <a:r>
                        <a:rPr lang="en-GB" sz="3300" b="0" i="0" u="none" strike="noStrike">
                          <a:solidFill>
                            <a:srgbClr val="000000"/>
                          </a:solidFill>
                          <a:effectLst/>
                          <a:highlight>
                            <a:srgbClr val="CAEDFB"/>
                          </a:highlight>
                          <a:latin typeface="Calibri" panose="020F0502020204030204" pitchFamily="34" charset="0"/>
                        </a:rPr>
                        <a:t>Furniture</a:t>
                      </a:r>
                      <a:endParaRPr lang="en-GB" sz="2500" b="0" i="0" u="none" strike="noStrike">
                        <a:effectLst/>
                        <a:highlight>
                          <a:srgbClr val="CAEDFB"/>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3300" b="0" i="0" u="none" strike="noStrike">
                          <a:solidFill>
                            <a:srgbClr val="000000"/>
                          </a:solidFill>
                          <a:effectLst/>
                          <a:highlight>
                            <a:srgbClr val="E9EBF5"/>
                          </a:highlight>
                          <a:latin typeface="Calibri"/>
                        </a:rPr>
                        <a:t>£7,000</a:t>
                      </a:r>
                      <a:endParaRPr lang="en-GB" sz="2500" b="0" i="0" u="none" strike="noStrike">
                        <a:effectLst/>
                        <a:highlight>
                          <a:srgbClr val="E9EBF5"/>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238123093"/>
                  </a:ext>
                </a:extLst>
              </a:tr>
              <a:tr h="928423">
                <a:tc>
                  <a:txBody>
                    <a:bodyPr/>
                    <a:lstStyle/>
                    <a:p>
                      <a:pPr algn="l" rtl="0" fontAlgn="ctr">
                        <a:spcBef>
                          <a:spcPts val="0"/>
                        </a:spcBef>
                        <a:spcAft>
                          <a:spcPts val="0"/>
                        </a:spcAft>
                      </a:pPr>
                      <a:r>
                        <a:rPr lang="en-GB" sz="3300" b="0" i="0" u="none" strike="noStrike">
                          <a:solidFill>
                            <a:srgbClr val="000000"/>
                          </a:solidFill>
                          <a:effectLst/>
                          <a:highlight>
                            <a:srgbClr val="CAEDFB"/>
                          </a:highlight>
                          <a:latin typeface="Calibri" panose="020F0502020204030204" pitchFamily="34" charset="0"/>
                        </a:rPr>
                        <a:t>Accessories</a:t>
                      </a:r>
                      <a:endParaRPr lang="en-GB" sz="2500" b="0" i="0" u="none" strike="noStrike">
                        <a:effectLst/>
                        <a:highlight>
                          <a:srgbClr val="CAEDFB"/>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3300" b="0" i="0" u="none" strike="noStrike">
                          <a:solidFill>
                            <a:srgbClr val="000000"/>
                          </a:solidFill>
                          <a:effectLst/>
                          <a:highlight>
                            <a:srgbClr val="E9EBF5"/>
                          </a:highlight>
                          <a:latin typeface="Calibri"/>
                        </a:rPr>
                        <a:t>5,000</a:t>
                      </a:r>
                      <a:endParaRPr lang="en-GB" sz="2500" b="0" i="0" u="none" strike="noStrike">
                        <a:effectLst/>
                        <a:highlight>
                          <a:srgbClr val="E9EBF5"/>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1377427567"/>
                  </a:ext>
                </a:extLst>
              </a:tr>
              <a:tr h="928423">
                <a:tc>
                  <a:txBody>
                    <a:bodyPr/>
                    <a:lstStyle/>
                    <a:p>
                      <a:pPr algn="l" rtl="0" fontAlgn="ctr">
                        <a:spcBef>
                          <a:spcPts val="0"/>
                        </a:spcBef>
                        <a:spcAft>
                          <a:spcPts val="0"/>
                        </a:spcAft>
                      </a:pPr>
                      <a:r>
                        <a:rPr lang="en-GB" sz="3300" b="0" i="0" u="none" strike="noStrike" dirty="0" err="1">
                          <a:solidFill>
                            <a:srgbClr val="000000"/>
                          </a:solidFill>
                          <a:effectLst/>
                          <a:highlight>
                            <a:srgbClr val="CAEDFB"/>
                          </a:highlight>
                          <a:latin typeface="Calibri"/>
                        </a:rPr>
                        <a:t>Toileteries</a:t>
                      </a:r>
                      <a:endParaRPr lang="en-GB" sz="2500" b="0" i="0" u="none" strike="noStrike" dirty="0" err="1">
                        <a:effectLst/>
                        <a:highlight>
                          <a:srgbClr val="CAEDFB"/>
                        </a:highlight>
                        <a:latin typeface="Calibri"/>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3300" b="0" i="0" u="none" strike="noStrike">
                          <a:solidFill>
                            <a:srgbClr val="000000"/>
                          </a:solidFill>
                          <a:effectLst/>
                          <a:highlight>
                            <a:srgbClr val="E9EBF5"/>
                          </a:highlight>
                          <a:latin typeface="Calibri" panose="020F0502020204030204" pitchFamily="34" charset="0"/>
                        </a:rPr>
                        <a:t>1000</a:t>
                      </a:r>
                      <a:endParaRPr lang="en-GB" sz="2500" b="0" i="0" u="none" strike="noStrike">
                        <a:effectLst/>
                        <a:highlight>
                          <a:srgbClr val="E9EBF5"/>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025424853"/>
                  </a:ext>
                </a:extLst>
              </a:tr>
              <a:tr h="928423">
                <a:tc>
                  <a:txBody>
                    <a:bodyPr/>
                    <a:lstStyle/>
                    <a:p>
                      <a:pPr algn="l" rtl="0" fontAlgn="ctr">
                        <a:spcBef>
                          <a:spcPts val="0"/>
                        </a:spcBef>
                        <a:spcAft>
                          <a:spcPts val="0"/>
                        </a:spcAft>
                      </a:pPr>
                      <a:r>
                        <a:rPr lang="en-GB" sz="3300" b="0" i="0" u="none" strike="noStrike">
                          <a:solidFill>
                            <a:srgbClr val="000000"/>
                          </a:solidFill>
                          <a:effectLst/>
                          <a:highlight>
                            <a:srgbClr val="CAEDFB"/>
                          </a:highlight>
                          <a:latin typeface="Calibri" panose="020F0502020204030204" pitchFamily="34" charset="0"/>
                        </a:rPr>
                        <a:t>Renovation</a:t>
                      </a:r>
                      <a:endParaRPr lang="en-GB" sz="2500" b="0" i="0" u="none" strike="noStrike">
                        <a:effectLst/>
                        <a:highlight>
                          <a:srgbClr val="CAEDFB"/>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3300" b="0" i="0" u="none" strike="noStrike">
                          <a:solidFill>
                            <a:srgbClr val="000000"/>
                          </a:solidFill>
                          <a:effectLst/>
                          <a:highlight>
                            <a:srgbClr val="E9EBF5"/>
                          </a:highlight>
                          <a:latin typeface="Calibri"/>
                        </a:rPr>
                        <a:t>5000</a:t>
                      </a:r>
                      <a:endParaRPr lang="en-GB" sz="2500" b="0" i="0" u="none" strike="noStrike">
                        <a:effectLst/>
                        <a:highlight>
                          <a:srgbClr val="E9EBF5"/>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3889220869"/>
                  </a:ext>
                </a:extLst>
              </a:tr>
              <a:tr h="928423">
                <a:tc>
                  <a:txBody>
                    <a:bodyPr/>
                    <a:lstStyle/>
                    <a:p>
                      <a:pPr algn="l" rtl="0" fontAlgn="ctr">
                        <a:spcBef>
                          <a:spcPts val="0"/>
                        </a:spcBef>
                        <a:spcAft>
                          <a:spcPts val="0"/>
                        </a:spcAft>
                      </a:pPr>
                      <a:r>
                        <a:rPr lang="en-GB" sz="3300" b="1" i="0" u="none" strike="noStrike" dirty="0">
                          <a:solidFill>
                            <a:srgbClr val="000000"/>
                          </a:solidFill>
                          <a:effectLst/>
                          <a:highlight>
                            <a:srgbClr val="FFFF00"/>
                          </a:highlight>
                          <a:latin typeface="Calibri" panose="020F0502020204030204" pitchFamily="34" charset="0"/>
                        </a:rPr>
                        <a:t>Total</a:t>
                      </a:r>
                      <a:endParaRPr lang="en-GB" sz="2500" b="0" i="0" u="none" strike="noStrike" dirty="0">
                        <a:effectLst/>
                        <a:highlight>
                          <a:srgbClr val="FFFF00"/>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rtl="0" fontAlgn="ctr">
                        <a:spcBef>
                          <a:spcPts val="0"/>
                        </a:spcBef>
                        <a:spcAft>
                          <a:spcPts val="0"/>
                        </a:spcAft>
                      </a:pPr>
                      <a:r>
                        <a:rPr lang="en-GB" sz="3300" b="0" i="0" u="none" strike="noStrike">
                          <a:solidFill>
                            <a:srgbClr val="000000"/>
                          </a:solidFill>
                          <a:effectLst/>
                          <a:highlight>
                            <a:srgbClr val="E9EBF5"/>
                          </a:highlight>
                          <a:latin typeface="Calibri"/>
                        </a:rPr>
                        <a:t>£18,000</a:t>
                      </a:r>
                      <a:endParaRPr lang="en-GB" sz="2500" b="0" i="0" u="none" strike="noStrike" dirty="0">
                        <a:effectLst/>
                        <a:highlight>
                          <a:srgbClr val="E9EBF5"/>
                        </a:highlight>
                        <a:latin typeface="Arial" panose="020B0604020202020204" pitchFamily="34" charset="0"/>
                      </a:endParaRPr>
                    </a:p>
                  </a:txBody>
                  <a:tcPr marL="13097" marR="13097" marT="1309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860891384"/>
                  </a:ext>
                </a:extLst>
              </a:tr>
            </a:tbl>
          </a:graphicData>
        </a:graphic>
      </p:graphicFrame>
    </p:spTree>
    <p:extLst>
      <p:ext uri="{BB962C8B-B14F-4D97-AF65-F5344CB8AC3E}">
        <p14:creationId xmlns:p14="http://schemas.microsoft.com/office/powerpoint/2010/main" val="3723872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153EDB2-4AAD-43F4-AE78-4D326C8133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grpSp>
        <p:nvGrpSpPr>
          <p:cNvPr id="25" name="Group 24">
            <a:extLst>
              <a:ext uri="{FF2B5EF4-FFF2-40B4-BE49-F238E27FC236}">
                <a16:creationId xmlns:a16="http://schemas.microsoft.com/office/drawing/2014/main" id="{A3CB7779-72E2-4E92-AE18-6BBC335DD8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7625" y="0"/>
            <a:ext cx="11097905" cy="6858000"/>
            <a:chOff x="547625" y="0"/>
            <a:chExt cx="11097905" cy="6858000"/>
          </a:xfrm>
        </p:grpSpPr>
        <p:sp>
          <p:nvSpPr>
            <p:cNvPr id="26" name="Freeform: Shape 25">
              <a:extLst>
                <a:ext uri="{FF2B5EF4-FFF2-40B4-BE49-F238E27FC236}">
                  <a16:creationId xmlns:a16="http://schemas.microsoft.com/office/drawing/2014/main" id="{175B9DA5-08BD-40EA-B06C-3D3CCD06A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907575" y="0"/>
              <a:ext cx="10345003" cy="6858000"/>
            </a:xfrm>
            <a:custGeom>
              <a:avLst/>
              <a:gdLst>
                <a:gd name="connsiteX0" fmla="*/ 7551973 w 9174595"/>
                <a:gd name="connsiteY0" fmla="*/ 0 h 6858000"/>
                <a:gd name="connsiteX1" fmla="*/ 5634635 w 9174595"/>
                <a:gd name="connsiteY1" fmla="*/ 0 h 6858000"/>
                <a:gd name="connsiteX2" fmla="*/ 5550590 w 9174595"/>
                <a:gd name="connsiteY2" fmla="*/ 0 h 6858000"/>
                <a:gd name="connsiteX3" fmla="*/ 5480986 w 9174595"/>
                <a:gd name="connsiteY3" fmla="*/ 0 h 6858000"/>
                <a:gd name="connsiteX4" fmla="*/ 4886240 w 9174595"/>
                <a:gd name="connsiteY4" fmla="*/ 0 h 6858000"/>
                <a:gd name="connsiteX5" fmla="*/ 4816638 w 9174595"/>
                <a:gd name="connsiteY5" fmla="*/ 0 h 6858000"/>
                <a:gd name="connsiteX6" fmla="*/ 4357958 w 9174595"/>
                <a:gd name="connsiteY6" fmla="*/ 0 h 6858000"/>
                <a:gd name="connsiteX7" fmla="*/ 4288354 w 9174595"/>
                <a:gd name="connsiteY7" fmla="*/ 0 h 6858000"/>
                <a:gd name="connsiteX8" fmla="*/ 3693608 w 9174595"/>
                <a:gd name="connsiteY8" fmla="*/ 0 h 6858000"/>
                <a:gd name="connsiteX9" fmla="*/ 3624006 w 9174595"/>
                <a:gd name="connsiteY9" fmla="*/ 0 h 6858000"/>
                <a:gd name="connsiteX10" fmla="*/ 3276448 w 9174595"/>
                <a:gd name="connsiteY10" fmla="*/ 0 h 6858000"/>
                <a:gd name="connsiteX11" fmla="*/ 1622622 w 9174595"/>
                <a:gd name="connsiteY11" fmla="*/ 0 h 6858000"/>
                <a:gd name="connsiteX12" fmla="*/ 1600504 w 9174595"/>
                <a:gd name="connsiteY12" fmla="*/ 14997 h 6858000"/>
                <a:gd name="connsiteX13" fmla="*/ 0 w 9174595"/>
                <a:gd name="connsiteY13" fmla="*/ 3621656 h 6858000"/>
                <a:gd name="connsiteX14" fmla="*/ 1873886 w 9174595"/>
                <a:gd name="connsiteY14" fmla="*/ 6374814 h 6858000"/>
                <a:gd name="connsiteX15" fmla="*/ 2390406 w 9174595"/>
                <a:gd name="connsiteY15" fmla="*/ 6780599 h 6858000"/>
                <a:gd name="connsiteX16" fmla="*/ 2502136 w 9174595"/>
                <a:gd name="connsiteY16" fmla="*/ 6858000 h 6858000"/>
                <a:gd name="connsiteX17" fmla="*/ 3276448 w 9174595"/>
                <a:gd name="connsiteY17" fmla="*/ 6858000 h 6858000"/>
                <a:gd name="connsiteX18" fmla="*/ 3624006 w 9174595"/>
                <a:gd name="connsiteY18" fmla="*/ 6858000 h 6858000"/>
                <a:gd name="connsiteX19" fmla="*/ 3693608 w 9174595"/>
                <a:gd name="connsiteY19" fmla="*/ 6858000 h 6858000"/>
                <a:gd name="connsiteX20" fmla="*/ 4288354 w 9174595"/>
                <a:gd name="connsiteY20" fmla="*/ 6858000 h 6858000"/>
                <a:gd name="connsiteX21" fmla="*/ 4357958 w 9174595"/>
                <a:gd name="connsiteY21" fmla="*/ 6858000 h 6858000"/>
                <a:gd name="connsiteX22" fmla="*/ 4816638 w 9174595"/>
                <a:gd name="connsiteY22" fmla="*/ 6858000 h 6858000"/>
                <a:gd name="connsiteX23" fmla="*/ 4886240 w 9174595"/>
                <a:gd name="connsiteY23" fmla="*/ 6858000 h 6858000"/>
                <a:gd name="connsiteX24" fmla="*/ 5480986 w 9174595"/>
                <a:gd name="connsiteY24" fmla="*/ 6858000 h 6858000"/>
                <a:gd name="connsiteX25" fmla="*/ 5550590 w 9174595"/>
                <a:gd name="connsiteY25" fmla="*/ 6858000 h 6858000"/>
                <a:gd name="connsiteX26" fmla="*/ 5634635 w 9174595"/>
                <a:gd name="connsiteY26" fmla="*/ 6858000 h 6858000"/>
                <a:gd name="connsiteX27" fmla="*/ 6672460 w 9174595"/>
                <a:gd name="connsiteY27" fmla="*/ 6858000 h 6858000"/>
                <a:gd name="connsiteX28" fmla="*/ 6784188 w 9174595"/>
                <a:gd name="connsiteY28" fmla="*/ 6780599 h 6858000"/>
                <a:gd name="connsiteX29" fmla="*/ 7300708 w 9174595"/>
                <a:gd name="connsiteY29" fmla="*/ 6374814 h 6858000"/>
                <a:gd name="connsiteX30" fmla="*/ 9174595 w 9174595"/>
                <a:gd name="connsiteY30" fmla="*/ 3621656 h 6858000"/>
                <a:gd name="connsiteX31" fmla="*/ 7574092 w 9174595"/>
                <a:gd name="connsiteY3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174595" h="6858000">
                  <a:moveTo>
                    <a:pt x="7551973" y="0"/>
                  </a:moveTo>
                  <a:lnTo>
                    <a:pt x="5634635" y="0"/>
                  </a:lnTo>
                  <a:lnTo>
                    <a:pt x="5550590" y="0"/>
                  </a:lnTo>
                  <a:lnTo>
                    <a:pt x="5480986" y="0"/>
                  </a:lnTo>
                  <a:lnTo>
                    <a:pt x="4886240" y="0"/>
                  </a:lnTo>
                  <a:lnTo>
                    <a:pt x="4816638" y="0"/>
                  </a:lnTo>
                  <a:lnTo>
                    <a:pt x="4357958" y="0"/>
                  </a:lnTo>
                  <a:lnTo>
                    <a:pt x="4288354" y="0"/>
                  </a:lnTo>
                  <a:lnTo>
                    <a:pt x="3693608" y="0"/>
                  </a:lnTo>
                  <a:lnTo>
                    <a:pt x="3624006" y="0"/>
                  </a:lnTo>
                  <a:lnTo>
                    <a:pt x="3276448" y="0"/>
                  </a:lnTo>
                  <a:lnTo>
                    <a:pt x="1622622" y="0"/>
                  </a:lnTo>
                  <a:lnTo>
                    <a:pt x="1600504" y="14997"/>
                  </a:lnTo>
                  <a:cubicBezTo>
                    <a:pt x="573594" y="754641"/>
                    <a:pt x="0" y="2093192"/>
                    <a:pt x="0" y="3621656"/>
                  </a:cubicBezTo>
                  <a:cubicBezTo>
                    <a:pt x="0" y="4969131"/>
                    <a:pt x="928496" y="5602839"/>
                    <a:pt x="1873886" y="6374814"/>
                  </a:cubicBezTo>
                  <a:cubicBezTo>
                    <a:pt x="2046046" y="6515397"/>
                    <a:pt x="2216632" y="6653108"/>
                    <a:pt x="2390406" y="6780599"/>
                  </a:cubicBezTo>
                  <a:lnTo>
                    <a:pt x="2502136" y="6858000"/>
                  </a:lnTo>
                  <a:lnTo>
                    <a:pt x="3276448" y="6858000"/>
                  </a:lnTo>
                  <a:lnTo>
                    <a:pt x="3624006" y="6858000"/>
                  </a:lnTo>
                  <a:lnTo>
                    <a:pt x="3693608" y="6858000"/>
                  </a:lnTo>
                  <a:lnTo>
                    <a:pt x="4288354" y="6858000"/>
                  </a:lnTo>
                  <a:lnTo>
                    <a:pt x="4357958" y="6858000"/>
                  </a:lnTo>
                  <a:lnTo>
                    <a:pt x="4816638" y="6858000"/>
                  </a:lnTo>
                  <a:lnTo>
                    <a:pt x="4886240" y="6858000"/>
                  </a:lnTo>
                  <a:lnTo>
                    <a:pt x="5480986" y="6858000"/>
                  </a:lnTo>
                  <a:lnTo>
                    <a:pt x="5550590" y="6858000"/>
                  </a:lnTo>
                  <a:lnTo>
                    <a:pt x="5634635" y="6858000"/>
                  </a:lnTo>
                  <a:lnTo>
                    <a:pt x="6672460" y="6858000"/>
                  </a:lnTo>
                  <a:lnTo>
                    <a:pt x="6784188" y="6780599"/>
                  </a:lnTo>
                  <a:cubicBezTo>
                    <a:pt x="6957963" y="6653108"/>
                    <a:pt x="7128548" y="6515397"/>
                    <a:pt x="7300708" y="6374814"/>
                  </a:cubicBezTo>
                  <a:cubicBezTo>
                    <a:pt x="8246100" y="5602839"/>
                    <a:pt x="9174595" y="4969131"/>
                    <a:pt x="9174595" y="3621656"/>
                  </a:cubicBezTo>
                  <a:cubicBezTo>
                    <a:pt x="9174595" y="2093192"/>
                    <a:pt x="8601001" y="754641"/>
                    <a:pt x="7574092" y="1499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26">
              <a:extLst>
                <a:ext uri="{FF2B5EF4-FFF2-40B4-BE49-F238E27FC236}">
                  <a16:creationId xmlns:a16="http://schemas.microsoft.com/office/drawing/2014/main" id="{9EE62D72-11EF-40E9-BF23-0FCAEACD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708673"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8" name="Freeform: Shape 27">
              <a:extLst>
                <a:ext uri="{FF2B5EF4-FFF2-40B4-BE49-F238E27FC236}">
                  <a16:creationId xmlns:a16="http://schemas.microsoft.com/office/drawing/2014/main" id="{676336F2-6633-4E26-8760-05F94D87D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7523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9" name="Freeform: Shape 28">
              <a:extLst>
                <a:ext uri="{FF2B5EF4-FFF2-40B4-BE49-F238E27FC236}">
                  <a16:creationId xmlns:a16="http://schemas.microsoft.com/office/drawing/2014/main" id="{39F3102E-7749-422F-8F51-A148252B8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547625" y="0"/>
              <a:ext cx="2209181" cy="6858000"/>
            </a:xfrm>
            <a:custGeom>
              <a:avLst/>
              <a:gdLst>
                <a:gd name="connsiteX0" fmla="*/ 955085 w 2209181"/>
                <a:gd name="connsiteY0" fmla="*/ 0 h 6858000"/>
                <a:gd name="connsiteX1" fmla="*/ 937727 w 2209181"/>
                <a:gd name="connsiteY1" fmla="*/ 0 h 6858000"/>
                <a:gd name="connsiteX2" fmla="*/ 963738 w 2209181"/>
                <a:gd name="connsiteY2" fmla="*/ 24346 h 6858000"/>
                <a:gd name="connsiteX3" fmla="*/ 2184004 w 2209181"/>
                <a:gd name="connsiteY3" fmla="*/ 3809420 h 6858000"/>
                <a:gd name="connsiteX4" fmla="*/ 218679 w 2209181"/>
                <a:gd name="connsiteY4" fmla="*/ 6681644 h 6858000"/>
                <a:gd name="connsiteX5" fmla="*/ 0 w 2209181"/>
                <a:gd name="connsiteY5" fmla="*/ 6858000 h 6858000"/>
                <a:gd name="connsiteX6" fmla="*/ 19349 w 2209181"/>
                <a:gd name="connsiteY6" fmla="*/ 6858000 h 6858000"/>
                <a:gd name="connsiteX7" fmla="*/ 236958 w 2209181"/>
                <a:gd name="connsiteY7" fmla="*/ 6682507 h 6858000"/>
                <a:gd name="connsiteX8" fmla="*/ 2202283 w 2209181"/>
                <a:gd name="connsiteY8" fmla="*/ 3810283 h 6858000"/>
                <a:gd name="connsiteX9" fmla="*/ 982018 w 2209181"/>
                <a:gd name="connsiteY9" fmla="*/ 2521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55085" y="0"/>
                  </a:moveTo>
                  <a:lnTo>
                    <a:pt x="937727" y="0"/>
                  </a:lnTo>
                  <a:lnTo>
                    <a:pt x="963738" y="24346"/>
                  </a:lnTo>
                  <a:cubicBezTo>
                    <a:pt x="1818009" y="885455"/>
                    <a:pt x="2251801" y="2269402"/>
                    <a:pt x="2184004" y="3809420"/>
                  </a:cubicBezTo>
                  <a:cubicBezTo>
                    <a:pt x="2120250" y="5257592"/>
                    <a:pt x="1181008" y="5895709"/>
                    <a:pt x="218679" y="6681644"/>
                  </a:cubicBezTo>
                  <a:lnTo>
                    <a:pt x="0" y="6858000"/>
                  </a:lnTo>
                  <a:lnTo>
                    <a:pt x="19349" y="6858000"/>
                  </a:lnTo>
                  <a:lnTo>
                    <a:pt x="236958" y="6682507"/>
                  </a:lnTo>
                  <a:cubicBezTo>
                    <a:pt x="1199288" y="5896573"/>
                    <a:pt x="2138530" y="5258455"/>
                    <a:pt x="2202283" y="3810283"/>
                  </a:cubicBezTo>
                  <a:cubicBezTo>
                    <a:pt x="2270080" y="2270266"/>
                    <a:pt x="1836289" y="886318"/>
                    <a:pt x="982018" y="25210"/>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0" name="Freeform: Shape 29">
              <a:extLst>
                <a:ext uri="{FF2B5EF4-FFF2-40B4-BE49-F238E27FC236}">
                  <a16:creationId xmlns:a16="http://schemas.microsoft.com/office/drawing/2014/main" id="{871191CD-1211-4C40-9D45-449D9BE65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36349" y="0"/>
              <a:ext cx="2209181" cy="6858000"/>
            </a:xfrm>
            <a:custGeom>
              <a:avLst/>
              <a:gdLst>
                <a:gd name="connsiteX0" fmla="*/ 937727 w 2209181"/>
                <a:gd name="connsiteY0" fmla="*/ 0 h 6858000"/>
                <a:gd name="connsiteX1" fmla="*/ 955085 w 2209181"/>
                <a:gd name="connsiteY1" fmla="*/ 0 h 6858000"/>
                <a:gd name="connsiteX2" fmla="*/ 982018 w 2209181"/>
                <a:gd name="connsiteY2" fmla="*/ 25210 h 6858000"/>
                <a:gd name="connsiteX3" fmla="*/ 2202283 w 2209181"/>
                <a:gd name="connsiteY3" fmla="*/ 3810283 h 6858000"/>
                <a:gd name="connsiteX4" fmla="*/ 236958 w 2209181"/>
                <a:gd name="connsiteY4" fmla="*/ 6682507 h 6858000"/>
                <a:gd name="connsiteX5" fmla="*/ 19349 w 2209181"/>
                <a:gd name="connsiteY5" fmla="*/ 6858000 h 6858000"/>
                <a:gd name="connsiteX6" fmla="*/ 0 w 2209181"/>
                <a:gd name="connsiteY6" fmla="*/ 6858000 h 6858000"/>
                <a:gd name="connsiteX7" fmla="*/ 218679 w 2209181"/>
                <a:gd name="connsiteY7" fmla="*/ 6681644 h 6858000"/>
                <a:gd name="connsiteX8" fmla="*/ 2184004 w 2209181"/>
                <a:gd name="connsiteY8" fmla="*/ 3809420 h 6858000"/>
                <a:gd name="connsiteX9" fmla="*/ 963738 w 2209181"/>
                <a:gd name="connsiteY9" fmla="*/ 243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181" h="6858000">
                  <a:moveTo>
                    <a:pt x="937727" y="0"/>
                  </a:moveTo>
                  <a:lnTo>
                    <a:pt x="955085" y="0"/>
                  </a:lnTo>
                  <a:lnTo>
                    <a:pt x="982018" y="25210"/>
                  </a:lnTo>
                  <a:cubicBezTo>
                    <a:pt x="1836289" y="886318"/>
                    <a:pt x="2270080" y="2270266"/>
                    <a:pt x="2202283" y="3810283"/>
                  </a:cubicBezTo>
                  <a:cubicBezTo>
                    <a:pt x="2138530" y="5258455"/>
                    <a:pt x="1199288" y="5896573"/>
                    <a:pt x="236958" y="6682507"/>
                  </a:cubicBezTo>
                  <a:lnTo>
                    <a:pt x="19349" y="6858000"/>
                  </a:lnTo>
                  <a:lnTo>
                    <a:pt x="0" y="6858000"/>
                  </a:lnTo>
                  <a:lnTo>
                    <a:pt x="218679" y="6681644"/>
                  </a:lnTo>
                  <a:cubicBezTo>
                    <a:pt x="1181008" y="5895709"/>
                    <a:pt x="2120250" y="5257592"/>
                    <a:pt x="2184004" y="3809420"/>
                  </a:cubicBezTo>
                  <a:cubicBezTo>
                    <a:pt x="2251801" y="2269402"/>
                    <a:pt x="1818009" y="885455"/>
                    <a:pt x="963738" y="24346"/>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graphicFrame>
        <p:nvGraphicFramePr>
          <p:cNvPr id="4" name="Table 3">
            <a:extLst>
              <a:ext uri="{FF2B5EF4-FFF2-40B4-BE49-F238E27FC236}">
                <a16:creationId xmlns:a16="http://schemas.microsoft.com/office/drawing/2014/main" id="{2F6F19B2-8C3F-D75A-7C23-E7E461F14C7E}"/>
              </a:ext>
            </a:extLst>
          </p:cNvPr>
          <p:cNvGraphicFramePr>
            <a:graphicFrameLocks noGrp="1"/>
          </p:cNvGraphicFramePr>
          <p:nvPr>
            <p:extLst>
              <p:ext uri="{D42A27DB-BD31-4B8C-83A1-F6EECF244321}">
                <p14:modId xmlns:p14="http://schemas.microsoft.com/office/powerpoint/2010/main" val="673985560"/>
              </p:ext>
            </p:extLst>
          </p:nvPr>
        </p:nvGraphicFramePr>
        <p:xfrm>
          <a:off x="698596" y="322112"/>
          <a:ext cx="7560863" cy="3531850"/>
        </p:xfrm>
        <a:graphic>
          <a:graphicData uri="http://schemas.openxmlformats.org/drawingml/2006/table">
            <a:tbl>
              <a:tblPr firstRow="1" bandRow="1"/>
              <a:tblGrid>
                <a:gridCol w="1573340">
                  <a:extLst>
                    <a:ext uri="{9D8B030D-6E8A-4147-A177-3AD203B41FA5}">
                      <a16:colId xmlns:a16="http://schemas.microsoft.com/office/drawing/2014/main" val="2167734324"/>
                    </a:ext>
                  </a:extLst>
                </a:gridCol>
                <a:gridCol w="805903">
                  <a:extLst>
                    <a:ext uri="{9D8B030D-6E8A-4147-A177-3AD203B41FA5}">
                      <a16:colId xmlns:a16="http://schemas.microsoft.com/office/drawing/2014/main" val="2955019756"/>
                    </a:ext>
                  </a:extLst>
                </a:gridCol>
                <a:gridCol w="1036324">
                  <a:extLst>
                    <a:ext uri="{9D8B030D-6E8A-4147-A177-3AD203B41FA5}">
                      <a16:colId xmlns:a16="http://schemas.microsoft.com/office/drawing/2014/main" val="4290968929"/>
                    </a:ext>
                  </a:extLst>
                </a:gridCol>
                <a:gridCol w="1036324">
                  <a:extLst>
                    <a:ext uri="{9D8B030D-6E8A-4147-A177-3AD203B41FA5}">
                      <a16:colId xmlns:a16="http://schemas.microsoft.com/office/drawing/2014/main" val="1994572689"/>
                    </a:ext>
                  </a:extLst>
                </a:gridCol>
                <a:gridCol w="1036324">
                  <a:extLst>
                    <a:ext uri="{9D8B030D-6E8A-4147-A177-3AD203B41FA5}">
                      <a16:colId xmlns:a16="http://schemas.microsoft.com/office/drawing/2014/main" val="2634358367"/>
                    </a:ext>
                  </a:extLst>
                </a:gridCol>
                <a:gridCol w="1036324">
                  <a:extLst>
                    <a:ext uri="{9D8B030D-6E8A-4147-A177-3AD203B41FA5}">
                      <a16:colId xmlns:a16="http://schemas.microsoft.com/office/drawing/2014/main" val="1333549612"/>
                    </a:ext>
                  </a:extLst>
                </a:gridCol>
                <a:gridCol w="1036324">
                  <a:extLst>
                    <a:ext uri="{9D8B030D-6E8A-4147-A177-3AD203B41FA5}">
                      <a16:colId xmlns:a16="http://schemas.microsoft.com/office/drawing/2014/main" val="2091956516"/>
                    </a:ext>
                  </a:extLst>
                </a:gridCol>
              </a:tblGrid>
              <a:tr h="779522">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Variable Costs</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Jan</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dirty="0">
                          <a:solidFill>
                            <a:srgbClr val="000000"/>
                          </a:solidFill>
                          <a:effectLst/>
                          <a:highlight>
                            <a:srgbClr val="A6C9EC"/>
                          </a:highlight>
                          <a:latin typeface="Calibri" panose="020F0502020204030204" pitchFamily="34" charset="0"/>
                        </a:rPr>
                        <a:t>Feb</a:t>
                      </a:r>
                      <a:endParaRPr lang="en-GB" sz="2200" b="0" i="0" u="none" strike="noStrike" dirty="0">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Mar</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Apr</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May</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tc>
                  <a:txBody>
                    <a:bodyPr/>
                    <a:lstStyle/>
                    <a:p>
                      <a:pPr algn="l" rtl="0" fontAlgn="ctr">
                        <a:spcBef>
                          <a:spcPts val="0"/>
                        </a:spcBef>
                        <a:spcAft>
                          <a:spcPts val="0"/>
                        </a:spcAft>
                      </a:pPr>
                      <a:r>
                        <a:rPr lang="en-GB" sz="2400" b="1" i="0" u="none" strike="noStrike">
                          <a:solidFill>
                            <a:srgbClr val="000000"/>
                          </a:solidFill>
                          <a:effectLst/>
                          <a:highlight>
                            <a:srgbClr val="A6C9EC"/>
                          </a:highlight>
                          <a:latin typeface="Calibri" panose="020F0502020204030204" pitchFamily="34" charset="0"/>
                        </a:rPr>
                        <a:t>June</a:t>
                      </a:r>
                      <a:endParaRPr lang="en-GB" sz="2200" b="0" i="0" u="none" strike="noStrike">
                        <a:effectLst/>
                        <a:highlight>
                          <a:srgbClr val="A6C9EC"/>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6C9EC"/>
                    </a:solidFill>
                  </a:tcPr>
                </a:tc>
                <a:extLst>
                  <a:ext uri="{0D108BD9-81ED-4DB2-BD59-A6C34878D82A}">
                    <a16:rowId xmlns:a16="http://schemas.microsoft.com/office/drawing/2014/main" val="1363295777"/>
                  </a:ext>
                </a:extLst>
              </a:tr>
              <a:tr h="413762">
                <a:tc>
                  <a:txBody>
                    <a:bodyPr/>
                    <a:lstStyle/>
                    <a:p>
                      <a:pPr algn="l" rtl="0" fontAlgn="ctr">
                        <a:spcBef>
                          <a:spcPts val="0"/>
                        </a:spcBef>
                        <a:spcAft>
                          <a:spcPts val="0"/>
                        </a:spcAft>
                      </a:pPr>
                      <a:r>
                        <a:rPr lang="en-GB" sz="2400" b="0" i="0" u="none" strike="noStrike">
                          <a:solidFill>
                            <a:srgbClr val="000000"/>
                          </a:solidFill>
                          <a:effectLst/>
                          <a:highlight>
                            <a:srgbClr val="CAEDFB"/>
                          </a:highlight>
                          <a:latin typeface="Calibri" panose="020F0502020204030204" pitchFamily="34" charset="0"/>
                        </a:rPr>
                        <a:t>Electricity</a:t>
                      </a:r>
                      <a:endParaRPr lang="en-GB" sz="2200" b="0" i="0" u="none" strike="noStrike">
                        <a:effectLst/>
                        <a:highlight>
                          <a:srgbClr val="CAEDFB"/>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£300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400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500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700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700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750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3115191722"/>
                  </a:ext>
                </a:extLst>
              </a:tr>
              <a:tr h="779522">
                <a:tc>
                  <a:txBody>
                    <a:bodyPr/>
                    <a:lstStyle/>
                    <a:p>
                      <a:pPr algn="l" rtl="0" fontAlgn="ctr">
                        <a:spcBef>
                          <a:spcPts val="0"/>
                        </a:spcBef>
                        <a:spcAft>
                          <a:spcPts val="0"/>
                        </a:spcAft>
                      </a:pPr>
                      <a:r>
                        <a:rPr lang="en-GB" sz="2400" b="0" i="0" u="none" strike="noStrike">
                          <a:solidFill>
                            <a:srgbClr val="000000"/>
                          </a:solidFill>
                          <a:effectLst/>
                          <a:highlight>
                            <a:srgbClr val="CAEDFB"/>
                          </a:highlight>
                          <a:latin typeface="Calibri" panose="020F0502020204030204" pitchFamily="34" charset="0"/>
                        </a:rPr>
                        <a:t>Raw materials</a:t>
                      </a:r>
                      <a:endParaRPr lang="en-GB" sz="2200" b="0" i="0" u="none" strike="noStrike">
                        <a:effectLst/>
                        <a:highlight>
                          <a:srgbClr val="CAEDFB"/>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£400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600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650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800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800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1000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929915193"/>
                  </a:ext>
                </a:extLst>
              </a:tr>
              <a:tr h="779522">
                <a:tc>
                  <a:txBody>
                    <a:bodyPr/>
                    <a:lstStyle/>
                    <a:p>
                      <a:pPr algn="l" rtl="0" fontAlgn="ctr">
                        <a:spcBef>
                          <a:spcPts val="0"/>
                        </a:spcBef>
                        <a:spcAft>
                          <a:spcPts val="0"/>
                        </a:spcAft>
                      </a:pPr>
                      <a:r>
                        <a:rPr lang="en-GB" sz="2400" b="0" i="0" u="none" strike="noStrike">
                          <a:solidFill>
                            <a:srgbClr val="000000"/>
                          </a:solidFill>
                          <a:effectLst/>
                          <a:highlight>
                            <a:srgbClr val="CAEDFB"/>
                          </a:highlight>
                          <a:latin typeface="Calibri" panose="020F0502020204030204" pitchFamily="34" charset="0"/>
                        </a:rPr>
                        <a:t>hourly paid Emp</a:t>
                      </a:r>
                      <a:endParaRPr lang="en-GB" sz="2200" b="0" i="0" u="none" strike="noStrike">
                        <a:effectLst/>
                        <a:highlight>
                          <a:srgbClr val="CAEDFB"/>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500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500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600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600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700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682338931"/>
                  </a:ext>
                </a:extLst>
              </a:tr>
              <a:tr h="779522">
                <a:tc>
                  <a:txBody>
                    <a:bodyPr/>
                    <a:lstStyle/>
                    <a:p>
                      <a:pPr algn="l" rtl="0" fontAlgn="ctr">
                        <a:spcBef>
                          <a:spcPts val="0"/>
                        </a:spcBef>
                        <a:spcAft>
                          <a:spcPts val="0"/>
                        </a:spcAft>
                      </a:pPr>
                      <a:r>
                        <a:rPr lang="en-GB" sz="2400" b="0" i="0" u="none" strike="noStrike" dirty="0">
                          <a:solidFill>
                            <a:srgbClr val="000000"/>
                          </a:solidFill>
                          <a:effectLst/>
                          <a:highlight>
                            <a:srgbClr val="FFFF00"/>
                          </a:highlight>
                          <a:latin typeface="Calibri" panose="020F0502020204030204" pitchFamily="34" charset="0"/>
                        </a:rPr>
                        <a:t>Total Var cost</a:t>
                      </a:r>
                      <a:endParaRPr lang="en-GB" sz="2200" b="0" i="0" u="none" strike="noStrike" dirty="0">
                        <a:effectLst/>
                        <a:highlight>
                          <a:srgbClr val="FFFF00"/>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£700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£1,500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£1,650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£2,100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a:solidFill>
                            <a:srgbClr val="000000"/>
                          </a:solidFill>
                          <a:effectLst/>
                          <a:highlight>
                            <a:srgbClr val="E9EBF5"/>
                          </a:highlight>
                          <a:latin typeface="Calibri" panose="020F0502020204030204" pitchFamily="34" charset="0"/>
                        </a:rPr>
                        <a:t>£2,100</a:t>
                      </a:r>
                      <a:endParaRPr lang="en-GB" sz="2200" b="0" i="0" u="none" strike="noStrike">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r" rtl="0" fontAlgn="ctr">
                        <a:spcBef>
                          <a:spcPts val="0"/>
                        </a:spcBef>
                        <a:spcAft>
                          <a:spcPts val="0"/>
                        </a:spcAft>
                      </a:pPr>
                      <a:r>
                        <a:rPr lang="en-GB" sz="2400" b="0" i="0" u="none" strike="noStrike" dirty="0">
                          <a:solidFill>
                            <a:srgbClr val="000000"/>
                          </a:solidFill>
                          <a:effectLst/>
                          <a:highlight>
                            <a:srgbClr val="E9EBF5"/>
                          </a:highlight>
                          <a:latin typeface="Calibri" panose="020F0502020204030204" pitchFamily="34" charset="0"/>
                        </a:rPr>
                        <a:t>£2,450</a:t>
                      </a:r>
                      <a:endParaRPr lang="en-GB" sz="2200" b="0" i="0" u="none" strike="noStrike" dirty="0">
                        <a:effectLst/>
                        <a:highlight>
                          <a:srgbClr val="E9EBF5"/>
                        </a:highlight>
                        <a:latin typeface="Arial" panose="020B0604020202020204" pitchFamily="34" charset="0"/>
                      </a:endParaRPr>
                    </a:p>
                  </a:txBody>
                  <a:tcPr marL="11426" marR="11426" marT="114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2153831962"/>
                  </a:ext>
                </a:extLst>
              </a:tr>
            </a:tbl>
          </a:graphicData>
        </a:graphic>
      </p:graphicFrame>
    </p:spTree>
    <p:extLst>
      <p:ext uri="{BB962C8B-B14F-4D97-AF65-F5344CB8AC3E}">
        <p14:creationId xmlns:p14="http://schemas.microsoft.com/office/powerpoint/2010/main" val="3832727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Table 5">
            <a:extLst>
              <a:ext uri="{FF2B5EF4-FFF2-40B4-BE49-F238E27FC236}">
                <a16:creationId xmlns:a16="http://schemas.microsoft.com/office/drawing/2014/main" id="{BED89189-FB6E-F6A5-FE8F-2CDDE5D6F9C0}"/>
              </a:ext>
            </a:extLst>
          </p:cNvPr>
          <p:cNvGraphicFramePr>
            <a:graphicFrameLocks noGrp="1"/>
          </p:cNvGraphicFramePr>
          <p:nvPr>
            <p:extLst>
              <p:ext uri="{D42A27DB-BD31-4B8C-83A1-F6EECF244321}">
                <p14:modId xmlns:p14="http://schemas.microsoft.com/office/powerpoint/2010/main" val="1420079107"/>
              </p:ext>
            </p:extLst>
          </p:nvPr>
        </p:nvGraphicFramePr>
        <p:xfrm>
          <a:off x="750302" y="810693"/>
          <a:ext cx="10421895" cy="3871518"/>
        </p:xfrm>
        <a:graphic>
          <a:graphicData uri="http://schemas.openxmlformats.org/drawingml/2006/table">
            <a:tbl>
              <a:tblPr/>
              <a:tblGrid>
                <a:gridCol w="2045531">
                  <a:extLst>
                    <a:ext uri="{9D8B030D-6E8A-4147-A177-3AD203B41FA5}">
                      <a16:colId xmlns:a16="http://schemas.microsoft.com/office/drawing/2014/main" val="2231490072"/>
                    </a:ext>
                  </a:extLst>
                </a:gridCol>
                <a:gridCol w="1396732">
                  <a:extLst>
                    <a:ext uri="{9D8B030D-6E8A-4147-A177-3AD203B41FA5}">
                      <a16:colId xmlns:a16="http://schemas.microsoft.com/office/drawing/2014/main" val="188148330"/>
                    </a:ext>
                  </a:extLst>
                </a:gridCol>
                <a:gridCol w="1396732">
                  <a:extLst>
                    <a:ext uri="{9D8B030D-6E8A-4147-A177-3AD203B41FA5}">
                      <a16:colId xmlns:a16="http://schemas.microsoft.com/office/drawing/2014/main" val="2562362153"/>
                    </a:ext>
                  </a:extLst>
                </a:gridCol>
                <a:gridCol w="1396732">
                  <a:extLst>
                    <a:ext uri="{9D8B030D-6E8A-4147-A177-3AD203B41FA5}">
                      <a16:colId xmlns:a16="http://schemas.microsoft.com/office/drawing/2014/main" val="2352855495"/>
                    </a:ext>
                  </a:extLst>
                </a:gridCol>
                <a:gridCol w="1394718">
                  <a:extLst>
                    <a:ext uri="{9D8B030D-6E8A-4147-A177-3AD203B41FA5}">
                      <a16:colId xmlns:a16="http://schemas.microsoft.com/office/drawing/2014/main" val="1421131222"/>
                    </a:ext>
                  </a:extLst>
                </a:gridCol>
                <a:gridCol w="1394718">
                  <a:extLst>
                    <a:ext uri="{9D8B030D-6E8A-4147-A177-3AD203B41FA5}">
                      <a16:colId xmlns:a16="http://schemas.microsoft.com/office/drawing/2014/main" val="1789028460"/>
                    </a:ext>
                  </a:extLst>
                </a:gridCol>
                <a:gridCol w="1396732">
                  <a:extLst>
                    <a:ext uri="{9D8B030D-6E8A-4147-A177-3AD203B41FA5}">
                      <a16:colId xmlns:a16="http://schemas.microsoft.com/office/drawing/2014/main" val="2007591605"/>
                    </a:ext>
                  </a:extLst>
                </a:gridCol>
              </a:tblGrid>
              <a:tr h="561433">
                <a:tc>
                  <a:txBody>
                    <a:bodyPr/>
                    <a:lstStyle/>
                    <a:p>
                      <a:pPr algn="l" fontAlgn="b">
                        <a:spcBef>
                          <a:spcPts val="0"/>
                        </a:spcBef>
                        <a:spcAft>
                          <a:spcPts val="0"/>
                        </a:spcAft>
                      </a:pPr>
                      <a:endParaRPr lang="en-GB" sz="2300" b="0" i="0" u="none" strike="noStrike">
                        <a:effectLst/>
                        <a:latin typeface="Arial" panose="020B0604020202020204" pitchFamily="34" charset="0"/>
                      </a:endParaRPr>
                    </a:p>
                  </a:txBody>
                  <a:tcPr marL="12089" marR="12089" marT="12089"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b">
                        <a:spcBef>
                          <a:spcPts val="0"/>
                        </a:spcBef>
                        <a:spcAft>
                          <a:spcPts val="0"/>
                        </a:spcAft>
                      </a:pPr>
                      <a:r>
                        <a:rPr lang="en-GB" sz="3300" b="1" i="0" u="none" strike="noStrike">
                          <a:solidFill>
                            <a:srgbClr val="000000"/>
                          </a:solidFill>
                          <a:effectLst/>
                          <a:highlight>
                            <a:srgbClr val="4D93D9"/>
                          </a:highlight>
                          <a:latin typeface="Aptos Narrow" panose="020B0004020202020204" pitchFamily="34" charset="0"/>
                        </a:rPr>
                        <a:t>Jan</a:t>
                      </a:r>
                      <a:endParaRPr lang="en-GB" sz="2300" b="0" i="0" u="none" strike="noStrike">
                        <a:effectLst/>
                        <a:highlight>
                          <a:srgbClr val="4D93D9"/>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tc>
                  <a:txBody>
                    <a:bodyPr/>
                    <a:lstStyle/>
                    <a:p>
                      <a:pPr algn="l" fontAlgn="b">
                        <a:spcBef>
                          <a:spcPts val="0"/>
                        </a:spcBef>
                        <a:spcAft>
                          <a:spcPts val="0"/>
                        </a:spcAft>
                      </a:pPr>
                      <a:r>
                        <a:rPr lang="en-GB" sz="3300" b="1" i="0" u="none" strike="noStrike">
                          <a:solidFill>
                            <a:srgbClr val="000000"/>
                          </a:solidFill>
                          <a:effectLst/>
                          <a:highlight>
                            <a:srgbClr val="4D93D9"/>
                          </a:highlight>
                          <a:latin typeface="Aptos Narrow" panose="020B0004020202020204" pitchFamily="34" charset="0"/>
                        </a:rPr>
                        <a:t>Feb</a:t>
                      </a:r>
                      <a:endParaRPr lang="en-GB" sz="2300" b="0" i="0" u="none" strike="noStrike">
                        <a:effectLst/>
                        <a:highlight>
                          <a:srgbClr val="4D93D9"/>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tc>
                  <a:txBody>
                    <a:bodyPr/>
                    <a:lstStyle/>
                    <a:p>
                      <a:pPr algn="l" fontAlgn="b">
                        <a:spcBef>
                          <a:spcPts val="0"/>
                        </a:spcBef>
                        <a:spcAft>
                          <a:spcPts val="0"/>
                        </a:spcAft>
                      </a:pPr>
                      <a:r>
                        <a:rPr lang="en-GB" sz="3300" b="1" i="0" u="none" strike="noStrike">
                          <a:solidFill>
                            <a:srgbClr val="000000"/>
                          </a:solidFill>
                          <a:effectLst/>
                          <a:highlight>
                            <a:srgbClr val="4D93D9"/>
                          </a:highlight>
                          <a:latin typeface="Aptos Narrow" panose="020B0004020202020204" pitchFamily="34" charset="0"/>
                        </a:rPr>
                        <a:t>Mar</a:t>
                      </a:r>
                      <a:endParaRPr lang="en-GB" sz="2300" b="0" i="0" u="none" strike="noStrike">
                        <a:effectLst/>
                        <a:highlight>
                          <a:srgbClr val="4D93D9"/>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tc>
                  <a:txBody>
                    <a:bodyPr/>
                    <a:lstStyle/>
                    <a:p>
                      <a:pPr algn="l" fontAlgn="b">
                        <a:spcBef>
                          <a:spcPts val="0"/>
                        </a:spcBef>
                        <a:spcAft>
                          <a:spcPts val="0"/>
                        </a:spcAft>
                      </a:pPr>
                      <a:r>
                        <a:rPr lang="en-GB" sz="3300" b="1" i="0" u="none" strike="noStrike">
                          <a:solidFill>
                            <a:srgbClr val="000000"/>
                          </a:solidFill>
                          <a:effectLst/>
                          <a:highlight>
                            <a:srgbClr val="4D93D9"/>
                          </a:highlight>
                          <a:latin typeface="Aptos Narrow" panose="020B0004020202020204" pitchFamily="34" charset="0"/>
                        </a:rPr>
                        <a:t>Apr</a:t>
                      </a:r>
                      <a:endParaRPr lang="en-GB" sz="2300" b="0" i="0" u="none" strike="noStrike">
                        <a:effectLst/>
                        <a:highlight>
                          <a:srgbClr val="4D93D9"/>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tc>
                  <a:txBody>
                    <a:bodyPr/>
                    <a:lstStyle/>
                    <a:p>
                      <a:pPr algn="l" fontAlgn="b">
                        <a:spcBef>
                          <a:spcPts val="0"/>
                        </a:spcBef>
                        <a:spcAft>
                          <a:spcPts val="0"/>
                        </a:spcAft>
                      </a:pPr>
                      <a:r>
                        <a:rPr lang="en-GB" sz="3300" b="1" i="0" u="none" strike="noStrike">
                          <a:solidFill>
                            <a:srgbClr val="000000"/>
                          </a:solidFill>
                          <a:effectLst/>
                          <a:highlight>
                            <a:srgbClr val="4D93D9"/>
                          </a:highlight>
                          <a:latin typeface="Aptos Narrow" panose="020B0004020202020204" pitchFamily="34" charset="0"/>
                        </a:rPr>
                        <a:t>May</a:t>
                      </a:r>
                      <a:endParaRPr lang="en-GB" sz="2300" b="0" i="0" u="none" strike="noStrike">
                        <a:effectLst/>
                        <a:highlight>
                          <a:srgbClr val="4D93D9"/>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tc>
                  <a:txBody>
                    <a:bodyPr/>
                    <a:lstStyle/>
                    <a:p>
                      <a:pPr algn="l" fontAlgn="b">
                        <a:spcBef>
                          <a:spcPts val="0"/>
                        </a:spcBef>
                        <a:spcAft>
                          <a:spcPts val="0"/>
                        </a:spcAft>
                      </a:pPr>
                      <a:r>
                        <a:rPr lang="en-GB" sz="3300" b="1" i="0" u="none" strike="noStrike">
                          <a:solidFill>
                            <a:srgbClr val="000000"/>
                          </a:solidFill>
                          <a:effectLst/>
                          <a:highlight>
                            <a:srgbClr val="4D93D9"/>
                          </a:highlight>
                          <a:latin typeface="Aptos Narrow" panose="020B0004020202020204" pitchFamily="34" charset="0"/>
                        </a:rPr>
                        <a:t>Jun</a:t>
                      </a:r>
                      <a:endParaRPr lang="en-GB" sz="2300" b="0" i="0" u="none" strike="noStrike">
                        <a:effectLst/>
                        <a:highlight>
                          <a:srgbClr val="4D93D9"/>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extLst>
                  <a:ext uri="{0D108BD9-81ED-4DB2-BD59-A6C34878D82A}">
                    <a16:rowId xmlns:a16="http://schemas.microsoft.com/office/drawing/2014/main" val="2295798917"/>
                  </a:ext>
                </a:extLst>
              </a:tr>
              <a:tr h="561433">
                <a:tc>
                  <a:txBody>
                    <a:bodyPr/>
                    <a:lstStyle/>
                    <a:p>
                      <a:pPr algn="l" fontAlgn="b">
                        <a:spcBef>
                          <a:spcPts val="0"/>
                        </a:spcBef>
                        <a:spcAft>
                          <a:spcPts val="0"/>
                        </a:spcAft>
                      </a:pPr>
                      <a:r>
                        <a:rPr lang="en-GB" sz="3300" b="1" i="0" u="none" strike="noStrike">
                          <a:solidFill>
                            <a:srgbClr val="000000"/>
                          </a:solidFill>
                          <a:effectLst/>
                          <a:highlight>
                            <a:srgbClr val="CAEDFB"/>
                          </a:highlight>
                          <a:latin typeface="Aptos Narrow" panose="020B0004020202020204" pitchFamily="34" charset="0"/>
                        </a:rPr>
                        <a:t>Fixed</a:t>
                      </a:r>
                      <a:endParaRPr lang="en-GB" sz="2300" b="0" i="0" u="none" strike="noStrike">
                        <a:effectLst/>
                        <a:highlight>
                          <a:srgbClr val="CAEDFB"/>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300" b="0" i="0" u="none" strike="noStrike">
                          <a:solidFill>
                            <a:srgbClr val="000000"/>
                          </a:solidFill>
                          <a:effectLst/>
                          <a:highlight>
                            <a:srgbClr val="CAEDFB"/>
                          </a:highlight>
                          <a:latin typeface="Aptos Narrow" panose="020B0004020202020204" pitchFamily="34" charset="0"/>
                        </a:rPr>
                        <a:t>£5,550</a:t>
                      </a:r>
                      <a:endParaRPr lang="en-GB" sz="2300" b="0" i="0" u="none" strike="noStrike">
                        <a:effectLst/>
                        <a:highlight>
                          <a:srgbClr val="CAEDFB"/>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300" b="0" i="0" u="none" strike="noStrike">
                          <a:solidFill>
                            <a:srgbClr val="000000"/>
                          </a:solidFill>
                          <a:effectLst/>
                          <a:highlight>
                            <a:srgbClr val="CAEDFB"/>
                          </a:highlight>
                          <a:latin typeface="Aptos Narrow" panose="020B0004020202020204" pitchFamily="34" charset="0"/>
                        </a:rPr>
                        <a:t>£5,550</a:t>
                      </a:r>
                      <a:endParaRPr lang="en-GB" sz="2300" b="0" i="0" u="none" strike="noStrike">
                        <a:effectLst/>
                        <a:highlight>
                          <a:srgbClr val="CAEDFB"/>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300" b="0" i="0" u="none" strike="noStrike">
                          <a:solidFill>
                            <a:srgbClr val="000000"/>
                          </a:solidFill>
                          <a:effectLst/>
                          <a:highlight>
                            <a:srgbClr val="CAEDFB"/>
                          </a:highlight>
                          <a:latin typeface="Aptos Narrow" panose="020B0004020202020204" pitchFamily="34" charset="0"/>
                        </a:rPr>
                        <a:t>£5,550</a:t>
                      </a:r>
                      <a:endParaRPr lang="en-GB" sz="2300" b="0" i="0" u="none" strike="noStrike">
                        <a:effectLst/>
                        <a:highlight>
                          <a:srgbClr val="CAEDFB"/>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300" b="0" i="0" u="none" strike="noStrike">
                          <a:solidFill>
                            <a:srgbClr val="000000"/>
                          </a:solidFill>
                          <a:effectLst/>
                          <a:highlight>
                            <a:srgbClr val="CAEDFB"/>
                          </a:highlight>
                          <a:latin typeface="Aptos Narrow" panose="020B0004020202020204" pitchFamily="34" charset="0"/>
                        </a:rPr>
                        <a:t>£5,550</a:t>
                      </a:r>
                      <a:endParaRPr lang="en-GB" sz="2300" b="0" i="0" u="none" strike="noStrike">
                        <a:effectLst/>
                        <a:highlight>
                          <a:srgbClr val="CAEDFB"/>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300" b="0" i="0" u="none" strike="noStrike">
                          <a:solidFill>
                            <a:srgbClr val="000000"/>
                          </a:solidFill>
                          <a:effectLst/>
                          <a:highlight>
                            <a:srgbClr val="CAEDFB"/>
                          </a:highlight>
                          <a:latin typeface="Aptos Narrow" panose="020B0004020202020204" pitchFamily="34" charset="0"/>
                        </a:rPr>
                        <a:t>£5,550</a:t>
                      </a:r>
                      <a:endParaRPr lang="en-GB" sz="2300" b="0" i="0" u="none" strike="noStrike">
                        <a:effectLst/>
                        <a:highlight>
                          <a:srgbClr val="CAEDFB"/>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300" b="0" i="0" u="none" strike="noStrike">
                          <a:solidFill>
                            <a:srgbClr val="000000"/>
                          </a:solidFill>
                          <a:effectLst/>
                          <a:highlight>
                            <a:srgbClr val="CAEDFB"/>
                          </a:highlight>
                          <a:latin typeface="Aptos Narrow" panose="020B0004020202020204" pitchFamily="34" charset="0"/>
                        </a:rPr>
                        <a:t>£5,550</a:t>
                      </a:r>
                      <a:endParaRPr lang="en-GB" sz="2300" b="0" i="0" u="none" strike="noStrike">
                        <a:effectLst/>
                        <a:highlight>
                          <a:srgbClr val="CAEDFB"/>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extLst>
                  <a:ext uri="{0D108BD9-81ED-4DB2-BD59-A6C34878D82A}">
                    <a16:rowId xmlns:a16="http://schemas.microsoft.com/office/drawing/2014/main" val="413318362"/>
                  </a:ext>
                </a:extLst>
              </a:tr>
              <a:tr h="1064353">
                <a:tc>
                  <a:txBody>
                    <a:bodyPr/>
                    <a:lstStyle/>
                    <a:p>
                      <a:pPr algn="l" fontAlgn="b">
                        <a:spcBef>
                          <a:spcPts val="0"/>
                        </a:spcBef>
                        <a:spcAft>
                          <a:spcPts val="0"/>
                        </a:spcAft>
                      </a:pPr>
                      <a:r>
                        <a:rPr lang="en-GB" sz="3300" b="1" i="0" u="none" strike="noStrike">
                          <a:solidFill>
                            <a:srgbClr val="000000"/>
                          </a:solidFill>
                          <a:effectLst/>
                          <a:highlight>
                            <a:srgbClr val="FBE2D5"/>
                          </a:highlight>
                          <a:latin typeface="Aptos Narrow" panose="020B0004020202020204" pitchFamily="34" charset="0"/>
                        </a:rPr>
                        <a:t>Variable cost</a:t>
                      </a:r>
                      <a:endParaRPr lang="en-GB" sz="2300" b="0" i="0" u="none" strike="noStrike">
                        <a:effectLst/>
                        <a:highlight>
                          <a:srgbClr val="FBE2D5"/>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300" b="0" i="0" u="none" strike="noStrike" dirty="0">
                          <a:solidFill>
                            <a:srgbClr val="000000"/>
                          </a:solidFill>
                          <a:effectLst/>
                          <a:highlight>
                            <a:srgbClr val="FBE2D5"/>
                          </a:highlight>
                          <a:latin typeface="Aptos Narrow" panose="020B0004020202020204" pitchFamily="34" charset="0"/>
                        </a:rPr>
                        <a:t>£700</a:t>
                      </a:r>
                      <a:endParaRPr lang="en-GB" sz="2300" b="0" i="0" u="none" strike="noStrike" dirty="0">
                        <a:effectLst/>
                        <a:highlight>
                          <a:srgbClr val="FBE2D5"/>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300" b="0" i="0" u="none" strike="noStrike">
                          <a:solidFill>
                            <a:srgbClr val="000000"/>
                          </a:solidFill>
                          <a:effectLst/>
                          <a:highlight>
                            <a:srgbClr val="FBE2D5"/>
                          </a:highlight>
                          <a:latin typeface="Aptos Narrow" panose="020B0004020202020204" pitchFamily="34" charset="0"/>
                        </a:rPr>
                        <a:t>£1,500</a:t>
                      </a:r>
                      <a:endParaRPr lang="en-GB" sz="2300" b="0" i="0" u="none" strike="noStrike">
                        <a:effectLst/>
                        <a:highlight>
                          <a:srgbClr val="FBE2D5"/>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300" b="0" i="0" u="none" strike="noStrike" dirty="0">
                          <a:solidFill>
                            <a:srgbClr val="000000"/>
                          </a:solidFill>
                          <a:effectLst/>
                          <a:highlight>
                            <a:srgbClr val="FBE2D5"/>
                          </a:highlight>
                          <a:latin typeface="Aptos Narrow" panose="020B0004020202020204" pitchFamily="34" charset="0"/>
                        </a:rPr>
                        <a:t>£1,650</a:t>
                      </a:r>
                      <a:endParaRPr lang="en-GB" sz="2300" b="0" i="0" u="none" strike="noStrike" dirty="0">
                        <a:effectLst/>
                        <a:highlight>
                          <a:srgbClr val="FBE2D5"/>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300" b="0" i="0" u="none" strike="noStrike" dirty="0">
                          <a:solidFill>
                            <a:srgbClr val="000000"/>
                          </a:solidFill>
                          <a:effectLst/>
                          <a:highlight>
                            <a:srgbClr val="FBE2D5"/>
                          </a:highlight>
                          <a:latin typeface="Aptos Narrow" panose="020B0004020202020204" pitchFamily="34" charset="0"/>
                        </a:rPr>
                        <a:t>£2,100</a:t>
                      </a:r>
                      <a:endParaRPr lang="en-GB" sz="2300" b="0" i="0" u="none" strike="noStrike" dirty="0">
                        <a:effectLst/>
                        <a:highlight>
                          <a:srgbClr val="FBE2D5"/>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300" b="0" i="0" u="none" strike="noStrike" dirty="0">
                          <a:solidFill>
                            <a:srgbClr val="000000"/>
                          </a:solidFill>
                          <a:effectLst/>
                          <a:highlight>
                            <a:srgbClr val="FBE2D5"/>
                          </a:highlight>
                          <a:latin typeface="Aptos Narrow" panose="020B0004020202020204" pitchFamily="34" charset="0"/>
                        </a:rPr>
                        <a:t>£2,100</a:t>
                      </a:r>
                      <a:endParaRPr lang="en-GB" sz="2300" b="0" i="0" u="none" strike="noStrike" dirty="0">
                        <a:effectLst/>
                        <a:highlight>
                          <a:srgbClr val="FBE2D5"/>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300" b="0" i="0" u="none" strike="noStrike" dirty="0">
                          <a:solidFill>
                            <a:srgbClr val="000000"/>
                          </a:solidFill>
                          <a:effectLst/>
                          <a:highlight>
                            <a:srgbClr val="FBE2D5"/>
                          </a:highlight>
                          <a:latin typeface="Aptos Narrow" panose="020B0004020202020204" pitchFamily="34" charset="0"/>
                        </a:rPr>
                        <a:t>£2,450</a:t>
                      </a:r>
                      <a:endParaRPr lang="en-GB" sz="2300" b="0" i="0" u="none" strike="noStrike" dirty="0">
                        <a:effectLst/>
                        <a:highlight>
                          <a:srgbClr val="FBE2D5"/>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extLst>
                  <a:ext uri="{0D108BD9-81ED-4DB2-BD59-A6C34878D82A}">
                    <a16:rowId xmlns:a16="http://schemas.microsoft.com/office/drawing/2014/main" val="1569448225"/>
                  </a:ext>
                </a:extLst>
              </a:tr>
              <a:tr h="561433">
                <a:tc>
                  <a:txBody>
                    <a:bodyPr/>
                    <a:lstStyle/>
                    <a:p>
                      <a:pPr algn="l" fontAlgn="b">
                        <a:spcBef>
                          <a:spcPts val="0"/>
                        </a:spcBef>
                        <a:spcAft>
                          <a:spcPts val="0"/>
                        </a:spcAft>
                      </a:pPr>
                      <a:r>
                        <a:rPr lang="en-GB" sz="3300" b="0" i="0" u="none" strike="noStrike">
                          <a:solidFill>
                            <a:srgbClr val="FF0000"/>
                          </a:solidFill>
                          <a:effectLst/>
                          <a:highlight>
                            <a:srgbClr val="F2CEEF"/>
                          </a:highlight>
                          <a:latin typeface="Aptos Narrow" panose="020B0004020202020204" pitchFamily="34" charset="0"/>
                        </a:rPr>
                        <a:t>Total cost</a:t>
                      </a:r>
                      <a:endParaRPr lang="en-GB" sz="2300" b="0" i="0" u="none" strike="noStrike">
                        <a:effectLst/>
                        <a:highlight>
                          <a:srgbClr val="F2CEEF"/>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300" b="0" i="0" u="none" strike="noStrike" dirty="0">
                          <a:solidFill>
                            <a:srgbClr val="000000"/>
                          </a:solidFill>
                          <a:effectLst/>
                          <a:highlight>
                            <a:srgbClr val="F2CEEF"/>
                          </a:highlight>
                          <a:latin typeface="Aptos Narrow" panose="020B0004020202020204" pitchFamily="34" charset="0"/>
                        </a:rPr>
                        <a:t>£6,250</a:t>
                      </a:r>
                      <a:endParaRPr lang="en-GB" sz="2300" b="0" i="0" u="none" strike="noStrike" dirty="0">
                        <a:effectLst/>
                        <a:highlight>
                          <a:srgbClr val="F2CEEF"/>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300" b="0" i="0" u="none" strike="noStrike">
                          <a:solidFill>
                            <a:srgbClr val="000000"/>
                          </a:solidFill>
                          <a:effectLst/>
                          <a:highlight>
                            <a:srgbClr val="F2CEEF"/>
                          </a:highlight>
                          <a:latin typeface="Aptos Narrow" panose="020B0004020202020204" pitchFamily="34" charset="0"/>
                        </a:rPr>
                        <a:t>£7,050</a:t>
                      </a:r>
                      <a:endParaRPr lang="en-GB" sz="2300" b="0" i="0" u="none" strike="noStrike">
                        <a:effectLst/>
                        <a:highlight>
                          <a:srgbClr val="F2CEEF"/>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300" b="0" i="0" u="none" strike="noStrike">
                          <a:solidFill>
                            <a:srgbClr val="000000"/>
                          </a:solidFill>
                          <a:effectLst/>
                          <a:highlight>
                            <a:srgbClr val="F2CEEF"/>
                          </a:highlight>
                          <a:latin typeface="Aptos Narrow" panose="020B0004020202020204" pitchFamily="34" charset="0"/>
                        </a:rPr>
                        <a:t>£7,200</a:t>
                      </a:r>
                      <a:endParaRPr lang="en-GB" sz="2300" b="0" i="0" u="none" strike="noStrike">
                        <a:effectLst/>
                        <a:highlight>
                          <a:srgbClr val="F2CEEF"/>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300" b="0" i="0" u="none" strike="noStrike">
                          <a:solidFill>
                            <a:srgbClr val="000000"/>
                          </a:solidFill>
                          <a:effectLst/>
                          <a:highlight>
                            <a:srgbClr val="F2CEEF"/>
                          </a:highlight>
                          <a:latin typeface="Aptos Narrow" panose="020B0004020202020204" pitchFamily="34" charset="0"/>
                        </a:rPr>
                        <a:t>£7,650</a:t>
                      </a:r>
                      <a:endParaRPr lang="en-GB" sz="2300" b="0" i="0" u="none" strike="noStrike">
                        <a:effectLst/>
                        <a:highlight>
                          <a:srgbClr val="F2CEEF"/>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300" b="0" i="0" u="none" strike="noStrike">
                          <a:solidFill>
                            <a:srgbClr val="000000"/>
                          </a:solidFill>
                          <a:effectLst/>
                          <a:highlight>
                            <a:srgbClr val="F2CEEF"/>
                          </a:highlight>
                          <a:latin typeface="Aptos Narrow" panose="020B0004020202020204" pitchFamily="34" charset="0"/>
                        </a:rPr>
                        <a:t>£7,650</a:t>
                      </a:r>
                      <a:endParaRPr lang="en-GB" sz="2300" b="0" i="0" u="none" strike="noStrike">
                        <a:effectLst/>
                        <a:highlight>
                          <a:srgbClr val="F2CEEF"/>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300" b="0" i="0" u="none" strike="noStrike">
                          <a:solidFill>
                            <a:srgbClr val="000000"/>
                          </a:solidFill>
                          <a:effectLst/>
                          <a:highlight>
                            <a:srgbClr val="F2CEEF"/>
                          </a:highlight>
                          <a:latin typeface="Aptos Narrow" panose="020B0004020202020204" pitchFamily="34" charset="0"/>
                        </a:rPr>
                        <a:t>£8,000</a:t>
                      </a:r>
                      <a:endParaRPr lang="en-GB" sz="2300" b="0" i="0" u="none" strike="noStrike">
                        <a:effectLst/>
                        <a:highlight>
                          <a:srgbClr val="F2CEEF"/>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extLst>
                  <a:ext uri="{0D108BD9-81ED-4DB2-BD59-A6C34878D82A}">
                    <a16:rowId xmlns:a16="http://schemas.microsoft.com/office/drawing/2014/main" val="1915319405"/>
                  </a:ext>
                </a:extLst>
              </a:tr>
              <a:tr h="561433">
                <a:tc>
                  <a:txBody>
                    <a:bodyPr/>
                    <a:lstStyle/>
                    <a:p>
                      <a:pPr algn="l" fontAlgn="b">
                        <a:spcBef>
                          <a:spcPts val="0"/>
                        </a:spcBef>
                        <a:spcAft>
                          <a:spcPts val="0"/>
                        </a:spcAft>
                      </a:pPr>
                      <a:r>
                        <a:rPr lang="en-GB" sz="3300" b="0" i="0" u="none" strike="noStrike">
                          <a:solidFill>
                            <a:srgbClr val="000000"/>
                          </a:solidFill>
                          <a:effectLst/>
                          <a:latin typeface="Aptos Narrow" panose="020B0004020202020204" pitchFamily="34" charset="0"/>
                        </a:rPr>
                        <a:t>Revenue</a:t>
                      </a:r>
                      <a:endParaRPr lang="en-GB" sz="2300" b="0" i="0" u="none" strike="noStrike">
                        <a:effectLs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300" b="0" i="0" u="none" strike="noStrike" dirty="0">
                          <a:solidFill>
                            <a:srgbClr val="000000"/>
                          </a:solidFill>
                          <a:effectLst/>
                          <a:latin typeface="Aptos Narrow" panose="020B0004020202020204" pitchFamily="34" charset="0"/>
                        </a:rPr>
                        <a:t>£3,000</a:t>
                      </a:r>
                      <a:endParaRPr lang="en-GB" sz="2300" b="0" i="0" u="none" strike="noStrike" dirty="0">
                        <a:effectLs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300" b="0" i="0" u="none" strike="noStrike">
                          <a:solidFill>
                            <a:srgbClr val="000000"/>
                          </a:solidFill>
                          <a:effectLst/>
                          <a:latin typeface="Aptos Narrow" panose="020B0004020202020204" pitchFamily="34" charset="0"/>
                        </a:rPr>
                        <a:t>£4,500</a:t>
                      </a:r>
                      <a:endParaRPr lang="en-GB" sz="2300" b="0" i="0" u="none" strike="noStrike">
                        <a:effectLs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300" b="0" i="0" u="none" strike="noStrike">
                          <a:solidFill>
                            <a:srgbClr val="000000"/>
                          </a:solidFill>
                          <a:effectLst/>
                          <a:latin typeface="Aptos Narrow" panose="020B0004020202020204" pitchFamily="34" charset="0"/>
                        </a:rPr>
                        <a:t>£6,000</a:t>
                      </a:r>
                      <a:endParaRPr lang="en-GB" sz="2300" b="0" i="0" u="none" strike="noStrike">
                        <a:effectLs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300" b="0" i="0" u="none" strike="noStrike">
                          <a:solidFill>
                            <a:srgbClr val="000000"/>
                          </a:solidFill>
                          <a:effectLst/>
                          <a:latin typeface="Aptos Narrow" panose="020B0004020202020204" pitchFamily="34" charset="0"/>
                        </a:rPr>
                        <a:t>£8,000</a:t>
                      </a:r>
                      <a:endParaRPr lang="en-GB" sz="2300" b="0" i="0" u="none" strike="noStrike">
                        <a:effectLs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300" b="0" i="0" u="none" strike="noStrike">
                          <a:solidFill>
                            <a:srgbClr val="000000"/>
                          </a:solidFill>
                          <a:effectLst/>
                          <a:latin typeface="Aptos Narrow" panose="020B0004020202020204" pitchFamily="34" charset="0"/>
                        </a:rPr>
                        <a:t>£8,600</a:t>
                      </a:r>
                      <a:endParaRPr lang="en-GB" sz="2300" b="0" i="0" u="none" strike="noStrike">
                        <a:effectLs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300" b="0" i="0" u="none" strike="noStrike">
                          <a:solidFill>
                            <a:srgbClr val="000000"/>
                          </a:solidFill>
                          <a:effectLst/>
                          <a:latin typeface="Aptos Narrow" panose="020B0004020202020204" pitchFamily="34" charset="0"/>
                        </a:rPr>
                        <a:t>£9,500</a:t>
                      </a:r>
                      <a:endParaRPr lang="en-GB" sz="2300" b="0" i="0" u="none" strike="noStrike">
                        <a:effectLs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54665380"/>
                  </a:ext>
                </a:extLst>
              </a:tr>
              <a:tr h="561433">
                <a:tc>
                  <a:txBody>
                    <a:bodyPr/>
                    <a:lstStyle/>
                    <a:p>
                      <a:pPr algn="l" fontAlgn="b">
                        <a:spcBef>
                          <a:spcPts val="0"/>
                        </a:spcBef>
                        <a:spcAft>
                          <a:spcPts val="0"/>
                        </a:spcAft>
                      </a:pPr>
                      <a:r>
                        <a:rPr lang="en-GB" sz="3300" b="1" i="0" u="none" strike="noStrike">
                          <a:solidFill>
                            <a:srgbClr val="000000"/>
                          </a:solidFill>
                          <a:effectLst/>
                          <a:highlight>
                            <a:srgbClr val="FFFF00"/>
                          </a:highlight>
                          <a:latin typeface="Aptos Narrow" panose="020B0004020202020204" pitchFamily="34" charset="0"/>
                        </a:rPr>
                        <a:t>Profit/loss</a:t>
                      </a:r>
                      <a:endParaRPr lang="en-GB" sz="2300" b="0" i="0" u="none" strike="noStrike">
                        <a:effectLst/>
                        <a:highlight>
                          <a:srgbClr val="FFFF00"/>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fontAlgn="b">
                        <a:spcBef>
                          <a:spcPts val="0"/>
                        </a:spcBef>
                        <a:spcAft>
                          <a:spcPts val="0"/>
                        </a:spcAft>
                      </a:pPr>
                      <a:r>
                        <a:rPr lang="en-GB" sz="3300" b="1" i="0" u="none" strike="noStrike">
                          <a:solidFill>
                            <a:srgbClr val="000000"/>
                          </a:solidFill>
                          <a:effectLst/>
                          <a:highlight>
                            <a:srgbClr val="B5E6A2"/>
                          </a:highlight>
                          <a:latin typeface="Aptos Narrow" panose="020B0004020202020204" pitchFamily="34" charset="0"/>
                        </a:rPr>
                        <a:t>-£3,250</a:t>
                      </a:r>
                      <a:endParaRPr lang="en-GB" sz="2300" b="0" i="0" u="none" strike="noStrike">
                        <a:effectLst/>
                        <a:highlight>
                          <a:srgbClr val="B5E6A2"/>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tc>
                  <a:txBody>
                    <a:bodyPr/>
                    <a:lstStyle/>
                    <a:p>
                      <a:pPr algn="r" fontAlgn="b">
                        <a:spcBef>
                          <a:spcPts val="0"/>
                        </a:spcBef>
                        <a:spcAft>
                          <a:spcPts val="0"/>
                        </a:spcAft>
                      </a:pPr>
                      <a:r>
                        <a:rPr lang="en-GB" sz="3300" b="1" i="0" u="none" strike="noStrike">
                          <a:solidFill>
                            <a:srgbClr val="000000"/>
                          </a:solidFill>
                          <a:effectLst/>
                          <a:highlight>
                            <a:srgbClr val="B5E6A2"/>
                          </a:highlight>
                          <a:latin typeface="Aptos Narrow" panose="020B0004020202020204" pitchFamily="34" charset="0"/>
                        </a:rPr>
                        <a:t>-£2,550</a:t>
                      </a:r>
                      <a:endParaRPr lang="en-GB" sz="2300" b="0" i="0" u="none" strike="noStrike">
                        <a:effectLst/>
                        <a:highlight>
                          <a:srgbClr val="B5E6A2"/>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tc>
                  <a:txBody>
                    <a:bodyPr/>
                    <a:lstStyle/>
                    <a:p>
                      <a:pPr algn="r" fontAlgn="b">
                        <a:spcBef>
                          <a:spcPts val="0"/>
                        </a:spcBef>
                        <a:spcAft>
                          <a:spcPts val="0"/>
                        </a:spcAft>
                      </a:pPr>
                      <a:r>
                        <a:rPr lang="en-GB" sz="3300" b="1" i="0" u="none" strike="noStrike">
                          <a:solidFill>
                            <a:srgbClr val="000000"/>
                          </a:solidFill>
                          <a:effectLst/>
                          <a:highlight>
                            <a:srgbClr val="B5E6A2"/>
                          </a:highlight>
                          <a:latin typeface="Aptos Narrow" panose="020B0004020202020204" pitchFamily="34" charset="0"/>
                        </a:rPr>
                        <a:t>-£1,200</a:t>
                      </a:r>
                      <a:endParaRPr lang="en-GB" sz="2300" b="0" i="0" u="none" strike="noStrike">
                        <a:effectLst/>
                        <a:highlight>
                          <a:srgbClr val="B5E6A2"/>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tc>
                  <a:txBody>
                    <a:bodyPr/>
                    <a:lstStyle/>
                    <a:p>
                      <a:pPr algn="r" fontAlgn="b">
                        <a:spcBef>
                          <a:spcPts val="0"/>
                        </a:spcBef>
                        <a:spcAft>
                          <a:spcPts val="0"/>
                        </a:spcAft>
                      </a:pPr>
                      <a:r>
                        <a:rPr lang="en-GB" sz="3300" b="1" i="0" u="none" strike="noStrike">
                          <a:solidFill>
                            <a:srgbClr val="000000"/>
                          </a:solidFill>
                          <a:effectLst/>
                          <a:highlight>
                            <a:srgbClr val="B5E6A2"/>
                          </a:highlight>
                          <a:latin typeface="Aptos Narrow" panose="020B0004020202020204" pitchFamily="34" charset="0"/>
                        </a:rPr>
                        <a:t>£350</a:t>
                      </a:r>
                      <a:endParaRPr lang="en-GB" sz="2300" b="0" i="0" u="none" strike="noStrike">
                        <a:effectLst/>
                        <a:highlight>
                          <a:srgbClr val="B5E6A2"/>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tc>
                  <a:txBody>
                    <a:bodyPr/>
                    <a:lstStyle/>
                    <a:p>
                      <a:pPr algn="r" fontAlgn="b">
                        <a:spcBef>
                          <a:spcPts val="0"/>
                        </a:spcBef>
                        <a:spcAft>
                          <a:spcPts val="0"/>
                        </a:spcAft>
                      </a:pPr>
                      <a:r>
                        <a:rPr lang="en-GB" sz="3300" b="1" i="0" u="none" strike="noStrike">
                          <a:solidFill>
                            <a:srgbClr val="000000"/>
                          </a:solidFill>
                          <a:effectLst/>
                          <a:highlight>
                            <a:srgbClr val="B5E6A2"/>
                          </a:highlight>
                          <a:latin typeface="Aptos Narrow" panose="020B0004020202020204" pitchFamily="34" charset="0"/>
                        </a:rPr>
                        <a:t>£950</a:t>
                      </a:r>
                      <a:endParaRPr lang="en-GB" sz="2300" b="0" i="0" u="none" strike="noStrike">
                        <a:effectLst/>
                        <a:highlight>
                          <a:srgbClr val="B5E6A2"/>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tc>
                  <a:txBody>
                    <a:bodyPr/>
                    <a:lstStyle/>
                    <a:p>
                      <a:pPr algn="r" fontAlgn="b">
                        <a:spcBef>
                          <a:spcPts val="0"/>
                        </a:spcBef>
                        <a:spcAft>
                          <a:spcPts val="0"/>
                        </a:spcAft>
                      </a:pPr>
                      <a:r>
                        <a:rPr lang="en-GB" sz="3300" b="1" i="0" u="none" strike="noStrike" dirty="0">
                          <a:solidFill>
                            <a:srgbClr val="000000"/>
                          </a:solidFill>
                          <a:effectLst/>
                          <a:highlight>
                            <a:srgbClr val="B5E6A2"/>
                          </a:highlight>
                          <a:latin typeface="Aptos Narrow" panose="020B0004020202020204" pitchFamily="34" charset="0"/>
                        </a:rPr>
                        <a:t>£1,500</a:t>
                      </a:r>
                      <a:endParaRPr lang="en-GB" sz="2300" b="0" i="0" u="none" strike="noStrike" dirty="0">
                        <a:effectLst/>
                        <a:highlight>
                          <a:srgbClr val="B5E6A2"/>
                        </a:highlight>
                        <a:latin typeface="Arial" panose="020B0604020202020204" pitchFamily="34" charset="0"/>
                      </a:endParaRPr>
                    </a:p>
                  </a:txBody>
                  <a:tcPr marL="12089" marR="12089" marT="120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extLst>
                  <a:ext uri="{0D108BD9-81ED-4DB2-BD59-A6C34878D82A}">
                    <a16:rowId xmlns:a16="http://schemas.microsoft.com/office/drawing/2014/main" val="1439213082"/>
                  </a:ext>
                </a:extLst>
              </a:tr>
            </a:tbl>
          </a:graphicData>
        </a:graphic>
      </p:graphicFrame>
      <p:sp>
        <p:nvSpPr>
          <p:cNvPr id="7" name="TextBox 6">
            <a:extLst>
              <a:ext uri="{FF2B5EF4-FFF2-40B4-BE49-F238E27FC236}">
                <a16:creationId xmlns:a16="http://schemas.microsoft.com/office/drawing/2014/main" id="{B48ED22E-60CB-C575-C560-F579BE600A27}"/>
              </a:ext>
            </a:extLst>
          </p:cNvPr>
          <p:cNvSpPr txBox="1"/>
          <p:nvPr/>
        </p:nvSpPr>
        <p:spPr>
          <a:xfrm>
            <a:off x="914400" y="4793381"/>
            <a:ext cx="10241280" cy="707886"/>
          </a:xfrm>
          <a:prstGeom prst="rect">
            <a:avLst/>
          </a:prstGeom>
          <a:noFill/>
        </p:spPr>
        <p:txBody>
          <a:bodyPr wrap="square" lIns="91440" tIns="45720" rIns="91440" bIns="45720" rtlCol="0" anchor="t">
            <a:spAutoFit/>
          </a:bodyPr>
          <a:lstStyle/>
          <a:p>
            <a:r>
              <a:rPr lang="en-GB" sz="4000" b="1" i="0" u="none" strike="noStrike">
                <a:solidFill>
                  <a:srgbClr val="000000"/>
                </a:solidFill>
                <a:effectLst/>
                <a:latin typeface="Aptos Narrow"/>
              </a:rPr>
              <a:t>Investment capital needed = £25000</a:t>
            </a:r>
            <a:r>
              <a:rPr lang="en-GB" sz="4000" dirty="0"/>
              <a:t> </a:t>
            </a:r>
            <a:endParaRPr lang="en-GB" dirty="0">
              <a:latin typeface="Aptos Narrow"/>
              <a:ea typeface="Calibri"/>
              <a:cs typeface="Calibri"/>
            </a:endParaRPr>
          </a:p>
        </p:txBody>
      </p:sp>
      <p:sp>
        <p:nvSpPr>
          <p:cNvPr id="8" name="TextBox 7">
            <a:extLst>
              <a:ext uri="{FF2B5EF4-FFF2-40B4-BE49-F238E27FC236}">
                <a16:creationId xmlns:a16="http://schemas.microsoft.com/office/drawing/2014/main" id="{C895F13B-A6A0-47E2-82A6-F316CAD0016A}"/>
              </a:ext>
            </a:extLst>
          </p:cNvPr>
          <p:cNvSpPr txBox="1"/>
          <p:nvPr/>
        </p:nvSpPr>
        <p:spPr>
          <a:xfrm>
            <a:off x="914399" y="5778266"/>
            <a:ext cx="10257797" cy="646331"/>
          </a:xfrm>
          <a:prstGeom prst="rect">
            <a:avLst/>
          </a:prstGeom>
          <a:noFill/>
        </p:spPr>
        <p:txBody>
          <a:bodyPr wrap="square" rtlCol="0">
            <a:spAutoFit/>
          </a:bodyPr>
          <a:lstStyle/>
          <a:p>
            <a:r>
              <a:rPr lang="en-GB" sz="1800" kern="100" dirty="0">
                <a:effectLst/>
                <a:highlight>
                  <a:srgbClr val="FFFF00"/>
                </a:highlight>
                <a:latin typeface="Aptos" panose="020B0004020202020204" pitchFamily="34" charset="0"/>
                <a:ea typeface="DengXian" panose="02010600030101010101" pitchFamily="2" charset="-122"/>
                <a:cs typeface="Times New Roman" panose="02020603050405020304" pitchFamily="18" charset="0"/>
              </a:rPr>
              <a:t>Investment needed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FF"/>
                </a:highlight>
                <a:latin typeface="Aptos" panose="020B0004020202020204" pitchFamily="34" charset="0"/>
                <a:ea typeface="DengXian" panose="02010600030101010101" pitchFamily="2" charset="-122"/>
                <a:cs typeface="Times New Roman" panose="02020603050405020304" pitchFamily="18" charset="0"/>
              </a:rPr>
              <a:t>Total Startup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00"/>
                </a:highlight>
                <a:latin typeface="Aptos" panose="020B0004020202020204" pitchFamily="34" charset="0"/>
                <a:ea typeface="DengXian" panose="02010600030101010101" pitchFamily="2" charset="-122"/>
                <a:cs typeface="Times New Roman" panose="02020603050405020304" pitchFamily="18" charset="0"/>
              </a:rPr>
              <a:t>Operational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a:effectLst/>
                <a:highlight>
                  <a:srgbClr val="FF00FF"/>
                </a:highlight>
                <a:latin typeface="Aptos" panose="020B0004020202020204" pitchFamily="34" charset="0"/>
                <a:ea typeface="DengXian" panose="02010600030101010101" pitchFamily="2" charset="-122"/>
                <a:cs typeface="Times New Roman" panose="02020603050405020304" pitchFamily="18" charset="0"/>
              </a:rPr>
              <a:t>Revenue</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up to the break-even point)</a:t>
            </a:r>
          </a:p>
          <a:p>
            <a:endParaRPr lang="en-GB" dirty="0"/>
          </a:p>
        </p:txBody>
      </p:sp>
    </p:spTree>
    <p:extLst>
      <p:ext uri="{BB962C8B-B14F-4D97-AF65-F5344CB8AC3E}">
        <p14:creationId xmlns:p14="http://schemas.microsoft.com/office/powerpoint/2010/main" val="330153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E51F8-82C2-26DC-2B70-95275B791F1E}"/>
              </a:ext>
            </a:extLst>
          </p:cNvPr>
          <p:cNvSpPr>
            <a:spLocks noGrp="1"/>
          </p:cNvSpPr>
          <p:nvPr>
            <p:ph type="title"/>
          </p:nvPr>
        </p:nvSpPr>
        <p:spPr/>
        <p:txBody>
          <a:bodyPr/>
          <a:lstStyle/>
          <a:p>
            <a:pPr algn="ctr"/>
            <a:r>
              <a:rPr lang="en-GB" dirty="0"/>
              <a:t>Questions? </a:t>
            </a:r>
          </a:p>
        </p:txBody>
      </p:sp>
      <p:pic>
        <p:nvPicPr>
          <p:cNvPr id="5" name="Content Placeholder 4" descr="Question mark boxes">
            <a:extLst>
              <a:ext uri="{FF2B5EF4-FFF2-40B4-BE49-F238E27FC236}">
                <a16:creationId xmlns:a16="http://schemas.microsoft.com/office/drawing/2014/main" id="{E21C1DA0-2878-AF0F-EFB1-7173236AC6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8287" y="1825625"/>
            <a:ext cx="7735426" cy="4351338"/>
          </a:xfrm>
        </p:spPr>
      </p:pic>
    </p:spTree>
    <p:extLst>
      <p:ext uri="{BB962C8B-B14F-4D97-AF65-F5344CB8AC3E}">
        <p14:creationId xmlns:p14="http://schemas.microsoft.com/office/powerpoint/2010/main" val="22332151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46ACECEF3D0D045B19B01E5B03389C8" ma:contentTypeVersion="10" ma:contentTypeDescription="Create a new document." ma:contentTypeScope="" ma:versionID="fa9739539a6672ee7eb2dfd0f38b39f8">
  <xsd:schema xmlns:xsd="http://www.w3.org/2001/XMLSchema" xmlns:xs="http://www.w3.org/2001/XMLSchema" xmlns:p="http://schemas.microsoft.com/office/2006/metadata/properties" xmlns:ns3="04d956d8-1ffd-4dba-87ce-03f615e16f58" targetNamespace="http://schemas.microsoft.com/office/2006/metadata/properties" ma:root="true" ma:fieldsID="81cac94a60e2a982867d9eba9ac500ef" ns3:_="">
    <xsd:import namespace="04d956d8-1ffd-4dba-87ce-03f615e16f58"/>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element ref="ns3:MediaServiceSystemTags" minOccurs="0"/>
                <xsd:element ref="ns3:MediaServiceLocation"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d956d8-1ffd-4dba-87ce-03f615e16f5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Location" ma:index="14" nillable="true" ma:displayName="Location" ma:indexed="true"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04d956d8-1ffd-4dba-87ce-03f615e16f58" xsi:nil="true"/>
  </documentManagement>
</p:properties>
</file>

<file path=customXml/itemProps1.xml><?xml version="1.0" encoding="utf-8"?>
<ds:datastoreItem xmlns:ds="http://schemas.openxmlformats.org/officeDocument/2006/customXml" ds:itemID="{7816302B-C5BF-4689-99AB-CC290DEB39D8}">
  <ds:schemaRefs>
    <ds:schemaRef ds:uri="http://schemas.microsoft.com/sharepoint/v3/contenttype/forms"/>
  </ds:schemaRefs>
</ds:datastoreItem>
</file>

<file path=customXml/itemProps2.xml><?xml version="1.0" encoding="utf-8"?>
<ds:datastoreItem xmlns:ds="http://schemas.openxmlformats.org/officeDocument/2006/customXml" ds:itemID="{1487E778-141A-43FC-BB5B-DDFF770129DF}">
  <ds:schemaRefs>
    <ds:schemaRef ds:uri="http://schemas.microsoft.com/office/2006/metadata/contentType"/>
    <ds:schemaRef ds:uri="http://schemas.microsoft.com/office/2006/metadata/properties/metaAttributes"/>
    <ds:schemaRef ds:uri="http://www.w3.org/2000/xmlns/"/>
    <ds:schemaRef ds:uri="http://www.w3.org/2001/XMLSchema"/>
    <ds:schemaRef ds:uri="04d956d8-1ffd-4dba-87ce-03f615e16f58"/>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437B816-1207-4913-87F0-034600725B05}">
  <ds:schemaRefs>
    <ds:schemaRef ds:uri="http://schemas.microsoft.com/office/2006/metadata/properties"/>
    <ds:schemaRef ds:uri="http://www.w3.org/2000/xmlns/"/>
    <ds:schemaRef ds:uri="04d956d8-1ffd-4dba-87ce-03f615e16f58"/>
    <ds:schemaRef ds:uri="http://www.w3.org/2001/XMLSchema-instance"/>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44</TotalTime>
  <Words>1454</Words>
  <Application>Microsoft Office PowerPoint</Application>
  <PresentationFormat>Widescreen</PresentationFormat>
  <Paragraphs>214</Paragraphs>
  <Slides>14</Slides>
  <Notes>8</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Assessment Task 2</vt:lpstr>
      <vt:lpstr>Business Plan Presentation</vt:lpstr>
      <vt:lpstr>PowerPoint Presentation</vt:lpstr>
      <vt:lpstr>PowerPoint Presentation</vt:lpstr>
      <vt:lpstr>PowerPoint Presentation</vt:lpstr>
      <vt:lpstr>PowerPoint Presentation</vt:lpstr>
      <vt:lpstr>An organisational chart of Smart Laundry Locker</vt:lpstr>
      <vt:lpstr>PowerPoint Presentation</vt:lpstr>
      <vt:lpstr>PowerPoint Presentation</vt:lpstr>
      <vt:lpstr>PowerPoint Presentation</vt:lpstr>
      <vt:lpstr>PowerPoint Presentation</vt:lpstr>
      <vt:lpstr>PowerPoint Presentation</vt:lpstr>
      <vt:lpstr>PowerPoint Presentation</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Task 2</dc:title>
  <dc:creator>Balendran Kandasamy</dc:creator>
  <cp:lastModifiedBy>Ali Kouadio (2442205)</cp:lastModifiedBy>
  <cp:revision>1090</cp:revision>
  <dcterms:created xsi:type="dcterms:W3CDTF">2023-07-31T07:37:43Z</dcterms:created>
  <dcterms:modified xsi:type="dcterms:W3CDTF">2026-04-20T08:45:00Z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0x010100946ACECEF3D0D045B19B01E5B03389C8</vt:lpwstr>
  </property>
</Properties>
</file>