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4"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48" autoAdjust="0"/>
    <p:restoredTop sz="72348" autoAdjust="0"/>
  </p:normalViewPr>
  <p:slideViewPr>
    <p:cSldViewPr snapToGrid="0">
      <p:cViewPr varScale="1">
        <p:scale>
          <a:sx n="61" d="100"/>
          <a:sy n="61" d="100"/>
        </p:scale>
        <p:origin x="528" y="2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ata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rawing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3">
  <dgm:title val=""/>
  <dgm:desc val=""/>
  <dgm:catLst>
    <dgm:cat type="accent5" pri="11300"/>
  </dgm:catLst>
  <dgm:styleLbl name="node0">
    <dgm:fillClrLst meth="repeat">
      <a:schemeClr val="accent5">
        <a:shade val="80000"/>
      </a:schemeClr>
    </dgm:fillClrLst>
    <dgm:linClrLst meth="repeat">
      <a:schemeClr val="lt1"/>
    </dgm:linClrLst>
    <dgm:effectClrLst/>
    <dgm:txLinClrLst/>
    <dgm:txFillClrLst/>
    <dgm:txEffectClrLst/>
  </dgm:styleLbl>
  <dgm:styleLbl name="node1">
    <dgm:fillClrLst>
      <a:schemeClr val="accent5">
        <a:shade val="80000"/>
      </a:schemeClr>
      <a:schemeClr val="accent5">
        <a:tint val="70000"/>
      </a:schemeClr>
    </dgm:fillClrLst>
    <dgm:linClrLst meth="repeat">
      <a:schemeClr val="lt1"/>
    </dgm:linClrLst>
    <dgm:effectClrLst/>
    <dgm:txLinClrLst/>
    <dgm:txFillClrLst/>
    <dgm:txEffectClrLst/>
  </dgm:styleLbl>
  <dgm:styleLbl name="alignNode1">
    <dgm:fillClrLst>
      <a:schemeClr val="accent5">
        <a:shade val="80000"/>
      </a:schemeClr>
      <a:schemeClr val="accent5">
        <a:tint val="70000"/>
      </a:schemeClr>
    </dgm:fillClrLst>
    <dgm:linClrLst>
      <a:schemeClr val="accent5">
        <a:shade val="80000"/>
      </a:schemeClr>
      <a:schemeClr val="accent5">
        <a:tint val="70000"/>
      </a:schemeClr>
    </dgm:linClrLst>
    <dgm:effectClrLst/>
    <dgm:txLinClrLst/>
    <dgm:txFillClrLst/>
    <dgm:txEffectClrLst/>
  </dgm:styleLbl>
  <dgm:styleLbl name="lnNode1">
    <dgm:fillClrLst>
      <a:schemeClr val="accent5">
        <a:shade val="80000"/>
      </a:schemeClr>
      <a:schemeClr val="accent5">
        <a:tint val="7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tint val="70000"/>
        <a:alpha val="50000"/>
      </a:schemeClr>
    </dgm:fillClrLst>
    <dgm:linClrLst meth="repeat">
      <a:schemeClr val="lt1"/>
    </dgm:linClrLst>
    <dgm:effectClrLst/>
    <dgm:txLinClrLst/>
    <dgm:txFillClrLst/>
    <dgm:txEffectClrLst/>
  </dgm:styleLbl>
  <dgm:styleLbl name="node2">
    <dgm:fillClrLst>
      <a:schemeClr val="accent5">
        <a:tint val="99000"/>
      </a:schemeClr>
    </dgm:fillClrLst>
    <dgm:linClrLst meth="repeat">
      <a:schemeClr val="lt1"/>
    </dgm:linClrLst>
    <dgm:effectClrLst/>
    <dgm:txLinClrLst/>
    <dgm:txFillClrLst/>
    <dgm:txEffectClrLst/>
  </dgm:styleLbl>
  <dgm:styleLbl name="node3">
    <dgm:fillClrLst>
      <a:schemeClr val="accent5">
        <a:tint val="80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dgm:txEffectClrLst/>
  </dgm:styleLbl>
  <dgm:styleLbl name="f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b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sibTrans1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9000"/>
      </a:schemeClr>
    </dgm:fillClrLst>
    <dgm:linClrLst meth="repeat">
      <a:schemeClr val="lt1"/>
    </dgm:linClrLst>
    <dgm:effectClrLst/>
    <dgm:txLinClrLst/>
    <dgm:txFillClrLst/>
    <dgm:txEffectClrLst/>
  </dgm:styleLbl>
  <dgm:styleLbl name="asst3">
    <dgm:fillClrLst>
      <a:schemeClr val="accent5">
        <a:tint val="80000"/>
      </a:schemeClr>
    </dgm:fillClrLst>
    <dgm:linClrLst meth="repeat">
      <a:schemeClr val="lt1"/>
    </dgm:linClrLst>
    <dgm:effectClrLst/>
    <dgm:txLinClrLst/>
    <dgm:txFillClrLst/>
    <dgm:txEffectClrLst/>
  </dgm:styleLbl>
  <dgm:styleLbl name="asst4">
    <dgm:fillClrLst>
      <a:schemeClr val="accent5">
        <a:tint val="7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lt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9000"/>
      </a:schemeClr>
    </dgm:fillClrLst>
    <dgm:linClrLst meth="repeat">
      <a:schemeClr val="accent5">
        <a:tint val="99000"/>
      </a:schemeClr>
    </dgm:linClrLst>
    <dgm:effectClrLst/>
    <dgm:txLinClrLst/>
    <dgm:txFillClrLst meth="repeat">
      <a:schemeClr val="tx1"/>
    </dgm:txFillClrLst>
    <dgm:txEffectClrLst/>
  </dgm:styleLbl>
  <dgm:styleLbl name="parChTrans1D3">
    <dgm:fillClrLst meth="repeat">
      <a:schemeClr val="accent5">
        <a:tint val="80000"/>
      </a:schemeClr>
    </dgm:fillClrLst>
    <dgm:linClrLst meth="repeat">
      <a:schemeClr val="accent5">
        <a:tint val="80000"/>
      </a:schemeClr>
    </dgm:linClrLst>
    <dgm:effectClrLst/>
    <dgm:txLinClrLst/>
    <dgm:txFillClrLst meth="repeat">
      <a:schemeClr val="tx1"/>
    </dgm:txFillClrLst>
    <dgm:txEffectClrLst/>
  </dgm:styleLbl>
  <dgm:styleLbl name="parChTrans1D4">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2FEC453-BB54-4B89-8D15-06AB2206D089}" type="doc">
      <dgm:prSet loTypeId="urn:microsoft.com/office/officeart/2005/8/layout/default" loCatId="list" qsTypeId="urn:microsoft.com/office/officeart/2005/8/quickstyle/simple2" qsCatId="simple" csTypeId="urn:microsoft.com/office/officeart/2005/8/colors/accent6_2" csCatId="accent6" phldr="1"/>
      <dgm:spPr/>
      <dgm:t>
        <a:bodyPr/>
        <a:lstStyle/>
        <a:p>
          <a:endParaRPr lang="en-US"/>
        </a:p>
      </dgm:t>
    </dgm:pt>
    <dgm:pt modelId="{91950960-FADB-4CE2-9713-6946F0AFC638}">
      <dgm:prSet/>
      <dgm:spPr/>
      <dgm:t>
        <a:bodyPr/>
        <a:lstStyle/>
        <a:p>
          <a:r>
            <a:rPr lang="en-GB" b="0" i="0"/>
            <a:t>Customer Relationship Management (CRM) describes the strategy, technologies and processes of companies in managing and examining interactions and data between companies and customers throughout the customer lifecycle (Buttle, 2019). </a:t>
          </a:r>
          <a:endParaRPr lang="en-US"/>
        </a:p>
      </dgm:t>
    </dgm:pt>
    <dgm:pt modelId="{1D328414-4634-4F29-BA16-9BB203612A68}" type="parTrans" cxnId="{1EA7C8ED-D45D-486E-8105-6677479F38F1}">
      <dgm:prSet/>
      <dgm:spPr/>
      <dgm:t>
        <a:bodyPr/>
        <a:lstStyle/>
        <a:p>
          <a:endParaRPr lang="en-US"/>
        </a:p>
      </dgm:t>
    </dgm:pt>
    <dgm:pt modelId="{839D4A0A-FC25-4193-B436-A174B345080D}" type="sibTrans" cxnId="{1EA7C8ED-D45D-486E-8105-6677479F38F1}">
      <dgm:prSet/>
      <dgm:spPr/>
      <dgm:t>
        <a:bodyPr/>
        <a:lstStyle/>
        <a:p>
          <a:endParaRPr lang="en-US"/>
        </a:p>
      </dgm:t>
    </dgm:pt>
    <dgm:pt modelId="{81A2378F-C80E-443E-8A50-65E8C9C93F03}">
      <dgm:prSet/>
      <dgm:spPr/>
      <dgm:t>
        <a:bodyPr/>
        <a:lstStyle/>
        <a:p>
          <a:r>
            <a:rPr lang="en-GB" b="0" i="0"/>
            <a:t>CRM is mainly focused on improving customer relationship, fostering customer retention and stimulating the business performance.</a:t>
          </a:r>
          <a:endParaRPr lang="en-US"/>
        </a:p>
      </dgm:t>
    </dgm:pt>
    <dgm:pt modelId="{CAA973A8-F3BF-48C9-9860-C8AE75C30056}" type="parTrans" cxnId="{6DFE034F-02D4-4871-B0EB-22FE386724AD}">
      <dgm:prSet/>
      <dgm:spPr/>
      <dgm:t>
        <a:bodyPr/>
        <a:lstStyle/>
        <a:p>
          <a:endParaRPr lang="en-US"/>
        </a:p>
      </dgm:t>
    </dgm:pt>
    <dgm:pt modelId="{C8C6BE6B-546B-41E1-B792-A0B221DCE494}" type="sibTrans" cxnId="{6DFE034F-02D4-4871-B0EB-22FE386724AD}">
      <dgm:prSet/>
      <dgm:spPr/>
      <dgm:t>
        <a:bodyPr/>
        <a:lstStyle/>
        <a:p>
          <a:endParaRPr lang="en-US"/>
        </a:p>
      </dgm:t>
    </dgm:pt>
    <dgm:pt modelId="{76B72641-C175-4678-A8C7-0D7F646E17EE}" type="pres">
      <dgm:prSet presAssocID="{22FEC453-BB54-4B89-8D15-06AB2206D089}" presName="diagram" presStyleCnt="0">
        <dgm:presLayoutVars>
          <dgm:dir/>
          <dgm:resizeHandles val="exact"/>
        </dgm:presLayoutVars>
      </dgm:prSet>
      <dgm:spPr/>
    </dgm:pt>
    <dgm:pt modelId="{F4E9F17E-02F1-48E0-A139-6462EBBEEA02}" type="pres">
      <dgm:prSet presAssocID="{91950960-FADB-4CE2-9713-6946F0AFC638}" presName="node" presStyleLbl="node1" presStyleIdx="0" presStyleCnt="2">
        <dgm:presLayoutVars>
          <dgm:bulletEnabled val="1"/>
        </dgm:presLayoutVars>
      </dgm:prSet>
      <dgm:spPr/>
    </dgm:pt>
    <dgm:pt modelId="{9E02918F-791A-4F40-9D74-6E78B4D0ED30}" type="pres">
      <dgm:prSet presAssocID="{839D4A0A-FC25-4193-B436-A174B345080D}" presName="sibTrans" presStyleCnt="0"/>
      <dgm:spPr/>
    </dgm:pt>
    <dgm:pt modelId="{3B9B1BAB-5CF8-495D-8672-005EEBAC6CDF}" type="pres">
      <dgm:prSet presAssocID="{81A2378F-C80E-443E-8A50-65E8C9C93F03}" presName="node" presStyleLbl="node1" presStyleIdx="1" presStyleCnt="2">
        <dgm:presLayoutVars>
          <dgm:bulletEnabled val="1"/>
        </dgm:presLayoutVars>
      </dgm:prSet>
      <dgm:spPr/>
    </dgm:pt>
  </dgm:ptLst>
  <dgm:cxnLst>
    <dgm:cxn modelId="{60A4814A-DA5B-4064-8C96-B2BB700E5DF0}" type="presOf" srcId="{81A2378F-C80E-443E-8A50-65E8C9C93F03}" destId="{3B9B1BAB-5CF8-495D-8672-005EEBAC6CDF}" srcOrd="0" destOrd="0" presId="urn:microsoft.com/office/officeart/2005/8/layout/default"/>
    <dgm:cxn modelId="{6DFE034F-02D4-4871-B0EB-22FE386724AD}" srcId="{22FEC453-BB54-4B89-8D15-06AB2206D089}" destId="{81A2378F-C80E-443E-8A50-65E8C9C93F03}" srcOrd="1" destOrd="0" parTransId="{CAA973A8-F3BF-48C9-9860-C8AE75C30056}" sibTransId="{C8C6BE6B-546B-41E1-B792-A0B221DCE494}"/>
    <dgm:cxn modelId="{F13DF5B6-D3BC-4BDF-815D-8DD0B2B083A7}" type="presOf" srcId="{91950960-FADB-4CE2-9713-6946F0AFC638}" destId="{F4E9F17E-02F1-48E0-A139-6462EBBEEA02}" srcOrd="0" destOrd="0" presId="urn:microsoft.com/office/officeart/2005/8/layout/default"/>
    <dgm:cxn modelId="{8DAE15DD-7E4B-4DA7-95BA-5BE37522A9B8}" type="presOf" srcId="{22FEC453-BB54-4B89-8D15-06AB2206D089}" destId="{76B72641-C175-4678-A8C7-0D7F646E17EE}" srcOrd="0" destOrd="0" presId="urn:microsoft.com/office/officeart/2005/8/layout/default"/>
    <dgm:cxn modelId="{1EA7C8ED-D45D-486E-8105-6677479F38F1}" srcId="{22FEC453-BB54-4B89-8D15-06AB2206D089}" destId="{91950960-FADB-4CE2-9713-6946F0AFC638}" srcOrd="0" destOrd="0" parTransId="{1D328414-4634-4F29-BA16-9BB203612A68}" sibTransId="{839D4A0A-FC25-4193-B436-A174B345080D}"/>
    <dgm:cxn modelId="{26EE5D34-EACF-4BF4-AF27-1852293FBD35}" type="presParOf" srcId="{76B72641-C175-4678-A8C7-0D7F646E17EE}" destId="{F4E9F17E-02F1-48E0-A139-6462EBBEEA02}" srcOrd="0" destOrd="0" presId="urn:microsoft.com/office/officeart/2005/8/layout/default"/>
    <dgm:cxn modelId="{3F51AE3D-7B5A-4D38-A5FA-7AEA0E63086D}" type="presParOf" srcId="{76B72641-C175-4678-A8C7-0D7F646E17EE}" destId="{9E02918F-791A-4F40-9D74-6E78B4D0ED30}" srcOrd="1" destOrd="0" presId="urn:microsoft.com/office/officeart/2005/8/layout/default"/>
    <dgm:cxn modelId="{ADCDC52C-0491-46A6-B77C-FD7D2E76CE89}" type="presParOf" srcId="{76B72641-C175-4678-A8C7-0D7F646E17EE}" destId="{3B9B1BAB-5CF8-495D-8672-005EEBAC6CDF}" srcOrd="2"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BFAC69F-1D96-473B-BB6A-AD444D1C1067}" type="doc">
      <dgm:prSet loTypeId="urn:microsoft.com/office/officeart/2018/2/layout/IconVerticalSolidList" loCatId="icon" qsTypeId="urn:microsoft.com/office/officeart/2005/8/quickstyle/simple1" qsCatId="simple" csTypeId="urn:microsoft.com/office/officeart/2005/8/colors/accent5_3" csCatId="accent5" phldr="1"/>
      <dgm:spPr/>
      <dgm:t>
        <a:bodyPr/>
        <a:lstStyle/>
        <a:p>
          <a:endParaRPr lang="en-US"/>
        </a:p>
      </dgm:t>
    </dgm:pt>
    <dgm:pt modelId="{ABB05F36-B50B-477A-8DF9-AB369E3B2966}">
      <dgm:prSet/>
      <dgm:spPr/>
      <dgm:t>
        <a:bodyPr/>
        <a:lstStyle/>
        <a:p>
          <a:pPr>
            <a:lnSpc>
              <a:spcPct val="100000"/>
            </a:lnSpc>
          </a:pPr>
          <a:r>
            <a:rPr lang="en-GB" b="0" i="0"/>
            <a:t>The following presentation is an effort to critically evaluate how M&amp;S Food has been using CRM tactics and more precisely, how the digital and social media platforms have been used to generate, sustain, and enhance customer relationships (Sheridan, 2019). </a:t>
          </a:r>
          <a:endParaRPr lang="en-US"/>
        </a:p>
      </dgm:t>
    </dgm:pt>
    <dgm:pt modelId="{F4840A2E-9FC1-4F2A-9BAF-92682EC5A69C}" type="parTrans" cxnId="{48BF7954-463A-4429-8F73-C1D5A6538470}">
      <dgm:prSet/>
      <dgm:spPr/>
      <dgm:t>
        <a:bodyPr/>
        <a:lstStyle/>
        <a:p>
          <a:endParaRPr lang="en-US"/>
        </a:p>
      </dgm:t>
    </dgm:pt>
    <dgm:pt modelId="{C019C20B-3167-49C5-B279-4AC912F5876E}" type="sibTrans" cxnId="{48BF7954-463A-4429-8F73-C1D5A6538470}">
      <dgm:prSet/>
      <dgm:spPr/>
      <dgm:t>
        <a:bodyPr/>
        <a:lstStyle/>
        <a:p>
          <a:endParaRPr lang="en-US"/>
        </a:p>
      </dgm:t>
    </dgm:pt>
    <dgm:pt modelId="{11BFAAC9-D162-46D4-8EA3-FCA626DF132E}">
      <dgm:prSet/>
      <dgm:spPr/>
      <dgm:t>
        <a:bodyPr/>
        <a:lstStyle/>
        <a:p>
          <a:pPr>
            <a:lnSpc>
              <a:spcPct val="100000"/>
            </a:lnSpc>
          </a:pPr>
          <a:r>
            <a:rPr lang="en-GB" b="0" i="0"/>
            <a:t>It will also consider the contributions of such CRM strategies to the customer experience and the corporate performance.</a:t>
          </a:r>
          <a:endParaRPr lang="en-US"/>
        </a:p>
      </dgm:t>
    </dgm:pt>
    <dgm:pt modelId="{96F325EA-577B-45F6-96FA-67B5FE1CA97C}" type="parTrans" cxnId="{BCB55AA2-E55C-4763-B19A-FBA45F6B7D82}">
      <dgm:prSet/>
      <dgm:spPr/>
      <dgm:t>
        <a:bodyPr/>
        <a:lstStyle/>
        <a:p>
          <a:endParaRPr lang="en-US"/>
        </a:p>
      </dgm:t>
    </dgm:pt>
    <dgm:pt modelId="{3C19AD6B-9C87-4E7B-B7DE-62B25D8CFDFE}" type="sibTrans" cxnId="{BCB55AA2-E55C-4763-B19A-FBA45F6B7D82}">
      <dgm:prSet/>
      <dgm:spPr/>
      <dgm:t>
        <a:bodyPr/>
        <a:lstStyle/>
        <a:p>
          <a:endParaRPr lang="en-US"/>
        </a:p>
      </dgm:t>
    </dgm:pt>
    <dgm:pt modelId="{1A0F767F-C9FE-4DF6-AEEB-5713224AA080}" type="pres">
      <dgm:prSet presAssocID="{9BFAC69F-1D96-473B-BB6A-AD444D1C1067}" presName="root" presStyleCnt="0">
        <dgm:presLayoutVars>
          <dgm:dir/>
          <dgm:resizeHandles val="exact"/>
        </dgm:presLayoutVars>
      </dgm:prSet>
      <dgm:spPr/>
    </dgm:pt>
    <dgm:pt modelId="{2D3C32DC-69E2-47FB-9822-08425A4B3253}" type="pres">
      <dgm:prSet presAssocID="{ABB05F36-B50B-477A-8DF9-AB369E3B2966}" presName="compNode" presStyleCnt="0"/>
      <dgm:spPr/>
    </dgm:pt>
    <dgm:pt modelId="{E96EAFF9-3128-49CF-8979-372F1A5D6374}" type="pres">
      <dgm:prSet presAssocID="{ABB05F36-B50B-477A-8DF9-AB369E3B2966}" presName="bgRect" presStyleLbl="bgShp" presStyleIdx="0" presStyleCnt="2"/>
      <dgm:spPr/>
    </dgm:pt>
    <dgm:pt modelId="{909648E3-4B60-46E5-B85E-FFE6D25ED5DF}" type="pres">
      <dgm:prSet presAssocID="{ABB05F36-B50B-477A-8DF9-AB369E3B2966}"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itcoin"/>
        </a:ext>
      </dgm:extLst>
    </dgm:pt>
    <dgm:pt modelId="{C450FE31-8E1F-4135-8D7D-3F73A7E9A70E}" type="pres">
      <dgm:prSet presAssocID="{ABB05F36-B50B-477A-8DF9-AB369E3B2966}" presName="spaceRect" presStyleCnt="0"/>
      <dgm:spPr/>
    </dgm:pt>
    <dgm:pt modelId="{A5D8ED9D-EBFB-49EF-9E56-EA1FC707470C}" type="pres">
      <dgm:prSet presAssocID="{ABB05F36-B50B-477A-8DF9-AB369E3B2966}" presName="parTx" presStyleLbl="revTx" presStyleIdx="0" presStyleCnt="2">
        <dgm:presLayoutVars>
          <dgm:chMax val="0"/>
          <dgm:chPref val="0"/>
        </dgm:presLayoutVars>
      </dgm:prSet>
      <dgm:spPr/>
    </dgm:pt>
    <dgm:pt modelId="{DBDBBD2A-6954-4470-AB24-270F15F67F39}" type="pres">
      <dgm:prSet presAssocID="{C019C20B-3167-49C5-B279-4AC912F5876E}" presName="sibTrans" presStyleCnt="0"/>
      <dgm:spPr/>
    </dgm:pt>
    <dgm:pt modelId="{49B6D36C-BFD2-4ACE-AD02-399BD0A1C5FF}" type="pres">
      <dgm:prSet presAssocID="{11BFAAC9-D162-46D4-8EA3-FCA626DF132E}" presName="compNode" presStyleCnt="0"/>
      <dgm:spPr/>
    </dgm:pt>
    <dgm:pt modelId="{261F4AE4-ED31-49BF-97D9-D75B7AD8E897}" type="pres">
      <dgm:prSet presAssocID="{11BFAAC9-D162-46D4-8EA3-FCA626DF132E}" presName="bgRect" presStyleLbl="bgShp" presStyleIdx="1" presStyleCnt="2"/>
      <dgm:spPr/>
    </dgm:pt>
    <dgm:pt modelId="{3D1C567E-56D5-40CE-9530-3F14F954E2F1}" type="pres">
      <dgm:prSet presAssocID="{11BFAAC9-D162-46D4-8EA3-FCA626DF132E}"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usiness Growth"/>
        </a:ext>
      </dgm:extLst>
    </dgm:pt>
    <dgm:pt modelId="{6015A67A-9E35-4EBA-A631-C345AA05BCFE}" type="pres">
      <dgm:prSet presAssocID="{11BFAAC9-D162-46D4-8EA3-FCA626DF132E}" presName="spaceRect" presStyleCnt="0"/>
      <dgm:spPr/>
    </dgm:pt>
    <dgm:pt modelId="{1630909D-5CC9-47A2-93E1-93D3F38E0E1D}" type="pres">
      <dgm:prSet presAssocID="{11BFAAC9-D162-46D4-8EA3-FCA626DF132E}" presName="parTx" presStyleLbl="revTx" presStyleIdx="1" presStyleCnt="2">
        <dgm:presLayoutVars>
          <dgm:chMax val="0"/>
          <dgm:chPref val="0"/>
        </dgm:presLayoutVars>
      </dgm:prSet>
      <dgm:spPr/>
    </dgm:pt>
  </dgm:ptLst>
  <dgm:cxnLst>
    <dgm:cxn modelId="{663F305C-E34D-4ECC-9586-757E4823F011}" type="presOf" srcId="{9BFAC69F-1D96-473B-BB6A-AD444D1C1067}" destId="{1A0F767F-C9FE-4DF6-AEEB-5713224AA080}" srcOrd="0" destOrd="0" presId="urn:microsoft.com/office/officeart/2018/2/layout/IconVerticalSolidList"/>
    <dgm:cxn modelId="{48BF7954-463A-4429-8F73-C1D5A6538470}" srcId="{9BFAC69F-1D96-473B-BB6A-AD444D1C1067}" destId="{ABB05F36-B50B-477A-8DF9-AB369E3B2966}" srcOrd="0" destOrd="0" parTransId="{F4840A2E-9FC1-4F2A-9BAF-92682EC5A69C}" sibTransId="{C019C20B-3167-49C5-B279-4AC912F5876E}"/>
    <dgm:cxn modelId="{EC88AC85-3F8E-4A4D-9867-9E3948C4F62E}" type="presOf" srcId="{ABB05F36-B50B-477A-8DF9-AB369E3B2966}" destId="{A5D8ED9D-EBFB-49EF-9E56-EA1FC707470C}" srcOrd="0" destOrd="0" presId="urn:microsoft.com/office/officeart/2018/2/layout/IconVerticalSolidList"/>
    <dgm:cxn modelId="{4B8D1990-302A-4C9B-A52D-4B7F1B0FEEF5}" type="presOf" srcId="{11BFAAC9-D162-46D4-8EA3-FCA626DF132E}" destId="{1630909D-5CC9-47A2-93E1-93D3F38E0E1D}" srcOrd="0" destOrd="0" presId="urn:microsoft.com/office/officeart/2018/2/layout/IconVerticalSolidList"/>
    <dgm:cxn modelId="{BCB55AA2-E55C-4763-B19A-FBA45F6B7D82}" srcId="{9BFAC69F-1D96-473B-BB6A-AD444D1C1067}" destId="{11BFAAC9-D162-46D4-8EA3-FCA626DF132E}" srcOrd="1" destOrd="0" parTransId="{96F325EA-577B-45F6-96FA-67B5FE1CA97C}" sibTransId="{3C19AD6B-9C87-4E7B-B7DE-62B25D8CFDFE}"/>
    <dgm:cxn modelId="{4FB9D358-F502-4FC1-A0FB-F96D03FC822D}" type="presParOf" srcId="{1A0F767F-C9FE-4DF6-AEEB-5713224AA080}" destId="{2D3C32DC-69E2-47FB-9822-08425A4B3253}" srcOrd="0" destOrd="0" presId="urn:microsoft.com/office/officeart/2018/2/layout/IconVerticalSolidList"/>
    <dgm:cxn modelId="{B1AE4B40-C8DC-46C7-81F8-344CA6B46218}" type="presParOf" srcId="{2D3C32DC-69E2-47FB-9822-08425A4B3253}" destId="{E96EAFF9-3128-49CF-8979-372F1A5D6374}" srcOrd="0" destOrd="0" presId="urn:microsoft.com/office/officeart/2018/2/layout/IconVerticalSolidList"/>
    <dgm:cxn modelId="{3DEC06A9-4691-4B50-87B7-D8B7D93303D1}" type="presParOf" srcId="{2D3C32DC-69E2-47FB-9822-08425A4B3253}" destId="{909648E3-4B60-46E5-B85E-FFE6D25ED5DF}" srcOrd="1" destOrd="0" presId="urn:microsoft.com/office/officeart/2018/2/layout/IconVerticalSolidList"/>
    <dgm:cxn modelId="{D5167E9C-87A7-4770-BC03-DF6E44E7572E}" type="presParOf" srcId="{2D3C32DC-69E2-47FB-9822-08425A4B3253}" destId="{C450FE31-8E1F-4135-8D7D-3F73A7E9A70E}" srcOrd="2" destOrd="0" presId="urn:microsoft.com/office/officeart/2018/2/layout/IconVerticalSolidList"/>
    <dgm:cxn modelId="{D02CA568-24EA-4DEF-9BEF-64FB1446469C}" type="presParOf" srcId="{2D3C32DC-69E2-47FB-9822-08425A4B3253}" destId="{A5D8ED9D-EBFB-49EF-9E56-EA1FC707470C}" srcOrd="3" destOrd="0" presId="urn:microsoft.com/office/officeart/2018/2/layout/IconVerticalSolidList"/>
    <dgm:cxn modelId="{6C54DA31-5D14-4C6A-90DF-BAC57F3926AE}" type="presParOf" srcId="{1A0F767F-C9FE-4DF6-AEEB-5713224AA080}" destId="{DBDBBD2A-6954-4470-AB24-270F15F67F39}" srcOrd="1" destOrd="0" presId="urn:microsoft.com/office/officeart/2018/2/layout/IconVerticalSolidList"/>
    <dgm:cxn modelId="{C8CFD618-6499-4204-88F9-BA948144D3DE}" type="presParOf" srcId="{1A0F767F-C9FE-4DF6-AEEB-5713224AA080}" destId="{49B6D36C-BFD2-4ACE-AD02-399BD0A1C5FF}" srcOrd="2" destOrd="0" presId="urn:microsoft.com/office/officeart/2018/2/layout/IconVerticalSolidList"/>
    <dgm:cxn modelId="{502A3F0B-38F7-4050-B179-A0D86EFFBAEC}" type="presParOf" srcId="{49B6D36C-BFD2-4ACE-AD02-399BD0A1C5FF}" destId="{261F4AE4-ED31-49BF-97D9-D75B7AD8E897}" srcOrd="0" destOrd="0" presId="urn:microsoft.com/office/officeart/2018/2/layout/IconVerticalSolidList"/>
    <dgm:cxn modelId="{3DBD3EF3-764D-43BB-9404-066DDA8C39DE}" type="presParOf" srcId="{49B6D36C-BFD2-4ACE-AD02-399BD0A1C5FF}" destId="{3D1C567E-56D5-40CE-9530-3F14F954E2F1}" srcOrd="1" destOrd="0" presId="urn:microsoft.com/office/officeart/2018/2/layout/IconVerticalSolidList"/>
    <dgm:cxn modelId="{4EF9BDBC-87FB-462D-AB64-302C966E3C79}" type="presParOf" srcId="{49B6D36C-BFD2-4ACE-AD02-399BD0A1C5FF}" destId="{6015A67A-9E35-4EBA-A631-C345AA05BCFE}" srcOrd="2" destOrd="0" presId="urn:microsoft.com/office/officeart/2018/2/layout/IconVerticalSolidList"/>
    <dgm:cxn modelId="{634E6DF2-F74B-4CFA-8D9B-EE3FF965CCC0}" type="presParOf" srcId="{49B6D36C-BFD2-4ACE-AD02-399BD0A1C5FF}" destId="{1630909D-5CC9-47A2-93E1-93D3F38E0E1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E68F5A9-791C-43CC-808B-FCEE9863EDC7}" type="doc">
      <dgm:prSet loTypeId="urn:microsoft.com/office/officeart/2005/8/layout/process4" loCatId="process" qsTypeId="urn:microsoft.com/office/officeart/2005/8/quickstyle/simple4" qsCatId="simple" csTypeId="urn:microsoft.com/office/officeart/2005/8/colors/accent2_2" csCatId="accent2" phldr="1"/>
      <dgm:spPr/>
      <dgm:t>
        <a:bodyPr/>
        <a:lstStyle/>
        <a:p>
          <a:endParaRPr lang="en-US"/>
        </a:p>
      </dgm:t>
    </dgm:pt>
    <dgm:pt modelId="{5D74219D-84DF-450D-8A78-62A7BB9B4341}">
      <dgm:prSet/>
      <dgm:spPr/>
      <dgm:t>
        <a:bodyPr/>
        <a:lstStyle/>
        <a:p>
          <a:r>
            <a:rPr lang="en-GB" b="1" dirty="0"/>
            <a:t>Data-Driven CRM: </a:t>
          </a:r>
          <a:r>
            <a:rPr lang="en-GB" dirty="0"/>
            <a:t>The data analytics in CRM at M&amp;S Food determines customer behaviours, preferences and shopping habits thus it is expected that the business would be able to customize what it has to offer.</a:t>
          </a:r>
          <a:endParaRPr lang="en-US" dirty="0"/>
        </a:p>
      </dgm:t>
    </dgm:pt>
    <dgm:pt modelId="{863210B7-1FC2-490C-9A84-91FE6C999F8C}" type="parTrans" cxnId="{A89FF2B1-CF03-420D-889E-794D8025A3AC}">
      <dgm:prSet/>
      <dgm:spPr/>
      <dgm:t>
        <a:bodyPr/>
        <a:lstStyle/>
        <a:p>
          <a:endParaRPr lang="en-US"/>
        </a:p>
      </dgm:t>
    </dgm:pt>
    <dgm:pt modelId="{E5A7FE1A-735A-4E92-8146-03781A768631}" type="sibTrans" cxnId="{A89FF2B1-CF03-420D-889E-794D8025A3AC}">
      <dgm:prSet/>
      <dgm:spPr/>
      <dgm:t>
        <a:bodyPr/>
        <a:lstStyle/>
        <a:p>
          <a:endParaRPr lang="en-US"/>
        </a:p>
      </dgm:t>
    </dgm:pt>
    <dgm:pt modelId="{0AAD8C0D-61F7-4DA3-807A-85F66C8FA311}">
      <dgm:prSet/>
      <dgm:spPr/>
      <dgm:t>
        <a:bodyPr/>
        <a:lstStyle/>
        <a:p>
          <a:r>
            <a:rPr lang="en-GB" b="1"/>
            <a:t>Key Aspects:</a:t>
          </a:r>
          <a:endParaRPr lang="en-US"/>
        </a:p>
      </dgm:t>
    </dgm:pt>
    <dgm:pt modelId="{45820CC8-9BED-40E7-8216-8CF49237E1AE}" type="parTrans" cxnId="{EA47BF80-FA0E-447B-A790-5371E2FA860D}">
      <dgm:prSet/>
      <dgm:spPr/>
      <dgm:t>
        <a:bodyPr/>
        <a:lstStyle/>
        <a:p>
          <a:endParaRPr lang="en-US"/>
        </a:p>
      </dgm:t>
    </dgm:pt>
    <dgm:pt modelId="{DF912844-D55A-4268-8102-6CC46AF59099}" type="sibTrans" cxnId="{EA47BF80-FA0E-447B-A790-5371E2FA860D}">
      <dgm:prSet/>
      <dgm:spPr/>
      <dgm:t>
        <a:bodyPr/>
        <a:lstStyle/>
        <a:p>
          <a:endParaRPr lang="en-US"/>
        </a:p>
      </dgm:t>
    </dgm:pt>
    <dgm:pt modelId="{9AB86638-2FD0-4222-99BF-B3C9B6CE257D}">
      <dgm:prSet/>
      <dgm:spPr/>
      <dgm:t>
        <a:bodyPr/>
        <a:lstStyle/>
        <a:p>
          <a:r>
            <a:rPr lang="en-GB" b="1"/>
            <a:t>Loyalty Program</a:t>
          </a:r>
          <a:endParaRPr lang="en-US"/>
        </a:p>
      </dgm:t>
    </dgm:pt>
    <dgm:pt modelId="{F3E24A98-B461-4E0D-80C1-48816D0EE1E3}" type="parTrans" cxnId="{F49105F7-147D-4718-AE67-CD3F9B602ABF}">
      <dgm:prSet/>
      <dgm:spPr/>
      <dgm:t>
        <a:bodyPr/>
        <a:lstStyle/>
        <a:p>
          <a:endParaRPr lang="en-US"/>
        </a:p>
      </dgm:t>
    </dgm:pt>
    <dgm:pt modelId="{0628F87E-52DE-4F58-84E7-0DC9F33F5B75}" type="sibTrans" cxnId="{F49105F7-147D-4718-AE67-CD3F9B602ABF}">
      <dgm:prSet/>
      <dgm:spPr/>
      <dgm:t>
        <a:bodyPr/>
        <a:lstStyle/>
        <a:p>
          <a:endParaRPr lang="en-US"/>
        </a:p>
      </dgm:t>
    </dgm:pt>
    <dgm:pt modelId="{BAE612F4-C983-4B32-9E48-EB558635225D}">
      <dgm:prSet/>
      <dgm:spPr/>
      <dgm:t>
        <a:bodyPr/>
        <a:lstStyle/>
        <a:p>
          <a:r>
            <a:rPr lang="en-GB" b="1"/>
            <a:t>Customer Feedback</a:t>
          </a:r>
          <a:endParaRPr lang="en-US"/>
        </a:p>
      </dgm:t>
    </dgm:pt>
    <dgm:pt modelId="{8EABA3DE-EE3B-4929-93B9-BF6AC4152F28}" type="parTrans" cxnId="{0374E4FE-4C35-4049-AEC4-CDCB5A6CE16E}">
      <dgm:prSet/>
      <dgm:spPr/>
      <dgm:t>
        <a:bodyPr/>
        <a:lstStyle/>
        <a:p>
          <a:endParaRPr lang="en-US"/>
        </a:p>
      </dgm:t>
    </dgm:pt>
    <dgm:pt modelId="{6EAB4C18-355A-484C-8DA1-0F7F84D17269}" type="sibTrans" cxnId="{0374E4FE-4C35-4049-AEC4-CDCB5A6CE16E}">
      <dgm:prSet/>
      <dgm:spPr/>
      <dgm:t>
        <a:bodyPr/>
        <a:lstStyle/>
        <a:p>
          <a:endParaRPr lang="en-US"/>
        </a:p>
      </dgm:t>
    </dgm:pt>
    <dgm:pt modelId="{2A8B6207-D417-4E66-B1AA-CB397353A39D}" type="pres">
      <dgm:prSet presAssocID="{1E68F5A9-791C-43CC-808B-FCEE9863EDC7}" presName="Name0" presStyleCnt="0">
        <dgm:presLayoutVars>
          <dgm:dir/>
          <dgm:animLvl val="lvl"/>
          <dgm:resizeHandles val="exact"/>
        </dgm:presLayoutVars>
      </dgm:prSet>
      <dgm:spPr/>
    </dgm:pt>
    <dgm:pt modelId="{B687DDA4-77ED-4135-AB32-1A72C96F1443}" type="pres">
      <dgm:prSet presAssocID="{0AAD8C0D-61F7-4DA3-807A-85F66C8FA311}" presName="boxAndChildren" presStyleCnt="0"/>
      <dgm:spPr/>
    </dgm:pt>
    <dgm:pt modelId="{1E209481-B038-4DD7-865C-43F712F7D50D}" type="pres">
      <dgm:prSet presAssocID="{0AAD8C0D-61F7-4DA3-807A-85F66C8FA311}" presName="parentTextBox" presStyleLbl="node1" presStyleIdx="0" presStyleCnt="2"/>
      <dgm:spPr/>
    </dgm:pt>
    <dgm:pt modelId="{763D8148-4EF8-4EB8-B57D-1E8E9DAE1DF4}" type="pres">
      <dgm:prSet presAssocID="{0AAD8C0D-61F7-4DA3-807A-85F66C8FA311}" presName="entireBox" presStyleLbl="node1" presStyleIdx="0" presStyleCnt="2"/>
      <dgm:spPr/>
    </dgm:pt>
    <dgm:pt modelId="{68476FF5-AA0F-48C0-A704-BB1BB6BEDDF7}" type="pres">
      <dgm:prSet presAssocID="{0AAD8C0D-61F7-4DA3-807A-85F66C8FA311}" presName="descendantBox" presStyleCnt="0"/>
      <dgm:spPr/>
    </dgm:pt>
    <dgm:pt modelId="{CDD58461-4391-40C9-9E40-01E60C459478}" type="pres">
      <dgm:prSet presAssocID="{9AB86638-2FD0-4222-99BF-B3C9B6CE257D}" presName="childTextBox" presStyleLbl="fgAccFollowNode1" presStyleIdx="0" presStyleCnt="2">
        <dgm:presLayoutVars>
          <dgm:bulletEnabled val="1"/>
        </dgm:presLayoutVars>
      </dgm:prSet>
      <dgm:spPr/>
    </dgm:pt>
    <dgm:pt modelId="{D20A661D-487A-4087-B3F9-62FF5E933E42}" type="pres">
      <dgm:prSet presAssocID="{BAE612F4-C983-4B32-9E48-EB558635225D}" presName="childTextBox" presStyleLbl="fgAccFollowNode1" presStyleIdx="1" presStyleCnt="2">
        <dgm:presLayoutVars>
          <dgm:bulletEnabled val="1"/>
        </dgm:presLayoutVars>
      </dgm:prSet>
      <dgm:spPr/>
    </dgm:pt>
    <dgm:pt modelId="{AF450614-5C3F-4DF8-AFFE-0C2C37213D06}" type="pres">
      <dgm:prSet presAssocID="{E5A7FE1A-735A-4E92-8146-03781A768631}" presName="sp" presStyleCnt="0"/>
      <dgm:spPr/>
    </dgm:pt>
    <dgm:pt modelId="{605673BC-4FB9-4404-A9FD-734774BB0E8E}" type="pres">
      <dgm:prSet presAssocID="{5D74219D-84DF-450D-8A78-62A7BB9B4341}" presName="arrowAndChildren" presStyleCnt="0"/>
      <dgm:spPr/>
    </dgm:pt>
    <dgm:pt modelId="{876F6E1A-31F2-4027-AA63-A1F9CD841DBA}" type="pres">
      <dgm:prSet presAssocID="{5D74219D-84DF-450D-8A78-62A7BB9B4341}" presName="parentTextArrow" presStyleLbl="node1" presStyleIdx="1" presStyleCnt="2"/>
      <dgm:spPr/>
    </dgm:pt>
  </dgm:ptLst>
  <dgm:cxnLst>
    <dgm:cxn modelId="{FD260E5D-9434-4751-9F21-E80FC48F1B23}" type="presOf" srcId="{5D74219D-84DF-450D-8A78-62A7BB9B4341}" destId="{876F6E1A-31F2-4027-AA63-A1F9CD841DBA}" srcOrd="0" destOrd="0" presId="urn:microsoft.com/office/officeart/2005/8/layout/process4"/>
    <dgm:cxn modelId="{0955E766-B75D-452C-A6CF-6BE72E83F2C8}" type="presOf" srcId="{BAE612F4-C983-4B32-9E48-EB558635225D}" destId="{D20A661D-487A-4087-B3F9-62FF5E933E42}" srcOrd="0" destOrd="0" presId="urn:microsoft.com/office/officeart/2005/8/layout/process4"/>
    <dgm:cxn modelId="{3FC20F47-AFCC-4E5B-BC9F-5E1B02809465}" type="presOf" srcId="{0AAD8C0D-61F7-4DA3-807A-85F66C8FA311}" destId="{1E209481-B038-4DD7-865C-43F712F7D50D}" srcOrd="0" destOrd="0" presId="urn:microsoft.com/office/officeart/2005/8/layout/process4"/>
    <dgm:cxn modelId="{EA47BF80-FA0E-447B-A790-5371E2FA860D}" srcId="{1E68F5A9-791C-43CC-808B-FCEE9863EDC7}" destId="{0AAD8C0D-61F7-4DA3-807A-85F66C8FA311}" srcOrd="1" destOrd="0" parTransId="{45820CC8-9BED-40E7-8216-8CF49237E1AE}" sibTransId="{DF912844-D55A-4268-8102-6CC46AF59099}"/>
    <dgm:cxn modelId="{A89FF2B1-CF03-420D-889E-794D8025A3AC}" srcId="{1E68F5A9-791C-43CC-808B-FCEE9863EDC7}" destId="{5D74219D-84DF-450D-8A78-62A7BB9B4341}" srcOrd="0" destOrd="0" parTransId="{863210B7-1FC2-490C-9A84-91FE6C999F8C}" sibTransId="{E5A7FE1A-735A-4E92-8146-03781A768631}"/>
    <dgm:cxn modelId="{672D61CE-2A1B-440C-A4D2-D433F662611E}" type="presOf" srcId="{9AB86638-2FD0-4222-99BF-B3C9B6CE257D}" destId="{CDD58461-4391-40C9-9E40-01E60C459478}" srcOrd="0" destOrd="0" presId="urn:microsoft.com/office/officeart/2005/8/layout/process4"/>
    <dgm:cxn modelId="{DFCAA8D8-81D0-450D-91F6-2F76374AD7CA}" type="presOf" srcId="{1E68F5A9-791C-43CC-808B-FCEE9863EDC7}" destId="{2A8B6207-D417-4E66-B1AA-CB397353A39D}" srcOrd="0" destOrd="0" presId="urn:microsoft.com/office/officeart/2005/8/layout/process4"/>
    <dgm:cxn modelId="{372951F4-3092-4239-A332-C5AB879C2FE6}" type="presOf" srcId="{0AAD8C0D-61F7-4DA3-807A-85F66C8FA311}" destId="{763D8148-4EF8-4EB8-B57D-1E8E9DAE1DF4}" srcOrd="1" destOrd="0" presId="urn:microsoft.com/office/officeart/2005/8/layout/process4"/>
    <dgm:cxn modelId="{F49105F7-147D-4718-AE67-CD3F9B602ABF}" srcId="{0AAD8C0D-61F7-4DA3-807A-85F66C8FA311}" destId="{9AB86638-2FD0-4222-99BF-B3C9B6CE257D}" srcOrd="0" destOrd="0" parTransId="{F3E24A98-B461-4E0D-80C1-48816D0EE1E3}" sibTransId="{0628F87E-52DE-4F58-84E7-0DC9F33F5B75}"/>
    <dgm:cxn modelId="{0374E4FE-4C35-4049-AEC4-CDCB5A6CE16E}" srcId="{0AAD8C0D-61F7-4DA3-807A-85F66C8FA311}" destId="{BAE612F4-C983-4B32-9E48-EB558635225D}" srcOrd="1" destOrd="0" parTransId="{8EABA3DE-EE3B-4929-93B9-BF6AC4152F28}" sibTransId="{6EAB4C18-355A-484C-8DA1-0F7F84D17269}"/>
    <dgm:cxn modelId="{B024F8DE-5F28-4EC4-B339-3FC46C14C609}" type="presParOf" srcId="{2A8B6207-D417-4E66-B1AA-CB397353A39D}" destId="{B687DDA4-77ED-4135-AB32-1A72C96F1443}" srcOrd="0" destOrd="0" presId="urn:microsoft.com/office/officeart/2005/8/layout/process4"/>
    <dgm:cxn modelId="{244958FA-36CD-4B1C-BDEC-C1D5F5D7F4B4}" type="presParOf" srcId="{B687DDA4-77ED-4135-AB32-1A72C96F1443}" destId="{1E209481-B038-4DD7-865C-43F712F7D50D}" srcOrd="0" destOrd="0" presId="urn:microsoft.com/office/officeart/2005/8/layout/process4"/>
    <dgm:cxn modelId="{989B62E4-3F7B-42A7-9502-8FF027B784A7}" type="presParOf" srcId="{B687DDA4-77ED-4135-AB32-1A72C96F1443}" destId="{763D8148-4EF8-4EB8-B57D-1E8E9DAE1DF4}" srcOrd="1" destOrd="0" presId="urn:microsoft.com/office/officeart/2005/8/layout/process4"/>
    <dgm:cxn modelId="{521B745F-4071-4AA6-AA57-78418481CC21}" type="presParOf" srcId="{B687DDA4-77ED-4135-AB32-1A72C96F1443}" destId="{68476FF5-AA0F-48C0-A704-BB1BB6BEDDF7}" srcOrd="2" destOrd="0" presId="urn:microsoft.com/office/officeart/2005/8/layout/process4"/>
    <dgm:cxn modelId="{DB6A4F46-D610-47B0-8D72-A215B1F5E0BC}" type="presParOf" srcId="{68476FF5-AA0F-48C0-A704-BB1BB6BEDDF7}" destId="{CDD58461-4391-40C9-9E40-01E60C459478}" srcOrd="0" destOrd="0" presId="urn:microsoft.com/office/officeart/2005/8/layout/process4"/>
    <dgm:cxn modelId="{06D9EA7D-0BA3-42AA-9BB3-1CE18BB6BBA0}" type="presParOf" srcId="{68476FF5-AA0F-48C0-A704-BB1BB6BEDDF7}" destId="{D20A661D-487A-4087-B3F9-62FF5E933E42}" srcOrd="1" destOrd="0" presId="urn:microsoft.com/office/officeart/2005/8/layout/process4"/>
    <dgm:cxn modelId="{7CAE2AD1-28E9-46D1-A703-99A622AC7D93}" type="presParOf" srcId="{2A8B6207-D417-4E66-B1AA-CB397353A39D}" destId="{AF450614-5C3F-4DF8-AFFE-0C2C37213D06}" srcOrd="1" destOrd="0" presId="urn:microsoft.com/office/officeart/2005/8/layout/process4"/>
    <dgm:cxn modelId="{61531B01-6BC0-42F0-B1E2-99198FA1C2C2}" type="presParOf" srcId="{2A8B6207-D417-4E66-B1AA-CB397353A39D}" destId="{605673BC-4FB9-4404-A9FD-734774BB0E8E}" srcOrd="2" destOrd="0" presId="urn:microsoft.com/office/officeart/2005/8/layout/process4"/>
    <dgm:cxn modelId="{12F12967-0BBA-4612-9CCA-229CE7FECC87}" type="presParOf" srcId="{605673BC-4FB9-4404-A9FD-734774BB0E8E}" destId="{876F6E1A-31F2-4027-AA63-A1F9CD841DBA}"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DB4BD89-3738-4FAE-8517-724C7742A47A}" type="doc">
      <dgm:prSet loTypeId="urn:microsoft.com/office/officeart/2005/8/layout/process4" loCatId="process" qsTypeId="urn:microsoft.com/office/officeart/2005/8/quickstyle/simple2" qsCatId="simple" csTypeId="urn:microsoft.com/office/officeart/2005/8/colors/colorful1" csCatId="colorful" phldr="1"/>
      <dgm:spPr/>
      <dgm:t>
        <a:bodyPr/>
        <a:lstStyle/>
        <a:p>
          <a:endParaRPr lang="en-US"/>
        </a:p>
      </dgm:t>
    </dgm:pt>
    <dgm:pt modelId="{3F248141-7416-4985-A45F-9E46860BFD07}">
      <dgm:prSet/>
      <dgm:spPr/>
      <dgm:t>
        <a:bodyPr/>
        <a:lstStyle/>
        <a:p>
          <a:r>
            <a:rPr lang="en-GB" b="1" dirty="0"/>
            <a:t>Digital Platforms: </a:t>
          </a:r>
          <a:r>
            <a:rPr lang="en-GB" dirty="0"/>
            <a:t>M&amp;S Food has utilized various online sources as a means of communicating and accessing the customer using websites, applications, email marketing and social media.</a:t>
          </a:r>
          <a:endParaRPr lang="en-US" dirty="0"/>
        </a:p>
      </dgm:t>
    </dgm:pt>
    <dgm:pt modelId="{3B23841B-CC4F-4C58-AF76-079FC8FA51E6}" type="parTrans" cxnId="{62AFEC00-D8B9-4690-ABBC-5DC139793BE0}">
      <dgm:prSet/>
      <dgm:spPr/>
      <dgm:t>
        <a:bodyPr/>
        <a:lstStyle/>
        <a:p>
          <a:endParaRPr lang="en-US"/>
        </a:p>
      </dgm:t>
    </dgm:pt>
    <dgm:pt modelId="{03325060-D51C-450B-A1E1-3B76D8E9FE02}" type="sibTrans" cxnId="{62AFEC00-D8B9-4690-ABBC-5DC139793BE0}">
      <dgm:prSet/>
      <dgm:spPr/>
      <dgm:t>
        <a:bodyPr/>
        <a:lstStyle/>
        <a:p>
          <a:endParaRPr lang="en-US"/>
        </a:p>
      </dgm:t>
    </dgm:pt>
    <dgm:pt modelId="{E0796EEE-574B-4B1F-A193-94CBDFDD090C}">
      <dgm:prSet/>
      <dgm:spPr/>
      <dgm:t>
        <a:bodyPr/>
        <a:lstStyle/>
        <a:p>
          <a:r>
            <a:rPr lang="en-GB" b="1"/>
            <a:t>Key Points:</a:t>
          </a:r>
          <a:endParaRPr lang="en-US"/>
        </a:p>
      </dgm:t>
    </dgm:pt>
    <dgm:pt modelId="{D78D138C-C535-4A1F-93DA-D51E689B425E}" type="parTrans" cxnId="{7A7035BB-A9F1-4CA4-B1E4-A109DAF2B116}">
      <dgm:prSet/>
      <dgm:spPr/>
      <dgm:t>
        <a:bodyPr/>
        <a:lstStyle/>
        <a:p>
          <a:endParaRPr lang="en-US"/>
        </a:p>
      </dgm:t>
    </dgm:pt>
    <dgm:pt modelId="{1B662C74-4017-494A-8679-740A6E3DE96E}" type="sibTrans" cxnId="{7A7035BB-A9F1-4CA4-B1E4-A109DAF2B116}">
      <dgm:prSet/>
      <dgm:spPr/>
      <dgm:t>
        <a:bodyPr/>
        <a:lstStyle/>
        <a:p>
          <a:endParaRPr lang="en-US"/>
        </a:p>
      </dgm:t>
    </dgm:pt>
    <dgm:pt modelId="{1C646F0E-FD1F-41CB-8C2B-3DEB066D7D46}">
      <dgm:prSet/>
      <dgm:spPr/>
      <dgm:t>
        <a:bodyPr/>
        <a:lstStyle/>
        <a:p>
          <a:r>
            <a:rPr lang="en-GB" b="1"/>
            <a:t>Personalized Engagement</a:t>
          </a:r>
          <a:endParaRPr lang="en-US"/>
        </a:p>
      </dgm:t>
    </dgm:pt>
    <dgm:pt modelId="{3482ACDB-7863-4EBB-B0AC-A29B5EE4F8C7}" type="parTrans" cxnId="{0F6669A5-8464-482F-B3BC-D57A9010505B}">
      <dgm:prSet/>
      <dgm:spPr/>
      <dgm:t>
        <a:bodyPr/>
        <a:lstStyle/>
        <a:p>
          <a:endParaRPr lang="en-US"/>
        </a:p>
      </dgm:t>
    </dgm:pt>
    <dgm:pt modelId="{9DF04B1A-C375-4FFF-AE5B-3D53A10476D4}" type="sibTrans" cxnId="{0F6669A5-8464-482F-B3BC-D57A9010505B}">
      <dgm:prSet/>
      <dgm:spPr/>
      <dgm:t>
        <a:bodyPr/>
        <a:lstStyle/>
        <a:p>
          <a:endParaRPr lang="en-US"/>
        </a:p>
      </dgm:t>
    </dgm:pt>
    <dgm:pt modelId="{2CA8BC25-143F-408C-808E-A9727E8C0A48}">
      <dgm:prSet/>
      <dgm:spPr/>
      <dgm:t>
        <a:bodyPr/>
        <a:lstStyle/>
        <a:p>
          <a:r>
            <a:rPr lang="en-GB" b="1"/>
            <a:t>Social Media</a:t>
          </a:r>
          <a:endParaRPr lang="en-US"/>
        </a:p>
      </dgm:t>
    </dgm:pt>
    <dgm:pt modelId="{A2594D36-BAC0-44BF-91EA-0C71CC6100C3}" type="parTrans" cxnId="{CA89D53B-9F44-46BA-ACAA-24C0C5E2B7E6}">
      <dgm:prSet/>
      <dgm:spPr/>
      <dgm:t>
        <a:bodyPr/>
        <a:lstStyle/>
        <a:p>
          <a:endParaRPr lang="en-US"/>
        </a:p>
      </dgm:t>
    </dgm:pt>
    <dgm:pt modelId="{0E1934DB-F783-4954-828E-E2C30965B260}" type="sibTrans" cxnId="{CA89D53B-9F44-46BA-ACAA-24C0C5E2B7E6}">
      <dgm:prSet/>
      <dgm:spPr/>
      <dgm:t>
        <a:bodyPr/>
        <a:lstStyle/>
        <a:p>
          <a:endParaRPr lang="en-US"/>
        </a:p>
      </dgm:t>
    </dgm:pt>
    <dgm:pt modelId="{6A788A1D-5E36-4297-935A-D744F0202701}">
      <dgm:prSet/>
      <dgm:spPr/>
      <dgm:t>
        <a:bodyPr/>
        <a:lstStyle/>
        <a:p>
          <a:r>
            <a:rPr lang="en-GB" b="1"/>
            <a:t>Social Media Impact:</a:t>
          </a:r>
          <a:endParaRPr lang="en-US"/>
        </a:p>
      </dgm:t>
    </dgm:pt>
    <dgm:pt modelId="{120BA7CD-DCFC-4FA5-A316-17B033425268}" type="parTrans" cxnId="{EAF67DFA-CCB2-46FD-96C5-83934B4099B9}">
      <dgm:prSet/>
      <dgm:spPr/>
      <dgm:t>
        <a:bodyPr/>
        <a:lstStyle/>
        <a:p>
          <a:endParaRPr lang="en-US"/>
        </a:p>
      </dgm:t>
    </dgm:pt>
    <dgm:pt modelId="{09AFB77E-10F7-4353-B570-6311EBF04C4B}" type="sibTrans" cxnId="{EAF67DFA-CCB2-46FD-96C5-83934B4099B9}">
      <dgm:prSet/>
      <dgm:spPr/>
      <dgm:t>
        <a:bodyPr/>
        <a:lstStyle/>
        <a:p>
          <a:endParaRPr lang="en-US"/>
        </a:p>
      </dgm:t>
    </dgm:pt>
    <dgm:pt modelId="{54674C8C-DF2B-4F7F-B1D7-970898E9E429}">
      <dgm:prSet/>
      <dgm:spPr/>
      <dgm:t>
        <a:bodyPr/>
        <a:lstStyle/>
        <a:p>
          <a:r>
            <a:rPr lang="en-GB" b="1"/>
            <a:t>Brand Awareness</a:t>
          </a:r>
          <a:endParaRPr lang="en-US"/>
        </a:p>
      </dgm:t>
    </dgm:pt>
    <dgm:pt modelId="{89C35795-0610-405C-887F-94561BA421F7}" type="parTrans" cxnId="{517BB1BF-E502-4AF6-A37A-F5E8E9A92BA1}">
      <dgm:prSet/>
      <dgm:spPr/>
      <dgm:t>
        <a:bodyPr/>
        <a:lstStyle/>
        <a:p>
          <a:endParaRPr lang="en-US"/>
        </a:p>
      </dgm:t>
    </dgm:pt>
    <dgm:pt modelId="{025E8706-C0D2-4D6F-B528-E42F1F634C2C}" type="sibTrans" cxnId="{517BB1BF-E502-4AF6-A37A-F5E8E9A92BA1}">
      <dgm:prSet/>
      <dgm:spPr/>
      <dgm:t>
        <a:bodyPr/>
        <a:lstStyle/>
        <a:p>
          <a:endParaRPr lang="en-US"/>
        </a:p>
      </dgm:t>
    </dgm:pt>
    <dgm:pt modelId="{E4920506-A0DA-476D-81BE-2B573E866AA8}">
      <dgm:prSet/>
      <dgm:spPr/>
      <dgm:t>
        <a:bodyPr/>
        <a:lstStyle/>
        <a:p>
          <a:r>
            <a:rPr lang="en-GB" b="1"/>
            <a:t>Real-Time Feedback</a:t>
          </a:r>
          <a:endParaRPr lang="en-US"/>
        </a:p>
      </dgm:t>
    </dgm:pt>
    <dgm:pt modelId="{51EA91D1-6B75-461A-960F-2E8354FF831D}" type="parTrans" cxnId="{FAF40A93-CB97-4F2B-ACB6-CB23E488056E}">
      <dgm:prSet/>
      <dgm:spPr/>
      <dgm:t>
        <a:bodyPr/>
        <a:lstStyle/>
        <a:p>
          <a:endParaRPr lang="en-US"/>
        </a:p>
      </dgm:t>
    </dgm:pt>
    <dgm:pt modelId="{40E9C0A2-1729-4BCA-B66A-B92210E27EED}" type="sibTrans" cxnId="{FAF40A93-CB97-4F2B-ACB6-CB23E488056E}">
      <dgm:prSet/>
      <dgm:spPr/>
      <dgm:t>
        <a:bodyPr/>
        <a:lstStyle/>
        <a:p>
          <a:endParaRPr lang="en-US"/>
        </a:p>
      </dgm:t>
    </dgm:pt>
    <dgm:pt modelId="{424F1371-D0C3-434B-82B6-A0A4F61CA06A}">
      <dgm:prSet/>
      <dgm:spPr/>
      <dgm:t>
        <a:bodyPr/>
        <a:lstStyle/>
        <a:p>
          <a:r>
            <a:rPr lang="en-GB" b="1"/>
            <a:t>Customer Service</a:t>
          </a:r>
          <a:endParaRPr lang="en-US"/>
        </a:p>
      </dgm:t>
    </dgm:pt>
    <dgm:pt modelId="{293ED283-E8DD-4EC9-87ED-FAA449B7BB83}" type="parTrans" cxnId="{F5A300B4-7B80-4E20-9EF5-5EE956F732CB}">
      <dgm:prSet/>
      <dgm:spPr/>
      <dgm:t>
        <a:bodyPr/>
        <a:lstStyle/>
        <a:p>
          <a:endParaRPr lang="en-US"/>
        </a:p>
      </dgm:t>
    </dgm:pt>
    <dgm:pt modelId="{99D9B9C9-AEBF-48CC-A6AC-8BF5777041EC}" type="sibTrans" cxnId="{F5A300B4-7B80-4E20-9EF5-5EE956F732CB}">
      <dgm:prSet/>
      <dgm:spPr/>
      <dgm:t>
        <a:bodyPr/>
        <a:lstStyle/>
        <a:p>
          <a:endParaRPr lang="en-US"/>
        </a:p>
      </dgm:t>
    </dgm:pt>
    <dgm:pt modelId="{752F38D4-9B42-4BC6-9771-3746C15FDA8F}" type="pres">
      <dgm:prSet presAssocID="{9DB4BD89-3738-4FAE-8517-724C7742A47A}" presName="Name0" presStyleCnt="0">
        <dgm:presLayoutVars>
          <dgm:dir/>
          <dgm:animLvl val="lvl"/>
          <dgm:resizeHandles val="exact"/>
        </dgm:presLayoutVars>
      </dgm:prSet>
      <dgm:spPr/>
    </dgm:pt>
    <dgm:pt modelId="{A3B96E31-FFDC-48C8-BB82-FA1F3FFADF8D}" type="pres">
      <dgm:prSet presAssocID="{6A788A1D-5E36-4297-935A-D744F0202701}" presName="boxAndChildren" presStyleCnt="0"/>
      <dgm:spPr/>
    </dgm:pt>
    <dgm:pt modelId="{D72FA25F-72E8-4445-AFC1-C84B2AB181A8}" type="pres">
      <dgm:prSet presAssocID="{6A788A1D-5E36-4297-935A-D744F0202701}" presName="parentTextBox" presStyleLbl="node1" presStyleIdx="0" presStyleCnt="3"/>
      <dgm:spPr/>
    </dgm:pt>
    <dgm:pt modelId="{12C4239B-A001-478F-B361-1CA085217DCC}" type="pres">
      <dgm:prSet presAssocID="{6A788A1D-5E36-4297-935A-D744F0202701}" presName="entireBox" presStyleLbl="node1" presStyleIdx="0" presStyleCnt="3"/>
      <dgm:spPr/>
    </dgm:pt>
    <dgm:pt modelId="{E7EC8B5B-E9C4-402D-B12C-7B0BAEF36770}" type="pres">
      <dgm:prSet presAssocID="{6A788A1D-5E36-4297-935A-D744F0202701}" presName="descendantBox" presStyleCnt="0"/>
      <dgm:spPr/>
    </dgm:pt>
    <dgm:pt modelId="{64B7F1CB-35B8-42D1-96C6-355B8ABCD598}" type="pres">
      <dgm:prSet presAssocID="{54674C8C-DF2B-4F7F-B1D7-970898E9E429}" presName="childTextBox" presStyleLbl="fgAccFollowNode1" presStyleIdx="0" presStyleCnt="5">
        <dgm:presLayoutVars>
          <dgm:bulletEnabled val="1"/>
        </dgm:presLayoutVars>
      </dgm:prSet>
      <dgm:spPr/>
    </dgm:pt>
    <dgm:pt modelId="{CFE2FB46-0E12-4DA1-922C-7E2C53DD5798}" type="pres">
      <dgm:prSet presAssocID="{E4920506-A0DA-476D-81BE-2B573E866AA8}" presName="childTextBox" presStyleLbl="fgAccFollowNode1" presStyleIdx="1" presStyleCnt="5">
        <dgm:presLayoutVars>
          <dgm:bulletEnabled val="1"/>
        </dgm:presLayoutVars>
      </dgm:prSet>
      <dgm:spPr/>
    </dgm:pt>
    <dgm:pt modelId="{740157B0-BE8D-4D44-AE06-F5C85DE2CE7D}" type="pres">
      <dgm:prSet presAssocID="{424F1371-D0C3-434B-82B6-A0A4F61CA06A}" presName="childTextBox" presStyleLbl="fgAccFollowNode1" presStyleIdx="2" presStyleCnt="5">
        <dgm:presLayoutVars>
          <dgm:bulletEnabled val="1"/>
        </dgm:presLayoutVars>
      </dgm:prSet>
      <dgm:spPr/>
    </dgm:pt>
    <dgm:pt modelId="{B4083D2F-B516-411D-B186-F7904B4A80EF}" type="pres">
      <dgm:prSet presAssocID="{1B662C74-4017-494A-8679-740A6E3DE96E}" presName="sp" presStyleCnt="0"/>
      <dgm:spPr/>
    </dgm:pt>
    <dgm:pt modelId="{10D5C911-FE9F-440E-9EE6-E04270BA0188}" type="pres">
      <dgm:prSet presAssocID="{E0796EEE-574B-4B1F-A193-94CBDFDD090C}" presName="arrowAndChildren" presStyleCnt="0"/>
      <dgm:spPr/>
    </dgm:pt>
    <dgm:pt modelId="{75450D5C-6700-44DA-A5A6-1C969105064A}" type="pres">
      <dgm:prSet presAssocID="{E0796EEE-574B-4B1F-A193-94CBDFDD090C}" presName="parentTextArrow" presStyleLbl="node1" presStyleIdx="0" presStyleCnt="3"/>
      <dgm:spPr/>
    </dgm:pt>
    <dgm:pt modelId="{042B8E04-72B3-483F-BE9E-597495B08076}" type="pres">
      <dgm:prSet presAssocID="{E0796EEE-574B-4B1F-A193-94CBDFDD090C}" presName="arrow" presStyleLbl="node1" presStyleIdx="1" presStyleCnt="3"/>
      <dgm:spPr/>
    </dgm:pt>
    <dgm:pt modelId="{D8254524-F6B8-4F43-AF09-27B0FBB2F8D4}" type="pres">
      <dgm:prSet presAssocID="{E0796EEE-574B-4B1F-A193-94CBDFDD090C}" presName="descendantArrow" presStyleCnt="0"/>
      <dgm:spPr/>
    </dgm:pt>
    <dgm:pt modelId="{3CE0D7F5-01D7-457C-870A-E992E3F0AAC5}" type="pres">
      <dgm:prSet presAssocID="{1C646F0E-FD1F-41CB-8C2B-3DEB066D7D46}" presName="childTextArrow" presStyleLbl="fgAccFollowNode1" presStyleIdx="3" presStyleCnt="5">
        <dgm:presLayoutVars>
          <dgm:bulletEnabled val="1"/>
        </dgm:presLayoutVars>
      </dgm:prSet>
      <dgm:spPr/>
    </dgm:pt>
    <dgm:pt modelId="{FDE05F2A-D91D-45F9-A565-5970ED7FB669}" type="pres">
      <dgm:prSet presAssocID="{2CA8BC25-143F-408C-808E-A9727E8C0A48}" presName="childTextArrow" presStyleLbl="fgAccFollowNode1" presStyleIdx="4" presStyleCnt="5">
        <dgm:presLayoutVars>
          <dgm:bulletEnabled val="1"/>
        </dgm:presLayoutVars>
      </dgm:prSet>
      <dgm:spPr/>
    </dgm:pt>
    <dgm:pt modelId="{75392445-999D-42F5-89F5-2E590D4A5527}" type="pres">
      <dgm:prSet presAssocID="{03325060-D51C-450B-A1E1-3B76D8E9FE02}" presName="sp" presStyleCnt="0"/>
      <dgm:spPr/>
    </dgm:pt>
    <dgm:pt modelId="{3D5045EC-77B8-4CB7-BC2A-F1FD41281137}" type="pres">
      <dgm:prSet presAssocID="{3F248141-7416-4985-A45F-9E46860BFD07}" presName="arrowAndChildren" presStyleCnt="0"/>
      <dgm:spPr/>
    </dgm:pt>
    <dgm:pt modelId="{C4AD2F56-536A-4DD1-B9DE-2C41C6BB3606}" type="pres">
      <dgm:prSet presAssocID="{3F248141-7416-4985-A45F-9E46860BFD07}" presName="parentTextArrow" presStyleLbl="node1" presStyleIdx="2" presStyleCnt="3"/>
      <dgm:spPr/>
    </dgm:pt>
  </dgm:ptLst>
  <dgm:cxnLst>
    <dgm:cxn modelId="{62AFEC00-D8B9-4690-ABBC-5DC139793BE0}" srcId="{9DB4BD89-3738-4FAE-8517-724C7742A47A}" destId="{3F248141-7416-4985-A45F-9E46860BFD07}" srcOrd="0" destOrd="0" parTransId="{3B23841B-CC4F-4C58-AF76-079FC8FA51E6}" sibTransId="{03325060-D51C-450B-A1E1-3B76D8E9FE02}"/>
    <dgm:cxn modelId="{DAC43E1B-5500-452C-BEC6-10073EB8DB74}" type="presOf" srcId="{E0796EEE-574B-4B1F-A193-94CBDFDD090C}" destId="{75450D5C-6700-44DA-A5A6-1C969105064A}" srcOrd="0" destOrd="0" presId="urn:microsoft.com/office/officeart/2005/8/layout/process4"/>
    <dgm:cxn modelId="{CA2A611B-3DA8-4718-AC33-8DCEA6A3D0E4}" type="presOf" srcId="{424F1371-D0C3-434B-82B6-A0A4F61CA06A}" destId="{740157B0-BE8D-4D44-AE06-F5C85DE2CE7D}" srcOrd="0" destOrd="0" presId="urn:microsoft.com/office/officeart/2005/8/layout/process4"/>
    <dgm:cxn modelId="{69CA6B1B-4C33-42CE-8BD3-B719F30C2439}" type="presOf" srcId="{1C646F0E-FD1F-41CB-8C2B-3DEB066D7D46}" destId="{3CE0D7F5-01D7-457C-870A-E992E3F0AAC5}" srcOrd="0" destOrd="0" presId="urn:microsoft.com/office/officeart/2005/8/layout/process4"/>
    <dgm:cxn modelId="{D2EB5138-CF29-42A1-837C-A3A48E0CAC7E}" type="presOf" srcId="{E4920506-A0DA-476D-81BE-2B573E866AA8}" destId="{CFE2FB46-0E12-4DA1-922C-7E2C53DD5798}" srcOrd="0" destOrd="0" presId="urn:microsoft.com/office/officeart/2005/8/layout/process4"/>
    <dgm:cxn modelId="{CA89D53B-9F44-46BA-ACAA-24C0C5E2B7E6}" srcId="{E0796EEE-574B-4B1F-A193-94CBDFDD090C}" destId="{2CA8BC25-143F-408C-808E-A9727E8C0A48}" srcOrd="1" destOrd="0" parTransId="{A2594D36-BAC0-44BF-91EA-0C71CC6100C3}" sibTransId="{0E1934DB-F783-4954-828E-E2C30965B260}"/>
    <dgm:cxn modelId="{2C44735B-1503-43A7-B27C-251F61CCDE12}" type="presOf" srcId="{E0796EEE-574B-4B1F-A193-94CBDFDD090C}" destId="{042B8E04-72B3-483F-BE9E-597495B08076}" srcOrd="1" destOrd="0" presId="urn:microsoft.com/office/officeart/2005/8/layout/process4"/>
    <dgm:cxn modelId="{7DAAB25F-3AD9-4C31-AEEC-2CB7050CCCD9}" type="presOf" srcId="{9DB4BD89-3738-4FAE-8517-724C7742A47A}" destId="{752F38D4-9B42-4BC6-9771-3746C15FDA8F}" srcOrd="0" destOrd="0" presId="urn:microsoft.com/office/officeart/2005/8/layout/process4"/>
    <dgm:cxn modelId="{4CFA9767-7ACE-4519-8D5C-214C42D2649C}" type="presOf" srcId="{54674C8C-DF2B-4F7F-B1D7-970898E9E429}" destId="{64B7F1CB-35B8-42D1-96C6-355B8ABCD598}" srcOrd="0" destOrd="0" presId="urn:microsoft.com/office/officeart/2005/8/layout/process4"/>
    <dgm:cxn modelId="{5E8A236E-1F6A-4FD3-B204-FBBDCC6EEE76}" type="presOf" srcId="{2CA8BC25-143F-408C-808E-A9727E8C0A48}" destId="{FDE05F2A-D91D-45F9-A565-5970ED7FB669}" srcOrd="0" destOrd="0" presId="urn:microsoft.com/office/officeart/2005/8/layout/process4"/>
    <dgm:cxn modelId="{B6E87582-5006-40F2-82DD-82783668B876}" type="presOf" srcId="{3F248141-7416-4985-A45F-9E46860BFD07}" destId="{C4AD2F56-536A-4DD1-B9DE-2C41C6BB3606}" srcOrd="0" destOrd="0" presId="urn:microsoft.com/office/officeart/2005/8/layout/process4"/>
    <dgm:cxn modelId="{FAF40A93-CB97-4F2B-ACB6-CB23E488056E}" srcId="{6A788A1D-5E36-4297-935A-D744F0202701}" destId="{E4920506-A0DA-476D-81BE-2B573E866AA8}" srcOrd="1" destOrd="0" parTransId="{51EA91D1-6B75-461A-960F-2E8354FF831D}" sibTransId="{40E9C0A2-1729-4BCA-B66A-B92210E27EED}"/>
    <dgm:cxn modelId="{0F6669A5-8464-482F-B3BC-D57A9010505B}" srcId="{E0796EEE-574B-4B1F-A193-94CBDFDD090C}" destId="{1C646F0E-FD1F-41CB-8C2B-3DEB066D7D46}" srcOrd="0" destOrd="0" parTransId="{3482ACDB-7863-4EBB-B0AC-A29B5EE4F8C7}" sibTransId="{9DF04B1A-C375-4FFF-AE5B-3D53A10476D4}"/>
    <dgm:cxn modelId="{F5A300B4-7B80-4E20-9EF5-5EE956F732CB}" srcId="{6A788A1D-5E36-4297-935A-D744F0202701}" destId="{424F1371-D0C3-434B-82B6-A0A4F61CA06A}" srcOrd="2" destOrd="0" parTransId="{293ED283-E8DD-4EC9-87ED-FAA449B7BB83}" sibTransId="{99D9B9C9-AEBF-48CC-A6AC-8BF5777041EC}"/>
    <dgm:cxn modelId="{7A7035BB-A9F1-4CA4-B1E4-A109DAF2B116}" srcId="{9DB4BD89-3738-4FAE-8517-724C7742A47A}" destId="{E0796EEE-574B-4B1F-A193-94CBDFDD090C}" srcOrd="1" destOrd="0" parTransId="{D78D138C-C535-4A1F-93DA-D51E689B425E}" sibTransId="{1B662C74-4017-494A-8679-740A6E3DE96E}"/>
    <dgm:cxn modelId="{517BB1BF-E502-4AF6-A37A-F5E8E9A92BA1}" srcId="{6A788A1D-5E36-4297-935A-D744F0202701}" destId="{54674C8C-DF2B-4F7F-B1D7-970898E9E429}" srcOrd="0" destOrd="0" parTransId="{89C35795-0610-405C-887F-94561BA421F7}" sibTransId="{025E8706-C0D2-4D6F-B528-E42F1F634C2C}"/>
    <dgm:cxn modelId="{0DB240D6-0201-425C-9EFC-8599228BBFBB}" type="presOf" srcId="{6A788A1D-5E36-4297-935A-D744F0202701}" destId="{D72FA25F-72E8-4445-AFC1-C84B2AB181A8}" srcOrd="0" destOrd="0" presId="urn:microsoft.com/office/officeart/2005/8/layout/process4"/>
    <dgm:cxn modelId="{EAF67DFA-CCB2-46FD-96C5-83934B4099B9}" srcId="{9DB4BD89-3738-4FAE-8517-724C7742A47A}" destId="{6A788A1D-5E36-4297-935A-D744F0202701}" srcOrd="2" destOrd="0" parTransId="{120BA7CD-DCFC-4FA5-A316-17B033425268}" sibTransId="{09AFB77E-10F7-4353-B570-6311EBF04C4B}"/>
    <dgm:cxn modelId="{063C68FB-2537-4FA4-8A79-42191EB77C86}" type="presOf" srcId="{6A788A1D-5E36-4297-935A-D744F0202701}" destId="{12C4239B-A001-478F-B361-1CA085217DCC}" srcOrd="1" destOrd="0" presId="urn:microsoft.com/office/officeart/2005/8/layout/process4"/>
    <dgm:cxn modelId="{B511262A-A02A-4BEB-88B4-A942F3B3F95D}" type="presParOf" srcId="{752F38D4-9B42-4BC6-9771-3746C15FDA8F}" destId="{A3B96E31-FFDC-48C8-BB82-FA1F3FFADF8D}" srcOrd="0" destOrd="0" presId="urn:microsoft.com/office/officeart/2005/8/layout/process4"/>
    <dgm:cxn modelId="{49696209-F115-4987-9180-0D028969BC83}" type="presParOf" srcId="{A3B96E31-FFDC-48C8-BB82-FA1F3FFADF8D}" destId="{D72FA25F-72E8-4445-AFC1-C84B2AB181A8}" srcOrd="0" destOrd="0" presId="urn:microsoft.com/office/officeart/2005/8/layout/process4"/>
    <dgm:cxn modelId="{50CAD253-6996-4722-B00B-ECAAC8E5076A}" type="presParOf" srcId="{A3B96E31-FFDC-48C8-BB82-FA1F3FFADF8D}" destId="{12C4239B-A001-478F-B361-1CA085217DCC}" srcOrd="1" destOrd="0" presId="urn:microsoft.com/office/officeart/2005/8/layout/process4"/>
    <dgm:cxn modelId="{8F9E095F-CEFA-4767-BF37-70ABB55D5247}" type="presParOf" srcId="{A3B96E31-FFDC-48C8-BB82-FA1F3FFADF8D}" destId="{E7EC8B5B-E9C4-402D-B12C-7B0BAEF36770}" srcOrd="2" destOrd="0" presId="urn:microsoft.com/office/officeart/2005/8/layout/process4"/>
    <dgm:cxn modelId="{1A5A12B3-F595-4AC7-B931-7DE771373664}" type="presParOf" srcId="{E7EC8B5B-E9C4-402D-B12C-7B0BAEF36770}" destId="{64B7F1CB-35B8-42D1-96C6-355B8ABCD598}" srcOrd="0" destOrd="0" presId="urn:microsoft.com/office/officeart/2005/8/layout/process4"/>
    <dgm:cxn modelId="{0DB38CD0-CD36-4C0B-8ADD-40801CEAB220}" type="presParOf" srcId="{E7EC8B5B-E9C4-402D-B12C-7B0BAEF36770}" destId="{CFE2FB46-0E12-4DA1-922C-7E2C53DD5798}" srcOrd="1" destOrd="0" presId="urn:microsoft.com/office/officeart/2005/8/layout/process4"/>
    <dgm:cxn modelId="{6A846A6B-603D-4D7B-8B3C-B61496A9B572}" type="presParOf" srcId="{E7EC8B5B-E9C4-402D-B12C-7B0BAEF36770}" destId="{740157B0-BE8D-4D44-AE06-F5C85DE2CE7D}" srcOrd="2" destOrd="0" presId="urn:microsoft.com/office/officeart/2005/8/layout/process4"/>
    <dgm:cxn modelId="{F1C7ECA8-354B-4D78-8A80-58CBFE6CE733}" type="presParOf" srcId="{752F38D4-9B42-4BC6-9771-3746C15FDA8F}" destId="{B4083D2F-B516-411D-B186-F7904B4A80EF}" srcOrd="1" destOrd="0" presId="urn:microsoft.com/office/officeart/2005/8/layout/process4"/>
    <dgm:cxn modelId="{3710CF82-0B26-4595-B393-E2D3A1241AE8}" type="presParOf" srcId="{752F38D4-9B42-4BC6-9771-3746C15FDA8F}" destId="{10D5C911-FE9F-440E-9EE6-E04270BA0188}" srcOrd="2" destOrd="0" presId="urn:microsoft.com/office/officeart/2005/8/layout/process4"/>
    <dgm:cxn modelId="{3D8CAC70-C46B-45F2-9A12-3D37F80B4FDE}" type="presParOf" srcId="{10D5C911-FE9F-440E-9EE6-E04270BA0188}" destId="{75450D5C-6700-44DA-A5A6-1C969105064A}" srcOrd="0" destOrd="0" presId="urn:microsoft.com/office/officeart/2005/8/layout/process4"/>
    <dgm:cxn modelId="{ED4A9058-9083-4B44-BD30-E3787283160F}" type="presParOf" srcId="{10D5C911-FE9F-440E-9EE6-E04270BA0188}" destId="{042B8E04-72B3-483F-BE9E-597495B08076}" srcOrd="1" destOrd="0" presId="urn:microsoft.com/office/officeart/2005/8/layout/process4"/>
    <dgm:cxn modelId="{40F5716F-9EEE-4492-85E7-2036DECEAD7C}" type="presParOf" srcId="{10D5C911-FE9F-440E-9EE6-E04270BA0188}" destId="{D8254524-F6B8-4F43-AF09-27B0FBB2F8D4}" srcOrd="2" destOrd="0" presId="urn:microsoft.com/office/officeart/2005/8/layout/process4"/>
    <dgm:cxn modelId="{E50C99C1-8F6E-4558-8B7F-0A1C13B5DC84}" type="presParOf" srcId="{D8254524-F6B8-4F43-AF09-27B0FBB2F8D4}" destId="{3CE0D7F5-01D7-457C-870A-E992E3F0AAC5}" srcOrd="0" destOrd="0" presId="urn:microsoft.com/office/officeart/2005/8/layout/process4"/>
    <dgm:cxn modelId="{6280AA16-BB00-4998-9CC7-F8A6ABA5B11F}" type="presParOf" srcId="{D8254524-F6B8-4F43-AF09-27B0FBB2F8D4}" destId="{FDE05F2A-D91D-45F9-A565-5970ED7FB669}" srcOrd="1" destOrd="0" presId="urn:microsoft.com/office/officeart/2005/8/layout/process4"/>
    <dgm:cxn modelId="{92B6DECA-905A-4B48-B86B-716E6934BE6A}" type="presParOf" srcId="{752F38D4-9B42-4BC6-9771-3746C15FDA8F}" destId="{75392445-999D-42F5-89F5-2E590D4A5527}" srcOrd="3" destOrd="0" presId="urn:microsoft.com/office/officeart/2005/8/layout/process4"/>
    <dgm:cxn modelId="{D5D253AA-19F9-4162-A5F4-434DA7C1CA05}" type="presParOf" srcId="{752F38D4-9B42-4BC6-9771-3746C15FDA8F}" destId="{3D5045EC-77B8-4CB7-BC2A-F1FD41281137}" srcOrd="4" destOrd="0" presId="urn:microsoft.com/office/officeart/2005/8/layout/process4"/>
    <dgm:cxn modelId="{B93C0113-96FB-42AE-9187-7FA994797D32}" type="presParOf" srcId="{3D5045EC-77B8-4CB7-BC2A-F1FD41281137}" destId="{C4AD2F56-536A-4DD1-B9DE-2C41C6BB3606}"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B55115F-8CFC-41D1-9BBF-F20C1A0AB352}"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D8C9E94-0760-48E3-AAA1-3793A6A208DC}">
      <dgm:prSet/>
      <dgm:spPr/>
      <dgm:t>
        <a:bodyPr/>
        <a:lstStyle/>
        <a:p>
          <a:r>
            <a:rPr lang="en-GB" b="1"/>
            <a:t>Enhance Digital Engagement: </a:t>
          </a:r>
          <a:r>
            <a:rPr lang="en-GB"/>
            <a:t>M&amp;S can also invest in new digital functionality, such as the capability to apply augmented reality to its in-store shopping experience, or newer functionality on the app being more customisable and interactive to encourage younger cohorts, who would prefer a more interactive shopping experience.</a:t>
          </a:r>
          <a:endParaRPr lang="en-US"/>
        </a:p>
      </dgm:t>
    </dgm:pt>
    <dgm:pt modelId="{41812FE4-C23F-42A1-B9EC-8FB7A932BD12}" type="parTrans" cxnId="{C6E9B39E-EFD3-4FF8-BBF9-A1CA811A9902}">
      <dgm:prSet/>
      <dgm:spPr/>
      <dgm:t>
        <a:bodyPr/>
        <a:lstStyle/>
        <a:p>
          <a:endParaRPr lang="en-US"/>
        </a:p>
      </dgm:t>
    </dgm:pt>
    <dgm:pt modelId="{EB5627E8-97F7-4FDD-93DD-D3219AC43FF1}" type="sibTrans" cxnId="{C6E9B39E-EFD3-4FF8-BBF9-A1CA811A9902}">
      <dgm:prSet/>
      <dgm:spPr/>
      <dgm:t>
        <a:bodyPr/>
        <a:lstStyle/>
        <a:p>
          <a:endParaRPr lang="en-US"/>
        </a:p>
      </dgm:t>
    </dgm:pt>
    <dgm:pt modelId="{7A6B0199-FDC1-4AF6-B9F6-F2F36B5DD61A}">
      <dgm:prSet/>
      <dgm:spPr/>
      <dgm:t>
        <a:bodyPr/>
        <a:lstStyle/>
        <a:p>
          <a:r>
            <a:rPr lang="en-GB" b="1"/>
            <a:t>Campaigns: </a:t>
          </a:r>
          <a:r>
            <a:rPr lang="en-GB"/>
            <a:t>M&amp;S can also increase its sustainable product range inclenation in all its categories and focus on the minimization of its plastic waste by the utilization of eco-friendly package of all products (Riharjo et al., 2025).</a:t>
          </a:r>
          <a:endParaRPr lang="en-US"/>
        </a:p>
      </dgm:t>
    </dgm:pt>
    <dgm:pt modelId="{CD6A8BC4-3517-40E0-8A77-8255DE2E6298}" type="parTrans" cxnId="{0662A86D-56AB-47C1-A020-E0363126E788}">
      <dgm:prSet/>
      <dgm:spPr/>
      <dgm:t>
        <a:bodyPr/>
        <a:lstStyle/>
        <a:p>
          <a:endParaRPr lang="en-US"/>
        </a:p>
      </dgm:t>
    </dgm:pt>
    <dgm:pt modelId="{8FAFF623-6C08-4775-BC56-46B9E829131D}" type="sibTrans" cxnId="{0662A86D-56AB-47C1-A020-E0363126E788}">
      <dgm:prSet/>
      <dgm:spPr/>
      <dgm:t>
        <a:bodyPr/>
        <a:lstStyle/>
        <a:p>
          <a:endParaRPr lang="en-US"/>
        </a:p>
      </dgm:t>
    </dgm:pt>
    <dgm:pt modelId="{197F6BD6-BD3E-47CF-9447-CC51CEFB88CA}" type="pres">
      <dgm:prSet presAssocID="{FB55115F-8CFC-41D1-9BBF-F20C1A0AB352}" presName="root" presStyleCnt="0">
        <dgm:presLayoutVars>
          <dgm:dir/>
          <dgm:resizeHandles val="exact"/>
        </dgm:presLayoutVars>
      </dgm:prSet>
      <dgm:spPr/>
    </dgm:pt>
    <dgm:pt modelId="{A4FD7FBC-6719-4C32-B202-2E03B3168FA0}" type="pres">
      <dgm:prSet presAssocID="{DD8C9E94-0760-48E3-AAA1-3793A6A208DC}" presName="compNode" presStyleCnt="0"/>
      <dgm:spPr/>
    </dgm:pt>
    <dgm:pt modelId="{B61FC1A4-C483-488E-B554-29A2615A174E}" type="pres">
      <dgm:prSet presAssocID="{DD8C9E94-0760-48E3-AAA1-3793A6A208DC}" presName="bgRect" presStyleLbl="bgShp" presStyleIdx="0" presStyleCnt="2"/>
      <dgm:spPr/>
    </dgm:pt>
    <dgm:pt modelId="{1DCF02A0-FFFC-4EC7-946D-624EA17922CC}" type="pres">
      <dgm:prSet presAssocID="{DD8C9E94-0760-48E3-AAA1-3793A6A208D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Virtual RealityHeadset"/>
        </a:ext>
      </dgm:extLst>
    </dgm:pt>
    <dgm:pt modelId="{6E9302AC-F794-485D-BE5D-D6C2B1E75E7F}" type="pres">
      <dgm:prSet presAssocID="{DD8C9E94-0760-48E3-AAA1-3793A6A208DC}" presName="spaceRect" presStyleCnt="0"/>
      <dgm:spPr/>
    </dgm:pt>
    <dgm:pt modelId="{5872AFAC-A515-4C72-89F2-6C2930ED82B6}" type="pres">
      <dgm:prSet presAssocID="{DD8C9E94-0760-48E3-AAA1-3793A6A208DC}" presName="parTx" presStyleLbl="revTx" presStyleIdx="0" presStyleCnt="2">
        <dgm:presLayoutVars>
          <dgm:chMax val="0"/>
          <dgm:chPref val="0"/>
        </dgm:presLayoutVars>
      </dgm:prSet>
      <dgm:spPr/>
    </dgm:pt>
    <dgm:pt modelId="{9B9CC26D-FE5A-4A59-ADCC-66CA9D6E56DB}" type="pres">
      <dgm:prSet presAssocID="{EB5627E8-97F7-4FDD-93DD-D3219AC43FF1}" presName="sibTrans" presStyleCnt="0"/>
      <dgm:spPr/>
    </dgm:pt>
    <dgm:pt modelId="{2952A688-FFFA-496E-A4E5-101B1FF61885}" type="pres">
      <dgm:prSet presAssocID="{7A6B0199-FDC1-4AF6-B9F6-F2F36B5DD61A}" presName="compNode" presStyleCnt="0"/>
      <dgm:spPr/>
    </dgm:pt>
    <dgm:pt modelId="{48F6C811-4CB6-4979-BCFD-434F485DE726}" type="pres">
      <dgm:prSet presAssocID="{7A6B0199-FDC1-4AF6-B9F6-F2F36B5DD61A}" presName="bgRect" presStyleLbl="bgShp" presStyleIdx="1" presStyleCnt="2"/>
      <dgm:spPr/>
    </dgm:pt>
    <dgm:pt modelId="{99099D48-B7DE-4959-9D72-7AA31D4A00D4}" type="pres">
      <dgm:prSet presAssocID="{7A6B0199-FDC1-4AF6-B9F6-F2F36B5DD61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ustainability"/>
        </a:ext>
      </dgm:extLst>
    </dgm:pt>
    <dgm:pt modelId="{554F4A96-E2D2-4DC2-BAAF-81970E2E43F4}" type="pres">
      <dgm:prSet presAssocID="{7A6B0199-FDC1-4AF6-B9F6-F2F36B5DD61A}" presName="spaceRect" presStyleCnt="0"/>
      <dgm:spPr/>
    </dgm:pt>
    <dgm:pt modelId="{10C3A526-4F63-4AEE-9554-4EA735F6CC6A}" type="pres">
      <dgm:prSet presAssocID="{7A6B0199-FDC1-4AF6-B9F6-F2F36B5DD61A}" presName="parTx" presStyleLbl="revTx" presStyleIdx="1" presStyleCnt="2">
        <dgm:presLayoutVars>
          <dgm:chMax val="0"/>
          <dgm:chPref val="0"/>
        </dgm:presLayoutVars>
      </dgm:prSet>
      <dgm:spPr/>
    </dgm:pt>
  </dgm:ptLst>
  <dgm:cxnLst>
    <dgm:cxn modelId="{3ED82600-871A-4FB1-9B8B-8F0C855F4C31}" type="presOf" srcId="{FB55115F-8CFC-41D1-9BBF-F20C1A0AB352}" destId="{197F6BD6-BD3E-47CF-9447-CC51CEFB88CA}" srcOrd="0" destOrd="0" presId="urn:microsoft.com/office/officeart/2018/2/layout/IconVerticalSolidList"/>
    <dgm:cxn modelId="{A0B66E04-BBA8-44A1-A8A2-60BABB2F4A15}" type="presOf" srcId="{7A6B0199-FDC1-4AF6-B9F6-F2F36B5DD61A}" destId="{10C3A526-4F63-4AEE-9554-4EA735F6CC6A}" srcOrd="0" destOrd="0" presId="urn:microsoft.com/office/officeart/2018/2/layout/IconVerticalSolidList"/>
    <dgm:cxn modelId="{59F2A439-713F-4A30-8338-5C395FC71BBC}" type="presOf" srcId="{DD8C9E94-0760-48E3-AAA1-3793A6A208DC}" destId="{5872AFAC-A515-4C72-89F2-6C2930ED82B6}" srcOrd="0" destOrd="0" presId="urn:microsoft.com/office/officeart/2018/2/layout/IconVerticalSolidList"/>
    <dgm:cxn modelId="{0662A86D-56AB-47C1-A020-E0363126E788}" srcId="{FB55115F-8CFC-41D1-9BBF-F20C1A0AB352}" destId="{7A6B0199-FDC1-4AF6-B9F6-F2F36B5DD61A}" srcOrd="1" destOrd="0" parTransId="{CD6A8BC4-3517-40E0-8A77-8255DE2E6298}" sibTransId="{8FAFF623-6C08-4775-BC56-46B9E829131D}"/>
    <dgm:cxn modelId="{C6E9B39E-EFD3-4FF8-BBF9-A1CA811A9902}" srcId="{FB55115F-8CFC-41D1-9BBF-F20C1A0AB352}" destId="{DD8C9E94-0760-48E3-AAA1-3793A6A208DC}" srcOrd="0" destOrd="0" parTransId="{41812FE4-C23F-42A1-B9EC-8FB7A932BD12}" sibTransId="{EB5627E8-97F7-4FDD-93DD-D3219AC43FF1}"/>
    <dgm:cxn modelId="{AD17F7CC-FC60-4929-9035-25626762FD55}" type="presParOf" srcId="{197F6BD6-BD3E-47CF-9447-CC51CEFB88CA}" destId="{A4FD7FBC-6719-4C32-B202-2E03B3168FA0}" srcOrd="0" destOrd="0" presId="urn:microsoft.com/office/officeart/2018/2/layout/IconVerticalSolidList"/>
    <dgm:cxn modelId="{025B98D2-D037-40F5-9B0A-0CDFE32CCE0A}" type="presParOf" srcId="{A4FD7FBC-6719-4C32-B202-2E03B3168FA0}" destId="{B61FC1A4-C483-488E-B554-29A2615A174E}" srcOrd="0" destOrd="0" presId="urn:microsoft.com/office/officeart/2018/2/layout/IconVerticalSolidList"/>
    <dgm:cxn modelId="{8F5A5550-EF08-4CC7-9A44-50ADA51FAF32}" type="presParOf" srcId="{A4FD7FBC-6719-4C32-B202-2E03B3168FA0}" destId="{1DCF02A0-FFFC-4EC7-946D-624EA17922CC}" srcOrd="1" destOrd="0" presId="urn:microsoft.com/office/officeart/2018/2/layout/IconVerticalSolidList"/>
    <dgm:cxn modelId="{62BD7CB7-DCDA-462E-BA9F-871FC5C994A1}" type="presParOf" srcId="{A4FD7FBC-6719-4C32-B202-2E03B3168FA0}" destId="{6E9302AC-F794-485D-BE5D-D6C2B1E75E7F}" srcOrd="2" destOrd="0" presId="urn:microsoft.com/office/officeart/2018/2/layout/IconVerticalSolidList"/>
    <dgm:cxn modelId="{7D9393E4-1496-478D-B510-6045F99FDF19}" type="presParOf" srcId="{A4FD7FBC-6719-4C32-B202-2E03B3168FA0}" destId="{5872AFAC-A515-4C72-89F2-6C2930ED82B6}" srcOrd="3" destOrd="0" presId="urn:microsoft.com/office/officeart/2018/2/layout/IconVerticalSolidList"/>
    <dgm:cxn modelId="{2F177812-3DDB-4EAE-A44B-EF8A8B04CD9D}" type="presParOf" srcId="{197F6BD6-BD3E-47CF-9447-CC51CEFB88CA}" destId="{9B9CC26D-FE5A-4A59-ADCC-66CA9D6E56DB}" srcOrd="1" destOrd="0" presId="urn:microsoft.com/office/officeart/2018/2/layout/IconVerticalSolidList"/>
    <dgm:cxn modelId="{FF03DAB7-8912-4BB5-B62B-F323B7A0969C}" type="presParOf" srcId="{197F6BD6-BD3E-47CF-9447-CC51CEFB88CA}" destId="{2952A688-FFFA-496E-A4E5-101B1FF61885}" srcOrd="2" destOrd="0" presId="urn:microsoft.com/office/officeart/2018/2/layout/IconVerticalSolidList"/>
    <dgm:cxn modelId="{3EC90009-6336-4971-A6A3-6D19BE033E86}" type="presParOf" srcId="{2952A688-FFFA-496E-A4E5-101B1FF61885}" destId="{48F6C811-4CB6-4979-BCFD-434F485DE726}" srcOrd="0" destOrd="0" presId="urn:microsoft.com/office/officeart/2018/2/layout/IconVerticalSolidList"/>
    <dgm:cxn modelId="{1AD5A8A1-28EB-43D5-9ACF-CE84390F31B8}" type="presParOf" srcId="{2952A688-FFFA-496E-A4E5-101B1FF61885}" destId="{99099D48-B7DE-4959-9D72-7AA31D4A00D4}" srcOrd="1" destOrd="0" presId="urn:microsoft.com/office/officeart/2018/2/layout/IconVerticalSolidList"/>
    <dgm:cxn modelId="{37D27FDB-3632-4BD2-9559-3789B19EED7D}" type="presParOf" srcId="{2952A688-FFFA-496E-A4E5-101B1FF61885}" destId="{554F4A96-E2D2-4DC2-BAAF-81970E2E43F4}" srcOrd="2" destOrd="0" presId="urn:microsoft.com/office/officeart/2018/2/layout/IconVerticalSolidList"/>
    <dgm:cxn modelId="{BC0CBF2B-AB1C-4F4C-9CA6-3689EE1C4BCD}" type="presParOf" srcId="{2952A688-FFFA-496E-A4E5-101B1FF61885}" destId="{10C3A526-4F63-4AEE-9554-4EA735F6CC6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DF9C170-D4E2-4388-B1F9-4F42A0665274}" type="doc">
      <dgm:prSet loTypeId="urn:microsoft.com/office/officeart/2005/8/layout/vList2" loCatId="list" qsTypeId="urn:microsoft.com/office/officeart/2005/8/quickstyle/simple1" qsCatId="simple" csTypeId="urn:microsoft.com/office/officeart/2005/8/colors/colorful4" csCatId="colorful"/>
      <dgm:spPr/>
      <dgm:t>
        <a:bodyPr/>
        <a:lstStyle/>
        <a:p>
          <a:endParaRPr lang="en-US"/>
        </a:p>
      </dgm:t>
    </dgm:pt>
    <dgm:pt modelId="{1C358BDB-6417-4642-B2FE-6287869C386B}">
      <dgm:prSet/>
      <dgm:spPr/>
      <dgm:t>
        <a:bodyPr/>
        <a:lstStyle/>
        <a:p>
          <a:r>
            <a:rPr lang="en-GB"/>
            <a:t>In conclusion, CRM strategies that M&amp;S Food has been employing have been founded on data collection, customer-oriented marketing, and use of information online to build loyal customers over a long-term customer base, as well as its image in the congested retail scenario.</a:t>
          </a:r>
          <a:endParaRPr lang="en-US"/>
        </a:p>
      </dgm:t>
    </dgm:pt>
    <dgm:pt modelId="{9854B605-AF7A-4AEB-B20A-88E18346130A}" type="parTrans" cxnId="{B92AF71F-640A-44C8-9D7C-9E395A139A21}">
      <dgm:prSet/>
      <dgm:spPr/>
      <dgm:t>
        <a:bodyPr/>
        <a:lstStyle/>
        <a:p>
          <a:endParaRPr lang="en-US"/>
        </a:p>
      </dgm:t>
    </dgm:pt>
    <dgm:pt modelId="{9BFA552A-692C-4C72-9B51-EBEB5B31CE63}" type="sibTrans" cxnId="{B92AF71F-640A-44C8-9D7C-9E395A139A21}">
      <dgm:prSet/>
      <dgm:spPr/>
      <dgm:t>
        <a:bodyPr/>
        <a:lstStyle/>
        <a:p>
          <a:endParaRPr lang="en-US"/>
        </a:p>
      </dgm:t>
    </dgm:pt>
    <dgm:pt modelId="{E3A51C5A-12B7-4812-BA38-D5EF775069A2}">
      <dgm:prSet/>
      <dgm:spPr/>
      <dgm:t>
        <a:bodyPr/>
        <a:lstStyle/>
        <a:p>
          <a:r>
            <a:rPr lang="en-GB"/>
            <a:t>It has also been informed by the digital and social media integration to complement its CRM program to enable M&amp;S Food to reach the customers in real-time and implement brand loyalty and sustainability initiatives.</a:t>
          </a:r>
          <a:endParaRPr lang="en-US"/>
        </a:p>
      </dgm:t>
    </dgm:pt>
    <dgm:pt modelId="{613F524C-C506-4A51-8C16-CEF0A285091C}" type="parTrans" cxnId="{FBB5D800-9B0C-4698-9069-E05790DB2E96}">
      <dgm:prSet/>
      <dgm:spPr/>
      <dgm:t>
        <a:bodyPr/>
        <a:lstStyle/>
        <a:p>
          <a:endParaRPr lang="en-US"/>
        </a:p>
      </dgm:t>
    </dgm:pt>
    <dgm:pt modelId="{8C6B02BE-747C-45C5-89E1-7D37450B00C0}" type="sibTrans" cxnId="{FBB5D800-9B0C-4698-9069-E05790DB2E96}">
      <dgm:prSet/>
      <dgm:spPr/>
      <dgm:t>
        <a:bodyPr/>
        <a:lstStyle/>
        <a:p>
          <a:endParaRPr lang="en-US"/>
        </a:p>
      </dgm:t>
    </dgm:pt>
    <dgm:pt modelId="{46B83329-2365-4C6B-85F6-C38F9D3B6DE4}">
      <dgm:prSet/>
      <dgm:spPr/>
      <dgm:t>
        <a:bodyPr/>
        <a:lstStyle/>
        <a:p>
          <a:r>
            <a:rPr lang="en-GB"/>
            <a:t>However, to continue being successful, M&amp;S Food needs to address the challenge of internet contact with younger buyers, promote eco-sustainability in all goods, and implement data protection privacy as the tool to hold on to the loyalty of the clients.</a:t>
          </a:r>
          <a:endParaRPr lang="en-US"/>
        </a:p>
      </dgm:t>
    </dgm:pt>
    <dgm:pt modelId="{DDF68B2C-1D7C-43EE-B1C9-FB1F8A111183}" type="parTrans" cxnId="{375BCD4B-BB4A-431B-B941-07A087DF4820}">
      <dgm:prSet/>
      <dgm:spPr/>
      <dgm:t>
        <a:bodyPr/>
        <a:lstStyle/>
        <a:p>
          <a:endParaRPr lang="en-US"/>
        </a:p>
      </dgm:t>
    </dgm:pt>
    <dgm:pt modelId="{65A8B30D-276D-4D58-9BE6-8F6A8036659E}" type="sibTrans" cxnId="{375BCD4B-BB4A-431B-B941-07A087DF4820}">
      <dgm:prSet/>
      <dgm:spPr/>
      <dgm:t>
        <a:bodyPr/>
        <a:lstStyle/>
        <a:p>
          <a:endParaRPr lang="en-US"/>
        </a:p>
      </dgm:t>
    </dgm:pt>
    <dgm:pt modelId="{4ED0D9E0-16C9-437E-81A2-50FD90F3E520}" type="pres">
      <dgm:prSet presAssocID="{5DF9C170-D4E2-4388-B1F9-4F42A0665274}" presName="linear" presStyleCnt="0">
        <dgm:presLayoutVars>
          <dgm:animLvl val="lvl"/>
          <dgm:resizeHandles val="exact"/>
        </dgm:presLayoutVars>
      </dgm:prSet>
      <dgm:spPr/>
    </dgm:pt>
    <dgm:pt modelId="{14BBFF4B-DB58-466F-B3BB-7885050964E0}" type="pres">
      <dgm:prSet presAssocID="{1C358BDB-6417-4642-B2FE-6287869C386B}" presName="parentText" presStyleLbl="node1" presStyleIdx="0" presStyleCnt="3">
        <dgm:presLayoutVars>
          <dgm:chMax val="0"/>
          <dgm:bulletEnabled val="1"/>
        </dgm:presLayoutVars>
      </dgm:prSet>
      <dgm:spPr/>
    </dgm:pt>
    <dgm:pt modelId="{94766591-0D28-47BA-8D3F-B80AA750F768}" type="pres">
      <dgm:prSet presAssocID="{9BFA552A-692C-4C72-9B51-EBEB5B31CE63}" presName="spacer" presStyleCnt="0"/>
      <dgm:spPr/>
    </dgm:pt>
    <dgm:pt modelId="{7E0E5006-897D-415A-88DD-02CB818DC74A}" type="pres">
      <dgm:prSet presAssocID="{E3A51C5A-12B7-4812-BA38-D5EF775069A2}" presName="parentText" presStyleLbl="node1" presStyleIdx="1" presStyleCnt="3">
        <dgm:presLayoutVars>
          <dgm:chMax val="0"/>
          <dgm:bulletEnabled val="1"/>
        </dgm:presLayoutVars>
      </dgm:prSet>
      <dgm:spPr/>
    </dgm:pt>
    <dgm:pt modelId="{35D3850F-16A5-4F3B-AA9E-0B529108B5A9}" type="pres">
      <dgm:prSet presAssocID="{8C6B02BE-747C-45C5-89E1-7D37450B00C0}" presName="spacer" presStyleCnt="0"/>
      <dgm:spPr/>
    </dgm:pt>
    <dgm:pt modelId="{CCADA697-8AD3-4C1D-8D35-582DDFE81247}" type="pres">
      <dgm:prSet presAssocID="{46B83329-2365-4C6B-85F6-C38F9D3B6DE4}" presName="parentText" presStyleLbl="node1" presStyleIdx="2" presStyleCnt="3">
        <dgm:presLayoutVars>
          <dgm:chMax val="0"/>
          <dgm:bulletEnabled val="1"/>
        </dgm:presLayoutVars>
      </dgm:prSet>
      <dgm:spPr/>
    </dgm:pt>
  </dgm:ptLst>
  <dgm:cxnLst>
    <dgm:cxn modelId="{D2194800-5D23-4204-A7C4-BC7F1FC0EB43}" type="presOf" srcId="{46B83329-2365-4C6B-85F6-C38F9D3B6DE4}" destId="{CCADA697-8AD3-4C1D-8D35-582DDFE81247}" srcOrd="0" destOrd="0" presId="urn:microsoft.com/office/officeart/2005/8/layout/vList2"/>
    <dgm:cxn modelId="{FBB5D800-9B0C-4698-9069-E05790DB2E96}" srcId="{5DF9C170-D4E2-4388-B1F9-4F42A0665274}" destId="{E3A51C5A-12B7-4812-BA38-D5EF775069A2}" srcOrd="1" destOrd="0" parTransId="{613F524C-C506-4A51-8C16-CEF0A285091C}" sibTransId="{8C6B02BE-747C-45C5-89E1-7D37450B00C0}"/>
    <dgm:cxn modelId="{B92AF71F-640A-44C8-9D7C-9E395A139A21}" srcId="{5DF9C170-D4E2-4388-B1F9-4F42A0665274}" destId="{1C358BDB-6417-4642-B2FE-6287869C386B}" srcOrd="0" destOrd="0" parTransId="{9854B605-AF7A-4AEB-B20A-88E18346130A}" sibTransId="{9BFA552A-692C-4C72-9B51-EBEB5B31CE63}"/>
    <dgm:cxn modelId="{ECA0C842-FC1F-42FD-A4B2-52982B8DA379}" type="presOf" srcId="{1C358BDB-6417-4642-B2FE-6287869C386B}" destId="{14BBFF4B-DB58-466F-B3BB-7885050964E0}" srcOrd="0" destOrd="0" presId="urn:microsoft.com/office/officeart/2005/8/layout/vList2"/>
    <dgm:cxn modelId="{B6425064-0BDB-437F-A3A2-3F8333DA6C40}" type="presOf" srcId="{5DF9C170-D4E2-4388-B1F9-4F42A0665274}" destId="{4ED0D9E0-16C9-437E-81A2-50FD90F3E520}" srcOrd="0" destOrd="0" presId="urn:microsoft.com/office/officeart/2005/8/layout/vList2"/>
    <dgm:cxn modelId="{375BCD4B-BB4A-431B-B941-07A087DF4820}" srcId="{5DF9C170-D4E2-4388-B1F9-4F42A0665274}" destId="{46B83329-2365-4C6B-85F6-C38F9D3B6DE4}" srcOrd="2" destOrd="0" parTransId="{DDF68B2C-1D7C-43EE-B1C9-FB1F8A111183}" sibTransId="{65A8B30D-276D-4D58-9BE6-8F6A8036659E}"/>
    <dgm:cxn modelId="{B5910759-00FB-4864-AF43-8C4970FCCEAE}" type="presOf" srcId="{E3A51C5A-12B7-4812-BA38-D5EF775069A2}" destId="{7E0E5006-897D-415A-88DD-02CB818DC74A}" srcOrd="0" destOrd="0" presId="urn:microsoft.com/office/officeart/2005/8/layout/vList2"/>
    <dgm:cxn modelId="{E82E2D76-3C9B-4A5C-8C4E-8C8CD0CE3109}" type="presParOf" srcId="{4ED0D9E0-16C9-437E-81A2-50FD90F3E520}" destId="{14BBFF4B-DB58-466F-B3BB-7885050964E0}" srcOrd="0" destOrd="0" presId="urn:microsoft.com/office/officeart/2005/8/layout/vList2"/>
    <dgm:cxn modelId="{F991D810-CBC8-474B-980B-61CF82DCAD7A}" type="presParOf" srcId="{4ED0D9E0-16C9-437E-81A2-50FD90F3E520}" destId="{94766591-0D28-47BA-8D3F-B80AA750F768}" srcOrd="1" destOrd="0" presId="urn:microsoft.com/office/officeart/2005/8/layout/vList2"/>
    <dgm:cxn modelId="{BB5ECB9D-5026-471F-94DD-99401AC99F3D}" type="presParOf" srcId="{4ED0D9E0-16C9-437E-81A2-50FD90F3E520}" destId="{7E0E5006-897D-415A-88DD-02CB818DC74A}" srcOrd="2" destOrd="0" presId="urn:microsoft.com/office/officeart/2005/8/layout/vList2"/>
    <dgm:cxn modelId="{0F0A3FCD-290C-4F68-A877-39351AC1E90A}" type="presParOf" srcId="{4ED0D9E0-16C9-437E-81A2-50FD90F3E520}" destId="{35D3850F-16A5-4F3B-AA9E-0B529108B5A9}" srcOrd="3" destOrd="0" presId="urn:microsoft.com/office/officeart/2005/8/layout/vList2"/>
    <dgm:cxn modelId="{2D4A158A-22F5-43BF-9EBA-A94D401D82E8}" type="presParOf" srcId="{4ED0D9E0-16C9-437E-81A2-50FD90F3E520}" destId="{CCADA697-8AD3-4C1D-8D35-582DDFE81247}"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E9F17E-02F1-48E0-A139-6462EBBEEA02}">
      <dsp:nvSpPr>
        <dsp:cNvPr id="0" name=""/>
        <dsp:cNvSpPr/>
      </dsp:nvSpPr>
      <dsp:spPr>
        <a:xfrm>
          <a:off x="1119488" y="3350"/>
          <a:ext cx="3219861" cy="1931916"/>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0" i="0" kern="1200"/>
            <a:t>Customer Relationship Management (CRM) describes the strategy, technologies and processes of companies in managing and examining interactions and data between companies and customers throughout the customer lifecycle (Buttle, 2019). </a:t>
          </a:r>
          <a:endParaRPr lang="en-US" sz="1500" kern="1200"/>
        </a:p>
      </dsp:txBody>
      <dsp:txXfrm>
        <a:off x="1119488" y="3350"/>
        <a:ext cx="3219861" cy="1931916"/>
      </dsp:txXfrm>
    </dsp:sp>
    <dsp:sp modelId="{3B9B1BAB-5CF8-495D-8672-005EEBAC6CDF}">
      <dsp:nvSpPr>
        <dsp:cNvPr id="0" name=""/>
        <dsp:cNvSpPr/>
      </dsp:nvSpPr>
      <dsp:spPr>
        <a:xfrm>
          <a:off x="1119488" y="2257253"/>
          <a:ext cx="3219861" cy="1931916"/>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0" i="0" kern="1200"/>
            <a:t>CRM is mainly focused on improving customer relationship, fostering customer retention and stimulating the business performance.</a:t>
          </a:r>
          <a:endParaRPr lang="en-US" sz="1500" kern="1200"/>
        </a:p>
      </dsp:txBody>
      <dsp:txXfrm>
        <a:off x="1119488" y="2257253"/>
        <a:ext cx="3219861" cy="19319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6EAFF9-3128-49CF-8979-372F1A5D6374}">
      <dsp:nvSpPr>
        <dsp:cNvPr id="0" name=""/>
        <dsp:cNvSpPr/>
      </dsp:nvSpPr>
      <dsp:spPr>
        <a:xfrm>
          <a:off x="0" y="707288"/>
          <a:ext cx="10515600" cy="1305763"/>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9648E3-4B60-46E5-B85E-FFE6D25ED5DF}">
      <dsp:nvSpPr>
        <dsp:cNvPr id="0" name=""/>
        <dsp:cNvSpPr/>
      </dsp:nvSpPr>
      <dsp:spPr>
        <a:xfrm>
          <a:off x="394993" y="1001085"/>
          <a:ext cx="718169" cy="7181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D8ED9D-EBFB-49EF-9E56-EA1FC707470C}">
      <dsp:nvSpPr>
        <dsp:cNvPr id="0" name=""/>
        <dsp:cNvSpPr/>
      </dsp:nvSpPr>
      <dsp:spPr>
        <a:xfrm>
          <a:off x="1508156" y="707288"/>
          <a:ext cx="9007443" cy="13057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93" tIns="138193" rIns="138193" bIns="138193" numCol="1" spcCol="1270" anchor="ctr" anchorCtr="0">
          <a:noAutofit/>
        </a:bodyPr>
        <a:lstStyle/>
        <a:p>
          <a:pPr marL="0" lvl="0" indent="0" algn="l" defTabSz="800100">
            <a:lnSpc>
              <a:spcPct val="100000"/>
            </a:lnSpc>
            <a:spcBef>
              <a:spcPct val="0"/>
            </a:spcBef>
            <a:spcAft>
              <a:spcPct val="35000"/>
            </a:spcAft>
            <a:buNone/>
          </a:pPr>
          <a:r>
            <a:rPr lang="en-GB" sz="1800" b="0" i="0" kern="1200"/>
            <a:t>The following presentation is an effort to critically evaluate how M&amp;S Food has been using CRM tactics and more precisely, how the digital and social media platforms have been used to generate, sustain, and enhance customer relationships (Sheridan, 2019). </a:t>
          </a:r>
          <a:endParaRPr lang="en-US" sz="1800" kern="1200"/>
        </a:p>
      </dsp:txBody>
      <dsp:txXfrm>
        <a:off x="1508156" y="707288"/>
        <a:ext cx="9007443" cy="1305763"/>
      </dsp:txXfrm>
    </dsp:sp>
    <dsp:sp modelId="{261F4AE4-ED31-49BF-97D9-D75B7AD8E897}">
      <dsp:nvSpPr>
        <dsp:cNvPr id="0" name=""/>
        <dsp:cNvSpPr/>
      </dsp:nvSpPr>
      <dsp:spPr>
        <a:xfrm>
          <a:off x="0" y="2339492"/>
          <a:ext cx="10515600" cy="1305763"/>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1C567E-56D5-40CE-9530-3F14F954E2F1}">
      <dsp:nvSpPr>
        <dsp:cNvPr id="0" name=""/>
        <dsp:cNvSpPr/>
      </dsp:nvSpPr>
      <dsp:spPr>
        <a:xfrm>
          <a:off x="394993" y="2633289"/>
          <a:ext cx="718169" cy="7181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30909D-5CC9-47A2-93E1-93D3F38E0E1D}">
      <dsp:nvSpPr>
        <dsp:cNvPr id="0" name=""/>
        <dsp:cNvSpPr/>
      </dsp:nvSpPr>
      <dsp:spPr>
        <a:xfrm>
          <a:off x="1508156" y="2339492"/>
          <a:ext cx="9007443" cy="13057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93" tIns="138193" rIns="138193" bIns="138193" numCol="1" spcCol="1270" anchor="ctr" anchorCtr="0">
          <a:noAutofit/>
        </a:bodyPr>
        <a:lstStyle/>
        <a:p>
          <a:pPr marL="0" lvl="0" indent="0" algn="l" defTabSz="800100">
            <a:lnSpc>
              <a:spcPct val="100000"/>
            </a:lnSpc>
            <a:spcBef>
              <a:spcPct val="0"/>
            </a:spcBef>
            <a:spcAft>
              <a:spcPct val="35000"/>
            </a:spcAft>
            <a:buNone/>
          </a:pPr>
          <a:r>
            <a:rPr lang="en-GB" sz="1800" b="0" i="0" kern="1200"/>
            <a:t>It will also consider the contributions of such CRM strategies to the customer experience and the corporate performance.</a:t>
          </a:r>
          <a:endParaRPr lang="en-US" sz="1800" kern="1200"/>
        </a:p>
      </dsp:txBody>
      <dsp:txXfrm>
        <a:off x="1508156" y="2339492"/>
        <a:ext cx="9007443" cy="130576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3D8148-4EF8-4EB8-B57D-1E8E9DAE1DF4}">
      <dsp:nvSpPr>
        <dsp:cNvPr id="0" name=""/>
        <dsp:cNvSpPr/>
      </dsp:nvSpPr>
      <dsp:spPr>
        <a:xfrm>
          <a:off x="0" y="2174562"/>
          <a:ext cx="4544762" cy="1426748"/>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b="1" kern="1200"/>
            <a:t>Key Aspects:</a:t>
          </a:r>
          <a:endParaRPr lang="en-US" sz="1600" kern="1200"/>
        </a:p>
      </dsp:txBody>
      <dsp:txXfrm>
        <a:off x="0" y="2174562"/>
        <a:ext cx="4544762" cy="770444"/>
      </dsp:txXfrm>
    </dsp:sp>
    <dsp:sp modelId="{CDD58461-4391-40C9-9E40-01E60C459478}">
      <dsp:nvSpPr>
        <dsp:cNvPr id="0" name=""/>
        <dsp:cNvSpPr/>
      </dsp:nvSpPr>
      <dsp:spPr>
        <a:xfrm>
          <a:off x="0" y="2916471"/>
          <a:ext cx="2272380" cy="656304"/>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9352" tIns="26670" rIns="149352" bIns="26670" numCol="1" spcCol="1270" anchor="ctr" anchorCtr="0">
          <a:noAutofit/>
        </a:bodyPr>
        <a:lstStyle/>
        <a:p>
          <a:pPr marL="0" lvl="0" indent="0" algn="ctr" defTabSz="933450">
            <a:lnSpc>
              <a:spcPct val="90000"/>
            </a:lnSpc>
            <a:spcBef>
              <a:spcPct val="0"/>
            </a:spcBef>
            <a:spcAft>
              <a:spcPct val="35000"/>
            </a:spcAft>
            <a:buNone/>
          </a:pPr>
          <a:r>
            <a:rPr lang="en-GB" sz="2100" b="1" kern="1200"/>
            <a:t>Loyalty Program</a:t>
          </a:r>
          <a:endParaRPr lang="en-US" sz="2100" kern="1200"/>
        </a:p>
      </dsp:txBody>
      <dsp:txXfrm>
        <a:off x="0" y="2916471"/>
        <a:ext cx="2272380" cy="656304"/>
      </dsp:txXfrm>
    </dsp:sp>
    <dsp:sp modelId="{D20A661D-487A-4087-B3F9-62FF5E933E42}">
      <dsp:nvSpPr>
        <dsp:cNvPr id="0" name=""/>
        <dsp:cNvSpPr/>
      </dsp:nvSpPr>
      <dsp:spPr>
        <a:xfrm>
          <a:off x="2272381" y="2916471"/>
          <a:ext cx="2272380" cy="656304"/>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9352" tIns="26670" rIns="149352" bIns="26670" numCol="1" spcCol="1270" anchor="ctr" anchorCtr="0">
          <a:noAutofit/>
        </a:bodyPr>
        <a:lstStyle/>
        <a:p>
          <a:pPr marL="0" lvl="0" indent="0" algn="ctr" defTabSz="933450">
            <a:lnSpc>
              <a:spcPct val="90000"/>
            </a:lnSpc>
            <a:spcBef>
              <a:spcPct val="0"/>
            </a:spcBef>
            <a:spcAft>
              <a:spcPct val="35000"/>
            </a:spcAft>
            <a:buNone/>
          </a:pPr>
          <a:r>
            <a:rPr lang="en-GB" sz="2100" b="1" kern="1200"/>
            <a:t>Customer Feedback</a:t>
          </a:r>
          <a:endParaRPr lang="en-US" sz="2100" kern="1200"/>
        </a:p>
      </dsp:txBody>
      <dsp:txXfrm>
        <a:off x="2272381" y="2916471"/>
        <a:ext cx="2272380" cy="656304"/>
      </dsp:txXfrm>
    </dsp:sp>
    <dsp:sp modelId="{876F6E1A-31F2-4027-AA63-A1F9CD841DBA}">
      <dsp:nvSpPr>
        <dsp:cNvPr id="0" name=""/>
        <dsp:cNvSpPr/>
      </dsp:nvSpPr>
      <dsp:spPr>
        <a:xfrm rot="10800000">
          <a:off x="0" y="1624"/>
          <a:ext cx="4544762" cy="2194338"/>
        </a:xfrm>
        <a:prstGeom prst="upArrowCallou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b="1" kern="1200" dirty="0"/>
            <a:t>Data-Driven CRM: </a:t>
          </a:r>
          <a:r>
            <a:rPr lang="en-GB" sz="1600" kern="1200" dirty="0"/>
            <a:t>The data analytics in CRM at M&amp;S Food determines customer behaviours, preferences and shopping habits thus it is expected that the business would be able to customize what it has to offer.</a:t>
          </a:r>
          <a:endParaRPr lang="en-US" sz="1600" kern="1200" dirty="0"/>
        </a:p>
      </dsp:txBody>
      <dsp:txXfrm rot="10800000">
        <a:off x="0" y="1624"/>
        <a:ext cx="4544762" cy="142581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C4239B-A001-478F-B361-1CA085217DCC}">
      <dsp:nvSpPr>
        <dsp:cNvPr id="0" name=""/>
        <dsp:cNvSpPr/>
      </dsp:nvSpPr>
      <dsp:spPr>
        <a:xfrm>
          <a:off x="0" y="2719808"/>
          <a:ext cx="4646905" cy="892701"/>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b="1" kern="1200"/>
            <a:t>Social Media Impact:</a:t>
          </a:r>
          <a:endParaRPr lang="en-US" sz="1200" kern="1200"/>
        </a:p>
      </dsp:txBody>
      <dsp:txXfrm>
        <a:off x="0" y="2719808"/>
        <a:ext cx="4646905" cy="482059"/>
      </dsp:txXfrm>
    </dsp:sp>
    <dsp:sp modelId="{64B7F1CB-35B8-42D1-96C6-355B8ABCD598}">
      <dsp:nvSpPr>
        <dsp:cNvPr id="0" name=""/>
        <dsp:cNvSpPr/>
      </dsp:nvSpPr>
      <dsp:spPr>
        <a:xfrm>
          <a:off x="2268" y="3184013"/>
          <a:ext cx="1547455" cy="410642"/>
        </a:xfrm>
        <a:prstGeom prst="rect">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2456" tIns="16510" rIns="92456" bIns="16510" numCol="1" spcCol="1270" anchor="ctr" anchorCtr="0">
          <a:noAutofit/>
        </a:bodyPr>
        <a:lstStyle/>
        <a:p>
          <a:pPr marL="0" lvl="0" indent="0" algn="ctr" defTabSz="577850">
            <a:lnSpc>
              <a:spcPct val="90000"/>
            </a:lnSpc>
            <a:spcBef>
              <a:spcPct val="0"/>
            </a:spcBef>
            <a:spcAft>
              <a:spcPct val="35000"/>
            </a:spcAft>
            <a:buNone/>
          </a:pPr>
          <a:r>
            <a:rPr lang="en-GB" sz="1300" b="1" kern="1200"/>
            <a:t>Brand Awareness</a:t>
          </a:r>
          <a:endParaRPr lang="en-US" sz="1300" kern="1200"/>
        </a:p>
      </dsp:txBody>
      <dsp:txXfrm>
        <a:off x="2268" y="3184013"/>
        <a:ext cx="1547455" cy="410642"/>
      </dsp:txXfrm>
    </dsp:sp>
    <dsp:sp modelId="{CFE2FB46-0E12-4DA1-922C-7E2C53DD5798}">
      <dsp:nvSpPr>
        <dsp:cNvPr id="0" name=""/>
        <dsp:cNvSpPr/>
      </dsp:nvSpPr>
      <dsp:spPr>
        <a:xfrm>
          <a:off x="1549724" y="3184013"/>
          <a:ext cx="1547455" cy="410642"/>
        </a:xfrm>
        <a:prstGeom prst="rect">
          <a:avLst/>
        </a:prstGeom>
        <a:solidFill>
          <a:schemeClr val="accent3">
            <a:tint val="40000"/>
            <a:alpha val="90000"/>
            <a:hueOff val="0"/>
            <a:satOff val="0"/>
            <a:lumOff val="0"/>
            <a:alphaOff val="0"/>
          </a:schemeClr>
        </a:solidFill>
        <a:ln w="1905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2456" tIns="16510" rIns="92456" bIns="16510" numCol="1" spcCol="1270" anchor="ctr" anchorCtr="0">
          <a:noAutofit/>
        </a:bodyPr>
        <a:lstStyle/>
        <a:p>
          <a:pPr marL="0" lvl="0" indent="0" algn="ctr" defTabSz="577850">
            <a:lnSpc>
              <a:spcPct val="90000"/>
            </a:lnSpc>
            <a:spcBef>
              <a:spcPct val="0"/>
            </a:spcBef>
            <a:spcAft>
              <a:spcPct val="35000"/>
            </a:spcAft>
            <a:buNone/>
          </a:pPr>
          <a:r>
            <a:rPr lang="en-GB" sz="1300" b="1" kern="1200"/>
            <a:t>Real-Time Feedback</a:t>
          </a:r>
          <a:endParaRPr lang="en-US" sz="1300" kern="1200"/>
        </a:p>
      </dsp:txBody>
      <dsp:txXfrm>
        <a:off x="1549724" y="3184013"/>
        <a:ext cx="1547455" cy="410642"/>
      </dsp:txXfrm>
    </dsp:sp>
    <dsp:sp modelId="{740157B0-BE8D-4D44-AE06-F5C85DE2CE7D}">
      <dsp:nvSpPr>
        <dsp:cNvPr id="0" name=""/>
        <dsp:cNvSpPr/>
      </dsp:nvSpPr>
      <dsp:spPr>
        <a:xfrm>
          <a:off x="3097180" y="3184013"/>
          <a:ext cx="1547455" cy="410642"/>
        </a:xfrm>
        <a:prstGeom prst="rect">
          <a:avLst/>
        </a:prstGeom>
        <a:solidFill>
          <a:schemeClr val="accent4">
            <a:tint val="40000"/>
            <a:alpha val="90000"/>
            <a:hueOff val="0"/>
            <a:satOff val="0"/>
            <a:lumOff val="0"/>
            <a:alphaOff val="0"/>
          </a:schemeClr>
        </a:solidFill>
        <a:ln w="1905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2456" tIns="16510" rIns="92456" bIns="16510" numCol="1" spcCol="1270" anchor="ctr" anchorCtr="0">
          <a:noAutofit/>
        </a:bodyPr>
        <a:lstStyle/>
        <a:p>
          <a:pPr marL="0" lvl="0" indent="0" algn="ctr" defTabSz="577850">
            <a:lnSpc>
              <a:spcPct val="90000"/>
            </a:lnSpc>
            <a:spcBef>
              <a:spcPct val="0"/>
            </a:spcBef>
            <a:spcAft>
              <a:spcPct val="35000"/>
            </a:spcAft>
            <a:buNone/>
          </a:pPr>
          <a:r>
            <a:rPr lang="en-GB" sz="1300" b="1" kern="1200"/>
            <a:t>Customer Service</a:t>
          </a:r>
          <a:endParaRPr lang="en-US" sz="1300" kern="1200"/>
        </a:p>
      </dsp:txBody>
      <dsp:txXfrm>
        <a:off x="3097180" y="3184013"/>
        <a:ext cx="1547455" cy="410642"/>
      </dsp:txXfrm>
    </dsp:sp>
    <dsp:sp modelId="{042B8E04-72B3-483F-BE9E-597495B08076}">
      <dsp:nvSpPr>
        <dsp:cNvPr id="0" name=""/>
        <dsp:cNvSpPr/>
      </dsp:nvSpPr>
      <dsp:spPr>
        <a:xfrm rot="10800000">
          <a:off x="0" y="1360223"/>
          <a:ext cx="4646905" cy="1372975"/>
        </a:xfrm>
        <a:prstGeom prst="upArrowCallou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b="1" kern="1200"/>
            <a:t>Key Points:</a:t>
          </a:r>
          <a:endParaRPr lang="en-US" sz="1200" kern="1200"/>
        </a:p>
      </dsp:txBody>
      <dsp:txXfrm rot="-10800000">
        <a:off x="0" y="1360223"/>
        <a:ext cx="4646905" cy="481914"/>
      </dsp:txXfrm>
    </dsp:sp>
    <dsp:sp modelId="{3CE0D7F5-01D7-457C-870A-E992E3F0AAC5}">
      <dsp:nvSpPr>
        <dsp:cNvPr id="0" name=""/>
        <dsp:cNvSpPr/>
      </dsp:nvSpPr>
      <dsp:spPr>
        <a:xfrm>
          <a:off x="0" y="1842137"/>
          <a:ext cx="2323452" cy="410519"/>
        </a:xfrm>
        <a:prstGeom prst="rect">
          <a:avLst/>
        </a:prstGeom>
        <a:solidFill>
          <a:schemeClr val="accent5">
            <a:tint val="40000"/>
            <a:alpha val="90000"/>
            <a:hueOff val="0"/>
            <a:satOff val="0"/>
            <a:lumOff val="0"/>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2456" tIns="16510" rIns="92456" bIns="16510" numCol="1" spcCol="1270" anchor="ctr" anchorCtr="0">
          <a:noAutofit/>
        </a:bodyPr>
        <a:lstStyle/>
        <a:p>
          <a:pPr marL="0" lvl="0" indent="0" algn="ctr" defTabSz="577850">
            <a:lnSpc>
              <a:spcPct val="90000"/>
            </a:lnSpc>
            <a:spcBef>
              <a:spcPct val="0"/>
            </a:spcBef>
            <a:spcAft>
              <a:spcPct val="35000"/>
            </a:spcAft>
            <a:buNone/>
          </a:pPr>
          <a:r>
            <a:rPr lang="en-GB" sz="1300" b="1" kern="1200"/>
            <a:t>Personalized Engagement</a:t>
          </a:r>
          <a:endParaRPr lang="en-US" sz="1300" kern="1200"/>
        </a:p>
      </dsp:txBody>
      <dsp:txXfrm>
        <a:off x="0" y="1842137"/>
        <a:ext cx="2323452" cy="410519"/>
      </dsp:txXfrm>
    </dsp:sp>
    <dsp:sp modelId="{FDE05F2A-D91D-45F9-A565-5970ED7FB669}">
      <dsp:nvSpPr>
        <dsp:cNvPr id="0" name=""/>
        <dsp:cNvSpPr/>
      </dsp:nvSpPr>
      <dsp:spPr>
        <a:xfrm>
          <a:off x="2323452" y="1842137"/>
          <a:ext cx="2323452" cy="410519"/>
        </a:xfrm>
        <a:prstGeom prst="rect">
          <a:avLst/>
        </a:prstGeom>
        <a:solidFill>
          <a:schemeClr val="accent6">
            <a:tint val="40000"/>
            <a:alpha val="90000"/>
            <a:hueOff val="0"/>
            <a:satOff val="0"/>
            <a:lumOff val="0"/>
            <a:alphaOff val="0"/>
          </a:schemeClr>
        </a:solidFill>
        <a:ln w="19050" cap="flat" cmpd="sng" algn="ctr">
          <a:solidFill>
            <a:schemeClr val="accent6">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2456" tIns="16510" rIns="92456" bIns="16510" numCol="1" spcCol="1270" anchor="ctr" anchorCtr="0">
          <a:noAutofit/>
        </a:bodyPr>
        <a:lstStyle/>
        <a:p>
          <a:pPr marL="0" lvl="0" indent="0" algn="ctr" defTabSz="577850">
            <a:lnSpc>
              <a:spcPct val="90000"/>
            </a:lnSpc>
            <a:spcBef>
              <a:spcPct val="0"/>
            </a:spcBef>
            <a:spcAft>
              <a:spcPct val="35000"/>
            </a:spcAft>
            <a:buNone/>
          </a:pPr>
          <a:r>
            <a:rPr lang="en-GB" sz="1300" b="1" kern="1200"/>
            <a:t>Social Media</a:t>
          </a:r>
          <a:endParaRPr lang="en-US" sz="1300" kern="1200"/>
        </a:p>
      </dsp:txBody>
      <dsp:txXfrm>
        <a:off x="2323452" y="1842137"/>
        <a:ext cx="2323452" cy="410519"/>
      </dsp:txXfrm>
    </dsp:sp>
    <dsp:sp modelId="{C4AD2F56-536A-4DD1-B9DE-2C41C6BB3606}">
      <dsp:nvSpPr>
        <dsp:cNvPr id="0" name=""/>
        <dsp:cNvSpPr/>
      </dsp:nvSpPr>
      <dsp:spPr>
        <a:xfrm rot="10800000">
          <a:off x="0" y="638"/>
          <a:ext cx="4646905" cy="1372975"/>
        </a:xfrm>
        <a:prstGeom prst="upArrowCallou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b="1" kern="1200" dirty="0"/>
            <a:t>Digital Platforms: </a:t>
          </a:r>
          <a:r>
            <a:rPr lang="en-GB" sz="1200" kern="1200" dirty="0"/>
            <a:t>M&amp;S Food has utilized various online sources as a means of communicating and accessing the customer using websites, applications, email marketing and social media.</a:t>
          </a:r>
          <a:endParaRPr lang="en-US" sz="1200" kern="1200" dirty="0"/>
        </a:p>
      </dsp:txBody>
      <dsp:txXfrm rot="10800000">
        <a:off x="0" y="638"/>
        <a:ext cx="4646905" cy="89211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1FC1A4-C483-488E-B554-29A2615A174E}">
      <dsp:nvSpPr>
        <dsp:cNvPr id="0" name=""/>
        <dsp:cNvSpPr/>
      </dsp:nvSpPr>
      <dsp:spPr>
        <a:xfrm>
          <a:off x="0" y="852148"/>
          <a:ext cx="6589260" cy="15731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DCF02A0-FFFC-4EC7-946D-624EA17922CC}">
      <dsp:nvSpPr>
        <dsp:cNvPr id="0" name=""/>
        <dsp:cNvSpPr/>
      </dsp:nvSpPr>
      <dsp:spPr>
        <a:xfrm>
          <a:off x="475892" y="1206118"/>
          <a:ext cx="865258" cy="86525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872AFAC-A515-4C72-89F2-6C2930ED82B6}">
      <dsp:nvSpPr>
        <dsp:cNvPr id="0" name=""/>
        <dsp:cNvSpPr/>
      </dsp:nvSpPr>
      <dsp:spPr>
        <a:xfrm>
          <a:off x="1817043" y="852148"/>
          <a:ext cx="4772216" cy="1573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497" tIns="166497" rIns="166497" bIns="166497" numCol="1" spcCol="1270" anchor="ctr" anchorCtr="0">
          <a:noAutofit/>
        </a:bodyPr>
        <a:lstStyle/>
        <a:p>
          <a:pPr marL="0" lvl="0" indent="0" algn="l" defTabSz="622300">
            <a:lnSpc>
              <a:spcPct val="90000"/>
            </a:lnSpc>
            <a:spcBef>
              <a:spcPct val="0"/>
            </a:spcBef>
            <a:spcAft>
              <a:spcPct val="35000"/>
            </a:spcAft>
            <a:buNone/>
          </a:pPr>
          <a:r>
            <a:rPr lang="en-GB" sz="1400" b="1" kern="1200"/>
            <a:t>Enhance Digital Engagement: </a:t>
          </a:r>
          <a:r>
            <a:rPr lang="en-GB" sz="1400" kern="1200"/>
            <a:t>M&amp;S can also invest in new digital functionality, such as the capability to apply augmented reality to its in-store shopping experience, or newer functionality on the app being more customisable and interactive to encourage younger cohorts, who would prefer a more interactive shopping experience.</a:t>
          </a:r>
          <a:endParaRPr lang="en-US" sz="1400" kern="1200"/>
        </a:p>
      </dsp:txBody>
      <dsp:txXfrm>
        <a:off x="1817043" y="852148"/>
        <a:ext cx="4772216" cy="1573197"/>
      </dsp:txXfrm>
    </dsp:sp>
    <dsp:sp modelId="{48F6C811-4CB6-4979-BCFD-434F485DE726}">
      <dsp:nvSpPr>
        <dsp:cNvPr id="0" name=""/>
        <dsp:cNvSpPr/>
      </dsp:nvSpPr>
      <dsp:spPr>
        <a:xfrm>
          <a:off x="0" y="2818646"/>
          <a:ext cx="6589260" cy="15731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099D48-B7DE-4959-9D72-7AA31D4A00D4}">
      <dsp:nvSpPr>
        <dsp:cNvPr id="0" name=""/>
        <dsp:cNvSpPr/>
      </dsp:nvSpPr>
      <dsp:spPr>
        <a:xfrm>
          <a:off x="475892" y="3172615"/>
          <a:ext cx="865258" cy="86525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0C3A526-4F63-4AEE-9554-4EA735F6CC6A}">
      <dsp:nvSpPr>
        <dsp:cNvPr id="0" name=""/>
        <dsp:cNvSpPr/>
      </dsp:nvSpPr>
      <dsp:spPr>
        <a:xfrm>
          <a:off x="1817043" y="2818646"/>
          <a:ext cx="4772216" cy="1573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497" tIns="166497" rIns="166497" bIns="166497" numCol="1" spcCol="1270" anchor="ctr" anchorCtr="0">
          <a:noAutofit/>
        </a:bodyPr>
        <a:lstStyle/>
        <a:p>
          <a:pPr marL="0" lvl="0" indent="0" algn="l" defTabSz="622300">
            <a:lnSpc>
              <a:spcPct val="90000"/>
            </a:lnSpc>
            <a:spcBef>
              <a:spcPct val="0"/>
            </a:spcBef>
            <a:spcAft>
              <a:spcPct val="35000"/>
            </a:spcAft>
            <a:buNone/>
          </a:pPr>
          <a:r>
            <a:rPr lang="en-GB" sz="1400" b="1" kern="1200"/>
            <a:t>Campaigns: </a:t>
          </a:r>
          <a:r>
            <a:rPr lang="en-GB" sz="1400" kern="1200"/>
            <a:t>M&amp;S can also increase its sustainable product range inclenation in all its categories and focus on the minimization of its plastic waste by the utilization of eco-friendly package of all products (Riharjo et al., 2025).</a:t>
          </a:r>
          <a:endParaRPr lang="en-US" sz="1400" kern="1200"/>
        </a:p>
      </dsp:txBody>
      <dsp:txXfrm>
        <a:off x="1817043" y="2818646"/>
        <a:ext cx="4772216" cy="157319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BBFF4B-DB58-466F-B3BB-7885050964E0}">
      <dsp:nvSpPr>
        <dsp:cNvPr id="0" name=""/>
        <dsp:cNvSpPr/>
      </dsp:nvSpPr>
      <dsp:spPr>
        <a:xfrm>
          <a:off x="0" y="68381"/>
          <a:ext cx="10378440" cy="989820"/>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In conclusion, CRM strategies that M&amp;S Food has been employing have been founded on data collection, customer-oriented marketing, and use of information online to build loyal customers over a long-term customer base, as well as its image in the congested retail scenario.</a:t>
          </a:r>
          <a:endParaRPr lang="en-US" sz="1800" kern="1200"/>
        </a:p>
      </dsp:txBody>
      <dsp:txXfrm>
        <a:off x="48319" y="116700"/>
        <a:ext cx="10281802" cy="893182"/>
      </dsp:txXfrm>
    </dsp:sp>
    <dsp:sp modelId="{7E0E5006-897D-415A-88DD-02CB818DC74A}">
      <dsp:nvSpPr>
        <dsp:cNvPr id="0" name=""/>
        <dsp:cNvSpPr/>
      </dsp:nvSpPr>
      <dsp:spPr>
        <a:xfrm>
          <a:off x="0" y="1110041"/>
          <a:ext cx="10378440" cy="989820"/>
        </a:xfrm>
        <a:prstGeom prst="roundRect">
          <a:avLst/>
        </a:prstGeom>
        <a:solidFill>
          <a:schemeClr val="accent4">
            <a:hueOff val="3299968"/>
            <a:satOff val="-14601"/>
            <a:lumOff val="-245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It has also been informed by the digital and social media integration to complement its CRM program to enable M&amp;S Food to reach the customers in real-time and implement brand loyalty and sustainability initiatives.</a:t>
          </a:r>
          <a:endParaRPr lang="en-US" sz="1800" kern="1200"/>
        </a:p>
      </dsp:txBody>
      <dsp:txXfrm>
        <a:off x="48319" y="1158360"/>
        <a:ext cx="10281802" cy="893182"/>
      </dsp:txXfrm>
    </dsp:sp>
    <dsp:sp modelId="{CCADA697-8AD3-4C1D-8D35-582DDFE81247}">
      <dsp:nvSpPr>
        <dsp:cNvPr id="0" name=""/>
        <dsp:cNvSpPr/>
      </dsp:nvSpPr>
      <dsp:spPr>
        <a:xfrm>
          <a:off x="0" y="2151701"/>
          <a:ext cx="10378440" cy="989820"/>
        </a:xfrm>
        <a:prstGeom prst="roundRect">
          <a:avLst/>
        </a:prstGeom>
        <a:solidFill>
          <a:schemeClr val="accent4">
            <a:hueOff val="6599937"/>
            <a:satOff val="-29202"/>
            <a:lumOff val="-490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However, to continue being successful, M&amp;S Food needs to address the challenge of internet contact with younger buyers, promote eco-sustainability in all goods, and implement data protection privacy as the tool to hold on to the loyalty of the clients.</a:t>
          </a:r>
          <a:endParaRPr lang="en-US" sz="1800" kern="1200"/>
        </a:p>
      </dsp:txBody>
      <dsp:txXfrm>
        <a:off x="48319" y="2200020"/>
        <a:ext cx="10281802" cy="89318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E15514-DD3A-4A26-A022-002997B1241D}" type="datetimeFigureOut">
              <a:rPr lang="en-GB" smtClean="0"/>
              <a:t>20/11/2025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1E4210-8AD3-49B4-BC54-9F3911FAF79F}" type="slidenum">
              <a:rPr lang="en-GB" smtClean="0"/>
              <a:t>‹#›</a:t>
            </a:fld>
            <a:endParaRPr lang="en-GB"/>
          </a:p>
        </p:txBody>
      </p:sp>
    </p:spTree>
    <p:extLst>
      <p:ext uri="{BB962C8B-B14F-4D97-AF65-F5344CB8AC3E}">
        <p14:creationId xmlns:p14="http://schemas.microsoft.com/office/powerpoint/2010/main" val="36575548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lnSpc>
                <a:spcPct val="170000"/>
              </a:lnSpc>
              <a:buNone/>
            </a:pPr>
            <a:r>
              <a:rPr lang="en-GB" b="1" noProof="0" dirty="0">
                <a:latin typeface="Times New Roman" panose="02020603050405020304" pitchFamily="18" charset="0"/>
                <a:cs typeface="Times New Roman" panose="02020603050405020304" pitchFamily="18" charset="0"/>
              </a:rPr>
              <a:t>Key Points:</a:t>
            </a:r>
            <a:endParaRPr lang="en-GB" noProof="0" dirty="0">
              <a:latin typeface="Times New Roman" panose="02020603050405020304" pitchFamily="18" charset="0"/>
              <a:cs typeface="Times New Roman" panose="02020603050405020304" pitchFamily="18" charset="0"/>
            </a:endParaRPr>
          </a:p>
          <a:p>
            <a:pPr algn="just">
              <a:lnSpc>
                <a:spcPct val="170000"/>
              </a:lnSpc>
            </a:pPr>
            <a:r>
              <a:rPr lang="en-GB" b="1" noProof="0" dirty="0">
                <a:latin typeface="Times New Roman" panose="02020603050405020304" pitchFamily="18" charset="0"/>
                <a:cs typeface="Times New Roman" panose="02020603050405020304" pitchFamily="18" charset="0"/>
              </a:rPr>
              <a:t>Long-Term Relationships: </a:t>
            </a:r>
            <a:r>
              <a:rPr lang="en-GB" noProof="0" dirty="0">
                <a:latin typeface="Times New Roman" panose="02020603050405020304" pitchFamily="18" charset="0"/>
                <a:cs typeface="Times New Roman" panose="02020603050405020304" pitchFamily="18" charset="0"/>
              </a:rPr>
              <a:t>Added to this is CRM a strategy which is focused on building and maintaining long term relationships with the customer as opposed to the short term transactions. This will help companies to maintain the customers and grow their lifetime value.</a:t>
            </a:r>
          </a:p>
          <a:p>
            <a:pPr algn="just">
              <a:lnSpc>
                <a:spcPct val="170000"/>
              </a:lnSpc>
            </a:pPr>
            <a:r>
              <a:rPr lang="en-GB" b="1" noProof="0" dirty="0">
                <a:latin typeface="Times New Roman" panose="02020603050405020304" pitchFamily="18" charset="0"/>
                <a:cs typeface="Times New Roman" panose="02020603050405020304" pitchFamily="18" charset="0"/>
              </a:rPr>
              <a:t>Personalization: </a:t>
            </a:r>
            <a:r>
              <a:rPr lang="en-GB" noProof="0" dirty="0">
                <a:latin typeface="Times New Roman" panose="02020603050405020304" pitchFamily="18" charset="0"/>
                <a:cs typeface="Times New Roman" panose="02020603050405020304" pitchFamily="18" charset="0"/>
              </a:rPr>
              <a:t>Using customer data, the companies will be able to propose personal work, individual promotions, and solutions that react to the needs of specific customers and lead to the increased level of satisfaction and loyalty.</a:t>
            </a:r>
          </a:p>
          <a:p>
            <a:pPr algn="just">
              <a:lnSpc>
                <a:spcPct val="170000"/>
              </a:lnSpc>
            </a:pPr>
            <a:r>
              <a:rPr lang="en-GB" b="1" noProof="0" dirty="0">
                <a:latin typeface="Times New Roman" panose="02020603050405020304" pitchFamily="18" charset="0"/>
                <a:cs typeface="Times New Roman" panose="02020603050405020304" pitchFamily="18" charset="0"/>
              </a:rPr>
              <a:t>Relevance to M&amp;S Food: </a:t>
            </a:r>
            <a:r>
              <a:rPr lang="en-GB" noProof="0" dirty="0">
                <a:latin typeface="Times New Roman" panose="02020603050405020304" pitchFamily="18" charset="0"/>
                <a:cs typeface="Times New Roman" panose="02020603050405020304" pitchFamily="18" charset="0"/>
              </a:rPr>
              <a:t>The competitive retailing competition like M&amp;S Food has been crucial due to the changing customer expectation regarding not just personal treatment, but also sustainability which is highly influenced by CRM.</a:t>
            </a:r>
          </a:p>
        </p:txBody>
      </p:sp>
      <p:sp>
        <p:nvSpPr>
          <p:cNvPr id="4" name="Slide Number Placeholder 3"/>
          <p:cNvSpPr>
            <a:spLocks noGrp="1"/>
          </p:cNvSpPr>
          <p:nvPr>
            <p:ph type="sldNum" sz="quarter" idx="5"/>
          </p:nvPr>
        </p:nvSpPr>
        <p:spPr/>
        <p:txBody>
          <a:bodyPr/>
          <a:lstStyle/>
          <a:p>
            <a:fld id="{161E4210-8AD3-49B4-BC54-9F3911FAF79F}" type="slidenum">
              <a:rPr lang="en-GB" smtClean="0"/>
              <a:t>3</a:t>
            </a:fld>
            <a:endParaRPr lang="en-GB"/>
          </a:p>
        </p:txBody>
      </p:sp>
    </p:spTree>
    <p:extLst>
      <p:ext uri="{BB962C8B-B14F-4D97-AF65-F5344CB8AC3E}">
        <p14:creationId xmlns:p14="http://schemas.microsoft.com/office/powerpoint/2010/main" val="15233245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lnSpc>
                <a:spcPct val="170000"/>
              </a:lnSpc>
              <a:buNone/>
            </a:pPr>
            <a:r>
              <a:rPr lang="en-GB" b="1" dirty="0">
                <a:latin typeface="Times New Roman" panose="02020603050405020304" pitchFamily="18" charset="0"/>
                <a:cs typeface="Times New Roman" panose="02020603050405020304" pitchFamily="18" charset="0"/>
              </a:rPr>
              <a:t>Main Areas of Focus:</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CRM at M&amp;S Food: </a:t>
            </a:r>
            <a:r>
              <a:rPr lang="en-GB" dirty="0">
                <a:latin typeface="Times New Roman" panose="02020603050405020304" pitchFamily="18" charset="0"/>
                <a:cs typeface="Times New Roman" panose="02020603050405020304" pitchFamily="18" charset="0"/>
              </a:rPr>
              <a:t>How M&amp;S is approaching customer data collection and utilization to personalize interactions with customers and improve the relationship.</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Digital &amp; Social Media: </a:t>
            </a:r>
            <a:r>
              <a:rPr lang="en-GB" dirty="0">
                <a:latin typeface="Times New Roman" panose="02020603050405020304" pitchFamily="18" charset="0"/>
                <a:cs typeface="Times New Roman" panose="02020603050405020304" pitchFamily="18" charset="0"/>
              </a:rPr>
              <a:t>How these platforms are utilized in the CRM strategy of M&amp;S Food, and how it helps communicate with the customers and serving them.</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Effectiveness: </a:t>
            </a:r>
            <a:r>
              <a:rPr lang="en-GB" dirty="0">
                <a:latin typeface="Times New Roman" panose="02020603050405020304" pitchFamily="18" charset="0"/>
                <a:cs typeface="Times New Roman" panose="02020603050405020304" pitchFamily="18" charset="0"/>
              </a:rPr>
              <a:t>Evaluating the role of M&amp;S digital strategies in CRM in customer loyalty, customer retention and brand performance.</a:t>
            </a:r>
            <a:endParaRPr lang="en-GB" dirty="0"/>
          </a:p>
        </p:txBody>
      </p:sp>
      <p:sp>
        <p:nvSpPr>
          <p:cNvPr id="4" name="Slide Number Placeholder 3"/>
          <p:cNvSpPr>
            <a:spLocks noGrp="1"/>
          </p:cNvSpPr>
          <p:nvPr>
            <p:ph type="sldNum" sz="quarter" idx="5"/>
          </p:nvPr>
        </p:nvSpPr>
        <p:spPr/>
        <p:txBody>
          <a:bodyPr/>
          <a:lstStyle/>
          <a:p>
            <a:fld id="{161E4210-8AD3-49B4-BC54-9F3911FAF79F}" type="slidenum">
              <a:rPr lang="en-GB" smtClean="0"/>
              <a:t>4</a:t>
            </a:fld>
            <a:endParaRPr lang="en-GB"/>
          </a:p>
        </p:txBody>
      </p:sp>
    </p:spTree>
    <p:extLst>
      <p:ext uri="{BB962C8B-B14F-4D97-AF65-F5344CB8AC3E}">
        <p14:creationId xmlns:p14="http://schemas.microsoft.com/office/powerpoint/2010/main" val="1801082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gn="just">
              <a:lnSpc>
                <a:spcPct val="170000"/>
              </a:lnSpc>
            </a:pPr>
            <a:r>
              <a:rPr lang="en-GB" b="1" dirty="0">
                <a:latin typeface="Times New Roman" panose="02020603050405020304" pitchFamily="18" charset="0"/>
                <a:cs typeface="Times New Roman" panose="02020603050405020304" pitchFamily="18" charset="0"/>
              </a:rPr>
              <a:t>Loyalty Program: </a:t>
            </a:r>
            <a:r>
              <a:rPr lang="en-GB" dirty="0">
                <a:latin typeface="Times New Roman" panose="02020603050405020304" pitchFamily="18" charset="0"/>
                <a:cs typeface="Times New Roman" panose="02020603050405020304" pitchFamily="18" charset="0"/>
              </a:rPr>
              <a:t>M&amp;S Sparks card is among the CRM tools that collects comprehensive data about the buying history of the customers and helps M&amp;S offer them individual promises and discounts depending on their shopping habits.</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Customer Feedback: </a:t>
            </a:r>
            <a:r>
              <a:rPr lang="en-GB" dirty="0">
                <a:latin typeface="Times New Roman" panose="02020603050405020304" pitchFamily="18" charset="0"/>
                <a:cs typeface="Times New Roman" panose="02020603050405020304" pitchFamily="18" charset="0"/>
              </a:rPr>
              <a:t>The payment of the feedback regarding satisfaction is also collected through the M&amp;S in the form of surveys, reviews and customer care interaction which is analysed to improve not only the product offering but also the customer care </a:t>
            </a:r>
            <a:r>
              <a:rPr lang="en-US" dirty="0">
                <a:latin typeface="Times New Roman" panose="02020603050405020304" pitchFamily="18" charset="0"/>
                <a:cs typeface="Times New Roman" panose="02020603050405020304" pitchFamily="18" charset="0"/>
              </a:rPr>
              <a:t>(Armstrong and Kotler, 2020)</a:t>
            </a:r>
            <a:r>
              <a:rPr lang="en-GB"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Outcome: </a:t>
            </a:r>
            <a:r>
              <a:rPr lang="en-GB" dirty="0">
                <a:latin typeface="Times New Roman" panose="02020603050405020304" pitchFamily="18" charset="0"/>
                <a:cs typeface="Times New Roman" panose="02020603050405020304" pitchFamily="18" charset="0"/>
              </a:rPr>
              <a:t>Customer experience is enhanced, personalized marketing is more beneficial to the customer and helps establish better relationships, hence leads to increased customer loyalty.</a:t>
            </a:r>
            <a:endParaRPr lang="en-GB" dirty="0"/>
          </a:p>
        </p:txBody>
      </p:sp>
      <p:sp>
        <p:nvSpPr>
          <p:cNvPr id="4" name="Slide Number Placeholder 3"/>
          <p:cNvSpPr>
            <a:spLocks noGrp="1"/>
          </p:cNvSpPr>
          <p:nvPr>
            <p:ph type="sldNum" sz="quarter" idx="5"/>
          </p:nvPr>
        </p:nvSpPr>
        <p:spPr/>
        <p:txBody>
          <a:bodyPr/>
          <a:lstStyle/>
          <a:p>
            <a:fld id="{161E4210-8AD3-49B4-BC54-9F3911FAF79F}" type="slidenum">
              <a:rPr lang="en-GB" smtClean="0"/>
              <a:t>5</a:t>
            </a:fld>
            <a:endParaRPr lang="en-GB"/>
          </a:p>
        </p:txBody>
      </p:sp>
    </p:spTree>
    <p:extLst>
      <p:ext uri="{BB962C8B-B14F-4D97-AF65-F5344CB8AC3E}">
        <p14:creationId xmlns:p14="http://schemas.microsoft.com/office/powerpoint/2010/main" val="39940822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lnSpc>
                <a:spcPct val="170000"/>
              </a:lnSpc>
              <a:buNone/>
            </a:pPr>
            <a:r>
              <a:rPr lang="en-GB" b="1" dirty="0">
                <a:latin typeface="Times New Roman" panose="02020603050405020304" pitchFamily="18" charset="0"/>
                <a:cs typeface="Times New Roman" panose="02020603050405020304" pitchFamily="18" charset="0"/>
              </a:rPr>
              <a:t>Key Points:</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Personalized Engagement: </a:t>
            </a:r>
            <a:r>
              <a:rPr lang="en-GB" dirty="0">
                <a:latin typeface="Times New Roman" panose="02020603050405020304" pitchFamily="18" charset="0"/>
                <a:cs typeface="Times New Roman" panose="02020603050405020304" pitchFamily="18" charset="0"/>
              </a:rPr>
              <a:t>M&amp;S app is a feature where a customer can receive individualized offers, discounts, and purchases based on already purchased products and liked them.</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Social Media: </a:t>
            </a:r>
            <a:r>
              <a:rPr lang="en-GB" dirty="0">
                <a:latin typeface="Times New Roman" panose="02020603050405020304" pitchFamily="18" charset="0"/>
                <a:cs typeface="Times New Roman" panose="02020603050405020304" pitchFamily="18" charset="0"/>
              </a:rPr>
              <a:t>Instagram, Twitter, and Facebook are such resources that play a vital role in promoting the product, seeking sales, and communicating with the clients.</a:t>
            </a:r>
            <a:endParaRPr lang="en-US" dirty="0">
              <a:latin typeface="Times New Roman" panose="02020603050405020304" pitchFamily="18" charset="0"/>
              <a:cs typeface="Times New Roman" panose="02020603050405020304" pitchFamily="18" charset="0"/>
            </a:endParaRPr>
          </a:p>
          <a:p>
            <a:pPr marL="0" indent="0" algn="just">
              <a:lnSpc>
                <a:spcPct val="170000"/>
              </a:lnSpc>
              <a:buNone/>
            </a:pPr>
            <a:r>
              <a:rPr lang="en-GB" b="1" dirty="0">
                <a:latin typeface="Times New Roman" panose="02020603050405020304" pitchFamily="18" charset="0"/>
                <a:cs typeface="Times New Roman" panose="02020603050405020304" pitchFamily="18" charset="0"/>
              </a:rPr>
              <a:t>Social Media Impact:</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Brand Awareness: </a:t>
            </a:r>
            <a:r>
              <a:rPr lang="en-GB" dirty="0">
                <a:latin typeface="Times New Roman" panose="02020603050405020304" pitchFamily="18" charset="0"/>
                <a:cs typeface="Times New Roman" panose="02020603050405020304" pitchFamily="18" charset="0"/>
              </a:rPr>
              <a:t>M&amp;S Food offers better visibility and trust in the brand as it communicates with the customers on social media </a:t>
            </a:r>
            <a:r>
              <a:rPr lang="en-US" dirty="0">
                <a:latin typeface="Times New Roman" panose="02020603050405020304" pitchFamily="18" charset="0"/>
                <a:cs typeface="Times New Roman" panose="02020603050405020304" pitchFamily="18" charset="0"/>
              </a:rPr>
              <a:t>(Lee and Charles, 2021)</a:t>
            </a:r>
            <a:r>
              <a:rPr lang="en-GB"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Real-Time Feedback: </a:t>
            </a:r>
            <a:r>
              <a:rPr lang="en-GB" dirty="0">
                <a:latin typeface="Times New Roman" panose="02020603050405020304" pitchFamily="18" charset="0"/>
                <a:cs typeface="Times New Roman" panose="02020603050405020304" pitchFamily="18" charset="0"/>
              </a:rPr>
              <a:t>Social media provides customer feedback in the form of instant communication whereby M&amp;S are able to respond promptly to issues presented by customers.</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Customer Service: </a:t>
            </a:r>
            <a:r>
              <a:rPr lang="en-GB" dirty="0">
                <a:latin typeface="Times New Roman" panose="02020603050405020304" pitchFamily="18" charset="0"/>
                <a:cs typeface="Times New Roman" panose="02020603050405020304" pitchFamily="18" charset="0"/>
              </a:rPr>
              <a:t>Through its utilization of social media in customer service (responding to requests and providing solutions in real-time, among other things), M&amp;S develops positive brand image and contributes to it.</a:t>
            </a:r>
            <a:endParaRPr lang="en-GB" dirty="0"/>
          </a:p>
        </p:txBody>
      </p:sp>
      <p:sp>
        <p:nvSpPr>
          <p:cNvPr id="4" name="Slide Number Placeholder 3"/>
          <p:cNvSpPr>
            <a:spLocks noGrp="1"/>
          </p:cNvSpPr>
          <p:nvPr>
            <p:ph type="sldNum" sz="quarter" idx="5"/>
          </p:nvPr>
        </p:nvSpPr>
        <p:spPr/>
        <p:txBody>
          <a:bodyPr/>
          <a:lstStyle/>
          <a:p>
            <a:fld id="{161E4210-8AD3-49B4-BC54-9F3911FAF79F}" type="slidenum">
              <a:rPr lang="en-GB" smtClean="0"/>
              <a:t>6</a:t>
            </a:fld>
            <a:endParaRPr lang="en-GB"/>
          </a:p>
        </p:txBody>
      </p:sp>
    </p:spTree>
    <p:extLst>
      <p:ext uri="{BB962C8B-B14F-4D97-AF65-F5344CB8AC3E}">
        <p14:creationId xmlns:p14="http://schemas.microsoft.com/office/powerpoint/2010/main" val="23967922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lnSpc>
                <a:spcPct val="170000"/>
              </a:lnSpc>
              <a:buNone/>
            </a:pPr>
            <a:r>
              <a:rPr lang="en-GB" b="1" dirty="0">
                <a:latin typeface="Times New Roman" panose="02020603050405020304" pitchFamily="18" charset="0"/>
                <a:cs typeface="Times New Roman" panose="02020603050405020304" pitchFamily="18" charset="0"/>
              </a:rPr>
              <a:t>Key Strategies:</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Targeted Marketing: </a:t>
            </a:r>
            <a:r>
              <a:rPr lang="en-GB" dirty="0">
                <a:latin typeface="Times New Roman" panose="02020603050405020304" pitchFamily="18" charset="0"/>
                <a:cs typeface="Times New Roman" panose="02020603050405020304" pitchFamily="18" charset="0"/>
              </a:rPr>
              <a:t>M&amp;S uses the information about their customers with the intention of creating very specific campaigns, such as the seasonal offers or loyalty programs and deals built upon individual purchasing patterns </a:t>
            </a:r>
            <a:r>
              <a:rPr lang="en-US" dirty="0">
                <a:latin typeface="Times New Roman" panose="02020603050405020304" pitchFamily="18" charset="0"/>
                <a:cs typeface="Times New Roman" panose="02020603050405020304" pitchFamily="18" charset="0"/>
              </a:rPr>
              <a:t>(Marks &amp; Spencer, 2025)</a:t>
            </a:r>
            <a:r>
              <a:rPr lang="en-GB"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Customer Engagement: </a:t>
            </a:r>
            <a:r>
              <a:rPr lang="en-GB" dirty="0">
                <a:latin typeface="Times New Roman" panose="02020603050405020304" pitchFamily="18" charset="0"/>
                <a:cs typeface="Times New Roman" panose="02020603050405020304" pitchFamily="18" charset="0"/>
              </a:rPr>
              <a:t>Customer experiences are developed by M&amp;S using the assistance of the Sparks program where they take the form of individualized discounts and benefits to the customer based on past purchase history.</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Social Media Interaction: </a:t>
            </a:r>
            <a:r>
              <a:rPr lang="en-GB" dirty="0">
                <a:latin typeface="Times New Roman" panose="02020603050405020304" pitchFamily="18" charset="0"/>
                <a:cs typeface="Times New Roman" panose="02020603050405020304" pitchFamily="18" charset="0"/>
              </a:rPr>
              <a:t>M&amp;S is also engaging the customers online via the social media networks where the customers pose questions or get answers on any question or any product updates and any new product.</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Goal: </a:t>
            </a:r>
            <a:r>
              <a:rPr lang="en-GB" dirty="0">
                <a:latin typeface="Times New Roman" panose="02020603050405020304" pitchFamily="18" charset="0"/>
                <a:cs typeface="Times New Roman" panose="02020603050405020304" pitchFamily="18" charset="0"/>
              </a:rPr>
              <a:t>The general concept is to ensure a smooth interaction process across the online and offline platforms, which will give customers never-ending value and lead to a better shopping experience.</a:t>
            </a:r>
            <a:endParaRPr lang="en-GB" dirty="0"/>
          </a:p>
        </p:txBody>
      </p:sp>
      <p:sp>
        <p:nvSpPr>
          <p:cNvPr id="4" name="Slide Number Placeholder 3"/>
          <p:cNvSpPr>
            <a:spLocks noGrp="1"/>
          </p:cNvSpPr>
          <p:nvPr>
            <p:ph type="sldNum" sz="quarter" idx="5"/>
          </p:nvPr>
        </p:nvSpPr>
        <p:spPr/>
        <p:txBody>
          <a:bodyPr/>
          <a:lstStyle/>
          <a:p>
            <a:fld id="{161E4210-8AD3-49B4-BC54-9F3911FAF79F}" type="slidenum">
              <a:rPr lang="en-GB" smtClean="0"/>
              <a:t>7</a:t>
            </a:fld>
            <a:endParaRPr lang="en-GB"/>
          </a:p>
        </p:txBody>
      </p:sp>
    </p:spTree>
    <p:extLst>
      <p:ext uri="{BB962C8B-B14F-4D97-AF65-F5344CB8AC3E}">
        <p14:creationId xmlns:p14="http://schemas.microsoft.com/office/powerpoint/2010/main" val="38981435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gn="just">
              <a:lnSpc>
                <a:spcPct val="170000"/>
              </a:lnSpc>
            </a:pPr>
            <a:r>
              <a:rPr lang="en-GB" b="1" dirty="0">
                <a:latin typeface="Times New Roman" panose="02020603050405020304" pitchFamily="18" charset="0"/>
                <a:cs typeface="Times New Roman" panose="02020603050405020304" pitchFamily="18" charset="0"/>
              </a:rPr>
              <a:t>#M&amp;SFood Campaigns: </a:t>
            </a:r>
            <a:r>
              <a:rPr lang="en-GB" dirty="0">
                <a:latin typeface="Times New Roman" panose="02020603050405020304" pitchFamily="18" charset="0"/>
                <a:cs typeface="Times New Roman" panose="02020603050405020304" pitchFamily="18" charset="0"/>
              </a:rPr>
              <a:t>M&amp;S Food is a brand that uses tags as hashtags to promote the seasonal items and involve customers in a campaign e.g. recipe competition and seasonal promotions.</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Influencer Partnerships: </a:t>
            </a:r>
            <a:r>
              <a:rPr lang="en-GB" dirty="0">
                <a:latin typeface="Times New Roman" panose="02020603050405020304" pitchFamily="18" charset="0"/>
                <a:cs typeface="Times New Roman" panose="02020603050405020304" pitchFamily="18" charset="0"/>
              </a:rPr>
              <a:t>M&amp;S collaborates with food bloggers, chefs and sustainability influencers to market ethically sourced products recipes and the environmental friendly initiatives </a:t>
            </a:r>
            <a:r>
              <a:rPr lang="en-US" dirty="0">
                <a:latin typeface="Times New Roman" panose="02020603050405020304" pitchFamily="18" charset="0"/>
                <a:cs typeface="Times New Roman" panose="02020603050405020304" pitchFamily="18" charset="0"/>
              </a:rPr>
              <a:t>(Goyal and Kumar, 2023)</a:t>
            </a:r>
            <a:r>
              <a:rPr lang="en-GB"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Effectiveness: </a:t>
            </a:r>
            <a:r>
              <a:rPr lang="en-GB" dirty="0">
                <a:latin typeface="Times New Roman" panose="02020603050405020304" pitchFamily="18" charset="0"/>
                <a:cs typeface="Times New Roman" panose="02020603050405020304" pitchFamily="18" charset="0"/>
              </a:rPr>
              <a:t>The M&amp;S food can convey the message to younger audience and remind its principles of high quality and sustainability through such campaigns.</a:t>
            </a:r>
            <a:endParaRPr lang="en-US" dirty="0">
              <a:latin typeface="Times New Roman" panose="02020603050405020304" pitchFamily="18" charset="0"/>
              <a:cs typeface="Times New Roman" panose="02020603050405020304" pitchFamily="18" charset="0"/>
            </a:endParaRPr>
          </a:p>
          <a:p>
            <a:pPr marL="0" indent="0" algn="just">
              <a:lnSpc>
                <a:spcPct val="170000"/>
              </a:lnSpc>
              <a:buNone/>
            </a:pPr>
            <a:r>
              <a:rPr lang="en-GB" dirty="0">
                <a:latin typeface="Times New Roman" panose="02020603050405020304" pitchFamily="18" charset="0"/>
                <a:cs typeface="Times New Roman" panose="02020603050405020304" pitchFamily="18" charset="0"/>
              </a:rPr>
              <a:t>The relationships between the influencers also allow the targeting of new customers who may not be aware of the M&amp;S brand and acquiring credibility and trust according to the mention of the third party.</a:t>
            </a:r>
            <a:endParaRPr lang="en-GB" dirty="0"/>
          </a:p>
        </p:txBody>
      </p:sp>
      <p:sp>
        <p:nvSpPr>
          <p:cNvPr id="4" name="Slide Number Placeholder 3"/>
          <p:cNvSpPr>
            <a:spLocks noGrp="1"/>
          </p:cNvSpPr>
          <p:nvPr>
            <p:ph type="sldNum" sz="quarter" idx="5"/>
          </p:nvPr>
        </p:nvSpPr>
        <p:spPr/>
        <p:txBody>
          <a:bodyPr/>
          <a:lstStyle/>
          <a:p>
            <a:fld id="{161E4210-8AD3-49B4-BC54-9F3911FAF79F}" type="slidenum">
              <a:rPr lang="en-GB" smtClean="0"/>
              <a:t>8</a:t>
            </a:fld>
            <a:endParaRPr lang="en-GB"/>
          </a:p>
        </p:txBody>
      </p:sp>
    </p:spTree>
    <p:extLst>
      <p:ext uri="{BB962C8B-B14F-4D97-AF65-F5344CB8AC3E}">
        <p14:creationId xmlns:p14="http://schemas.microsoft.com/office/powerpoint/2010/main" val="18833397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lnSpc>
                <a:spcPct val="170000"/>
              </a:lnSpc>
              <a:buNone/>
            </a:pPr>
            <a:r>
              <a:rPr lang="en-GB" b="1" dirty="0">
                <a:latin typeface="Times New Roman" panose="02020603050405020304" pitchFamily="18" charset="0"/>
                <a:cs typeface="Times New Roman" panose="02020603050405020304" pitchFamily="18" charset="0"/>
              </a:rPr>
              <a:t>Digital delivery:</a:t>
            </a:r>
            <a:r>
              <a:rPr lang="en-GB"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Greater Contentment with the Customers: </a:t>
            </a:r>
            <a:r>
              <a:rPr lang="en-GB" dirty="0">
                <a:latin typeface="Times New Roman" panose="02020603050405020304" pitchFamily="18" charset="0"/>
                <a:cs typeface="Times New Roman" panose="02020603050405020304" pitchFamily="18" charset="0"/>
              </a:rPr>
              <a:t>Personalized deals and the availability of a seamless online experience have contributed to the increased amount of satisfaction among the clients of M&amp;S food.</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Increased Customer Loyalty: </a:t>
            </a:r>
            <a:r>
              <a:rPr lang="en-GB" dirty="0">
                <a:latin typeface="Times New Roman" panose="02020603050405020304" pitchFamily="18" charset="0"/>
                <a:cs typeface="Times New Roman" panose="02020603050405020304" pitchFamily="18" charset="0"/>
              </a:rPr>
              <a:t>Sparks program has been successful in encouraging repeat purchase by motivating customers and establishing their personalised rewards and promotion to enhance Customer loyalty </a:t>
            </a:r>
            <a:r>
              <a:rPr lang="en-US" dirty="0">
                <a:latin typeface="Times New Roman" panose="02020603050405020304" pitchFamily="18" charset="0"/>
                <a:cs typeface="Times New Roman" panose="02020603050405020304" pitchFamily="18" charset="0"/>
              </a:rPr>
              <a:t>(Holmes and Hall, 2021)</a:t>
            </a:r>
            <a:r>
              <a:rPr lang="en-GB"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Brand Loyalty: </a:t>
            </a:r>
            <a:r>
              <a:rPr lang="en-GB" dirty="0">
                <a:latin typeface="Times New Roman" panose="02020603050405020304" pitchFamily="18" charset="0"/>
                <a:cs typeface="Times New Roman" panose="02020603050405020304" pitchFamily="18" charset="0"/>
              </a:rPr>
              <a:t>The identified customer segments sharing sustainability values resonate with the campaign messages and the brand recognition rises among the customers sharing the same values, and M&amp;S has managed to attract customers due to the digital campaigns and sustainability campaigns.</a:t>
            </a:r>
            <a:endParaRPr lang="en-GB" dirty="0"/>
          </a:p>
        </p:txBody>
      </p:sp>
      <p:sp>
        <p:nvSpPr>
          <p:cNvPr id="4" name="Slide Number Placeholder 3"/>
          <p:cNvSpPr>
            <a:spLocks noGrp="1"/>
          </p:cNvSpPr>
          <p:nvPr>
            <p:ph type="sldNum" sz="quarter" idx="5"/>
          </p:nvPr>
        </p:nvSpPr>
        <p:spPr/>
        <p:txBody>
          <a:bodyPr/>
          <a:lstStyle/>
          <a:p>
            <a:fld id="{161E4210-8AD3-49B4-BC54-9F3911FAF79F}" type="slidenum">
              <a:rPr lang="en-GB" smtClean="0"/>
              <a:t>9</a:t>
            </a:fld>
            <a:endParaRPr lang="en-GB"/>
          </a:p>
        </p:txBody>
      </p:sp>
    </p:spTree>
    <p:extLst>
      <p:ext uri="{BB962C8B-B14F-4D97-AF65-F5344CB8AC3E}">
        <p14:creationId xmlns:p14="http://schemas.microsoft.com/office/powerpoint/2010/main" val="22544597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gn="just">
              <a:lnSpc>
                <a:spcPct val="170000"/>
              </a:lnSpc>
            </a:pPr>
            <a:r>
              <a:rPr lang="en-GB" b="1" dirty="0">
                <a:latin typeface="Times New Roman" panose="02020603050405020304" pitchFamily="18" charset="0"/>
                <a:cs typeface="Times New Roman" panose="02020603050405020304" pitchFamily="18" charset="0"/>
              </a:rPr>
              <a:t>Internet Communication with the Youthful Generations: </a:t>
            </a:r>
            <a:r>
              <a:rPr lang="en-GB" dirty="0">
                <a:latin typeface="Times New Roman" panose="02020603050405020304" pitchFamily="18" charset="0"/>
                <a:cs typeface="Times New Roman" panose="02020603050405020304" pitchFamily="18" charset="0"/>
              </a:rPr>
              <a:t>M&amp;S Food has managed to draw the attention of a bulk of consumers, but it is failing to appeal to younger and more technological people who find the Internet more engaging and livelier.</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Sustainability: </a:t>
            </a:r>
            <a:r>
              <a:rPr lang="en-GB" dirty="0">
                <a:latin typeface="Times New Roman" panose="02020603050405020304" pitchFamily="18" charset="0"/>
                <a:cs typeface="Times New Roman" panose="02020603050405020304" pitchFamily="18" charset="0"/>
              </a:rPr>
              <a:t>Although M&amp;S has been successful in offering sustainable products, there remains a need of another consistent sustainability of all products classes particularly on packaging and sourcing </a:t>
            </a:r>
            <a:r>
              <a:rPr lang="en-US" dirty="0">
                <a:latin typeface="Times New Roman" panose="02020603050405020304" pitchFamily="18" charset="0"/>
                <a:cs typeface="Times New Roman" panose="02020603050405020304" pitchFamily="18" charset="0"/>
              </a:rPr>
              <a:t>(Ofori, 2021)</a:t>
            </a:r>
            <a:r>
              <a:rPr lang="en-GB"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lvl="0" algn="just">
              <a:lnSpc>
                <a:spcPct val="170000"/>
              </a:lnSpc>
            </a:pPr>
            <a:r>
              <a:rPr lang="en-GB" b="1" dirty="0">
                <a:latin typeface="Times New Roman" panose="02020603050405020304" pitchFamily="18" charset="0"/>
                <a:cs typeface="Times New Roman" panose="02020603050405020304" pitchFamily="18" charset="0"/>
              </a:rPr>
              <a:t>Data Privacy: </a:t>
            </a:r>
            <a:r>
              <a:rPr lang="en-GB" dirty="0">
                <a:latin typeface="Times New Roman" panose="02020603050405020304" pitchFamily="18" charset="0"/>
                <a:cs typeface="Times New Roman" panose="02020603050405020304" pitchFamily="18" charset="0"/>
              </a:rPr>
              <a:t>The aspect of data privacy and data security are critical as the CRM demands a high level of focus on the information concerning customers. M&amp;S should put in place effective safeguards and make-open data practices to retain their customers.</a:t>
            </a:r>
            <a:endParaRPr lang="en-GB" dirty="0"/>
          </a:p>
        </p:txBody>
      </p:sp>
      <p:sp>
        <p:nvSpPr>
          <p:cNvPr id="4" name="Slide Number Placeholder 3"/>
          <p:cNvSpPr>
            <a:spLocks noGrp="1"/>
          </p:cNvSpPr>
          <p:nvPr>
            <p:ph type="sldNum" sz="quarter" idx="5"/>
          </p:nvPr>
        </p:nvSpPr>
        <p:spPr/>
        <p:txBody>
          <a:bodyPr/>
          <a:lstStyle/>
          <a:p>
            <a:fld id="{161E4210-8AD3-49B4-BC54-9F3911FAF79F}" type="slidenum">
              <a:rPr lang="en-GB" smtClean="0"/>
              <a:t>10</a:t>
            </a:fld>
            <a:endParaRPr lang="en-GB"/>
          </a:p>
        </p:txBody>
      </p:sp>
    </p:spTree>
    <p:extLst>
      <p:ext uri="{BB962C8B-B14F-4D97-AF65-F5344CB8AC3E}">
        <p14:creationId xmlns:p14="http://schemas.microsoft.com/office/powerpoint/2010/main" val="4128118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latin typeface="Times New Roman" panose="02020603050405020304" pitchFamily="18" charset="0"/>
                <a:cs typeface="Times New Roman" panose="02020603050405020304" pitchFamily="18" charset="0"/>
              </a:rPr>
              <a:t>Trust in Capacity to use Advanced Analytics: </a:t>
            </a:r>
            <a:r>
              <a:rPr lang="en-GB" dirty="0">
                <a:latin typeface="Times New Roman" panose="02020603050405020304" pitchFamily="18" charset="0"/>
                <a:cs typeface="Times New Roman" panose="02020603050405020304" pitchFamily="18" charset="0"/>
              </a:rPr>
              <a:t>The M&amp;S must leverage AI and machine learning to learn more about what customers like and how they behave to enable the brand to further target marketing initiatives to the customers and increase customer retention.</a:t>
            </a:r>
            <a:endParaRPr lang="en-GB" dirty="0"/>
          </a:p>
        </p:txBody>
      </p:sp>
      <p:sp>
        <p:nvSpPr>
          <p:cNvPr id="4" name="Slide Number Placeholder 3"/>
          <p:cNvSpPr>
            <a:spLocks noGrp="1"/>
          </p:cNvSpPr>
          <p:nvPr>
            <p:ph type="sldNum" sz="quarter" idx="5"/>
          </p:nvPr>
        </p:nvSpPr>
        <p:spPr/>
        <p:txBody>
          <a:bodyPr/>
          <a:lstStyle/>
          <a:p>
            <a:fld id="{161E4210-8AD3-49B4-BC54-9F3911FAF79F}" type="slidenum">
              <a:rPr lang="en-GB" smtClean="0"/>
              <a:t>11</a:t>
            </a:fld>
            <a:endParaRPr lang="en-GB"/>
          </a:p>
        </p:txBody>
      </p:sp>
    </p:spTree>
    <p:extLst>
      <p:ext uri="{BB962C8B-B14F-4D97-AF65-F5344CB8AC3E}">
        <p14:creationId xmlns:p14="http://schemas.microsoft.com/office/powerpoint/2010/main" val="25751389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70000"/>
              </a:lnSpc>
            </a:pPr>
            <a:r>
              <a:rPr lang="en-GB" dirty="0">
                <a:latin typeface="Times New Roman" panose="02020603050405020304" pitchFamily="18" charset="0"/>
                <a:cs typeface="Times New Roman" panose="02020603050405020304" pitchFamily="18" charset="0"/>
              </a:rPr>
              <a:t>It has also been informed by the digital and social media integration to complement its CRM program to enable M&amp;S Food to reach the customers in real-time and implement brand loyalty and sustainability initiatives.</a:t>
            </a:r>
            <a:endParaRPr lang="en-US" dirty="0">
              <a:latin typeface="Times New Roman" panose="02020603050405020304" pitchFamily="18" charset="0"/>
              <a:cs typeface="Times New Roman" panose="02020603050405020304" pitchFamily="18" charset="0"/>
            </a:endParaRPr>
          </a:p>
          <a:p>
            <a:pPr algn="just">
              <a:lnSpc>
                <a:spcPct val="170000"/>
              </a:lnSpc>
            </a:pPr>
            <a:r>
              <a:rPr lang="en-GB" dirty="0">
                <a:latin typeface="Times New Roman" panose="02020603050405020304" pitchFamily="18" charset="0"/>
                <a:cs typeface="Times New Roman" panose="02020603050405020304" pitchFamily="18" charset="0"/>
              </a:rPr>
              <a:t>However, to continue being successful, M&amp;S Food needs to address the challenge of internet contact with younger buyers, promote eco-sustainability in all goods, and implement data protection privacy as the tool to hold on to the loyalty of the clients.</a:t>
            </a: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61E4210-8AD3-49B4-BC54-9F3911FAF79F}" type="slidenum">
              <a:rPr lang="en-GB" smtClean="0"/>
              <a:t>12</a:t>
            </a:fld>
            <a:endParaRPr lang="en-GB"/>
          </a:p>
        </p:txBody>
      </p:sp>
    </p:spTree>
    <p:extLst>
      <p:ext uri="{BB962C8B-B14F-4D97-AF65-F5344CB8AC3E}">
        <p14:creationId xmlns:p14="http://schemas.microsoft.com/office/powerpoint/2010/main" val="19028857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70000"/>
              </a:lnSpc>
            </a:pPr>
            <a:r>
              <a:rPr lang="en-GB" noProof="0" dirty="0">
                <a:latin typeface="Times New Roman" panose="02020603050405020304" pitchFamily="18" charset="0"/>
                <a:cs typeface="Times New Roman" panose="02020603050405020304" pitchFamily="18" charset="0"/>
              </a:rPr>
              <a:t>Goyal, M. and Kumar, S. (2023). Competitive Strategy to Collaborative Strategy: Tale of organic food firms from an emerging economy. </a:t>
            </a:r>
            <a:r>
              <a:rPr lang="en-GB" i="1" noProof="0" dirty="0">
                <a:latin typeface="Times New Roman" panose="02020603050405020304" pitchFamily="18" charset="0"/>
                <a:cs typeface="Times New Roman" panose="02020603050405020304" pitchFamily="18" charset="0"/>
              </a:rPr>
              <a:t>Journal of International Food &amp; Agribusiness Marketing</a:t>
            </a:r>
            <a:r>
              <a:rPr lang="en-GB" noProof="0" dirty="0">
                <a:latin typeface="Times New Roman" panose="02020603050405020304" pitchFamily="18" charset="0"/>
                <a:cs typeface="Times New Roman" panose="02020603050405020304" pitchFamily="18" charset="0"/>
              </a:rPr>
              <a:t>, pp.1–25. doi:https://doi.org/10.1080/08974438.2023.2281323.</a:t>
            </a:r>
          </a:p>
          <a:p>
            <a:pPr algn="just">
              <a:lnSpc>
                <a:spcPct val="170000"/>
              </a:lnSpc>
            </a:pPr>
            <a:r>
              <a:rPr lang="en-GB" noProof="0" dirty="0">
                <a:latin typeface="Times New Roman" panose="02020603050405020304" pitchFamily="18" charset="0"/>
                <a:cs typeface="Times New Roman" panose="02020603050405020304" pitchFamily="18" charset="0"/>
              </a:rPr>
              <a:t>Holmes, H. and Hall, S.M. (2021). The silent music sheet, the replica tin and the unsewn button: Materialising nostalgia in the Marks and Spencer’s archive. </a:t>
            </a:r>
            <a:r>
              <a:rPr lang="en-GB" i="1" noProof="0" dirty="0">
                <a:latin typeface="Times New Roman" panose="02020603050405020304" pitchFamily="18" charset="0"/>
                <a:cs typeface="Times New Roman" panose="02020603050405020304" pitchFamily="18" charset="0"/>
              </a:rPr>
              <a:t>Emotion, Space and Society</a:t>
            </a:r>
            <a:r>
              <a:rPr lang="en-GB" noProof="0" dirty="0">
                <a:latin typeface="Times New Roman" panose="02020603050405020304" pitchFamily="18" charset="0"/>
                <a:cs typeface="Times New Roman" panose="02020603050405020304" pitchFamily="18" charset="0"/>
              </a:rPr>
              <a:t>, 41, p.100823. doi:https://doi.org/10.1016/j.emospa.2021.100823.</a:t>
            </a:r>
          </a:p>
          <a:p>
            <a:pPr algn="just">
              <a:lnSpc>
                <a:spcPct val="170000"/>
              </a:lnSpc>
            </a:pPr>
            <a:r>
              <a:rPr lang="en-GB" noProof="0" dirty="0">
                <a:latin typeface="Times New Roman" panose="02020603050405020304" pitchFamily="18" charset="0"/>
                <a:cs typeface="Times New Roman" panose="02020603050405020304" pitchFamily="18" charset="0"/>
              </a:rPr>
              <a:t>Ofori, D. (2021). Opportunities and Challenges of Green Marketing. </a:t>
            </a:r>
            <a:r>
              <a:rPr lang="en-GB" i="1" noProof="0" dirty="0">
                <a:latin typeface="Times New Roman" panose="02020603050405020304" pitchFamily="18" charset="0"/>
                <a:cs typeface="Times New Roman" panose="02020603050405020304" pitchFamily="18" charset="0"/>
              </a:rPr>
              <a:t>Green Marketing in Emerging Markets</a:t>
            </a:r>
            <a:r>
              <a:rPr lang="en-GB" noProof="0" dirty="0">
                <a:latin typeface="Times New Roman" panose="02020603050405020304" pitchFamily="18" charset="0"/>
                <a:cs typeface="Times New Roman" panose="02020603050405020304" pitchFamily="18" charset="0"/>
              </a:rPr>
              <a:t>, pp.251–276. doi:https://doi.org/10.1007/978-3-030-74065-8_11.</a:t>
            </a:r>
          </a:p>
          <a:p>
            <a:pPr algn="just">
              <a:lnSpc>
                <a:spcPct val="170000"/>
              </a:lnSpc>
            </a:pPr>
            <a:r>
              <a:rPr lang="en-GB" noProof="0" dirty="0" err="1">
                <a:latin typeface="Times New Roman" panose="02020603050405020304" pitchFamily="18" charset="0"/>
                <a:cs typeface="Times New Roman" panose="02020603050405020304" pitchFamily="18" charset="0"/>
              </a:rPr>
              <a:t>Riharjo</a:t>
            </a:r>
            <a:r>
              <a:rPr lang="en-GB" noProof="0" dirty="0">
                <a:latin typeface="Times New Roman" panose="02020603050405020304" pitchFamily="18" charset="0"/>
                <a:cs typeface="Times New Roman" panose="02020603050405020304" pitchFamily="18" charset="0"/>
              </a:rPr>
              <a:t>, I.B., Efendi, D., Kurnia, K. and </a:t>
            </a:r>
            <a:r>
              <a:rPr lang="en-GB" noProof="0" dirty="0" err="1">
                <a:latin typeface="Times New Roman" panose="02020603050405020304" pitchFamily="18" charset="0"/>
                <a:cs typeface="Times New Roman" panose="02020603050405020304" pitchFamily="18" charset="0"/>
              </a:rPr>
              <a:t>Respatia</a:t>
            </a:r>
            <a:r>
              <a:rPr lang="en-GB" noProof="0" dirty="0">
                <a:latin typeface="Times New Roman" panose="02020603050405020304" pitchFamily="18" charset="0"/>
                <a:cs typeface="Times New Roman" panose="02020603050405020304" pitchFamily="18" charset="0"/>
              </a:rPr>
              <a:t>, W. (2025). Analysis of the perceived firm ethicality and brand loyalty through the lens of corporate social responsibility, green brand innovativeness and green marketing: evidence from an emerging economy. </a:t>
            </a:r>
            <a:r>
              <a:rPr lang="en-GB" i="1" noProof="0" dirty="0">
                <a:latin typeface="Times New Roman" panose="02020603050405020304" pitchFamily="18" charset="0"/>
                <a:cs typeface="Times New Roman" panose="02020603050405020304" pitchFamily="18" charset="0"/>
              </a:rPr>
              <a:t>International Journal of Ethics and Systems</a:t>
            </a:r>
            <a:r>
              <a:rPr lang="en-GB" noProof="0" dirty="0">
                <a:latin typeface="Times New Roman" panose="02020603050405020304" pitchFamily="18" charset="0"/>
                <a:cs typeface="Times New Roman" panose="02020603050405020304" pitchFamily="18" charset="0"/>
              </a:rPr>
              <a:t>. doi:https://doi.org/10.1108/ijoes-09-2024-0284.</a:t>
            </a:r>
          </a:p>
        </p:txBody>
      </p:sp>
      <p:sp>
        <p:nvSpPr>
          <p:cNvPr id="4" name="Slide Number Placeholder 3"/>
          <p:cNvSpPr>
            <a:spLocks noGrp="1"/>
          </p:cNvSpPr>
          <p:nvPr>
            <p:ph type="sldNum" sz="quarter" idx="5"/>
          </p:nvPr>
        </p:nvSpPr>
        <p:spPr/>
        <p:txBody>
          <a:bodyPr/>
          <a:lstStyle/>
          <a:p>
            <a:fld id="{161E4210-8AD3-49B4-BC54-9F3911FAF79F}" type="slidenum">
              <a:rPr lang="en-GB" smtClean="0"/>
              <a:t>13</a:t>
            </a:fld>
            <a:endParaRPr lang="en-GB"/>
          </a:p>
        </p:txBody>
      </p:sp>
    </p:spTree>
    <p:extLst>
      <p:ext uri="{BB962C8B-B14F-4D97-AF65-F5344CB8AC3E}">
        <p14:creationId xmlns:p14="http://schemas.microsoft.com/office/powerpoint/2010/main" val="23162569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C3EA0-443B-E511-76C0-CD712F1B1BC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259FDEB-E1A0-53C1-68D0-1539E45A34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B34DD6E-F043-68D4-B816-5DF2AA0F9D7D}"/>
              </a:ext>
            </a:extLst>
          </p:cNvPr>
          <p:cNvSpPr>
            <a:spLocks noGrp="1"/>
          </p:cNvSpPr>
          <p:nvPr>
            <p:ph type="dt" sz="half" idx="10"/>
          </p:nvPr>
        </p:nvSpPr>
        <p:spPr/>
        <p:txBody>
          <a:bodyPr/>
          <a:lstStyle/>
          <a:p>
            <a:fld id="{5923F103-BC34-4FE4-A40E-EDDEECFDA5D0}" type="datetimeFigureOut">
              <a:rPr lang="en-US" smtClean="0"/>
              <a:pPr/>
              <a:t>11/20/2025</a:t>
            </a:fld>
            <a:endParaRPr lang="en-US" dirty="0"/>
          </a:p>
        </p:txBody>
      </p:sp>
      <p:sp>
        <p:nvSpPr>
          <p:cNvPr id="5" name="Footer Placeholder 4">
            <a:extLst>
              <a:ext uri="{FF2B5EF4-FFF2-40B4-BE49-F238E27FC236}">
                <a16:creationId xmlns:a16="http://schemas.microsoft.com/office/drawing/2014/main" id="{BDA03BE3-D40C-C369-F0E3-45E2457472E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7A94F70-1536-CAF0-1522-6B0E19A34764}"/>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87459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A5223-9776-FA96-73A5-6B6E965C2F6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8E636C7-2A21-1C69-E305-71166F8426C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B6F52C5-E74A-05B0-828A-59541945B885}"/>
              </a:ext>
            </a:extLst>
          </p:cNvPr>
          <p:cNvSpPr>
            <a:spLocks noGrp="1"/>
          </p:cNvSpPr>
          <p:nvPr>
            <p:ph type="dt" sz="half" idx="10"/>
          </p:nvPr>
        </p:nvSpPr>
        <p:spPr/>
        <p:txBody>
          <a:bodyPr/>
          <a:lstStyle/>
          <a:p>
            <a:fld id="{19C9CA7B-DFD4-44B5-8C60-D14B8CD1FB59}" type="datetimeFigureOut">
              <a:rPr lang="en-US" smtClean="0"/>
              <a:t>11/20/2025</a:t>
            </a:fld>
            <a:endParaRPr lang="en-US" dirty="0"/>
          </a:p>
        </p:txBody>
      </p:sp>
      <p:sp>
        <p:nvSpPr>
          <p:cNvPr id="5" name="Footer Placeholder 4">
            <a:extLst>
              <a:ext uri="{FF2B5EF4-FFF2-40B4-BE49-F238E27FC236}">
                <a16:creationId xmlns:a16="http://schemas.microsoft.com/office/drawing/2014/main" id="{5B2561B2-C1A9-A873-CBCA-8199F47DFDF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E36FCE4-769A-C1B2-C88B-81E0B59988A0}"/>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17904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768E1-0E01-F96E-9EF9-C631BDAAA70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85B28EDB-B7B5-2702-5A9B-971CE9A635C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09ADD4B-04A3-442E-907B-07272DEBB117}"/>
              </a:ext>
            </a:extLst>
          </p:cNvPr>
          <p:cNvSpPr>
            <a:spLocks noGrp="1"/>
          </p:cNvSpPr>
          <p:nvPr>
            <p:ph type="dt" sz="half" idx="10"/>
          </p:nvPr>
        </p:nvSpPr>
        <p:spPr/>
        <p:txBody>
          <a:bodyPr/>
          <a:lstStyle/>
          <a:p>
            <a:fld id="{F34E6425-0181-43F2-84FC-787E803FD2F8}" type="datetimeFigureOut">
              <a:rPr lang="en-US" smtClean="0"/>
              <a:t>11/20/2025</a:t>
            </a:fld>
            <a:endParaRPr lang="en-US" dirty="0"/>
          </a:p>
        </p:txBody>
      </p:sp>
      <p:sp>
        <p:nvSpPr>
          <p:cNvPr id="5" name="Footer Placeholder 4">
            <a:extLst>
              <a:ext uri="{FF2B5EF4-FFF2-40B4-BE49-F238E27FC236}">
                <a16:creationId xmlns:a16="http://schemas.microsoft.com/office/drawing/2014/main" id="{457A877E-6735-8BC5-7B0D-F17D14BE585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BA68E6D-0215-1EB0-0D8C-FBDE28CE5C52}"/>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4260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B0731-A9CB-2BB9-AB30-2FC109729216}"/>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58649B1-2AB8-6C84-2040-25531B712E6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8B241235-1040-6FC4-163E-EC30A3277EF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718AB81D-9EDB-B759-B94F-E729EAA73E7D}"/>
              </a:ext>
            </a:extLst>
          </p:cNvPr>
          <p:cNvSpPr>
            <a:spLocks noGrp="1"/>
          </p:cNvSpPr>
          <p:nvPr>
            <p:ph type="dt" sz="half" idx="10"/>
          </p:nvPr>
        </p:nvSpPr>
        <p:spPr/>
        <p:txBody>
          <a:bodyPr/>
          <a:lstStyle/>
          <a:p>
            <a:fld id="{3BDB8791-F1B0-41E7-B7FD-A781E65C4266}" type="datetimeFigureOut">
              <a:rPr lang="en-US" smtClean="0"/>
              <a:t>11/20/2025</a:t>
            </a:fld>
            <a:endParaRPr lang="en-US" dirty="0"/>
          </a:p>
        </p:txBody>
      </p:sp>
      <p:sp>
        <p:nvSpPr>
          <p:cNvPr id="6" name="Footer Placeholder 5">
            <a:extLst>
              <a:ext uri="{FF2B5EF4-FFF2-40B4-BE49-F238E27FC236}">
                <a16:creationId xmlns:a16="http://schemas.microsoft.com/office/drawing/2014/main" id="{249F0AF3-7A36-C927-6A1E-2C28C74C45E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B44E71B-A15A-2230-8B56-CEE3300787F4}"/>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337962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B6532-1EA5-C8B7-DCDA-63613EAB0A80}"/>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E31D58EA-E28C-92B2-7797-38EA29482E5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A3B7FFA-744C-9C63-47D3-E38588B9F7C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3FBC1BBB-3605-BEC5-5700-EBCA68BB802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D411AC6-EF85-69B6-32C5-1B571380B1F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4FBB9BA3-02D7-D875-C440-A681D0913791}"/>
              </a:ext>
            </a:extLst>
          </p:cNvPr>
          <p:cNvSpPr>
            <a:spLocks noGrp="1"/>
          </p:cNvSpPr>
          <p:nvPr>
            <p:ph type="dt" sz="half" idx="10"/>
          </p:nvPr>
        </p:nvSpPr>
        <p:spPr/>
        <p:txBody>
          <a:bodyPr/>
          <a:lstStyle/>
          <a:p>
            <a:fld id="{5FDD63B2-E120-4ED8-B27B-C685F510A5FE}" type="datetimeFigureOut">
              <a:rPr lang="en-US" smtClean="0"/>
              <a:t>11/20/2025</a:t>
            </a:fld>
            <a:endParaRPr lang="en-US" dirty="0"/>
          </a:p>
        </p:txBody>
      </p:sp>
      <p:sp>
        <p:nvSpPr>
          <p:cNvPr id="8" name="Footer Placeholder 7">
            <a:extLst>
              <a:ext uri="{FF2B5EF4-FFF2-40B4-BE49-F238E27FC236}">
                <a16:creationId xmlns:a16="http://schemas.microsoft.com/office/drawing/2014/main" id="{25AED8BF-130D-DA8E-22EB-DCB6ED9BBD9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689FE7C1-0341-FBD3-7062-16ADF5CE4901}"/>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900891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B7361-5C88-A6FE-32E5-0AC59A67147A}"/>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BD08C6C-0F4A-B178-3F03-BA558412F24C}"/>
              </a:ext>
            </a:extLst>
          </p:cNvPr>
          <p:cNvSpPr>
            <a:spLocks noGrp="1"/>
          </p:cNvSpPr>
          <p:nvPr>
            <p:ph type="dt" sz="half" idx="10"/>
          </p:nvPr>
        </p:nvSpPr>
        <p:spPr/>
        <p:txBody>
          <a:bodyPr/>
          <a:lstStyle/>
          <a:p>
            <a:fld id="{7AA18ACC-A947-437B-A130-35BD54FDF1E9}" type="datetimeFigureOut">
              <a:rPr lang="en-US" smtClean="0"/>
              <a:t>11/20/2025</a:t>
            </a:fld>
            <a:endParaRPr lang="en-US" dirty="0"/>
          </a:p>
        </p:txBody>
      </p:sp>
      <p:sp>
        <p:nvSpPr>
          <p:cNvPr id="4" name="Footer Placeholder 3">
            <a:extLst>
              <a:ext uri="{FF2B5EF4-FFF2-40B4-BE49-F238E27FC236}">
                <a16:creationId xmlns:a16="http://schemas.microsoft.com/office/drawing/2014/main" id="{C8714210-27F7-D86A-9F47-03E085428701}"/>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8AC85181-9D18-9A87-48D6-53987726D75C}"/>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517124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279CE80-237F-01B6-F0B1-FE8F105914B3}"/>
              </a:ext>
            </a:extLst>
          </p:cNvPr>
          <p:cNvSpPr>
            <a:spLocks noGrp="1"/>
          </p:cNvSpPr>
          <p:nvPr>
            <p:ph type="dt" sz="half" idx="10"/>
          </p:nvPr>
        </p:nvSpPr>
        <p:spPr/>
        <p:txBody>
          <a:bodyPr/>
          <a:lstStyle/>
          <a:p>
            <a:fld id="{7C8D7E02-BCB8-4D50-A234-369438C08659}" type="datetimeFigureOut">
              <a:rPr lang="en-US" smtClean="0"/>
              <a:t>11/20/2025</a:t>
            </a:fld>
            <a:endParaRPr lang="en-US" dirty="0"/>
          </a:p>
        </p:txBody>
      </p:sp>
      <p:sp>
        <p:nvSpPr>
          <p:cNvPr id="3" name="Footer Placeholder 2">
            <a:extLst>
              <a:ext uri="{FF2B5EF4-FFF2-40B4-BE49-F238E27FC236}">
                <a16:creationId xmlns:a16="http://schemas.microsoft.com/office/drawing/2014/main" id="{5202DC1B-4BEE-9769-83A7-C35FED8D1560}"/>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41F4EF92-BA72-5A71-556B-E3047E025BCA}"/>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53261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F0D40-5523-29C8-B1B1-64618615A44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B024845D-CA3E-A594-3CED-8D4553D128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02227F0-37B0-A3AD-1F7F-59494014A7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0C5B910-DF6E-43A5-12AE-358062BEABF8}"/>
              </a:ext>
            </a:extLst>
          </p:cNvPr>
          <p:cNvSpPr>
            <a:spLocks noGrp="1"/>
          </p:cNvSpPr>
          <p:nvPr>
            <p:ph type="dt" sz="half" idx="10"/>
          </p:nvPr>
        </p:nvSpPr>
        <p:spPr/>
        <p:txBody>
          <a:bodyPr/>
          <a:lstStyle/>
          <a:p>
            <a:fld id="{76E86A4C-8E40-4F87-A4F0-01A0687C5742}" type="datetimeFigureOut">
              <a:rPr lang="en-US" smtClean="0"/>
              <a:t>11/20/2025</a:t>
            </a:fld>
            <a:endParaRPr lang="en-US" dirty="0"/>
          </a:p>
        </p:txBody>
      </p:sp>
      <p:sp>
        <p:nvSpPr>
          <p:cNvPr id="6" name="Footer Placeholder 5">
            <a:extLst>
              <a:ext uri="{FF2B5EF4-FFF2-40B4-BE49-F238E27FC236}">
                <a16:creationId xmlns:a16="http://schemas.microsoft.com/office/drawing/2014/main" id="{A59D9B19-BD3A-4B07-897B-6D0C607B292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AC1A195-E04D-29C3-7317-553F75AE3678}"/>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387633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01DC4-1A09-D926-0380-BCEF2414B82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5F48373A-5795-A844-07D8-B78088C97A6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605E033-3EDC-AB45-5238-63F882838B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028F7E6-EC4E-381C-B60F-B9B254DB2973}"/>
              </a:ext>
            </a:extLst>
          </p:cNvPr>
          <p:cNvSpPr>
            <a:spLocks noGrp="1"/>
          </p:cNvSpPr>
          <p:nvPr>
            <p:ph type="dt" sz="half" idx="10"/>
          </p:nvPr>
        </p:nvSpPr>
        <p:spPr/>
        <p:txBody>
          <a:bodyPr/>
          <a:lstStyle/>
          <a:p>
            <a:fld id="{35E72C73-2D91-4E12-BA25-F0AA0C03599B}" type="datetimeFigureOut">
              <a:rPr lang="en-US" smtClean="0"/>
              <a:t>11/20/2025</a:t>
            </a:fld>
            <a:endParaRPr lang="en-US" dirty="0"/>
          </a:p>
        </p:txBody>
      </p:sp>
      <p:sp>
        <p:nvSpPr>
          <p:cNvPr id="6" name="Footer Placeholder 5">
            <a:extLst>
              <a:ext uri="{FF2B5EF4-FFF2-40B4-BE49-F238E27FC236}">
                <a16:creationId xmlns:a16="http://schemas.microsoft.com/office/drawing/2014/main" id="{3ABBC3E6-F3FC-A540-D3C6-43529BF6A6C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4AF37A5-9B63-BE35-E915-9277B688622E}"/>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836026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F8944-EC5A-AF9E-B421-C0103FB5F34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39C5730-5BEF-79D3-A10C-2C72DD19C5F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A5FA309-9E1A-0AE4-730E-D3C8003C577D}"/>
              </a:ext>
            </a:extLst>
          </p:cNvPr>
          <p:cNvSpPr>
            <a:spLocks noGrp="1"/>
          </p:cNvSpPr>
          <p:nvPr>
            <p:ph type="dt" sz="half" idx="10"/>
          </p:nvPr>
        </p:nvSpPr>
        <p:spPr/>
        <p:txBody>
          <a:bodyPr/>
          <a:lstStyle/>
          <a:p>
            <a:fld id="{53086D93-FCAC-47E0-A2EE-787E62CA814C}" type="datetimeFigureOut">
              <a:rPr lang="en-US" smtClean="0"/>
              <a:t>11/20/2025</a:t>
            </a:fld>
            <a:endParaRPr lang="en-US" dirty="0"/>
          </a:p>
        </p:txBody>
      </p:sp>
      <p:sp>
        <p:nvSpPr>
          <p:cNvPr id="5" name="Footer Placeholder 4">
            <a:extLst>
              <a:ext uri="{FF2B5EF4-FFF2-40B4-BE49-F238E27FC236}">
                <a16:creationId xmlns:a16="http://schemas.microsoft.com/office/drawing/2014/main" id="{94CEC305-24B9-6F5B-A44C-48E4229CD34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B1018EA-528E-9ADF-B956-177AD2E76179}"/>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490027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ACEC6A3-8439-92B0-5553-7E476033A509}"/>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ABB35F64-4E5D-6235-F267-EC8606DA5D4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A513069-3FF7-5B22-1066-1FC617A6A8D5}"/>
              </a:ext>
            </a:extLst>
          </p:cNvPr>
          <p:cNvSpPr>
            <a:spLocks noGrp="1"/>
          </p:cNvSpPr>
          <p:nvPr>
            <p:ph type="dt" sz="half" idx="10"/>
          </p:nvPr>
        </p:nvSpPr>
        <p:spPr/>
        <p:txBody>
          <a:bodyPr/>
          <a:lstStyle/>
          <a:p>
            <a:fld id="{CDA879A6-0FD0-4734-A311-86BFCA472E6E}" type="datetimeFigureOut">
              <a:rPr lang="en-US" smtClean="0"/>
              <a:t>11/20/2025</a:t>
            </a:fld>
            <a:endParaRPr lang="en-US" dirty="0"/>
          </a:p>
        </p:txBody>
      </p:sp>
      <p:sp>
        <p:nvSpPr>
          <p:cNvPr id="5" name="Footer Placeholder 4">
            <a:extLst>
              <a:ext uri="{FF2B5EF4-FFF2-40B4-BE49-F238E27FC236}">
                <a16:creationId xmlns:a16="http://schemas.microsoft.com/office/drawing/2014/main" id="{90F55EA3-FE90-DC41-F924-8EAFB24FDAC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4A43F74-79B3-96F5-D8CF-CBB0CBE86E6D}"/>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823755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5EF018D-365C-B628-025F-1F12A3898DB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B11A3CFD-AC20-7709-9AB7-E1AE4916C8E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4CF0D73-BEBF-2239-B9C1-CA2DC5D7A73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BE451C3-0FF4-47C4-B829-773ADF60F88C}" type="datetimeFigureOut">
              <a:rPr lang="en-US" smtClean="0"/>
              <a:t>11/20/2025</a:t>
            </a:fld>
            <a:endParaRPr lang="en-US" dirty="0"/>
          </a:p>
        </p:txBody>
      </p:sp>
      <p:sp>
        <p:nvSpPr>
          <p:cNvPr id="5" name="Footer Placeholder 4">
            <a:extLst>
              <a:ext uri="{FF2B5EF4-FFF2-40B4-BE49-F238E27FC236}">
                <a16:creationId xmlns:a16="http://schemas.microsoft.com/office/drawing/2014/main" id="{9400DBD5-751C-1870-338D-28F5109FE8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a:extLst>
              <a:ext uri="{FF2B5EF4-FFF2-40B4-BE49-F238E27FC236}">
                <a16:creationId xmlns:a16="http://schemas.microsoft.com/office/drawing/2014/main" id="{8EC4011E-C492-9018-99FA-EE00E079E6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98842929"/>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pn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png"/><Relationship Id="rId7" Type="http://schemas.openxmlformats.org/officeDocument/2006/relationships/diagramColors" Target="../diagrams/colors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7.png"/><Relationship Id="rId7" Type="http://schemas.openxmlformats.org/officeDocument/2006/relationships/diagramColors" Target="../diagrams/colors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3" Type="http://schemas.openxmlformats.org/officeDocument/2006/relationships/hyperlink" Target="https://www.amazon.co.uk/Customer-Relationship-Management-Concepts-Technologies/dp/1138498254/ref=sr_1_4?dchild=1&amp;keywords=buttle+relationship+marketing&amp;qid=1625842681&amp;sr=8-4" TargetMode="External"/><Relationship Id="rId7" Type="http://schemas.openxmlformats.org/officeDocument/2006/relationships/hyperlink" Target="https://corporate.marksandspencer.com/sustainability/plan-a-our-planet?utm_source=chatgpt.com"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https://www.sciencedirect.com/science/article/abs/pii/S0268401220314638" TargetMode="External"/><Relationship Id="rId5" Type="http://schemas.openxmlformats.org/officeDocument/2006/relationships/hyperlink" Target="https://www.amazon.co.uk/Marketing-Introduction-Global-Gary-Armstrong/dp/1292294868/ref=sr_1_1?dchild=1&amp;keywords=9781292294865%2C&amp;qid=1626186717&amp;s=books&amp;sr=1-1" TargetMode="External"/><Relationship Id="rId4" Type="http://schemas.openxmlformats.org/officeDocument/2006/relationships/hyperlink" Target="https://www.amazon.co.uk/They-Ask-You-Answer-Revolutionary/dp/1119610141/ref=sr_1_2?dchild=1&amp;keywords=They+Ask%2C+You+Answer%3A+A+Revolutionary+Approach+to+Inbound+Sales%2C+Content+Marketing%2C+and+Today%E2%80%B2s+Digital+Consumer&amp;qid=1625843499&amp;sr=8-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7895A40-19A4-42D6-9D30-DBC1E8002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02F429C4-ABC9-46FC-818A-B5429CDE4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70325" y="3369273"/>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2CEF98E4-3709-4952-8F42-2305CCE34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74475" y="1040470"/>
            <a:ext cx="6858003" cy="477704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F10BCCF5-D685-47FF-B675-647EAEB72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7914" y="857786"/>
            <a:ext cx="11067024" cy="5208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1A1250-4E25-5CD9-9CC7-00E53124029A}"/>
              </a:ext>
            </a:extLst>
          </p:cNvPr>
          <p:cNvSpPr>
            <a:spLocks noGrp="1"/>
          </p:cNvSpPr>
          <p:nvPr>
            <p:ph type="ctrTitle"/>
          </p:nvPr>
        </p:nvSpPr>
        <p:spPr>
          <a:xfrm>
            <a:off x="987689" y="3071183"/>
            <a:ext cx="9910296" cy="2590027"/>
          </a:xfrm>
        </p:spPr>
        <p:txBody>
          <a:bodyPr anchor="t">
            <a:normAutofit/>
          </a:bodyPr>
          <a:lstStyle/>
          <a:p>
            <a:pPr algn="l"/>
            <a:r>
              <a:rPr lang="en-GB" sz="7400" b="1" u="sng" noProof="0" dirty="0">
                <a:latin typeface="Times New Roman" panose="02020603050405020304" pitchFamily="18" charset="0"/>
                <a:cs typeface="Times New Roman" panose="02020603050405020304" pitchFamily="18" charset="0"/>
              </a:rPr>
              <a:t>Building a Sustainable Marketing Relationship</a:t>
            </a:r>
          </a:p>
        </p:txBody>
      </p:sp>
      <p:sp>
        <p:nvSpPr>
          <p:cNvPr id="3" name="Subtitle 2">
            <a:extLst>
              <a:ext uri="{FF2B5EF4-FFF2-40B4-BE49-F238E27FC236}">
                <a16:creationId xmlns:a16="http://schemas.microsoft.com/office/drawing/2014/main" id="{62C1FFAC-BFCE-1A72-F21E-A3FA6ACCCC04}"/>
              </a:ext>
            </a:extLst>
          </p:cNvPr>
          <p:cNvSpPr>
            <a:spLocks noGrp="1"/>
          </p:cNvSpPr>
          <p:nvPr>
            <p:ph type="subTitle" idx="1"/>
          </p:nvPr>
        </p:nvSpPr>
        <p:spPr>
          <a:xfrm>
            <a:off x="987688" y="1553518"/>
            <a:ext cx="9910295" cy="1281733"/>
          </a:xfrm>
        </p:spPr>
        <p:txBody>
          <a:bodyPr anchor="b">
            <a:normAutofit/>
          </a:bodyPr>
          <a:lstStyle/>
          <a:p>
            <a:pPr algn="l"/>
            <a:endParaRPr lang="en-GB" noProof="0" dirty="0"/>
          </a:p>
        </p:txBody>
      </p:sp>
      <p:sp>
        <p:nvSpPr>
          <p:cNvPr id="16" name="Rectangle 15">
            <a:extLst>
              <a:ext uri="{FF2B5EF4-FFF2-40B4-BE49-F238E27FC236}">
                <a16:creationId xmlns:a16="http://schemas.microsoft.com/office/drawing/2014/main" id="{B0EE8A42-107A-4D4C-8D56-BBAE95C7F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524009" y="3366125"/>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420829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D34F249-2C7A-CF91-106F-EACCC3C7EC80}"/>
              </a:ext>
            </a:extLst>
          </p:cNvPr>
          <p:cNvSpPr>
            <a:spLocks noGrp="1"/>
          </p:cNvSpPr>
          <p:nvPr>
            <p:ph type="title"/>
          </p:nvPr>
        </p:nvSpPr>
        <p:spPr/>
        <p:txBody>
          <a:bodyPr/>
          <a:lstStyle/>
          <a:p>
            <a:r>
              <a:rPr lang="en-GB" b="1" u="sng" noProof="0" dirty="0">
                <a:latin typeface="Times New Roman" panose="02020603050405020304" pitchFamily="18" charset="0"/>
                <a:cs typeface="Times New Roman" panose="02020603050405020304" pitchFamily="18" charset="0"/>
              </a:rPr>
              <a:t>Table of Content</a:t>
            </a:r>
          </a:p>
        </p:txBody>
      </p:sp>
      <p:sp>
        <p:nvSpPr>
          <p:cNvPr id="3" name="Content Placeholder 2">
            <a:extLst>
              <a:ext uri="{FF2B5EF4-FFF2-40B4-BE49-F238E27FC236}">
                <a16:creationId xmlns:a16="http://schemas.microsoft.com/office/drawing/2014/main" id="{E7C467E2-E18F-EC2F-A41D-8DAB00CE6BA4}"/>
              </a:ext>
            </a:extLst>
          </p:cNvPr>
          <p:cNvSpPr>
            <a:spLocks noGrp="1"/>
          </p:cNvSpPr>
          <p:nvPr>
            <p:ph sz="half" idx="1"/>
          </p:nvPr>
        </p:nvSpPr>
        <p:spPr/>
        <p:txBody>
          <a:bodyPr>
            <a:normAutofit fontScale="77500" lnSpcReduction="20000"/>
          </a:bodyPr>
          <a:lstStyle/>
          <a:p>
            <a:pPr>
              <a:lnSpc>
                <a:spcPct val="170000"/>
              </a:lnSpc>
            </a:pPr>
            <a:r>
              <a:rPr lang="en-GB" noProof="0" dirty="0">
                <a:latin typeface="Times New Roman" panose="02020603050405020304" pitchFamily="18" charset="0"/>
                <a:cs typeface="Times New Roman" panose="02020603050405020304" pitchFamily="18" charset="0"/>
              </a:rPr>
              <a:t>Introduction to CRM</a:t>
            </a:r>
          </a:p>
          <a:p>
            <a:pPr>
              <a:lnSpc>
                <a:spcPct val="170000"/>
              </a:lnSpc>
            </a:pPr>
            <a:r>
              <a:rPr lang="en-GB" noProof="0" dirty="0">
                <a:latin typeface="Times New Roman" panose="02020603050405020304" pitchFamily="18" charset="0"/>
                <a:cs typeface="Times New Roman" panose="02020603050405020304" pitchFamily="18" charset="0"/>
              </a:rPr>
              <a:t>Purpose of the Presentation</a:t>
            </a:r>
          </a:p>
          <a:p>
            <a:pPr>
              <a:lnSpc>
                <a:spcPct val="170000"/>
              </a:lnSpc>
            </a:pPr>
            <a:r>
              <a:rPr lang="en-GB" noProof="0" dirty="0">
                <a:latin typeface="Times New Roman" panose="02020603050405020304" pitchFamily="18" charset="0"/>
                <a:cs typeface="Times New Roman" panose="02020603050405020304" pitchFamily="18" charset="0"/>
              </a:rPr>
              <a:t>The Role of CRM in M&amp;S Food</a:t>
            </a:r>
          </a:p>
          <a:p>
            <a:pPr>
              <a:lnSpc>
                <a:spcPct val="170000"/>
              </a:lnSpc>
            </a:pPr>
            <a:r>
              <a:rPr lang="en-GB" noProof="0" dirty="0">
                <a:latin typeface="Times New Roman" panose="02020603050405020304" pitchFamily="18" charset="0"/>
                <a:cs typeface="Times New Roman" panose="02020603050405020304" pitchFamily="18" charset="0"/>
              </a:rPr>
              <a:t>Digital and Social Media within CRM.</a:t>
            </a:r>
          </a:p>
          <a:p>
            <a:pPr>
              <a:lnSpc>
                <a:spcPct val="170000"/>
              </a:lnSpc>
            </a:pPr>
            <a:r>
              <a:rPr lang="en-GB" noProof="0" dirty="0">
                <a:latin typeface="Times New Roman" panose="02020603050405020304" pitchFamily="18" charset="0"/>
                <a:cs typeface="Times New Roman" panose="02020603050405020304" pitchFamily="18" charset="0"/>
              </a:rPr>
              <a:t>M&amp;S Food Digital CRM Strategy.</a:t>
            </a:r>
          </a:p>
          <a:p>
            <a:pPr>
              <a:lnSpc>
                <a:spcPct val="170000"/>
              </a:lnSpc>
            </a:pPr>
            <a:r>
              <a:rPr lang="en-GB" noProof="0" dirty="0">
                <a:latin typeface="Times New Roman" panose="02020603050405020304" pitchFamily="18" charset="0"/>
                <a:cs typeface="Times New Roman" panose="02020603050405020304" pitchFamily="18" charset="0"/>
              </a:rPr>
              <a:t>Customer Engagement on Social Media.</a:t>
            </a:r>
          </a:p>
        </p:txBody>
      </p:sp>
      <p:sp>
        <p:nvSpPr>
          <p:cNvPr id="5" name="Content Placeholder 4">
            <a:extLst>
              <a:ext uri="{FF2B5EF4-FFF2-40B4-BE49-F238E27FC236}">
                <a16:creationId xmlns:a16="http://schemas.microsoft.com/office/drawing/2014/main" id="{D7539FF3-0EB2-93CC-8EA0-C48EF9E97C0A}"/>
              </a:ext>
            </a:extLst>
          </p:cNvPr>
          <p:cNvSpPr>
            <a:spLocks noGrp="1"/>
          </p:cNvSpPr>
          <p:nvPr>
            <p:ph sz="half" idx="2"/>
          </p:nvPr>
        </p:nvSpPr>
        <p:spPr/>
        <p:txBody>
          <a:bodyPr>
            <a:normAutofit fontScale="77500" lnSpcReduction="20000"/>
          </a:bodyPr>
          <a:lstStyle/>
          <a:p>
            <a:pPr>
              <a:lnSpc>
                <a:spcPct val="170000"/>
              </a:lnSpc>
            </a:pPr>
            <a:r>
              <a:rPr lang="en-GB" noProof="0" dirty="0">
                <a:latin typeface="Times New Roman" panose="02020603050405020304" pitchFamily="18" charset="0"/>
                <a:cs typeface="Times New Roman" panose="02020603050405020304" pitchFamily="18" charset="0"/>
              </a:rPr>
              <a:t>M&amp;S Digital CRM Strategies.</a:t>
            </a:r>
          </a:p>
          <a:p>
            <a:pPr>
              <a:lnSpc>
                <a:spcPct val="170000"/>
              </a:lnSpc>
            </a:pPr>
            <a:r>
              <a:rPr lang="en-GB" noProof="0" dirty="0">
                <a:latin typeface="Times New Roman" panose="02020603050405020304" pitchFamily="18" charset="0"/>
                <a:cs typeface="Times New Roman" panose="02020603050405020304" pitchFamily="18" charset="0"/>
              </a:rPr>
              <a:t>Challenges in the CRM Strategy of M&amp;S.</a:t>
            </a:r>
          </a:p>
          <a:p>
            <a:pPr>
              <a:lnSpc>
                <a:spcPct val="170000"/>
              </a:lnSpc>
            </a:pPr>
            <a:r>
              <a:rPr lang="en-GB" noProof="0" dirty="0">
                <a:latin typeface="Times New Roman" panose="02020603050405020304" pitchFamily="18" charset="0"/>
                <a:cs typeface="Times New Roman" panose="02020603050405020304" pitchFamily="18" charset="0"/>
              </a:rPr>
              <a:t>Recommendations to CRM enhancement in M&amp;S Food.</a:t>
            </a:r>
          </a:p>
          <a:p>
            <a:pPr>
              <a:lnSpc>
                <a:spcPct val="170000"/>
              </a:lnSpc>
            </a:pPr>
            <a:r>
              <a:rPr lang="en-GB" noProof="0" dirty="0">
                <a:latin typeface="Times New Roman" panose="02020603050405020304" pitchFamily="18" charset="0"/>
                <a:cs typeface="Times New Roman" panose="02020603050405020304" pitchFamily="18" charset="0"/>
              </a:rPr>
              <a:t>Conclusion</a:t>
            </a:r>
          </a:p>
          <a:p>
            <a:pPr>
              <a:lnSpc>
                <a:spcPct val="170000"/>
              </a:lnSpc>
            </a:pPr>
            <a:r>
              <a:rPr lang="en-GB" noProof="0" dirty="0">
                <a:latin typeface="Times New Roman" panose="02020603050405020304" pitchFamily="18" charset="0"/>
                <a:cs typeface="Times New Roman" panose="02020603050405020304" pitchFamily="18" charset="0"/>
              </a:rPr>
              <a:t>References</a:t>
            </a:r>
          </a:p>
        </p:txBody>
      </p:sp>
    </p:spTree>
    <p:extLst>
      <p:ext uri="{BB962C8B-B14F-4D97-AF65-F5344CB8AC3E}">
        <p14:creationId xmlns:p14="http://schemas.microsoft.com/office/powerpoint/2010/main" val="4274896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3" name="Arc 12">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DF68788-6D27-36DF-01DC-26B19481D7C0}"/>
              </a:ext>
            </a:extLst>
          </p:cNvPr>
          <p:cNvSpPr>
            <a:spLocks noGrp="1"/>
          </p:cNvSpPr>
          <p:nvPr>
            <p:ph type="title"/>
          </p:nvPr>
        </p:nvSpPr>
        <p:spPr>
          <a:xfrm>
            <a:off x="5894962" y="479493"/>
            <a:ext cx="5458838" cy="1325563"/>
          </a:xfrm>
        </p:spPr>
        <p:txBody>
          <a:bodyPr>
            <a:normAutofit/>
          </a:bodyPr>
          <a:lstStyle/>
          <a:p>
            <a:r>
              <a:rPr lang="en-GB" b="1" u="sng" noProof="0" dirty="0">
                <a:latin typeface="Times New Roman" panose="02020603050405020304" pitchFamily="18" charset="0"/>
                <a:cs typeface="Times New Roman" panose="02020603050405020304" pitchFamily="18" charset="0"/>
              </a:rPr>
              <a:t>Introduction to CRM</a:t>
            </a:r>
            <a:endParaRPr lang="en-GB" noProof="0" dirty="0"/>
          </a:p>
        </p:txBody>
      </p:sp>
      <p:sp>
        <p:nvSpPr>
          <p:cNvPr id="15" name="Freeform: Shape 14">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9B7E8DAE-E427-959C-4216-982D6D5D4F3B}"/>
              </a:ext>
            </a:extLst>
          </p:cNvPr>
          <p:cNvPicPr>
            <a:picLocks noChangeAspect="1"/>
          </p:cNvPicPr>
          <p:nvPr/>
        </p:nvPicPr>
        <p:blipFill>
          <a:blip r:embed="rId3"/>
          <a:stretch>
            <a:fillRect/>
          </a:stretch>
        </p:blipFill>
        <p:spPr>
          <a:xfrm>
            <a:off x="703182" y="955437"/>
            <a:ext cx="4777381" cy="477738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graphicFrame>
        <p:nvGraphicFramePr>
          <p:cNvPr id="6" name="Content Placeholder 2">
            <a:extLst>
              <a:ext uri="{FF2B5EF4-FFF2-40B4-BE49-F238E27FC236}">
                <a16:creationId xmlns:a16="http://schemas.microsoft.com/office/drawing/2014/main" id="{BE98F2DE-4431-E6A3-3332-779C9FE0C231}"/>
              </a:ext>
            </a:extLst>
          </p:cNvPr>
          <p:cNvGraphicFramePr>
            <a:graphicFrameLocks noGrp="1"/>
          </p:cNvGraphicFramePr>
          <p:nvPr>
            <p:ph idx="1"/>
            <p:extLst>
              <p:ext uri="{D42A27DB-BD31-4B8C-83A1-F6EECF244321}">
                <p14:modId xmlns:p14="http://schemas.microsoft.com/office/powerpoint/2010/main" val="1103857381"/>
              </p:ext>
            </p:extLst>
          </p:nvPr>
        </p:nvGraphicFramePr>
        <p:xfrm>
          <a:off x="5894962" y="1984443"/>
          <a:ext cx="5458838" cy="41925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39760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C0F52A-3795-FC72-8579-4B75116DD053}"/>
              </a:ext>
            </a:extLst>
          </p:cNvPr>
          <p:cNvSpPr>
            <a:spLocks noGrp="1"/>
          </p:cNvSpPr>
          <p:nvPr>
            <p:ph type="title"/>
          </p:nvPr>
        </p:nvSpPr>
        <p:spPr>
          <a:xfrm>
            <a:off x="838200" y="557188"/>
            <a:ext cx="10515600" cy="1133499"/>
          </a:xfrm>
        </p:spPr>
        <p:txBody>
          <a:bodyPr>
            <a:normAutofit/>
          </a:bodyPr>
          <a:lstStyle/>
          <a:p>
            <a:pPr algn="ctr"/>
            <a:r>
              <a:rPr lang="en-GB" sz="5200" b="1" u="sng" noProof="0">
                <a:latin typeface="Times New Roman" panose="02020603050405020304" pitchFamily="18" charset="0"/>
                <a:cs typeface="Times New Roman" panose="02020603050405020304" pitchFamily="18" charset="0"/>
              </a:rPr>
              <a:t>Purpose of the Presentation</a:t>
            </a:r>
            <a:endParaRPr lang="en-GB" sz="5200" noProof="0"/>
          </a:p>
        </p:txBody>
      </p:sp>
      <p:graphicFrame>
        <p:nvGraphicFramePr>
          <p:cNvPr id="5" name="Content Placeholder 2">
            <a:extLst>
              <a:ext uri="{FF2B5EF4-FFF2-40B4-BE49-F238E27FC236}">
                <a16:creationId xmlns:a16="http://schemas.microsoft.com/office/drawing/2014/main" id="{E1809688-2C49-D789-BA6D-E3C7A4064C67}"/>
              </a:ext>
            </a:extLst>
          </p:cNvPr>
          <p:cNvGraphicFramePr>
            <a:graphicFrameLocks noGrp="1"/>
          </p:cNvGraphicFramePr>
          <p:nvPr>
            <p:ph idx="1"/>
            <p:extLst>
              <p:ext uri="{D42A27DB-BD31-4B8C-83A1-F6EECF244321}">
                <p14:modId xmlns:p14="http://schemas.microsoft.com/office/powerpoint/2010/main" val="475616081"/>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844448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8440B-F664-A2D4-4B2C-3E2C38DEC7AB}"/>
              </a:ext>
            </a:extLst>
          </p:cNvPr>
          <p:cNvSpPr>
            <a:spLocks noGrp="1"/>
          </p:cNvSpPr>
          <p:nvPr>
            <p:ph type="title"/>
          </p:nvPr>
        </p:nvSpPr>
        <p:spPr>
          <a:xfrm>
            <a:off x="761840" y="1138265"/>
            <a:ext cx="4544762" cy="1401183"/>
          </a:xfrm>
        </p:spPr>
        <p:txBody>
          <a:bodyPr anchor="t">
            <a:normAutofit/>
          </a:bodyPr>
          <a:lstStyle/>
          <a:p>
            <a:r>
              <a:rPr lang="en-GB" sz="3200" b="1" u="sng" noProof="0">
                <a:latin typeface="Times New Roman" panose="02020603050405020304" pitchFamily="18" charset="0"/>
                <a:cs typeface="Times New Roman" panose="02020603050405020304" pitchFamily="18" charset="0"/>
              </a:rPr>
              <a:t>The Role of CRM in M&amp;S Food</a:t>
            </a:r>
            <a:endParaRPr lang="en-GB" sz="3200" noProof="0"/>
          </a:p>
        </p:txBody>
      </p:sp>
      <p:cxnSp>
        <p:nvCxnSpPr>
          <p:cNvPr id="11" name="Straight Connector 10">
            <a:extLst>
              <a:ext uri="{FF2B5EF4-FFF2-40B4-BE49-F238E27FC236}">
                <a16:creationId xmlns:a16="http://schemas.microsoft.com/office/drawing/2014/main" id="{FC23E3B9-5ABF-58B3-E2B0-E9A5DAA900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462"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4" name="Picture 3" descr="A building with a sign&#10;&#10;AI-generated content may be incorrect.">
            <a:extLst>
              <a:ext uri="{FF2B5EF4-FFF2-40B4-BE49-F238E27FC236}">
                <a16:creationId xmlns:a16="http://schemas.microsoft.com/office/drawing/2014/main" id="{8DDA9E0D-6024-E4C5-0DB2-EBC359239B62}"/>
              </a:ext>
            </a:extLst>
          </p:cNvPr>
          <p:cNvPicPr>
            <a:picLocks noChangeAspect="1"/>
          </p:cNvPicPr>
          <p:nvPr/>
        </p:nvPicPr>
        <p:blipFill>
          <a:blip r:embed="rId3"/>
          <a:stretch>
            <a:fillRect/>
          </a:stretch>
        </p:blipFill>
        <p:spPr>
          <a:xfrm>
            <a:off x="6103594" y="771753"/>
            <a:ext cx="5292467" cy="5316095"/>
          </a:xfrm>
          <a:prstGeom prst="rect">
            <a:avLst/>
          </a:prstGeom>
        </p:spPr>
      </p:pic>
      <p:graphicFrame>
        <p:nvGraphicFramePr>
          <p:cNvPr id="6" name="Content Placeholder 2">
            <a:extLst>
              <a:ext uri="{FF2B5EF4-FFF2-40B4-BE49-F238E27FC236}">
                <a16:creationId xmlns:a16="http://schemas.microsoft.com/office/drawing/2014/main" id="{69BE53AA-B935-54C0-4ED7-D29AC636F445}"/>
              </a:ext>
            </a:extLst>
          </p:cNvPr>
          <p:cNvGraphicFramePr>
            <a:graphicFrameLocks noGrp="1"/>
          </p:cNvGraphicFramePr>
          <p:nvPr>
            <p:ph idx="1"/>
            <p:extLst>
              <p:ext uri="{D42A27DB-BD31-4B8C-83A1-F6EECF244321}">
                <p14:modId xmlns:p14="http://schemas.microsoft.com/office/powerpoint/2010/main" val="3945417210"/>
              </p:ext>
            </p:extLst>
          </p:nvPr>
        </p:nvGraphicFramePr>
        <p:xfrm>
          <a:off x="761840" y="2551176"/>
          <a:ext cx="4544762" cy="360293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400828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3" name="Rectangle 12">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FA9C04-68EE-988A-4DC4-1D12A9FDF7DD}"/>
              </a:ext>
            </a:extLst>
          </p:cNvPr>
          <p:cNvSpPr>
            <a:spLocks noGrp="1"/>
          </p:cNvSpPr>
          <p:nvPr>
            <p:ph type="title"/>
          </p:nvPr>
        </p:nvSpPr>
        <p:spPr>
          <a:xfrm>
            <a:off x="761803" y="350196"/>
            <a:ext cx="4646904" cy="1624520"/>
          </a:xfrm>
        </p:spPr>
        <p:txBody>
          <a:bodyPr anchor="ctr">
            <a:normAutofit/>
          </a:bodyPr>
          <a:lstStyle/>
          <a:p>
            <a:r>
              <a:rPr lang="en-GB" sz="4000" b="1" u="sng" noProof="0">
                <a:latin typeface="Times New Roman" panose="02020603050405020304" pitchFamily="18" charset="0"/>
                <a:cs typeface="Times New Roman" panose="02020603050405020304" pitchFamily="18" charset="0"/>
              </a:rPr>
              <a:t>Digital and Social Media within CRM.</a:t>
            </a:r>
            <a:endParaRPr lang="en-GB" sz="4000" noProof="0"/>
          </a:p>
        </p:txBody>
      </p:sp>
      <p:pic>
        <p:nvPicPr>
          <p:cNvPr id="4" name="Picture 3">
            <a:extLst>
              <a:ext uri="{FF2B5EF4-FFF2-40B4-BE49-F238E27FC236}">
                <a16:creationId xmlns:a16="http://schemas.microsoft.com/office/drawing/2014/main" id="{E93117CA-A1E4-690C-37B8-41E90F68D744}"/>
              </a:ext>
            </a:extLst>
          </p:cNvPr>
          <p:cNvPicPr>
            <a:picLocks noChangeAspect="1"/>
          </p:cNvPicPr>
          <p:nvPr/>
        </p:nvPicPr>
        <p:blipFill>
          <a:blip r:embed="rId3"/>
          <a:srcRect l="8158" r="8608" b="1"/>
          <a:stretch>
            <a:fillRect/>
          </a:stretch>
        </p:blipFill>
        <p:spPr>
          <a:xfrm>
            <a:off x="6096000" y="1"/>
            <a:ext cx="6102825" cy="6858000"/>
          </a:xfrm>
          <a:prstGeom prst="rect">
            <a:avLst/>
          </a:prstGeom>
        </p:spPr>
      </p:pic>
      <p:graphicFrame>
        <p:nvGraphicFramePr>
          <p:cNvPr id="6" name="Content Placeholder 2">
            <a:extLst>
              <a:ext uri="{FF2B5EF4-FFF2-40B4-BE49-F238E27FC236}">
                <a16:creationId xmlns:a16="http://schemas.microsoft.com/office/drawing/2014/main" id="{12869E72-4762-8D42-D2FF-C6C4F25E6A0E}"/>
              </a:ext>
            </a:extLst>
          </p:cNvPr>
          <p:cNvGraphicFramePr>
            <a:graphicFrameLocks noGrp="1"/>
          </p:cNvGraphicFramePr>
          <p:nvPr>
            <p:ph idx="1"/>
            <p:extLst>
              <p:ext uri="{D42A27DB-BD31-4B8C-83A1-F6EECF244321}">
                <p14:modId xmlns:p14="http://schemas.microsoft.com/office/powerpoint/2010/main" val="779011174"/>
              </p:ext>
            </p:extLst>
          </p:nvPr>
        </p:nvGraphicFramePr>
        <p:xfrm>
          <a:off x="761802" y="2743200"/>
          <a:ext cx="4646905" cy="361314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043032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03C3A-477D-7C33-CA6C-8A6793241F5F}"/>
              </a:ext>
            </a:extLst>
          </p:cNvPr>
          <p:cNvSpPr>
            <a:spLocks noGrp="1"/>
          </p:cNvSpPr>
          <p:nvPr>
            <p:ph type="title"/>
          </p:nvPr>
        </p:nvSpPr>
        <p:spPr>
          <a:xfrm>
            <a:off x="761840" y="1138265"/>
            <a:ext cx="4544762" cy="1401183"/>
          </a:xfrm>
        </p:spPr>
        <p:txBody>
          <a:bodyPr anchor="t">
            <a:normAutofit/>
          </a:bodyPr>
          <a:lstStyle/>
          <a:p>
            <a:r>
              <a:rPr lang="en-GB" sz="3200" b="1" u="sng" noProof="0">
                <a:latin typeface="Times New Roman" panose="02020603050405020304" pitchFamily="18" charset="0"/>
                <a:cs typeface="Times New Roman" panose="02020603050405020304" pitchFamily="18" charset="0"/>
              </a:rPr>
              <a:t>M&amp;S Food Digital CRM Strategy.</a:t>
            </a:r>
            <a:endParaRPr lang="en-GB" sz="3200" noProof="0"/>
          </a:p>
        </p:txBody>
      </p:sp>
      <p:cxnSp>
        <p:nvCxnSpPr>
          <p:cNvPr id="9" name="Straight Connector 8">
            <a:extLst>
              <a:ext uri="{FF2B5EF4-FFF2-40B4-BE49-F238E27FC236}">
                <a16:creationId xmlns:a16="http://schemas.microsoft.com/office/drawing/2014/main" id="{FC23E3B9-5ABF-58B3-E2B0-E9A5DAA900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462"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B4FF473-DEE0-4E35-6957-F586EFA89EA4}"/>
              </a:ext>
            </a:extLst>
          </p:cNvPr>
          <p:cNvSpPr>
            <a:spLocks noGrp="1"/>
          </p:cNvSpPr>
          <p:nvPr>
            <p:ph idx="1"/>
          </p:nvPr>
        </p:nvSpPr>
        <p:spPr>
          <a:xfrm>
            <a:off x="761840" y="2551176"/>
            <a:ext cx="4544762" cy="3602935"/>
          </a:xfrm>
        </p:spPr>
        <p:txBody>
          <a:bodyPr>
            <a:normAutofit/>
          </a:bodyPr>
          <a:lstStyle/>
          <a:p>
            <a:pPr marL="0" indent="0">
              <a:buNone/>
            </a:pPr>
            <a:r>
              <a:rPr lang="en-GB" sz="2000" b="1" noProof="0" dirty="0">
                <a:latin typeface="Times New Roman" panose="02020603050405020304" pitchFamily="18" charset="0"/>
                <a:cs typeface="Times New Roman" panose="02020603050405020304" pitchFamily="18" charset="0"/>
              </a:rPr>
              <a:t>CRM Strategy: </a:t>
            </a:r>
            <a:r>
              <a:rPr lang="en-GB" sz="2000" noProof="0" dirty="0">
                <a:latin typeface="Times New Roman" panose="02020603050405020304" pitchFamily="18" charset="0"/>
                <a:cs typeface="Times New Roman" panose="02020603050405020304" pitchFamily="18" charset="0"/>
              </a:rPr>
              <a:t>The digital technologies that M&amp;S Food applies to CRM plan include applications and social media usage to ensure that the interaction with customers will become personal, efficient and smooth at online and offline levels.</a:t>
            </a:r>
          </a:p>
          <a:p>
            <a:pPr marL="0" indent="0">
              <a:buNone/>
            </a:pPr>
            <a:r>
              <a:rPr lang="en-GB" sz="2000" b="1" noProof="0" dirty="0">
                <a:latin typeface="Times New Roman" panose="02020603050405020304" pitchFamily="18" charset="0"/>
                <a:cs typeface="Times New Roman" panose="02020603050405020304" pitchFamily="18" charset="0"/>
              </a:rPr>
              <a:t>Key Strategies:</a:t>
            </a:r>
            <a:endParaRPr lang="en-GB" sz="2000" noProof="0" dirty="0">
              <a:latin typeface="Times New Roman" panose="02020603050405020304" pitchFamily="18" charset="0"/>
              <a:cs typeface="Times New Roman" panose="02020603050405020304" pitchFamily="18" charset="0"/>
            </a:endParaRPr>
          </a:p>
          <a:p>
            <a:pPr lvl="0"/>
            <a:r>
              <a:rPr lang="en-GB" sz="2000" b="1" noProof="0" dirty="0">
                <a:latin typeface="Times New Roman" panose="02020603050405020304" pitchFamily="18" charset="0"/>
                <a:cs typeface="Times New Roman" panose="02020603050405020304" pitchFamily="18" charset="0"/>
              </a:rPr>
              <a:t>Targeted Marketing</a:t>
            </a:r>
            <a:endParaRPr lang="en-GB" sz="2000" noProof="0" dirty="0">
              <a:latin typeface="Times New Roman" panose="02020603050405020304" pitchFamily="18" charset="0"/>
              <a:cs typeface="Times New Roman" panose="02020603050405020304" pitchFamily="18" charset="0"/>
            </a:endParaRPr>
          </a:p>
          <a:p>
            <a:pPr lvl="0"/>
            <a:r>
              <a:rPr lang="en-GB" sz="2000" b="1" noProof="0" dirty="0">
                <a:latin typeface="Times New Roman" panose="02020603050405020304" pitchFamily="18" charset="0"/>
                <a:cs typeface="Times New Roman" panose="02020603050405020304" pitchFamily="18" charset="0"/>
              </a:rPr>
              <a:t>Customer Engagement</a:t>
            </a:r>
            <a:endParaRPr lang="en-GB" sz="2000" noProof="0" dirty="0">
              <a:latin typeface="Times New Roman" panose="02020603050405020304" pitchFamily="18" charset="0"/>
              <a:cs typeface="Times New Roman" panose="02020603050405020304" pitchFamily="18" charset="0"/>
            </a:endParaRPr>
          </a:p>
          <a:p>
            <a:pPr lvl="0"/>
            <a:r>
              <a:rPr lang="en-GB" sz="2000" b="1" noProof="0" dirty="0">
                <a:latin typeface="Times New Roman" panose="02020603050405020304" pitchFamily="18" charset="0"/>
                <a:cs typeface="Times New Roman" panose="02020603050405020304" pitchFamily="18" charset="0"/>
              </a:rPr>
              <a:t>Social Media Interaction</a:t>
            </a:r>
            <a:endParaRPr lang="en-GB" sz="2000" noProof="0" dirty="0"/>
          </a:p>
        </p:txBody>
      </p:sp>
      <p:pic>
        <p:nvPicPr>
          <p:cNvPr id="4" name="Picture 3" descr="A table with food items and text&#10;&#10;AI-generated content may be incorrect.">
            <a:extLst>
              <a:ext uri="{FF2B5EF4-FFF2-40B4-BE49-F238E27FC236}">
                <a16:creationId xmlns:a16="http://schemas.microsoft.com/office/drawing/2014/main" id="{87273837-7C30-0CF8-A351-BAC7D62A9631}"/>
              </a:ext>
            </a:extLst>
          </p:cNvPr>
          <p:cNvPicPr>
            <a:picLocks noChangeAspect="1"/>
          </p:cNvPicPr>
          <p:nvPr/>
        </p:nvPicPr>
        <p:blipFill>
          <a:blip r:embed="rId3"/>
          <a:stretch>
            <a:fillRect/>
          </a:stretch>
        </p:blipFill>
        <p:spPr>
          <a:xfrm>
            <a:off x="6082748" y="1654980"/>
            <a:ext cx="5334160" cy="3549641"/>
          </a:xfrm>
          <a:prstGeom prst="rect">
            <a:avLst/>
          </a:prstGeom>
        </p:spPr>
      </p:pic>
    </p:spTree>
    <p:extLst>
      <p:ext uri="{BB962C8B-B14F-4D97-AF65-F5344CB8AC3E}">
        <p14:creationId xmlns:p14="http://schemas.microsoft.com/office/powerpoint/2010/main" val="1885787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E5D1C-42DE-CCE9-BBA4-955AC6E4FEA0}"/>
              </a:ext>
            </a:extLst>
          </p:cNvPr>
          <p:cNvSpPr>
            <a:spLocks noGrp="1"/>
          </p:cNvSpPr>
          <p:nvPr>
            <p:ph type="title"/>
          </p:nvPr>
        </p:nvSpPr>
        <p:spPr>
          <a:xfrm>
            <a:off x="761840" y="1138265"/>
            <a:ext cx="4544762" cy="1401183"/>
          </a:xfrm>
        </p:spPr>
        <p:txBody>
          <a:bodyPr anchor="t">
            <a:normAutofit/>
          </a:bodyPr>
          <a:lstStyle/>
          <a:p>
            <a:r>
              <a:rPr lang="en-GB" sz="3200" b="1" u="sng" noProof="0">
                <a:latin typeface="Times New Roman" panose="02020603050405020304" pitchFamily="18" charset="0"/>
                <a:cs typeface="Times New Roman" panose="02020603050405020304" pitchFamily="18" charset="0"/>
              </a:rPr>
              <a:t>Customer Engagement on Social Media.</a:t>
            </a:r>
            <a:endParaRPr lang="en-GB" sz="3200" noProof="0"/>
          </a:p>
        </p:txBody>
      </p:sp>
      <p:cxnSp>
        <p:nvCxnSpPr>
          <p:cNvPr id="9" name="Straight Connector 8">
            <a:extLst>
              <a:ext uri="{FF2B5EF4-FFF2-40B4-BE49-F238E27FC236}">
                <a16:creationId xmlns:a16="http://schemas.microsoft.com/office/drawing/2014/main" id="{FC23E3B9-5ABF-58B3-E2B0-E9A5DAA900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462"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2604BAA-2AA4-F8C4-DDB0-BE46374828D4}"/>
              </a:ext>
            </a:extLst>
          </p:cNvPr>
          <p:cNvSpPr>
            <a:spLocks noGrp="1"/>
          </p:cNvSpPr>
          <p:nvPr>
            <p:ph idx="1"/>
          </p:nvPr>
        </p:nvSpPr>
        <p:spPr>
          <a:xfrm>
            <a:off x="761840" y="2551176"/>
            <a:ext cx="4544762" cy="3602935"/>
          </a:xfrm>
        </p:spPr>
        <p:txBody>
          <a:bodyPr>
            <a:normAutofit/>
          </a:bodyPr>
          <a:lstStyle/>
          <a:p>
            <a:pPr marL="0" indent="0">
              <a:buNone/>
            </a:pPr>
            <a:r>
              <a:rPr lang="en-GB" sz="2000" b="1" noProof="0">
                <a:latin typeface="Times New Roman" panose="02020603050405020304" pitchFamily="18" charset="0"/>
                <a:cs typeface="Times New Roman" panose="02020603050405020304" pitchFamily="18" charset="0"/>
              </a:rPr>
              <a:t>Influencers and Social Media Campaigns: </a:t>
            </a:r>
            <a:r>
              <a:rPr lang="en-GB" sz="2000" noProof="0">
                <a:latin typeface="Times New Roman" panose="02020603050405020304" pitchFamily="18" charset="0"/>
                <a:cs typeface="Times New Roman" panose="02020603050405020304" pitchFamily="18" charset="0"/>
              </a:rPr>
              <a:t>Making use of the influencer marketing and social media campaigns, M&amp;S Food shares its products with many more individuals, promotes them, and gets to know its customers on a personal level.</a:t>
            </a:r>
          </a:p>
          <a:p>
            <a:pPr marL="0" indent="0">
              <a:buNone/>
            </a:pPr>
            <a:r>
              <a:rPr lang="en-GB" sz="2000" b="1" noProof="0">
                <a:latin typeface="Times New Roman" panose="02020603050405020304" pitchFamily="18" charset="0"/>
                <a:cs typeface="Times New Roman" panose="02020603050405020304" pitchFamily="18" charset="0"/>
              </a:rPr>
              <a:t>Examples:</a:t>
            </a:r>
            <a:endParaRPr lang="en-GB" sz="2000" noProof="0">
              <a:latin typeface="Times New Roman" panose="02020603050405020304" pitchFamily="18" charset="0"/>
              <a:cs typeface="Times New Roman" panose="02020603050405020304" pitchFamily="18" charset="0"/>
            </a:endParaRPr>
          </a:p>
          <a:p>
            <a:pPr lvl="0"/>
            <a:r>
              <a:rPr lang="en-GB" sz="2000" b="1" noProof="0">
                <a:latin typeface="Times New Roman" panose="02020603050405020304" pitchFamily="18" charset="0"/>
                <a:cs typeface="Times New Roman" panose="02020603050405020304" pitchFamily="18" charset="0"/>
              </a:rPr>
              <a:t>#M&amp;SFood Campaigns</a:t>
            </a:r>
            <a:endParaRPr lang="en-GB" sz="2000" noProof="0">
              <a:latin typeface="Times New Roman" panose="02020603050405020304" pitchFamily="18" charset="0"/>
              <a:cs typeface="Times New Roman" panose="02020603050405020304" pitchFamily="18" charset="0"/>
            </a:endParaRPr>
          </a:p>
          <a:p>
            <a:pPr lvl="0"/>
            <a:r>
              <a:rPr lang="en-GB" sz="2000" b="1" noProof="0">
                <a:latin typeface="Times New Roman" panose="02020603050405020304" pitchFamily="18" charset="0"/>
                <a:cs typeface="Times New Roman" panose="02020603050405020304" pitchFamily="18" charset="0"/>
              </a:rPr>
              <a:t>Influencer Partnerships</a:t>
            </a:r>
            <a:endParaRPr lang="en-GB" sz="2000" noProof="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FE6A9B68-560B-397E-EC4C-DC21BC9192B2}"/>
              </a:ext>
            </a:extLst>
          </p:cNvPr>
          <p:cNvPicPr>
            <a:picLocks noChangeAspect="1"/>
          </p:cNvPicPr>
          <p:nvPr/>
        </p:nvPicPr>
        <p:blipFill>
          <a:blip r:embed="rId3"/>
          <a:stretch>
            <a:fillRect/>
          </a:stretch>
        </p:blipFill>
        <p:spPr>
          <a:xfrm>
            <a:off x="6082748" y="1903189"/>
            <a:ext cx="5334160" cy="3053222"/>
          </a:xfrm>
          <a:prstGeom prst="rect">
            <a:avLst/>
          </a:prstGeom>
        </p:spPr>
      </p:pic>
    </p:spTree>
    <p:extLst>
      <p:ext uri="{BB962C8B-B14F-4D97-AF65-F5344CB8AC3E}">
        <p14:creationId xmlns:p14="http://schemas.microsoft.com/office/powerpoint/2010/main" val="10905167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72FDB-7BF3-637F-F86A-32554C5A73BC}"/>
              </a:ext>
            </a:extLst>
          </p:cNvPr>
          <p:cNvSpPr>
            <a:spLocks noGrp="1"/>
          </p:cNvSpPr>
          <p:nvPr>
            <p:ph type="title"/>
          </p:nvPr>
        </p:nvSpPr>
        <p:spPr>
          <a:xfrm>
            <a:off x="761840" y="1138265"/>
            <a:ext cx="4651204" cy="1401183"/>
          </a:xfrm>
        </p:spPr>
        <p:txBody>
          <a:bodyPr anchor="t">
            <a:normAutofit/>
          </a:bodyPr>
          <a:lstStyle/>
          <a:p>
            <a:r>
              <a:rPr lang="en-GB" sz="3200" b="1" u="sng" noProof="0">
                <a:latin typeface="Times New Roman" panose="02020603050405020304" pitchFamily="18" charset="0"/>
                <a:cs typeface="Times New Roman" panose="02020603050405020304" pitchFamily="18" charset="0"/>
              </a:rPr>
              <a:t>M&amp;S Digital CRM Strategies.</a:t>
            </a:r>
            <a:endParaRPr lang="en-GB" sz="3200" noProof="0"/>
          </a:p>
        </p:txBody>
      </p:sp>
      <p:cxnSp>
        <p:nvCxnSpPr>
          <p:cNvPr id="11" name="Straight Connector 10">
            <a:extLst>
              <a:ext uri="{FF2B5EF4-FFF2-40B4-BE49-F238E27FC236}">
                <a16:creationId xmlns:a16="http://schemas.microsoft.com/office/drawing/2014/main" id="{FC23E3B9-5ABF-58B3-E2B0-E9A5DAA900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462"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5677B56-27EC-B0EB-4F97-4FB622119141}"/>
              </a:ext>
            </a:extLst>
          </p:cNvPr>
          <p:cNvSpPr>
            <a:spLocks noGrp="1"/>
          </p:cNvSpPr>
          <p:nvPr>
            <p:ph idx="1"/>
          </p:nvPr>
        </p:nvSpPr>
        <p:spPr>
          <a:xfrm>
            <a:off x="761839" y="2551176"/>
            <a:ext cx="4651205" cy="3602935"/>
          </a:xfrm>
        </p:spPr>
        <p:txBody>
          <a:bodyPr>
            <a:normAutofit/>
          </a:bodyPr>
          <a:lstStyle/>
          <a:p>
            <a:pPr marL="0" indent="0">
              <a:buNone/>
            </a:pPr>
            <a:r>
              <a:rPr lang="en-GB" sz="1700" b="1" noProof="0">
                <a:latin typeface="Times New Roman" panose="02020603050405020304" pitchFamily="18" charset="0"/>
                <a:cs typeface="Times New Roman" panose="02020603050405020304" pitchFamily="18" charset="0"/>
              </a:rPr>
              <a:t>Improvement of Customer Experience: </a:t>
            </a:r>
            <a:r>
              <a:rPr lang="en-GB" sz="1700" noProof="0">
                <a:latin typeface="Times New Roman" panose="02020603050405020304" pitchFamily="18" charset="0"/>
                <a:cs typeface="Times New Roman" panose="02020603050405020304" pitchFamily="18" charset="0"/>
              </a:rPr>
              <a:t>CRM by M&amp;S Food on digital platforms has contributed an extremely massive role in the enhancement of customer experience with relevancy in their offers, engagement with customers using social media, and inspiring them to make greener choices.</a:t>
            </a:r>
          </a:p>
          <a:p>
            <a:pPr marL="0" indent="0">
              <a:buNone/>
            </a:pPr>
            <a:r>
              <a:rPr lang="en-GB" sz="1700" b="1" noProof="0">
                <a:latin typeface="Times New Roman" panose="02020603050405020304" pitchFamily="18" charset="0"/>
                <a:cs typeface="Times New Roman" panose="02020603050405020304" pitchFamily="18" charset="0"/>
              </a:rPr>
              <a:t>Digital delivery:</a:t>
            </a:r>
            <a:r>
              <a:rPr lang="en-GB" sz="1700" noProof="0">
                <a:latin typeface="Times New Roman" panose="02020603050405020304" pitchFamily="18" charset="0"/>
                <a:cs typeface="Times New Roman" panose="02020603050405020304" pitchFamily="18" charset="0"/>
              </a:rPr>
              <a:t> </a:t>
            </a:r>
          </a:p>
          <a:p>
            <a:pPr lvl="0"/>
            <a:r>
              <a:rPr lang="en-GB" sz="1700" b="1" noProof="0">
                <a:latin typeface="Times New Roman" panose="02020603050405020304" pitchFamily="18" charset="0"/>
                <a:cs typeface="Times New Roman" panose="02020603050405020304" pitchFamily="18" charset="0"/>
              </a:rPr>
              <a:t>Greater Contentment with the Customers</a:t>
            </a:r>
            <a:endParaRPr lang="en-GB" sz="1700" noProof="0">
              <a:latin typeface="Times New Roman" panose="02020603050405020304" pitchFamily="18" charset="0"/>
              <a:cs typeface="Times New Roman" panose="02020603050405020304" pitchFamily="18" charset="0"/>
            </a:endParaRPr>
          </a:p>
          <a:p>
            <a:pPr lvl="0"/>
            <a:r>
              <a:rPr lang="en-GB" sz="1700" b="1" noProof="0">
                <a:latin typeface="Times New Roman" panose="02020603050405020304" pitchFamily="18" charset="0"/>
                <a:cs typeface="Times New Roman" panose="02020603050405020304" pitchFamily="18" charset="0"/>
              </a:rPr>
              <a:t>Increased Customer Loyalty</a:t>
            </a:r>
            <a:endParaRPr lang="en-GB" sz="1700" noProof="0">
              <a:latin typeface="Times New Roman" panose="02020603050405020304" pitchFamily="18" charset="0"/>
              <a:cs typeface="Times New Roman" panose="02020603050405020304" pitchFamily="18" charset="0"/>
            </a:endParaRPr>
          </a:p>
          <a:p>
            <a:pPr lvl="0"/>
            <a:r>
              <a:rPr lang="en-GB" sz="1700" b="1" noProof="0">
                <a:latin typeface="Times New Roman" panose="02020603050405020304" pitchFamily="18" charset="0"/>
                <a:cs typeface="Times New Roman" panose="02020603050405020304" pitchFamily="18" charset="0"/>
              </a:rPr>
              <a:t>Brand Loyalty</a:t>
            </a:r>
            <a:endParaRPr lang="en-GB" sz="1700" noProof="0"/>
          </a:p>
        </p:txBody>
      </p:sp>
      <p:pic>
        <p:nvPicPr>
          <p:cNvPr id="4" name="Picture 3">
            <a:extLst>
              <a:ext uri="{FF2B5EF4-FFF2-40B4-BE49-F238E27FC236}">
                <a16:creationId xmlns:a16="http://schemas.microsoft.com/office/drawing/2014/main" id="{2D7F383E-983D-8CF0-7FDE-6F3CE47741CE}"/>
              </a:ext>
            </a:extLst>
          </p:cNvPr>
          <p:cNvPicPr>
            <a:picLocks noChangeAspect="1"/>
          </p:cNvPicPr>
          <p:nvPr/>
        </p:nvPicPr>
        <p:blipFill>
          <a:blip r:embed="rId3"/>
          <a:srcRect l="24745" r="18735" b="1"/>
          <a:stretch>
            <a:fillRect/>
          </a:stretch>
        </p:blipFill>
        <p:spPr>
          <a:xfrm>
            <a:off x="6096000" y="838013"/>
            <a:ext cx="5234538" cy="5186267"/>
          </a:xfrm>
          <a:prstGeom prst="rect">
            <a:avLst/>
          </a:prstGeom>
        </p:spPr>
      </p:pic>
    </p:spTree>
    <p:extLst>
      <p:ext uri="{BB962C8B-B14F-4D97-AF65-F5344CB8AC3E}">
        <p14:creationId xmlns:p14="http://schemas.microsoft.com/office/powerpoint/2010/main" val="17262367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A179EB-D7F0-9D4C-4DCC-9DDF62EF9F4B}"/>
              </a:ext>
            </a:extLst>
          </p:cNvPr>
          <p:cNvSpPr>
            <a:spLocks noGrp="1"/>
          </p:cNvSpPr>
          <p:nvPr>
            <p:ph type="title"/>
          </p:nvPr>
        </p:nvSpPr>
        <p:spPr>
          <a:xfrm>
            <a:off x="793662" y="386930"/>
            <a:ext cx="10066122" cy="1298448"/>
          </a:xfrm>
        </p:spPr>
        <p:txBody>
          <a:bodyPr anchor="b">
            <a:normAutofit/>
          </a:bodyPr>
          <a:lstStyle/>
          <a:p>
            <a:r>
              <a:rPr lang="en-GB" b="1" u="sng" noProof="0" dirty="0">
                <a:latin typeface="Times New Roman" panose="02020603050405020304" pitchFamily="18" charset="0"/>
                <a:cs typeface="Times New Roman" panose="02020603050405020304" pitchFamily="18" charset="0"/>
              </a:rPr>
              <a:t>Challenges in the CRM Strategy of M&amp;S.</a:t>
            </a:r>
            <a:endParaRPr lang="en-GB" noProof="0" dirty="0"/>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25DB54E-CF9B-843E-A130-C449365F671C}"/>
              </a:ext>
            </a:extLst>
          </p:cNvPr>
          <p:cNvSpPr>
            <a:spLocks noGrp="1"/>
          </p:cNvSpPr>
          <p:nvPr>
            <p:ph idx="1"/>
          </p:nvPr>
        </p:nvSpPr>
        <p:spPr>
          <a:xfrm>
            <a:off x="793661" y="2599509"/>
            <a:ext cx="4530898" cy="3639450"/>
          </a:xfrm>
        </p:spPr>
        <p:txBody>
          <a:bodyPr anchor="ctr">
            <a:normAutofit/>
          </a:bodyPr>
          <a:lstStyle/>
          <a:p>
            <a:pPr marL="0" indent="0">
              <a:buNone/>
            </a:pPr>
            <a:r>
              <a:rPr lang="en-GB" sz="2000" noProof="0">
                <a:latin typeface="Times New Roman" panose="02020603050405020304" pitchFamily="18" charset="0"/>
                <a:cs typeface="Times New Roman" panose="02020603050405020304" pitchFamily="18" charset="0"/>
              </a:rPr>
              <a:t>Despite the fact that the project has been a success, M&amp;S food has to face certain challenges during the process of successful implementation of CRM:</a:t>
            </a:r>
          </a:p>
          <a:p>
            <a:pPr lvl="0"/>
            <a:r>
              <a:rPr lang="en-GB" sz="2000" b="1" noProof="0">
                <a:latin typeface="Times New Roman" panose="02020603050405020304" pitchFamily="18" charset="0"/>
                <a:cs typeface="Times New Roman" panose="02020603050405020304" pitchFamily="18" charset="0"/>
              </a:rPr>
              <a:t>Internet Communication with the Youthful Generations</a:t>
            </a:r>
            <a:endParaRPr lang="en-GB" sz="2000" noProof="0">
              <a:latin typeface="Times New Roman" panose="02020603050405020304" pitchFamily="18" charset="0"/>
              <a:cs typeface="Times New Roman" panose="02020603050405020304" pitchFamily="18" charset="0"/>
            </a:endParaRPr>
          </a:p>
          <a:p>
            <a:pPr lvl="0"/>
            <a:r>
              <a:rPr lang="en-GB" sz="2000" b="1" noProof="0">
                <a:latin typeface="Times New Roman" panose="02020603050405020304" pitchFamily="18" charset="0"/>
                <a:cs typeface="Times New Roman" panose="02020603050405020304" pitchFamily="18" charset="0"/>
              </a:rPr>
              <a:t>Sustainability</a:t>
            </a:r>
            <a:endParaRPr lang="en-GB" sz="2000" noProof="0">
              <a:latin typeface="Times New Roman" panose="02020603050405020304" pitchFamily="18" charset="0"/>
              <a:cs typeface="Times New Roman" panose="02020603050405020304" pitchFamily="18" charset="0"/>
            </a:endParaRPr>
          </a:p>
          <a:p>
            <a:pPr lvl="0"/>
            <a:r>
              <a:rPr lang="en-GB" sz="2000" b="1" noProof="0">
                <a:latin typeface="Times New Roman" panose="02020603050405020304" pitchFamily="18" charset="0"/>
                <a:cs typeface="Times New Roman" panose="02020603050405020304" pitchFamily="18" charset="0"/>
              </a:rPr>
              <a:t>Data Privacy</a:t>
            </a:r>
            <a:endParaRPr lang="en-GB" sz="2000" noProof="0"/>
          </a:p>
        </p:txBody>
      </p:sp>
      <p:pic>
        <p:nvPicPr>
          <p:cNvPr id="4" name="Picture 3">
            <a:extLst>
              <a:ext uri="{FF2B5EF4-FFF2-40B4-BE49-F238E27FC236}">
                <a16:creationId xmlns:a16="http://schemas.microsoft.com/office/drawing/2014/main" id="{AEBEEA37-4E14-FF16-2BF4-D68C2502D98F}"/>
              </a:ext>
            </a:extLst>
          </p:cNvPr>
          <p:cNvPicPr>
            <a:picLocks noChangeAspect="1"/>
          </p:cNvPicPr>
          <p:nvPr/>
        </p:nvPicPr>
        <p:blipFill>
          <a:blip r:embed="rId3"/>
          <a:stretch>
            <a:fillRect/>
          </a:stretch>
        </p:blipFill>
        <p:spPr>
          <a:xfrm>
            <a:off x="5911532" y="2948269"/>
            <a:ext cx="5150277" cy="2786215"/>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49010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alpha val="35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5278130-DFE0-457B-8698-88DF69019D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Rectangle 10">
            <a:extLst>
              <a:ext uri="{FF2B5EF4-FFF2-40B4-BE49-F238E27FC236}">
                <a16:creationId xmlns:a16="http://schemas.microsoft.com/office/drawing/2014/main" id="{2F99531B-1681-4D6E-BECB-18325B33A6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3" name="Rectangle 12">
            <a:extLst>
              <a:ext uri="{FF2B5EF4-FFF2-40B4-BE49-F238E27FC236}">
                <a16:creationId xmlns:a16="http://schemas.microsoft.com/office/drawing/2014/main" id="{20344094-430A-400B-804B-910E696A1A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78324" y="709375"/>
            <a:ext cx="10713676" cy="5433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53C67DF-7782-4E57-AB9B-F1B4811AD8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543451" y="1248213"/>
            <a:ext cx="5413238" cy="4326335"/>
          </a:xfrm>
          <a:prstGeom prst="rect">
            <a:avLst/>
          </a:prstGeom>
          <a:solidFill>
            <a:schemeClr val="accent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724681-6CE5-E9CA-7A20-07CCACB31763}"/>
              </a:ext>
            </a:extLst>
          </p:cNvPr>
          <p:cNvSpPr>
            <a:spLocks noGrp="1"/>
          </p:cNvSpPr>
          <p:nvPr>
            <p:ph type="title"/>
          </p:nvPr>
        </p:nvSpPr>
        <p:spPr>
          <a:xfrm>
            <a:off x="504967" y="675564"/>
            <a:ext cx="3609833" cy="5204085"/>
          </a:xfrm>
        </p:spPr>
        <p:txBody>
          <a:bodyPr>
            <a:normAutofit/>
          </a:bodyPr>
          <a:lstStyle/>
          <a:p>
            <a:r>
              <a:rPr lang="en-GB" sz="3400" b="1" u="sng" noProof="0">
                <a:latin typeface="Times New Roman" panose="02020603050405020304" pitchFamily="18" charset="0"/>
                <a:cs typeface="Times New Roman" panose="02020603050405020304" pitchFamily="18" charset="0"/>
              </a:rPr>
              <a:t>Recommendations to CRM enhancement in M&amp;S Food.</a:t>
            </a:r>
            <a:endParaRPr lang="en-GB" sz="3400" noProof="0"/>
          </a:p>
        </p:txBody>
      </p:sp>
      <p:cxnSp>
        <p:nvCxnSpPr>
          <p:cNvPr id="17" name="Straight Connector 16">
            <a:extLst>
              <a:ext uri="{FF2B5EF4-FFF2-40B4-BE49-F238E27FC236}">
                <a16:creationId xmlns:a16="http://schemas.microsoft.com/office/drawing/2014/main" id="{B03A5AE3-BD30-455C-842B-7626C8BEF0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365990"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DBECAA5-1F2D-470D-875C-8F2C2CA3E5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18001"/>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8D0D050E-7F9E-0EE8-2DEE-E83D12EE8C90}"/>
              </a:ext>
            </a:extLst>
          </p:cNvPr>
          <p:cNvGraphicFramePr>
            <a:graphicFrameLocks noGrp="1"/>
          </p:cNvGraphicFramePr>
          <p:nvPr>
            <p:ph idx="1"/>
            <p:extLst>
              <p:ext uri="{D42A27DB-BD31-4B8C-83A1-F6EECF244321}">
                <p14:modId xmlns:p14="http://schemas.microsoft.com/office/powerpoint/2010/main" val="1319908172"/>
              </p:ext>
            </p:extLst>
          </p:nvPr>
        </p:nvGraphicFramePr>
        <p:xfrm>
          <a:off x="4776730" y="819369"/>
          <a:ext cx="6589260" cy="52439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66529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B67624-0952-3F28-9022-0CB89DA991F2}"/>
              </a:ext>
            </a:extLst>
          </p:cNvPr>
          <p:cNvSpPr>
            <a:spLocks noGrp="1"/>
          </p:cNvSpPr>
          <p:nvPr>
            <p:ph type="title"/>
          </p:nvPr>
        </p:nvSpPr>
        <p:spPr>
          <a:xfrm>
            <a:off x="1043631" y="809898"/>
            <a:ext cx="10173010" cy="1554480"/>
          </a:xfrm>
        </p:spPr>
        <p:txBody>
          <a:bodyPr anchor="ctr">
            <a:normAutofit/>
          </a:bodyPr>
          <a:lstStyle/>
          <a:p>
            <a:r>
              <a:rPr lang="en-GB" sz="4800" b="1" u="sng" noProof="0">
                <a:latin typeface="Times New Roman" panose="02020603050405020304" pitchFamily="18" charset="0"/>
                <a:cs typeface="Times New Roman" panose="02020603050405020304" pitchFamily="18" charset="0"/>
              </a:rPr>
              <a:t>Conclusion</a:t>
            </a:r>
            <a:endParaRPr lang="en-GB" sz="4800" noProof="0"/>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EF3DBA0F-759C-FC24-9396-30C2422A923D}"/>
              </a:ext>
            </a:extLst>
          </p:cNvPr>
          <p:cNvGraphicFramePr>
            <a:graphicFrameLocks noGrp="1"/>
          </p:cNvGraphicFramePr>
          <p:nvPr>
            <p:ph idx="1"/>
            <p:extLst>
              <p:ext uri="{D42A27DB-BD31-4B8C-83A1-F6EECF244321}">
                <p14:modId xmlns:p14="http://schemas.microsoft.com/office/powerpoint/2010/main" val="1950517005"/>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664101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767AC-F02C-0BF1-2BA7-1E61180B6899}"/>
              </a:ext>
            </a:extLst>
          </p:cNvPr>
          <p:cNvSpPr>
            <a:spLocks noGrp="1"/>
          </p:cNvSpPr>
          <p:nvPr>
            <p:ph type="title"/>
          </p:nvPr>
        </p:nvSpPr>
        <p:spPr/>
        <p:txBody>
          <a:bodyPr/>
          <a:lstStyle/>
          <a:p>
            <a:r>
              <a:rPr lang="en-GB" b="1" u="sng" noProof="0" dirty="0">
                <a:latin typeface="Times New Roman" panose="02020603050405020304" pitchFamily="18" charset="0"/>
                <a:cs typeface="Times New Roman" panose="02020603050405020304" pitchFamily="18" charset="0"/>
              </a:rPr>
              <a:t>References</a:t>
            </a:r>
            <a:endParaRPr lang="en-GB" noProof="0" dirty="0"/>
          </a:p>
        </p:txBody>
      </p:sp>
      <p:sp>
        <p:nvSpPr>
          <p:cNvPr id="3" name="Content Placeholder 2">
            <a:extLst>
              <a:ext uri="{FF2B5EF4-FFF2-40B4-BE49-F238E27FC236}">
                <a16:creationId xmlns:a16="http://schemas.microsoft.com/office/drawing/2014/main" id="{EBCC2AD7-F81D-9A65-F72F-9196F3271F86}"/>
              </a:ext>
            </a:extLst>
          </p:cNvPr>
          <p:cNvSpPr>
            <a:spLocks noGrp="1"/>
          </p:cNvSpPr>
          <p:nvPr>
            <p:ph idx="1"/>
          </p:nvPr>
        </p:nvSpPr>
        <p:spPr/>
        <p:txBody>
          <a:bodyPr>
            <a:normAutofit fontScale="47500" lnSpcReduction="20000"/>
          </a:bodyPr>
          <a:lstStyle/>
          <a:p>
            <a:pPr algn="just">
              <a:lnSpc>
                <a:spcPct val="170000"/>
              </a:lnSpc>
            </a:pPr>
            <a:r>
              <a:rPr lang="en-GB" noProof="0" dirty="0">
                <a:latin typeface="Times New Roman" panose="02020603050405020304" pitchFamily="18" charset="0"/>
                <a:cs typeface="Times New Roman" panose="02020603050405020304" pitchFamily="18" charset="0"/>
              </a:rPr>
              <a:t>Buttle, F. (2019). Customer Relationship Management: Concepts and Technologies. 4</a:t>
            </a:r>
            <a:r>
              <a:rPr lang="en-GB" baseline="30000" noProof="0" dirty="0">
                <a:latin typeface="Times New Roman" panose="02020603050405020304" pitchFamily="18" charset="0"/>
                <a:cs typeface="Times New Roman" panose="02020603050405020304" pitchFamily="18" charset="0"/>
              </a:rPr>
              <a:t>th</a:t>
            </a:r>
            <a:r>
              <a:rPr lang="en-GB" noProof="0" dirty="0">
                <a:latin typeface="Times New Roman" panose="02020603050405020304" pitchFamily="18" charset="0"/>
                <a:cs typeface="Times New Roman" panose="02020603050405020304" pitchFamily="18" charset="0"/>
              </a:rPr>
              <a:t> Edition. [Online]. Routledge. Available from: : </a:t>
            </a:r>
            <a:r>
              <a:rPr lang="en-GB" u="sng" noProof="0" dirty="0">
                <a:latin typeface="Times New Roman" panose="02020603050405020304" pitchFamily="18" charset="0"/>
                <a:cs typeface="Times New Roman" panose="02020603050405020304" pitchFamily="18" charset="0"/>
                <a:hlinkClick r:id="rId3"/>
              </a:rPr>
              <a:t>Customer Relationship Management: Concepts and Technologies: Amazon.co.uk: Buttle, Francis: 9781138498259: Books</a:t>
            </a:r>
            <a:endParaRPr lang="en-GB" noProof="0" dirty="0">
              <a:latin typeface="Times New Roman" panose="02020603050405020304" pitchFamily="18" charset="0"/>
              <a:cs typeface="Times New Roman" panose="02020603050405020304" pitchFamily="18" charset="0"/>
            </a:endParaRPr>
          </a:p>
          <a:p>
            <a:pPr algn="just">
              <a:lnSpc>
                <a:spcPct val="170000"/>
              </a:lnSpc>
            </a:pPr>
            <a:r>
              <a:rPr lang="en-GB" noProof="0" dirty="0">
                <a:latin typeface="Times New Roman" panose="02020603050405020304" pitchFamily="18" charset="0"/>
                <a:cs typeface="Times New Roman" panose="02020603050405020304" pitchFamily="18" charset="0"/>
              </a:rPr>
              <a:t>Sheridan, M. (2019). They Ask, You answer: A Revolutionary Approach to Inbound Sales, Content Marketing, and Today’s Digital Consumer. [Online]. Available from : </a:t>
            </a:r>
            <a:r>
              <a:rPr lang="en-GB" u="sng" noProof="0" dirty="0">
                <a:latin typeface="Times New Roman" panose="02020603050405020304" pitchFamily="18" charset="0"/>
                <a:cs typeface="Times New Roman" panose="02020603050405020304" pitchFamily="18" charset="0"/>
                <a:hlinkClick r:id="rId4"/>
              </a:rPr>
              <a:t>They Ask, You Answer: A Revolutionary Approach to Inbound Sales, Content Marketing, and Today's Digital Consumer, 2nd Edition, Revised and Updated: Amazon.co.uk: Sheridan, Marcus: 9781119610144: Books</a:t>
            </a:r>
            <a:endParaRPr lang="en-GB" noProof="0" dirty="0">
              <a:latin typeface="Times New Roman" panose="02020603050405020304" pitchFamily="18" charset="0"/>
              <a:cs typeface="Times New Roman" panose="02020603050405020304" pitchFamily="18" charset="0"/>
            </a:endParaRPr>
          </a:p>
          <a:p>
            <a:pPr algn="just">
              <a:lnSpc>
                <a:spcPct val="170000"/>
              </a:lnSpc>
            </a:pPr>
            <a:r>
              <a:rPr lang="en-GB" noProof="0" dirty="0">
                <a:latin typeface="Times New Roman" panose="02020603050405020304" pitchFamily="18" charset="0"/>
                <a:cs typeface="Times New Roman" panose="02020603050405020304" pitchFamily="18" charset="0"/>
              </a:rPr>
              <a:t>Gary Armstrong, P.K. (2020). Marketing: An introduction, Global Edition. 14</a:t>
            </a:r>
            <a:r>
              <a:rPr lang="en-GB" baseline="30000" noProof="0" dirty="0">
                <a:latin typeface="Times New Roman" panose="02020603050405020304" pitchFamily="18" charset="0"/>
                <a:cs typeface="Times New Roman" panose="02020603050405020304" pitchFamily="18" charset="0"/>
              </a:rPr>
              <a:t>th</a:t>
            </a:r>
            <a:r>
              <a:rPr lang="en-GB" noProof="0" dirty="0">
                <a:latin typeface="Times New Roman" panose="02020603050405020304" pitchFamily="18" charset="0"/>
                <a:cs typeface="Times New Roman" panose="02020603050405020304" pitchFamily="18" charset="0"/>
              </a:rPr>
              <a:t> edition.  [Online]. Pearson. Available from: </a:t>
            </a:r>
            <a:r>
              <a:rPr lang="en-GB" u="sng" noProof="0" dirty="0">
                <a:latin typeface="Times New Roman" panose="02020603050405020304" pitchFamily="18" charset="0"/>
                <a:cs typeface="Times New Roman" panose="02020603050405020304" pitchFamily="18" charset="0"/>
                <a:hlinkClick r:id="rId5"/>
              </a:rPr>
              <a:t>Marketing: An Introduction, Global Edition: Amazon.co.uk: Armstrong, Gary, Kotler, Philip, Opresnik, Marc: 9781292294865: Books</a:t>
            </a:r>
            <a:endParaRPr lang="en-GB" noProof="0" dirty="0">
              <a:latin typeface="Times New Roman" panose="02020603050405020304" pitchFamily="18" charset="0"/>
              <a:cs typeface="Times New Roman" panose="02020603050405020304" pitchFamily="18" charset="0"/>
            </a:endParaRPr>
          </a:p>
          <a:p>
            <a:pPr algn="just">
              <a:lnSpc>
                <a:spcPct val="170000"/>
              </a:lnSpc>
            </a:pPr>
            <a:r>
              <a:rPr lang="en-GB" noProof="0" dirty="0">
                <a:latin typeface="Times New Roman" panose="02020603050405020304" pitchFamily="18" charset="0"/>
                <a:cs typeface="Times New Roman" panose="02020603050405020304" pitchFamily="18" charset="0"/>
              </a:rPr>
              <a:t>Lee, L and Charles, V. (2021). The impact of consumers’ perceptions regarding the ethics of online retailers and promotional strategy on their repurchase intention. International Journal of Information Management   [Online]. 57,102264- Available from: </a:t>
            </a:r>
            <a:r>
              <a:rPr lang="en-GB" u="sng" noProof="0" dirty="0">
                <a:latin typeface="Times New Roman" panose="02020603050405020304" pitchFamily="18" charset="0"/>
                <a:cs typeface="Times New Roman" panose="02020603050405020304" pitchFamily="18" charset="0"/>
                <a:hlinkClick r:id="rId6"/>
              </a:rPr>
              <a:t>The impact of consumers’ perceptions regarding the ethics of online retailers and promotional strategy on their repurchase intention - ScienceDirect</a:t>
            </a:r>
            <a:endParaRPr lang="en-GB" u="sng" noProof="0" dirty="0">
              <a:latin typeface="Times New Roman" panose="02020603050405020304" pitchFamily="18" charset="0"/>
              <a:cs typeface="Times New Roman" panose="02020603050405020304" pitchFamily="18" charset="0"/>
            </a:endParaRPr>
          </a:p>
          <a:p>
            <a:pPr algn="just">
              <a:lnSpc>
                <a:spcPct val="170000"/>
              </a:lnSpc>
            </a:pPr>
            <a:r>
              <a:rPr lang="en-GB" noProof="0" dirty="0">
                <a:latin typeface="Times New Roman" panose="02020603050405020304" pitchFamily="18" charset="0"/>
                <a:cs typeface="Times New Roman" panose="02020603050405020304" pitchFamily="18" charset="0"/>
              </a:rPr>
              <a:t>Marks &amp; Spencer. 2025. </a:t>
            </a:r>
            <a:r>
              <a:rPr lang="en-GB" i="1" noProof="0" dirty="0">
                <a:latin typeface="Times New Roman" panose="02020603050405020304" pitchFamily="18" charset="0"/>
                <a:cs typeface="Times New Roman" panose="02020603050405020304" pitchFamily="18" charset="0"/>
              </a:rPr>
              <a:t>Plan A – Our Planet</a:t>
            </a:r>
            <a:r>
              <a:rPr lang="en-GB" noProof="0" dirty="0">
                <a:latin typeface="Times New Roman" panose="02020603050405020304" pitchFamily="18" charset="0"/>
                <a:cs typeface="Times New Roman" panose="02020603050405020304" pitchFamily="18" charset="0"/>
              </a:rPr>
              <a:t>. [online] Available at: </a:t>
            </a:r>
            <a:r>
              <a:rPr lang="en-GB" u="sng" noProof="0" dirty="0">
                <a:latin typeface="Times New Roman" panose="02020603050405020304" pitchFamily="18" charset="0"/>
                <a:cs typeface="Times New Roman" panose="02020603050405020304" pitchFamily="18" charset="0"/>
                <a:hlinkClick r:id="rId7"/>
              </a:rPr>
              <a:t>https://corporate.marksandspencer.com/sustainability/plan-a-our-planet</a:t>
            </a:r>
            <a:endParaRPr lang="en-GB" noProof="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01189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2459</Words>
  <Application>Microsoft Office PowerPoint</Application>
  <PresentationFormat>Widescreen</PresentationFormat>
  <Paragraphs>120</Paragraphs>
  <Slides>13</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Aptos</vt:lpstr>
      <vt:lpstr>Aptos Display</vt:lpstr>
      <vt:lpstr>Arial</vt:lpstr>
      <vt:lpstr>Calibri</vt:lpstr>
      <vt:lpstr>Times New Roman</vt:lpstr>
      <vt:lpstr>Office Theme</vt:lpstr>
      <vt:lpstr>Building a Sustainable Marketing Relationship</vt:lpstr>
      <vt:lpstr>Table of Content</vt:lpstr>
      <vt:lpstr>Introduction to CRM</vt:lpstr>
      <vt:lpstr>Purpose of the Presentation</vt:lpstr>
      <vt:lpstr>The Role of CRM in M&amp;S Food</vt:lpstr>
      <vt:lpstr>Digital and Social Media within CRM.</vt:lpstr>
      <vt:lpstr>M&amp;S Food Digital CRM Strategy.</vt:lpstr>
      <vt:lpstr>Customer Engagement on Social Media.</vt:lpstr>
      <vt:lpstr>M&amp;S Digital CRM Strategies.</vt:lpstr>
      <vt:lpstr>Challenges in the CRM Strategy of M&amp;S.</vt:lpstr>
      <vt:lpstr>Recommendations to CRM enhancement in M&amp;S Food.</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User</dc:creator>
  <cp:lastModifiedBy>Guest User</cp:lastModifiedBy>
  <cp:revision>3</cp:revision>
  <dcterms:created xsi:type="dcterms:W3CDTF">2025-11-15T07:25:00Z</dcterms:created>
  <dcterms:modified xsi:type="dcterms:W3CDTF">2025-11-20T09:51:20Z</dcterms:modified>
</cp:coreProperties>
</file>