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0_84FBAAEE.xml" ContentType="application/vnd.ms-powerpoint.comments+xml"/>
  <Override PartName="/ppt/comments/modernComment_106_9B66C228.xml" ContentType="application/vnd.ms-powerpoint.comments+xml"/>
  <Override PartName="/ppt/comments/modernComment_108_29CB44C1.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62" r:id="rId3"/>
    <p:sldId id="271" r:id="rId4"/>
    <p:sldId id="259" r:id="rId5"/>
    <p:sldId id="264" r:id="rId6"/>
    <p:sldId id="265" r:id="rId7"/>
    <p:sldId id="273" r:id="rId8"/>
    <p:sldId id="274" r:id="rId9"/>
    <p:sldId id="268" r:id="rId10"/>
    <p:sldId id="269" r:id="rId11"/>
    <p:sldId id="272" r:id="rId12"/>
    <p:sldId id="270" r:id="rId13"/>
    <p:sldId id="276" r:id="rId14"/>
    <p:sldId id="27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955BA56-7333-12F1-B8A4-2A805356E622}" name="Zarmina Ashrafi (HABR)" initials="ZA(" userId="Zarmina Ashrafi (HABR)" providerId="Non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257" autoAdjust="0"/>
    <p:restoredTop sz="94660"/>
  </p:normalViewPr>
  <p:slideViewPr>
    <p:cSldViewPr snapToGrid="0">
      <p:cViewPr varScale="1">
        <p:scale>
          <a:sx n="69" d="100"/>
          <a:sy n="69" d="100"/>
        </p:scale>
        <p:origin x="68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modernComment_100_84FBAAEE.xml><?xml version="1.0" encoding="utf-8"?>
<p188:cmLst xmlns:a="http://schemas.openxmlformats.org/drawingml/2006/main" xmlns:r="http://schemas.openxmlformats.org/officeDocument/2006/relationships" xmlns:p188="http://schemas.microsoft.com/office/powerpoint/2018/8/main">
  <p188:cm id="{92DE68F6-B88B-464D-8214-AD0AD31AEE5B}" authorId="{E955BA56-7333-12F1-B8A4-2A805356E622}" created="2022-11-22T12:32:46.998">
    <ac:txMkLst xmlns:ac="http://schemas.microsoft.com/office/drawing/2013/main/command">
      <pc:docMk xmlns:pc="http://schemas.microsoft.com/office/powerpoint/2013/main/command"/>
      <pc:sldMk xmlns:pc="http://schemas.microsoft.com/office/powerpoint/2013/main/command" cId="2231085806" sldId="256"/>
      <ac:spMk id="3" creationId="{C25F13BC-C253-2C57-E9FA-9EBB672877D0}"/>
      <ac:txMk cp="3">
        <ac:context len="348" hash="2200779445"/>
      </ac:txMk>
    </ac:txMkLst>
    <p188:pos x="3326351" y="1482823"/>
    <p188:txBody>
      <a:bodyPr/>
      <a:lstStyle/>
      <a:p>
        <a:r>
          <a:rPr lang="en-GB"/>
          <a:t>Add topic here</a:t>
        </a:r>
      </a:p>
    </p188:txBody>
  </p188:cm>
</p188:cmLst>
</file>

<file path=ppt/comments/modernComment_106_9B66C228.xml><?xml version="1.0" encoding="utf-8"?>
<p188:cmLst xmlns:a="http://schemas.openxmlformats.org/drawingml/2006/main" xmlns:r="http://schemas.openxmlformats.org/officeDocument/2006/relationships" xmlns:p188="http://schemas.microsoft.com/office/powerpoint/2018/8/main">
  <p188:cm id="{E48F13EF-A83A-4394-95D9-AD5D33E4B520}" authorId="{E955BA56-7333-12F1-B8A4-2A805356E622}" created="2022-11-22T12:31:41.187">
    <ac:txMkLst xmlns:ac="http://schemas.microsoft.com/office/drawing/2013/main/command">
      <pc:docMk xmlns:pc="http://schemas.microsoft.com/office/powerpoint/2013/main/command"/>
      <pc:sldMk xmlns:pc="http://schemas.microsoft.com/office/powerpoint/2013/main/command" cId="2607202856" sldId="262"/>
      <ac:spMk id="3" creationId="{0DB9304C-AD83-EE7C-13E8-0846B67107B2}"/>
      <ac:txMk cp="0">
        <ac:context len="926" hash="554234723"/>
      </ac:txMk>
    </ac:txMkLst>
    <p188:pos x="5904733" y="1086157"/>
    <p188:txBody>
      <a:bodyPr/>
      <a:lstStyle/>
      <a:p>
        <a:r>
          <a:rPr lang="en-GB"/>
          <a:t>Reduce text….bullet points</a:t>
        </a:r>
      </a:p>
    </p188:txBody>
  </p188:cm>
</p188:cmLst>
</file>

<file path=ppt/comments/modernComment_108_29CB44C1.xml><?xml version="1.0" encoding="utf-8"?>
<p188:cmLst xmlns:a="http://schemas.openxmlformats.org/drawingml/2006/main" xmlns:r="http://schemas.openxmlformats.org/officeDocument/2006/relationships" xmlns:p188="http://schemas.microsoft.com/office/powerpoint/2018/8/main">
  <p188:cm id="{AF118EF0-270D-49FC-A94D-177146977BB0}" authorId="{E955BA56-7333-12F1-B8A4-2A805356E622}" created="2022-11-22T12:34:16.035">
    <ac:txMkLst xmlns:ac="http://schemas.microsoft.com/office/drawing/2013/main/command">
      <pc:docMk xmlns:pc="http://schemas.microsoft.com/office/powerpoint/2013/main/command"/>
      <pc:sldMk xmlns:pc="http://schemas.microsoft.com/office/powerpoint/2013/main/command" cId="701187265" sldId="264"/>
      <ac:spMk id="3" creationId="{D8090B3B-421C-1158-E869-FFC24533CBD4}"/>
      <ac:txMk cp="0">
        <ac:context len="733" hash="2976752414"/>
      </ac:txMk>
    </ac:txMkLst>
    <p188:pos x="3911406" y="4071409"/>
    <p188:txBody>
      <a:bodyPr/>
      <a:lstStyle/>
      <a:p>
        <a:r>
          <a:rPr lang="en-GB"/>
          <a:t>bullets</a:t>
        </a:r>
      </a:p>
    </p188:txBody>
  </p188:cm>
</p188:cmLst>
</file>

<file path=ppt/diagrams/_rels/data1.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pn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 Id="rId14" Type="http://schemas.openxmlformats.org/officeDocument/2006/relationships/image" Target="../media/image3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pn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 Id="rId1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834E54-0D8C-4D53-8030-987E587CDF3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0B40CBA-AC97-4A4F-9BAF-392C76C71F8E}">
      <dgm:prSet/>
      <dgm:spPr/>
      <dgm:t>
        <a:bodyPr/>
        <a:lstStyle/>
        <a:p>
          <a:pPr>
            <a:lnSpc>
              <a:spcPct val="100000"/>
            </a:lnSpc>
          </a:pPr>
          <a:r>
            <a:rPr lang="en-GB" dirty="0">
              <a:latin typeface="Arial" panose="020B0604020202020204" pitchFamily="34" charset="0"/>
              <a:cs typeface="Arial" panose="020B0604020202020204" pitchFamily="34" charset="0"/>
            </a:rPr>
            <a:t>Lack of stakeholder participation/ </a:t>
          </a:r>
          <a:r>
            <a:rPr lang="en-GB" i="0" dirty="0">
              <a:latin typeface="Arial" panose="020B0604020202020204" pitchFamily="34" charset="0"/>
              <a:cs typeface="Arial" panose="020B0604020202020204" pitchFamily="34" charset="0"/>
            </a:rPr>
            <a:t>Community engagement  </a:t>
          </a:r>
          <a:endParaRPr lang="en-US" dirty="0">
            <a:latin typeface="Arial" panose="020B0604020202020204" pitchFamily="34" charset="0"/>
            <a:cs typeface="Arial" panose="020B0604020202020204" pitchFamily="34" charset="0"/>
          </a:endParaRPr>
        </a:p>
      </dgm:t>
    </dgm:pt>
    <dgm:pt modelId="{7625BEFC-A5ED-4852-882A-7D7439372163}" type="parTrans" cxnId="{18F0D965-6843-4DFF-80C6-5A457FBCA490}">
      <dgm:prSet/>
      <dgm:spPr/>
      <dgm:t>
        <a:bodyPr/>
        <a:lstStyle/>
        <a:p>
          <a:endParaRPr lang="en-US"/>
        </a:p>
      </dgm:t>
    </dgm:pt>
    <dgm:pt modelId="{D046F018-0A37-4F93-B74F-E29FA84A95D4}" type="sibTrans" cxnId="{18F0D965-6843-4DFF-80C6-5A457FBCA490}">
      <dgm:prSet/>
      <dgm:spPr/>
      <dgm:t>
        <a:bodyPr/>
        <a:lstStyle/>
        <a:p>
          <a:endParaRPr lang="en-US"/>
        </a:p>
      </dgm:t>
    </dgm:pt>
    <dgm:pt modelId="{8A98302D-8052-4E71-8840-6FFFA1C3075A}">
      <dgm:prSet/>
      <dgm:spPr/>
      <dgm:t>
        <a:bodyPr/>
        <a:lstStyle/>
        <a:p>
          <a:pPr>
            <a:lnSpc>
              <a:spcPct val="100000"/>
            </a:lnSpc>
          </a:pPr>
          <a:endParaRPr lang="en-GB" i="0" dirty="0">
            <a:latin typeface="Arial" panose="020B0604020202020204" pitchFamily="34" charset="0"/>
            <a:cs typeface="Arial" panose="020B0604020202020204" pitchFamily="34" charset="0"/>
          </a:endParaRPr>
        </a:p>
        <a:p>
          <a:pPr>
            <a:lnSpc>
              <a:spcPct val="100000"/>
            </a:lnSpc>
          </a:pPr>
          <a:r>
            <a:rPr lang="en-GB" i="0" dirty="0">
              <a:latin typeface="Arial" panose="020B0604020202020204" pitchFamily="34" charset="0"/>
              <a:cs typeface="Arial" panose="020B0604020202020204" pitchFamily="34" charset="0"/>
            </a:rPr>
            <a:t>Lack of trust </a:t>
          </a:r>
          <a:endParaRPr lang="en-US" dirty="0">
            <a:latin typeface="Arial" panose="020B0604020202020204" pitchFamily="34" charset="0"/>
            <a:cs typeface="Arial" panose="020B0604020202020204" pitchFamily="34" charset="0"/>
          </a:endParaRPr>
        </a:p>
      </dgm:t>
    </dgm:pt>
    <dgm:pt modelId="{AEDB6F72-A381-4317-B1BC-4645BE108D1A}" type="parTrans" cxnId="{0D5023EB-D89A-43A0-832F-33F77AA42553}">
      <dgm:prSet/>
      <dgm:spPr/>
      <dgm:t>
        <a:bodyPr/>
        <a:lstStyle/>
        <a:p>
          <a:endParaRPr lang="en-US"/>
        </a:p>
      </dgm:t>
    </dgm:pt>
    <dgm:pt modelId="{4C2331C1-0B47-48D6-85B2-9F017D6BE129}" type="sibTrans" cxnId="{0D5023EB-D89A-43A0-832F-33F77AA42553}">
      <dgm:prSet/>
      <dgm:spPr/>
      <dgm:t>
        <a:bodyPr/>
        <a:lstStyle/>
        <a:p>
          <a:endParaRPr lang="en-US"/>
        </a:p>
      </dgm:t>
    </dgm:pt>
    <dgm:pt modelId="{FCBA9D35-3E86-4A85-832B-9EAB03D14C20}">
      <dgm:prSet/>
      <dgm:spPr/>
      <dgm:t>
        <a:bodyPr/>
        <a:lstStyle/>
        <a:p>
          <a:pPr>
            <a:lnSpc>
              <a:spcPct val="100000"/>
            </a:lnSpc>
          </a:pPr>
          <a:r>
            <a:rPr lang="en-GB" dirty="0">
              <a:latin typeface="Arial" panose="020B0604020202020204" pitchFamily="34" charset="0"/>
              <a:cs typeface="Arial" panose="020B0604020202020204" pitchFamily="34" charset="0"/>
            </a:rPr>
            <a:t>Lack of awareness</a:t>
          </a:r>
          <a:endParaRPr lang="en-US" dirty="0">
            <a:latin typeface="Arial" panose="020B0604020202020204" pitchFamily="34" charset="0"/>
            <a:cs typeface="Arial" panose="020B0604020202020204" pitchFamily="34" charset="0"/>
          </a:endParaRPr>
        </a:p>
      </dgm:t>
    </dgm:pt>
    <dgm:pt modelId="{43F03107-37CC-4E4F-8EFE-9A180D8BCABB}" type="parTrans" cxnId="{E98B37D3-DB33-412A-8D46-1A9D02979DF0}">
      <dgm:prSet/>
      <dgm:spPr/>
      <dgm:t>
        <a:bodyPr/>
        <a:lstStyle/>
        <a:p>
          <a:endParaRPr lang="en-US"/>
        </a:p>
      </dgm:t>
    </dgm:pt>
    <dgm:pt modelId="{CE3C8E57-C372-473A-BB16-E6FC4FA19853}" type="sibTrans" cxnId="{E98B37D3-DB33-412A-8D46-1A9D02979DF0}">
      <dgm:prSet/>
      <dgm:spPr/>
      <dgm:t>
        <a:bodyPr/>
        <a:lstStyle/>
        <a:p>
          <a:endParaRPr lang="en-US"/>
        </a:p>
      </dgm:t>
    </dgm:pt>
    <dgm:pt modelId="{9D69057E-425C-47A9-A554-70BFD205683E}">
      <dgm:prSet/>
      <dgm:spPr/>
      <dgm:t>
        <a:bodyPr/>
        <a:lstStyle/>
        <a:p>
          <a:pPr>
            <a:lnSpc>
              <a:spcPct val="100000"/>
            </a:lnSpc>
          </a:pPr>
          <a:r>
            <a:rPr lang="en-GB" i="0" dirty="0">
              <a:latin typeface="Arial" panose="020B0604020202020204" pitchFamily="34" charset="0"/>
              <a:cs typeface="Arial" panose="020B0604020202020204" pitchFamily="34" charset="0"/>
            </a:rPr>
            <a:t>Lack of funding – Initial and ongoing </a:t>
          </a:r>
          <a:endParaRPr lang="en-US" dirty="0">
            <a:latin typeface="Arial" panose="020B0604020202020204" pitchFamily="34" charset="0"/>
            <a:cs typeface="Arial" panose="020B0604020202020204" pitchFamily="34" charset="0"/>
          </a:endParaRPr>
        </a:p>
      </dgm:t>
    </dgm:pt>
    <dgm:pt modelId="{592B6585-E4A7-46EA-833A-B0AA32BE5DD9}" type="parTrans" cxnId="{A468F6E5-094D-4008-8DD2-3A07242EDEDA}">
      <dgm:prSet/>
      <dgm:spPr/>
      <dgm:t>
        <a:bodyPr/>
        <a:lstStyle/>
        <a:p>
          <a:endParaRPr lang="en-US"/>
        </a:p>
      </dgm:t>
    </dgm:pt>
    <dgm:pt modelId="{DBAF9D10-C2AA-441C-B980-A0B12A52DEBF}" type="sibTrans" cxnId="{A468F6E5-094D-4008-8DD2-3A07242EDEDA}">
      <dgm:prSet/>
      <dgm:spPr/>
      <dgm:t>
        <a:bodyPr/>
        <a:lstStyle/>
        <a:p>
          <a:endParaRPr lang="en-US"/>
        </a:p>
      </dgm:t>
    </dgm:pt>
    <dgm:pt modelId="{D2DC6723-3F9F-478D-9CD3-7215AFBD7765}">
      <dgm:prSet/>
      <dgm:spPr/>
      <dgm:t>
        <a:bodyPr/>
        <a:lstStyle/>
        <a:p>
          <a:pPr>
            <a:lnSpc>
              <a:spcPct val="100000"/>
            </a:lnSpc>
          </a:pPr>
          <a:r>
            <a:rPr lang="en-GB" dirty="0">
              <a:latin typeface="Arial" panose="020B0604020202020204" pitchFamily="34" charset="0"/>
              <a:cs typeface="Arial" panose="020B0604020202020204" pitchFamily="34" charset="0"/>
            </a:rPr>
            <a:t>Communication and Language Barriers</a:t>
          </a:r>
          <a:endParaRPr lang="en-US" dirty="0">
            <a:latin typeface="Arial" panose="020B0604020202020204" pitchFamily="34" charset="0"/>
            <a:cs typeface="Arial" panose="020B0604020202020204" pitchFamily="34" charset="0"/>
          </a:endParaRPr>
        </a:p>
      </dgm:t>
    </dgm:pt>
    <dgm:pt modelId="{858731BA-3EC4-4C80-B62F-20DD1CE139E8}" type="parTrans" cxnId="{6E3811D1-DD1F-4291-90C8-E2D6974380B9}">
      <dgm:prSet/>
      <dgm:spPr/>
      <dgm:t>
        <a:bodyPr/>
        <a:lstStyle/>
        <a:p>
          <a:endParaRPr lang="en-US"/>
        </a:p>
      </dgm:t>
    </dgm:pt>
    <dgm:pt modelId="{7F7D6D45-5DD3-4420-966D-39FF588FF365}" type="sibTrans" cxnId="{6E3811D1-DD1F-4291-90C8-E2D6974380B9}">
      <dgm:prSet/>
      <dgm:spPr/>
      <dgm:t>
        <a:bodyPr/>
        <a:lstStyle/>
        <a:p>
          <a:endParaRPr lang="en-US"/>
        </a:p>
      </dgm:t>
    </dgm:pt>
    <dgm:pt modelId="{328BD3C9-8CD3-428A-AE51-03E4ADC79E85}">
      <dgm:prSet/>
      <dgm:spPr/>
      <dgm:t>
        <a:bodyPr/>
        <a:lstStyle/>
        <a:p>
          <a:pPr>
            <a:lnSpc>
              <a:spcPct val="100000"/>
            </a:lnSpc>
          </a:pPr>
          <a:r>
            <a:rPr lang="en-GB" i="0" dirty="0">
              <a:latin typeface="Arial" panose="020B0604020202020204" pitchFamily="34" charset="0"/>
              <a:cs typeface="Arial" panose="020B0604020202020204" pitchFamily="34" charset="0"/>
            </a:rPr>
            <a:t>C</a:t>
          </a:r>
          <a:r>
            <a:rPr lang="en-GB" dirty="0">
              <a:latin typeface="Arial" panose="020B0604020202020204" pitchFamily="34" charset="0"/>
              <a:cs typeface="Arial" panose="020B0604020202020204" pitchFamily="34" charset="0"/>
            </a:rPr>
            <a:t>ultural differences </a:t>
          </a:r>
          <a:endParaRPr lang="en-US" dirty="0">
            <a:latin typeface="Arial" panose="020B0604020202020204" pitchFamily="34" charset="0"/>
            <a:cs typeface="Arial" panose="020B0604020202020204" pitchFamily="34" charset="0"/>
          </a:endParaRPr>
        </a:p>
      </dgm:t>
    </dgm:pt>
    <dgm:pt modelId="{480109B7-27CC-4315-B26A-8E9F080560C9}" type="parTrans" cxnId="{7368FA83-1B58-4389-B3BB-AE78230327F2}">
      <dgm:prSet/>
      <dgm:spPr/>
      <dgm:t>
        <a:bodyPr/>
        <a:lstStyle/>
        <a:p>
          <a:endParaRPr lang="en-US"/>
        </a:p>
      </dgm:t>
    </dgm:pt>
    <dgm:pt modelId="{BDF19C5C-C3E9-4755-BD21-C7F1228C6BC1}" type="sibTrans" cxnId="{7368FA83-1B58-4389-B3BB-AE78230327F2}">
      <dgm:prSet/>
      <dgm:spPr/>
      <dgm:t>
        <a:bodyPr/>
        <a:lstStyle/>
        <a:p>
          <a:endParaRPr lang="en-US"/>
        </a:p>
      </dgm:t>
    </dgm:pt>
    <dgm:pt modelId="{8378370D-9894-4D4D-88C1-0C220E6F801F}">
      <dgm:prSet/>
      <dgm:spPr/>
      <dgm:t>
        <a:bodyPr/>
        <a:lstStyle/>
        <a:p>
          <a:pPr>
            <a:lnSpc>
              <a:spcPct val="100000"/>
            </a:lnSpc>
          </a:pPr>
          <a:r>
            <a:rPr lang="en-GB" dirty="0">
              <a:latin typeface="Arial" panose="020B0604020202020204" pitchFamily="34" charset="0"/>
              <a:cs typeface="Arial" panose="020B0604020202020204" pitchFamily="34" charset="0"/>
            </a:rPr>
            <a:t>Lack of Infrastructure </a:t>
          </a:r>
          <a:endParaRPr lang="en-US" dirty="0">
            <a:latin typeface="Arial" panose="020B0604020202020204" pitchFamily="34" charset="0"/>
            <a:cs typeface="Arial" panose="020B0604020202020204" pitchFamily="34" charset="0"/>
          </a:endParaRPr>
        </a:p>
      </dgm:t>
    </dgm:pt>
    <dgm:pt modelId="{BF52D57B-0342-488B-BAA9-A320C31C9DC5}" type="parTrans" cxnId="{B4E794C5-FBDA-49B8-B5B4-0E393C523C5A}">
      <dgm:prSet/>
      <dgm:spPr/>
      <dgm:t>
        <a:bodyPr/>
        <a:lstStyle/>
        <a:p>
          <a:endParaRPr lang="en-US"/>
        </a:p>
      </dgm:t>
    </dgm:pt>
    <dgm:pt modelId="{9B12579D-483E-4EC4-A4D0-9A1191B0164C}" type="sibTrans" cxnId="{B4E794C5-FBDA-49B8-B5B4-0E393C523C5A}">
      <dgm:prSet/>
      <dgm:spPr/>
      <dgm:t>
        <a:bodyPr/>
        <a:lstStyle/>
        <a:p>
          <a:endParaRPr lang="en-US"/>
        </a:p>
      </dgm:t>
    </dgm:pt>
    <dgm:pt modelId="{2BFF7D6A-2EB3-432A-9AD3-1493D390C25E}" type="pres">
      <dgm:prSet presAssocID="{2A834E54-0D8C-4D53-8030-987E587CDF36}" presName="root" presStyleCnt="0">
        <dgm:presLayoutVars>
          <dgm:dir/>
          <dgm:resizeHandles val="exact"/>
        </dgm:presLayoutVars>
      </dgm:prSet>
      <dgm:spPr/>
    </dgm:pt>
    <dgm:pt modelId="{2005CF65-0879-4AB1-AE00-D128BA6AA6C4}" type="pres">
      <dgm:prSet presAssocID="{D0B40CBA-AC97-4A4F-9BAF-392C76C71F8E}" presName="compNode" presStyleCnt="0"/>
      <dgm:spPr/>
    </dgm:pt>
    <dgm:pt modelId="{4CA8CE36-9988-41C2-8C1B-A44DF1706367}" type="pres">
      <dgm:prSet presAssocID="{D0B40CBA-AC97-4A4F-9BAF-392C76C71F8E}"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11245812-7ECB-401B-B312-976C2110EA4F}" type="pres">
      <dgm:prSet presAssocID="{D0B40CBA-AC97-4A4F-9BAF-392C76C71F8E}" presName="spaceRect" presStyleCnt="0"/>
      <dgm:spPr/>
    </dgm:pt>
    <dgm:pt modelId="{DBF91428-D816-48BE-B0F5-C59E819B58CD}" type="pres">
      <dgm:prSet presAssocID="{D0B40CBA-AC97-4A4F-9BAF-392C76C71F8E}" presName="textRect" presStyleLbl="revTx" presStyleIdx="0" presStyleCnt="7" custScaleY="136943">
        <dgm:presLayoutVars>
          <dgm:chMax val="1"/>
          <dgm:chPref val="1"/>
        </dgm:presLayoutVars>
      </dgm:prSet>
      <dgm:spPr/>
    </dgm:pt>
    <dgm:pt modelId="{7DC91DDC-45C4-46FA-8893-3056287721EC}" type="pres">
      <dgm:prSet presAssocID="{D046F018-0A37-4F93-B74F-E29FA84A95D4}" presName="sibTrans" presStyleCnt="0"/>
      <dgm:spPr/>
    </dgm:pt>
    <dgm:pt modelId="{07A6E408-0797-4DE9-BAE6-B45496F4E0E0}" type="pres">
      <dgm:prSet presAssocID="{8A98302D-8052-4E71-8840-6FFFA1C3075A}" presName="compNode" presStyleCnt="0"/>
      <dgm:spPr/>
    </dgm:pt>
    <dgm:pt modelId="{1BDC7899-F74D-4366-9DCE-96344181C19E}" type="pres">
      <dgm:prSet presAssocID="{8A98302D-8052-4E71-8840-6FFFA1C3075A}"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1FD547E1-545B-4B9B-AF42-722D6FCA0EBE}" type="pres">
      <dgm:prSet presAssocID="{8A98302D-8052-4E71-8840-6FFFA1C3075A}" presName="spaceRect" presStyleCnt="0"/>
      <dgm:spPr/>
    </dgm:pt>
    <dgm:pt modelId="{7010E3D8-FFCD-4155-9889-0AFF1B64777F}" type="pres">
      <dgm:prSet presAssocID="{8A98302D-8052-4E71-8840-6FFFA1C3075A}" presName="textRect" presStyleLbl="revTx" presStyleIdx="1" presStyleCnt="7">
        <dgm:presLayoutVars>
          <dgm:chMax val="1"/>
          <dgm:chPref val="1"/>
        </dgm:presLayoutVars>
      </dgm:prSet>
      <dgm:spPr/>
    </dgm:pt>
    <dgm:pt modelId="{577BFCA5-BFB5-4643-AE34-A30AE498B79B}" type="pres">
      <dgm:prSet presAssocID="{4C2331C1-0B47-48D6-85B2-9F017D6BE129}" presName="sibTrans" presStyleCnt="0"/>
      <dgm:spPr/>
    </dgm:pt>
    <dgm:pt modelId="{4C35D92A-2786-4783-9390-3C561883C320}" type="pres">
      <dgm:prSet presAssocID="{FCBA9D35-3E86-4A85-832B-9EAB03D14C20}" presName="compNode" presStyleCnt="0"/>
      <dgm:spPr/>
    </dgm:pt>
    <dgm:pt modelId="{4525DA76-188B-475F-A60D-3779ADB240FE}" type="pres">
      <dgm:prSet presAssocID="{FCBA9D35-3E86-4A85-832B-9EAB03D14C20}"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arning"/>
        </a:ext>
      </dgm:extLst>
    </dgm:pt>
    <dgm:pt modelId="{971C7530-00E3-4530-AA3D-95B122088A37}" type="pres">
      <dgm:prSet presAssocID="{FCBA9D35-3E86-4A85-832B-9EAB03D14C20}" presName="spaceRect" presStyleCnt="0"/>
      <dgm:spPr/>
    </dgm:pt>
    <dgm:pt modelId="{A7E7F1C8-2BDE-4D19-B2BF-50C651E89FBD}" type="pres">
      <dgm:prSet presAssocID="{FCBA9D35-3E86-4A85-832B-9EAB03D14C20}" presName="textRect" presStyleLbl="revTx" presStyleIdx="2" presStyleCnt="7">
        <dgm:presLayoutVars>
          <dgm:chMax val="1"/>
          <dgm:chPref val="1"/>
        </dgm:presLayoutVars>
      </dgm:prSet>
      <dgm:spPr/>
    </dgm:pt>
    <dgm:pt modelId="{207C3FD4-6FB7-46E2-B86A-1F75305E379B}" type="pres">
      <dgm:prSet presAssocID="{CE3C8E57-C372-473A-BB16-E6FC4FA19853}" presName="sibTrans" presStyleCnt="0"/>
      <dgm:spPr/>
    </dgm:pt>
    <dgm:pt modelId="{91BAAF9F-FCDF-463B-A767-1E0CC0D43968}" type="pres">
      <dgm:prSet presAssocID="{9D69057E-425C-47A9-A554-70BFD205683E}" presName="compNode" presStyleCnt="0"/>
      <dgm:spPr/>
    </dgm:pt>
    <dgm:pt modelId="{8866429B-7D4C-4389-AD1A-0514323CB0A9}" type="pres">
      <dgm:prSet presAssocID="{9D69057E-425C-47A9-A554-70BFD205683E}"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ollar"/>
        </a:ext>
      </dgm:extLst>
    </dgm:pt>
    <dgm:pt modelId="{7B8C7BE5-E567-4855-B583-72614FD0D738}" type="pres">
      <dgm:prSet presAssocID="{9D69057E-425C-47A9-A554-70BFD205683E}" presName="spaceRect" presStyleCnt="0"/>
      <dgm:spPr/>
    </dgm:pt>
    <dgm:pt modelId="{5905D779-BBA2-478E-B5A8-AB00BBDD0328}" type="pres">
      <dgm:prSet presAssocID="{9D69057E-425C-47A9-A554-70BFD205683E}" presName="textRect" presStyleLbl="revTx" presStyleIdx="3" presStyleCnt="7">
        <dgm:presLayoutVars>
          <dgm:chMax val="1"/>
          <dgm:chPref val="1"/>
        </dgm:presLayoutVars>
      </dgm:prSet>
      <dgm:spPr/>
    </dgm:pt>
    <dgm:pt modelId="{19C908B4-8191-40F7-BE58-9A90D1106800}" type="pres">
      <dgm:prSet presAssocID="{DBAF9D10-C2AA-441C-B980-A0B12A52DEBF}" presName="sibTrans" presStyleCnt="0"/>
      <dgm:spPr/>
    </dgm:pt>
    <dgm:pt modelId="{2DA5CDD4-57AC-4317-963D-D092ECD8515A}" type="pres">
      <dgm:prSet presAssocID="{D2DC6723-3F9F-478D-9CD3-7215AFBD7765}" presName="compNode" presStyleCnt="0"/>
      <dgm:spPr/>
    </dgm:pt>
    <dgm:pt modelId="{89DFF6D3-D37D-44AB-B12E-4BD3BCDC0DF6}" type="pres">
      <dgm:prSet presAssocID="{D2DC6723-3F9F-478D-9CD3-7215AFBD7765}"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at"/>
        </a:ext>
      </dgm:extLst>
    </dgm:pt>
    <dgm:pt modelId="{A05304FE-E695-4A05-AE61-54B375308523}" type="pres">
      <dgm:prSet presAssocID="{D2DC6723-3F9F-478D-9CD3-7215AFBD7765}" presName="spaceRect" presStyleCnt="0"/>
      <dgm:spPr/>
    </dgm:pt>
    <dgm:pt modelId="{8AA35027-81F6-475E-BA91-7ACBF639267F}" type="pres">
      <dgm:prSet presAssocID="{D2DC6723-3F9F-478D-9CD3-7215AFBD7765}" presName="textRect" presStyleLbl="revTx" presStyleIdx="4" presStyleCnt="7">
        <dgm:presLayoutVars>
          <dgm:chMax val="1"/>
          <dgm:chPref val="1"/>
        </dgm:presLayoutVars>
      </dgm:prSet>
      <dgm:spPr/>
    </dgm:pt>
    <dgm:pt modelId="{F8918125-69F2-4544-B734-8ABC3BDB04E4}" type="pres">
      <dgm:prSet presAssocID="{7F7D6D45-5DD3-4420-966D-39FF588FF365}" presName="sibTrans" presStyleCnt="0"/>
      <dgm:spPr/>
    </dgm:pt>
    <dgm:pt modelId="{4539DEDD-71B5-4542-AACA-4EFF688816C5}" type="pres">
      <dgm:prSet presAssocID="{328BD3C9-8CD3-428A-AE51-03E4ADC79E85}" presName="compNode" presStyleCnt="0"/>
      <dgm:spPr/>
    </dgm:pt>
    <dgm:pt modelId="{6D009C2A-BF3C-401D-851F-E258150E49D3}" type="pres">
      <dgm:prSet presAssocID="{328BD3C9-8CD3-428A-AE51-03E4ADC79E85}"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Earth Globe Americas"/>
        </a:ext>
      </dgm:extLst>
    </dgm:pt>
    <dgm:pt modelId="{9A310A36-F7CA-40B1-ACF9-F80FB0C561C7}" type="pres">
      <dgm:prSet presAssocID="{328BD3C9-8CD3-428A-AE51-03E4ADC79E85}" presName="spaceRect" presStyleCnt="0"/>
      <dgm:spPr/>
    </dgm:pt>
    <dgm:pt modelId="{74A86546-44CD-48A6-84FB-18AC69FFAEAA}" type="pres">
      <dgm:prSet presAssocID="{328BD3C9-8CD3-428A-AE51-03E4ADC79E85}" presName="textRect" presStyleLbl="revTx" presStyleIdx="5" presStyleCnt="7">
        <dgm:presLayoutVars>
          <dgm:chMax val="1"/>
          <dgm:chPref val="1"/>
        </dgm:presLayoutVars>
      </dgm:prSet>
      <dgm:spPr/>
    </dgm:pt>
    <dgm:pt modelId="{5D642694-5B59-4D6A-9054-5FDEE8586B89}" type="pres">
      <dgm:prSet presAssocID="{BDF19C5C-C3E9-4755-BD21-C7F1228C6BC1}" presName="sibTrans" presStyleCnt="0"/>
      <dgm:spPr/>
    </dgm:pt>
    <dgm:pt modelId="{57564F96-6266-45F0-8CA0-8D414FE8E103}" type="pres">
      <dgm:prSet presAssocID="{8378370D-9894-4D4D-88C1-0C220E6F801F}" presName="compNode" presStyleCnt="0"/>
      <dgm:spPr/>
    </dgm:pt>
    <dgm:pt modelId="{800B0F1B-C842-42BE-B56F-64D4B2FDD29A}" type="pres">
      <dgm:prSet presAssocID="{8378370D-9894-4D4D-88C1-0C220E6F801F}"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City"/>
        </a:ext>
      </dgm:extLst>
    </dgm:pt>
    <dgm:pt modelId="{D386D936-E327-46D8-BAA1-D3750A70FF52}" type="pres">
      <dgm:prSet presAssocID="{8378370D-9894-4D4D-88C1-0C220E6F801F}" presName="spaceRect" presStyleCnt="0"/>
      <dgm:spPr/>
    </dgm:pt>
    <dgm:pt modelId="{60CFAA22-5950-4156-9F2A-2BDE46FB47AC}" type="pres">
      <dgm:prSet presAssocID="{8378370D-9894-4D4D-88C1-0C220E6F801F}" presName="textRect" presStyleLbl="revTx" presStyleIdx="6" presStyleCnt="7">
        <dgm:presLayoutVars>
          <dgm:chMax val="1"/>
          <dgm:chPref val="1"/>
        </dgm:presLayoutVars>
      </dgm:prSet>
      <dgm:spPr/>
    </dgm:pt>
  </dgm:ptLst>
  <dgm:cxnLst>
    <dgm:cxn modelId="{8EDD9E02-9822-4E4A-A00D-D66F71C46F68}" type="presOf" srcId="{FCBA9D35-3E86-4A85-832B-9EAB03D14C20}" destId="{A7E7F1C8-2BDE-4D19-B2BF-50C651E89FBD}" srcOrd="0" destOrd="0" presId="urn:microsoft.com/office/officeart/2018/2/layout/IconLabelList"/>
    <dgm:cxn modelId="{E88E290E-CDCC-45B5-B194-9A8BD6B6CE49}" type="presOf" srcId="{2A834E54-0D8C-4D53-8030-987E587CDF36}" destId="{2BFF7D6A-2EB3-432A-9AD3-1493D390C25E}" srcOrd="0" destOrd="0" presId="urn:microsoft.com/office/officeart/2018/2/layout/IconLabelList"/>
    <dgm:cxn modelId="{663C1A17-71E1-42D6-923F-9B510CD72B23}" type="presOf" srcId="{8378370D-9894-4D4D-88C1-0C220E6F801F}" destId="{60CFAA22-5950-4156-9F2A-2BDE46FB47AC}" srcOrd="0" destOrd="0" presId="urn:microsoft.com/office/officeart/2018/2/layout/IconLabelList"/>
    <dgm:cxn modelId="{E9492138-D95F-4EDF-9939-24939FA84833}" type="presOf" srcId="{8A98302D-8052-4E71-8840-6FFFA1C3075A}" destId="{7010E3D8-FFCD-4155-9889-0AFF1B64777F}" srcOrd="0" destOrd="0" presId="urn:microsoft.com/office/officeart/2018/2/layout/IconLabelList"/>
    <dgm:cxn modelId="{18F0D965-6843-4DFF-80C6-5A457FBCA490}" srcId="{2A834E54-0D8C-4D53-8030-987E587CDF36}" destId="{D0B40CBA-AC97-4A4F-9BAF-392C76C71F8E}" srcOrd="0" destOrd="0" parTransId="{7625BEFC-A5ED-4852-882A-7D7439372163}" sibTransId="{D046F018-0A37-4F93-B74F-E29FA84A95D4}"/>
    <dgm:cxn modelId="{AF1E1150-6F64-4965-B024-FCA2594BF8D6}" type="presOf" srcId="{328BD3C9-8CD3-428A-AE51-03E4ADC79E85}" destId="{74A86546-44CD-48A6-84FB-18AC69FFAEAA}" srcOrd="0" destOrd="0" presId="urn:microsoft.com/office/officeart/2018/2/layout/IconLabelList"/>
    <dgm:cxn modelId="{7368FA83-1B58-4389-B3BB-AE78230327F2}" srcId="{2A834E54-0D8C-4D53-8030-987E587CDF36}" destId="{328BD3C9-8CD3-428A-AE51-03E4ADC79E85}" srcOrd="5" destOrd="0" parTransId="{480109B7-27CC-4315-B26A-8E9F080560C9}" sibTransId="{BDF19C5C-C3E9-4755-BD21-C7F1228C6BC1}"/>
    <dgm:cxn modelId="{B4E794C5-FBDA-49B8-B5B4-0E393C523C5A}" srcId="{2A834E54-0D8C-4D53-8030-987E587CDF36}" destId="{8378370D-9894-4D4D-88C1-0C220E6F801F}" srcOrd="6" destOrd="0" parTransId="{BF52D57B-0342-488B-BAA9-A320C31C9DC5}" sibTransId="{9B12579D-483E-4EC4-A4D0-9A1191B0164C}"/>
    <dgm:cxn modelId="{C6E2B6C6-6C6C-43B7-AEC5-CCEE79298F9E}" type="presOf" srcId="{D0B40CBA-AC97-4A4F-9BAF-392C76C71F8E}" destId="{DBF91428-D816-48BE-B0F5-C59E819B58CD}" srcOrd="0" destOrd="0" presId="urn:microsoft.com/office/officeart/2018/2/layout/IconLabelList"/>
    <dgm:cxn modelId="{E1B35ECA-23B7-4CE4-B495-6B37D547CB86}" type="presOf" srcId="{9D69057E-425C-47A9-A554-70BFD205683E}" destId="{5905D779-BBA2-478E-B5A8-AB00BBDD0328}" srcOrd="0" destOrd="0" presId="urn:microsoft.com/office/officeart/2018/2/layout/IconLabelList"/>
    <dgm:cxn modelId="{6E3811D1-DD1F-4291-90C8-E2D6974380B9}" srcId="{2A834E54-0D8C-4D53-8030-987E587CDF36}" destId="{D2DC6723-3F9F-478D-9CD3-7215AFBD7765}" srcOrd="4" destOrd="0" parTransId="{858731BA-3EC4-4C80-B62F-20DD1CE139E8}" sibTransId="{7F7D6D45-5DD3-4420-966D-39FF588FF365}"/>
    <dgm:cxn modelId="{E98B37D3-DB33-412A-8D46-1A9D02979DF0}" srcId="{2A834E54-0D8C-4D53-8030-987E587CDF36}" destId="{FCBA9D35-3E86-4A85-832B-9EAB03D14C20}" srcOrd="2" destOrd="0" parTransId="{43F03107-37CC-4E4F-8EFE-9A180D8BCABB}" sibTransId="{CE3C8E57-C372-473A-BB16-E6FC4FA19853}"/>
    <dgm:cxn modelId="{A468F6E5-094D-4008-8DD2-3A07242EDEDA}" srcId="{2A834E54-0D8C-4D53-8030-987E587CDF36}" destId="{9D69057E-425C-47A9-A554-70BFD205683E}" srcOrd="3" destOrd="0" parTransId="{592B6585-E4A7-46EA-833A-B0AA32BE5DD9}" sibTransId="{DBAF9D10-C2AA-441C-B980-A0B12A52DEBF}"/>
    <dgm:cxn modelId="{0D5023EB-D89A-43A0-832F-33F77AA42553}" srcId="{2A834E54-0D8C-4D53-8030-987E587CDF36}" destId="{8A98302D-8052-4E71-8840-6FFFA1C3075A}" srcOrd="1" destOrd="0" parTransId="{AEDB6F72-A381-4317-B1BC-4645BE108D1A}" sibTransId="{4C2331C1-0B47-48D6-85B2-9F017D6BE129}"/>
    <dgm:cxn modelId="{B49FB9F1-66AB-48E6-B79F-7F4AB289742A}" type="presOf" srcId="{D2DC6723-3F9F-478D-9CD3-7215AFBD7765}" destId="{8AA35027-81F6-475E-BA91-7ACBF639267F}" srcOrd="0" destOrd="0" presId="urn:microsoft.com/office/officeart/2018/2/layout/IconLabelList"/>
    <dgm:cxn modelId="{AAA6024F-3BE8-43BE-99B6-F7DF9DC8698F}" type="presParOf" srcId="{2BFF7D6A-2EB3-432A-9AD3-1493D390C25E}" destId="{2005CF65-0879-4AB1-AE00-D128BA6AA6C4}" srcOrd="0" destOrd="0" presId="urn:microsoft.com/office/officeart/2018/2/layout/IconLabelList"/>
    <dgm:cxn modelId="{9B4E8645-264A-49C6-805B-2B12B63B2600}" type="presParOf" srcId="{2005CF65-0879-4AB1-AE00-D128BA6AA6C4}" destId="{4CA8CE36-9988-41C2-8C1B-A44DF1706367}" srcOrd="0" destOrd="0" presId="urn:microsoft.com/office/officeart/2018/2/layout/IconLabelList"/>
    <dgm:cxn modelId="{835D5FE5-9879-491F-B2EE-BF8083F2C7BF}" type="presParOf" srcId="{2005CF65-0879-4AB1-AE00-D128BA6AA6C4}" destId="{11245812-7ECB-401B-B312-976C2110EA4F}" srcOrd="1" destOrd="0" presId="urn:microsoft.com/office/officeart/2018/2/layout/IconLabelList"/>
    <dgm:cxn modelId="{825EC767-A74F-4D74-8472-4C1C660B162D}" type="presParOf" srcId="{2005CF65-0879-4AB1-AE00-D128BA6AA6C4}" destId="{DBF91428-D816-48BE-B0F5-C59E819B58CD}" srcOrd="2" destOrd="0" presId="urn:microsoft.com/office/officeart/2018/2/layout/IconLabelList"/>
    <dgm:cxn modelId="{DCCFAFA8-5568-4819-B3CC-44928D274B08}" type="presParOf" srcId="{2BFF7D6A-2EB3-432A-9AD3-1493D390C25E}" destId="{7DC91DDC-45C4-46FA-8893-3056287721EC}" srcOrd="1" destOrd="0" presId="urn:microsoft.com/office/officeart/2018/2/layout/IconLabelList"/>
    <dgm:cxn modelId="{17B6F9BE-1B53-4048-853C-74977DA648AE}" type="presParOf" srcId="{2BFF7D6A-2EB3-432A-9AD3-1493D390C25E}" destId="{07A6E408-0797-4DE9-BAE6-B45496F4E0E0}" srcOrd="2" destOrd="0" presId="urn:microsoft.com/office/officeart/2018/2/layout/IconLabelList"/>
    <dgm:cxn modelId="{A0D45787-1D83-414D-B55C-892AD952881D}" type="presParOf" srcId="{07A6E408-0797-4DE9-BAE6-B45496F4E0E0}" destId="{1BDC7899-F74D-4366-9DCE-96344181C19E}" srcOrd="0" destOrd="0" presId="urn:microsoft.com/office/officeart/2018/2/layout/IconLabelList"/>
    <dgm:cxn modelId="{5AC3D653-0FCC-40C6-BA39-7E791CFC7CCF}" type="presParOf" srcId="{07A6E408-0797-4DE9-BAE6-B45496F4E0E0}" destId="{1FD547E1-545B-4B9B-AF42-722D6FCA0EBE}" srcOrd="1" destOrd="0" presId="urn:microsoft.com/office/officeart/2018/2/layout/IconLabelList"/>
    <dgm:cxn modelId="{1C0A9EB6-D350-43DE-BEED-57155440300B}" type="presParOf" srcId="{07A6E408-0797-4DE9-BAE6-B45496F4E0E0}" destId="{7010E3D8-FFCD-4155-9889-0AFF1B64777F}" srcOrd="2" destOrd="0" presId="urn:microsoft.com/office/officeart/2018/2/layout/IconLabelList"/>
    <dgm:cxn modelId="{DBF06E04-89A3-40DC-AD15-E1398FEE2731}" type="presParOf" srcId="{2BFF7D6A-2EB3-432A-9AD3-1493D390C25E}" destId="{577BFCA5-BFB5-4643-AE34-A30AE498B79B}" srcOrd="3" destOrd="0" presId="urn:microsoft.com/office/officeart/2018/2/layout/IconLabelList"/>
    <dgm:cxn modelId="{AB53F2EB-FFC1-4132-9F56-1CA56F7C1BF3}" type="presParOf" srcId="{2BFF7D6A-2EB3-432A-9AD3-1493D390C25E}" destId="{4C35D92A-2786-4783-9390-3C561883C320}" srcOrd="4" destOrd="0" presId="urn:microsoft.com/office/officeart/2018/2/layout/IconLabelList"/>
    <dgm:cxn modelId="{771AE3EC-A37C-4841-8D15-796EE0533287}" type="presParOf" srcId="{4C35D92A-2786-4783-9390-3C561883C320}" destId="{4525DA76-188B-475F-A60D-3779ADB240FE}" srcOrd="0" destOrd="0" presId="urn:microsoft.com/office/officeart/2018/2/layout/IconLabelList"/>
    <dgm:cxn modelId="{7926608E-84CF-4DA1-871A-083983682BF2}" type="presParOf" srcId="{4C35D92A-2786-4783-9390-3C561883C320}" destId="{971C7530-00E3-4530-AA3D-95B122088A37}" srcOrd="1" destOrd="0" presId="urn:microsoft.com/office/officeart/2018/2/layout/IconLabelList"/>
    <dgm:cxn modelId="{F191B491-A68B-48E3-92D1-3F510DC6D624}" type="presParOf" srcId="{4C35D92A-2786-4783-9390-3C561883C320}" destId="{A7E7F1C8-2BDE-4D19-B2BF-50C651E89FBD}" srcOrd="2" destOrd="0" presId="urn:microsoft.com/office/officeart/2018/2/layout/IconLabelList"/>
    <dgm:cxn modelId="{E8334A9B-E86C-4BCF-BED0-9BBA898A3C5F}" type="presParOf" srcId="{2BFF7D6A-2EB3-432A-9AD3-1493D390C25E}" destId="{207C3FD4-6FB7-46E2-B86A-1F75305E379B}" srcOrd="5" destOrd="0" presId="urn:microsoft.com/office/officeart/2018/2/layout/IconLabelList"/>
    <dgm:cxn modelId="{100445F4-6BB5-4D86-9B5E-60059F0BE4FD}" type="presParOf" srcId="{2BFF7D6A-2EB3-432A-9AD3-1493D390C25E}" destId="{91BAAF9F-FCDF-463B-A767-1E0CC0D43968}" srcOrd="6" destOrd="0" presId="urn:microsoft.com/office/officeart/2018/2/layout/IconLabelList"/>
    <dgm:cxn modelId="{7CD42265-6124-4457-839E-2A44DACD2131}" type="presParOf" srcId="{91BAAF9F-FCDF-463B-A767-1E0CC0D43968}" destId="{8866429B-7D4C-4389-AD1A-0514323CB0A9}" srcOrd="0" destOrd="0" presId="urn:microsoft.com/office/officeart/2018/2/layout/IconLabelList"/>
    <dgm:cxn modelId="{84F82963-D297-428B-866F-FF71FFA2C456}" type="presParOf" srcId="{91BAAF9F-FCDF-463B-A767-1E0CC0D43968}" destId="{7B8C7BE5-E567-4855-B583-72614FD0D738}" srcOrd="1" destOrd="0" presId="urn:microsoft.com/office/officeart/2018/2/layout/IconLabelList"/>
    <dgm:cxn modelId="{06155877-7385-4EB1-B6EE-05669BA515E2}" type="presParOf" srcId="{91BAAF9F-FCDF-463B-A767-1E0CC0D43968}" destId="{5905D779-BBA2-478E-B5A8-AB00BBDD0328}" srcOrd="2" destOrd="0" presId="urn:microsoft.com/office/officeart/2018/2/layout/IconLabelList"/>
    <dgm:cxn modelId="{155436BD-3183-4520-9B2F-89A6B5929698}" type="presParOf" srcId="{2BFF7D6A-2EB3-432A-9AD3-1493D390C25E}" destId="{19C908B4-8191-40F7-BE58-9A90D1106800}" srcOrd="7" destOrd="0" presId="urn:microsoft.com/office/officeart/2018/2/layout/IconLabelList"/>
    <dgm:cxn modelId="{A2E666E9-2046-425C-BC7A-8F88B4510E93}" type="presParOf" srcId="{2BFF7D6A-2EB3-432A-9AD3-1493D390C25E}" destId="{2DA5CDD4-57AC-4317-963D-D092ECD8515A}" srcOrd="8" destOrd="0" presId="urn:microsoft.com/office/officeart/2018/2/layout/IconLabelList"/>
    <dgm:cxn modelId="{B97F53B6-EE03-46F2-B6C3-42DC11F7C761}" type="presParOf" srcId="{2DA5CDD4-57AC-4317-963D-D092ECD8515A}" destId="{89DFF6D3-D37D-44AB-B12E-4BD3BCDC0DF6}" srcOrd="0" destOrd="0" presId="urn:microsoft.com/office/officeart/2018/2/layout/IconLabelList"/>
    <dgm:cxn modelId="{8161066E-B944-4BA9-A2BE-FA9F6820B0AF}" type="presParOf" srcId="{2DA5CDD4-57AC-4317-963D-D092ECD8515A}" destId="{A05304FE-E695-4A05-AE61-54B375308523}" srcOrd="1" destOrd="0" presId="urn:microsoft.com/office/officeart/2018/2/layout/IconLabelList"/>
    <dgm:cxn modelId="{FC38D1EF-2739-4AFB-9459-5C9BE87F5A34}" type="presParOf" srcId="{2DA5CDD4-57AC-4317-963D-D092ECD8515A}" destId="{8AA35027-81F6-475E-BA91-7ACBF639267F}" srcOrd="2" destOrd="0" presId="urn:microsoft.com/office/officeart/2018/2/layout/IconLabelList"/>
    <dgm:cxn modelId="{DD352A57-165F-49E4-B746-FD3BABD1002E}" type="presParOf" srcId="{2BFF7D6A-2EB3-432A-9AD3-1493D390C25E}" destId="{F8918125-69F2-4544-B734-8ABC3BDB04E4}" srcOrd="9" destOrd="0" presId="urn:microsoft.com/office/officeart/2018/2/layout/IconLabelList"/>
    <dgm:cxn modelId="{B48011E2-7C34-4200-852D-13916AE8EC74}" type="presParOf" srcId="{2BFF7D6A-2EB3-432A-9AD3-1493D390C25E}" destId="{4539DEDD-71B5-4542-AACA-4EFF688816C5}" srcOrd="10" destOrd="0" presId="urn:microsoft.com/office/officeart/2018/2/layout/IconLabelList"/>
    <dgm:cxn modelId="{D90C8F51-F942-4077-B991-1DEA06343C98}" type="presParOf" srcId="{4539DEDD-71B5-4542-AACA-4EFF688816C5}" destId="{6D009C2A-BF3C-401D-851F-E258150E49D3}" srcOrd="0" destOrd="0" presId="urn:microsoft.com/office/officeart/2018/2/layout/IconLabelList"/>
    <dgm:cxn modelId="{0EBACE69-2B1B-493D-A2F3-FF93A6CC2228}" type="presParOf" srcId="{4539DEDD-71B5-4542-AACA-4EFF688816C5}" destId="{9A310A36-F7CA-40B1-ACF9-F80FB0C561C7}" srcOrd="1" destOrd="0" presId="urn:microsoft.com/office/officeart/2018/2/layout/IconLabelList"/>
    <dgm:cxn modelId="{7CCC40C0-B828-462A-B6EA-56098EA57601}" type="presParOf" srcId="{4539DEDD-71B5-4542-AACA-4EFF688816C5}" destId="{74A86546-44CD-48A6-84FB-18AC69FFAEAA}" srcOrd="2" destOrd="0" presId="urn:microsoft.com/office/officeart/2018/2/layout/IconLabelList"/>
    <dgm:cxn modelId="{D069DCDF-5023-44FD-BBFB-23565129EBD8}" type="presParOf" srcId="{2BFF7D6A-2EB3-432A-9AD3-1493D390C25E}" destId="{5D642694-5B59-4D6A-9054-5FDEE8586B89}" srcOrd="11" destOrd="0" presId="urn:microsoft.com/office/officeart/2018/2/layout/IconLabelList"/>
    <dgm:cxn modelId="{068C2C71-337F-483F-953F-C5F109552D9F}" type="presParOf" srcId="{2BFF7D6A-2EB3-432A-9AD3-1493D390C25E}" destId="{57564F96-6266-45F0-8CA0-8D414FE8E103}" srcOrd="12" destOrd="0" presId="urn:microsoft.com/office/officeart/2018/2/layout/IconLabelList"/>
    <dgm:cxn modelId="{6EB0C8BD-79CA-446E-84C9-9661C27AACAF}" type="presParOf" srcId="{57564F96-6266-45F0-8CA0-8D414FE8E103}" destId="{800B0F1B-C842-42BE-B56F-64D4B2FDD29A}" srcOrd="0" destOrd="0" presId="urn:microsoft.com/office/officeart/2018/2/layout/IconLabelList"/>
    <dgm:cxn modelId="{EF3D824A-0DBC-44F0-B136-BE8FF2004C5F}" type="presParOf" srcId="{57564F96-6266-45F0-8CA0-8D414FE8E103}" destId="{D386D936-E327-46D8-BAA1-D3750A70FF52}" srcOrd="1" destOrd="0" presId="urn:microsoft.com/office/officeart/2018/2/layout/IconLabelList"/>
    <dgm:cxn modelId="{C0179ADD-70D8-4AE1-8AB9-7CA9404C8CC4}" type="presParOf" srcId="{57564F96-6266-45F0-8CA0-8D414FE8E103}" destId="{60CFAA22-5950-4156-9F2A-2BDE46FB47AC}"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A8CE36-9988-41C2-8C1B-A44DF1706367}">
      <dsp:nvSpPr>
        <dsp:cNvPr id="0" name=""/>
        <dsp:cNvSpPr/>
      </dsp:nvSpPr>
      <dsp:spPr>
        <a:xfrm>
          <a:off x="447938" y="297045"/>
          <a:ext cx="660498" cy="6604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F91428-D816-48BE-B0F5-C59E819B58CD}">
      <dsp:nvSpPr>
        <dsp:cNvPr id="0" name=""/>
        <dsp:cNvSpPr/>
      </dsp:nvSpPr>
      <dsp:spPr>
        <a:xfrm>
          <a:off x="44300" y="1092143"/>
          <a:ext cx="1467773" cy="804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Lack of stakeholder participation/ </a:t>
          </a:r>
          <a:r>
            <a:rPr lang="en-GB" sz="1200" i="0" kern="1200" dirty="0">
              <a:latin typeface="Arial" panose="020B0604020202020204" pitchFamily="34" charset="0"/>
              <a:cs typeface="Arial" panose="020B0604020202020204" pitchFamily="34" charset="0"/>
            </a:rPr>
            <a:t>Community engagement  </a:t>
          </a:r>
          <a:endParaRPr lang="en-US" sz="1200" kern="1200" dirty="0">
            <a:latin typeface="Arial" panose="020B0604020202020204" pitchFamily="34" charset="0"/>
            <a:cs typeface="Arial" panose="020B0604020202020204" pitchFamily="34" charset="0"/>
          </a:endParaRPr>
        </a:p>
      </dsp:txBody>
      <dsp:txXfrm>
        <a:off x="44300" y="1092143"/>
        <a:ext cx="1467773" cy="804005"/>
      </dsp:txXfrm>
    </dsp:sp>
    <dsp:sp modelId="{1BDC7899-F74D-4366-9DCE-96344181C19E}">
      <dsp:nvSpPr>
        <dsp:cNvPr id="0" name=""/>
        <dsp:cNvSpPr/>
      </dsp:nvSpPr>
      <dsp:spPr>
        <a:xfrm>
          <a:off x="2172572" y="351269"/>
          <a:ext cx="660498" cy="6604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10E3D8-FFCD-4155-9889-0AFF1B64777F}">
      <dsp:nvSpPr>
        <dsp:cNvPr id="0" name=""/>
        <dsp:cNvSpPr/>
      </dsp:nvSpPr>
      <dsp:spPr>
        <a:xfrm>
          <a:off x="1768934" y="1254814"/>
          <a:ext cx="1467773" cy="587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endParaRPr lang="en-GB" sz="1200" i="0" kern="1200" dirty="0">
            <a:latin typeface="Arial" panose="020B0604020202020204" pitchFamily="34" charset="0"/>
            <a:cs typeface="Arial" panose="020B0604020202020204" pitchFamily="34" charset="0"/>
          </a:endParaRPr>
        </a:p>
        <a:p>
          <a:pPr marL="0" lvl="0" indent="0" algn="ctr" defTabSz="533400">
            <a:lnSpc>
              <a:spcPct val="100000"/>
            </a:lnSpc>
            <a:spcBef>
              <a:spcPct val="0"/>
            </a:spcBef>
            <a:spcAft>
              <a:spcPct val="35000"/>
            </a:spcAft>
            <a:buNone/>
          </a:pPr>
          <a:r>
            <a:rPr lang="en-GB" sz="1200" i="0" kern="1200" dirty="0">
              <a:latin typeface="Arial" panose="020B0604020202020204" pitchFamily="34" charset="0"/>
              <a:cs typeface="Arial" panose="020B0604020202020204" pitchFamily="34" charset="0"/>
            </a:rPr>
            <a:t>Lack of trust </a:t>
          </a:r>
          <a:endParaRPr lang="en-US" sz="1200" kern="1200" dirty="0">
            <a:latin typeface="Arial" panose="020B0604020202020204" pitchFamily="34" charset="0"/>
            <a:cs typeface="Arial" panose="020B0604020202020204" pitchFamily="34" charset="0"/>
          </a:endParaRPr>
        </a:p>
      </dsp:txBody>
      <dsp:txXfrm>
        <a:off x="1768934" y="1254814"/>
        <a:ext cx="1467773" cy="587109"/>
      </dsp:txXfrm>
    </dsp:sp>
    <dsp:sp modelId="{4525DA76-188B-475F-A60D-3779ADB240FE}">
      <dsp:nvSpPr>
        <dsp:cNvPr id="0" name=""/>
        <dsp:cNvSpPr/>
      </dsp:nvSpPr>
      <dsp:spPr>
        <a:xfrm>
          <a:off x="3897205" y="351269"/>
          <a:ext cx="660498" cy="6604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E7F1C8-2BDE-4D19-B2BF-50C651E89FBD}">
      <dsp:nvSpPr>
        <dsp:cNvPr id="0" name=""/>
        <dsp:cNvSpPr/>
      </dsp:nvSpPr>
      <dsp:spPr>
        <a:xfrm>
          <a:off x="3493568" y="1254814"/>
          <a:ext cx="1467773" cy="587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Lack of awareness</a:t>
          </a:r>
          <a:endParaRPr lang="en-US" sz="1200" kern="1200" dirty="0">
            <a:latin typeface="Arial" panose="020B0604020202020204" pitchFamily="34" charset="0"/>
            <a:cs typeface="Arial" panose="020B0604020202020204" pitchFamily="34" charset="0"/>
          </a:endParaRPr>
        </a:p>
      </dsp:txBody>
      <dsp:txXfrm>
        <a:off x="3493568" y="1254814"/>
        <a:ext cx="1467773" cy="587109"/>
      </dsp:txXfrm>
    </dsp:sp>
    <dsp:sp modelId="{8866429B-7D4C-4389-AD1A-0514323CB0A9}">
      <dsp:nvSpPr>
        <dsp:cNvPr id="0" name=""/>
        <dsp:cNvSpPr/>
      </dsp:nvSpPr>
      <dsp:spPr>
        <a:xfrm>
          <a:off x="5621839" y="351269"/>
          <a:ext cx="660498" cy="6604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05D779-BBA2-478E-B5A8-AB00BBDD0328}">
      <dsp:nvSpPr>
        <dsp:cNvPr id="0" name=""/>
        <dsp:cNvSpPr/>
      </dsp:nvSpPr>
      <dsp:spPr>
        <a:xfrm>
          <a:off x="5218201" y="1254814"/>
          <a:ext cx="1467773" cy="587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i="0" kern="1200" dirty="0">
              <a:latin typeface="Arial" panose="020B0604020202020204" pitchFamily="34" charset="0"/>
              <a:cs typeface="Arial" panose="020B0604020202020204" pitchFamily="34" charset="0"/>
            </a:rPr>
            <a:t>Lack of funding – Initial and ongoing </a:t>
          </a:r>
          <a:endParaRPr lang="en-US" sz="1200" kern="1200" dirty="0">
            <a:latin typeface="Arial" panose="020B0604020202020204" pitchFamily="34" charset="0"/>
            <a:cs typeface="Arial" panose="020B0604020202020204" pitchFamily="34" charset="0"/>
          </a:endParaRPr>
        </a:p>
      </dsp:txBody>
      <dsp:txXfrm>
        <a:off x="5218201" y="1254814"/>
        <a:ext cx="1467773" cy="587109"/>
      </dsp:txXfrm>
    </dsp:sp>
    <dsp:sp modelId="{89DFF6D3-D37D-44AB-B12E-4BD3BCDC0DF6}">
      <dsp:nvSpPr>
        <dsp:cNvPr id="0" name=""/>
        <dsp:cNvSpPr/>
      </dsp:nvSpPr>
      <dsp:spPr>
        <a:xfrm>
          <a:off x="1310255" y="2263091"/>
          <a:ext cx="660498" cy="66049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A35027-81F6-475E-BA91-7ACBF639267F}">
      <dsp:nvSpPr>
        <dsp:cNvPr id="0" name=""/>
        <dsp:cNvSpPr/>
      </dsp:nvSpPr>
      <dsp:spPr>
        <a:xfrm>
          <a:off x="906617" y="3166637"/>
          <a:ext cx="1467773" cy="587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Communication and Language Barriers</a:t>
          </a:r>
          <a:endParaRPr lang="en-US" sz="1200" kern="1200" dirty="0">
            <a:latin typeface="Arial" panose="020B0604020202020204" pitchFamily="34" charset="0"/>
            <a:cs typeface="Arial" panose="020B0604020202020204" pitchFamily="34" charset="0"/>
          </a:endParaRPr>
        </a:p>
      </dsp:txBody>
      <dsp:txXfrm>
        <a:off x="906617" y="3166637"/>
        <a:ext cx="1467773" cy="587109"/>
      </dsp:txXfrm>
    </dsp:sp>
    <dsp:sp modelId="{6D009C2A-BF3C-401D-851F-E258150E49D3}">
      <dsp:nvSpPr>
        <dsp:cNvPr id="0" name=""/>
        <dsp:cNvSpPr/>
      </dsp:nvSpPr>
      <dsp:spPr>
        <a:xfrm>
          <a:off x="3034888" y="2263091"/>
          <a:ext cx="660498" cy="66049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A86546-44CD-48A6-84FB-18AC69FFAEAA}">
      <dsp:nvSpPr>
        <dsp:cNvPr id="0" name=""/>
        <dsp:cNvSpPr/>
      </dsp:nvSpPr>
      <dsp:spPr>
        <a:xfrm>
          <a:off x="2631251" y="3166637"/>
          <a:ext cx="1467773" cy="587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i="0" kern="1200" dirty="0">
              <a:latin typeface="Arial" panose="020B0604020202020204" pitchFamily="34" charset="0"/>
              <a:cs typeface="Arial" panose="020B0604020202020204" pitchFamily="34" charset="0"/>
            </a:rPr>
            <a:t>C</a:t>
          </a:r>
          <a:r>
            <a:rPr lang="en-GB" sz="1200" kern="1200" dirty="0">
              <a:latin typeface="Arial" panose="020B0604020202020204" pitchFamily="34" charset="0"/>
              <a:cs typeface="Arial" panose="020B0604020202020204" pitchFamily="34" charset="0"/>
            </a:rPr>
            <a:t>ultural differences </a:t>
          </a:r>
          <a:endParaRPr lang="en-US" sz="1200" kern="1200" dirty="0">
            <a:latin typeface="Arial" panose="020B0604020202020204" pitchFamily="34" charset="0"/>
            <a:cs typeface="Arial" panose="020B0604020202020204" pitchFamily="34" charset="0"/>
          </a:endParaRPr>
        </a:p>
      </dsp:txBody>
      <dsp:txXfrm>
        <a:off x="2631251" y="3166637"/>
        <a:ext cx="1467773" cy="587109"/>
      </dsp:txXfrm>
    </dsp:sp>
    <dsp:sp modelId="{800B0F1B-C842-42BE-B56F-64D4B2FDD29A}">
      <dsp:nvSpPr>
        <dsp:cNvPr id="0" name=""/>
        <dsp:cNvSpPr/>
      </dsp:nvSpPr>
      <dsp:spPr>
        <a:xfrm>
          <a:off x="4759522" y="2263091"/>
          <a:ext cx="660498" cy="66049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CFAA22-5950-4156-9F2A-2BDE46FB47AC}">
      <dsp:nvSpPr>
        <dsp:cNvPr id="0" name=""/>
        <dsp:cNvSpPr/>
      </dsp:nvSpPr>
      <dsp:spPr>
        <a:xfrm>
          <a:off x="4355885" y="3166637"/>
          <a:ext cx="1467773" cy="587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Lack of Infrastructure </a:t>
          </a:r>
          <a:endParaRPr lang="en-US" sz="1200" kern="1200" dirty="0">
            <a:latin typeface="Arial" panose="020B0604020202020204" pitchFamily="34" charset="0"/>
            <a:cs typeface="Arial" panose="020B0604020202020204" pitchFamily="34" charset="0"/>
          </a:endParaRPr>
        </a:p>
      </dsp:txBody>
      <dsp:txXfrm>
        <a:off x="4355885" y="3166637"/>
        <a:ext cx="1467773" cy="58710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4A4741-3841-47F0-A9DA-D2C82686374E}"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3A7EF3B3-9F2F-47A8-8936-ECF0B78FF2E3}" type="slidenum">
              <a:rPr lang="en-GB" smtClean="0"/>
              <a:t>‹#›</a:t>
            </a:fld>
            <a:endParaRPr lang="en-GB"/>
          </a:p>
        </p:txBody>
      </p:sp>
    </p:spTree>
    <p:extLst>
      <p:ext uri="{BB962C8B-B14F-4D97-AF65-F5344CB8AC3E}">
        <p14:creationId xmlns:p14="http://schemas.microsoft.com/office/powerpoint/2010/main" val="199417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4A4741-3841-47F0-A9DA-D2C82686374E}"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EF3B3-9F2F-47A8-8936-ECF0B78FF2E3}" type="slidenum">
              <a:rPr lang="en-GB" smtClean="0"/>
              <a:t>‹#›</a:t>
            </a:fld>
            <a:endParaRPr lang="en-GB"/>
          </a:p>
        </p:txBody>
      </p:sp>
    </p:spTree>
    <p:extLst>
      <p:ext uri="{BB962C8B-B14F-4D97-AF65-F5344CB8AC3E}">
        <p14:creationId xmlns:p14="http://schemas.microsoft.com/office/powerpoint/2010/main" val="2219857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8B4A4741-3841-47F0-A9DA-D2C82686374E}" type="datetimeFigureOut">
              <a:rPr lang="en-GB" smtClean="0"/>
              <a:t>30/11/2022</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3A7EF3B3-9F2F-47A8-8936-ECF0B78FF2E3}" type="slidenum">
              <a:rPr lang="en-GB" smtClean="0"/>
              <a:t>‹#›</a:t>
            </a:fld>
            <a:endParaRPr lang="en-GB"/>
          </a:p>
        </p:txBody>
      </p:sp>
    </p:spTree>
    <p:extLst>
      <p:ext uri="{BB962C8B-B14F-4D97-AF65-F5344CB8AC3E}">
        <p14:creationId xmlns:p14="http://schemas.microsoft.com/office/powerpoint/2010/main" val="413517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4A4741-3841-47F0-A9DA-D2C82686374E}" type="datetimeFigureOut">
              <a:rPr lang="en-GB" smtClean="0"/>
              <a:t>30/11/2022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7EF3B3-9F2F-47A8-8936-ECF0B78FF2E3}" type="slidenum">
              <a:rPr lang="en-GB" smtClean="0"/>
              <a:t>‹#›</a:t>
            </a:fld>
            <a:endParaRPr lang="en-GB"/>
          </a:p>
        </p:txBody>
      </p:sp>
    </p:spTree>
    <p:extLst>
      <p:ext uri="{BB962C8B-B14F-4D97-AF65-F5344CB8AC3E}">
        <p14:creationId xmlns:p14="http://schemas.microsoft.com/office/powerpoint/2010/main" val="3530840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4A4741-3841-47F0-A9DA-D2C82686374E}" type="datetimeFigureOut">
              <a:rPr lang="en-GB" smtClean="0"/>
              <a:t>30/11/2022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7EF3B3-9F2F-47A8-8936-ECF0B78FF2E3}" type="slidenum">
              <a:rPr lang="en-GB" smtClean="0"/>
              <a:t>‹#›</a:t>
            </a:fld>
            <a:endParaRPr lang="en-GB"/>
          </a:p>
        </p:txBody>
      </p:sp>
    </p:spTree>
    <p:extLst>
      <p:ext uri="{BB962C8B-B14F-4D97-AF65-F5344CB8AC3E}">
        <p14:creationId xmlns:p14="http://schemas.microsoft.com/office/powerpoint/2010/main" val="1332367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4A4741-3841-47F0-A9DA-D2C82686374E}" type="datetimeFigureOut">
              <a:rPr lang="en-GB" smtClean="0"/>
              <a:t>30/11/2022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7EF3B3-9F2F-47A8-8936-ECF0B78FF2E3}" type="slidenum">
              <a:rPr lang="en-GB" smtClean="0"/>
              <a:t>‹#›</a:t>
            </a:fld>
            <a:endParaRPr lang="en-GB"/>
          </a:p>
        </p:txBody>
      </p:sp>
    </p:spTree>
    <p:extLst>
      <p:ext uri="{BB962C8B-B14F-4D97-AF65-F5344CB8AC3E}">
        <p14:creationId xmlns:p14="http://schemas.microsoft.com/office/powerpoint/2010/main" val="4247416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4A4741-3841-47F0-A9DA-D2C82686374E}" type="datetimeFigureOut">
              <a:rPr lang="en-GB" smtClean="0"/>
              <a:t>30/11/2022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7EF3B3-9F2F-47A8-8936-ECF0B78FF2E3}" type="slidenum">
              <a:rPr lang="en-GB" smtClean="0"/>
              <a:t>‹#›</a:t>
            </a:fld>
            <a:endParaRPr lang="en-GB"/>
          </a:p>
        </p:txBody>
      </p:sp>
    </p:spTree>
    <p:extLst>
      <p:ext uri="{BB962C8B-B14F-4D97-AF65-F5344CB8AC3E}">
        <p14:creationId xmlns:p14="http://schemas.microsoft.com/office/powerpoint/2010/main" val="1324272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4A4741-3841-47F0-A9DA-D2C82686374E}" type="datetimeFigureOut">
              <a:rPr lang="en-GB" smtClean="0"/>
              <a:t>30/11/2022</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3A7EF3B3-9F2F-47A8-8936-ECF0B78FF2E3}" type="slidenum">
              <a:rPr lang="en-GB" smtClean="0"/>
              <a:t>‹#›</a:t>
            </a:fld>
            <a:endParaRPr lang="en-GB"/>
          </a:p>
        </p:txBody>
      </p:sp>
    </p:spTree>
    <p:extLst>
      <p:ext uri="{BB962C8B-B14F-4D97-AF65-F5344CB8AC3E}">
        <p14:creationId xmlns:p14="http://schemas.microsoft.com/office/powerpoint/2010/main" val="2649744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4A4741-3841-47F0-A9DA-D2C82686374E}" type="datetimeFigureOut">
              <a:rPr lang="en-GB" smtClean="0"/>
              <a:t>30/11/2022</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3A7EF3B3-9F2F-47A8-8936-ECF0B78FF2E3}" type="slidenum">
              <a:rPr lang="en-GB" smtClean="0"/>
              <a:t>‹#›</a:t>
            </a:fld>
            <a:endParaRPr lang="en-GB"/>
          </a:p>
        </p:txBody>
      </p:sp>
    </p:spTree>
    <p:extLst>
      <p:ext uri="{BB962C8B-B14F-4D97-AF65-F5344CB8AC3E}">
        <p14:creationId xmlns:p14="http://schemas.microsoft.com/office/powerpoint/2010/main" val="1435603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4A4741-3841-47F0-A9DA-D2C82686374E}"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EF3B3-9F2F-47A8-8936-ECF0B78FF2E3}" type="slidenum">
              <a:rPr lang="en-GB" smtClean="0"/>
              <a:t>‹#›</a:t>
            </a:fld>
            <a:endParaRPr lang="en-GB"/>
          </a:p>
        </p:txBody>
      </p:sp>
    </p:spTree>
    <p:extLst>
      <p:ext uri="{BB962C8B-B14F-4D97-AF65-F5344CB8AC3E}">
        <p14:creationId xmlns:p14="http://schemas.microsoft.com/office/powerpoint/2010/main" val="5705449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4A4741-3841-47F0-A9DA-D2C82686374E}"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EF3B3-9F2F-47A8-8936-ECF0B78FF2E3}" type="slidenum">
              <a:rPr lang="en-GB" smtClean="0"/>
              <a:t>‹#›</a:t>
            </a:fld>
            <a:endParaRPr lang="en-GB"/>
          </a:p>
        </p:txBody>
      </p:sp>
    </p:spTree>
    <p:extLst>
      <p:ext uri="{BB962C8B-B14F-4D97-AF65-F5344CB8AC3E}">
        <p14:creationId xmlns:p14="http://schemas.microsoft.com/office/powerpoint/2010/main" val="4162512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B4A4741-3841-47F0-A9DA-D2C82686374E}" type="datetimeFigureOut">
              <a:rPr lang="en-GB" smtClean="0"/>
              <a:t>30/11/2022</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3A7EF3B3-9F2F-47A8-8936-ECF0B78FF2E3}" type="slidenum">
              <a:rPr lang="en-GB" smtClean="0"/>
              <a:t>‹#›</a:t>
            </a:fld>
            <a:endParaRPr lang="en-GB"/>
          </a:p>
        </p:txBody>
      </p:sp>
    </p:spTree>
    <p:extLst>
      <p:ext uri="{BB962C8B-B14F-4D97-AF65-F5344CB8AC3E}">
        <p14:creationId xmlns:p14="http://schemas.microsoft.com/office/powerpoint/2010/main" val="2791085142"/>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4.png"/><Relationship Id="rId7" Type="http://schemas.openxmlformats.org/officeDocument/2006/relationships/hyperlink" Target="https://www.pngall.com/community-png" TargetMode="External"/><Relationship Id="rId2" Type="http://schemas.microsoft.com/office/2018/10/relationships/comments" Target="../comments/modernComment_100_84FBAAEE.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3.png"/><Relationship Id="rId10" Type="http://schemas.openxmlformats.org/officeDocument/2006/relationships/hyperlink" Target="https://blogs.lse.ac.uk/politicsandpolicy/life-chances-strategy-and-brexit/" TargetMode="External"/><Relationship Id="rId4" Type="http://schemas.microsoft.com/office/2007/relationships/hdphoto" Target="../media/hdphoto2.wdp"/><Relationship Id="rId9" Type="http://schemas.openxmlformats.org/officeDocument/2006/relationships/image" Target="../media/image7.jpg"/></Relationships>
</file>

<file path=ppt/slides/_rels/slide2.xml.rels><?xml version="1.0" encoding="UTF-8" standalone="yes"?>
<Relationships xmlns="http://schemas.openxmlformats.org/package/2006/relationships"><Relationship Id="rId8" Type="http://schemas.openxmlformats.org/officeDocument/2006/relationships/hyperlink" Target="https://pixabay.com/ko/%EC%82%AC%ED%9A%8C-%EB%B4%89%EC%82%AC-%EA%B0%80%EC%A1%B1-%EC%B9%98%EB%A3%8C-%EB%B3%B4%ED%98%B8-%EC%95%84%EC%9D%B4%EC%BD%98-1294853/" TargetMode="External"/><Relationship Id="rId3" Type="http://schemas.openxmlformats.org/officeDocument/2006/relationships/image" Target="../media/image4.png"/><Relationship Id="rId7" Type="http://schemas.openxmlformats.org/officeDocument/2006/relationships/image" Target="../media/image9.png"/><Relationship Id="rId2" Type="http://schemas.microsoft.com/office/2018/10/relationships/comments" Target="../comments/modernComment_106_9B66C228.xml"/><Relationship Id="rId1" Type="http://schemas.openxmlformats.org/officeDocument/2006/relationships/slideLayout" Target="../slideLayouts/slideLayout2.xml"/><Relationship Id="rId6" Type="http://schemas.openxmlformats.org/officeDocument/2006/relationships/hyperlink" Target="http://urbanfailure.blogspot.com/2014/05/community-participation-essential-for.html" TargetMode="External"/><Relationship Id="rId5" Type="http://schemas.openxmlformats.org/officeDocument/2006/relationships/image" Target="../media/image8.jpeg"/><Relationship Id="rId10" Type="http://schemas.openxmlformats.org/officeDocument/2006/relationships/image" Target="../media/image10.png"/><Relationship Id="rId4" Type="http://schemas.microsoft.com/office/2007/relationships/hdphoto" Target="../media/hdphoto2.wdp"/><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hyperlink" Target="https://thegadabouttown.com/2015/12/27/age-is-just-a-place/" TargetMode="External"/><Relationship Id="rId3" Type="http://schemas.microsoft.com/office/2007/relationships/hdphoto" Target="../media/hdphoto2.wdp"/><Relationship Id="rId7" Type="http://schemas.openxmlformats.org/officeDocument/2006/relationships/image" Target="../media/image13.jp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s://fabiusmaximus.com/2017/05/22/guide-to-the-war-of-the-sexes/" TargetMode="External"/><Relationship Id="rId5" Type="http://schemas.openxmlformats.org/officeDocument/2006/relationships/image" Target="../media/image12.jpg"/><Relationship Id="rId4" Type="http://schemas.openxmlformats.org/officeDocument/2006/relationships/image" Target="../media/image11.png"/><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image" Target="../media/image16.jpg"/><Relationship Id="rId3" Type="http://schemas.microsoft.com/office/2007/relationships/hdphoto" Target="../media/hdphoto2.wdp"/><Relationship Id="rId7" Type="http://schemas.openxmlformats.org/officeDocument/2006/relationships/hyperlink" Target="https://pixabay.com/de/menschenmenge-menschen-silhouetten-2718833/"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5.jpg"/><Relationship Id="rId5" Type="http://schemas.openxmlformats.org/officeDocument/2006/relationships/hyperlink" Target="https://openclipart.org/detail/254047/international-human-family-2" TargetMode="External"/><Relationship Id="rId4" Type="http://schemas.openxmlformats.org/officeDocument/2006/relationships/image" Target="../media/image14.png"/><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17.jpg"/><Relationship Id="rId7" Type="http://schemas.openxmlformats.org/officeDocument/2006/relationships/image" Target="../media/image18.jpeg"/><Relationship Id="rId2" Type="http://schemas.microsoft.com/office/2018/10/relationships/comments" Target="../comments/modernComment_108_29CB44C1.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hyperlink" Target="https://movilab.org/wiki/Portail:Les_pratiques_et_la_m%C3%A9diation_num%C3%A9rique"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hdphoto" Target="../media/hdphoto2.wdp"/><Relationship Id="rId7" Type="http://schemas.openxmlformats.org/officeDocument/2006/relationships/hyperlink" Target="https://www.peoplematters.in/article/culture/here-is-how-technology-is-transforming-workplace-wellness-16635"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0.jpg"/><Relationship Id="rId5" Type="http://schemas.openxmlformats.org/officeDocument/2006/relationships/hyperlink" Target="https://technofaq.org/posts/2020/03/social-media-marketing-strategy-in-5-easy-steps-2020-guide/" TargetMode="External"/><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21.jpg"/></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hdphoto" Target="../media/hdphoto2.wdp"/><Relationship Id="rId7" Type="http://schemas.openxmlformats.org/officeDocument/2006/relationships/hyperlink" Target="https://blogs.lse.ac.uk/politicsandpolicy/the-manipulative-flattery-of-the-youth-vote-is-demeaning-to-young-people-and-dangerous-for-politics/"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3.jpg"/><Relationship Id="rId5" Type="http://schemas.openxmlformats.org/officeDocument/2006/relationships/hyperlink" Target="https://virgiliocervantes.co.uk/index.php/services/" TargetMode="External"/><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microsoft.com/office/2007/relationships/hdphoto" Target="../media/hdphoto2.wdp"/><Relationship Id="rId7" Type="http://schemas.openxmlformats.org/officeDocument/2006/relationships/diagramQuickStyle" Target="../diagrams/quickStyle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image" Target="../media/image24.jpeg"/><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www.pngall.com/community-png" TargetMode="External"/><Relationship Id="rId4" Type="http://schemas.openxmlformats.org/officeDocument/2006/relationships/image" Target="../media/image39.png"/></Relationships>
</file>

<file path=ppt/slides/_rels/slide11.xml.rels><?xml version="1.0" encoding="UTF-8" standalone="yes"?>
<Relationships xmlns="http://schemas.openxmlformats.org/package/2006/relationships"><Relationship Id="rId8" Type="http://schemas.openxmlformats.org/officeDocument/2006/relationships/image" Target="../media/image44.jpg"/><Relationship Id="rId3" Type="http://schemas.openxmlformats.org/officeDocument/2006/relationships/image" Target="../media/image41.jpg"/><Relationship Id="rId7" Type="http://schemas.openxmlformats.org/officeDocument/2006/relationships/image" Target="../media/image2.png"/><Relationship Id="rId2" Type="http://schemas.openxmlformats.org/officeDocument/2006/relationships/image" Target="../media/image40.jp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43.jpg"/><Relationship Id="rId4" Type="http://schemas.openxmlformats.org/officeDocument/2006/relationships/image" Target="../media/image42.jpg"/></Relationships>
</file>

<file path=ppt/slides/_rels/slide12.xml.rels><?xml version="1.0" encoding="UTF-8" standalone="yes"?>
<Relationships xmlns="http://schemas.openxmlformats.org/package/2006/relationships"><Relationship Id="rId8" Type="http://schemas.openxmlformats.org/officeDocument/2006/relationships/hyperlink" Target="https://www.jrf.org.uk/data/child-poverty-rates-local-authority" TargetMode="External"/><Relationship Id="rId3" Type="http://schemas.openxmlformats.org/officeDocument/2006/relationships/hyperlink" Target="https://www.gov.uk/guidance/community-development-framework" TargetMode="External"/><Relationship Id="rId7" Type="http://schemas.openxmlformats.org/officeDocument/2006/relationships/hyperlink" Target="file:///C:\Users\User1\Downloads\10.1057\s41270-019-00053-8" TargetMode="External"/><Relationship Id="rId2" Type="http://schemas.openxmlformats.org/officeDocument/2006/relationships/hyperlink" Target="https://www.gov.uk/government/groups/the-child-poverty-unit"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324103/Child_poverty_strategy.pdf" TargetMode="External"/><Relationship Id="rId5" Type="http://schemas.openxmlformats.org/officeDocument/2006/relationships/hyperlink" Target="https://www.simplypsychology.org/Bronfenbrenner.html" TargetMode="External"/><Relationship Id="rId4" Type="http://schemas.openxmlformats.org/officeDocument/2006/relationships/hyperlink" Target="https://www.london.gov.uk/programmes-strategies/education-and-youth/support-families-and-early-years/tackling-child-poverty-and-health#:~:text=Child%20poverty%20in%20London" TargetMode="External"/><Relationship Id="rId9" Type="http://schemas.openxmlformats.org/officeDocument/2006/relationships/hyperlink" Target="https://www.eastlondonlines.co.uk/2017/03/tower-hamlets-growing-up-poor-in-the-borough-with-a-missing-middle/"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childrenscommissioner.gov.uk/2020/06/22/fact-checking-claims-about-child-poverty/" TargetMode="External"/><Relationship Id="rId3" Type="http://schemas.openxmlformats.org/officeDocument/2006/relationships/hyperlink" Target="https://www.livemint.com/Industry/HeayecHJaniyHTnKGEJVVM/Using-technology-to-speed-up-community-development.html" TargetMode="External"/><Relationship Id="rId7" Type="http://schemas.openxmlformats.org/officeDocument/2006/relationships/hyperlink" Target="https://citymonitor.ai/economy/poverty/uk-census-tower-hamlets-has-the-worst-child-poverty-rates-in-the-uk" TargetMode="External"/><Relationship Id="rId2" Type="http://schemas.openxmlformats.org/officeDocument/2006/relationships/hyperlink" Target="https://neu.org.uk/child-poverty-facts"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populationandmigration/populationestimates/bulletins/populationandhouseholdestimatesenglandandwales/census2021unroundeddata" TargetMode="External"/><Relationship Id="rId5" Type="http://schemas.openxmlformats.org/officeDocument/2006/relationships/hyperlink" Target="https://www.ons.gov.uk/visualisations/censuspopulationchange/E09000030/" TargetMode="External"/><Relationship Id="rId4" Type="http://schemas.openxmlformats.org/officeDocument/2006/relationships/hyperlink" Target="https://www.trustforlondon.org.uk/publications/londons-poverty-profile-2017/" TargetMode="External"/><Relationship Id="rId9" Type="http://schemas.openxmlformats.org/officeDocument/2006/relationships/hyperlink" Target="https://www.childrenssociety.org.uk/what-we-do/our-work/ending-child-poverty"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towerhamlets.gov.uk/lgnl/community_and_living/borough_statistics/Borough_profile.aspx" TargetMode="External"/><Relationship Id="rId2" Type="http://schemas.openxmlformats.org/officeDocument/2006/relationships/hyperlink" Target="https://www.towerhamlets.gov.uk/lgnl/community_and_living/borough_statistics/population.aspx" TargetMode="External"/><Relationship Id="rId1" Type="http://schemas.openxmlformats.org/officeDocument/2006/relationships/slideLayout" Target="../slideLayouts/slideLayout2.xml"/><Relationship Id="rId4" Type="http://schemas.openxmlformats.org/officeDocument/2006/relationships/hyperlink" Target="https://democracy.towerhamlets.gov.uk/mgConvert2PDF.aspx?ID=1912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8" name="Rectangle 116">
            <a:extLst>
              <a:ext uri="{FF2B5EF4-FFF2-40B4-BE49-F238E27FC236}">
                <a16:creationId xmlns:a16="http://schemas.microsoft.com/office/drawing/2014/main" id="{3154C1C3-6CD3-4B68-A5FF-FA4C0F80E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20" y="-1"/>
            <a:ext cx="1220724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9" name="Rectangle 118">
            <a:extLst>
              <a:ext uri="{FF2B5EF4-FFF2-40B4-BE49-F238E27FC236}">
                <a16:creationId xmlns:a16="http://schemas.microsoft.com/office/drawing/2014/main" id="{86692D83-ED68-4350-98BD-536C65F40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Rectangle 120">
            <a:extLst>
              <a:ext uri="{FF2B5EF4-FFF2-40B4-BE49-F238E27FC236}">
                <a16:creationId xmlns:a16="http://schemas.microsoft.com/office/drawing/2014/main" id="{227EC0B0-E996-448C-939D-0BD8C9CE8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1336" y="1110053"/>
            <a:ext cx="6630506" cy="4580301"/>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Rectangle 122">
            <a:extLst>
              <a:ext uri="{FF2B5EF4-FFF2-40B4-BE49-F238E27FC236}">
                <a16:creationId xmlns:a16="http://schemas.microsoft.com/office/drawing/2014/main" id="{DB67686F-0FEE-415E-BB0F-3B5E7A670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5" name="Group 124">
            <a:extLst>
              <a:ext uri="{FF2B5EF4-FFF2-40B4-BE49-F238E27FC236}">
                <a16:creationId xmlns:a16="http://schemas.microsoft.com/office/drawing/2014/main" id="{F797E6D0-4796-4F4E-9B52-AFEEA74355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126" name="Oval 125">
              <a:extLst>
                <a:ext uri="{FF2B5EF4-FFF2-40B4-BE49-F238E27FC236}">
                  <a16:creationId xmlns:a16="http://schemas.microsoft.com/office/drawing/2014/main" id="{7EFF88CC-9AE0-4A8D-9B62-A3AF7E8188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7" name="Oval 126">
              <a:extLst>
                <a:ext uri="{FF2B5EF4-FFF2-40B4-BE49-F238E27FC236}">
                  <a16:creationId xmlns:a16="http://schemas.microsoft.com/office/drawing/2014/main" id="{AB3B091F-09BE-4DBF-88CB-8D83257EA7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3" name="Subtitle 2">
            <a:extLst>
              <a:ext uri="{FF2B5EF4-FFF2-40B4-BE49-F238E27FC236}">
                <a16:creationId xmlns:a16="http://schemas.microsoft.com/office/drawing/2014/main" id="{C25F13BC-C253-2C57-E9FA-9EBB672877D0}"/>
              </a:ext>
            </a:extLst>
          </p:cNvPr>
          <p:cNvSpPr>
            <a:spLocks noGrp="1"/>
          </p:cNvSpPr>
          <p:nvPr>
            <p:ph type="subTitle" idx="1"/>
          </p:nvPr>
        </p:nvSpPr>
        <p:spPr>
          <a:xfrm>
            <a:off x="4938490" y="1274618"/>
            <a:ext cx="6080030" cy="3721908"/>
          </a:xfrm>
        </p:spPr>
        <p:txBody>
          <a:bodyPr>
            <a:normAutofit fontScale="92500" lnSpcReduction="10000"/>
          </a:bodyPr>
          <a:lstStyle/>
          <a:p>
            <a:endParaRPr lang="en-GB" sz="500" b="1" dirty="0">
              <a:latin typeface="Arial" panose="020B0604020202020204" pitchFamily="34" charset="0"/>
              <a:cs typeface="Arial" panose="020B0604020202020204" pitchFamily="34" charset="0"/>
            </a:endParaRPr>
          </a:p>
          <a:p>
            <a:pPr>
              <a:spcBef>
                <a:spcPts val="0"/>
              </a:spcBef>
            </a:pPr>
            <a:endParaRPr lang="en-GB" sz="500" b="1" dirty="0">
              <a:latin typeface="Arial" panose="020B0604020202020204" pitchFamily="34" charset="0"/>
              <a:cs typeface="Arial" panose="020B0604020202020204" pitchFamily="34" charset="0"/>
            </a:endParaRPr>
          </a:p>
          <a:p>
            <a:pPr>
              <a:spcBef>
                <a:spcPts val="0"/>
              </a:spcBef>
            </a:pPr>
            <a:endParaRPr lang="en-GB" sz="500" b="1" dirty="0">
              <a:latin typeface="Arial" panose="020B0604020202020204" pitchFamily="34" charset="0"/>
              <a:cs typeface="Arial" panose="020B0604020202020204" pitchFamily="34" charset="0"/>
            </a:endParaRPr>
          </a:p>
          <a:p>
            <a:pPr>
              <a:spcBef>
                <a:spcPts val="0"/>
              </a:spcBef>
            </a:pPr>
            <a:endParaRPr lang="en-GB" sz="1900" dirty="0">
              <a:latin typeface="Arial" panose="020B0604020202020204" pitchFamily="34" charset="0"/>
              <a:cs typeface="Arial" panose="020B0604020202020204" pitchFamily="34" charset="0"/>
            </a:endParaRPr>
          </a:p>
          <a:p>
            <a:pPr>
              <a:spcBef>
                <a:spcPts val="0"/>
              </a:spcBef>
            </a:pPr>
            <a:r>
              <a:rPr lang="en-GB" sz="2100" dirty="0">
                <a:latin typeface="Arial" panose="020B0604020202020204" pitchFamily="34" charset="0"/>
                <a:cs typeface="Arial" panose="020B0604020202020204" pitchFamily="34" charset="0"/>
              </a:rPr>
              <a:t>BSc Health and Social Care </a:t>
            </a:r>
          </a:p>
          <a:p>
            <a:pPr>
              <a:spcBef>
                <a:spcPts val="0"/>
              </a:spcBef>
            </a:pPr>
            <a:r>
              <a:rPr lang="en-GB" sz="2100" dirty="0">
                <a:latin typeface="Arial" panose="020B0604020202020204" pitchFamily="34" charset="0"/>
                <a:cs typeface="Arial" panose="020B0604020202020204" pitchFamily="34" charset="0"/>
              </a:rPr>
              <a:t>Module: Community Care and Development</a:t>
            </a:r>
            <a:endParaRPr lang="it-IT" sz="2100" dirty="0">
              <a:latin typeface="Arial" panose="020B0604020202020204" pitchFamily="34" charset="0"/>
              <a:cs typeface="Arial" panose="020B0604020202020204" pitchFamily="34" charset="0"/>
            </a:endParaRPr>
          </a:p>
          <a:p>
            <a:pPr>
              <a:spcBef>
                <a:spcPts val="0"/>
              </a:spcBef>
            </a:pPr>
            <a:r>
              <a:rPr lang="en-GB" sz="2100" dirty="0">
                <a:latin typeface="Arial" panose="020B0604020202020204" pitchFamily="34" charset="0"/>
                <a:cs typeface="Arial" panose="020B0604020202020204" pitchFamily="34" charset="0"/>
              </a:rPr>
              <a:t>Module code: BMHP6022 </a:t>
            </a:r>
          </a:p>
          <a:p>
            <a:pPr>
              <a:spcBef>
                <a:spcPts val="0"/>
              </a:spcBef>
            </a:pPr>
            <a:endParaRPr lang="en-GB" sz="2100" dirty="0">
              <a:latin typeface="Arial" panose="020B0604020202020204" pitchFamily="34" charset="0"/>
              <a:cs typeface="Arial" panose="020B0604020202020204" pitchFamily="34" charset="0"/>
            </a:endParaRPr>
          </a:p>
          <a:p>
            <a:pPr>
              <a:spcBef>
                <a:spcPts val="0"/>
              </a:spcBef>
            </a:pPr>
            <a:r>
              <a:rPr lang="en-GB" sz="2100" b="1" dirty="0">
                <a:latin typeface="Arial" panose="020B0604020202020204" pitchFamily="34" charset="0"/>
                <a:cs typeface="Arial" panose="020B0604020202020204" pitchFamily="34" charset="0"/>
              </a:rPr>
              <a:t>Assignment Title:  </a:t>
            </a:r>
          </a:p>
          <a:p>
            <a:pPr>
              <a:spcBef>
                <a:spcPts val="0"/>
              </a:spcBef>
            </a:pPr>
            <a:r>
              <a:rPr lang="en-US" sz="2100" b="1" dirty="0">
                <a:latin typeface="Arial" panose="020B0604020202020204" pitchFamily="34" charset="0"/>
                <a:cs typeface="Arial" panose="020B0604020202020204" pitchFamily="34" charset="0"/>
              </a:rPr>
              <a:t>Child poverty </a:t>
            </a:r>
            <a:r>
              <a:rPr lang="en-GB" sz="2100" b="1" dirty="0">
                <a:latin typeface="Arial" panose="020B0604020202020204" pitchFamily="34" charset="0"/>
                <a:cs typeface="Arial" panose="020B0604020202020204" pitchFamily="34" charset="0"/>
              </a:rPr>
              <a:t>London borough of Tower Hamlets </a:t>
            </a:r>
            <a:br>
              <a:rPr lang="en-GB" sz="2100" b="1" dirty="0">
                <a:latin typeface="Arial" panose="020B0604020202020204" pitchFamily="34" charset="0"/>
                <a:cs typeface="Arial" panose="020B0604020202020204" pitchFamily="34" charset="0"/>
              </a:rPr>
            </a:br>
            <a:endParaRPr lang="en-GB" sz="2100" b="1" dirty="0">
              <a:latin typeface="Arial" panose="020B0604020202020204" pitchFamily="34" charset="0"/>
              <a:cs typeface="Arial" panose="020B0604020202020204" pitchFamily="34" charset="0"/>
            </a:endParaRPr>
          </a:p>
          <a:p>
            <a:pPr>
              <a:spcBef>
                <a:spcPts val="0"/>
              </a:spcBef>
            </a:pPr>
            <a:r>
              <a:rPr lang="en-GB" sz="2100" dirty="0">
                <a:latin typeface="Arial" panose="020B0604020202020204" pitchFamily="34" charset="0"/>
                <a:cs typeface="Arial" panose="020B0604020202020204" pitchFamily="34" charset="0"/>
              </a:rPr>
              <a:t>Assessment Component 1 Viva Voce</a:t>
            </a:r>
          </a:p>
          <a:p>
            <a:pPr>
              <a:spcBef>
                <a:spcPts val="0"/>
              </a:spcBef>
            </a:pPr>
            <a:r>
              <a:rPr lang="en-GB" sz="2100" dirty="0">
                <a:latin typeface="Arial" panose="020B0604020202020204" pitchFamily="34" charset="0"/>
                <a:cs typeface="Arial" panose="020B0604020202020204" pitchFamily="34" charset="0"/>
              </a:rPr>
              <a:t>Lecturer: Laila </a:t>
            </a:r>
            <a:r>
              <a:rPr lang="en-GB" sz="2100" dirty="0" err="1">
                <a:latin typeface="Arial" panose="020B0604020202020204" pitchFamily="34" charset="0"/>
                <a:cs typeface="Arial" panose="020B0604020202020204" pitchFamily="34" charset="0"/>
              </a:rPr>
              <a:t>Surani</a:t>
            </a:r>
            <a:r>
              <a:rPr lang="en-GB" sz="2100" dirty="0">
                <a:latin typeface="Arial" panose="020B0604020202020204" pitchFamily="34" charset="0"/>
                <a:cs typeface="Arial" panose="020B0604020202020204" pitchFamily="34" charset="0"/>
              </a:rPr>
              <a:t> </a:t>
            </a:r>
          </a:p>
          <a:p>
            <a:pPr>
              <a:spcBef>
                <a:spcPts val="0"/>
              </a:spcBef>
            </a:pPr>
            <a:r>
              <a:rPr lang="en-US" sz="2100" dirty="0">
                <a:latin typeface="Arial" panose="020B0604020202020204" pitchFamily="34" charset="0"/>
                <a:cs typeface="Arial" panose="020B0604020202020204" pitchFamily="34" charset="0"/>
              </a:rPr>
              <a:t>Student: Alia Ashrafi   </a:t>
            </a:r>
          </a:p>
          <a:p>
            <a:pPr>
              <a:spcBef>
                <a:spcPts val="0"/>
              </a:spcBef>
            </a:pPr>
            <a:r>
              <a:rPr lang="en-US" sz="2100" dirty="0">
                <a:latin typeface="Arial" panose="020B0604020202020204" pitchFamily="34" charset="0"/>
                <a:cs typeface="Arial" panose="020B0604020202020204" pitchFamily="34" charset="0"/>
              </a:rPr>
              <a:t>1916229	                                                            </a:t>
            </a:r>
          </a:p>
          <a:p>
            <a:pPr>
              <a:spcBef>
                <a:spcPts val="0"/>
              </a:spcBef>
            </a:pPr>
            <a:r>
              <a:rPr lang="en-US" sz="2100"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		             					       			</a:t>
            </a:r>
          </a:p>
          <a:p>
            <a:endParaRPr lang="en-GB" sz="500" dirty="0"/>
          </a:p>
        </p:txBody>
      </p:sp>
      <p:pic>
        <p:nvPicPr>
          <p:cNvPr id="8" name="Picture 7">
            <a:extLst>
              <a:ext uri="{FF2B5EF4-FFF2-40B4-BE49-F238E27FC236}">
                <a16:creationId xmlns:a16="http://schemas.microsoft.com/office/drawing/2014/main" id="{AE5C8BD9-16DE-DDDC-0905-062A3FEC37A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398029" y="3678487"/>
            <a:ext cx="4000474" cy="1165121"/>
          </a:xfrm>
          <a:prstGeom prst="rect">
            <a:avLst/>
          </a:prstGeom>
          <a:effectLst>
            <a:reflection blurRad="6350" stA="50000" endA="300" endPos="55500" dist="50800" dir="5400000" sy="-100000" algn="bl" rotWithShape="0"/>
          </a:effectLst>
        </p:spPr>
      </p:pic>
      <p:pic>
        <p:nvPicPr>
          <p:cNvPr id="6" name="Picture 5" descr="Text&#10;&#10;Description automatically generated">
            <a:extLst>
              <a:ext uri="{FF2B5EF4-FFF2-40B4-BE49-F238E27FC236}">
                <a16:creationId xmlns:a16="http://schemas.microsoft.com/office/drawing/2014/main" id="{43A1BAD5-DD9C-C56D-78EA-BB4B03CE1156}"/>
              </a:ext>
            </a:extLst>
          </p:cNvPr>
          <p:cNvPicPr>
            <a:picLocks noChangeAspect="1"/>
          </p:cNvPicPr>
          <p:nvPr/>
        </p:nvPicPr>
        <p:blipFill>
          <a:blip r:embed="rId8"/>
          <a:stretch>
            <a:fillRect/>
          </a:stretch>
        </p:blipFill>
        <p:spPr>
          <a:xfrm>
            <a:off x="830680" y="1110053"/>
            <a:ext cx="3557334" cy="1591907"/>
          </a:xfrm>
          <a:prstGeom prst="rect">
            <a:avLst/>
          </a:prstGeom>
        </p:spPr>
      </p:pic>
      <p:pic>
        <p:nvPicPr>
          <p:cNvPr id="4" name="Picture 3" descr="A picture containing bubble, colorful&#10;&#10;Description automatically generated">
            <a:extLst>
              <a:ext uri="{FF2B5EF4-FFF2-40B4-BE49-F238E27FC236}">
                <a16:creationId xmlns:a16="http://schemas.microsoft.com/office/drawing/2014/main" id="{BB4E36E2-49D6-CC0F-CB9C-97FC973EA692}"/>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76489" y="2883898"/>
            <a:ext cx="3265715" cy="2520548"/>
          </a:xfrm>
          <a:prstGeom prst="rect">
            <a:avLst/>
          </a:prstGeom>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pic>
    </p:spTree>
    <p:extLst>
      <p:ext uri="{BB962C8B-B14F-4D97-AF65-F5344CB8AC3E}">
        <p14:creationId xmlns:p14="http://schemas.microsoft.com/office/powerpoint/2010/main" val="2231085806"/>
      </p:ext>
    </p:extLst>
  </p:cSld>
  <p:clrMapOvr>
    <a:masterClrMapping/>
  </p:clrMapOvr>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04C6A80A-C3F4-48DE-80ED-845C8B3E1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070" y="0"/>
            <a:ext cx="7541930"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D3DF91-AAAF-BE39-456C-73F5F6FCBF7A}"/>
              </a:ext>
            </a:extLst>
          </p:cNvPr>
          <p:cNvSpPr>
            <a:spLocks noGrp="1"/>
          </p:cNvSpPr>
          <p:nvPr>
            <p:ph type="title"/>
          </p:nvPr>
        </p:nvSpPr>
        <p:spPr>
          <a:xfrm>
            <a:off x="4970109" y="484632"/>
            <a:ext cx="6730277" cy="693003"/>
          </a:xfrm>
          <a:ln>
            <a:noFill/>
          </a:ln>
        </p:spPr>
        <p:txBody>
          <a:bodyPr>
            <a:normAutofit/>
          </a:bodyPr>
          <a:lstStyle/>
          <a:p>
            <a:r>
              <a:rPr lang="en-GB" sz="2800" dirty="0">
                <a:latin typeface="Arial" panose="020B0604020202020204" pitchFamily="34" charset="0"/>
                <a:cs typeface="Arial" panose="020B0604020202020204" pitchFamily="34" charset="0"/>
              </a:rPr>
              <a:t>Introduction</a:t>
            </a:r>
          </a:p>
        </p:txBody>
      </p:sp>
      <p:pic>
        <p:nvPicPr>
          <p:cNvPr id="7" name="Picture 6" descr="A picture containing background pattern&#10;&#10;Description automatically generated">
            <a:extLst>
              <a:ext uri="{FF2B5EF4-FFF2-40B4-BE49-F238E27FC236}">
                <a16:creationId xmlns:a16="http://schemas.microsoft.com/office/drawing/2014/main" id="{697640EE-C1C3-FD36-F5EC-17AC2ED5442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968646" y="148645"/>
            <a:ext cx="2433079" cy="2057979"/>
          </a:xfrm>
          <a:prstGeom prst="rect">
            <a:avLst/>
          </a:prstGeom>
          <a:effectLst>
            <a:outerShdw blurRad="76200" dir="18900000" sy="23000" kx="-1200000" algn="bl" rotWithShape="0">
              <a:prstClr val="black">
                <a:alpha val="20000"/>
              </a:prstClr>
            </a:outerShdw>
          </a:effectLst>
          <a:scene3d>
            <a:camera prst="perspectiveHeroicExtremeLeftFacing"/>
            <a:lightRig rig="threePt" dir="t"/>
          </a:scene3d>
        </p:spPr>
      </p:pic>
      <p:pic>
        <p:nvPicPr>
          <p:cNvPr id="5" name="Picture 4" descr="A black rectangle with a black background&#10;&#10;Description automatically generated with low confidence">
            <a:extLst>
              <a:ext uri="{FF2B5EF4-FFF2-40B4-BE49-F238E27FC236}">
                <a16:creationId xmlns:a16="http://schemas.microsoft.com/office/drawing/2014/main" id="{6C5D9C34-55E8-0036-D014-5285B726F7F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01473" y="3429000"/>
            <a:ext cx="3080818" cy="2543261"/>
          </a:xfrm>
          <a:prstGeom prst="rect">
            <a:avLst/>
          </a:prstGeom>
        </p:spPr>
      </p:pic>
      <p:sp>
        <p:nvSpPr>
          <p:cNvPr id="3" name="Content Placeholder 2">
            <a:extLst>
              <a:ext uri="{FF2B5EF4-FFF2-40B4-BE49-F238E27FC236}">
                <a16:creationId xmlns:a16="http://schemas.microsoft.com/office/drawing/2014/main" id="{0DB9304C-AD83-EE7C-13E8-0846B67107B2}"/>
              </a:ext>
            </a:extLst>
          </p:cNvPr>
          <p:cNvSpPr>
            <a:spLocks noGrp="1"/>
          </p:cNvSpPr>
          <p:nvPr>
            <p:ph idx="1"/>
          </p:nvPr>
        </p:nvSpPr>
        <p:spPr>
          <a:xfrm>
            <a:off x="4970109" y="1399308"/>
            <a:ext cx="6730276" cy="4772891"/>
          </a:xfrm>
        </p:spPr>
        <p:txBody>
          <a:bodyPr>
            <a:normAutofit/>
          </a:bodyPr>
          <a:lstStyle/>
          <a:p>
            <a:pPr marL="0" indent="0">
              <a:lnSpc>
                <a:spcPct val="110000"/>
              </a:lnSpc>
              <a:spcBef>
                <a:spcPts val="0"/>
              </a:spcBef>
              <a:buNone/>
            </a:pPr>
            <a:r>
              <a:rPr lang="en-GB" sz="1400" b="1" dirty="0">
                <a:effectLst/>
                <a:latin typeface="Arial" panose="020B0604020202020204" pitchFamily="34" charset="0"/>
                <a:cs typeface="Arial" panose="020B0604020202020204" pitchFamily="34" charset="0"/>
              </a:rPr>
              <a:t>Aim:</a:t>
            </a:r>
          </a:p>
          <a:p>
            <a:pPr marL="0" indent="0">
              <a:lnSpc>
                <a:spcPct val="110000"/>
              </a:lnSpc>
              <a:spcBef>
                <a:spcPts val="0"/>
              </a:spcBef>
              <a:buNone/>
            </a:pPr>
            <a:r>
              <a:rPr lang="en-GB" sz="1400" dirty="0">
                <a:effectLst/>
                <a:latin typeface="Arial" panose="020B0604020202020204" pitchFamily="34" charset="0"/>
                <a:cs typeface="Arial" panose="020B0604020202020204" pitchFamily="34" charset="0"/>
              </a:rPr>
              <a:t>The project's goal is </a:t>
            </a:r>
            <a:r>
              <a:rPr lang="en-GB" sz="1400" dirty="0">
                <a:latin typeface="Arial" panose="020B0604020202020204" pitchFamily="34" charset="0"/>
                <a:cs typeface="Arial" panose="020B0604020202020204" pitchFamily="34" charset="0"/>
              </a:rPr>
              <a:t>to </a:t>
            </a:r>
          </a:p>
          <a:p>
            <a:pPr>
              <a:lnSpc>
                <a:spcPct val="110000"/>
              </a:lnSpc>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I</a:t>
            </a:r>
            <a:r>
              <a:rPr lang="en-GB" sz="1400" dirty="0">
                <a:effectLst/>
                <a:latin typeface="Arial" panose="020B0604020202020204" pitchFamily="34" charset="0"/>
                <a:cs typeface="Arial" panose="020B0604020202020204" pitchFamily="34" charset="0"/>
              </a:rPr>
              <a:t>dentify the source of child poverty </a:t>
            </a:r>
            <a:endParaRPr lang="en-GB" sz="1400" dirty="0">
              <a:latin typeface="Arial" panose="020B0604020202020204" pitchFamily="34" charset="0"/>
              <a:cs typeface="Arial" panose="020B0604020202020204" pitchFamily="34" charset="0"/>
            </a:endParaRPr>
          </a:p>
          <a:p>
            <a:pPr>
              <a:lnSpc>
                <a:spcPct val="110000"/>
              </a:lnSpc>
              <a:spcBef>
                <a:spcPts val="0"/>
              </a:spcBef>
              <a:buFont typeface="Wingdings" panose="05000000000000000000" pitchFamily="2" charset="2"/>
              <a:buChar char="Ø"/>
            </a:pPr>
            <a:r>
              <a:rPr lang="en-GB" sz="1400" dirty="0">
                <a:effectLst/>
                <a:latin typeface="Arial" panose="020B0604020202020204" pitchFamily="34" charset="0"/>
                <a:cs typeface="Arial" panose="020B0604020202020204" pitchFamily="34" charset="0"/>
              </a:rPr>
              <a:t>Involve the stakeholders in the project </a:t>
            </a:r>
          </a:p>
          <a:p>
            <a:pPr>
              <a:lnSpc>
                <a:spcPct val="110000"/>
              </a:lnSpc>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Recognise the importance of digital media and technology </a:t>
            </a:r>
          </a:p>
          <a:p>
            <a:pPr>
              <a:lnSpc>
                <a:spcPct val="110000"/>
              </a:lnSpc>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I</a:t>
            </a:r>
            <a:r>
              <a:rPr lang="en-GB" sz="1400" dirty="0">
                <a:effectLst/>
                <a:latin typeface="Arial" panose="020B0604020202020204" pitchFamily="34" charset="0"/>
                <a:cs typeface="Arial" panose="020B0604020202020204" pitchFamily="34" charset="0"/>
              </a:rPr>
              <a:t>mplementation of </a:t>
            </a:r>
            <a:r>
              <a:rPr lang="en-GB" sz="1400" dirty="0">
                <a:latin typeface="Arial" panose="020B0604020202020204" pitchFamily="34" charset="0"/>
                <a:cs typeface="Arial" panose="020B0604020202020204" pitchFamily="34" charset="0"/>
              </a:rPr>
              <a:t>the principles, </a:t>
            </a:r>
            <a:r>
              <a:rPr lang="en-GB" sz="1400" dirty="0">
                <a:effectLst/>
                <a:latin typeface="Arial" panose="020B0604020202020204" pitchFamily="34" charset="0"/>
                <a:cs typeface="Arial" panose="020B0604020202020204" pitchFamily="34" charset="0"/>
              </a:rPr>
              <a:t>relevant theories, legislations, and policies. </a:t>
            </a:r>
          </a:p>
          <a:p>
            <a:pPr>
              <a:lnSpc>
                <a:spcPct val="110000"/>
              </a:lnSpc>
              <a:spcBef>
                <a:spcPts val="0"/>
              </a:spcBef>
              <a:buFont typeface="Wingdings" panose="05000000000000000000" pitchFamily="2" charset="2"/>
              <a:buChar char="Ø"/>
            </a:pPr>
            <a:r>
              <a:rPr lang="en-GB" sz="1400" dirty="0">
                <a:effectLst/>
                <a:latin typeface="Arial" panose="020B0604020202020204" pitchFamily="34" charset="0"/>
                <a:ea typeface="Calibri" panose="020F0502020204030204" pitchFamily="34" charset="0"/>
                <a:cs typeface="Arial" panose="020B0604020202020204" pitchFamily="34" charset="0"/>
              </a:rPr>
              <a:t>Investigate potential barriers to the successful implementation of the idea </a:t>
            </a:r>
          </a:p>
          <a:p>
            <a:pPr>
              <a:lnSpc>
                <a:spcPct val="110000"/>
              </a:lnSpc>
              <a:spcBef>
                <a:spcPts val="0"/>
              </a:spcBef>
              <a:buFont typeface="Wingdings" panose="05000000000000000000" pitchFamily="2" charset="2"/>
              <a:buChar char="Ø"/>
            </a:pPr>
            <a:r>
              <a:rPr lang="en-GB" sz="1400" dirty="0">
                <a:effectLst/>
                <a:latin typeface="Arial" panose="020B0604020202020204" pitchFamily="34" charset="0"/>
                <a:ea typeface="Calibri" panose="020F0502020204030204" pitchFamily="34" charset="0"/>
                <a:cs typeface="Arial" panose="020B0604020202020204" pitchFamily="34" charset="0"/>
              </a:rPr>
              <a:t>Recommendation of potential solutions.</a:t>
            </a:r>
            <a:endParaRPr lang="en-GB" sz="1400" b="1" dirty="0">
              <a:latin typeface="Arial" panose="020B0604020202020204" pitchFamily="34" charset="0"/>
              <a:ea typeface="Calibri" panose="020F0502020204030204" pitchFamily="34" charset="0"/>
              <a:cs typeface="Arial" panose="020B0604020202020204" pitchFamily="34" charset="0"/>
            </a:endParaRPr>
          </a:p>
          <a:p>
            <a:pPr marL="0" indent="0">
              <a:lnSpc>
                <a:spcPct val="110000"/>
              </a:lnSpc>
              <a:spcBef>
                <a:spcPts val="0"/>
              </a:spcBef>
              <a:buNone/>
            </a:pPr>
            <a:endParaRPr lang="en-GB" sz="1400" b="1" dirty="0">
              <a:effectLst/>
              <a:latin typeface="Arial" panose="020B0604020202020204" pitchFamily="34" charset="0"/>
              <a:cs typeface="Arial" panose="020B0604020202020204" pitchFamily="34" charset="0"/>
            </a:endParaRPr>
          </a:p>
          <a:p>
            <a:pPr marL="0" indent="0">
              <a:lnSpc>
                <a:spcPct val="110000"/>
              </a:lnSpc>
              <a:spcBef>
                <a:spcPts val="0"/>
              </a:spcBef>
              <a:buNone/>
            </a:pPr>
            <a:r>
              <a:rPr lang="en-GB" sz="1400" b="1" dirty="0">
                <a:effectLst/>
                <a:latin typeface="Arial" panose="020B0604020202020204" pitchFamily="34" charset="0"/>
                <a:cs typeface="Arial" panose="020B0604020202020204" pitchFamily="34" charset="0"/>
              </a:rPr>
              <a:t>Facts of the borough</a:t>
            </a:r>
          </a:p>
          <a:p>
            <a:pPr>
              <a:lnSpc>
                <a:spcPct val="110000"/>
              </a:lnSpc>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Tower Hamlets has the highest rate of child poverty in the UK) (Peach, 2022)</a:t>
            </a:r>
          </a:p>
          <a:p>
            <a:pPr>
              <a:lnSpc>
                <a:spcPct val="110000"/>
              </a:lnSpc>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It is the most deprived and overcrowded borough in London. (Tower Hamlets Council, 2021)</a:t>
            </a:r>
          </a:p>
          <a:p>
            <a:pPr>
              <a:lnSpc>
                <a:spcPct val="110000"/>
              </a:lnSpc>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56% of children in the borough are poor, which is more than double the rate in Kensington and Chelsea (Peach, 2022)</a:t>
            </a:r>
          </a:p>
          <a:p>
            <a:pPr>
              <a:lnSpc>
                <a:spcPct val="110000"/>
              </a:lnSpc>
              <a:spcBef>
                <a:spcPts val="0"/>
              </a:spcBef>
              <a:buFont typeface="Wingdings" panose="05000000000000000000" pitchFamily="2" charset="2"/>
              <a:buChar char="Ø"/>
            </a:pPr>
            <a:r>
              <a:rPr lang="en-GB" sz="1400" dirty="0">
                <a:latin typeface="Arial" panose="020B0604020202020204" pitchFamily="34" charset="0"/>
                <a:ea typeface="Calibri" panose="020F0502020204030204" pitchFamily="34" charset="0"/>
                <a:cs typeface="Arial" panose="020B0604020202020204" pitchFamily="34" charset="0"/>
              </a:rPr>
              <a:t>The Borough</a:t>
            </a:r>
            <a:r>
              <a:rPr lang="en-GB" sz="1400" dirty="0">
                <a:effectLst/>
                <a:latin typeface="Arial" panose="020B0604020202020204" pitchFamily="34" charset="0"/>
                <a:ea typeface="Calibri" panose="020F0502020204030204" pitchFamily="34" charset="0"/>
                <a:cs typeface="Arial" panose="020B0604020202020204" pitchFamily="34" charset="0"/>
              </a:rPr>
              <a:t> is one of the most unequal boroughs in the country. (Majid, 2017)</a:t>
            </a:r>
          </a:p>
          <a:p>
            <a:pPr>
              <a:lnSpc>
                <a:spcPct val="110000"/>
              </a:lnSpc>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Family with poor income, high childcare costs, and low maternal/women employment. (Majid, 2017)</a:t>
            </a:r>
          </a:p>
          <a:p>
            <a:pPr>
              <a:lnSpc>
                <a:spcPct val="110000"/>
              </a:lnSpc>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Almost half of the borough's citizens need Benefits assistance. (Majid, 2017)</a:t>
            </a:r>
          </a:p>
          <a:p>
            <a:pPr marL="0" indent="0">
              <a:lnSpc>
                <a:spcPct val="110000"/>
              </a:lnSpc>
              <a:spcBef>
                <a:spcPts val="0"/>
              </a:spcBef>
              <a:buNone/>
            </a:pPr>
            <a:endParaRPr lang="en-GB" sz="1400" dirty="0">
              <a:latin typeface="Arial" panose="020B0604020202020204" pitchFamily="34" charset="0"/>
              <a:cs typeface="Arial" panose="020B0604020202020204" pitchFamily="34" charset="0"/>
            </a:endParaRPr>
          </a:p>
          <a:p>
            <a:pPr>
              <a:lnSpc>
                <a:spcPct val="110000"/>
              </a:lnSpc>
              <a:spcBef>
                <a:spcPts val="0"/>
              </a:spcBef>
              <a:buFont typeface="Wingdings" panose="05000000000000000000" pitchFamily="2" charset="2"/>
              <a:buChar char="Ø"/>
            </a:pPr>
            <a:endParaRPr lang="en-GB" sz="1400" dirty="0">
              <a:latin typeface="Arial" panose="020B0604020202020204" pitchFamily="34" charset="0"/>
              <a:cs typeface="Arial" panose="020B0604020202020204" pitchFamily="34" charset="0"/>
            </a:endParaRPr>
          </a:p>
          <a:p>
            <a:pPr>
              <a:lnSpc>
                <a:spcPct val="110000"/>
              </a:lnSpc>
              <a:spcBef>
                <a:spcPts val="0"/>
              </a:spcBef>
              <a:buFont typeface="Wingdings" panose="05000000000000000000" pitchFamily="2" charset="2"/>
              <a:buChar char="Ø"/>
            </a:pPr>
            <a:endParaRPr lang="en-GB" sz="1400" dirty="0">
              <a:latin typeface="Arial" panose="020B0604020202020204" pitchFamily="34" charset="0"/>
              <a:cs typeface="Arial" panose="020B0604020202020204" pitchFamily="34" charset="0"/>
            </a:endParaRPr>
          </a:p>
          <a:p>
            <a:pPr>
              <a:lnSpc>
                <a:spcPct val="110000"/>
              </a:lnSpc>
              <a:spcBef>
                <a:spcPts val="0"/>
              </a:spcBef>
              <a:buFont typeface="Wingdings" panose="05000000000000000000" pitchFamily="2" charset="2"/>
              <a:buChar char="Ø"/>
            </a:pPr>
            <a:endParaRPr lang="en-GB" sz="1000" dirty="0"/>
          </a:p>
        </p:txBody>
      </p:sp>
      <p:grpSp>
        <p:nvGrpSpPr>
          <p:cNvPr id="47" name="Group 46">
            <a:extLst>
              <a:ext uri="{FF2B5EF4-FFF2-40B4-BE49-F238E27FC236}">
                <a16:creationId xmlns:a16="http://schemas.microsoft.com/office/drawing/2014/main" id="{9E2417C7-A82F-44F7-A96F-B751F3302F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8" name="Oval 47">
              <a:extLst>
                <a:ext uri="{FF2B5EF4-FFF2-40B4-BE49-F238E27FC236}">
                  <a16:creationId xmlns:a16="http://schemas.microsoft.com/office/drawing/2014/main" id="{C41F7344-9C8B-4289-B22F-5A9BE386F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9">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9" name="Oval 48">
              <a:extLst>
                <a:ext uri="{FF2B5EF4-FFF2-40B4-BE49-F238E27FC236}">
                  <a16:creationId xmlns:a16="http://schemas.microsoft.com/office/drawing/2014/main" id="{3D44D01D-A2CB-4AC9-9D70-A4DC027D1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11" name="Picture 10" descr="Map&#10;&#10;Description automatically generated">
            <a:extLst>
              <a:ext uri="{FF2B5EF4-FFF2-40B4-BE49-F238E27FC236}">
                <a16:creationId xmlns:a16="http://schemas.microsoft.com/office/drawing/2014/main" id="{16D9EA82-B5DE-C1D8-002C-AE112E72BBD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01473" y="605748"/>
            <a:ext cx="3080817" cy="2289851"/>
          </a:xfrm>
          <a:prstGeom prst="rect">
            <a:avLst/>
          </a:prstGeom>
        </p:spPr>
      </p:pic>
    </p:spTree>
    <p:extLst>
      <p:ext uri="{BB962C8B-B14F-4D97-AF65-F5344CB8AC3E}">
        <p14:creationId xmlns:p14="http://schemas.microsoft.com/office/powerpoint/2010/main" val="2607202856"/>
      </p:ext>
    </p:extLst>
  </p:cSld>
  <p:clrMapOvr>
    <a:masterClrMapping/>
  </p:clrMapOvr>
  <p:extLst>
    <p:ext uri="{6950BFC3-D8DA-4A85-94F7-54DA5524770B}">
      <p188:commentRel xmlns:p188="http://schemas.microsoft.com/office/powerpoint/2018/8/main" r:id="rId2"/>
    </p:ext>
  </p:extLs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 name="Rectangle 96">
            <a:extLst>
              <a:ext uri="{FF2B5EF4-FFF2-40B4-BE49-F238E27FC236}">
                <a16:creationId xmlns:a16="http://schemas.microsoft.com/office/drawing/2014/main" id="{395BC10F-28F2-43C8-9B67-1D3A0543A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070" y="0"/>
            <a:ext cx="754193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CF538-AE00-460B-64B5-42C99CB763D0}"/>
              </a:ext>
            </a:extLst>
          </p:cNvPr>
          <p:cNvSpPr>
            <a:spLocks noGrp="1"/>
          </p:cNvSpPr>
          <p:nvPr>
            <p:ph type="title"/>
          </p:nvPr>
        </p:nvSpPr>
        <p:spPr>
          <a:xfrm>
            <a:off x="4970109" y="484632"/>
            <a:ext cx="6730277" cy="1158536"/>
          </a:xfrm>
          <a:ln>
            <a:noFill/>
          </a:ln>
        </p:spPr>
        <p:txBody>
          <a:bodyPr>
            <a:normAutofit/>
          </a:bodyPr>
          <a:lstStyle/>
          <a:p>
            <a:r>
              <a:rPr lang="en-GB" sz="2800" dirty="0">
                <a:latin typeface="Arial" panose="020B0604020202020204" pitchFamily="34" charset="0"/>
                <a:cs typeface="Arial" panose="020B0604020202020204" pitchFamily="34" charset="0"/>
              </a:rPr>
              <a:t>Demographics</a:t>
            </a:r>
          </a:p>
        </p:txBody>
      </p:sp>
      <p:pic>
        <p:nvPicPr>
          <p:cNvPr id="5" name="Picture 4" descr="Chart&#10;&#10;Description automatically generated">
            <a:extLst>
              <a:ext uri="{FF2B5EF4-FFF2-40B4-BE49-F238E27FC236}">
                <a16:creationId xmlns:a16="http://schemas.microsoft.com/office/drawing/2014/main" id="{9D70BF10-C131-DCF5-1AED-C229A80FF99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0080" y="711200"/>
            <a:ext cx="3369910" cy="1398127"/>
          </a:xfrm>
          <a:prstGeom prst="rect">
            <a:avLst/>
          </a:prstGeom>
        </p:spPr>
      </p:pic>
      <p:pic>
        <p:nvPicPr>
          <p:cNvPr id="17" name="Picture 16">
            <a:extLst>
              <a:ext uri="{FF2B5EF4-FFF2-40B4-BE49-F238E27FC236}">
                <a16:creationId xmlns:a16="http://schemas.microsoft.com/office/drawing/2014/main" id="{C6C69EE0-9F0D-4460-137D-E4CE65EEE45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89445" y="4731688"/>
            <a:ext cx="2824611" cy="1708446"/>
          </a:xfrm>
          <a:prstGeom prst="rect">
            <a:avLst/>
          </a:prstGeom>
          <a:effectLst/>
          <a:scene3d>
            <a:camera prst="perspectiveContrastingRightFacing"/>
            <a:lightRig rig="threePt" dir="t"/>
          </a:scene3d>
        </p:spPr>
      </p:pic>
      <p:pic>
        <p:nvPicPr>
          <p:cNvPr id="8" name="Picture 7" descr="A picture containing text, silhouette&#10;&#10;Description automatically generated">
            <a:extLst>
              <a:ext uri="{FF2B5EF4-FFF2-40B4-BE49-F238E27FC236}">
                <a16:creationId xmlns:a16="http://schemas.microsoft.com/office/drawing/2014/main" id="{E84A5C98-B9A5-3469-D9CC-CEDD4BEC4924}"/>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5036" r="1" b="17686"/>
          <a:stretch/>
        </p:blipFill>
        <p:spPr>
          <a:xfrm>
            <a:off x="640080" y="2608668"/>
            <a:ext cx="3369910" cy="1640661"/>
          </a:xfrm>
          <a:prstGeom prst="rect">
            <a:avLst/>
          </a:prstGeom>
        </p:spPr>
      </p:pic>
      <p:sp>
        <p:nvSpPr>
          <p:cNvPr id="3" name="Content Placeholder 2">
            <a:extLst>
              <a:ext uri="{FF2B5EF4-FFF2-40B4-BE49-F238E27FC236}">
                <a16:creationId xmlns:a16="http://schemas.microsoft.com/office/drawing/2014/main" id="{A59EA486-12B1-9C60-C30B-996BCE6EF1E3}"/>
              </a:ext>
            </a:extLst>
          </p:cNvPr>
          <p:cNvSpPr>
            <a:spLocks noGrp="1"/>
          </p:cNvSpPr>
          <p:nvPr>
            <p:ph idx="1"/>
          </p:nvPr>
        </p:nvSpPr>
        <p:spPr>
          <a:xfrm>
            <a:off x="4970109" y="1814286"/>
            <a:ext cx="6730276" cy="4357914"/>
          </a:xfrm>
        </p:spPr>
        <p:txBody>
          <a:bodyPr>
            <a:normAutofit/>
          </a:bodyPr>
          <a:lstStyle/>
          <a:p>
            <a:pPr marL="0" indent="0">
              <a:spcBef>
                <a:spcPts val="0"/>
              </a:spcBef>
              <a:buNone/>
            </a:pPr>
            <a:endParaRPr lang="en-GB" sz="1500" b="1" dirty="0">
              <a:latin typeface="Arial" panose="020B0604020202020204" pitchFamily="34" charset="0"/>
              <a:cs typeface="Arial" panose="020B0604020202020204" pitchFamily="34" charset="0"/>
            </a:endParaRPr>
          </a:p>
          <a:p>
            <a:pPr marL="0" indent="0">
              <a:spcBef>
                <a:spcPts val="0"/>
              </a:spcBef>
              <a:buNone/>
            </a:pPr>
            <a:r>
              <a:rPr lang="en-GB" sz="1400" b="1" dirty="0">
                <a:latin typeface="Arial" panose="020B0604020202020204" pitchFamily="34" charset="0"/>
                <a:cs typeface="Arial" panose="020B0604020202020204" pitchFamily="34" charset="0"/>
              </a:rPr>
              <a:t>Population: </a:t>
            </a:r>
            <a:endParaRPr lang="en-US" sz="1400" b="1" dirty="0">
              <a:latin typeface="Arial" panose="020B0604020202020204" pitchFamily="34" charset="0"/>
              <a:cs typeface="Arial" panose="020B0604020202020204" pitchFamily="34" charset="0"/>
            </a:endParaRP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Borough’s population in 2021 was </a:t>
            </a:r>
            <a:r>
              <a:rPr lang="en-GB" sz="1400" i="0" dirty="0">
                <a:effectLst/>
                <a:latin typeface="Arial" panose="020B0604020202020204" pitchFamily="34" charset="0"/>
                <a:cs typeface="Arial" panose="020B0604020202020204" pitchFamily="34" charset="0"/>
              </a:rPr>
              <a:t>310,300 </a:t>
            </a: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From 2011 to 2021, the population of Tower Hamlets increased by 22.1%.</a:t>
            </a:r>
            <a:endParaRPr lang="en-US" sz="1400" dirty="0">
              <a:latin typeface="Arial" panose="020B0604020202020204" pitchFamily="34" charset="0"/>
              <a:cs typeface="Arial" panose="020B0604020202020204" pitchFamily="34" charset="0"/>
            </a:endParaRPr>
          </a:p>
          <a:p>
            <a:pPr>
              <a:spcBef>
                <a:spcPts val="0"/>
              </a:spcBef>
              <a:buFont typeface="Wingdings" panose="05000000000000000000" pitchFamily="2" charset="2"/>
              <a:buChar char="Ø"/>
            </a:pPr>
            <a:endParaRPr lang="en-GB" sz="1400" b="1" dirty="0">
              <a:latin typeface="Arial" panose="020B0604020202020204" pitchFamily="34" charset="0"/>
              <a:cs typeface="Arial" panose="020B0604020202020204" pitchFamily="34" charset="0"/>
            </a:endParaRPr>
          </a:p>
          <a:p>
            <a:pPr marL="0" indent="0">
              <a:spcBef>
                <a:spcPts val="0"/>
              </a:spcBef>
              <a:buNone/>
            </a:pPr>
            <a:r>
              <a:rPr lang="en-GB" sz="1400" b="1" dirty="0">
                <a:latin typeface="Arial" panose="020B0604020202020204" pitchFamily="34" charset="0"/>
                <a:cs typeface="Arial" panose="020B0604020202020204" pitchFamily="34" charset="0"/>
              </a:rPr>
              <a:t>Age:</a:t>
            </a:r>
            <a:r>
              <a:rPr lang="en-GB" sz="1400" dirty="0">
                <a:latin typeface="Arial" panose="020B0604020202020204" pitchFamily="34" charset="0"/>
                <a:cs typeface="Arial" panose="020B0604020202020204" pitchFamily="34" charset="0"/>
              </a:rPr>
              <a:t> </a:t>
            </a: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72600 (23.4%)  are aged 0-19</a:t>
            </a: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147000 (47.4%) are aged 20-39</a:t>
            </a: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17300 (5.6%) are aged 65+</a:t>
            </a:r>
          </a:p>
          <a:p>
            <a:pPr marL="0" indent="0">
              <a:spcBef>
                <a:spcPts val="0"/>
              </a:spcBef>
              <a:buNone/>
            </a:pPr>
            <a:endParaRPr lang="en-GB" sz="1400" dirty="0">
              <a:latin typeface="Arial" panose="020B0604020202020204" pitchFamily="34" charset="0"/>
              <a:cs typeface="Arial" panose="020B0604020202020204" pitchFamily="34" charset="0"/>
            </a:endParaRPr>
          </a:p>
          <a:p>
            <a:pPr marL="0" indent="0">
              <a:spcBef>
                <a:spcPts val="0"/>
              </a:spcBef>
              <a:buNone/>
            </a:pPr>
            <a:r>
              <a:rPr lang="en-GB" sz="1400" b="1" dirty="0">
                <a:latin typeface="Arial" panose="020B0604020202020204" pitchFamily="34" charset="0"/>
                <a:cs typeface="Arial" panose="020B0604020202020204" pitchFamily="34" charset="0"/>
              </a:rPr>
              <a:t>Gender:</a:t>
            </a:r>
          </a:p>
          <a:p>
            <a:pPr marL="0" indent="0">
              <a:spcBef>
                <a:spcPts val="0"/>
              </a:spcBef>
              <a:buNone/>
            </a:pPr>
            <a:r>
              <a:rPr lang="en-GB" sz="1400" dirty="0">
                <a:latin typeface="Arial" panose="020B0604020202020204" pitchFamily="34" charset="0"/>
                <a:cs typeface="Arial" panose="020B0604020202020204" pitchFamily="34" charset="0"/>
              </a:rPr>
              <a:t>155800 (50.2%) Males</a:t>
            </a:r>
          </a:p>
          <a:p>
            <a:pPr marL="0" indent="0">
              <a:spcBef>
                <a:spcPts val="0"/>
              </a:spcBef>
              <a:buNone/>
            </a:pPr>
            <a:r>
              <a:rPr lang="en-GB" sz="1400" dirty="0">
                <a:latin typeface="Arial" panose="020B0604020202020204" pitchFamily="34" charset="0"/>
                <a:cs typeface="Arial" panose="020B0604020202020204" pitchFamily="34" charset="0"/>
              </a:rPr>
              <a:t>154500 (49.8%) Females</a:t>
            </a:r>
          </a:p>
          <a:p>
            <a:pPr marL="0" indent="0">
              <a:spcBef>
                <a:spcPts val="0"/>
              </a:spcBef>
              <a:buNone/>
            </a:pPr>
            <a:endParaRPr lang="en-GB" sz="1400" dirty="0">
              <a:latin typeface="Arial" panose="020B0604020202020204" pitchFamily="34" charset="0"/>
              <a:cs typeface="Arial" panose="020B0604020202020204" pitchFamily="34" charset="0"/>
            </a:endParaRP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The most densely populated local authority in the country.</a:t>
            </a:r>
            <a:endParaRPr lang="en-US" sz="1400" dirty="0">
              <a:latin typeface="Arial" panose="020B0604020202020204" pitchFamily="34" charset="0"/>
              <a:cs typeface="Arial" panose="020B0604020202020204" pitchFamily="34" charset="0"/>
            </a:endParaRP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Population is projected to reach 365,200 by 2027</a:t>
            </a:r>
          </a:p>
          <a:p>
            <a:pPr marL="0" indent="0">
              <a:spcBef>
                <a:spcPts val="0"/>
              </a:spcBef>
              <a:buNone/>
            </a:pPr>
            <a:endParaRPr lang="en-GB" sz="1400" dirty="0">
              <a:latin typeface="Arial" panose="020B0604020202020204" pitchFamily="34" charset="0"/>
              <a:cs typeface="Arial" panose="020B0604020202020204" pitchFamily="34" charset="0"/>
            </a:endParaRPr>
          </a:p>
          <a:p>
            <a:pPr marL="0" indent="0">
              <a:spcBef>
                <a:spcPts val="0"/>
              </a:spcBef>
              <a:buNone/>
            </a:pPr>
            <a:r>
              <a:rPr lang="en-GB" sz="1400" i="0" dirty="0">
                <a:effectLst/>
                <a:latin typeface="Arial" panose="020B0604020202020204" pitchFamily="34" charset="0"/>
                <a:cs typeface="Arial" panose="020B0604020202020204" pitchFamily="34" charset="0"/>
              </a:rPr>
              <a:t>(Office for National Statistics, 2021) (Office for National Statistics, 2022) </a:t>
            </a:r>
            <a:endParaRPr lang="en-GB" sz="1400" dirty="0">
              <a:latin typeface="Arial" panose="020B0604020202020204" pitchFamily="34" charset="0"/>
              <a:cs typeface="Arial" panose="020B0604020202020204" pitchFamily="34" charset="0"/>
            </a:endParaRPr>
          </a:p>
          <a:p>
            <a:pPr marL="0" indent="0">
              <a:spcBef>
                <a:spcPts val="0"/>
              </a:spcBef>
              <a:buNone/>
            </a:pPr>
            <a:r>
              <a:rPr lang="en-GB" sz="1400" dirty="0">
                <a:latin typeface="Arial" panose="020B0604020202020204" pitchFamily="34" charset="0"/>
                <a:cs typeface="Arial" panose="020B0604020202020204" pitchFamily="34" charset="0"/>
              </a:rPr>
              <a:t>(Tower Hamlets Council, 2018)</a:t>
            </a:r>
            <a:endParaRPr lang="en-GB" sz="1400" i="0" dirty="0">
              <a:effectLst/>
              <a:latin typeface="Arial" panose="020B0604020202020204" pitchFamily="34" charset="0"/>
              <a:cs typeface="Arial" panose="020B0604020202020204" pitchFamily="34" charset="0"/>
            </a:endParaRPr>
          </a:p>
          <a:p>
            <a:pPr marL="0" indent="0">
              <a:buNone/>
            </a:pPr>
            <a:endParaRPr lang="en-US" sz="1500" dirty="0">
              <a:latin typeface="Arial" panose="020B0604020202020204" pitchFamily="34" charset="0"/>
              <a:cs typeface="Arial" panose="020B0604020202020204" pitchFamily="34" charset="0"/>
            </a:endParaRPr>
          </a:p>
          <a:p>
            <a:pPr marL="0" indent="0">
              <a:buNone/>
            </a:pPr>
            <a:endParaRPr lang="en-US" sz="1500" dirty="0"/>
          </a:p>
          <a:p>
            <a:pPr marL="0" indent="0">
              <a:buNone/>
            </a:pPr>
            <a:endParaRPr lang="en-US" sz="1500" dirty="0"/>
          </a:p>
          <a:p>
            <a:pPr marL="0" indent="0">
              <a:buNone/>
            </a:pPr>
            <a:endParaRPr lang="en-GB" sz="1500" dirty="0">
              <a:latin typeface="Arial" panose="020B0604020202020204" pitchFamily="34" charset="0"/>
              <a:cs typeface="Arial" panose="020B0604020202020204" pitchFamily="34" charset="0"/>
            </a:endParaRPr>
          </a:p>
          <a:p>
            <a:pPr marL="0" indent="0">
              <a:buNone/>
            </a:pPr>
            <a:endParaRPr lang="en-US" sz="1500" dirty="0">
              <a:latin typeface="Arial" panose="020B0604020202020204" pitchFamily="34" charset="0"/>
              <a:cs typeface="Arial" panose="020B0604020202020204" pitchFamily="34" charset="0"/>
            </a:endParaRPr>
          </a:p>
          <a:p>
            <a:pPr marL="0" indent="0">
              <a:buNone/>
            </a:pPr>
            <a:endParaRPr lang="en-GB" sz="1500" dirty="0"/>
          </a:p>
        </p:txBody>
      </p:sp>
      <p:grpSp>
        <p:nvGrpSpPr>
          <p:cNvPr id="104" name="Group 98">
            <a:extLst>
              <a:ext uri="{FF2B5EF4-FFF2-40B4-BE49-F238E27FC236}">
                <a16:creationId xmlns:a16="http://schemas.microsoft.com/office/drawing/2014/main" id="{B0304908-7666-49AF-8BE8-B722183B39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05" name="Oval 99">
              <a:extLst>
                <a:ext uri="{FF2B5EF4-FFF2-40B4-BE49-F238E27FC236}">
                  <a16:creationId xmlns:a16="http://schemas.microsoft.com/office/drawing/2014/main" id="{C06BD438-6F5A-499B-9867-7B6FF7633C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9">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6" name="Oval 100">
              <a:extLst>
                <a:ext uri="{FF2B5EF4-FFF2-40B4-BE49-F238E27FC236}">
                  <a16:creationId xmlns:a16="http://schemas.microsoft.com/office/drawing/2014/main" id="{EFC5E2A3-26AB-4A75-9D71-38E96FBB5E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282372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0" name="Rectangle 179">
            <a:extLst>
              <a:ext uri="{FF2B5EF4-FFF2-40B4-BE49-F238E27FC236}">
                <a16:creationId xmlns:a16="http://schemas.microsoft.com/office/drawing/2014/main" id="{395BC10F-28F2-43C8-9B67-1D3A0543A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070" y="0"/>
            <a:ext cx="754193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5EDDB5-74B2-5858-5F0A-A7A3B8AA95C2}"/>
              </a:ext>
            </a:extLst>
          </p:cNvPr>
          <p:cNvSpPr>
            <a:spLocks noGrp="1"/>
          </p:cNvSpPr>
          <p:nvPr>
            <p:ph type="title"/>
          </p:nvPr>
        </p:nvSpPr>
        <p:spPr>
          <a:xfrm>
            <a:off x="4970109" y="484632"/>
            <a:ext cx="6730277" cy="1609344"/>
          </a:xfrm>
          <a:ln>
            <a:noFill/>
          </a:ln>
        </p:spPr>
        <p:txBody>
          <a:bodyPr>
            <a:normAutofit/>
          </a:bodyPr>
          <a:lstStyle/>
          <a:p>
            <a:r>
              <a:rPr lang="en-GB" sz="2800" dirty="0">
                <a:latin typeface="Arial" panose="020B0604020202020204" pitchFamily="34" charset="0"/>
                <a:cs typeface="Arial" panose="020B0604020202020204" pitchFamily="34" charset="0"/>
              </a:rPr>
              <a:t>Demographics</a:t>
            </a:r>
            <a:endParaRPr lang="en-GB" sz="2800" dirty="0"/>
          </a:p>
        </p:txBody>
      </p:sp>
      <p:pic>
        <p:nvPicPr>
          <p:cNvPr id="6" name="Picture 5" descr="A screenshot of a video game&#10;&#10;Description automatically generated with medium confidence">
            <a:extLst>
              <a:ext uri="{FF2B5EF4-FFF2-40B4-BE49-F238E27FC236}">
                <a16:creationId xmlns:a16="http://schemas.microsoft.com/office/drawing/2014/main" id="{C68AEFB5-9E8F-9C2C-1520-5CB1ACB8D70B}"/>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633" r="8475" b="-3"/>
          <a:stretch/>
        </p:blipFill>
        <p:spPr>
          <a:xfrm>
            <a:off x="640080" y="667702"/>
            <a:ext cx="3369910" cy="1640660"/>
          </a:xfrm>
          <a:prstGeom prst="rect">
            <a:avLst/>
          </a:prstGeom>
          <a:scene3d>
            <a:camera prst="orthographicFront"/>
            <a:lightRig rig="threePt" dir="t"/>
          </a:scene3d>
          <a:sp3d>
            <a:bevelT/>
          </a:sp3d>
        </p:spPr>
      </p:pic>
      <p:pic>
        <p:nvPicPr>
          <p:cNvPr id="4" name="Picture 3" descr="A picture containing LEGO, toy&#10;&#10;Description automatically generated">
            <a:extLst>
              <a:ext uri="{FF2B5EF4-FFF2-40B4-BE49-F238E27FC236}">
                <a16:creationId xmlns:a16="http://schemas.microsoft.com/office/drawing/2014/main" id="{80C75D0D-3606-BDC1-9D17-0EB44E7A0CA0}"/>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27063" r="1" b="1"/>
          <a:stretch/>
        </p:blipFill>
        <p:spPr>
          <a:xfrm>
            <a:off x="333075" y="4618225"/>
            <a:ext cx="3825380" cy="1796430"/>
          </a:xfrm>
          <a:prstGeom prst="rect">
            <a:avLst/>
          </a:prstGeom>
        </p:spPr>
      </p:pic>
      <p:pic>
        <p:nvPicPr>
          <p:cNvPr id="9" name="Picture 8" descr="Table&#10;&#10;Description automatically generated">
            <a:extLst>
              <a:ext uri="{FF2B5EF4-FFF2-40B4-BE49-F238E27FC236}">
                <a16:creationId xmlns:a16="http://schemas.microsoft.com/office/drawing/2014/main" id="{C8FCCDE7-2CFB-EC57-D323-354523234148}"/>
              </a:ext>
            </a:extLst>
          </p:cNvPr>
          <p:cNvPicPr>
            <a:picLocks noChangeAspect="1"/>
          </p:cNvPicPr>
          <p:nvPr/>
        </p:nvPicPr>
        <p:blipFill rotWithShape="1">
          <a:blip r:embed="rId8">
            <a:extLst>
              <a:ext uri="{28A0092B-C50C-407E-A947-70E740481C1C}">
                <a14:useLocalDpi xmlns:a14="http://schemas.microsoft.com/office/drawing/2010/main" val="0"/>
              </a:ext>
            </a:extLst>
          </a:blip>
          <a:srcRect r="896" b="1"/>
          <a:stretch/>
        </p:blipFill>
        <p:spPr>
          <a:xfrm>
            <a:off x="640080" y="2794324"/>
            <a:ext cx="3369910" cy="1640665"/>
          </a:xfrm>
          <a:prstGeom prst="rect">
            <a:avLst/>
          </a:prstGeom>
        </p:spPr>
      </p:pic>
      <p:sp>
        <p:nvSpPr>
          <p:cNvPr id="3" name="Content Placeholder 2">
            <a:extLst>
              <a:ext uri="{FF2B5EF4-FFF2-40B4-BE49-F238E27FC236}">
                <a16:creationId xmlns:a16="http://schemas.microsoft.com/office/drawing/2014/main" id="{B97A4980-654B-7B3A-C48C-52EB15DD492A}"/>
              </a:ext>
            </a:extLst>
          </p:cNvPr>
          <p:cNvSpPr>
            <a:spLocks noGrp="1"/>
          </p:cNvSpPr>
          <p:nvPr>
            <p:ph idx="1"/>
          </p:nvPr>
        </p:nvSpPr>
        <p:spPr>
          <a:xfrm>
            <a:off x="4970109" y="2121408"/>
            <a:ext cx="6730276" cy="4050792"/>
          </a:xfrm>
        </p:spPr>
        <p:txBody>
          <a:bodyPr>
            <a:normAutofit/>
          </a:bodyPr>
          <a:lstStyle/>
          <a:p>
            <a:pPr marL="0" indent="0">
              <a:spcBef>
                <a:spcPts val="0"/>
              </a:spcBef>
              <a:buNone/>
            </a:pPr>
            <a:r>
              <a:rPr lang="en-GB" sz="1500" b="1" dirty="0">
                <a:latin typeface="Arial" panose="020B0604020202020204" pitchFamily="34" charset="0"/>
                <a:cs typeface="Arial" panose="020B0604020202020204" pitchFamily="34" charset="0"/>
              </a:rPr>
              <a:t>Race &amp; Ethnicity:</a:t>
            </a:r>
          </a:p>
          <a:p>
            <a:pPr marL="0" indent="0">
              <a:spcBef>
                <a:spcPts val="0"/>
              </a:spcBef>
              <a:buNone/>
            </a:pPr>
            <a:endParaRPr lang="en-GB" sz="1500" b="1" dirty="0">
              <a:latin typeface="Arial" panose="020B0604020202020204" pitchFamily="34" charset="0"/>
              <a:cs typeface="Arial" panose="020B0604020202020204" pitchFamily="34" charset="0"/>
            </a:endParaRPr>
          </a:p>
          <a:p>
            <a:pPr>
              <a:spcBef>
                <a:spcPts val="0"/>
              </a:spcBef>
              <a:buFont typeface="Wingdings" panose="05000000000000000000" pitchFamily="2" charset="2"/>
              <a:buChar char="Ø"/>
            </a:pPr>
            <a:r>
              <a:rPr lang="en-GB" sz="1500" dirty="0">
                <a:effectLst/>
                <a:latin typeface="Arial" panose="020B0604020202020204" pitchFamily="34" charset="0"/>
                <a:ea typeface="Calibri" panose="020F0502020204030204" pitchFamily="34" charset="0"/>
                <a:cs typeface="Arial" panose="020B0604020202020204" pitchFamily="34" charset="0"/>
              </a:rPr>
              <a:t>The White British and Bangladeshi communities make up about one-third of the borough's population. </a:t>
            </a:r>
          </a:p>
          <a:p>
            <a:pPr>
              <a:spcBef>
                <a:spcPts val="0"/>
              </a:spcBef>
              <a:buFont typeface="Wingdings" panose="05000000000000000000" pitchFamily="2" charset="2"/>
              <a:buChar char="Ø"/>
            </a:pPr>
            <a:r>
              <a:rPr lang="en-GB" sz="1500" dirty="0">
                <a:effectLst/>
                <a:latin typeface="Arial" panose="020B0604020202020204" pitchFamily="34" charset="0"/>
                <a:ea typeface="Calibri" panose="020F0502020204030204" pitchFamily="34" charset="0"/>
                <a:cs typeface="Arial" panose="020B0604020202020204" pitchFamily="34" charset="0"/>
              </a:rPr>
              <a:t>Tower Hamlets has the most significant Bangladeshi population in the country. </a:t>
            </a:r>
            <a:endParaRPr lang="en-GB" sz="1500" dirty="0">
              <a:latin typeface="Arial" panose="020B0604020202020204" pitchFamily="34" charset="0"/>
              <a:ea typeface="Calibri" panose="020F0502020204030204" pitchFamily="34" charset="0"/>
              <a:cs typeface="Arial" panose="020B0604020202020204" pitchFamily="34" charset="0"/>
            </a:endParaRPr>
          </a:p>
          <a:p>
            <a:pPr marL="0" indent="0">
              <a:spcBef>
                <a:spcPts val="0"/>
              </a:spcBef>
              <a:buNone/>
            </a:pPr>
            <a:endParaRPr lang="en-GB" sz="1500" b="1" dirty="0">
              <a:latin typeface="Arial" panose="020B0604020202020204" pitchFamily="34" charset="0"/>
              <a:cs typeface="Arial" panose="020B0604020202020204" pitchFamily="34" charset="0"/>
            </a:endParaRPr>
          </a:p>
          <a:p>
            <a:pPr marL="0" indent="0">
              <a:spcBef>
                <a:spcPts val="0"/>
              </a:spcBef>
              <a:buNone/>
            </a:pPr>
            <a:r>
              <a:rPr lang="en-GB" sz="1500" b="1" dirty="0">
                <a:latin typeface="Arial" panose="020B0604020202020204" pitchFamily="34" charset="0"/>
                <a:cs typeface="Arial" panose="020B0604020202020204" pitchFamily="34" charset="0"/>
              </a:rPr>
              <a:t>Religion &amp; Beliefs:</a:t>
            </a:r>
          </a:p>
          <a:p>
            <a:pPr marL="0" indent="0">
              <a:spcBef>
                <a:spcPts val="0"/>
              </a:spcBef>
              <a:buNone/>
            </a:pPr>
            <a:endParaRPr lang="en-GB" sz="1500" dirty="0">
              <a:latin typeface="Arial" panose="020B0604020202020204" pitchFamily="34" charset="0"/>
              <a:cs typeface="Arial" panose="020B0604020202020204" pitchFamily="34" charset="0"/>
            </a:endParaRPr>
          </a:p>
          <a:p>
            <a:pPr>
              <a:spcBef>
                <a:spcPts val="0"/>
              </a:spcBef>
              <a:buFont typeface="Wingdings" panose="05000000000000000000" pitchFamily="2" charset="2"/>
              <a:buChar char="Ø"/>
            </a:pPr>
            <a:r>
              <a:rPr lang="en-GB" sz="1500" dirty="0">
                <a:latin typeface="Arial" panose="020B0604020202020204" pitchFamily="34" charset="0"/>
                <a:cs typeface="Arial" panose="020B0604020202020204" pitchFamily="34" charset="0"/>
              </a:rPr>
              <a:t>38% Muslim, </a:t>
            </a:r>
          </a:p>
          <a:p>
            <a:pPr>
              <a:spcBef>
                <a:spcPts val="0"/>
              </a:spcBef>
              <a:buFont typeface="Wingdings" panose="05000000000000000000" pitchFamily="2" charset="2"/>
              <a:buChar char="Ø"/>
            </a:pPr>
            <a:r>
              <a:rPr lang="en-GB" sz="1500" dirty="0">
                <a:latin typeface="Arial" panose="020B0604020202020204" pitchFamily="34" charset="0"/>
                <a:cs typeface="Arial" panose="020B0604020202020204" pitchFamily="34" charset="0"/>
              </a:rPr>
              <a:t>30% Christian, </a:t>
            </a:r>
          </a:p>
          <a:p>
            <a:pPr>
              <a:spcBef>
                <a:spcPts val="0"/>
              </a:spcBef>
              <a:buFont typeface="Wingdings" panose="05000000000000000000" pitchFamily="2" charset="2"/>
              <a:buChar char="Ø"/>
            </a:pPr>
            <a:r>
              <a:rPr lang="en-GB" sz="1500" dirty="0">
                <a:latin typeface="Arial" panose="020B0604020202020204" pitchFamily="34" charset="0"/>
                <a:cs typeface="Arial" panose="020B0604020202020204" pitchFamily="34" charset="0"/>
              </a:rPr>
              <a:t>21% were not identified with a religion, </a:t>
            </a:r>
          </a:p>
          <a:p>
            <a:pPr>
              <a:spcBef>
                <a:spcPts val="0"/>
              </a:spcBef>
              <a:buFont typeface="Wingdings" panose="05000000000000000000" pitchFamily="2" charset="2"/>
              <a:buChar char="Ø"/>
            </a:pPr>
            <a:r>
              <a:rPr lang="en-GB" sz="1500" dirty="0">
                <a:latin typeface="Arial" panose="020B0604020202020204" pitchFamily="34" charset="0"/>
                <a:cs typeface="Arial" panose="020B0604020202020204" pitchFamily="34" charset="0"/>
              </a:rPr>
              <a:t>7% did not disclose their religious beliefs.</a:t>
            </a:r>
          </a:p>
          <a:p>
            <a:pPr>
              <a:spcBef>
                <a:spcPts val="0"/>
              </a:spcBef>
              <a:buFont typeface="Wingdings" panose="05000000000000000000" pitchFamily="2" charset="2"/>
              <a:buChar char="Ø"/>
            </a:pPr>
            <a:r>
              <a:rPr lang="en-GB" sz="1500" dirty="0">
                <a:latin typeface="Arial" panose="020B0604020202020204" pitchFamily="34" charset="0"/>
                <a:cs typeface="Arial" panose="020B0604020202020204" pitchFamily="34" charset="0"/>
              </a:rPr>
              <a:t>4% Others </a:t>
            </a:r>
          </a:p>
          <a:p>
            <a:pPr marL="0" indent="0">
              <a:spcBef>
                <a:spcPts val="0"/>
              </a:spcBef>
              <a:buNone/>
            </a:pPr>
            <a:endParaRPr lang="en-GB" sz="1500" dirty="0">
              <a:latin typeface="Arial" panose="020B0604020202020204" pitchFamily="34" charset="0"/>
              <a:cs typeface="Arial" panose="020B0604020202020204" pitchFamily="34" charset="0"/>
            </a:endParaRPr>
          </a:p>
          <a:p>
            <a:pPr>
              <a:spcBef>
                <a:spcPts val="0"/>
              </a:spcBef>
              <a:buFont typeface="Wingdings" panose="05000000000000000000" pitchFamily="2" charset="2"/>
              <a:buChar char="Ø"/>
            </a:pPr>
            <a:r>
              <a:rPr lang="en-GB" sz="1500" b="1" dirty="0">
                <a:latin typeface="Arial" panose="020B0604020202020204" pitchFamily="34" charset="0"/>
                <a:cs typeface="Arial" panose="020B0604020202020204" pitchFamily="34" charset="0"/>
              </a:rPr>
              <a:t>Languages:  </a:t>
            </a:r>
            <a:r>
              <a:rPr lang="en-GB" sz="1500" dirty="0">
                <a:latin typeface="Arial" panose="020B0604020202020204" pitchFamily="34" charset="0"/>
                <a:cs typeface="Arial" panose="020B0604020202020204" pitchFamily="34" charset="0"/>
              </a:rPr>
              <a:t>90 different languages are spoken in the borough</a:t>
            </a:r>
          </a:p>
          <a:p>
            <a:pPr>
              <a:spcBef>
                <a:spcPts val="0"/>
              </a:spcBef>
              <a:buFont typeface="Wingdings" panose="05000000000000000000" pitchFamily="2" charset="2"/>
              <a:buChar char="Ø"/>
            </a:pPr>
            <a:endParaRPr lang="en-GB" sz="1500" dirty="0">
              <a:latin typeface="Arial" panose="020B0604020202020204" pitchFamily="34" charset="0"/>
              <a:cs typeface="Arial" panose="020B0604020202020204" pitchFamily="34" charset="0"/>
            </a:endParaRPr>
          </a:p>
          <a:p>
            <a:pPr marL="0" indent="0">
              <a:spcBef>
                <a:spcPts val="0"/>
              </a:spcBef>
              <a:buNone/>
            </a:pPr>
            <a:r>
              <a:rPr lang="en-GB" sz="1500" dirty="0">
                <a:latin typeface="Arial" panose="020B0604020202020204" pitchFamily="34" charset="0"/>
                <a:cs typeface="Arial" panose="020B0604020202020204" pitchFamily="34" charset="0"/>
              </a:rPr>
              <a:t> (Tower Hamlets Council, 2020)</a:t>
            </a:r>
          </a:p>
          <a:p>
            <a:pPr marL="0" indent="0">
              <a:buNone/>
            </a:pPr>
            <a:endParaRPr lang="en-GB" sz="1500" dirty="0"/>
          </a:p>
        </p:txBody>
      </p:sp>
      <p:grpSp>
        <p:nvGrpSpPr>
          <p:cNvPr id="182" name="Group 181">
            <a:extLst>
              <a:ext uri="{FF2B5EF4-FFF2-40B4-BE49-F238E27FC236}">
                <a16:creationId xmlns:a16="http://schemas.microsoft.com/office/drawing/2014/main" id="{B0304908-7666-49AF-8BE8-B722183B39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83" name="Oval 182">
              <a:extLst>
                <a:ext uri="{FF2B5EF4-FFF2-40B4-BE49-F238E27FC236}">
                  <a16:creationId xmlns:a16="http://schemas.microsoft.com/office/drawing/2014/main" id="{C06BD438-6F5A-499B-9867-7B6FF7633C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9">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4" name="Oval 183">
              <a:extLst>
                <a:ext uri="{FF2B5EF4-FFF2-40B4-BE49-F238E27FC236}">
                  <a16:creationId xmlns:a16="http://schemas.microsoft.com/office/drawing/2014/main" id="{EFC5E2A3-26AB-4A75-9D71-38E96FBB5E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985639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up of a toy&#10;&#10;Description automatically generated with low confidence">
            <a:extLst>
              <a:ext uri="{FF2B5EF4-FFF2-40B4-BE49-F238E27FC236}">
                <a16:creationId xmlns:a16="http://schemas.microsoft.com/office/drawing/2014/main" id="{00AA3642-4E90-BB45-43AD-081770131D8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1715" b="13459"/>
          <a:stretch/>
        </p:blipFill>
        <p:spPr>
          <a:xfrm>
            <a:off x="701650" y="3509434"/>
            <a:ext cx="3078537" cy="3148256"/>
          </a:xfrm>
          <a:prstGeom prst="rect">
            <a:avLst/>
          </a:prstGeom>
          <a:ln w="34925">
            <a:solidFill>
              <a:srgbClr val="FFFFFF"/>
            </a:solidFill>
          </a:ln>
          <a:effectLst>
            <a:outerShdw blurRad="317500" dir="2700000" algn="ctr">
              <a:srgbClr val="000000">
                <a:alpha val="43000"/>
              </a:srgbClr>
            </a:outerShdw>
          </a:effectLst>
          <a:scene3d>
            <a:camera prst="perspectiveFront" fov="2700000">
              <a:rot lat="19086000" lon="19067999" rev="3108000"/>
            </a:camera>
            <a:lightRig rig="threePt" dir="t">
              <a:rot lat="0" lon="0" rev="0"/>
            </a:lightRig>
          </a:scene3d>
          <a:sp3d extrusionH="38100" prstMaterial="clear">
            <a:bevelT w="260350" h="50800" prst="softRound"/>
            <a:bevelB prst="softRound"/>
          </a:sp3d>
        </p:spPr>
      </p:pic>
      <p:sp>
        <p:nvSpPr>
          <p:cNvPr id="44" name="Rectangle 43">
            <a:extLst>
              <a:ext uri="{FF2B5EF4-FFF2-40B4-BE49-F238E27FC236}">
                <a16:creationId xmlns:a16="http://schemas.microsoft.com/office/drawing/2014/main" id="{881BB01C-2DAE-48BD-8E81-DAE2E1BC4D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070" y="0"/>
            <a:ext cx="7541930"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F5D957-15DB-34C9-92B0-A94FE1E1C3E4}"/>
              </a:ext>
            </a:extLst>
          </p:cNvPr>
          <p:cNvSpPr>
            <a:spLocks noGrp="1"/>
          </p:cNvSpPr>
          <p:nvPr>
            <p:ph type="title"/>
          </p:nvPr>
        </p:nvSpPr>
        <p:spPr>
          <a:xfrm>
            <a:off x="4970109" y="332508"/>
            <a:ext cx="6730277" cy="814121"/>
          </a:xfrm>
          <a:ln>
            <a:noFill/>
          </a:ln>
        </p:spPr>
        <p:txBody>
          <a:bodyPr>
            <a:normAutofit/>
          </a:bodyPr>
          <a:lstStyle/>
          <a:p>
            <a:r>
              <a:rPr lang="en-GB" sz="2800" dirty="0">
                <a:latin typeface="Arial" panose="020B0604020202020204" pitchFamily="34" charset="0"/>
                <a:cs typeface="Arial" panose="020B0604020202020204" pitchFamily="34" charset="0"/>
              </a:rPr>
              <a:t>stakeholders in the project</a:t>
            </a:r>
          </a:p>
        </p:txBody>
      </p:sp>
      <p:pic>
        <p:nvPicPr>
          <p:cNvPr id="27" name="Picture 15" descr="Colourful carved figures of humans">
            <a:extLst>
              <a:ext uri="{FF2B5EF4-FFF2-40B4-BE49-F238E27FC236}">
                <a16:creationId xmlns:a16="http://schemas.microsoft.com/office/drawing/2014/main" id="{ADD7C334-39F1-C06D-95EB-E369C8F37306}"/>
              </a:ext>
            </a:extLst>
          </p:cNvPr>
          <p:cNvPicPr>
            <a:picLocks noChangeAspect="1"/>
          </p:cNvPicPr>
          <p:nvPr/>
        </p:nvPicPr>
        <p:blipFill rotWithShape="1">
          <a:blip r:embed="rId7"/>
          <a:srcRect l="2634" r="2142" b="-3"/>
          <a:stretch/>
        </p:blipFill>
        <p:spPr>
          <a:xfrm>
            <a:off x="3343" y="0"/>
            <a:ext cx="4646725" cy="3305024"/>
          </a:xfrm>
          <a:prstGeom prst="rect">
            <a:avLst/>
          </a:prstGeom>
        </p:spPr>
      </p:pic>
      <p:sp>
        <p:nvSpPr>
          <p:cNvPr id="3" name="Content Placeholder 2">
            <a:extLst>
              <a:ext uri="{FF2B5EF4-FFF2-40B4-BE49-F238E27FC236}">
                <a16:creationId xmlns:a16="http://schemas.microsoft.com/office/drawing/2014/main" id="{D8090B3B-421C-1158-E869-FFC24533CBD4}"/>
              </a:ext>
            </a:extLst>
          </p:cNvPr>
          <p:cNvSpPr>
            <a:spLocks noGrp="1"/>
          </p:cNvSpPr>
          <p:nvPr>
            <p:ph idx="1"/>
          </p:nvPr>
        </p:nvSpPr>
        <p:spPr>
          <a:xfrm>
            <a:off x="4970109" y="1346942"/>
            <a:ext cx="6730276" cy="4825258"/>
          </a:xfrm>
        </p:spPr>
        <p:txBody>
          <a:bodyPr>
            <a:normAutofit/>
          </a:bodyPr>
          <a:lstStyle/>
          <a:p>
            <a:pPr marL="0" indent="0">
              <a:buNone/>
            </a:pPr>
            <a:r>
              <a:rPr lang="en-GB" sz="1400" b="1" dirty="0">
                <a:latin typeface="Arial" panose="020B0604020202020204" pitchFamily="34" charset="0"/>
                <a:cs typeface="Arial" panose="020B0604020202020204" pitchFamily="34" charset="0"/>
              </a:rPr>
              <a:t>Participants in the project who are considered stakeholders</a:t>
            </a: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Household members </a:t>
            </a: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Wider family members</a:t>
            </a: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Media</a:t>
            </a: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Government</a:t>
            </a: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Private sector</a:t>
            </a: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Civil society</a:t>
            </a: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Academia </a:t>
            </a: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Major faith groups</a:t>
            </a: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Local Government/ council</a:t>
            </a: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Schools and Educational institutes </a:t>
            </a: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Charities</a:t>
            </a:r>
          </a:p>
          <a:p>
            <a:pPr marL="0" indent="0">
              <a:spcBef>
                <a:spcPts val="0"/>
              </a:spcBef>
              <a:buNone/>
            </a:pPr>
            <a:endParaRPr lang="en-GB" sz="1400" b="1" dirty="0">
              <a:latin typeface="Arial" panose="020B0604020202020204" pitchFamily="34" charset="0"/>
              <a:cs typeface="Arial" panose="020B0604020202020204" pitchFamily="34" charset="0"/>
            </a:endParaRPr>
          </a:p>
          <a:p>
            <a:pPr marL="0" indent="0">
              <a:spcBef>
                <a:spcPts val="0"/>
              </a:spcBef>
              <a:buNone/>
            </a:pPr>
            <a:r>
              <a:rPr lang="en-GB" sz="1400" b="1" dirty="0">
                <a:latin typeface="Arial" panose="020B0604020202020204" pitchFamily="34" charset="0"/>
                <a:cs typeface="Arial" panose="020B0604020202020204" pitchFamily="34" charset="0"/>
              </a:rPr>
              <a:t>Principles in practice </a:t>
            </a:r>
            <a:r>
              <a:rPr lang="en-GB" sz="1400" dirty="0">
                <a:latin typeface="Arial" panose="020B0604020202020204" pitchFamily="34" charset="0"/>
                <a:cs typeface="Arial" panose="020B0604020202020204" pitchFamily="34" charset="0"/>
              </a:rPr>
              <a:t>(GOV.UK, 2014)</a:t>
            </a:r>
          </a:p>
          <a:p>
            <a:pPr marL="0" indent="0">
              <a:spcBef>
                <a:spcPts val="0"/>
              </a:spcBef>
              <a:buNone/>
            </a:pPr>
            <a:r>
              <a:rPr lang="en-GB" sz="1400" dirty="0">
                <a:latin typeface="Arial" panose="020B0604020202020204" pitchFamily="34" charset="0"/>
                <a:cs typeface="Arial" panose="020B0604020202020204" pitchFamily="34" charset="0"/>
              </a:rPr>
              <a:t>To understand people's perspectives and to effectively plan and run a project, it is vital to respect different values and faiths and allow freedom to express. </a:t>
            </a:r>
          </a:p>
          <a:p>
            <a:pPr marL="0" indent="0">
              <a:spcBef>
                <a:spcPts val="0"/>
              </a:spcBef>
              <a:buNone/>
            </a:pPr>
            <a:r>
              <a:rPr lang="en-GB" sz="1400" dirty="0">
                <a:latin typeface="Arial" panose="020B0604020202020204" pitchFamily="34" charset="0"/>
                <a:cs typeface="Arial" panose="020B0604020202020204" pitchFamily="34" charset="0"/>
              </a:rPr>
              <a:t>The stakeholders should practice these core objectives of community development: Human rights, social justice, equality, and respect for diversity. </a:t>
            </a:r>
          </a:p>
          <a:p>
            <a:pPr marL="0" indent="0">
              <a:spcBef>
                <a:spcPts val="0"/>
              </a:spcBef>
              <a:buNone/>
            </a:pPr>
            <a:endParaRPr lang="en-GB" sz="1400" dirty="0">
              <a:latin typeface="Arial" panose="020B0604020202020204" pitchFamily="34" charset="0"/>
              <a:cs typeface="Arial" panose="020B0604020202020204" pitchFamily="34" charset="0"/>
            </a:endParaRPr>
          </a:p>
          <a:p>
            <a:pPr marL="0" indent="0">
              <a:spcBef>
                <a:spcPts val="0"/>
              </a:spcBef>
              <a:buNone/>
            </a:pPr>
            <a:r>
              <a:rPr lang="en-GB" sz="1400" dirty="0">
                <a:latin typeface="Arial" panose="020B0604020202020204" pitchFamily="34" charset="0"/>
                <a:cs typeface="Arial" panose="020B0604020202020204" pitchFamily="34" charset="0"/>
              </a:rPr>
              <a:t>The concepts that guide its practice are as follows: </a:t>
            </a: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Self-determination.</a:t>
            </a: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Empowerment</a:t>
            </a: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Collective action </a:t>
            </a:r>
          </a:p>
          <a:p>
            <a:pPr>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Working and learning together </a:t>
            </a:r>
          </a:p>
        </p:txBody>
      </p:sp>
      <p:grpSp>
        <p:nvGrpSpPr>
          <p:cNvPr id="46" name="Group 45">
            <a:extLst>
              <a:ext uri="{FF2B5EF4-FFF2-40B4-BE49-F238E27FC236}">
                <a16:creationId xmlns:a16="http://schemas.microsoft.com/office/drawing/2014/main" id="{AD55FF18-1979-4730-A345-E74E328F07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1" name="Oval 46">
              <a:extLst>
                <a:ext uri="{FF2B5EF4-FFF2-40B4-BE49-F238E27FC236}">
                  <a16:creationId xmlns:a16="http://schemas.microsoft.com/office/drawing/2014/main" id="{6F8381C4-0751-4A6E-BFF7-48DF67BFA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8" name="Oval 47">
              <a:extLst>
                <a:ext uri="{FF2B5EF4-FFF2-40B4-BE49-F238E27FC236}">
                  <a16:creationId xmlns:a16="http://schemas.microsoft.com/office/drawing/2014/main" id="{F7320C1D-D7A9-4392-B3B6-ACEF193A8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701187265"/>
      </p:ext>
    </p:extLst>
  </p:cSld>
  <p:clrMapOvr>
    <a:masterClrMapping/>
  </p:clrMapOvr>
  <p:extLst>
    <p:ext uri="{6950BFC3-D8DA-4A85-94F7-54DA5524770B}">
      <p188:commentRel xmlns:p188="http://schemas.microsoft.com/office/powerpoint/2018/8/main" r:id="rId2"/>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9" name="Rectangle 88">
            <a:extLst>
              <a:ext uri="{FF2B5EF4-FFF2-40B4-BE49-F238E27FC236}">
                <a16:creationId xmlns:a16="http://schemas.microsoft.com/office/drawing/2014/main" id="{04C6A80A-C3F4-48DE-80ED-845C8B3E1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070" y="0"/>
            <a:ext cx="754193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CDD1BA-A171-87E2-29C5-CE37EF4CF8A0}"/>
              </a:ext>
            </a:extLst>
          </p:cNvPr>
          <p:cNvSpPr>
            <a:spLocks noGrp="1"/>
          </p:cNvSpPr>
          <p:nvPr>
            <p:ph type="title"/>
          </p:nvPr>
        </p:nvSpPr>
        <p:spPr>
          <a:xfrm>
            <a:off x="4970109" y="484632"/>
            <a:ext cx="6730277" cy="1609344"/>
          </a:xfrm>
          <a:ln>
            <a:noFill/>
          </a:ln>
        </p:spPr>
        <p:txBody>
          <a:bodyPr>
            <a:normAutofit/>
          </a:bodyPr>
          <a:lstStyle/>
          <a:p>
            <a:pPr algn="ctr"/>
            <a:r>
              <a:rPr lang="en-GB" sz="2800" dirty="0">
                <a:latin typeface="Arial" panose="020B0604020202020204" pitchFamily="34" charset="0"/>
                <a:cs typeface="Arial" panose="020B0604020202020204" pitchFamily="34" charset="0"/>
              </a:rPr>
              <a:t>using technology and digital media</a:t>
            </a:r>
          </a:p>
        </p:txBody>
      </p:sp>
      <p:pic>
        <p:nvPicPr>
          <p:cNvPr id="5" name="Content Placeholder 4" descr="A picture containing icon&#10;&#10;Description automatically generated">
            <a:extLst>
              <a:ext uri="{FF2B5EF4-FFF2-40B4-BE49-F238E27FC236}">
                <a16:creationId xmlns:a16="http://schemas.microsoft.com/office/drawing/2014/main" id="{A44866EE-F5D4-FCB7-4928-ACAA5AD03B1E}"/>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30" r="1" b="4347"/>
          <a:stretch/>
        </p:blipFill>
        <p:spPr>
          <a:xfrm>
            <a:off x="640080" y="733227"/>
            <a:ext cx="3369910" cy="2521560"/>
          </a:xfrm>
          <a:prstGeom prst="rect">
            <a:avLst/>
          </a:prstGeom>
        </p:spPr>
      </p:pic>
      <p:pic>
        <p:nvPicPr>
          <p:cNvPr id="10" name="Content Placeholder 9" descr="Shape&#10;&#10;Description automatically generated with medium confidence">
            <a:extLst>
              <a:ext uri="{FF2B5EF4-FFF2-40B4-BE49-F238E27FC236}">
                <a16:creationId xmlns:a16="http://schemas.microsoft.com/office/drawing/2014/main" id="{74E61B9B-5B4C-D8A2-1668-DCCA46212BF6}"/>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2413" r="12410" b="-3"/>
          <a:stretch/>
        </p:blipFill>
        <p:spPr>
          <a:xfrm>
            <a:off x="640080" y="3520285"/>
            <a:ext cx="3369910" cy="2521556"/>
          </a:xfrm>
          <a:prstGeom prst="rect">
            <a:avLst/>
          </a:prstGeom>
        </p:spPr>
      </p:pic>
      <p:sp>
        <p:nvSpPr>
          <p:cNvPr id="59" name="Content Placeholder 48">
            <a:extLst>
              <a:ext uri="{FF2B5EF4-FFF2-40B4-BE49-F238E27FC236}">
                <a16:creationId xmlns:a16="http://schemas.microsoft.com/office/drawing/2014/main" id="{F8F07292-041F-A372-7EC5-891F7C2D4DA3}"/>
              </a:ext>
            </a:extLst>
          </p:cNvPr>
          <p:cNvSpPr>
            <a:spLocks noGrp="1"/>
          </p:cNvSpPr>
          <p:nvPr>
            <p:ph idx="1"/>
          </p:nvPr>
        </p:nvSpPr>
        <p:spPr>
          <a:xfrm>
            <a:off x="4970109" y="2121408"/>
            <a:ext cx="6730276" cy="4050792"/>
          </a:xfrm>
        </p:spPr>
        <p:txBody>
          <a:bodyPr>
            <a:normAutofit/>
          </a:bodyPr>
          <a:lstStyle/>
          <a:p>
            <a:pPr marL="0" indent="0">
              <a:spcBef>
                <a:spcPts val="0"/>
              </a:spcBef>
              <a:buNone/>
            </a:pPr>
            <a:endParaRPr lang="en-GB" sz="1400" dirty="0">
              <a:latin typeface="Arial" panose="020B0604020202020204" pitchFamily="34" charset="0"/>
              <a:cs typeface="Arial" panose="020B0604020202020204" pitchFamily="34" charset="0"/>
            </a:endParaRPr>
          </a:p>
          <a:p>
            <a:pPr marL="0" indent="0">
              <a:spcBef>
                <a:spcPts val="0"/>
              </a:spcBef>
              <a:buNone/>
            </a:pPr>
            <a:r>
              <a:rPr lang="en-GB" sz="1400" dirty="0">
                <a:latin typeface="Arial" panose="020B0604020202020204" pitchFamily="34" charset="0"/>
                <a:cs typeface="Arial" panose="020B0604020202020204" pitchFamily="34" charset="0"/>
              </a:rPr>
              <a:t>Technology</a:t>
            </a:r>
            <a:r>
              <a:rPr lang="en-GB" sz="1400" b="1" dirty="0">
                <a:effectLst/>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empowers individuals and offers them a voice within the greater ecosystem.</a:t>
            </a:r>
            <a:r>
              <a:rPr lang="en-GB" sz="1400" dirty="0">
                <a:latin typeface="Arial" panose="020B0604020202020204" pitchFamily="34" charset="0"/>
                <a:ea typeface="Calibri" panose="020F0502020204030204" pitchFamily="34" charset="0"/>
                <a:cs typeface="Arial" panose="020B0604020202020204" pitchFamily="34" charset="0"/>
              </a:rPr>
              <a:t> (Neelam, 2016) Modern technologies</a:t>
            </a:r>
          </a:p>
          <a:p>
            <a:pPr>
              <a:spcBef>
                <a:spcPts val="0"/>
              </a:spcBef>
              <a:buFont typeface="Wingdings" panose="05000000000000000000" pitchFamily="2" charset="2"/>
              <a:buChar char="Ø"/>
            </a:pPr>
            <a:r>
              <a:rPr lang="en-GB" sz="1400" dirty="0">
                <a:latin typeface="Arial" panose="020B0604020202020204" pitchFamily="34" charset="0"/>
                <a:ea typeface="Calibri" panose="020F0502020204030204" pitchFamily="34" charset="0"/>
                <a:cs typeface="Arial" panose="020B0604020202020204" pitchFamily="34" charset="0"/>
              </a:rPr>
              <a:t>Help monitor and research more effectively.</a:t>
            </a:r>
          </a:p>
          <a:p>
            <a:pPr>
              <a:spcBef>
                <a:spcPts val="0"/>
              </a:spcBef>
              <a:buFont typeface="Wingdings" panose="05000000000000000000" pitchFamily="2" charset="2"/>
              <a:buChar char="Ø"/>
            </a:pPr>
            <a:r>
              <a:rPr lang="en-GB" sz="1400" dirty="0">
                <a:latin typeface="Arial" panose="020B0604020202020204" pitchFamily="34" charset="0"/>
                <a:ea typeface="Calibri" panose="020F0502020204030204" pitchFamily="34" charset="0"/>
                <a:cs typeface="Arial" panose="020B0604020202020204" pitchFamily="34" charset="0"/>
              </a:rPr>
              <a:t>Can store information and records more securely</a:t>
            </a:r>
          </a:p>
          <a:p>
            <a:pPr>
              <a:spcBef>
                <a:spcPts val="0"/>
              </a:spcBef>
              <a:buFont typeface="Wingdings" panose="05000000000000000000" pitchFamily="2" charset="2"/>
              <a:buChar char="Ø"/>
            </a:pPr>
            <a:r>
              <a:rPr lang="en-GB" sz="1400" dirty="0">
                <a:latin typeface="Arial" panose="020B0604020202020204" pitchFamily="34" charset="0"/>
                <a:ea typeface="Calibri" panose="020F0502020204030204" pitchFamily="34" charset="0"/>
                <a:cs typeface="Arial" panose="020B0604020202020204" pitchFamily="34" charset="0"/>
              </a:rPr>
              <a:t>Improves communication</a:t>
            </a:r>
          </a:p>
          <a:p>
            <a:pPr>
              <a:spcBef>
                <a:spcPts val="0"/>
              </a:spcBef>
              <a:buFont typeface="Wingdings" panose="05000000000000000000" pitchFamily="2" charset="2"/>
              <a:buChar char="Ø"/>
            </a:pPr>
            <a:r>
              <a:rPr lang="en-GB" sz="1400" dirty="0">
                <a:latin typeface="Arial" panose="020B0604020202020204" pitchFamily="34" charset="0"/>
                <a:ea typeface="Calibri" panose="020F0502020204030204" pitchFamily="34" charset="0"/>
                <a:cs typeface="Arial" panose="020B0604020202020204" pitchFamily="34" charset="0"/>
              </a:rPr>
              <a:t>Improves productivity and efficiency</a:t>
            </a:r>
          </a:p>
          <a:p>
            <a:pPr>
              <a:spcBef>
                <a:spcPts val="0"/>
              </a:spcBef>
              <a:buFont typeface="Wingdings" panose="05000000000000000000" pitchFamily="2" charset="2"/>
              <a:buChar char="Ø"/>
            </a:pPr>
            <a:r>
              <a:rPr lang="en-GB" sz="1400" dirty="0">
                <a:latin typeface="Arial" panose="020B0604020202020204" pitchFamily="34" charset="0"/>
                <a:ea typeface="Calibri" panose="020F0502020204030204" pitchFamily="34" charset="0"/>
                <a:cs typeface="Arial" panose="020B0604020202020204" pitchFamily="34" charset="0"/>
              </a:rPr>
              <a:t>AI (Artificial Intelligence) may improve education and assist residents in picking up new abilities to help communities. </a:t>
            </a:r>
          </a:p>
          <a:p>
            <a:pPr marL="0" indent="0">
              <a:spcBef>
                <a:spcPts val="0"/>
              </a:spcBef>
              <a:buNone/>
            </a:pPr>
            <a:endParaRPr lang="en-GB" sz="1400" dirty="0">
              <a:latin typeface="Arial" panose="020B0604020202020204" pitchFamily="34" charset="0"/>
              <a:ea typeface="Calibri" panose="020F0502020204030204" pitchFamily="34" charset="0"/>
              <a:cs typeface="Arial" panose="020B0604020202020204" pitchFamily="34" charset="0"/>
            </a:endParaRPr>
          </a:p>
          <a:p>
            <a:pPr marL="0" indent="0">
              <a:spcBef>
                <a:spcPts val="0"/>
              </a:spcBef>
              <a:buNone/>
            </a:pPr>
            <a:r>
              <a:rPr lang="en-GB" sz="1400" b="1" dirty="0">
                <a:latin typeface="Arial" panose="020B0604020202020204" pitchFamily="34" charset="0"/>
                <a:ea typeface="Calibri" panose="020F0502020204030204" pitchFamily="34" charset="0"/>
                <a:cs typeface="Arial" panose="020B0604020202020204" pitchFamily="34" charset="0"/>
              </a:rPr>
              <a:t>Digital media/Social networks</a:t>
            </a:r>
            <a:r>
              <a:rPr lang="en-GB" sz="1400" dirty="0">
                <a:latin typeface="Arial" panose="020B0604020202020204" pitchFamily="34" charset="0"/>
                <a:ea typeface="Calibri" panose="020F0502020204030204" pitchFamily="34" charset="0"/>
                <a:cs typeface="Arial" panose="020B0604020202020204" pitchFamily="34" charset="0"/>
              </a:rPr>
              <a:t>: Media platforms like Facebook, Instagram, Twitter, YouTube, websites and blogs can play a vital role in </a:t>
            </a:r>
          </a:p>
          <a:p>
            <a:pPr>
              <a:spcBef>
                <a:spcPts val="0"/>
              </a:spcBef>
              <a:buFont typeface="Wingdings" panose="05000000000000000000" pitchFamily="2" charset="2"/>
              <a:buChar char="Ø"/>
            </a:pPr>
            <a:r>
              <a:rPr lang="en-GB" sz="1400" dirty="0">
                <a:latin typeface="Arial" panose="020B0604020202020204" pitchFamily="34" charset="0"/>
                <a:ea typeface="Calibri" panose="020F0502020204030204" pitchFamily="34" charset="0"/>
                <a:cs typeface="Arial" panose="020B0604020202020204" pitchFamily="34" charset="0"/>
              </a:rPr>
              <a:t>Reaching a large audience, </a:t>
            </a:r>
          </a:p>
          <a:p>
            <a:pPr>
              <a:spcBef>
                <a:spcPts val="0"/>
              </a:spcBef>
              <a:buFont typeface="Wingdings" panose="05000000000000000000" pitchFamily="2" charset="2"/>
              <a:buChar char="Ø"/>
            </a:pPr>
            <a:r>
              <a:rPr lang="en-GB" sz="1400" dirty="0">
                <a:latin typeface="Arial" panose="020B0604020202020204" pitchFamily="34" charset="0"/>
                <a:ea typeface="Calibri" panose="020F0502020204030204" pitchFamily="34" charset="0"/>
                <a:cs typeface="Arial" panose="020B0604020202020204" pitchFamily="34" charset="0"/>
              </a:rPr>
              <a:t>Exchanging information, </a:t>
            </a:r>
          </a:p>
          <a:p>
            <a:pPr>
              <a:spcBef>
                <a:spcPts val="0"/>
              </a:spcBef>
              <a:buFont typeface="Wingdings" panose="05000000000000000000" pitchFamily="2" charset="2"/>
              <a:buChar char="Ø"/>
            </a:pPr>
            <a:r>
              <a:rPr lang="en-GB" sz="1400" dirty="0">
                <a:latin typeface="Arial" panose="020B0604020202020204" pitchFamily="34" charset="0"/>
                <a:ea typeface="Calibri" panose="020F0502020204030204" pitchFamily="34" charset="0"/>
                <a:cs typeface="Arial" panose="020B0604020202020204" pitchFamily="34" charset="0"/>
              </a:rPr>
              <a:t>Increasing communications,</a:t>
            </a:r>
          </a:p>
          <a:p>
            <a:pPr>
              <a:spcBef>
                <a:spcPts val="0"/>
              </a:spcBef>
              <a:buFont typeface="Wingdings" panose="05000000000000000000" pitchFamily="2" charset="2"/>
              <a:buChar char="Ø"/>
            </a:pPr>
            <a:r>
              <a:rPr lang="en-GB" sz="1400" dirty="0">
                <a:latin typeface="Arial" panose="020B0604020202020204" pitchFamily="34" charset="0"/>
                <a:ea typeface="Calibri" panose="020F0502020204030204" pitchFamily="34" charset="0"/>
                <a:cs typeface="Arial" panose="020B0604020202020204" pitchFamily="34" charset="0"/>
              </a:rPr>
              <a:t>Creating awareness,</a:t>
            </a:r>
          </a:p>
          <a:p>
            <a:pPr>
              <a:spcBef>
                <a:spcPts val="0"/>
              </a:spcBef>
              <a:buFont typeface="Wingdings" panose="05000000000000000000" pitchFamily="2" charset="2"/>
              <a:buChar char="Ø"/>
            </a:pPr>
            <a:r>
              <a:rPr lang="en-GB" sz="1400" dirty="0">
                <a:latin typeface="Arial" panose="020B0604020202020204" pitchFamily="34" charset="0"/>
                <a:ea typeface="Calibri" panose="020F0502020204030204" pitchFamily="34" charset="0"/>
                <a:cs typeface="Arial" panose="020B0604020202020204" pitchFamily="34" charset="0"/>
              </a:rPr>
              <a:t>Educating,</a:t>
            </a:r>
          </a:p>
          <a:p>
            <a:pPr>
              <a:spcBef>
                <a:spcPts val="0"/>
              </a:spcBef>
              <a:buFont typeface="Wingdings" panose="05000000000000000000" pitchFamily="2" charset="2"/>
              <a:buChar char="Ø"/>
            </a:pPr>
            <a:r>
              <a:rPr lang="en-GB" sz="1400" dirty="0">
                <a:latin typeface="Arial" panose="020B0604020202020204" pitchFamily="34" charset="0"/>
                <a:ea typeface="Calibri" panose="020F0502020204030204" pitchFamily="34" charset="0"/>
                <a:cs typeface="Arial" panose="020B0604020202020204" pitchFamily="34" charset="0"/>
              </a:rPr>
              <a:t>and creating community connections.</a:t>
            </a:r>
          </a:p>
          <a:p>
            <a:pPr marL="0" indent="0">
              <a:spcAft>
                <a:spcPts val="800"/>
              </a:spcAft>
              <a:buNone/>
            </a:pPr>
            <a:r>
              <a:rPr lang="en-GB" sz="1400" dirty="0">
                <a:effectLst/>
                <a:latin typeface="Arial" panose="020B0604020202020204" pitchFamily="34" charset="0"/>
                <a:ea typeface="Calibri" panose="020F0502020204030204" pitchFamily="34" charset="0"/>
                <a:cs typeface="Arial" panose="020B0604020202020204" pitchFamily="34" charset="0"/>
              </a:rPr>
              <a:t>(Huang et al., 2019)</a:t>
            </a:r>
          </a:p>
          <a:p>
            <a:pPr>
              <a:spcAft>
                <a:spcPts val="800"/>
              </a:spcAft>
              <a:buFont typeface="Wingdings" panose="05000000000000000000" pitchFamily="2" charset="2"/>
              <a:buChar char="Ø"/>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buFont typeface="Wingdings" panose="05000000000000000000" pitchFamily="2" charset="2"/>
              <a:buChar char="Ø"/>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1500" dirty="0"/>
          </a:p>
        </p:txBody>
      </p:sp>
      <p:grpSp>
        <p:nvGrpSpPr>
          <p:cNvPr id="91" name="Group 90">
            <a:extLst>
              <a:ext uri="{FF2B5EF4-FFF2-40B4-BE49-F238E27FC236}">
                <a16:creationId xmlns:a16="http://schemas.microsoft.com/office/drawing/2014/main" id="{9E2417C7-A82F-44F7-A96F-B751F3302F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92" name="Oval 91">
              <a:extLst>
                <a:ext uri="{FF2B5EF4-FFF2-40B4-BE49-F238E27FC236}">
                  <a16:creationId xmlns:a16="http://schemas.microsoft.com/office/drawing/2014/main" id="{C41F7344-9C8B-4289-B22F-5A9BE386F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3" name="Oval 92">
              <a:extLst>
                <a:ext uri="{FF2B5EF4-FFF2-40B4-BE49-F238E27FC236}">
                  <a16:creationId xmlns:a16="http://schemas.microsoft.com/office/drawing/2014/main" id="{3D44D01D-A2CB-4AC9-9D70-A4DC027D1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76361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D2F9B8D9-2A0F-48A2-AD9F-81D8C49703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672" y="0"/>
            <a:ext cx="7540328"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A75DBF-5555-7D26-80E0-AEBA903550A6}"/>
              </a:ext>
            </a:extLst>
          </p:cNvPr>
          <p:cNvSpPr>
            <a:spLocks noGrp="1"/>
          </p:cNvSpPr>
          <p:nvPr>
            <p:ph type="title"/>
          </p:nvPr>
        </p:nvSpPr>
        <p:spPr>
          <a:xfrm>
            <a:off x="4970109" y="484632"/>
            <a:ext cx="6730277" cy="1609344"/>
          </a:xfrm>
          <a:ln>
            <a:noFill/>
          </a:ln>
        </p:spPr>
        <p:txBody>
          <a:bodyPr>
            <a:normAutofit/>
          </a:bodyPr>
          <a:lstStyle/>
          <a:p>
            <a:pPr algn="ctr"/>
            <a:r>
              <a:rPr lang="en-GB" sz="2800" dirty="0">
                <a:latin typeface="Arial" panose="020B0604020202020204" pitchFamily="34" charset="0"/>
                <a:cs typeface="Arial" panose="020B0604020202020204" pitchFamily="34" charset="0"/>
              </a:rPr>
              <a:t>Theory: </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Bronfenbrenner's ecological systems </a:t>
            </a:r>
          </a:p>
        </p:txBody>
      </p:sp>
      <p:pic>
        <p:nvPicPr>
          <p:cNvPr id="13" name="Content Placeholder 12" descr="Chart, radar chart&#10;&#10;Description automatically generated">
            <a:extLst>
              <a:ext uri="{FF2B5EF4-FFF2-40B4-BE49-F238E27FC236}">
                <a16:creationId xmlns:a16="http://schemas.microsoft.com/office/drawing/2014/main" id="{27710D5E-6BC2-8081-9B3B-723D4A5B829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3999" y="1548721"/>
            <a:ext cx="3722101" cy="3770819"/>
          </a:xfrm>
          <a:prstGeom prst="rect">
            <a:avLst/>
          </a:prstGeom>
        </p:spPr>
      </p:pic>
      <p:sp>
        <p:nvSpPr>
          <p:cNvPr id="30" name="Content Placeholder 19">
            <a:extLst>
              <a:ext uri="{FF2B5EF4-FFF2-40B4-BE49-F238E27FC236}">
                <a16:creationId xmlns:a16="http://schemas.microsoft.com/office/drawing/2014/main" id="{D2B3B060-A2BF-966E-0B0E-A78598F8B899}"/>
              </a:ext>
            </a:extLst>
          </p:cNvPr>
          <p:cNvSpPr>
            <a:spLocks noGrp="1"/>
          </p:cNvSpPr>
          <p:nvPr>
            <p:ph idx="1"/>
          </p:nvPr>
        </p:nvSpPr>
        <p:spPr>
          <a:xfrm>
            <a:off x="4970109" y="2121408"/>
            <a:ext cx="6730276" cy="3739065"/>
          </a:xfrm>
        </p:spPr>
        <p:txBody>
          <a:bodyPr>
            <a:normAutofit/>
          </a:bodyPr>
          <a:lstStyle/>
          <a:p>
            <a:pPr marL="0" indent="0">
              <a:spcBef>
                <a:spcPts val="0"/>
              </a:spcBef>
              <a:spcAft>
                <a:spcPts val="600"/>
              </a:spcAft>
              <a:buNone/>
            </a:pPr>
            <a:endParaRPr lang="en-GB" sz="1400" dirty="0">
              <a:latin typeface="Arial" panose="020B0604020202020204" pitchFamily="34" charset="0"/>
              <a:cs typeface="Arial" panose="020B0604020202020204" pitchFamily="34" charset="0"/>
            </a:endParaRPr>
          </a:p>
          <a:p>
            <a:pPr>
              <a:spcBef>
                <a:spcPts val="0"/>
              </a:spcBef>
              <a:spcAft>
                <a:spcPts val="600"/>
              </a:spcAft>
              <a:buFont typeface="Wingdings" panose="05000000000000000000" pitchFamily="2" charset="2"/>
              <a:buChar char="Ø"/>
            </a:pPr>
            <a:r>
              <a:rPr lang="en-GB" sz="1400" dirty="0">
                <a:latin typeface="Arial" panose="020B0604020202020204" pitchFamily="34" charset="0"/>
                <a:cs typeface="Arial" panose="020B0604020202020204" pitchFamily="34" charset="0"/>
              </a:rPr>
              <a:t>In 1979, </a:t>
            </a:r>
            <a:r>
              <a:rPr lang="en-GB" sz="1400" dirty="0" err="1">
                <a:latin typeface="Arial" panose="020B0604020202020204" pitchFamily="34" charset="0"/>
                <a:cs typeface="Arial" panose="020B0604020202020204" pitchFamily="34" charset="0"/>
              </a:rPr>
              <a:t>Urie</a:t>
            </a:r>
            <a:r>
              <a:rPr lang="en-GB" sz="1400" dirty="0">
                <a:latin typeface="Arial" panose="020B0604020202020204" pitchFamily="34" charset="0"/>
                <a:cs typeface="Arial" panose="020B0604020202020204" pitchFamily="34" charset="0"/>
              </a:rPr>
              <a:t> Bronfenbrenner invented the social ecology theory. (29 April 1917 – 25 September 2005) </a:t>
            </a:r>
          </a:p>
          <a:p>
            <a:pPr>
              <a:spcBef>
                <a:spcPts val="0"/>
              </a:spcBef>
              <a:spcAft>
                <a:spcPts val="600"/>
              </a:spcAft>
              <a:buFont typeface="Wingdings" panose="05000000000000000000" pitchFamily="2" charset="2"/>
              <a:buChar char="Ø"/>
            </a:pPr>
            <a:r>
              <a:rPr lang="en-GB" sz="1400" dirty="0">
                <a:latin typeface="Arial" panose="020B0604020202020204" pitchFamily="34" charset="0"/>
                <a:cs typeface="Arial" panose="020B0604020202020204" pitchFamily="34" charset="0"/>
              </a:rPr>
              <a:t>He developed this approach to assess the social influences on the lives and development of children.</a:t>
            </a:r>
          </a:p>
          <a:p>
            <a:pPr marL="0" indent="0">
              <a:spcBef>
                <a:spcPts val="0"/>
              </a:spcBef>
              <a:spcAft>
                <a:spcPts val="600"/>
              </a:spcAft>
              <a:buNone/>
            </a:pPr>
            <a:endParaRPr lang="en-GB" sz="1400" dirty="0">
              <a:latin typeface="Arial" panose="020B0604020202020204" pitchFamily="34" charset="0"/>
              <a:cs typeface="Arial" panose="020B0604020202020204" pitchFamily="34" charset="0"/>
            </a:endParaRPr>
          </a:p>
          <a:p>
            <a:pPr>
              <a:spcBef>
                <a:spcPts val="0"/>
              </a:spcBef>
              <a:spcAft>
                <a:spcPts val="600"/>
              </a:spcAft>
              <a:buFont typeface="Wingdings" panose="05000000000000000000" pitchFamily="2" charset="2"/>
              <a:buChar char="Ø"/>
            </a:pPr>
            <a:r>
              <a:rPr lang="en-GB" sz="1400" dirty="0">
                <a:latin typeface="Arial" panose="020B0604020202020204" pitchFamily="34" charset="0"/>
                <a:cs typeface="Arial" panose="020B0604020202020204" pitchFamily="34" charset="0"/>
              </a:rPr>
              <a:t>As a community developer working with children, young people, and families may utilise this approach to examine their conditions by breaking them down into smaller pieces and analysing the processes that lead to their poverty. </a:t>
            </a:r>
          </a:p>
          <a:p>
            <a:pPr>
              <a:spcBef>
                <a:spcPts val="0"/>
              </a:spcBef>
              <a:spcAft>
                <a:spcPts val="600"/>
              </a:spcAft>
              <a:buFont typeface="Wingdings" panose="05000000000000000000" pitchFamily="2" charset="2"/>
              <a:buChar char="Ø"/>
            </a:pPr>
            <a:r>
              <a:rPr lang="en-GB" sz="1400" dirty="0">
                <a:latin typeface="Arial" panose="020B0604020202020204" pitchFamily="34" charset="0"/>
                <a:cs typeface="Arial" panose="020B0604020202020204" pitchFamily="34" charset="0"/>
              </a:rPr>
              <a:t>These issues may then be immediately addressed to help poor households. </a:t>
            </a:r>
          </a:p>
          <a:p>
            <a:pPr>
              <a:spcBef>
                <a:spcPts val="0"/>
              </a:spcBef>
              <a:spcAft>
                <a:spcPts val="600"/>
              </a:spcAft>
              <a:buFont typeface="Wingdings" panose="05000000000000000000" pitchFamily="2" charset="2"/>
              <a:buChar char="Ø"/>
            </a:pPr>
            <a:r>
              <a:rPr lang="en-GB" sz="1400" dirty="0">
                <a:latin typeface="Arial" panose="020B0604020202020204" pitchFamily="34" charset="0"/>
                <a:cs typeface="Arial" panose="020B0604020202020204" pitchFamily="34" charset="0"/>
              </a:rPr>
              <a:t>Steps may be taken to reduce the likelihood of poverty repeating.</a:t>
            </a:r>
          </a:p>
          <a:p>
            <a:pPr marL="0" indent="0">
              <a:spcBef>
                <a:spcPts val="0"/>
              </a:spcBef>
              <a:spcAft>
                <a:spcPts val="600"/>
              </a:spcAft>
              <a:buNone/>
            </a:pPr>
            <a:endParaRPr lang="en-GB" sz="1400" dirty="0">
              <a:latin typeface="Arial" panose="020B0604020202020204" pitchFamily="34" charset="0"/>
              <a:cs typeface="Arial" panose="020B0604020202020204" pitchFamily="34" charset="0"/>
            </a:endParaRPr>
          </a:p>
          <a:p>
            <a:pPr marL="0" indent="0">
              <a:spcBef>
                <a:spcPts val="0"/>
              </a:spcBef>
              <a:spcAft>
                <a:spcPts val="600"/>
              </a:spcAft>
              <a:buNone/>
            </a:pPr>
            <a:r>
              <a:rPr lang="en-GB" sz="1400" dirty="0">
                <a:latin typeface="Arial" panose="020B0604020202020204" pitchFamily="34" charset="0"/>
                <a:cs typeface="Arial" panose="020B0604020202020204" pitchFamily="34" charset="0"/>
              </a:rPr>
              <a:t>(Guy-Evans, 2020)</a:t>
            </a:r>
          </a:p>
        </p:txBody>
      </p:sp>
      <p:grpSp>
        <p:nvGrpSpPr>
          <p:cNvPr id="40" name="Group 39">
            <a:extLst>
              <a:ext uri="{FF2B5EF4-FFF2-40B4-BE49-F238E27FC236}">
                <a16:creationId xmlns:a16="http://schemas.microsoft.com/office/drawing/2014/main" id="{0F7E20FF-7DA6-46B7-AB0E-E6CBFDD072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1" name="Oval 40">
              <a:extLst>
                <a:ext uri="{FF2B5EF4-FFF2-40B4-BE49-F238E27FC236}">
                  <a16:creationId xmlns:a16="http://schemas.microsoft.com/office/drawing/2014/main" id="{6BE624B6-B9F4-4C3F-9F6E-2182D90EC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2" name="Oval 41">
              <a:extLst>
                <a:ext uri="{FF2B5EF4-FFF2-40B4-BE49-F238E27FC236}">
                  <a16:creationId xmlns:a16="http://schemas.microsoft.com/office/drawing/2014/main" id="{8710C23B-B5E1-45A6-80F6-55643AC62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622534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37">
            <a:extLst>
              <a:ext uri="{FF2B5EF4-FFF2-40B4-BE49-F238E27FC236}">
                <a16:creationId xmlns:a16="http://schemas.microsoft.com/office/drawing/2014/main" id="{04C6A80A-C3F4-48DE-80ED-845C8B3E1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070" y="0"/>
            <a:ext cx="754193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CCDE22-0A75-4CB3-5B29-C5B16167AFE9}"/>
              </a:ext>
            </a:extLst>
          </p:cNvPr>
          <p:cNvSpPr>
            <a:spLocks noGrp="1"/>
          </p:cNvSpPr>
          <p:nvPr>
            <p:ph type="title"/>
          </p:nvPr>
        </p:nvSpPr>
        <p:spPr>
          <a:xfrm>
            <a:off x="4970109" y="484632"/>
            <a:ext cx="6730277" cy="1609344"/>
          </a:xfrm>
          <a:ln>
            <a:noFill/>
          </a:ln>
        </p:spPr>
        <p:txBody>
          <a:bodyPr>
            <a:normAutofit/>
          </a:bodyPr>
          <a:lstStyle/>
          <a:p>
            <a:r>
              <a:rPr lang="en-GB" sz="2800" dirty="0">
                <a:latin typeface="Arial" panose="020B0604020202020204" pitchFamily="34" charset="0"/>
                <a:cs typeface="Arial" panose="020B0604020202020204" pitchFamily="34" charset="0"/>
              </a:rPr>
              <a:t>Policy and legislation </a:t>
            </a:r>
          </a:p>
        </p:txBody>
      </p:sp>
      <p:pic>
        <p:nvPicPr>
          <p:cNvPr id="12" name="Picture 11" descr="Icon&#10;&#10;Description automatically generated">
            <a:extLst>
              <a:ext uri="{FF2B5EF4-FFF2-40B4-BE49-F238E27FC236}">
                <a16:creationId xmlns:a16="http://schemas.microsoft.com/office/drawing/2014/main" id="{A759F97D-FFED-C92B-EC09-2E76478A700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70475" y="639447"/>
            <a:ext cx="2709120" cy="2709120"/>
          </a:xfrm>
          <a:prstGeom prst="rect">
            <a:avLst/>
          </a:prstGeom>
        </p:spPr>
      </p:pic>
      <p:pic>
        <p:nvPicPr>
          <p:cNvPr id="8" name="Picture 7" descr="A picture containing text, clipart&#10;&#10;Description automatically generated">
            <a:extLst>
              <a:ext uri="{FF2B5EF4-FFF2-40B4-BE49-F238E27FC236}">
                <a16:creationId xmlns:a16="http://schemas.microsoft.com/office/drawing/2014/main" id="{1DC5CE76-2B7B-C396-3AC4-C3635671F5C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40080" y="3938586"/>
            <a:ext cx="3369910" cy="1684955"/>
          </a:xfrm>
          <a:prstGeom prst="rect">
            <a:avLst/>
          </a:prstGeom>
        </p:spPr>
      </p:pic>
      <p:sp>
        <p:nvSpPr>
          <p:cNvPr id="3" name="Content Placeholder 2">
            <a:extLst>
              <a:ext uri="{FF2B5EF4-FFF2-40B4-BE49-F238E27FC236}">
                <a16:creationId xmlns:a16="http://schemas.microsoft.com/office/drawing/2014/main" id="{E4D15831-7CE8-172A-2AFD-39DE12D0F94A}"/>
              </a:ext>
            </a:extLst>
          </p:cNvPr>
          <p:cNvSpPr>
            <a:spLocks noGrp="1"/>
          </p:cNvSpPr>
          <p:nvPr>
            <p:ph idx="1"/>
          </p:nvPr>
        </p:nvSpPr>
        <p:spPr>
          <a:xfrm>
            <a:off x="4970109" y="2121408"/>
            <a:ext cx="6730276" cy="4050792"/>
          </a:xfrm>
        </p:spPr>
        <p:txBody>
          <a:bodyPr>
            <a:noAutofit/>
          </a:bodyPr>
          <a:lstStyle/>
          <a:p>
            <a:pPr marL="0" indent="0">
              <a:lnSpc>
                <a:spcPct val="100000"/>
              </a:lnSpc>
              <a:spcBef>
                <a:spcPts val="0"/>
              </a:spcBef>
              <a:buNone/>
            </a:pPr>
            <a:endParaRPr lang="en-GB" sz="1400" b="1" dirty="0">
              <a:latin typeface="Arial" panose="020B0604020202020204" pitchFamily="34" charset="0"/>
              <a:cs typeface="Arial" panose="020B0604020202020204" pitchFamily="34" charset="0"/>
            </a:endParaRPr>
          </a:p>
          <a:p>
            <a:pPr marL="0" indent="0">
              <a:lnSpc>
                <a:spcPct val="100000"/>
              </a:lnSpc>
              <a:spcBef>
                <a:spcPts val="0"/>
              </a:spcBef>
              <a:buNone/>
            </a:pPr>
            <a:r>
              <a:rPr lang="en-GB" sz="1400" b="1" dirty="0">
                <a:latin typeface="Arial" panose="020B0604020202020204" pitchFamily="34" charset="0"/>
                <a:cs typeface="Arial" panose="020B0604020202020204" pitchFamily="34" charset="0"/>
              </a:rPr>
              <a:t>Legislations and Acts</a:t>
            </a:r>
          </a:p>
          <a:p>
            <a:pPr>
              <a:lnSpc>
                <a:spcPct val="100000"/>
              </a:lnSpc>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Child poverty Act 2010</a:t>
            </a:r>
          </a:p>
          <a:p>
            <a:pPr>
              <a:lnSpc>
                <a:spcPct val="100000"/>
              </a:lnSpc>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The children act 2004</a:t>
            </a:r>
          </a:p>
          <a:p>
            <a:pPr>
              <a:lnSpc>
                <a:spcPct val="100000"/>
              </a:lnSpc>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Equality Act 2010</a:t>
            </a:r>
          </a:p>
          <a:p>
            <a:pPr>
              <a:lnSpc>
                <a:spcPct val="100000"/>
              </a:lnSpc>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Human rights Act 1998</a:t>
            </a:r>
          </a:p>
          <a:p>
            <a:pPr marL="0" indent="0">
              <a:lnSpc>
                <a:spcPct val="100000"/>
              </a:lnSpc>
              <a:spcBef>
                <a:spcPts val="0"/>
              </a:spcBef>
              <a:buNone/>
            </a:pPr>
            <a:endParaRPr lang="en-GB" sz="1400" b="1" dirty="0">
              <a:latin typeface="Arial" panose="020B0604020202020204" pitchFamily="34" charset="0"/>
              <a:cs typeface="Arial" panose="020B0604020202020204" pitchFamily="34" charset="0"/>
            </a:endParaRPr>
          </a:p>
          <a:p>
            <a:pPr marL="0" indent="0">
              <a:lnSpc>
                <a:spcPct val="100000"/>
              </a:lnSpc>
              <a:spcBef>
                <a:spcPts val="0"/>
              </a:spcBef>
              <a:buNone/>
            </a:pPr>
            <a:r>
              <a:rPr lang="en-GB" sz="1400" b="1" dirty="0">
                <a:latin typeface="Arial" panose="020B0604020202020204" pitchFamily="34" charset="0"/>
                <a:cs typeface="Arial" panose="020B0604020202020204" pitchFamily="34" charset="0"/>
              </a:rPr>
              <a:t>Policy</a:t>
            </a:r>
          </a:p>
          <a:p>
            <a:pPr marL="0" indent="0">
              <a:lnSpc>
                <a:spcPct val="100000"/>
              </a:lnSpc>
              <a:spcBef>
                <a:spcPts val="0"/>
              </a:spcBef>
              <a:buNone/>
            </a:pPr>
            <a:r>
              <a:rPr lang="en-GB" sz="1400" b="0" i="0" dirty="0">
                <a:effectLst/>
                <a:latin typeface="Arial" panose="020B0604020202020204" pitchFamily="34" charset="0"/>
                <a:cs typeface="Arial" panose="020B0604020202020204" pitchFamily="34" charset="0"/>
              </a:rPr>
              <a:t>Policy pape</a:t>
            </a:r>
            <a:r>
              <a:rPr lang="en-GB" sz="1400" dirty="0">
                <a:latin typeface="Arial" panose="020B0604020202020204" pitchFamily="34" charset="0"/>
                <a:cs typeface="Arial" panose="020B0604020202020204" pitchFamily="34" charset="0"/>
              </a:rPr>
              <a:t>r </a:t>
            </a:r>
            <a:r>
              <a:rPr lang="en-GB" sz="1400" b="1" i="0" dirty="0">
                <a:effectLst/>
                <a:latin typeface="Arial" panose="020B0604020202020204" pitchFamily="34" charset="0"/>
                <a:cs typeface="Arial" panose="020B0604020202020204" pitchFamily="34" charset="0"/>
              </a:rPr>
              <a:t>2010 to 2015 government policy: poverty and social justice</a:t>
            </a:r>
          </a:p>
          <a:p>
            <a:pPr marL="0" indent="0">
              <a:lnSpc>
                <a:spcPct val="100000"/>
              </a:lnSpc>
              <a:spcBef>
                <a:spcPts val="0"/>
              </a:spcBef>
              <a:buNone/>
            </a:pPr>
            <a:endParaRPr lang="en-GB" sz="1400" b="1" dirty="0">
              <a:latin typeface="Arial" panose="020B0604020202020204" pitchFamily="34" charset="0"/>
              <a:cs typeface="Arial" panose="020B0604020202020204" pitchFamily="34" charset="0"/>
            </a:endParaRPr>
          </a:p>
          <a:p>
            <a:pPr marL="0" indent="0">
              <a:lnSpc>
                <a:spcPct val="100000"/>
              </a:lnSpc>
              <a:spcBef>
                <a:spcPts val="0"/>
              </a:spcBef>
              <a:buNone/>
            </a:pPr>
            <a:r>
              <a:rPr lang="en-GB" sz="1400" b="1" dirty="0">
                <a:latin typeface="Arial" panose="020B0604020202020204" pitchFamily="34" charset="0"/>
                <a:cs typeface="Arial" panose="020B0604020202020204" pitchFamily="34" charset="0"/>
              </a:rPr>
              <a:t>Framework and Strategy</a:t>
            </a:r>
          </a:p>
          <a:p>
            <a:pPr>
              <a:lnSpc>
                <a:spcPct val="100000"/>
              </a:lnSpc>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Working Together to Safeguard Children, 2018</a:t>
            </a:r>
          </a:p>
          <a:p>
            <a:pPr>
              <a:lnSpc>
                <a:spcPct val="100000"/>
              </a:lnSpc>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Child Poverty Strategy 2014-17 </a:t>
            </a:r>
          </a:p>
          <a:p>
            <a:pPr>
              <a:lnSpc>
                <a:spcPct val="100000"/>
              </a:lnSpc>
              <a:spcBef>
                <a:spcPts val="0"/>
              </a:spcBef>
              <a:buFont typeface="Wingdings" panose="05000000000000000000" pitchFamily="2" charset="2"/>
              <a:buChar char="Ø"/>
            </a:pPr>
            <a:r>
              <a:rPr lang="en-GB" sz="1400" dirty="0">
                <a:latin typeface="Arial" panose="020B0604020202020204" pitchFamily="34" charset="0"/>
                <a:cs typeface="Arial" panose="020B0604020202020204" pitchFamily="34" charset="0"/>
              </a:rPr>
              <a:t>Tower Hamlets Children and Families Strategy 2019-2024</a:t>
            </a:r>
          </a:p>
          <a:p>
            <a:pPr marL="0" indent="0">
              <a:lnSpc>
                <a:spcPct val="100000"/>
              </a:lnSpc>
              <a:spcBef>
                <a:spcPts val="0"/>
              </a:spcBef>
              <a:buNone/>
            </a:pPr>
            <a:endParaRPr lang="en-GB" sz="1400" b="1" dirty="0">
              <a:latin typeface="Arial" panose="020B0604020202020204" pitchFamily="34" charset="0"/>
              <a:cs typeface="Arial" panose="020B0604020202020204" pitchFamily="34" charset="0"/>
            </a:endParaRPr>
          </a:p>
          <a:p>
            <a:pPr marL="0" indent="0">
              <a:lnSpc>
                <a:spcPct val="100000"/>
              </a:lnSpc>
              <a:spcBef>
                <a:spcPts val="0"/>
              </a:spcBef>
              <a:buNone/>
            </a:pPr>
            <a:r>
              <a:rPr lang="en-GB" sz="1400" b="1" dirty="0">
                <a:latin typeface="Arial" panose="020B0604020202020204" pitchFamily="34" charset="0"/>
                <a:cs typeface="Arial" panose="020B0604020202020204" pitchFamily="34" charset="0"/>
              </a:rPr>
              <a:t>Other</a:t>
            </a:r>
          </a:p>
          <a:p>
            <a:pPr marL="0" indent="0">
              <a:lnSpc>
                <a:spcPct val="100000"/>
              </a:lnSpc>
              <a:spcBef>
                <a:spcPts val="0"/>
              </a:spcBef>
              <a:buNone/>
            </a:pPr>
            <a:r>
              <a:rPr lang="en-GB" sz="1400" b="1" i="0" dirty="0">
                <a:solidFill>
                  <a:srgbClr val="202124"/>
                </a:solidFill>
                <a:effectLst/>
                <a:latin typeface="Arial" panose="020B0604020202020204" pitchFamily="34" charset="0"/>
                <a:cs typeface="Arial" panose="020B0604020202020204" pitchFamily="34" charset="0"/>
              </a:rPr>
              <a:t>The Child Poverty Unit</a:t>
            </a:r>
          </a:p>
          <a:p>
            <a:pPr marL="0" indent="0">
              <a:lnSpc>
                <a:spcPct val="100000"/>
              </a:lnSpc>
              <a:spcBef>
                <a:spcPts val="0"/>
              </a:spcBef>
              <a:buNone/>
            </a:pPr>
            <a:r>
              <a:rPr lang="en-GB" sz="1400" dirty="0">
                <a:latin typeface="Arial" panose="020B0604020202020204" pitchFamily="34" charset="0"/>
                <a:cs typeface="Arial" panose="020B0604020202020204" pitchFamily="34" charset="0"/>
              </a:rPr>
              <a:t>(HM Government, 2014)</a:t>
            </a:r>
            <a:r>
              <a:rPr lang="en-GB" sz="1400" dirty="0">
                <a:solidFill>
                  <a:srgbClr val="202124"/>
                </a:solidFill>
                <a:latin typeface="Arial" panose="020B0604020202020204" pitchFamily="34" charset="0"/>
                <a:cs typeface="Arial" panose="020B0604020202020204" pitchFamily="34" charset="0"/>
              </a:rPr>
              <a:t> (GOV.UK, 2013)</a:t>
            </a:r>
            <a:endParaRPr lang="en-GB" sz="1400" dirty="0">
              <a:latin typeface="Arial" panose="020B0604020202020204" pitchFamily="34" charset="0"/>
              <a:cs typeface="Arial" panose="020B0604020202020204" pitchFamily="34" charset="0"/>
            </a:endParaRPr>
          </a:p>
        </p:txBody>
      </p:sp>
      <p:grpSp>
        <p:nvGrpSpPr>
          <p:cNvPr id="45" name="Group 39">
            <a:extLst>
              <a:ext uri="{FF2B5EF4-FFF2-40B4-BE49-F238E27FC236}">
                <a16:creationId xmlns:a16="http://schemas.microsoft.com/office/drawing/2014/main" id="{9E2417C7-A82F-44F7-A96F-B751F3302F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6" name="Oval 40">
              <a:extLst>
                <a:ext uri="{FF2B5EF4-FFF2-40B4-BE49-F238E27FC236}">
                  <a16:creationId xmlns:a16="http://schemas.microsoft.com/office/drawing/2014/main" id="{C41F7344-9C8B-4289-B22F-5A9BE386F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7" name="Oval 41">
              <a:extLst>
                <a:ext uri="{FF2B5EF4-FFF2-40B4-BE49-F238E27FC236}">
                  <a16:creationId xmlns:a16="http://schemas.microsoft.com/office/drawing/2014/main" id="{3D44D01D-A2CB-4AC9-9D70-A4DC027D1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4256473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77E379-EC99-8358-A439-BE0C47B072DD}"/>
              </a:ext>
            </a:extLst>
          </p:cNvPr>
          <p:cNvSpPr>
            <a:spLocks noGrp="1"/>
          </p:cNvSpPr>
          <p:nvPr>
            <p:ph type="title"/>
          </p:nvPr>
        </p:nvSpPr>
        <p:spPr>
          <a:xfrm>
            <a:off x="4970109" y="484632"/>
            <a:ext cx="6730277" cy="1609344"/>
          </a:xfrm>
          <a:ln>
            <a:noFill/>
          </a:ln>
        </p:spPr>
        <p:txBody>
          <a:bodyPr>
            <a:normAutofit/>
          </a:bodyPr>
          <a:lstStyle/>
          <a:p>
            <a:r>
              <a:rPr lang="en-GB" sz="2800" dirty="0">
                <a:latin typeface="Arial" panose="020B0604020202020204" pitchFamily="34" charset="0"/>
                <a:cs typeface="Arial" panose="020B0604020202020204" pitchFamily="34" charset="0"/>
              </a:rPr>
              <a:t>Barriers/Obstacles</a:t>
            </a:r>
          </a:p>
        </p:txBody>
      </p:sp>
      <p:pic>
        <p:nvPicPr>
          <p:cNvPr id="13" name="Picture 12" descr="Maze">
            <a:extLst>
              <a:ext uri="{FF2B5EF4-FFF2-40B4-BE49-F238E27FC236}">
                <a16:creationId xmlns:a16="http://schemas.microsoft.com/office/drawing/2014/main" id="{D29D8FC2-CD5E-7EA2-F460-25EA7124B7A2}"/>
              </a:ext>
            </a:extLst>
          </p:cNvPr>
          <p:cNvPicPr>
            <a:picLocks noChangeAspect="1"/>
          </p:cNvPicPr>
          <p:nvPr/>
        </p:nvPicPr>
        <p:blipFill rotWithShape="1">
          <a:blip r:embed="rId4"/>
          <a:srcRect l="24325" r="30447" b="-1"/>
          <a:stretch/>
        </p:blipFill>
        <p:spPr>
          <a:xfrm>
            <a:off x="3344" y="10"/>
            <a:ext cx="4646726" cy="6857990"/>
          </a:xfrm>
          <a:prstGeom prst="rect">
            <a:avLst/>
          </a:prstGeom>
        </p:spPr>
      </p:pic>
      <p:graphicFrame>
        <p:nvGraphicFramePr>
          <p:cNvPr id="23" name="Content Placeholder 10">
            <a:extLst>
              <a:ext uri="{FF2B5EF4-FFF2-40B4-BE49-F238E27FC236}">
                <a16:creationId xmlns:a16="http://schemas.microsoft.com/office/drawing/2014/main" id="{C05D4A5E-68DA-E787-4CEE-827CAFBA81ED}"/>
              </a:ext>
            </a:extLst>
          </p:cNvPr>
          <p:cNvGraphicFramePr>
            <a:graphicFrameLocks noGrp="1"/>
          </p:cNvGraphicFramePr>
          <p:nvPr>
            <p:ph idx="1"/>
            <p:extLst>
              <p:ext uri="{D42A27DB-BD31-4B8C-83A1-F6EECF244321}">
                <p14:modId xmlns:p14="http://schemas.microsoft.com/office/powerpoint/2010/main" val="1411592190"/>
              </p:ext>
            </p:extLst>
          </p:nvPr>
        </p:nvGraphicFramePr>
        <p:xfrm>
          <a:off x="4970109" y="2121408"/>
          <a:ext cx="6730276" cy="40507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19" name="Group 18">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0" name="Oval 19">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10">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1" name="Oval 20">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336772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C7FF924-8DA0-4BE9-8C7E-095B0EC1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72BA0C-25A9-CA1A-455B-DA9CDCA96CCA}"/>
              </a:ext>
            </a:extLst>
          </p:cNvPr>
          <p:cNvSpPr>
            <a:spLocks noGrp="1"/>
          </p:cNvSpPr>
          <p:nvPr>
            <p:ph type="title"/>
          </p:nvPr>
        </p:nvSpPr>
        <p:spPr>
          <a:xfrm>
            <a:off x="6400800" y="484632"/>
            <a:ext cx="5299586" cy="821654"/>
          </a:xfrm>
          <a:ln>
            <a:noFill/>
          </a:ln>
        </p:spPr>
        <p:txBody>
          <a:bodyPr>
            <a:noAutofit/>
          </a:bodyPr>
          <a:lstStyle/>
          <a:p>
            <a:pPr algn="ctr"/>
            <a:r>
              <a:rPr lang="en-GB" sz="2800" dirty="0">
                <a:latin typeface="Arial" panose="020B0604020202020204" pitchFamily="34" charset="0"/>
                <a:cs typeface="Arial" panose="020B0604020202020204" pitchFamily="34" charset="0"/>
              </a:rPr>
              <a:t>Recommendation and conclusion</a:t>
            </a:r>
          </a:p>
        </p:txBody>
      </p:sp>
      <p:pic>
        <p:nvPicPr>
          <p:cNvPr id="5" name="Picture 4" descr="Logo&#10;&#10;Description automatically generated">
            <a:extLst>
              <a:ext uri="{FF2B5EF4-FFF2-40B4-BE49-F238E27FC236}">
                <a16:creationId xmlns:a16="http://schemas.microsoft.com/office/drawing/2014/main" id="{C35A0808-684E-97DF-C019-F8690C9FFCE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62426" y="1573876"/>
            <a:ext cx="5112461" cy="1725455"/>
          </a:xfrm>
          <a:prstGeom prst="rect">
            <a:avLst/>
          </a:prstGeom>
          <a:effectLst>
            <a:reflection blurRad="6350" stA="50000" endA="300" endPos="90000" dist="50800" dir="5400000" sy="-100000" algn="bl" rotWithShape="0"/>
          </a:effectLst>
        </p:spPr>
      </p:pic>
      <p:sp>
        <p:nvSpPr>
          <p:cNvPr id="3" name="Content Placeholder 2">
            <a:extLst>
              <a:ext uri="{FF2B5EF4-FFF2-40B4-BE49-F238E27FC236}">
                <a16:creationId xmlns:a16="http://schemas.microsoft.com/office/drawing/2014/main" id="{9EBBAB4A-3000-2A53-230A-78967660BC17}"/>
              </a:ext>
            </a:extLst>
          </p:cNvPr>
          <p:cNvSpPr>
            <a:spLocks noGrp="1"/>
          </p:cNvSpPr>
          <p:nvPr>
            <p:ph idx="1"/>
          </p:nvPr>
        </p:nvSpPr>
        <p:spPr>
          <a:xfrm>
            <a:off x="6400799" y="1335479"/>
            <a:ext cx="5299585" cy="4836721"/>
          </a:xfrm>
        </p:spPr>
        <p:txBody>
          <a:bodyPr>
            <a:normAutofit lnSpcReduction="10000"/>
          </a:bodyPr>
          <a:lstStyle/>
          <a:p>
            <a:pPr marL="0" indent="0">
              <a:spcBef>
                <a:spcPts val="0"/>
              </a:spcBef>
              <a:buNone/>
            </a:pPr>
            <a:r>
              <a:rPr lang="en-GB" sz="1200" b="1">
                <a:latin typeface="Arial" panose="020B0604020202020204" pitchFamily="34" charset="0"/>
                <a:cs typeface="Arial" panose="020B0604020202020204" pitchFamily="34" charset="0"/>
              </a:rPr>
              <a:t>Recommendation</a:t>
            </a:r>
          </a:p>
          <a:p>
            <a:pPr marL="0" indent="0">
              <a:spcBef>
                <a:spcPts val="0"/>
              </a:spcBef>
              <a:buNone/>
            </a:pPr>
            <a:endParaRPr lang="en-GB" sz="1200">
              <a:latin typeface="Arial" panose="020B0604020202020204" pitchFamily="34" charset="0"/>
              <a:cs typeface="Arial" panose="020B0604020202020204" pitchFamily="34" charset="0"/>
            </a:endParaRPr>
          </a:p>
          <a:p>
            <a:pPr>
              <a:spcBef>
                <a:spcPts val="0"/>
              </a:spcBef>
              <a:buFont typeface="Wingdings" panose="05000000000000000000" pitchFamily="2" charset="2"/>
              <a:buChar char="Ø"/>
            </a:pPr>
            <a:r>
              <a:rPr lang="en-GB" sz="1200">
                <a:latin typeface="Arial" panose="020B0604020202020204" pitchFamily="34" charset="0"/>
                <a:cs typeface="Arial" panose="020B0604020202020204" pitchFamily="34" charset="0"/>
              </a:rPr>
              <a:t>Poverty among children is not inevitable. As a community, the wisest investment we can make is to ensure that every kid has a healthy beginning to their life. Priority should be placed on preventing disadvantaged youngsters from becoming disadvantaged adults.</a:t>
            </a:r>
          </a:p>
          <a:p>
            <a:pPr marL="0" indent="0">
              <a:spcBef>
                <a:spcPts val="0"/>
              </a:spcBef>
              <a:buNone/>
            </a:pPr>
            <a:endParaRPr lang="en-GB" sz="1200">
              <a:latin typeface="Arial" panose="020B0604020202020204" pitchFamily="34" charset="0"/>
              <a:cs typeface="Arial" panose="020B0604020202020204" pitchFamily="34" charset="0"/>
            </a:endParaRPr>
          </a:p>
          <a:p>
            <a:pPr>
              <a:spcBef>
                <a:spcPts val="0"/>
              </a:spcBef>
              <a:buFont typeface="Wingdings" panose="05000000000000000000" pitchFamily="2" charset="2"/>
              <a:buChar char="Ø"/>
            </a:pPr>
            <a:r>
              <a:rPr lang="en-GB" sz="1200">
                <a:latin typeface="Arial" panose="020B0604020202020204" pitchFamily="34" charset="0"/>
                <a:cs typeface="Arial" panose="020B0604020202020204" pitchFamily="34" charset="0"/>
              </a:rPr>
              <a:t>Educating Children</a:t>
            </a:r>
          </a:p>
          <a:p>
            <a:pPr>
              <a:spcBef>
                <a:spcPts val="0"/>
              </a:spcBef>
              <a:buFont typeface="Wingdings" panose="05000000000000000000" pitchFamily="2" charset="2"/>
              <a:buChar char="Ø"/>
            </a:pPr>
            <a:r>
              <a:rPr lang="en-GB" sz="1200">
                <a:latin typeface="Arial" panose="020B0604020202020204" pitchFamily="34" charset="0"/>
                <a:cs typeface="Arial" panose="020B0604020202020204" pitchFamily="34" charset="0"/>
              </a:rPr>
              <a:t>Raising awareness</a:t>
            </a:r>
          </a:p>
          <a:p>
            <a:pPr>
              <a:spcBef>
                <a:spcPts val="0"/>
              </a:spcBef>
              <a:buFont typeface="Wingdings" panose="05000000000000000000" pitchFamily="2" charset="2"/>
              <a:buChar char="Ø"/>
            </a:pPr>
            <a:r>
              <a:rPr lang="en-GB" sz="1200">
                <a:latin typeface="Arial" panose="020B0604020202020204" pitchFamily="34" charset="0"/>
                <a:cs typeface="Arial" panose="020B0604020202020204" pitchFamily="34" charset="0"/>
              </a:rPr>
              <a:t>Campaigns on digital media to create awareness</a:t>
            </a:r>
          </a:p>
          <a:p>
            <a:pPr>
              <a:spcBef>
                <a:spcPts val="0"/>
              </a:spcBef>
              <a:buFont typeface="Wingdings" panose="05000000000000000000" pitchFamily="2" charset="2"/>
              <a:buChar char="Ø"/>
            </a:pPr>
            <a:r>
              <a:rPr lang="en-GB" sz="1200" i="0">
                <a:effectLst/>
                <a:latin typeface="Arial" panose="020B0604020202020204" pitchFamily="34" charset="0"/>
                <a:cs typeface="Arial" panose="020B0604020202020204" pitchFamily="34" charset="0"/>
              </a:rPr>
              <a:t>Ensuring basic health care</a:t>
            </a:r>
            <a:r>
              <a:rPr lang="en-GB" sz="1200">
                <a:latin typeface="Arial" panose="020B0604020202020204" pitchFamily="34" charset="0"/>
                <a:cs typeface="Arial" panose="020B0604020202020204" pitchFamily="34" charset="0"/>
              </a:rPr>
              <a:t> </a:t>
            </a:r>
          </a:p>
          <a:p>
            <a:pPr>
              <a:spcBef>
                <a:spcPts val="0"/>
              </a:spcBef>
              <a:buFont typeface="Wingdings" panose="05000000000000000000" pitchFamily="2" charset="2"/>
              <a:buChar char="Ø"/>
            </a:pPr>
            <a:r>
              <a:rPr lang="en-GB" sz="1200" i="0">
                <a:effectLst/>
                <a:latin typeface="Arial" panose="020B0604020202020204" pitchFamily="34" charset="0"/>
                <a:cs typeface="Arial" panose="020B0604020202020204" pitchFamily="34" charset="0"/>
              </a:rPr>
              <a:t>Empowering women</a:t>
            </a:r>
          </a:p>
          <a:p>
            <a:pPr>
              <a:spcBef>
                <a:spcPts val="0"/>
              </a:spcBef>
              <a:buFont typeface="Wingdings" panose="05000000000000000000" pitchFamily="2" charset="2"/>
              <a:buChar char="Ø"/>
            </a:pPr>
            <a:r>
              <a:rPr lang="en-GB" sz="1200" i="0">
                <a:effectLst/>
                <a:latin typeface="Arial" panose="020B0604020202020204" pitchFamily="34" charset="0"/>
                <a:cs typeface="Arial" panose="020B0604020202020204" pitchFamily="34" charset="0"/>
              </a:rPr>
              <a:t>Improving childhood nutrition</a:t>
            </a:r>
          </a:p>
          <a:p>
            <a:pPr>
              <a:spcBef>
                <a:spcPts val="0"/>
              </a:spcBef>
              <a:buFont typeface="Wingdings" panose="05000000000000000000" pitchFamily="2" charset="2"/>
              <a:buChar char="Ø"/>
            </a:pPr>
            <a:r>
              <a:rPr lang="en-GB" sz="1200">
                <a:latin typeface="Arial" panose="020B0604020202020204" pitchFamily="34" charset="0"/>
                <a:cs typeface="Arial" panose="020B0604020202020204" pitchFamily="34" charset="0"/>
              </a:rPr>
              <a:t>Strengthen family and community </a:t>
            </a:r>
          </a:p>
          <a:p>
            <a:pPr>
              <a:spcBef>
                <a:spcPts val="0"/>
              </a:spcBef>
              <a:buFont typeface="Wingdings" panose="05000000000000000000" pitchFamily="2" charset="2"/>
              <a:buChar char="Ø"/>
            </a:pPr>
            <a:r>
              <a:rPr lang="en-GB" sz="1200">
                <a:effectLst/>
                <a:latin typeface="Arial" panose="020B0604020202020204" pitchFamily="34" charset="0"/>
                <a:cs typeface="Arial" panose="020B0604020202020204" pitchFamily="34" charset="0"/>
              </a:rPr>
              <a:t>Local church organisations may participate in charitable activities regardless of family affiliation or background.</a:t>
            </a:r>
            <a:endParaRPr lang="en-GB" sz="1200">
              <a:latin typeface="Arial" panose="020B0604020202020204" pitchFamily="34" charset="0"/>
              <a:cs typeface="Arial" panose="020B0604020202020204" pitchFamily="34" charset="0"/>
            </a:endParaRPr>
          </a:p>
          <a:p>
            <a:pPr>
              <a:spcBef>
                <a:spcPts val="0"/>
              </a:spcBef>
              <a:buFont typeface="Wingdings" panose="05000000000000000000" pitchFamily="2" charset="2"/>
              <a:buChar char="Ø"/>
            </a:pPr>
            <a:r>
              <a:rPr lang="en-GB" sz="1200">
                <a:latin typeface="Arial" panose="020B0604020202020204" pitchFamily="34" charset="0"/>
                <a:cs typeface="Arial" panose="020B0604020202020204" pitchFamily="34" charset="0"/>
              </a:rPr>
              <a:t>Government can consider bringing changes in the tax and benefit system</a:t>
            </a:r>
          </a:p>
          <a:p>
            <a:pPr>
              <a:spcBef>
                <a:spcPts val="0"/>
              </a:spcBef>
              <a:buFont typeface="Wingdings" panose="05000000000000000000" pitchFamily="2" charset="2"/>
              <a:buChar char="Ø"/>
            </a:pPr>
            <a:r>
              <a:rPr lang="en-GB" sz="1200">
                <a:latin typeface="Arial" panose="020B0604020202020204" pitchFamily="34" charset="0"/>
                <a:cs typeface="Arial" panose="020B0604020202020204" pitchFamily="34" charset="0"/>
              </a:rPr>
              <a:t>Poor families should be allowed to get assistance discreetly.</a:t>
            </a:r>
          </a:p>
          <a:p>
            <a:pPr>
              <a:spcBef>
                <a:spcPts val="0"/>
              </a:spcBef>
              <a:buFont typeface="Wingdings" panose="05000000000000000000" pitchFamily="2" charset="2"/>
              <a:buChar char="Ø"/>
            </a:pPr>
            <a:r>
              <a:rPr lang="en-GB" sz="1200">
                <a:latin typeface="Arial" panose="020B0604020202020204" pitchFamily="34" charset="0"/>
                <a:cs typeface="Arial" panose="020B0604020202020204" pitchFamily="34" charset="0"/>
              </a:rPr>
              <a:t>Reducing the cost of school activities and uniforms.</a:t>
            </a:r>
          </a:p>
          <a:p>
            <a:pPr>
              <a:spcBef>
                <a:spcPts val="0"/>
              </a:spcBef>
              <a:buFont typeface="Wingdings" panose="05000000000000000000" pitchFamily="2" charset="2"/>
              <a:buChar char="Ø"/>
            </a:pPr>
            <a:endParaRPr lang="en-GB" sz="1200">
              <a:latin typeface="Arial" panose="020B0604020202020204" pitchFamily="34" charset="0"/>
              <a:cs typeface="Arial" panose="020B0604020202020204" pitchFamily="34" charset="0"/>
            </a:endParaRPr>
          </a:p>
          <a:p>
            <a:pPr marL="0" indent="0">
              <a:spcBef>
                <a:spcPts val="0"/>
              </a:spcBef>
              <a:buNone/>
            </a:pPr>
            <a:r>
              <a:rPr lang="en-GB" sz="1200" b="1">
                <a:latin typeface="Arial" panose="020B0604020202020204" pitchFamily="34" charset="0"/>
                <a:cs typeface="Arial" panose="020B0604020202020204" pitchFamily="34" charset="0"/>
              </a:rPr>
              <a:t>Conclusion</a:t>
            </a:r>
          </a:p>
          <a:p>
            <a:pPr marL="0" indent="0">
              <a:spcBef>
                <a:spcPts val="0"/>
              </a:spcBef>
              <a:buNone/>
            </a:pPr>
            <a:r>
              <a:rPr lang="en-GB" sz="1200">
                <a:latin typeface="Arial" panose="020B0604020202020204" pitchFamily="34" charset="0"/>
                <a:cs typeface="Arial" panose="020B0604020202020204" pitchFamily="34" charset="0"/>
              </a:rPr>
              <a:t>The UK has one of the world's richest economies, but 4.3 million kids live in poverty. This means 30% of children, or 9 in every 30-student classroom, are poor</a:t>
            </a:r>
            <a:r>
              <a:rPr lang="en-GB" sz="1200" b="1">
                <a:latin typeface="Arial" panose="020B0604020202020204" pitchFamily="34" charset="0"/>
                <a:cs typeface="Arial" panose="020B0604020202020204" pitchFamily="34" charset="0"/>
              </a:rPr>
              <a:t>. </a:t>
            </a:r>
            <a:r>
              <a:rPr lang="en-GB" sz="1200">
                <a:latin typeface="Arial" panose="020B0604020202020204" pitchFamily="34" charset="0"/>
                <a:cs typeface="Arial" panose="020B0604020202020204" pitchFamily="34" charset="0"/>
              </a:rPr>
              <a:t>(National Education Union, 2021) Tower Hamlets, London's poorest borough, has few affordable housing, high childcare costs, and low maternal employment. (Tower Hamlets Council, 2021) Child poverty is unacceptable, but it is not unavoidable; (Greater London Authority, 2022). Families may overcome poverty with the correct assistance and chances. Community development helps a city enhance the lives of its residents. Strong, diversified communities can attract and retain talent, launch and expand enterprises, and overcome difficulties. </a:t>
            </a:r>
          </a:p>
          <a:p>
            <a:pPr marL="0" indent="0">
              <a:buNone/>
            </a:pPr>
            <a:endParaRPr lang="en-GB" sz="1100" b="1" dirty="0">
              <a:latin typeface="Arial" panose="020B0604020202020204" pitchFamily="34" charset="0"/>
              <a:cs typeface="Arial" panose="020B0604020202020204" pitchFamily="34" charset="0"/>
            </a:endParaRPr>
          </a:p>
        </p:txBody>
      </p:sp>
      <p:grpSp>
        <p:nvGrpSpPr>
          <p:cNvPr id="12" name="Group 11">
            <a:extLst>
              <a:ext uri="{FF2B5EF4-FFF2-40B4-BE49-F238E27FC236}">
                <a16:creationId xmlns:a16="http://schemas.microsoft.com/office/drawing/2014/main" id="{5029B4A8-2CF0-48DC-B29E-F3B62EDDC4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2" name="Oval 12">
              <a:extLst>
                <a:ext uri="{FF2B5EF4-FFF2-40B4-BE49-F238E27FC236}">
                  <a16:creationId xmlns:a16="http://schemas.microsoft.com/office/drawing/2014/main" id="{F71DA811-F7AE-460D-9891-57F221994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3747795E-BBFD-44B4-892D-2054745A8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291093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group of people holding flags&#10;&#10;Description automatically generated with medium confidence">
            <a:extLst>
              <a:ext uri="{FF2B5EF4-FFF2-40B4-BE49-F238E27FC236}">
                <a16:creationId xmlns:a16="http://schemas.microsoft.com/office/drawing/2014/main" id="{C1C5FCD8-0480-8B0D-64BD-0D166C8CDA3E}"/>
              </a:ext>
            </a:extLst>
          </p:cNvPr>
          <p:cNvPicPr>
            <a:picLocks noChangeAspect="1"/>
          </p:cNvPicPr>
          <p:nvPr/>
        </p:nvPicPr>
        <p:blipFill rotWithShape="1">
          <a:blip r:embed="rId2">
            <a:extLst>
              <a:ext uri="{28A0092B-C50C-407E-A947-70E740481C1C}">
                <a14:useLocalDpi xmlns:a14="http://schemas.microsoft.com/office/drawing/2010/main" val="0"/>
              </a:ext>
            </a:extLst>
          </a:blip>
          <a:srcRect l="14653" r="21981" b="-2"/>
          <a:stretch/>
        </p:blipFill>
        <p:spPr>
          <a:xfrm>
            <a:off x="20" y="10"/>
            <a:ext cx="2971357" cy="3352846"/>
          </a:xfrm>
          <a:prstGeom prst="rect">
            <a:avLst/>
          </a:prstGeom>
        </p:spPr>
      </p:pic>
      <p:pic>
        <p:nvPicPr>
          <p:cNvPr id="105" name="Content Placeholder 104" descr="A group of people on a street&#10;&#10;Description automatically generated with low confidence">
            <a:extLst>
              <a:ext uri="{FF2B5EF4-FFF2-40B4-BE49-F238E27FC236}">
                <a16:creationId xmlns:a16="http://schemas.microsoft.com/office/drawing/2014/main" id="{3B82A69F-1075-0A12-6C02-0802001AFA3E}"/>
              </a:ext>
            </a:extLst>
          </p:cNvPr>
          <p:cNvPicPr>
            <a:picLocks noChangeAspect="1"/>
          </p:cNvPicPr>
          <p:nvPr/>
        </p:nvPicPr>
        <p:blipFill rotWithShape="1">
          <a:blip r:embed="rId3">
            <a:extLst>
              <a:ext uri="{28A0092B-C50C-407E-A947-70E740481C1C}">
                <a14:useLocalDpi xmlns:a14="http://schemas.microsoft.com/office/drawing/2010/main" val="0"/>
              </a:ext>
            </a:extLst>
          </a:blip>
          <a:srcRect l="4077" r="55317" b="1"/>
          <a:stretch/>
        </p:blipFill>
        <p:spPr>
          <a:xfrm>
            <a:off x="3127672" y="-1"/>
            <a:ext cx="2971377" cy="5049079"/>
          </a:xfrm>
          <a:custGeom>
            <a:avLst/>
            <a:gdLst/>
            <a:ahLst/>
            <a:cxnLst/>
            <a:rect l="l" t="t" r="r" b="b"/>
            <a:pathLst>
              <a:path w="2971377" h="5049079">
                <a:moveTo>
                  <a:pt x="0" y="0"/>
                </a:moveTo>
                <a:lnTo>
                  <a:pt x="2971377" y="0"/>
                </a:lnTo>
                <a:lnTo>
                  <a:pt x="2971377" y="5049079"/>
                </a:lnTo>
                <a:lnTo>
                  <a:pt x="949962" y="5049079"/>
                </a:lnTo>
                <a:lnTo>
                  <a:pt x="949962" y="3352857"/>
                </a:lnTo>
                <a:lnTo>
                  <a:pt x="0" y="3352857"/>
                </a:lnTo>
                <a:close/>
              </a:path>
            </a:pathLst>
          </a:custGeom>
        </p:spPr>
      </p:pic>
      <p:pic>
        <p:nvPicPr>
          <p:cNvPr id="7" name="Picture 6" descr="A group of people walking on a sidewalk&#10;&#10;Description automatically generated with low confidence">
            <a:extLst>
              <a:ext uri="{FF2B5EF4-FFF2-40B4-BE49-F238E27FC236}">
                <a16:creationId xmlns:a16="http://schemas.microsoft.com/office/drawing/2014/main" id="{87982640-6669-0F49-1BC1-884831109E33}"/>
              </a:ext>
            </a:extLst>
          </p:cNvPr>
          <p:cNvPicPr>
            <a:picLocks noChangeAspect="1"/>
          </p:cNvPicPr>
          <p:nvPr/>
        </p:nvPicPr>
        <p:blipFill rotWithShape="1">
          <a:blip r:embed="rId4">
            <a:extLst>
              <a:ext uri="{28A0092B-C50C-407E-A947-70E740481C1C}">
                <a14:useLocalDpi xmlns:a14="http://schemas.microsoft.com/office/drawing/2010/main" val="0"/>
              </a:ext>
            </a:extLst>
          </a:blip>
          <a:srcRect l="12346" r="9827" b="-2"/>
          <a:stretch/>
        </p:blipFill>
        <p:spPr>
          <a:xfrm>
            <a:off x="20" y="3495598"/>
            <a:ext cx="3920305" cy="3362402"/>
          </a:xfrm>
          <a:prstGeom prst="rect">
            <a:avLst/>
          </a:prstGeom>
        </p:spPr>
      </p:pic>
      <p:pic>
        <p:nvPicPr>
          <p:cNvPr id="100" name="Content Placeholder 99" descr="A picture containing text, several&#10;&#10;Description automatically generated">
            <a:extLst>
              <a:ext uri="{FF2B5EF4-FFF2-40B4-BE49-F238E27FC236}">
                <a16:creationId xmlns:a16="http://schemas.microsoft.com/office/drawing/2014/main" id="{3CC3C8D2-C32D-98CA-31C7-7113394EC555}"/>
              </a:ext>
            </a:extLst>
          </p:cNvPr>
          <p:cNvPicPr>
            <a:picLocks noChangeAspect="1"/>
          </p:cNvPicPr>
          <p:nvPr/>
        </p:nvPicPr>
        <p:blipFill rotWithShape="1">
          <a:blip r:embed="rId5">
            <a:extLst>
              <a:ext uri="{28A0092B-C50C-407E-A947-70E740481C1C}">
                <a14:useLocalDpi xmlns:a14="http://schemas.microsoft.com/office/drawing/2010/main" val="0"/>
              </a:ext>
            </a:extLst>
          </a:blip>
          <a:srcRect l="13129" r="26421" b="-6"/>
          <a:stretch/>
        </p:blipFill>
        <p:spPr>
          <a:xfrm>
            <a:off x="4076619" y="5200650"/>
            <a:ext cx="2027001" cy="1659926"/>
          </a:xfrm>
          <a:prstGeom prst="rect">
            <a:avLst/>
          </a:prstGeom>
        </p:spPr>
      </p:pic>
      <p:sp>
        <p:nvSpPr>
          <p:cNvPr id="169" name="Rectangle 162">
            <a:extLst>
              <a:ext uri="{FF2B5EF4-FFF2-40B4-BE49-F238E27FC236}">
                <a16:creationId xmlns:a16="http://schemas.microsoft.com/office/drawing/2014/main" id="{630CF515-E0ED-4921-99B2-EF60F39D9E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5343" y="0"/>
            <a:ext cx="5936656" cy="6857999"/>
          </a:xfrm>
          <a:prstGeom prst="rect">
            <a:avLst/>
          </a:prstGeom>
          <a:blipFill dpi="0" rotWithShape="1">
            <a:blip r:embed="rId6">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1" name="Group 164">
            <a:extLst>
              <a:ext uri="{FF2B5EF4-FFF2-40B4-BE49-F238E27FC236}">
                <a16:creationId xmlns:a16="http://schemas.microsoft.com/office/drawing/2014/main" id="{13048939-26DF-4DAF-87A6-7662CF40D5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72" name="Oval 165">
              <a:extLst>
                <a:ext uri="{FF2B5EF4-FFF2-40B4-BE49-F238E27FC236}">
                  <a16:creationId xmlns:a16="http://schemas.microsoft.com/office/drawing/2014/main" id="{0D527858-3E63-40D6-856D-07825A1AA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73" name="Oval 166">
              <a:extLst>
                <a:ext uri="{FF2B5EF4-FFF2-40B4-BE49-F238E27FC236}">
                  <a16:creationId xmlns:a16="http://schemas.microsoft.com/office/drawing/2014/main" id="{DB2BA08F-31D8-4AA3-897D-E4D4E3D12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117" name="Content Placeholder 116">
            <a:extLst>
              <a:ext uri="{FF2B5EF4-FFF2-40B4-BE49-F238E27FC236}">
                <a16:creationId xmlns:a16="http://schemas.microsoft.com/office/drawing/2014/main" id="{6B815C3B-4245-B6A2-BDEE-596B131C3CD5}"/>
              </a:ext>
            </a:extLst>
          </p:cNvPr>
          <p:cNvSpPr>
            <a:spLocks noGrp="1"/>
          </p:cNvSpPr>
          <p:nvPr>
            <p:ph idx="1"/>
          </p:nvPr>
        </p:nvSpPr>
        <p:spPr>
          <a:xfrm>
            <a:off x="6103620" y="342238"/>
            <a:ext cx="5755305" cy="6686880"/>
          </a:xfrm>
        </p:spPr>
        <p:txBody>
          <a:bodyPr>
            <a:normAutofit/>
          </a:bodyPr>
          <a:lstStyle/>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i="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800" b="1" dirty="0">
              <a:latin typeface="Arial" panose="020B0604020202020204" pitchFamily="34" charset="0"/>
              <a:cs typeface="Arial" panose="020B0604020202020204" pitchFamily="34" charset="0"/>
            </a:endParaRPr>
          </a:p>
          <a:p>
            <a:pPr marL="0" indent="0">
              <a:lnSpc>
                <a:spcPct val="100000"/>
              </a:lnSpc>
              <a:spcBef>
                <a:spcPts val="0"/>
              </a:spcBef>
              <a:buNone/>
            </a:pPr>
            <a:r>
              <a:rPr lang="en-GB" sz="800" b="1" dirty="0">
                <a:latin typeface="Arial" panose="020B0604020202020204" pitchFamily="34" charset="0"/>
                <a:cs typeface="Arial" panose="020B0604020202020204" pitchFamily="34" charset="0"/>
              </a:rPr>
              <a:t>    (</a:t>
            </a:r>
            <a:r>
              <a:rPr lang="en-GB" sz="1000" b="1" dirty="0">
                <a:latin typeface="Arial" panose="020B0604020202020204" pitchFamily="34" charset="0"/>
                <a:cs typeface="Arial" panose="020B0604020202020204" pitchFamily="34" charset="0"/>
              </a:rPr>
              <a:t>Source of pictures: Online)</a:t>
            </a:r>
          </a:p>
        </p:txBody>
      </p:sp>
      <p:pic>
        <p:nvPicPr>
          <p:cNvPr id="120" name="Picture 119" descr="A bridge with towers and a city in the background&#10;&#10;Description automatically generated with low confidence">
            <a:extLst>
              <a:ext uri="{FF2B5EF4-FFF2-40B4-BE49-F238E27FC236}">
                <a16:creationId xmlns:a16="http://schemas.microsoft.com/office/drawing/2014/main" id="{087823E7-F648-40A4-8724-80C57047147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148687" y="-14514"/>
            <a:ext cx="6043313" cy="6215003"/>
          </a:xfrm>
          <a:prstGeom prst="rect">
            <a:avLst/>
          </a:prstGeom>
        </p:spPr>
      </p:pic>
    </p:spTree>
    <p:extLst>
      <p:ext uri="{BB962C8B-B14F-4D97-AF65-F5344CB8AC3E}">
        <p14:creationId xmlns:p14="http://schemas.microsoft.com/office/powerpoint/2010/main" val="817414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4B359-7423-07D4-E261-205D227EF0EB}"/>
              </a:ext>
            </a:extLst>
          </p:cNvPr>
          <p:cNvSpPr>
            <a:spLocks noGrp="1"/>
          </p:cNvSpPr>
          <p:nvPr>
            <p:ph type="title"/>
          </p:nvPr>
        </p:nvSpPr>
        <p:spPr>
          <a:xfrm>
            <a:off x="554182" y="484632"/>
            <a:ext cx="10574066" cy="665295"/>
          </a:xfrm>
        </p:spPr>
        <p:txBody>
          <a:bodyPr>
            <a:normAutofit/>
          </a:bodyPr>
          <a:lstStyle/>
          <a:p>
            <a:r>
              <a:rPr lang="en-GB" sz="2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8049D3FA-96F6-CE56-AC32-70C76530D1C6}"/>
              </a:ext>
            </a:extLst>
          </p:cNvPr>
          <p:cNvSpPr>
            <a:spLocks noGrp="1"/>
          </p:cNvSpPr>
          <p:nvPr>
            <p:ph idx="1"/>
          </p:nvPr>
        </p:nvSpPr>
        <p:spPr>
          <a:xfrm>
            <a:off x="318655" y="1149927"/>
            <a:ext cx="11319163" cy="5022273"/>
          </a:xfrm>
        </p:spPr>
        <p:txBody>
          <a:bodyPr>
            <a:noAutofit/>
          </a:bodyPr>
          <a:lstStyle/>
          <a:p>
            <a:pPr>
              <a:lnSpc>
                <a:spcPct val="170000"/>
              </a:lnSpc>
              <a:spcBef>
                <a:spcPts val="0"/>
              </a:spcBef>
            </a:pPr>
            <a:r>
              <a:rPr lang="en-US" sz="1200" dirty="0">
                <a:effectLst/>
                <a:latin typeface="Arial" panose="020B0604020202020204" pitchFamily="34" charset="0"/>
                <a:ea typeface="Times New Roman" panose="02020603050405020304" pitchFamily="18" charset="0"/>
                <a:cs typeface="Arial" panose="020B0604020202020204" pitchFamily="34" charset="0"/>
              </a:rPr>
              <a:t>GOV.UK (2013). The Child Poverty Unit. [online] GOV.UK. Available at: </a:t>
            </a:r>
            <a:r>
              <a:rPr lang="en-US" sz="1200" u="none" strike="noStrike" dirty="0">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https://www.gov.uk/government/groups/the-child-poverty-unit</a:t>
            </a:r>
            <a:r>
              <a:rPr lang="en-US" sz="1200" dirty="0">
                <a:effectLst/>
                <a:latin typeface="Arial" panose="020B0604020202020204" pitchFamily="34" charset="0"/>
                <a:ea typeface="Times New Roman" panose="02020603050405020304" pitchFamily="18" charset="0"/>
                <a:cs typeface="Arial" panose="020B0604020202020204" pitchFamily="34" charset="0"/>
              </a:rPr>
              <a:t> [Accessed 28 Nov. 2022].</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70000"/>
              </a:lnSpc>
              <a:spcBef>
                <a:spcPts val="0"/>
              </a:spcBef>
            </a:pPr>
            <a:r>
              <a:rPr lang="en-US" sz="1200" dirty="0">
                <a:effectLst/>
                <a:latin typeface="Arial" panose="020B0604020202020204" pitchFamily="34" charset="0"/>
                <a:ea typeface="Times New Roman" panose="02020603050405020304" pitchFamily="18" charset="0"/>
                <a:cs typeface="Arial" panose="020B0604020202020204" pitchFamily="34" charset="0"/>
              </a:rPr>
              <a:t>GOV.UK (2014). Community development framework. [online] GOV.UK. Available at: </a:t>
            </a:r>
            <a:r>
              <a:rPr lang="en-US" sz="1200" u="none" strike="noStrike" dirty="0">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https://www.gov.uk/guidance/community-development-framework</a:t>
            </a:r>
            <a:r>
              <a:rPr lang="en-US" sz="1200" dirty="0">
                <a:effectLst/>
                <a:latin typeface="Arial" panose="020B0604020202020204" pitchFamily="34" charset="0"/>
                <a:ea typeface="Times New Roman" panose="02020603050405020304" pitchFamily="18" charset="0"/>
                <a:cs typeface="Arial" panose="020B0604020202020204" pitchFamily="34" charset="0"/>
              </a:rPr>
              <a:t> [Accessed 30 Nov. 2022].</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70000"/>
              </a:lnSpc>
              <a:spcBef>
                <a:spcPts val="0"/>
              </a:spcBef>
            </a:pPr>
            <a:r>
              <a:rPr lang="en-US" sz="1200" dirty="0">
                <a:effectLst/>
                <a:latin typeface="Arial" panose="020B0604020202020204" pitchFamily="34" charset="0"/>
                <a:ea typeface="Times New Roman" panose="02020603050405020304" pitchFamily="18" charset="0"/>
                <a:cs typeface="Arial" panose="020B0604020202020204" pitchFamily="34" charset="0"/>
              </a:rPr>
              <a:t>Greater London Authority (2022). Tackling child poverty and health inequality in London | LGOV. [online] www.london.gov.uk. Available at: </a:t>
            </a:r>
            <a:r>
              <a:rPr lang="en-US" sz="1200" u="sng" dirty="0">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https://www.london.gov.uk/programmes-strategies/education-and-youth/support-families-and-early-years/tackling-child-poverty-and-health#:~:text=Child%20poverty%20in%20London</a:t>
            </a:r>
            <a:r>
              <a:rPr lang="en-US" sz="1200" dirty="0">
                <a:effectLst/>
                <a:latin typeface="Arial" panose="020B0604020202020204" pitchFamily="34" charset="0"/>
                <a:ea typeface="Times New Roman" panose="02020603050405020304" pitchFamily="18" charset="0"/>
                <a:cs typeface="Arial" panose="020B0604020202020204" pitchFamily="34" charset="0"/>
              </a:rPr>
              <a:t> [Accessed 30 Nov. 2022].</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70000"/>
              </a:lnSpc>
              <a:spcBef>
                <a:spcPts val="0"/>
              </a:spcBef>
            </a:pPr>
            <a:r>
              <a:rPr lang="en-US" sz="1200" dirty="0">
                <a:effectLst/>
                <a:latin typeface="Arial" panose="020B0604020202020204" pitchFamily="34" charset="0"/>
                <a:ea typeface="Times New Roman" panose="02020603050405020304" pitchFamily="18" charset="0"/>
                <a:cs typeface="Arial" panose="020B0604020202020204" pitchFamily="34" charset="0"/>
              </a:rPr>
              <a:t>Guy-Evans, O. (2020). Bronfenbrenner’s Ecological Systems Theory. [online] Simply Psychology. Available at: </a:t>
            </a:r>
            <a:r>
              <a:rPr lang="en-US" sz="1200" u="none" strike="noStrike" dirty="0">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https://www.simplypsychology.org/Bronfenbrenner.html</a:t>
            </a:r>
            <a:r>
              <a:rPr lang="en-US" sz="1200" dirty="0">
                <a:effectLst/>
                <a:latin typeface="Arial" panose="020B0604020202020204" pitchFamily="34" charset="0"/>
                <a:ea typeface="Times New Roman" panose="02020603050405020304" pitchFamily="18" charset="0"/>
                <a:cs typeface="Arial" panose="020B0604020202020204" pitchFamily="34" charset="0"/>
              </a:rPr>
              <a:t> [Accessed 28 Nov. 2022].</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70000"/>
              </a:lnSpc>
              <a:spcBef>
                <a:spcPts val="0"/>
              </a:spcBef>
            </a:pPr>
            <a:r>
              <a:rPr lang="en-US" sz="1200" dirty="0">
                <a:effectLst/>
                <a:latin typeface="Arial" panose="020B0604020202020204" pitchFamily="34" charset="0"/>
                <a:ea typeface="Times New Roman" panose="02020603050405020304" pitchFamily="18" charset="0"/>
                <a:cs typeface="Arial" panose="020B0604020202020204" pitchFamily="34" charset="0"/>
              </a:rPr>
              <a:t>HM Government (2014). Child Poverty Strategy  2014-17. [online] HM Government. Available at: </a:t>
            </a:r>
            <a:r>
              <a:rPr lang="en-US" sz="1200" u="none" strike="noStrike" dirty="0">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https://assets.publishing.service.gov.uk/government/uploads/system/uploads/attachment_data/file/324103/Child_poverty_strategy.pdf</a:t>
            </a:r>
            <a:r>
              <a:rPr lang="en-US" sz="1200" dirty="0">
                <a:effectLst/>
                <a:latin typeface="Arial" panose="020B0604020202020204" pitchFamily="34" charset="0"/>
                <a:ea typeface="Times New Roman" panose="02020603050405020304" pitchFamily="18" charset="0"/>
                <a:cs typeface="Arial" panose="020B0604020202020204" pitchFamily="34" charset="0"/>
              </a:rPr>
              <a:t> [Accessed 28 Nov. 2022].</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70000"/>
              </a:lnSpc>
              <a:spcBef>
                <a:spcPts val="0"/>
              </a:spcBef>
            </a:pPr>
            <a:r>
              <a:rPr lang="en-US" sz="1200" dirty="0">
                <a:effectLst/>
                <a:latin typeface="Arial" panose="020B0604020202020204" pitchFamily="34" charset="0"/>
                <a:ea typeface="Times New Roman" panose="02020603050405020304" pitchFamily="18" charset="0"/>
                <a:cs typeface="Arial" panose="020B0604020202020204" pitchFamily="34" charset="0"/>
              </a:rPr>
              <a:t>Huang, L., Clarke, A., </a:t>
            </a:r>
            <a:r>
              <a:rPr lang="en-US" sz="1200" dirty="0" err="1">
                <a:effectLst/>
                <a:latin typeface="Arial" panose="020B0604020202020204" pitchFamily="34" charset="0"/>
                <a:ea typeface="Times New Roman" panose="02020603050405020304" pitchFamily="18" charset="0"/>
                <a:cs typeface="Arial" panose="020B0604020202020204" pitchFamily="34" charset="0"/>
              </a:rPr>
              <a:t>Heldsinger</a:t>
            </a:r>
            <a:r>
              <a:rPr lang="en-US" sz="1200" dirty="0">
                <a:effectLst/>
                <a:latin typeface="Arial" panose="020B0604020202020204" pitchFamily="34" charset="0"/>
                <a:ea typeface="Times New Roman" panose="02020603050405020304" pitchFamily="18" charset="0"/>
                <a:cs typeface="Arial" panose="020B0604020202020204" pitchFamily="34" charset="0"/>
              </a:rPr>
              <a:t>, N. and Tian, W. (2019). The communication role of social media in social marketing: a study of the community sustainability knowledge dissemination on LinkedIn and Twitter. Journal of Marketing Analytics, 7(2), pp.64–75. doi:</a:t>
            </a:r>
            <a:r>
              <a:rPr lang="en-US" sz="1200" u="none" strike="noStrike" dirty="0">
                <a:effectLst/>
                <a:latin typeface="Arial" panose="020B0604020202020204" pitchFamily="34" charset="0"/>
                <a:ea typeface="Times New Roman" panose="02020603050405020304" pitchFamily="18" charset="0"/>
                <a:cs typeface="Arial" panose="020B0604020202020204" pitchFamily="34" charset="0"/>
                <a:hlinkClick r:id="rId7" action="ppaction://hlinkfile">
                  <a:extLst>
                    <a:ext uri="{A12FA001-AC4F-418D-AE19-62706E023703}">
                      <ahyp:hlinkClr xmlns:ahyp="http://schemas.microsoft.com/office/drawing/2018/hyperlinkcolor" val="tx"/>
                    </a:ext>
                  </a:extLst>
                </a:hlinkClick>
              </a:rPr>
              <a:t>10.1057/s41270-019-00053-8</a:t>
            </a:r>
            <a:r>
              <a:rPr lang="en-US" sz="1200" dirty="0">
                <a:effectLst/>
                <a:latin typeface="Arial" panose="020B0604020202020204" pitchFamily="34" charset="0"/>
                <a:ea typeface="Times New Roman" panose="02020603050405020304" pitchFamily="18" charset="0"/>
                <a:cs typeface="Arial" panose="020B0604020202020204" pitchFamily="34" charset="0"/>
              </a:rPr>
              <a:t>.</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70000"/>
              </a:lnSpc>
              <a:spcBef>
                <a:spcPts val="0"/>
              </a:spcBef>
            </a:pPr>
            <a:r>
              <a:rPr lang="en-US" sz="1200" dirty="0">
                <a:effectLst/>
                <a:latin typeface="Arial" panose="020B0604020202020204" pitchFamily="34" charset="0"/>
                <a:ea typeface="Times New Roman" panose="02020603050405020304" pitchFamily="18" charset="0"/>
                <a:cs typeface="Arial" panose="020B0604020202020204" pitchFamily="34" charset="0"/>
              </a:rPr>
              <a:t>Joseph Rowntree Foundation (2022). Child poverty rates by local authority. [online] JRF. Available at: </a:t>
            </a:r>
            <a:r>
              <a:rPr lang="en-US" sz="1200" u="none" strike="noStrike" dirty="0">
                <a:effectLst/>
                <a:latin typeface="Arial" panose="020B0604020202020204" pitchFamily="34" charset="0"/>
                <a:ea typeface="Times New Roman" panose="02020603050405020304" pitchFamily="18" charset="0"/>
                <a:cs typeface="Arial" panose="020B0604020202020204" pitchFamily="34" charset="0"/>
                <a:hlinkClick r:id="rId8">
                  <a:extLst>
                    <a:ext uri="{A12FA001-AC4F-418D-AE19-62706E023703}">
                      <ahyp:hlinkClr xmlns:ahyp="http://schemas.microsoft.com/office/drawing/2018/hyperlinkcolor" val="tx"/>
                    </a:ext>
                  </a:extLst>
                </a:hlinkClick>
              </a:rPr>
              <a:t>https://www.jrf.org.uk/data/child-poverty-rates-local-authority</a:t>
            </a:r>
            <a:r>
              <a:rPr lang="en-US" sz="1200" dirty="0">
                <a:effectLst/>
                <a:latin typeface="Arial" panose="020B0604020202020204" pitchFamily="34" charset="0"/>
                <a:ea typeface="Times New Roman" panose="02020603050405020304" pitchFamily="18" charset="0"/>
                <a:cs typeface="Arial" panose="020B0604020202020204" pitchFamily="34" charset="0"/>
              </a:rPr>
              <a:t> [Accessed 26 Nov. 2022].</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70000"/>
              </a:lnSpc>
              <a:spcBef>
                <a:spcPts val="0"/>
              </a:spcBef>
            </a:pPr>
            <a:r>
              <a:rPr lang="en-US" sz="1200" dirty="0">
                <a:effectLst/>
                <a:latin typeface="Arial" panose="020B0604020202020204" pitchFamily="34" charset="0"/>
                <a:ea typeface="Times New Roman" panose="02020603050405020304" pitchFamily="18" charset="0"/>
                <a:cs typeface="Arial" panose="020B0604020202020204" pitchFamily="34" charset="0"/>
              </a:rPr>
              <a:t>Majid, A. (2017). Tower Hamlets: growing up poor in the borough with a missing ‘middle’ – </a:t>
            </a:r>
            <a:r>
              <a:rPr lang="en-US" sz="1200" dirty="0" err="1">
                <a:effectLst/>
                <a:latin typeface="Arial" panose="020B0604020202020204" pitchFamily="34" charset="0"/>
                <a:ea typeface="Times New Roman" panose="02020603050405020304" pitchFamily="18" charset="0"/>
                <a:cs typeface="Arial" panose="020B0604020202020204" pitchFamily="34" charset="0"/>
              </a:rPr>
              <a:t>Eastlondonlines</a:t>
            </a:r>
            <a:r>
              <a:rPr lang="en-US" sz="1200" dirty="0">
                <a:effectLst/>
                <a:latin typeface="Arial" panose="020B0604020202020204" pitchFamily="34" charset="0"/>
                <a:ea typeface="Times New Roman" panose="02020603050405020304" pitchFamily="18" charset="0"/>
                <a:cs typeface="Arial" panose="020B0604020202020204" pitchFamily="34" charset="0"/>
              </a:rPr>
              <a:t>. [online] www.eastlondonlines.co.uk. Available at: </a:t>
            </a:r>
            <a:r>
              <a:rPr lang="en-US" sz="1200" u="none" strike="noStrike" dirty="0">
                <a:effectLst/>
                <a:latin typeface="Arial" panose="020B0604020202020204" pitchFamily="34" charset="0"/>
                <a:ea typeface="Times New Roman" panose="02020603050405020304" pitchFamily="18" charset="0"/>
                <a:cs typeface="Arial" panose="020B0604020202020204" pitchFamily="34" charset="0"/>
                <a:hlinkClick r:id="rId9">
                  <a:extLst>
                    <a:ext uri="{A12FA001-AC4F-418D-AE19-62706E023703}">
                      <ahyp:hlinkClr xmlns:ahyp="http://schemas.microsoft.com/office/drawing/2018/hyperlinkcolor" val="tx"/>
                    </a:ext>
                  </a:extLst>
                </a:hlinkClick>
              </a:rPr>
              <a:t>https://www.eastlondonlines.co.uk/2017/03/tower-hamlets-growing-up-poor-in-the-borough-with-a-missing-middle/</a:t>
            </a:r>
            <a:r>
              <a:rPr lang="en-US" sz="1200" dirty="0">
                <a:effectLst/>
                <a:latin typeface="Arial" panose="020B0604020202020204" pitchFamily="34" charset="0"/>
                <a:ea typeface="Times New Roman" panose="02020603050405020304" pitchFamily="18" charset="0"/>
                <a:cs typeface="Arial" panose="020B0604020202020204" pitchFamily="34" charset="0"/>
              </a:rPr>
              <a:t> [Accessed 26 Nov. 2022].</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5632998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4B359-7423-07D4-E261-205D227EF0EB}"/>
              </a:ext>
            </a:extLst>
          </p:cNvPr>
          <p:cNvSpPr>
            <a:spLocks noGrp="1"/>
          </p:cNvSpPr>
          <p:nvPr>
            <p:ph type="title"/>
          </p:nvPr>
        </p:nvSpPr>
        <p:spPr>
          <a:xfrm>
            <a:off x="318655" y="484632"/>
            <a:ext cx="10809593" cy="665295"/>
          </a:xfrm>
        </p:spPr>
        <p:txBody>
          <a:bodyPr>
            <a:normAutofit/>
          </a:bodyPr>
          <a:lstStyle/>
          <a:p>
            <a:r>
              <a:rPr lang="en-GB" sz="2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8049D3FA-96F6-CE56-AC32-70C76530D1C6}"/>
              </a:ext>
            </a:extLst>
          </p:cNvPr>
          <p:cNvSpPr>
            <a:spLocks noGrp="1"/>
          </p:cNvSpPr>
          <p:nvPr>
            <p:ph idx="1"/>
          </p:nvPr>
        </p:nvSpPr>
        <p:spPr>
          <a:xfrm>
            <a:off x="318655" y="1149927"/>
            <a:ext cx="11319163" cy="5022273"/>
          </a:xfrm>
        </p:spPr>
        <p:txBody>
          <a:bodyPr>
            <a:normAutofit fontScale="32500" lnSpcReduction="20000"/>
          </a:bodyPr>
          <a:lstStyle/>
          <a:p>
            <a:pPr>
              <a:lnSpc>
                <a:spcPct val="170000"/>
              </a:lnSpc>
              <a:spcBef>
                <a:spcPts val="0"/>
              </a:spcBef>
            </a:pPr>
            <a:endParaRPr lang="en-US" sz="37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70000"/>
              </a:lnSpc>
              <a:spcBef>
                <a:spcPts val="0"/>
              </a:spcBef>
            </a:pPr>
            <a:r>
              <a:rPr lang="en-US" sz="3700" dirty="0">
                <a:effectLst/>
                <a:latin typeface="Arial" panose="020B0604020202020204" pitchFamily="34" charset="0"/>
                <a:ea typeface="Times New Roman" panose="02020603050405020304" pitchFamily="18" charset="0"/>
                <a:cs typeface="Arial" panose="020B0604020202020204" pitchFamily="34" charset="0"/>
              </a:rPr>
              <a:t>National Education Union (2021). Child poverty - the facts. [online] NEU. Available at: </a:t>
            </a:r>
            <a:r>
              <a:rPr lang="en-US" sz="3700" u="none" strike="noStrike" dirty="0">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https://neu.org.uk/child-poverty-facts</a:t>
            </a:r>
            <a:r>
              <a:rPr lang="en-US" sz="3700" dirty="0">
                <a:effectLst/>
                <a:latin typeface="Arial" panose="020B0604020202020204" pitchFamily="34" charset="0"/>
                <a:ea typeface="Times New Roman" panose="02020603050405020304" pitchFamily="18" charset="0"/>
                <a:cs typeface="Arial" panose="020B0604020202020204" pitchFamily="34" charset="0"/>
              </a:rPr>
              <a:t> [Accessed 28 Nov. 2022].</a:t>
            </a:r>
            <a:endParaRPr lang="en-GB" sz="37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70000"/>
              </a:lnSpc>
              <a:spcBef>
                <a:spcPts val="0"/>
              </a:spcBef>
            </a:pPr>
            <a:r>
              <a:rPr lang="en-US" sz="3700" dirty="0">
                <a:effectLst/>
                <a:latin typeface="Arial" panose="020B0604020202020204" pitchFamily="34" charset="0"/>
                <a:ea typeface="Times New Roman" panose="02020603050405020304" pitchFamily="18" charset="0"/>
                <a:cs typeface="Arial" panose="020B0604020202020204" pitchFamily="34" charset="0"/>
              </a:rPr>
              <a:t>Neelam, G. (2016). Using technology to speed up community development. [online] mint. Available at: </a:t>
            </a:r>
            <a:r>
              <a:rPr lang="en-US" sz="3700" u="none" strike="noStrike" dirty="0">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https://www.livemint.com/Industry/HeayecHJaniyHTnKGEJVVM/Using-technology-to-speed-up-community-development.html</a:t>
            </a:r>
            <a:r>
              <a:rPr lang="en-US" sz="3700" dirty="0">
                <a:effectLst/>
                <a:latin typeface="Arial" panose="020B0604020202020204" pitchFamily="34" charset="0"/>
                <a:ea typeface="Times New Roman" panose="02020603050405020304" pitchFamily="18" charset="0"/>
                <a:cs typeface="Arial" panose="020B0604020202020204" pitchFamily="34" charset="0"/>
              </a:rPr>
              <a:t> [Accessed 30 Nov. 2022].</a:t>
            </a:r>
            <a:endParaRPr lang="en-GB" sz="37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70000"/>
              </a:lnSpc>
              <a:spcBef>
                <a:spcPts val="0"/>
              </a:spcBef>
            </a:pPr>
            <a:r>
              <a:rPr lang="en-US" sz="3700" dirty="0">
                <a:effectLst/>
                <a:latin typeface="Arial" panose="020B0604020202020204" pitchFamily="34" charset="0"/>
                <a:ea typeface="Times New Roman" panose="02020603050405020304" pitchFamily="18" charset="0"/>
                <a:cs typeface="Arial" panose="020B0604020202020204" pitchFamily="34" charset="0"/>
              </a:rPr>
              <a:t>New Policy Institute (2017). London’s Poverty Profile 2017. [online] Trust for London. Available at: </a:t>
            </a:r>
            <a:r>
              <a:rPr lang="en-US" sz="3700" u="none" strike="noStrike" dirty="0">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https://www.trustforlondon.org.uk/publications/londons-poverty-profile-2017/</a:t>
            </a:r>
            <a:r>
              <a:rPr lang="en-US" sz="3700" dirty="0">
                <a:effectLst/>
                <a:latin typeface="Arial" panose="020B0604020202020204" pitchFamily="34" charset="0"/>
                <a:ea typeface="Times New Roman" panose="02020603050405020304" pitchFamily="18" charset="0"/>
                <a:cs typeface="Arial" panose="020B0604020202020204" pitchFamily="34" charset="0"/>
              </a:rPr>
              <a:t> [Accessed 19 Nov. 2022].</a:t>
            </a:r>
            <a:endParaRPr lang="en-GB" sz="37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70000"/>
              </a:lnSpc>
              <a:spcBef>
                <a:spcPts val="0"/>
              </a:spcBef>
            </a:pPr>
            <a:r>
              <a:rPr lang="en-US" sz="3700" dirty="0">
                <a:effectLst/>
                <a:latin typeface="Arial" panose="020B0604020202020204" pitchFamily="34" charset="0"/>
                <a:ea typeface="Times New Roman" panose="02020603050405020304" pitchFamily="18" charset="0"/>
                <a:cs typeface="Arial" panose="020B0604020202020204" pitchFamily="34" charset="0"/>
              </a:rPr>
              <a:t>Office for National Statistics (2021). How the population changed in Tower Hamlets, Census 2021 - ONS. [online] www.ons.gov.uk. Available at: </a:t>
            </a:r>
            <a:r>
              <a:rPr lang="en-US" sz="3700" u="none" strike="noStrike" dirty="0">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https://www.ons.gov.uk/visualisations/censuspopulationchange/E09000030/</a:t>
            </a:r>
            <a:r>
              <a:rPr lang="en-US" sz="3700" dirty="0">
                <a:effectLst/>
                <a:latin typeface="Arial" panose="020B0604020202020204" pitchFamily="34" charset="0"/>
                <a:ea typeface="Times New Roman" panose="02020603050405020304" pitchFamily="18" charset="0"/>
                <a:cs typeface="Arial" panose="020B0604020202020204" pitchFamily="34" charset="0"/>
              </a:rPr>
              <a:t> [Accessed 24 Nov. 2022].</a:t>
            </a:r>
            <a:endParaRPr lang="en-GB" sz="37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70000"/>
              </a:lnSpc>
              <a:spcBef>
                <a:spcPts val="0"/>
              </a:spcBef>
            </a:pPr>
            <a:r>
              <a:rPr lang="en-US" sz="3700" dirty="0">
                <a:effectLst/>
                <a:latin typeface="Arial" panose="020B0604020202020204" pitchFamily="34" charset="0"/>
                <a:ea typeface="Times New Roman" panose="02020603050405020304" pitchFamily="18" charset="0"/>
                <a:cs typeface="Arial" panose="020B0604020202020204" pitchFamily="34" charset="0"/>
              </a:rPr>
              <a:t>Office for National Statistics (2022). Population and household estimates, England and Wales - Office for National Statistics. [online] www.ons.gov.uk. Available at: </a:t>
            </a:r>
            <a:r>
              <a:rPr lang="en-US" sz="3700" u="none" strike="noStrike" dirty="0">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https://www.ons.gov.uk/peoplepopulationandcommunity/populationandmigration/populationestimates/bulletins/populationandhouseholdestimatesenglandandwales/census2021unroundeddata</a:t>
            </a:r>
            <a:r>
              <a:rPr lang="en-US" sz="3700" dirty="0">
                <a:effectLst/>
                <a:latin typeface="Arial" panose="020B0604020202020204" pitchFamily="34" charset="0"/>
                <a:ea typeface="Times New Roman" panose="02020603050405020304" pitchFamily="18" charset="0"/>
                <a:cs typeface="Arial" panose="020B0604020202020204" pitchFamily="34" charset="0"/>
              </a:rPr>
              <a:t> [Accessed 26 Nov. 2022].</a:t>
            </a:r>
            <a:endParaRPr lang="en-GB" sz="37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70000"/>
              </a:lnSpc>
              <a:spcBef>
                <a:spcPts val="0"/>
              </a:spcBef>
            </a:pPr>
            <a:r>
              <a:rPr lang="en-US" sz="3700" dirty="0">
                <a:effectLst/>
                <a:latin typeface="Arial" panose="020B0604020202020204" pitchFamily="34" charset="0"/>
                <a:ea typeface="Times New Roman" panose="02020603050405020304" pitchFamily="18" charset="0"/>
                <a:cs typeface="Arial" panose="020B0604020202020204" pitchFamily="34" charset="0"/>
              </a:rPr>
              <a:t>Peach, N. (2022). UK census: Tower Hamlets has the worst child poverty rates in the UK. [online] City Monitor. Available at: </a:t>
            </a:r>
            <a:r>
              <a:rPr lang="en-US" sz="3700" u="none" strike="noStrike" dirty="0">
                <a:effectLst/>
                <a:latin typeface="Arial" panose="020B0604020202020204" pitchFamily="34" charset="0"/>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https://citymonitor.ai/economy/poverty/uk-census-tower-hamlets-has-the-worst-child-poverty-rates-in-the-uk</a:t>
            </a:r>
            <a:r>
              <a:rPr lang="en-US" sz="3700" dirty="0">
                <a:effectLst/>
                <a:latin typeface="Arial" panose="020B0604020202020204" pitchFamily="34" charset="0"/>
                <a:ea typeface="Times New Roman" panose="02020603050405020304" pitchFamily="18" charset="0"/>
                <a:cs typeface="Arial" panose="020B0604020202020204" pitchFamily="34" charset="0"/>
              </a:rPr>
              <a:t> [Accessed 16 Nov. 2022].</a:t>
            </a:r>
            <a:endParaRPr lang="en-GB" sz="37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70000"/>
              </a:lnSpc>
              <a:spcBef>
                <a:spcPts val="0"/>
              </a:spcBef>
            </a:pPr>
            <a:r>
              <a:rPr lang="en-US" sz="3700" dirty="0" err="1">
                <a:effectLst/>
                <a:latin typeface="Arial" panose="020B0604020202020204" pitchFamily="34" charset="0"/>
                <a:ea typeface="Times New Roman" panose="02020603050405020304" pitchFamily="18" charset="0"/>
                <a:cs typeface="Arial" panose="020B0604020202020204" pitchFamily="34" charset="0"/>
              </a:rPr>
              <a:t>Penington</a:t>
            </a:r>
            <a:r>
              <a:rPr lang="en-US" sz="3700" dirty="0">
                <a:effectLst/>
                <a:latin typeface="Arial" panose="020B0604020202020204" pitchFamily="34" charset="0"/>
                <a:ea typeface="Times New Roman" panose="02020603050405020304" pitchFamily="18" charset="0"/>
                <a:cs typeface="Arial" panose="020B0604020202020204" pitchFamily="34" charset="0"/>
              </a:rPr>
              <a:t>, E. (2020). Fact checking claims about child poverty. [online] Children’s Commissioner for England. Available at: </a:t>
            </a:r>
            <a:r>
              <a:rPr lang="en-US" sz="3700" u="none" strike="noStrike" dirty="0">
                <a:effectLst/>
                <a:latin typeface="Arial" panose="020B0604020202020204" pitchFamily="34" charset="0"/>
                <a:ea typeface="Times New Roman" panose="02020603050405020304" pitchFamily="18" charset="0"/>
                <a:cs typeface="Arial" panose="020B0604020202020204" pitchFamily="34" charset="0"/>
                <a:hlinkClick r:id="rId8">
                  <a:extLst>
                    <a:ext uri="{A12FA001-AC4F-418D-AE19-62706E023703}">
                      <ahyp:hlinkClr xmlns:ahyp="http://schemas.microsoft.com/office/drawing/2018/hyperlinkcolor" val="tx"/>
                    </a:ext>
                  </a:extLst>
                </a:hlinkClick>
              </a:rPr>
              <a:t>https://www.childrenscommissioner.gov.uk/2020/06/22/fact-checking-claims-about-child-poverty/</a:t>
            </a:r>
            <a:r>
              <a:rPr lang="en-US" sz="3700" dirty="0">
                <a:effectLst/>
                <a:latin typeface="Arial" panose="020B0604020202020204" pitchFamily="34" charset="0"/>
                <a:ea typeface="Times New Roman" panose="02020603050405020304" pitchFamily="18" charset="0"/>
                <a:cs typeface="Arial" panose="020B0604020202020204" pitchFamily="34" charset="0"/>
              </a:rPr>
              <a:t> [Accessed 19 Nov. 2022].</a:t>
            </a:r>
          </a:p>
          <a:p>
            <a:pPr>
              <a:lnSpc>
                <a:spcPct val="170000"/>
              </a:lnSpc>
              <a:spcBef>
                <a:spcPts val="0"/>
              </a:spcBef>
            </a:pPr>
            <a:r>
              <a:rPr lang="en-US" sz="3700" dirty="0">
                <a:effectLst/>
                <a:latin typeface="Arial" panose="020B0604020202020204" pitchFamily="34" charset="0"/>
                <a:ea typeface="Times New Roman" panose="02020603050405020304" pitchFamily="18" charset="0"/>
                <a:cs typeface="Arial" panose="020B0604020202020204" pitchFamily="34" charset="0"/>
              </a:rPr>
              <a:t>The Children's Society (2022). Ending child poverty. [online] The Children’s Society. Available at: </a:t>
            </a:r>
            <a:r>
              <a:rPr lang="en-US" sz="3700" u="none" strike="noStrike" dirty="0">
                <a:effectLst/>
                <a:latin typeface="Arial" panose="020B0604020202020204" pitchFamily="34" charset="0"/>
                <a:ea typeface="Times New Roman" panose="02020603050405020304" pitchFamily="18" charset="0"/>
                <a:cs typeface="Arial" panose="020B0604020202020204" pitchFamily="34" charset="0"/>
                <a:hlinkClick r:id="rId9">
                  <a:extLst>
                    <a:ext uri="{A12FA001-AC4F-418D-AE19-62706E023703}">
                      <ahyp:hlinkClr xmlns:ahyp="http://schemas.microsoft.com/office/drawing/2018/hyperlinkcolor" val="tx"/>
                    </a:ext>
                  </a:extLst>
                </a:hlinkClick>
              </a:rPr>
              <a:t>https://www.childrenssociety.org.uk/what-we-do/our-work/ending-child-poverty</a:t>
            </a:r>
            <a:r>
              <a:rPr lang="en-US" sz="3700" dirty="0">
                <a:effectLst/>
                <a:latin typeface="Arial" panose="020B0604020202020204" pitchFamily="34" charset="0"/>
                <a:ea typeface="Times New Roman" panose="02020603050405020304" pitchFamily="18" charset="0"/>
                <a:cs typeface="Arial" panose="020B0604020202020204" pitchFamily="34" charset="0"/>
              </a:rPr>
              <a:t> [Accessed 17 Nov. 2022].</a:t>
            </a:r>
            <a:endParaRPr lang="en-GB" sz="37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70000"/>
              </a:lnSpc>
              <a:spcBef>
                <a:spcPts val="0"/>
              </a:spcBef>
            </a:pPr>
            <a:endParaRPr lang="en-GB" sz="3700" dirty="0">
              <a:effectLst/>
              <a:latin typeface="Arial" panose="020B0604020202020204" pitchFamily="34" charset="0"/>
              <a:ea typeface="Times New Roman" panose="02020603050405020304" pitchFamily="18" charset="0"/>
              <a:cs typeface="Arial" panose="020B0604020202020204" pitchFamily="34" charset="0"/>
            </a:endParaRPr>
          </a:p>
          <a:p>
            <a:pPr marL="0" lvl="0" indent="0">
              <a:lnSpc>
                <a:spcPct val="170000"/>
              </a:lnSpc>
              <a:spcBef>
                <a:spcPts val="0"/>
              </a:spcBef>
              <a:buNone/>
            </a:pPr>
            <a:endParaRPr lang="en-US" sz="19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138583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AA007-5E76-3A71-9D2C-FC18ADA5D0C6}"/>
              </a:ext>
            </a:extLst>
          </p:cNvPr>
          <p:cNvSpPr>
            <a:spLocks noGrp="1"/>
          </p:cNvSpPr>
          <p:nvPr>
            <p:ph type="title"/>
          </p:nvPr>
        </p:nvSpPr>
        <p:spPr>
          <a:xfrm>
            <a:off x="789709" y="484632"/>
            <a:ext cx="10338539" cy="720713"/>
          </a:xfrm>
        </p:spPr>
        <p:txBody>
          <a:bodyPr>
            <a:normAutofit/>
          </a:bodyPr>
          <a:lstStyle/>
          <a:p>
            <a:r>
              <a:rPr lang="en-GB" sz="2800" dirty="0">
                <a:latin typeface="Arial" panose="020B0604020202020204" pitchFamily="34" charset="0"/>
                <a:cs typeface="Arial" panose="020B0604020202020204" pitchFamily="34" charset="0"/>
              </a:rPr>
              <a:t>references</a:t>
            </a:r>
            <a:endParaRPr lang="en-GB" sz="2800" dirty="0"/>
          </a:p>
        </p:txBody>
      </p:sp>
      <p:sp>
        <p:nvSpPr>
          <p:cNvPr id="3" name="Content Placeholder 2">
            <a:extLst>
              <a:ext uri="{FF2B5EF4-FFF2-40B4-BE49-F238E27FC236}">
                <a16:creationId xmlns:a16="http://schemas.microsoft.com/office/drawing/2014/main" id="{863625BF-7914-9FC2-2620-30615D88DAA7}"/>
              </a:ext>
            </a:extLst>
          </p:cNvPr>
          <p:cNvSpPr>
            <a:spLocks noGrp="1"/>
          </p:cNvSpPr>
          <p:nvPr>
            <p:ph idx="1"/>
          </p:nvPr>
        </p:nvSpPr>
        <p:spPr>
          <a:xfrm>
            <a:off x="789709" y="1524000"/>
            <a:ext cx="10338539" cy="5126182"/>
          </a:xfrm>
        </p:spPr>
        <p:txBody>
          <a:bodyPr>
            <a:normAutofit/>
          </a:bodyPr>
          <a:lstStyle/>
          <a:p>
            <a:pPr>
              <a:lnSpc>
                <a:spcPct val="170000"/>
              </a:lnSpc>
              <a:spcBef>
                <a:spcPts val="0"/>
              </a:spcBef>
            </a:pPr>
            <a:r>
              <a:rPr lang="en-US" sz="1200" dirty="0">
                <a:effectLst/>
                <a:latin typeface="Arial" panose="020B0604020202020204" pitchFamily="34" charset="0"/>
                <a:ea typeface="Times New Roman" panose="02020603050405020304" pitchFamily="18" charset="0"/>
                <a:cs typeface="Arial" panose="020B0604020202020204" pitchFamily="34" charset="0"/>
              </a:rPr>
              <a:t>Tower Hamlets Council (2018). </a:t>
            </a:r>
            <a:r>
              <a:rPr lang="en-US" sz="1200" i="1" dirty="0">
                <a:effectLst/>
                <a:latin typeface="Arial" panose="020B0604020202020204" pitchFamily="34" charset="0"/>
                <a:ea typeface="Times New Roman" panose="02020603050405020304" pitchFamily="18" charset="0"/>
                <a:cs typeface="Arial" panose="020B0604020202020204" pitchFamily="34" charset="0"/>
              </a:rPr>
              <a:t>Population Estimates Mid 2017 for Tower Hamlets</a:t>
            </a:r>
            <a:r>
              <a:rPr lang="en-US" sz="1200" dirty="0">
                <a:effectLst/>
                <a:latin typeface="Arial" panose="020B0604020202020204" pitchFamily="34" charset="0"/>
                <a:ea typeface="Times New Roman" panose="02020603050405020304" pitchFamily="18" charset="0"/>
                <a:cs typeface="Arial" panose="020B0604020202020204" pitchFamily="34" charset="0"/>
              </a:rPr>
              <a:t>. [online] Towerhamlets.gov.uk. Available at: </a:t>
            </a:r>
            <a:r>
              <a:rPr lang="en-US" sz="1200" u="none" strike="noStrike" dirty="0">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https://www.towerhamlets.gov.uk/lgnl/community_and_living/borough_statistics/population.aspx</a:t>
            </a:r>
            <a:r>
              <a:rPr lang="en-US" sz="1200" dirty="0">
                <a:effectLst/>
                <a:latin typeface="Arial" panose="020B0604020202020204" pitchFamily="34" charset="0"/>
                <a:ea typeface="Times New Roman" panose="02020603050405020304" pitchFamily="18" charset="0"/>
                <a:cs typeface="Arial" panose="020B0604020202020204" pitchFamily="34" charset="0"/>
              </a:rPr>
              <a:t> [Accessed 17 Nov. 2022].</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70000"/>
              </a:lnSpc>
              <a:spcBef>
                <a:spcPts val="0"/>
              </a:spcBef>
            </a:pPr>
            <a:r>
              <a:rPr lang="en-US" sz="1200" dirty="0">
                <a:effectLst/>
                <a:latin typeface="Arial" panose="020B0604020202020204" pitchFamily="34" charset="0"/>
                <a:ea typeface="Times New Roman" panose="02020603050405020304" pitchFamily="18" charset="0"/>
                <a:cs typeface="Arial" panose="020B0604020202020204" pitchFamily="34" charset="0"/>
              </a:rPr>
              <a:t>Tower Hamlets Council (2020). </a:t>
            </a:r>
            <a:r>
              <a:rPr lang="en-US" sz="1200" i="1" dirty="0">
                <a:effectLst/>
                <a:latin typeface="Arial" panose="020B0604020202020204" pitchFamily="34" charset="0"/>
                <a:ea typeface="Times New Roman" panose="02020603050405020304" pitchFamily="18" charset="0"/>
                <a:cs typeface="Arial" panose="020B0604020202020204" pitchFamily="34" charset="0"/>
              </a:rPr>
              <a:t>Borough profile</a:t>
            </a:r>
            <a:r>
              <a:rPr lang="en-US" sz="1200" dirty="0">
                <a:effectLst/>
                <a:latin typeface="Arial" panose="020B0604020202020204" pitchFamily="34" charset="0"/>
                <a:ea typeface="Times New Roman" panose="02020603050405020304" pitchFamily="18" charset="0"/>
                <a:cs typeface="Arial" panose="020B0604020202020204" pitchFamily="34" charset="0"/>
              </a:rPr>
              <a:t>. [online] Towerhamlets.gov.uk. Available at: </a:t>
            </a:r>
            <a:r>
              <a:rPr lang="en-US" sz="1200" u="none" strike="noStrike" dirty="0">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https://www.towerhamlets.gov.uk/lgnl/community_and_living/borough_statistics/Borough_profile.aspx</a:t>
            </a:r>
            <a:r>
              <a:rPr lang="en-US" sz="1200" dirty="0">
                <a:effectLst/>
                <a:latin typeface="Arial" panose="020B0604020202020204" pitchFamily="34" charset="0"/>
                <a:ea typeface="Times New Roman" panose="02020603050405020304" pitchFamily="18" charset="0"/>
                <a:cs typeface="Arial" panose="020B0604020202020204" pitchFamily="34" charset="0"/>
              </a:rPr>
              <a:t> [Accessed 25 Nov. 2022].</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70000"/>
              </a:lnSpc>
              <a:spcBef>
                <a:spcPts val="0"/>
              </a:spcBef>
            </a:pPr>
            <a:r>
              <a:rPr lang="en-US" sz="1200" dirty="0">
                <a:effectLst/>
                <a:latin typeface="Arial" panose="020B0604020202020204" pitchFamily="34" charset="0"/>
                <a:ea typeface="Times New Roman" panose="02020603050405020304" pitchFamily="18" charset="0"/>
                <a:cs typeface="Arial" panose="020B0604020202020204" pitchFamily="34" charset="0"/>
              </a:rPr>
              <a:t>Tower Hamlets Council (2021). </a:t>
            </a:r>
            <a:r>
              <a:rPr lang="en-US" sz="1200" i="1" dirty="0">
                <a:effectLst/>
                <a:latin typeface="Arial" panose="020B0604020202020204" pitchFamily="34" charset="0"/>
                <a:ea typeface="Times New Roman" panose="02020603050405020304" pitchFamily="18" charset="0"/>
                <a:cs typeface="Arial" panose="020B0604020202020204" pitchFamily="34" charset="0"/>
              </a:rPr>
              <a:t>London Borough of Tower Hamlets: Poverty Review</a:t>
            </a:r>
            <a:r>
              <a:rPr lang="en-US" sz="1200" dirty="0">
                <a:effectLst/>
                <a:latin typeface="Arial" panose="020B0604020202020204" pitchFamily="34" charset="0"/>
                <a:ea typeface="Times New Roman" panose="02020603050405020304" pitchFamily="18" charset="0"/>
                <a:cs typeface="Arial" panose="020B0604020202020204" pitchFamily="34" charset="0"/>
              </a:rPr>
              <a:t>. [online] </a:t>
            </a:r>
            <a:r>
              <a:rPr lang="en-US" sz="1200" i="1" dirty="0">
                <a:effectLst/>
                <a:latin typeface="Arial" panose="020B0604020202020204" pitchFamily="34" charset="0"/>
                <a:ea typeface="Times New Roman" panose="02020603050405020304" pitchFamily="18" charset="0"/>
                <a:cs typeface="Arial" panose="020B0604020202020204" pitchFamily="34" charset="0"/>
              </a:rPr>
              <a:t>democracy.towerhamlets.gov.uk</a:t>
            </a:r>
            <a:r>
              <a:rPr lang="en-US" sz="1200" dirty="0">
                <a:effectLst/>
                <a:latin typeface="Arial" panose="020B0604020202020204" pitchFamily="34" charset="0"/>
                <a:ea typeface="Times New Roman" panose="02020603050405020304" pitchFamily="18" charset="0"/>
                <a:cs typeface="Arial" panose="020B0604020202020204" pitchFamily="34" charset="0"/>
              </a:rPr>
              <a:t>. London: London Borough of Tower Hamlets. Available at: </a:t>
            </a:r>
            <a:r>
              <a:rPr lang="en-US" sz="1200" u="none" strike="noStrike" dirty="0">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https://democracy.towerhamlets.gov.uk/mgConvert2PDF.aspx?ID=191230</a:t>
            </a:r>
            <a:r>
              <a:rPr lang="en-US" sz="1200" dirty="0">
                <a:effectLst/>
                <a:latin typeface="Arial" panose="020B0604020202020204" pitchFamily="34" charset="0"/>
                <a:ea typeface="Times New Roman" panose="02020603050405020304" pitchFamily="18" charset="0"/>
                <a:cs typeface="Arial" panose="020B0604020202020204" pitchFamily="34" charset="0"/>
              </a:rPr>
              <a:t> [Accessed 24 Nov. 2022].</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3768197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Reflection">
      <a:fillStyleLst>
        <a:solidFill>
          <a:schemeClr val="phClr"/>
        </a:solidFill>
        <a:gradFill rotWithShape="1">
          <a:gsLst>
            <a:gs pos="0">
              <a:schemeClr val="phClr">
                <a:tint val="50000"/>
                <a:alpha val="100000"/>
                <a:satMod val="140000"/>
                <a:lumMod val="105000"/>
              </a:schemeClr>
            </a:gs>
            <a:gs pos="41000">
              <a:schemeClr val="phClr">
                <a:tint val="57000"/>
                <a:satMod val="160000"/>
                <a:lumMod val="99000"/>
              </a:schemeClr>
            </a:gs>
            <a:gs pos="100000">
              <a:schemeClr val="phClr">
                <a:tint val="80000"/>
                <a:satMod val="180000"/>
                <a:lumMod val="104000"/>
              </a:schemeClr>
            </a:gs>
          </a:gsLst>
          <a:lin ang="5400000" scaled="1"/>
        </a:gradFill>
        <a:gradFill rotWithShape="1">
          <a:gsLst>
            <a:gs pos="0">
              <a:schemeClr val="phClr">
                <a:tint val="97000"/>
                <a:satMod val="115000"/>
                <a:lumMod val="114000"/>
              </a:schemeClr>
            </a:gs>
            <a:gs pos="60000">
              <a:schemeClr val="phClr">
                <a:tint val="100000"/>
                <a:shade val="96000"/>
                <a:satMod val="100000"/>
                <a:lumMod val="108000"/>
              </a:schemeClr>
            </a:gs>
            <a:gs pos="100000">
              <a:schemeClr val="phClr">
                <a:shade val="91000"/>
                <a:sat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38100" dist="25400" dir="5400000" rotWithShape="0">
              <a:srgbClr val="000000">
                <a:alpha val="28000"/>
              </a:srgbClr>
            </a:outerShdw>
          </a:effectLst>
        </a:effectStyle>
        <a:effectStyle>
          <a:effectLst>
            <a:outerShdw blurRad="50800" dist="31750" dir="5400000" sy="98000" rotWithShape="0">
              <a:srgbClr val="000000">
                <a:alpha val="47000"/>
              </a:srgbClr>
            </a:outerShdw>
          </a:effectLst>
          <a:scene3d>
            <a:camera prst="orthographicFront">
              <a:rot lat="0" lon="0" rev="0"/>
            </a:camera>
            <a:lightRig rig="twoPt" dir="t">
              <a:rot lat="0" lon="0" rev="4800000"/>
            </a:lightRig>
          </a:scene3d>
          <a:sp3d prstMaterial="matte">
            <a:bevelT w="25400" h="44450"/>
          </a:sp3d>
        </a:effectStyle>
        <a:effectStyle>
          <a:effectLst>
            <a:reflection blurRad="25400" stA="32000" endPos="28000" dist="8889" dir="5400000" sy="-100000" rotWithShape="0"/>
          </a:effectLst>
          <a:scene3d>
            <a:camera prst="orthographicFront">
              <a:rot lat="0" lon="0" rev="0"/>
            </a:camera>
            <a:lightRig rig="threePt" dir="t">
              <a:rot lat="0" lon="0" rev="4800000"/>
            </a:lightRig>
          </a:scene3d>
          <a:sp3d>
            <a:bevelT w="50800" h="25400"/>
          </a:sp3d>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18434</TotalTime>
  <Words>2084</Words>
  <Application>Microsoft Office PowerPoint</Application>
  <PresentationFormat>Widescreen</PresentationFormat>
  <Paragraphs>248</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Rockwell</vt:lpstr>
      <vt:lpstr>Rockwell Condensed</vt:lpstr>
      <vt:lpstr>Rockwell Extra Bold</vt:lpstr>
      <vt:lpstr>Wingdings</vt:lpstr>
      <vt:lpstr>Wood Type</vt:lpstr>
      <vt:lpstr>PowerPoint Presentation</vt:lpstr>
      <vt:lpstr>Introduction</vt:lpstr>
      <vt:lpstr>Demographics</vt:lpstr>
      <vt:lpstr>Demographics</vt:lpstr>
      <vt:lpstr>stakeholders in the project</vt:lpstr>
      <vt:lpstr>using technology and digital media</vt:lpstr>
      <vt:lpstr>Theory:  Bronfenbrenner's ecological systems </vt:lpstr>
      <vt:lpstr>Policy and legislation </vt:lpstr>
      <vt:lpstr>Barriers/Obstacles</vt:lpstr>
      <vt:lpstr>Recommendation and conclusion</vt:lpstr>
      <vt:lpstr>PowerPoint Presentation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Zarmina Ashrafi (HABR)</dc:creator>
  <cp:lastModifiedBy>Stranger Danger</cp:lastModifiedBy>
  <cp:revision>191</cp:revision>
  <dcterms:created xsi:type="dcterms:W3CDTF">2022-11-15T20:26:18Z</dcterms:created>
  <dcterms:modified xsi:type="dcterms:W3CDTF">2022-11-30T02:21:20Z</dcterms:modified>
</cp:coreProperties>
</file>