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5"/>
  </p:notesMasterIdLst>
  <p:sldIdLst>
    <p:sldId id="275" r:id="rId2"/>
    <p:sldId id="256" r:id="rId3"/>
    <p:sldId id="274" r:id="rId4"/>
    <p:sldId id="259" r:id="rId5"/>
    <p:sldId id="260" r:id="rId6"/>
    <p:sldId id="261" r:id="rId7"/>
    <p:sldId id="268" r:id="rId8"/>
    <p:sldId id="269" r:id="rId9"/>
    <p:sldId id="265" r:id="rId10"/>
    <p:sldId id="272" r:id="rId11"/>
    <p:sldId id="273"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F40E0D-B53D-4101-BAFF-E7CD814EAC7B}" v="1" dt="2025-08-15T16:03:09.7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941" autoAdjust="0"/>
  </p:normalViewPr>
  <p:slideViewPr>
    <p:cSldViewPr snapToGrid="0">
      <p:cViewPr varScale="1">
        <p:scale>
          <a:sx n="60" d="100"/>
          <a:sy n="60" d="100"/>
        </p:scale>
        <p:origin x="112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rinamezova@gmail.com" userId="f37fc0a9aa11d7a4" providerId="LiveId" clId="{C8F40E0D-B53D-4101-BAFF-E7CD814EAC7B}"/>
    <pc:docChg chg="custSel modSld">
      <pc:chgData name="katerinamezova@gmail.com" userId="f37fc0a9aa11d7a4" providerId="LiveId" clId="{C8F40E0D-B53D-4101-BAFF-E7CD814EAC7B}" dt="2025-08-15T16:04:12.242" v="14" actId="1076"/>
      <pc:docMkLst>
        <pc:docMk/>
      </pc:docMkLst>
      <pc:sldChg chg="addSp delSp modSp mod">
        <pc:chgData name="katerinamezova@gmail.com" userId="f37fc0a9aa11d7a4" providerId="LiveId" clId="{C8F40E0D-B53D-4101-BAFF-E7CD814EAC7B}" dt="2025-08-15T16:04:12.242" v="14" actId="1076"/>
        <pc:sldMkLst>
          <pc:docMk/>
          <pc:sldMk cId="945692309" sldId="275"/>
        </pc:sldMkLst>
        <pc:spChg chg="mod">
          <ac:chgData name="katerinamezova@gmail.com" userId="f37fc0a9aa11d7a4" providerId="LiveId" clId="{C8F40E0D-B53D-4101-BAFF-E7CD814EAC7B}" dt="2025-08-15T16:04:12.242" v="14" actId="1076"/>
          <ac:spMkLst>
            <pc:docMk/>
            <pc:sldMk cId="945692309" sldId="275"/>
            <ac:spMk id="2" creationId="{09582EE3-2779-94DC-D078-E4D19EAC7BBB}"/>
          </ac:spMkLst>
        </pc:spChg>
        <pc:spChg chg="del mod">
          <ac:chgData name="katerinamezova@gmail.com" userId="f37fc0a9aa11d7a4" providerId="LiveId" clId="{C8F40E0D-B53D-4101-BAFF-E7CD814EAC7B}" dt="2025-08-15T16:03:35.523" v="10" actId="478"/>
          <ac:spMkLst>
            <pc:docMk/>
            <pc:sldMk cId="945692309" sldId="275"/>
            <ac:spMk id="3" creationId="{282052F9-A286-708E-72B7-8AA01F4A3EB3}"/>
          </ac:spMkLst>
        </pc:spChg>
        <pc:picChg chg="add del mod">
          <ac:chgData name="katerinamezova@gmail.com" userId="f37fc0a9aa11d7a4" providerId="LiveId" clId="{C8F40E0D-B53D-4101-BAFF-E7CD814EAC7B}" dt="2025-08-15T16:04:07.481" v="13" actId="478"/>
          <ac:picMkLst>
            <pc:docMk/>
            <pc:sldMk cId="945692309" sldId="275"/>
            <ac:picMk id="4" creationId="{880129E9-2FD5-115A-7FE7-954D2866975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7263EC-40C9-4DDC-8458-74F4072E3F43}" type="datetimeFigureOut">
              <a:rPr lang="en-IN" smtClean="0"/>
              <a:t>15-08-2025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CC8C1-6837-42DD-BA34-685803A7CA43}" type="slidenum">
              <a:rPr lang="en-IN" smtClean="0"/>
              <a:t>‹#›</a:t>
            </a:fld>
            <a:endParaRPr lang="en-IN"/>
          </a:p>
        </p:txBody>
      </p:sp>
    </p:spTree>
    <p:extLst>
      <p:ext uri="{BB962C8B-B14F-4D97-AF65-F5344CB8AC3E}">
        <p14:creationId xmlns:p14="http://schemas.microsoft.com/office/powerpoint/2010/main" val="4205658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China has been one of the major strategic partners for many global countries, including the UK. Therefore, the UK finds it more important to understand the Chinese pattern of business negotiation. In international communications, it is important to understand cross-cultural negotiation techniques. While this can be attained with higher cultural awareness. Therefore, in the given scenario; we need to understand the intricacies of cross-cultural negotiations— between our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and the Chinese firm to establish a mutually beneficial collaboration. Every significant cultural gap has to be critically </a:t>
            </a:r>
            <a:r>
              <a:rPr lang="en-US" sz="1200" b="0" i="0" u="none" strike="noStrike" kern="1200" dirty="0" err="1">
                <a:solidFill>
                  <a:schemeClr val="tx1"/>
                </a:solidFill>
                <a:effectLst/>
                <a:latin typeface="+mn-lt"/>
                <a:ea typeface="+mn-ea"/>
                <a:cs typeface="+mn-cs"/>
              </a:rPr>
              <a:t>analysed</a:t>
            </a:r>
            <a:r>
              <a:rPr lang="en-US" sz="1200" b="0" i="0" u="none" strike="noStrike" kern="1200" dirty="0">
                <a:solidFill>
                  <a:schemeClr val="tx1"/>
                </a:solidFill>
                <a:effectLst/>
                <a:latin typeface="+mn-lt"/>
                <a:ea typeface="+mn-ea"/>
                <a:cs typeface="+mn-cs"/>
              </a:rPr>
              <a:t> after its determination. The reason is that these issues are not limited to etiquette gaps. Rather, these are some systemic barriers we need to identify to strengthen the trust of this agreement. Therefore, the objective of this discussion is to equip our board with relevant strategies that will help us transcend the superficial cultural tips. Rather, an in-depth analysis of the Chinese culture-specific elements would be illustrated, supported by theoretical applications. This is a more robust approach to forming negotiation strategies that can ensure the future success of the deal.</a:t>
            </a:r>
            <a:endParaRPr lang="en-US" b="0" dirty="0">
              <a:effectLst/>
            </a:endParaRPr>
          </a:p>
        </p:txBody>
      </p:sp>
      <p:sp>
        <p:nvSpPr>
          <p:cNvPr id="4" name="Slide Number Placeholder 3"/>
          <p:cNvSpPr>
            <a:spLocks noGrp="1"/>
          </p:cNvSpPr>
          <p:nvPr>
            <p:ph type="sldNum" sz="quarter" idx="5"/>
          </p:nvPr>
        </p:nvSpPr>
        <p:spPr/>
        <p:txBody>
          <a:bodyPr/>
          <a:lstStyle/>
          <a:p>
            <a:fld id="{4CACC8C1-6837-42DD-BA34-685803A7CA43}" type="slidenum">
              <a:rPr lang="en-IN" smtClean="0"/>
              <a:t>3</a:t>
            </a:fld>
            <a:endParaRPr lang="en-IN"/>
          </a:p>
        </p:txBody>
      </p:sp>
    </p:spTree>
    <p:extLst>
      <p:ext uri="{BB962C8B-B14F-4D97-AF65-F5344CB8AC3E}">
        <p14:creationId xmlns:p14="http://schemas.microsoft.com/office/powerpoint/2010/main" val="337672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 Culture is a dynamic framework that comprises different values and belief systems. Based on these foundational aspects, the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patterns of the cultural believers are shaped. Concurrently, it also impacts the overall decision-making processes, especially in the international business landscape. Precisely one of the most significant elements is the values. On one hand, the collectivism value of China differs from the individualistic values of the United Kingdom, which contributes to this communication and negotiation gap. While simultaneously in cross-cultural negotiation settings, understanding each other's communication styles is equally important. For example, the implicit high-context communication style of China makes them heavily rely on shared knowledge and nonverbal cues. However, this is the first from the low-context explicit communication style of the UK. It is more inclined towards direct confrontation and unambiguous language to convey a message. Therefore, it has to be considered that culture is never static. Moreover, the younger expatriates of China are more capable of maintaining a hybrid communication style, to align with global practices.</a:t>
            </a:r>
            <a:endParaRPr lang="en-US" b="0" dirty="0">
              <a:effectLst/>
            </a:endParaRPr>
          </a:p>
        </p:txBody>
      </p:sp>
      <p:sp>
        <p:nvSpPr>
          <p:cNvPr id="4" name="Slide Number Placeholder 3"/>
          <p:cNvSpPr>
            <a:spLocks noGrp="1"/>
          </p:cNvSpPr>
          <p:nvPr>
            <p:ph type="sldNum" sz="quarter" idx="5"/>
          </p:nvPr>
        </p:nvSpPr>
        <p:spPr/>
        <p:txBody>
          <a:bodyPr/>
          <a:lstStyle/>
          <a:p>
            <a:fld id="{4CACC8C1-6837-42DD-BA34-685803A7CA43}" type="slidenum">
              <a:rPr lang="en-IN" smtClean="0"/>
              <a:t>4</a:t>
            </a:fld>
            <a:endParaRPr lang="en-IN"/>
          </a:p>
        </p:txBody>
      </p:sp>
    </p:spTree>
    <p:extLst>
      <p:ext uri="{BB962C8B-B14F-4D97-AF65-F5344CB8AC3E}">
        <p14:creationId xmlns:p14="http://schemas.microsoft.com/office/powerpoint/2010/main" val="3081118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 The Hofstede Cultural Framework is one of the most primary theories that is widely used across the global business landscape to understand the differences in country-based cultures. Therefore, here is an illustration of the different dimensional segregation of China vs. the UK. China is more hierarchy-driven, while the low power distance of the UK makes it egalitarian. Secondly, the long-term orientation approach of China focuses on its future relationships, unlike the UK, which </a:t>
            </a:r>
            <a:r>
              <a:rPr lang="en-US" sz="1200" b="0" i="0" u="none" strike="noStrike" kern="1200" dirty="0" err="1">
                <a:solidFill>
                  <a:schemeClr val="tx1"/>
                </a:solidFill>
                <a:effectLst/>
                <a:latin typeface="+mn-lt"/>
                <a:ea typeface="+mn-ea"/>
                <a:cs typeface="+mn-cs"/>
              </a:rPr>
              <a:t>prioritises</a:t>
            </a:r>
            <a:r>
              <a:rPr lang="en-US" sz="1200" b="0" i="0" u="none" strike="noStrike" kern="1200" dirty="0">
                <a:solidFill>
                  <a:schemeClr val="tx1"/>
                </a:solidFill>
                <a:effectLst/>
                <a:latin typeface="+mn-lt"/>
                <a:ea typeface="+mn-ea"/>
                <a:cs typeface="+mn-cs"/>
              </a:rPr>
              <a:t> short-term contracts. Hence, these are some key differences that we must take into consideration during negotiations. One major limitation would be our over-reliance on dimensions, because it will create a stereotypical context. Therefore, a balanced approach is required to avoid any cultural misalignment because it may escalate the conflicts further during crisis scenarios.</a:t>
            </a:r>
            <a:endParaRPr lang="en-US" b="0" dirty="0">
              <a:effectLst/>
            </a:endParaRPr>
          </a:p>
        </p:txBody>
      </p:sp>
      <p:sp>
        <p:nvSpPr>
          <p:cNvPr id="4" name="Slide Number Placeholder 3"/>
          <p:cNvSpPr>
            <a:spLocks noGrp="1"/>
          </p:cNvSpPr>
          <p:nvPr>
            <p:ph type="sldNum" sz="quarter" idx="5"/>
          </p:nvPr>
        </p:nvSpPr>
        <p:spPr/>
        <p:txBody>
          <a:bodyPr/>
          <a:lstStyle/>
          <a:p>
            <a:fld id="{4CACC8C1-6837-42DD-BA34-685803A7CA43}" type="slidenum">
              <a:rPr lang="en-IN" smtClean="0"/>
              <a:t>5</a:t>
            </a:fld>
            <a:endParaRPr lang="en-IN"/>
          </a:p>
        </p:txBody>
      </p:sp>
    </p:spTree>
    <p:extLst>
      <p:ext uri="{BB962C8B-B14F-4D97-AF65-F5344CB8AC3E}">
        <p14:creationId xmlns:p14="http://schemas.microsoft.com/office/powerpoint/2010/main" val="2471860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 The Chinese have a more non-negotiable foundation because of the hierarchy of Confucian  beliefs in forming relationships. However, in our UK belief system, economic interests and legal confrontation are given a priority. In such cases, the Chinese will view us as inclined towards legalism and hostility. Likewise, during negotiation, we could potentially perceive the concept of Guanxi as inefficient. Therefore, to avoid adverse implications, we must ensure mutual attributions of our motivations.</a:t>
            </a:r>
            <a:endParaRPr lang="en-US" b="0" dirty="0">
              <a:effectLst/>
            </a:endParaRPr>
          </a:p>
        </p:txBody>
      </p:sp>
      <p:sp>
        <p:nvSpPr>
          <p:cNvPr id="4" name="Slide Number Placeholder 3"/>
          <p:cNvSpPr>
            <a:spLocks noGrp="1"/>
          </p:cNvSpPr>
          <p:nvPr>
            <p:ph type="sldNum" sz="quarter" idx="5"/>
          </p:nvPr>
        </p:nvSpPr>
        <p:spPr/>
        <p:txBody>
          <a:bodyPr/>
          <a:lstStyle/>
          <a:p>
            <a:fld id="{4CACC8C1-6837-42DD-BA34-685803A7CA43}" type="slidenum">
              <a:rPr lang="en-IN" smtClean="0"/>
              <a:t>6</a:t>
            </a:fld>
            <a:endParaRPr lang="en-IN"/>
          </a:p>
        </p:txBody>
      </p:sp>
    </p:spTree>
    <p:extLst>
      <p:ext uri="{BB962C8B-B14F-4D97-AF65-F5344CB8AC3E}">
        <p14:creationId xmlns:p14="http://schemas.microsoft.com/office/powerpoint/2010/main" val="4078781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 The key areas where we need to </a:t>
            </a:r>
            <a:r>
              <a:rPr lang="en-US" sz="1200" b="0" i="0" u="none" strike="noStrike" kern="1200" dirty="0" err="1">
                <a:solidFill>
                  <a:schemeClr val="tx1"/>
                </a:solidFill>
                <a:effectLst/>
                <a:latin typeface="+mn-lt"/>
                <a:ea typeface="+mn-ea"/>
                <a:cs typeface="+mn-cs"/>
              </a:rPr>
              <a:t>emphasise</a:t>
            </a:r>
            <a:r>
              <a:rPr lang="en-US" sz="1200" b="0" i="0" u="none" strike="noStrike" kern="1200" dirty="0">
                <a:solidFill>
                  <a:schemeClr val="tx1"/>
                </a:solidFill>
                <a:effectLst/>
                <a:latin typeface="+mn-lt"/>
                <a:ea typeface="+mn-ea"/>
                <a:cs typeface="+mn-cs"/>
              </a:rPr>
              <a:t> some cultural elements based on Chinese culture to overcome include collectivism and holistic thinking. Firstly, the decisions will require group consensus. However, it is more prone to top-down communication flow that can lead to failure. Well, secondly, the holistic thinking approach mixes the Chinese negotiators reject the piecemeal solutions which we perceive as effective. Therefore, a big picture integration could be demanded in such circumstances. Meanwhile, the associated risks involve our transactional approach triggering a higher level of distrust between our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and the Chinese firm. Or they might even perceive our UK timelines as rushed and hasty, leading to a sense of disrespect.</a:t>
            </a:r>
            <a:endParaRPr lang="en-US" b="0" dirty="0">
              <a:effectLst/>
            </a:endParaRPr>
          </a:p>
        </p:txBody>
      </p:sp>
      <p:sp>
        <p:nvSpPr>
          <p:cNvPr id="4" name="Slide Number Placeholder 3"/>
          <p:cNvSpPr>
            <a:spLocks noGrp="1"/>
          </p:cNvSpPr>
          <p:nvPr>
            <p:ph type="sldNum" sz="quarter" idx="5"/>
          </p:nvPr>
        </p:nvSpPr>
        <p:spPr/>
        <p:txBody>
          <a:bodyPr/>
          <a:lstStyle/>
          <a:p>
            <a:fld id="{4CACC8C1-6837-42DD-BA34-685803A7CA43}" type="slidenum">
              <a:rPr lang="en-IN" smtClean="0"/>
              <a:t>7</a:t>
            </a:fld>
            <a:endParaRPr lang="en-IN"/>
          </a:p>
        </p:txBody>
      </p:sp>
    </p:spTree>
    <p:extLst>
      <p:ext uri="{BB962C8B-B14F-4D97-AF65-F5344CB8AC3E}">
        <p14:creationId xmlns:p14="http://schemas.microsoft.com/office/powerpoint/2010/main" val="640732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 For Chinese people, pre-negotiated relationship building is non-negotiable. Therefore they would not negotiate on this cultural element. Secondly, they follow a high context communication style where indirect refusal is taken as disrespect and disagreement. Therefore, we must avoid using such elements in our communication. Often, our inclination to be direct and confrontational is labelled as rude in Chinese culture. So this is an area which requires further consideration. Meanwhile, they might misread our silence as assent, which must also be avoided.</a:t>
            </a:r>
            <a:endParaRPr lang="en-US" b="0" dirty="0">
              <a:effectLst/>
            </a:endParaRPr>
          </a:p>
        </p:txBody>
      </p:sp>
      <p:sp>
        <p:nvSpPr>
          <p:cNvPr id="4" name="Slide Number Placeholder 3"/>
          <p:cNvSpPr>
            <a:spLocks noGrp="1"/>
          </p:cNvSpPr>
          <p:nvPr>
            <p:ph type="sldNum" sz="quarter" idx="5"/>
          </p:nvPr>
        </p:nvSpPr>
        <p:spPr/>
        <p:txBody>
          <a:bodyPr/>
          <a:lstStyle/>
          <a:p>
            <a:fld id="{4CACC8C1-6837-42DD-BA34-685803A7CA43}" type="slidenum">
              <a:rPr lang="en-IN" smtClean="0"/>
              <a:t>8</a:t>
            </a:fld>
            <a:endParaRPr lang="en-IN"/>
          </a:p>
        </p:txBody>
      </p:sp>
    </p:spTree>
    <p:extLst>
      <p:ext uri="{BB962C8B-B14F-4D97-AF65-F5344CB8AC3E}">
        <p14:creationId xmlns:p14="http://schemas.microsoft.com/office/powerpoint/2010/main" val="3558804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Chinese always invest in social rituals. Therefore, engaging them with meals and gifts is a sign of building Guanxi with them. Furthermore, we have to adapt to their communication style, where we will be replacing our contract with a memorandum of understanding initially. This is important; because it will prevent us from — landing in any unforeseen conflicts. Similarly, the use of language has to be done meticulously — during the negotiation conversation. We will train our team members to learn more about decoding nonverbal cues that are more specific in Chinese culture. For example, learning more about postures and facial expressions is important. Or we can assign bilingual mediators. The reason is that this will prevent us from any misinterpretation of intent during the negotiation. To safeguard any crisis scenarios, we can co-develop a cross-cultural communication protocol with them before the meeting. As a result, this will reduce the potential disputes later. Overall, we must ensure being flexible to foster best practices.</a:t>
            </a:r>
            <a:endParaRPr lang="en-US" b="0" dirty="0">
              <a:effectLst/>
            </a:endParaRPr>
          </a:p>
        </p:txBody>
      </p:sp>
      <p:sp>
        <p:nvSpPr>
          <p:cNvPr id="4" name="Slide Number Placeholder 3"/>
          <p:cNvSpPr>
            <a:spLocks noGrp="1"/>
          </p:cNvSpPr>
          <p:nvPr>
            <p:ph type="sldNum" sz="quarter" idx="5"/>
          </p:nvPr>
        </p:nvSpPr>
        <p:spPr/>
        <p:txBody>
          <a:bodyPr/>
          <a:lstStyle/>
          <a:p>
            <a:fld id="{4CACC8C1-6837-42DD-BA34-685803A7CA43}" type="slidenum">
              <a:rPr lang="en-IN" smtClean="0"/>
              <a:t>9</a:t>
            </a:fld>
            <a:endParaRPr lang="en-IN"/>
          </a:p>
        </p:txBody>
      </p:sp>
    </p:spTree>
    <p:extLst>
      <p:ext uri="{BB962C8B-B14F-4D97-AF65-F5344CB8AC3E}">
        <p14:creationId xmlns:p14="http://schemas.microsoft.com/office/powerpoint/2010/main" val="13371566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 Cultural awareness is more than just learning etiquette. Rather, this is important for us to mitigate the risk of potential conflicts/disputes — during the negotiation process. That is because there are high chances of misreading the Chinese high context communication styles, which may escalate into a crisis scenario. So we need to be more adaptable, just beyond regulating stereotypes. Moreover, it will be a competitive advantage for us if we are more adaptive. Being culturally intelligent and aware makes the negotiator achieve up to 42% higher long-term partnership satisfaction, as per research. That is why our adaptation will transform our ambiguity into actionable insights, giving us a competitive edge to land a more mutually beneficial collaboration.</a:t>
            </a:r>
            <a:endParaRPr lang="en-US" b="0" dirty="0">
              <a:effectLst/>
            </a:endParaRPr>
          </a:p>
        </p:txBody>
      </p:sp>
      <p:sp>
        <p:nvSpPr>
          <p:cNvPr id="4" name="Slide Number Placeholder 3"/>
          <p:cNvSpPr>
            <a:spLocks noGrp="1"/>
          </p:cNvSpPr>
          <p:nvPr>
            <p:ph type="sldNum" sz="quarter" idx="5"/>
          </p:nvPr>
        </p:nvSpPr>
        <p:spPr/>
        <p:txBody>
          <a:bodyPr/>
          <a:lstStyle/>
          <a:p>
            <a:fld id="{4CACC8C1-6837-42DD-BA34-685803A7CA43}" type="slidenum">
              <a:rPr lang="en-IN" smtClean="0"/>
              <a:t>10</a:t>
            </a:fld>
            <a:endParaRPr lang="en-IN"/>
          </a:p>
        </p:txBody>
      </p:sp>
    </p:spTree>
    <p:extLst>
      <p:ext uri="{BB962C8B-B14F-4D97-AF65-F5344CB8AC3E}">
        <p14:creationId xmlns:p14="http://schemas.microsoft.com/office/powerpoint/2010/main" val="8470618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conclusion, we need to be strategic with our cultural competence because it will directly impact the deal closure. Therefore, thinking about the sustainability of our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and ensuring a mutually beneficial collaboration, we need to understand the urgency of these cross-cultural intricacies. However, it is recommended that with cultural post audit, we may make international ventures more successful by using more refined negotiation frameworks. With some further investment into our CQ training fund, we will be able to mitigate the associated risks during this partnership negotiation.</a:t>
            </a:r>
            <a:endParaRPr lang="en-US" b="0" dirty="0">
              <a:effectLst/>
            </a:endParaRPr>
          </a:p>
        </p:txBody>
      </p:sp>
      <p:sp>
        <p:nvSpPr>
          <p:cNvPr id="4" name="Slide Number Placeholder 3"/>
          <p:cNvSpPr>
            <a:spLocks noGrp="1"/>
          </p:cNvSpPr>
          <p:nvPr>
            <p:ph type="sldNum" sz="quarter" idx="5"/>
          </p:nvPr>
        </p:nvSpPr>
        <p:spPr/>
        <p:txBody>
          <a:bodyPr/>
          <a:lstStyle/>
          <a:p>
            <a:fld id="{4CACC8C1-6837-42DD-BA34-685803A7CA43}" type="slidenum">
              <a:rPr lang="en-IN" smtClean="0"/>
              <a:t>11</a:t>
            </a:fld>
            <a:endParaRPr lang="en-IN"/>
          </a:p>
        </p:txBody>
      </p:sp>
    </p:spTree>
    <p:extLst>
      <p:ext uri="{BB962C8B-B14F-4D97-AF65-F5344CB8AC3E}">
        <p14:creationId xmlns:p14="http://schemas.microsoft.com/office/powerpoint/2010/main" val="2223934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F4FFAB53-9198-4C35-8B57-414A7D469777}" type="datetimeFigureOut">
              <a:rPr lang="en-IN" smtClean="0"/>
              <a:t>15-08-2025</a:t>
            </a:fld>
            <a:endParaRPr lang="en-IN"/>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IN"/>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BC247928-2373-4A2A-8C7C-719FA51844BA}" type="slidenum">
              <a:rPr lang="en-IN" smtClean="0"/>
              <a:t>‹#›</a:t>
            </a:fld>
            <a:endParaRPr lang="en-IN"/>
          </a:p>
        </p:txBody>
      </p:sp>
    </p:spTree>
    <p:extLst>
      <p:ext uri="{BB962C8B-B14F-4D97-AF65-F5344CB8AC3E}">
        <p14:creationId xmlns:p14="http://schemas.microsoft.com/office/powerpoint/2010/main" val="3286330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FFAB53-9198-4C35-8B57-414A7D469777}" type="datetimeFigureOut">
              <a:rPr lang="en-IN" smtClean="0"/>
              <a:t>15-08-2025</a:t>
            </a:fld>
            <a:endParaRPr lang="en-IN"/>
          </a:p>
        </p:txBody>
      </p:sp>
      <p:sp>
        <p:nvSpPr>
          <p:cNvPr id="5" name="Footer Placeholder 4"/>
          <p:cNvSpPr>
            <a:spLocks noGrp="1"/>
          </p:cNvSpPr>
          <p:nvPr>
            <p:ph type="ftr" sz="quarter" idx="11"/>
          </p:nvPr>
        </p:nvSpPr>
        <p:spPr/>
        <p:txBody>
          <a:bodyPr/>
          <a:lstStyle>
            <a:lvl1pPr>
              <a:defRPr sz="1000" b="1"/>
            </a:lvl1pPr>
          </a:lstStyle>
          <a:p>
            <a:endParaRPr lang="en-IN"/>
          </a:p>
        </p:txBody>
      </p:sp>
      <p:sp>
        <p:nvSpPr>
          <p:cNvPr id="6" name="Slide Number Placeholder 5"/>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1926493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FFAB53-9198-4C35-8B57-414A7D469777}" type="datetimeFigureOut">
              <a:rPr lang="en-IN" smtClean="0"/>
              <a:t>15-08-2025</a:t>
            </a:fld>
            <a:endParaRPr lang="en-IN"/>
          </a:p>
        </p:txBody>
      </p:sp>
      <p:sp>
        <p:nvSpPr>
          <p:cNvPr id="5" name="Footer Placeholder 4"/>
          <p:cNvSpPr>
            <a:spLocks noGrp="1"/>
          </p:cNvSpPr>
          <p:nvPr>
            <p:ph type="ftr" sz="quarter" idx="11"/>
          </p:nvPr>
        </p:nvSpPr>
        <p:spPr/>
        <p:txBody>
          <a:bodyPr/>
          <a:lstStyle>
            <a:lvl1pPr>
              <a:defRPr sz="1000" b="1"/>
            </a:lvl1p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3564010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FFAB53-9198-4C35-8B57-414A7D469777}" type="datetimeFigureOut">
              <a:rPr lang="en-IN" smtClean="0"/>
              <a:t>15-08-2025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7940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FFAB53-9198-4C35-8B57-414A7D469777}" type="datetimeFigureOut">
              <a:rPr lang="en-IN" smtClean="0"/>
              <a:t>15-08-2025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3455116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FFAB53-9198-4C35-8B57-414A7D469777}" type="datetimeFigureOut">
              <a:rPr lang="en-IN" smtClean="0"/>
              <a:t>15-08-2025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97192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FFAB53-9198-4C35-8B57-414A7D469777}" type="datetimeFigureOut">
              <a:rPr lang="en-IN" smtClean="0"/>
              <a:t>15-08-2025</a:t>
            </a:fld>
            <a:endParaRPr lang="en-IN"/>
          </a:p>
        </p:txBody>
      </p:sp>
      <p:sp>
        <p:nvSpPr>
          <p:cNvPr id="3" name="Footer Placeholder 2"/>
          <p:cNvSpPr>
            <a:spLocks noGrp="1"/>
          </p:cNvSpPr>
          <p:nvPr>
            <p:ph type="ftr" sz="quarter" idx="11"/>
          </p:nvPr>
        </p:nvSpPr>
        <p:spPr/>
        <p:txBody>
          <a:bodyPr/>
          <a:lstStyle/>
          <a:p>
            <a:endParaRPr lang="en-IN"/>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557968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FFAB53-9198-4C35-8B57-414A7D469777}" type="datetimeFigureOut">
              <a:rPr lang="en-IN" smtClean="0"/>
              <a:t>15-08-2025</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988157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FFAB53-9198-4C35-8B57-414A7D469777}" type="datetimeFigureOut">
              <a:rPr lang="en-IN" smtClean="0"/>
              <a:t>15-08-2025</a:t>
            </a:fld>
            <a:endParaRPr lang="en-IN"/>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2988677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FFAB53-9198-4C35-8B57-414A7D469777}" type="datetimeFigureOut">
              <a:rPr lang="en-IN" smtClean="0"/>
              <a:t>15-08-2025</a:t>
            </a:fld>
            <a:endParaRPr lang="en-IN"/>
          </a:p>
        </p:txBody>
      </p:sp>
      <p:sp>
        <p:nvSpPr>
          <p:cNvPr id="6" name="Footer Placeholder 5"/>
          <p:cNvSpPr>
            <a:spLocks noGrp="1"/>
          </p:cNvSpPr>
          <p:nvPr>
            <p:ph type="ftr" sz="quarter" idx="11"/>
          </p:nvPr>
        </p:nvSpPr>
        <p:spPr/>
        <p:txBody>
          <a:bodyPr/>
          <a:lstStyle/>
          <a:p>
            <a:endParaRPr lang="en-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513022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FFAB53-9198-4C35-8B57-414A7D469777}" type="datetimeFigureOut">
              <a:rPr lang="en-IN" smtClean="0"/>
              <a:t>15-08-2025</a:t>
            </a:fld>
            <a:endParaRPr lang="en-IN"/>
          </a:p>
        </p:txBody>
      </p:sp>
      <p:sp>
        <p:nvSpPr>
          <p:cNvPr id="5" name="Footer Placeholder 4"/>
          <p:cNvSpPr>
            <a:spLocks noGrp="1"/>
          </p:cNvSpPr>
          <p:nvPr>
            <p:ph type="ftr" sz="quarter" idx="11"/>
          </p:nvPr>
        </p:nvSpPr>
        <p:spPr/>
        <p:txBody>
          <a:body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1853899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FFAB53-9198-4C35-8B57-414A7D469777}" type="datetimeFigureOut">
              <a:rPr lang="en-IN" smtClean="0"/>
              <a:t>15-08-2025</a:t>
            </a:fld>
            <a:endParaRPr lang="en-IN"/>
          </a:p>
        </p:txBody>
      </p:sp>
      <p:sp>
        <p:nvSpPr>
          <p:cNvPr id="5" name="Footer Placeholder 4"/>
          <p:cNvSpPr>
            <a:spLocks noGrp="1"/>
          </p:cNvSpPr>
          <p:nvPr>
            <p:ph type="ftr" sz="quarter" idx="11"/>
          </p:nvPr>
        </p:nvSpPr>
        <p:spPr/>
        <p:txBody>
          <a:bodyPr/>
          <a:lstStyle/>
          <a:p>
            <a:endParaRPr lang="en-IN"/>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3305800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FFAB53-9198-4C35-8B57-414A7D469777}" type="datetimeFigureOut">
              <a:rPr lang="en-IN" smtClean="0"/>
              <a:t>15-08-2025</a:t>
            </a:fld>
            <a:endParaRPr lang="en-IN"/>
          </a:p>
        </p:txBody>
      </p:sp>
      <p:sp>
        <p:nvSpPr>
          <p:cNvPr id="5" name="Footer Placeholder 4"/>
          <p:cNvSpPr>
            <a:spLocks noGrp="1"/>
          </p:cNvSpPr>
          <p:nvPr>
            <p:ph type="ftr" sz="quarter" idx="11"/>
          </p:nvPr>
        </p:nvSpPr>
        <p:spPr/>
        <p:txBody>
          <a:bodyPr/>
          <a:lstStyle/>
          <a:p>
            <a:endParaRPr lang="en-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712173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4FFAB53-9198-4C35-8B57-414A7D469777}" type="datetimeFigureOut">
              <a:rPr lang="en-IN" smtClean="0"/>
              <a:t>15-08-2025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28444045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4FFAB53-9198-4C35-8B57-414A7D469777}" type="datetimeFigureOut">
              <a:rPr lang="en-IN" smtClean="0"/>
              <a:t>15-08-2025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2603730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FFAB53-9198-4C35-8B57-414A7D469777}" type="datetimeFigureOut">
              <a:rPr lang="en-IN" smtClean="0"/>
              <a:t>15-08-2025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10969311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FFAB53-9198-4C35-8B57-414A7D469777}" type="datetimeFigureOut">
              <a:rPr lang="en-IN" smtClean="0"/>
              <a:t>15-08-2025</a:t>
            </a:fld>
            <a:endParaRPr lang="en-IN"/>
          </a:p>
        </p:txBody>
      </p:sp>
      <p:sp>
        <p:nvSpPr>
          <p:cNvPr id="5" name="Footer Placeholder 4"/>
          <p:cNvSpPr>
            <a:spLocks noGrp="1"/>
          </p:cNvSpPr>
          <p:nvPr>
            <p:ph type="ftr" sz="quarter" idx="11"/>
          </p:nvPr>
        </p:nvSpPr>
        <p:spPr/>
        <p:txBody>
          <a:bodyPr/>
          <a:lstStyle/>
          <a:p>
            <a:endParaRPr lang="en-IN"/>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C247928-2373-4A2A-8C7C-719FA51844BA}" type="slidenum">
              <a:rPr lang="en-IN" smtClean="0"/>
              <a:t>‹#›</a:t>
            </a:fld>
            <a:endParaRPr lang="en-IN"/>
          </a:p>
        </p:txBody>
      </p:sp>
    </p:spTree>
    <p:extLst>
      <p:ext uri="{BB962C8B-B14F-4D97-AF65-F5344CB8AC3E}">
        <p14:creationId xmlns:p14="http://schemas.microsoft.com/office/powerpoint/2010/main" val="3635660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F4FFAB53-9198-4C35-8B57-414A7D469777}" type="datetimeFigureOut">
              <a:rPr lang="en-IN" smtClean="0"/>
              <a:t>15-08-2025</a:t>
            </a:fld>
            <a:endParaRPr lang="en-IN"/>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IN"/>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C247928-2373-4A2A-8C7C-719FA51844BA}" type="slidenum">
              <a:rPr lang="en-IN" smtClean="0"/>
              <a:t>‹#›</a:t>
            </a:fld>
            <a:endParaRPr lang="en-IN"/>
          </a:p>
        </p:txBody>
      </p:sp>
    </p:spTree>
    <p:extLst>
      <p:ext uri="{BB962C8B-B14F-4D97-AF65-F5344CB8AC3E}">
        <p14:creationId xmlns:p14="http://schemas.microsoft.com/office/powerpoint/2010/main" val="3553846793"/>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www.researchgate.net/profile/Anamaria-Mirabela-Pop/publication/387751868_BUSINESS_ENGLISH_OUTSIDE_THE_BOX_BUSINESS_JARGON_AND_ABBREVIATIONS_IN_BUSINESS_COMMUNICATION/links/677bb01afb9aff6eaa0a6e03/BUSINESS-ENGLISH-OUTSIDE-THE-BOX-BUSINESS-JARGON-AND-ABBREVIATIONS-IN-BUSINESS-COMMUNICATION.pdf" TargetMode="External"/><Relationship Id="rId3" Type="http://schemas.openxmlformats.org/officeDocument/2006/relationships/hyperlink" Target="https://www.emerald.com/ijoem/article/20/13/74/1267408" TargetMode="External"/><Relationship Id="rId7" Type="http://schemas.openxmlformats.org/officeDocument/2006/relationships/hyperlink" Target="https://doi.org/10.2991/assehr.k.211011.079" TargetMode="External"/><Relationship Id="rId12" Type="http://schemas.openxmlformats.org/officeDocument/2006/relationships/hyperlink" Target="https://www.sciencedirect.com/science/article/abs/pii/S0969593121000561" TargetMode="External"/><Relationship Id="rId2" Type="http://schemas.openxmlformats.org/officeDocument/2006/relationships/hyperlink" Target="https://www.nature.com/articles/s41599-022-01109-4" TargetMode="External"/><Relationship Id="rId1" Type="http://schemas.openxmlformats.org/officeDocument/2006/relationships/slideLayout" Target="../slideLayouts/slideLayout6.xml"/><Relationship Id="rId6" Type="http://schemas.openxmlformats.org/officeDocument/2006/relationships/hyperlink" Target="https://doi.org/10.1504/IJBCRM.2023.134495" TargetMode="External"/><Relationship Id="rId11" Type="http://schemas.openxmlformats.org/officeDocument/2006/relationships/hyperlink" Target="https://link.springer.com/chapter/10.1007/978-981-97-1371-4_1" TargetMode="External"/><Relationship Id="rId5" Type="http://schemas.openxmlformats.org/officeDocument/2006/relationships/hyperlink" Target="https://www.francis-press.com/uploads/papers/kC5LMZL9BPjjspkF3YLxEPYH1vn8vmxeeyCgg6a6.pdf" TargetMode="External"/><Relationship Id="rId10" Type="http://schemas.openxmlformats.org/officeDocument/2006/relationships/hyperlink" Target="https://www.scirp.org/journal/paperinformation?paperid=118953" TargetMode="External"/><Relationship Id="rId4" Type="http://schemas.openxmlformats.org/officeDocument/2006/relationships/hyperlink" Target="https://plus62.isha.or.id/index.php/kampret/article/view/195/144" TargetMode="External"/><Relationship Id="rId9" Type="http://schemas.openxmlformats.org/officeDocument/2006/relationships/hyperlink" Target="https://www.theculturefactor.com/country-comparison-tool?countries=china%2Cunited+kingdo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82EE3-2779-94DC-D078-E4D19EAC7BBB}"/>
              </a:ext>
            </a:extLst>
          </p:cNvPr>
          <p:cNvSpPr>
            <a:spLocks noGrp="1"/>
          </p:cNvSpPr>
          <p:nvPr>
            <p:ph type="ctrTitle"/>
          </p:nvPr>
        </p:nvSpPr>
        <p:spPr>
          <a:xfrm>
            <a:off x="1042660" y="1675427"/>
            <a:ext cx="8825658" cy="2677648"/>
          </a:xfrm>
        </p:spPr>
        <p:txBody>
          <a:bodyPr/>
          <a:lstStyle/>
          <a:p>
            <a:br>
              <a:rPr lang="en-GB" sz="2400" b="1" dirty="0"/>
            </a:br>
            <a:br>
              <a:rPr lang="en-GB" sz="2400" b="1" dirty="0"/>
            </a:br>
            <a:br>
              <a:rPr lang="en-GB" sz="2400" b="1" dirty="0"/>
            </a:br>
            <a:br>
              <a:rPr lang="en-GB" sz="2400" b="1" dirty="0"/>
            </a:br>
            <a:r>
              <a:rPr lang="en-GB" sz="2400" b="1" dirty="0"/>
              <a:t>Name: Katerina </a:t>
            </a:r>
            <a:r>
              <a:rPr lang="en-GB" sz="2400" b="1" dirty="0" err="1"/>
              <a:t>Mezova</a:t>
            </a:r>
            <a:br>
              <a:rPr lang="en-GB" sz="2400" b="1" dirty="0"/>
            </a:br>
            <a:r>
              <a:rPr lang="en-GB" sz="2400" b="1" dirty="0"/>
              <a:t>Student ID: 2246854</a:t>
            </a:r>
            <a:br>
              <a:rPr lang="en-GB" sz="2400" b="1" dirty="0"/>
            </a:br>
            <a:r>
              <a:rPr lang="en-GB" sz="2400" b="1" dirty="0"/>
              <a:t>Module code: LCBB6001</a:t>
            </a:r>
            <a:br>
              <a:rPr lang="en-GB" sz="2400" b="1" dirty="0"/>
            </a:br>
            <a:r>
              <a:rPr lang="en-GB" sz="2400" b="1" dirty="0"/>
              <a:t>Module name: International Business Communications</a:t>
            </a:r>
            <a:br>
              <a:rPr lang="en-GB" sz="2400" b="1" dirty="0"/>
            </a:br>
            <a:r>
              <a:rPr lang="en-GB" sz="2400" b="1" dirty="0"/>
              <a:t>Lecturer: Dr </a:t>
            </a:r>
            <a:r>
              <a:rPr lang="en-GB" sz="2400" b="1" dirty="0" err="1"/>
              <a:t>Rexon</a:t>
            </a:r>
            <a:r>
              <a:rPr lang="en-GB" sz="2400" b="1" dirty="0"/>
              <a:t> </a:t>
            </a:r>
            <a:r>
              <a:rPr lang="en-GB" sz="2400" b="1" dirty="0" err="1"/>
              <a:t>Nting</a:t>
            </a:r>
            <a:r>
              <a:rPr lang="en-GB" sz="2400" b="1" dirty="0"/>
              <a:t> </a:t>
            </a:r>
            <a:br>
              <a:rPr lang="en-GB" sz="2400" dirty="0"/>
            </a:br>
            <a:endParaRPr lang="en-GB" sz="2400" dirty="0"/>
          </a:p>
        </p:txBody>
      </p:sp>
    </p:spTree>
    <p:extLst>
      <p:ext uri="{BB962C8B-B14F-4D97-AF65-F5344CB8AC3E}">
        <p14:creationId xmlns:p14="http://schemas.microsoft.com/office/powerpoint/2010/main" val="945692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10E1B-4F48-A3CF-D58E-D029E0E680C4}"/>
              </a:ext>
            </a:extLst>
          </p:cNvPr>
          <p:cNvSpPr>
            <a:spLocks noGrp="1"/>
          </p:cNvSpPr>
          <p:nvPr>
            <p:ph type="ctrTitle"/>
          </p:nvPr>
        </p:nvSpPr>
        <p:spPr/>
        <p:txBody>
          <a:bodyPr/>
          <a:lstStyle/>
          <a:p>
            <a:r>
              <a:rPr lang="en-IN" b="1" dirty="0"/>
              <a:t>Component 2: Practical: Individual Presentation </a:t>
            </a:r>
          </a:p>
        </p:txBody>
      </p:sp>
      <p:sp>
        <p:nvSpPr>
          <p:cNvPr id="3" name="Subtitle 2">
            <a:extLst>
              <a:ext uri="{FF2B5EF4-FFF2-40B4-BE49-F238E27FC236}">
                <a16:creationId xmlns:a16="http://schemas.microsoft.com/office/drawing/2014/main" id="{0A606C7A-44A5-3247-1386-E202FF1A1E1B}"/>
              </a:ext>
            </a:extLst>
          </p:cNvPr>
          <p:cNvSpPr>
            <a:spLocks noGrp="1"/>
          </p:cNvSpPr>
          <p:nvPr>
            <p:ph type="subTitle" idx="1"/>
          </p:nvPr>
        </p:nvSpPr>
        <p:spPr/>
        <p:txBody>
          <a:bodyPr/>
          <a:lstStyle/>
          <a:p>
            <a:r>
              <a:rPr lang="en-IN" dirty="0"/>
              <a:t>LCBB6001 International Business Communications</a:t>
            </a:r>
          </a:p>
          <a:p>
            <a:endParaRPr lang="en-IN" dirty="0"/>
          </a:p>
          <a:p>
            <a:endParaRPr lang="en-IN" dirty="0"/>
          </a:p>
        </p:txBody>
      </p:sp>
    </p:spTree>
    <p:extLst>
      <p:ext uri="{BB962C8B-B14F-4D97-AF65-F5344CB8AC3E}">
        <p14:creationId xmlns:p14="http://schemas.microsoft.com/office/powerpoint/2010/main" val="3293721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009BC94-4831-D7A0-74E7-F1877F9EA945}"/>
              </a:ext>
            </a:extLst>
          </p:cNvPr>
          <p:cNvSpPr>
            <a:spLocks noGrp="1"/>
          </p:cNvSpPr>
          <p:nvPr>
            <p:ph type="title"/>
          </p:nvPr>
        </p:nvSpPr>
        <p:spPr>
          <a:xfrm>
            <a:off x="1153907" y="1693332"/>
            <a:ext cx="3860259" cy="1735668"/>
          </a:xfrm>
        </p:spPr>
        <p:txBody>
          <a:bodyPr/>
          <a:lstStyle/>
          <a:p>
            <a:r>
              <a:rPr lang="en-IN" b="1" dirty="0"/>
              <a:t>Introduction</a:t>
            </a:r>
          </a:p>
        </p:txBody>
      </p:sp>
      <p:sp>
        <p:nvSpPr>
          <p:cNvPr id="8" name="Text Placeholder 3">
            <a:extLst>
              <a:ext uri="{FF2B5EF4-FFF2-40B4-BE49-F238E27FC236}">
                <a16:creationId xmlns:a16="http://schemas.microsoft.com/office/drawing/2014/main" id="{ACC5744B-74B7-39F0-D509-28D3774AE5B5}"/>
              </a:ext>
            </a:extLst>
          </p:cNvPr>
          <p:cNvSpPr>
            <a:spLocks noGrp="1"/>
          </p:cNvSpPr>
          <p:nvPr>
            <p:ph type="body" sz="half" idx="2"/>
          </p:nvPr>
        </p:nvSpPr>
        <p:spPr>
          <a:xfrm>
            <a:off x="1154955" y="3657600"/>
            <a:ext cx="3859212" cy="1371600"/>
          </a:xfrm>
        </p:spPr>
        <p:txBody>
          <a:bodyPr/>
          <a:lstStyle/>
          <a:p>
            <a:r>
              <a:rPr lang="en-IN" b="1" dirty="0"/>
              <a:t>Outline/Overview:</a:t>
            </a:r>
          </a:p>
        </p:txBody>
      </p:sp>
      <p:sp>
        <p:nvSpPr>
          <p:cNvPr id="9" name="TextBox 8">
            <a:extLst>
              <a:ext uri="{FF2B5EF4-FFF2-40B4-BE49-F238E27FC236}">
                <a16:creationId xmlns:a16="http://schemas.microsoft.com/office/drawing/2014/main" id="{1B505112-BA32-FC62-C51B-6FF12A215A1A}"/>
              </a:ext>
            </a:extLst>
          </p:cNvPr>
          <p:cNvSpPr txBox="1"/>
          <p:nvPr/>
        </p:nvSpPr>
        <p:spPr>
          <a:xfrm>
            <a:off x="5094511" y="3178515"/>
            <a:ext cx="6465277" cy="3003386"/>
          </a:xfrm>
          <a:prstGeom prst="rect">
            <a:avLst/>
          </a:prstGeom>
          <a:noFill/>
        </p:spPr>
        <p:txBody>
          <a:bodyPr wrap="square">
            <a:spAutoFit/>
          </a:bodyPr>
          <a:lstStyle/>
          <a:p>
            <a:pPr marL="285750" indent="-285750">
              <a:spcBef>
                <a:spcPts val="500"/>
              </a:spcBef>
              <a:buFont typeface="Wingdings" panose="05000000000000000000" pitchFamily="2" charset="2"/>
              <a:buChar char="q"/>
            </a:pPr>
            <a:r>
              <a:rPr lang="en-US" sz="1600" b="0" i="0" u="none" strike="noStrike" dirty="0">
                <a:solidFill>
                  <a:srgbClr val="000000"/>
                </a:solidFill>
                <a:effectLst/>
                <a:latin typeface="Times New Roman" panose="02020603050405020304" pitchFamily="18" charset="0"/>
              </a:rPr>
              <a:t>China </a:t>
            </a:r>
            <a:r>
              <a:rPr lang="en-IN" sz="1600" dirty="0"/>
              <a:t>—</a:t>
            </a:r>
            <a:r>
              <a:rPr lang="en-US" sz="1600" b="0" i="0" u="none" strike="noStrike" dirty="0">
                <a:solidFill>
                  <a:srgbClr val="000000"/>
                </a:solidFill>
                <a:effectLst/>
                <a:latin typeface="Times New Roman" panose="02020603050405020304" pitchFamily="18" charset="0"/>
              </a:rPr>
              <a:t>major strategic partners for many global countries; including the UK. </a:t>
            </a:r>
          </a:p>
          <a:p>
            <a:pPr marL="285750" indent="-285750">
              <a:spcBef>
                <a:spcPts val="500"/>
              </a:spcBef>
              <a:buFont typeface="Wingdings" panose="05000000000000000000" pitchFamily="2" charset="2"/>
              <a:buChar char="q"/>
            </a:pPr>
            <a:r>
              <a:rPr lang="en-US" sz="1600" b="0" i="0" u="none" strike="noStrike" dirty="0">
                <a:solidFill>
                  <a:srgbClr val="000000"/>
                </a:solidFill>
                <a:effectLst/>
                <a:latin typeface="Times New Roman" panose="02020603050405020304" pitchFamily="18" charset="0"/>
              </a:rPr>
              <a:t>Importance of understanding the Chinese pattern of business negotiation. </a:t>
            </a:r>
          </a:p>
          <a:p>
            <a:pPr marL="742950" lvl="1" indent="-285750">
              <a:spcBef>
                <a:spcPts val="500"/>
              </a:spcBef>
              <a:buFont typeface="Arial" panose="020B0604020202020204" pitchFamily="34" charset="0"/>
              <a:buChar char="•"/>
            </a:pPr>
            <a:r>
              <a:rPr lang="en-US" sz="1600" dirty="0">
                <a:solidFill>
                  <a:srgbClr val="000000"/>
                </a:solidFill>
                <a:latin typeface="Times New Roman" panose="02020603050405020304" pitchFamily="18" charset="0"/>
              </a:rPr>
              <a:t>T</a:t>
            </a:r>
            <a:r>
              <a:rPr lang="en-US" sz="1600" b="0" i="0" u="none" strike="noStrike" dirty="0">
                <a:solidFill>
                  <a:srgbClr val="000000"/>
                </a:solidFill>
                <a:effectLst/>
                <a:latin typeface="Times New Roman" panose="02020603050405020304" pitchFamily="18" charset="0"/>
              </a:rPr>
              <a:t>o understand cross-cultural negotiation techniques. </a:t>
            </a:r>
          </a:p>
          <a:p>
            <a:pPr marL="742950" lvl="1" indent="-285750">
              <a:spcBef>
                <a:spcPts val="500"/>
              </a:spcBef>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Securing higher cultural awareness. </a:t>
            </a:r>
          </a:p>
          <a:p>
            <a:pPr marL="742950" lvl="1" indent="-285750">
              <a:spcBef>
                <a:spcPts val="500"/>
              </a:spcBef>
              <a:buFont typeface="Arial" panose="020B0604020202020204" pitchFamily="34" charset="0"/>
              <a:buChar char="•"/>
            </a:pPr>
            <a:r>
              <a:rPr lang="en-US" sz="1600" dirty="0">
                <a:solidFill>
                  <a:srgbClr val="000000"/>
                </a:solidFill>
                <a:latin typeface="Times New Roman" panose="02020603050405020304" pitchFamily="18" charset="0"/>
              </a:rPr>
              <a:t>T</a:t>
            </a:r>
            <a:r>
              <a:rPr lang="en-US" sz="1600" b="0" i="0" u="none" strike="noStrike" dirty="0">
                <a:solidFill>
                  <a:srgbClr val="000000"/>
                </a:solidFill>
                <a:effectLst/>
                <a:latin typeface="Times New Roman" panose="02020603050405020304" pitchFamily="18" charset="0"/>
              </a:rPr>
              <a:t>o establish a mutually beneficial collaboration; </a:t>
            </a:r>
            <a:r>
              <a:rPr lang="da-DK" sz="1600" dirty="0">
                <a:solidFill>
                  <a:srgbClr val="000000"/>
                </a:solidFill>
                <a:latin typeface="Times New Roman" panose="02020603050405020304" pitchFamily="18" charset="0"/>
              </a:rPr>
              <a:t>(Liu </a:t>
            </a:r>
            <a:r>
              <a:rPr lang="da-DK" sz="1600" i="1" dirty="0">
                <a:solidFill>
                  <a:srgbClr val="000000"/>
                </a:solidFill>
                <a:latin typeface="Times New Roman" panose="02020603050405020304" pitchFamily="18" charset="0"/>
              </a:rPr>
              <a:t>et al.</a:t>
            </a:r>
            <a:r>
              <a:rPr lang="da-DK" sz="1600" dirty="0">
                <a:solidFill>
                  <a:srgbClr val="000000"/>
                </a:solidFill>
                <a:latin typeface="Times New Roman" panose="02020603050405020304" pitchFamily="18" charset="0"/>
              </a:rPr>
              <a:t>, 2021; Zhang </a:t>
            </a:r>
            <a:r>
              <a:rPr lang="da-DK" sz="1600" i="1" dirty="0">
                <a:solidFill>
                  <a:srgbClr val="000000"/>
                </a:solidFill>
                <a:latin typeface="Times New Roman" panose="02020603050405020304" pitchFamily="18" charset="0"/>
              </a:rPr>
              <a:t>et al., </a:t>
            </a:r>
            <a:r>
              <a:rPr lang="da-DK" sz="1600" dirty="0">
                <a:solidFill>
                  <a:srgbClr val="000000"/>
                </a:solidFill>
                <a:latin typeface="Times New Roman" panose="02020603050405020304" pitchFamily="18" charset="0"/>
              </a:rPr>
              <a:t>2021)</a:t>
            </a:r>
            <a:r>
              <a:rPr lang="en-US" sz="1600" b="0" i="0" u="none" strike="noStrike" dirty="0">
                <a:solidFill>
                  <a:srgbClr val="000000"/>
                </a:solidFill>
                <a:effectLst/>
                <a:latin typeface="Times New Roman" panose="02020603050405020304" pitchFamily="18" charset="0"/>
              </a:rPr>
              <a:t>. </a:t>
            </a:r>
          </a:p>
          <a:p>
            <a:pPr marL="285750" indent="-285750">
              <a:spcBef>
                <a:spcPts val="500"/>
              </a:spcBef>
              <a:buFont typeface="Wingdings" panose="05000000000000000000" pitchFamily="2" charset="2"/>
              <a:buChar char="q"/>
            </a:pPr>
            <a:r>
              <a:rPr lang="en-US" sz="1600" b="0" i="0" u="none" strike="noStrike" dirty="0">
                <a:solidFill>
                  <a:srgbClr val="000000"/>
                </a:solidFill>
                <a:effectLst/>
                <a:latin typeface="Times New Roman" panose="02020603050405020304" pitchFamily="18" charset="0"/>
              </a:rPr>
              <a:t>In-depth analysis of the Chinese culture-specific elements.</a:t>
            </a:r>
          </a:p>
          <a:p>
            <a:pPr marL="285750" indent="-285750">
              <a:spcBef>
                <a:spcPts val="500"/>
              </a:spcBef>
              <a:buFont typeface="Wingdings" panose="05000000000000000000" pitchFamily="2" charset="2"/>
              <a:buChar char="q"/>
            </a:pPr>
            <a:r>
              <a:rPr lang="en-US" sz="1600" b="0" i="0" u="none" strike="noStrike" dirty="0">
                <a:solidFill>
                  <a:srgbClr val="000000"/>
                </a:solidFill>
                <a:effectLst/>
                <a:latin typeface="Times New Roman" panose="02020603050405020304" pitchFamily="18" charset="0"/>
              </a:rPr>
              <a:t>Theoretical applications. </a:t>
            </a:r>
          </a:p>
          <a:p>
            <a:pPr marL="285750" indent="-285750">
              <a:spcBef>
                <a:spcPts val="500"/>
              </a:spcBef>
              <a:buFont typeface="Wingdings" panose="05000000000000000000" pitchFamily="2" charset="2"/>
              <a:buChar char="q"/>
            </a:pPr>
            <a:r>
              <a:rPr lang="en-US" sz="1600" dirty="0">
                <a:solidFill>
                  <a:srgbClr val="000000"/>
                </a:solidFill>
                <a:latin typeface="Times New Roman" panose="02020603050405020304" pitchFamily="18" charset="0"/>
              </a:rPr>
              <a:t>F</a:t>
            </a:r>
            <a:r>
              <a:rPr lang="en-US" sz="1600" b="0" i="0" u="none" strike="noStrike" dirty="0">
                <a:solidFill>
                  <a:srgbClr val="000000"/>
                </a:solidFill>
                <a:effectLst/>
                <a:latin typeface="Times New Roman" panose="02020603050405020304" pitchFamily="18" charset="0"/>
              </a:rPr>
              <a:t>orming negotiation strategies to ensure the future success of the deal.</a:t>
            </a:r>
            <a:endParaRPr lang="en-US" sz="1600" b="0" dirty="0">
              <a:effectLst/>
            </a:endParaRPr>
          </a:p>
        </p:txBody>
      </p:sp>
      <p:pic>
        <p:nvPicPr>
          <p:cNvPr id="14" name="Picture 13">
            <a:extLst>
              <a:ext uri="{FF2B5EF4-FFF2-40B4-BE49-F238E27FC236}">
                <a16:creationId xmlns:a16="http://schemas.microsoft.com/office/drawing/2014/main" id="{48923A9D-C9B5-B662-7921-F7FC2679CB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4511" y="782030"/>
            <a:ext cx="6360609" cy="2244312"/>
          </a:xfrm>
          <a:prstGeom prst="rect">
            <a:avLst/>
          </a:prstGeom>
        </p:spPr>
      </p:pic>
    </p:spTree>
    <p:extLst>
      <p:ext uri="{BB962C8B-B14F-4D97-AF65-F5344CB8AC3E}">
        <p14:creationId xmlns:p14="http://schemas.microsoft.com/office/powerpoint/2010/main" val="3504390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FCCBE-55E4-A702-5476-780D0010BC13}"/>
              </a:ext>
            </a:extLst>
          </p:cNvPr>
          <p:cNvSpPr>
            <a:spLocks noGrp="1"/>
          </p:cNvSpPr>
          <p:nvPr>
            <p:ph type="title"/>
          </p:nvPr>
        </p:nvSpPr>
        <p:spPr/>
        <p:txBody>
          <a:bodyPr/>
          <a:lstStyle/>
          <a:p>
            <a:r>
              <a:rPr lang="en-IN" b="1" dirty="0"/>
              <a:t>Culture and Its Elements</a:t>
            </a:r>
          </a:p>
        </p:txBody>
      </p:sp>
      <p:sp>
        <p:nvSpPr>
          <p:cNvPr id="4" name="TextBox 3">
            <a:extLst>
              <a:ext uri="{FF2B5EF4-FFF2-40B4-BE49-F238E27FC236}">
                <a16:creationId xmlns:a16="http://schemas.microsoft.com/office/drawing/2014/main" id="{CBFC5ADC-72B2-0BD7-29AB-154265262851}"/>
              </a:ext>
            </a:extLst>
          </p:cNvPr>
          <p:cNvSpPr txBox="1"/>
          <p:nvPr/>
        </p:nvSpPr>
        <p:spPr>
          <a:xfrm>
            <a:off x="562708" y="2300185"/>
            <a:ext cx="10597661" cy="1477328"/>
          </a:xfrm>
          <a:prstGeom prst="rect">
            <a:avLst/>
          </a:prstGeom>
          <a:noFill/>
        </p:spPr>
        <p:txBody>
          <a:bodyPr wrap="square">
            <a:spAutoFit/>
          </a:bodyPr>
          <a:lstStyle/>
          <a:p>
            <a:pPr marL="285750" indent="-285750" rtl="0">
              <a:buFont typeface="Wingdings" panose="05000000000000000000" pitchFamily="2" charset="2"/>
              <a:buChar char="q"/>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Culture is a dynamic framework.</a:t>
            </a:r>
          </a:p>
          <a:p>
            <a:pPr marL="285750" indent="-285750"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It </a:t>
            </a: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comprises different:</a:t>
            </a:r>
          </a:p>
          <a:p>
            <a:pPr marL="742950" lvl="1" indent="-285750">
              <a:buFont typeface="Arial" panose="020B0604020202020204" pitchFamily="34" charset="0"/>
              <a:buChar char="•"/>
            </a:pPr>
            <a:r>
              <a:rPr lang="en-US" b="0" i="0" u="none" strike="noStrike" kern="1200" dirty="0">
                <a:solidFill>
                  <a:schemeClr val="tx1"/>
                </a:solidFill>
                <a:effectLst/>
                <a:latin typeface="Times New Roman" panose="02020603050405020304" pitchFamily="18" charset="0"/>
                <a:cs typeface="Times New Roman" panose="02020603050405020304" pitchFamily="18" charset="0"/>
              </a:rPr>
              <a:t>Values.</a:t>
            </a:r>
          </a:p>
          <a:p>
            <a:pPr marL="742950" lvl="1"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a:t>
            </a:r>
            <a:r>
              <a:rPr lang="en-US" b="0" i="0" u="none" strike="noStrike" kern="1200" dirty="0">
                <a:solidFill>
                  <a:schemeClr val="tx1"/>
                </a:solidFill>
                <a:effectLst/>
                <a:latin typeface="Times New Roman" panose="02020603050405020304" pitchFamily="18" charset="0"/>
                <a:cs typeface="Times New Roman" panose="02020603050405020304" pitchFamily="18" charset="0"/>
              </a:rPr>
              <a:t>elief systems. </a:t>
            </a:r>
          </a:p>
          <a:p>
            <a:pPr marL="742950" lvl="1" indent="-285750">
              <a:buFont typeface="Arial" panose="020B0604020202020204" pitchFamily="34" charset="0"/>
              <a:buChar char="•"/>
            </a:pPr>
            <a:r>
              <a:rPr lang="en-US" b="0" i="0" u="none" strike="noStrike" kern="1200" dirty="0">
                <a:solidFill>
                  <a:schemeClr val="tx1"/>
                </a:solidFill>
                <a:effectLst/>
                <a:latin typeface="Times New Roman" panose="02020603050405020304" pitchFamily="18" charset="0"/>
                <a:cs typeface="Times New Roman" panose="02020603050405020304" pitchFamily="18" charset="0"/>
              </a:rPr>
              <a:t>It shapes </a:t>
            </a:r>
            <a:r>
              <a:rPr lang="en-US" b="0" i="0" u="none" strike="noStrike" kern="1200" dirty="0" err="1">
                <a:solidFill>
                  <a:schemeClr val="tx1"/>
                </a:solidFill>
                <a:effectLst/>
                <a:latin typeface="Times New Roman" panose="02020603050405020304" pitchFamily="18" charset="0"/>
                <a:cs typeface="Times New Roman" panose="02020603050405020304" pitchFamily="18" charset="0"/>
              </a:rPr>
              <a:t>behavioural</a:t>
            </a:r>
            <a:r>
              <a:rPr lang="en-US" b="0" i="0" u="none" strike="noStrike" kern="1200" dirty="0">
                <a:solidFill>
                  <a:schemeClr val="tx1"/>
                </a:solidFill>
                <a:effectLst/>
                <a:latin typeface="Times New Roman" panose="02020603050405020304" pitchFamily="18" charset="0"/>
                <a:cs typeface="Times New Roman" panose="02020603050405020304" pitchFamily="18" charset="0"/>
              </a:rPr>
              <a:t> patterns. </a:t>
            </a:r>
          </a:p>
        </p:txBody>
      </p:sp>
      <p:graphicFrame>
        <p:nvGraphicFramePr>
          <p:cNvPr id="5" name="Table 4">
            <a:extLst>
              <a:ext uri="{FF2B5EF4-FFF2-40B4-BE49-F238E27FC236}">
                <a16:creationId xmlns:a16="http://schemas.microsoft.com/office/drawing/2014/main" id="{D3F2AD7F-FD09-EB8C-1698-9584F54E8C6A}"/>
              </a:ext>
            </a:extLst>
          </p:cNvPr>
          <p:cNvGraphicFramePr>
            <a:graphicFrameLocks noGrp="1"/>
          </p:cNvGraphicFramePr>
          <p:nvPr>
            <p:extLst>
              <p:ext uri="{D42A27DB-BD31-4B8C-83A1-F6EECF244321}">
                <p14:modId xmlns:p14="http://schemas.microsoft.com/office/powerpoint/2010/main" val="3730140015"/>
              </p:ext>
            </p:extLst>
          </p:nvPr>
        </p:nvGraphicFramePr>
        <p:xfrm>
          <a:off x="689919" y="3878526"/>
          <a:ext cx="6012332" cy="1421175"/>
        </p:xfrm>
        <a:graphic>
          <a:graphicData uri="http://schemas.openxmlformats.org/drawingml/2006/table">
            <a:tbl>
              <a:tblPr firstRow="1" firstCol="1" bandRow="1">
                <a:tableStyleId>{5C22544A-7EE6-4342-B048-85BDC9FD1C3A}</a:tableStyleId>
              </a:tblPr>
              <a:tblGrid>
                <a:gridCol w="1503083">
                  <a:extLst>
                    <a:ext uri="{9D8B030D-6E8A-4147-A177-3AD203B41FA5}">
                      <a16:colId xmlns:a16="http://schemas.microsoft.com/office/drawing/2014/main" val="518003687"/>
                    </a:ext>
                  </a:extLst>
                </a:gridCol>
                <a:gridCol w="1230740">
                  <a:extLst>
                    <a:ext uri="{9D8B030D-6E8A-4147-A177-3AD203B41FA5}">
                      <a16:colId xmlns:a16="http://schemas.microsoft.com/office/drawing/2014/main" val="1381870167"/>
                    </a:ext>
                  </a:extLst>
                </a:gridCol>
                <a:gridCol w="1085560">
                  <a:extLst>
                    <a:ext uri="{9D8B030D-6E8A-4147-A177-3AD203B41FA5}">
                      <a16:colId xmlns:a16="http://schemas.microsoft.com/office/drawing/2014/main" val="1838252459"/>
                    </a:ext>
                  </a:extLst>
                </a:gridCol>
                <a:gridCol w="2192949">
                  <a:extLst>
                    <a:ext uri="{9D8B030D-6E8A-4147-A177-3AD203B41FA5}">
                      <a16:colId xmlns:a16="http://schemas.microsoft.com/office/drawing/2014/main" val="538866239"/>
                    </a:ext>
                  </a:extLst>
                </a:gridCol>
              </a:tblGrid>
              <a:tr h="233597">
                <a:tc>
                  <a:txBody>
                    <a:bodyPr/>
                    <a:lstStyle/>
                    <a:p>
                      <a:pPr>
                        <a:lnSpc>
                          <a:spcPct val="115000"/>
                        </a:lnSpc>
                        <a:spcAft>
                          <a:spcPts val="800"/>
                        </a:spcAft>
                        <a:buNone/>
                      </a:pPr>
                      <a:r>
                        <a:rPr lang="en-IN" sz="1400" kern="100" dirty="0">
                          <a:effectLst/>
                          <a:latin typeface="Times New Roman" panose="02020603050405020304" pitchFamily="18" charset="0"/>
                          <a:cs typeface="Times New Roman" panose="02020603050405020304" pitchFamily="18" charset="0"/>
                        </a:rPr>
                        <a:t>Key Element.</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400" kern="100">
                          <a:effectLst/>
                          <a:latin typeface="Times New Roman" panose="02020603050405020304" pitchFamily="18" charset="0"/>
                          <a:cs typeface="Times New Roman" panose="02020603050405020304" pitchFamily="18" charset="0"/>
                        </a:rPr>
                        <a:t>China.</a:t>
                      </a:r>
                      <a:endParaRPr lang="en-IN"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400" kern="100">
                          <a:effectLst/>
                          <a:latin typeface="Times New Roman" panose="02020603050405020304" pitchFamily="18" charset="0"/>
                          <a:cs typeface="Times New Roman" panose="02020603050405020304" pitchFamily="18" charset="0"/>
                        </a:rPr>
                        <a:t>UK.</a:t>
                      </a:r>
                      <a:endParaRPr lang="en-IN"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400" kern="100" dirty="0">
                          <a:effectLst/>
                          <a:latin typeface="Times New Roman" panose="02020603050405020304" pitchFamily="18" charset="0"/>
                          <a:cs typeface="Times New Roman" panose="02020603050405020304" pitchFamily="18" charset="0"/>
                        </a:rPr>
                        <a:t>Sources.</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24807208"/>
                  </a:ext>
                </a:extLst>
              </a:tr>
              <a:tr h="233597">
                <a:tc>
                  <a:txBody>
                    <a:bodyPr/>
                    <a:lstStyle/>
                    <a:p>
                      <a:pPr>
                        <a:lnSpc>
                          <a:spcPct val="115000"/>
                        </a:lnSpc>
                        <a:spcAft>
                          <a:spcPts val="800"/>
                        </a:spcAft>
                        <a:buNone/>
                      </a:pPr>
                      <a:r>
                        <a:rPr lang="en-IN" sz="1400" kern="100" dirty="0">
                          <a:effectLst/>
                          <a:latin typeface="Times New Roman" panose="02020603050405020304" pitchFamily="18" charset="0"/>
                          <a:cs typeface="Times New Roman" panose="02020603050405020304" pitchFamily="18" charset="0"/>
                        </a:rPr>
                        <a:t>Values.</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400" kern="100">
                          <a:effectLst/>
                          <a:latin typeface="Times New Roman" panose="02020603050405020304" pitchFamily="18" charset="0"/>
                          <a:cs typeface="Times New Roman" panose="02020603050405020304" pitchFamily="18" charset="0"/>
                        </a:rPr>
                        <a:t>Collectivism.</a:t>
                      </a:r>
                      <a:endParaRPr lang="en-IN"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400" kern="100">
                          <a:effectLst/>
                          <a:latin typeface="Times New Roman" panose="02020603050405020304" pitchFamily="18" charset="0"/>
                          <a:cs typeface="Times New Roman" panose="02020603050405020304" pitchFamily="18" charset="0"/>
                        </a:rPr>
                        <a:t>Individualism.</a:t>
                      </a:r>
                      <a:endParaRPr lang="en-IN"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400" kern="100" dirty="0">
                          <a:effectLst/>
                          <a:latin typeface="Times New Roman" panose="02020603050405020304" pitchFamily="18" charset="0"/>
                          <a:cs typeface="Times New Roman" panose="02020603050405020304" pitchFamily="18" charset="0"/>
                        </a:rPr>
                        <a:t>Liu </a:t>
                      </a:r>
                      <a:r>
                        <a:rPr lang="en-IN" sz="1400" i="1" kern="100" dirty="0">
                          <a:effectLst/>
                          <a:latin typeface="Times New Roman" panose="02020603050405020304" pitchFamily="18" charset="0"/>
                          <a:cs typeface="Times New Roman" panose="02020603050405020304" pitchFamily="18" charset="0"/>
                        </a:rPr>
                        <a:t>et al., </a:t>
                      </a:r>
                      <a:r>
                        <a:rPr lang="en-IN" sz="1400" kern="100" dirty="0">
                          <a:effectLst/>
                          <a:latin typeface="Times New Roman" panose="02020603050405020304" pitchFamily="18" charset="0"/>
                          <a:cs typeface="Times New Roman" panose="02020603050405020304" pitchFamily="18" charset="0"/>
                        </a:rPr>
                        <a:t>2021.</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8211161"/>
                  </a:ext>
                </a:extLst>
              </a:tr>
              <a:tr h="487538">
                <a:tc>
                  <a:txBody>
                    <a:bodyPr/>
                    <a:lstStyle/>
                    <a:p>
                      <a:pPr>
                        <a:lnSpc>
                          <a:spcPct val="115000"/>
                        </a:lnSpc>
                        <a:spcAft>
                          <a:spcPts val="800"/>
                        </a:spcAft>
                        <a:buNone/>
                      </a:pPr>
                      <a:r>
                        <a:rPr lang="en-IN" sz="1400" kern="100">
                          <a:effectLst/>
                          <a:latin typeface="Times New Roman" panose="02020603050405020304" pitchFamily="18" charset="0"/>
                          <a:cs typeface="Times New Roman" panose="02020603050405020304" pitchFamily="18" charset="0"/>
                        </a:rPr>
                        <a:t>Communication Styles.</a:t>
                      </a:r>
                      <a:endParaRPr lang="en-IN"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400" kern="100" dirty="0">
                          <a:effectLst/>
                          <a:latin typeface="Times New Roman" panose="02020603050405020304" pitchFamily="18" charset="0"/>
                          <a:cs typeface="Times New Roman" panose="02020603050405020304" pitchFamily="18" charset="0"/>
                        </a:rPr>
                        <a:t>High-context (implicit).</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400" kern="100" dirty="0">
                          <a:effectLst/>
                          <a:latin typeface="Times New Roman" panose="02020603050405020304" pitchFamily="18" charset="0"/>
                          <a:cs typeface="Times New Roman" panose="02020603050405020304" pitchFamily="18" charset="0"/>
                        </a:rPr>
                        <a:t>Low-context (explicit).</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400" kern="100" dirty="0">
                          <a:effectLst/>
                          <a:latin typeface="Times New Roman" panose="02020603050405020304" pitchFamily="18" charset="0"/>
                          <a:cs typeface="Times New Roman" panose="02020603050405020304" pitchFamily="18" charset="0"/>
                        </a:rPr>
                        <a:t>Hall, 1976; (in Bartosik-</a:t>
                      </a:r>
                      <a:r>
                        <a:rPr lang="en-IN" sz="1400" kern="100" dirty="0" err="1">
                          <a:effectLst/>
                          <a:latin typeface="Times New Roman" panose="02020603050405020304" pitchFamily="18" charset="0"/>
                          <a:cs typeface="Times New Roman" panose="02020603050405020304" pitchFamily="18" charset="0"/>
                        </a:rPr>
                        <a:t>Purgat</a:t>
                      </a:r>
                      <a:r>
                        <a:rPr lang="en-IN" sz="1400" kern="100" dirty="0">
                          <a:effectLst/>
                          <a:latin typeface="Times New Roman" panose="02020603050405020304" pitchFamily="18" charset="0"/>
                          <a:cs typeface="Times New Roman" panose="02020603050405020304" pitchFamily="18" charset="0"/>
                        </a:rPr>
                        <a:t> and Rakowska, 2025).</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69934183"/>
                  </a:ext>
                </a:extLst>
              </a:tr>
            </a:tbl>
          </a:graphicData>
        </a:graphic>
      </p:graphicFrame>
      <p:sp>
        <p:nvSpPr>
          <p:cNvPr id="7" name="TextBox 6">
            <a:extLst>
              <a:ext uri="{FF2B5EF4-FFF2-40B4-BE49-F238E27FC236}">
                <a16:creationId xmlns:a16="http://schemas.microsoft.com/office/drawing/2014/main" id="{740A94F5-27A5-E5A1-5921-EC2EC2345DF9}"/>
              </a:ext>
            </a:extLst>
          </p:cNvPr>
          <p:cNvSpPr txBox="1"/>
          <p:nvPr/>
        </p:nvSpPr>
        <p:spPr>
          <a:xfrm>
            <a:off x="562707" y="5505281"/>
            <a:ext cx="6139543" cy="923330"/>
          </a:xfrm>
          <a:prstGeom prst="rect">
            <a:avLst/>
          </a:prstGeom>
          <a:noFill/>
        </p:spPr>
        <p:txBody>
          <a:bodyPr wrap="square">
            <a:spAutoFit/>
          </a:bodyPr>
          <a:lstStyle/>
          <a:p>
            <a:pPr marL="285750" indent="-285750">
              <a:buFont typeface="Wingdings" panose="05000000000000000000" pitchFamily="2" charset="2"/>
              <a:buChar char="q"/>
            </a:pPr>
            <a:r>
              <a:rPr lang="en-IN" dirty="0">
                <a:latin typeface="Times New Roman" panose="02020603050405020304" pitchFamily="18" charset="0"/>
                <a:cs typeface="Times New Roman" panose="02020603050405020304" pitchFamily="18" charset="0"/>
              </a:rPr>
              <a:t>Culture is not static.</a:t>
            </a:r>
          </a:p>
          <a:p>
            <a:pPr marL="285750" indent="-285750">
              <a:buFont typeface="Wingdings" panose="05000000000000000000" pitchFamily="2" charset="2"/>
              <a:buChar char="q"/>
            </a:pPr>
            <a:r>
              <a:rPr lang="en-IN" dirty="0">
                <a:latin typeface="Times New Roman" panose="02020603050405020304" pitchFamily="18" charset="0"/>
                <a:cs typeface="Times New Roman" panose="02020603050405020304" pitchFamily="18" charset="0"/>
              </a:rPr>
              <a:t>The younger Chinese negotiators blend well with other tradition; e.g., with global practices</a:t>
            </a:r>
          </a:p>
        </p:txBody>
      </p:sp>
      <p:pic>
        <p:nvPicPr>
          <p:cNvPr id="9" name="Picture 8">
            <a:extLst>
              <a:ext uri="{FF2B5EF4-FFF2-40B4-BE49-F238E27FC236}">
                <a16:creationId xmlns:a16="http://schemas.microsoft.com/office/drawing/2014/main" id="{CCFD1A8A-B9D6-9218-2582-1B9C1B285D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88261" y="2394476"/>
            <a:ext cx="3856328" cy="4172122"/>
          </a:xfrm>
          <a:prstGeom prst="rect">
            <a:avLst/>
          </a:prstGeom>
        </p:spPr>
      </p:pic>
    </p:spTree>
    <p:extLst>
      <p:ext uri="{BB962C8B-B14F-4D97-AF65-F5344CB8AC3E}">
        <p14:creationId xmlns:p14="http://schemas.microsoft.com/office/powerpoint/2010/main" val="4177354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5BD75-9FA8-5D79-7EEB-9BC1D0409561}"/>
              </a:ext>
            </a:extLst>
          </p:cNvPr>
          <p:cNvSpPr>
            <a:spLocks noGrp="1"/>
          </p:cNvSpPr>
          <p:nvPr>
            <p:ph type="title"/>
          </p:nvPr>
        </p:nvSpPr>
        <p:spPr>
          <a:xfrm>
            <a:off x="1152144" y="969264"/>
            <a:ext cx="9730221" cy="704088"/>
          </a:xfrm>
        </p:spPr>
        <p:txBody>
          <a:bodyPr/>
          <a:lstStyle/>
          <a:p>
            <a:r>
              <a:rPr lang="en-US" b="1" dirty="0"/>
              <a:t>Theoretical underpinning about impact of culture; Hofstede Cultural Framework .</a:t>
            </a:r>
            <a:endParaRPr lang="en-IN" b="1" dirty="0"/>
          </a:p>
        </p:txBody>
      </p:sp>
      <p:sp>
        <p:nvSpPr>
          <p:cNvPr id="4" name="TextBox 3">
            <a:extLst>
              <a:ext uri="{FF2B5EF4-FFF2-40B4-BE49-F238E27FC236}">
                <a16:creationId xmlns:a16="http://schemas.microsoft.com/office/drawing/2014/main" id="{59942EA7-1249-D120-5365-65310A542AD9}"/>
              </a:ext>
            </a:extLst>
          </p:cNvPr>
          <p:cNvSpPr txBox="1"/>
          <p:nvPr/>
        </p:nvSpPr>
        <p:spPr>
          <a:xfrm>
            <a:off x="6535548" y="4415387"/>
            <a:ext cx="5027592" cy="2123658"/>
          </a:xfrm>
          <a:prstGeom prst="rect">
            <a:avLst/>
          </a:prstGeom>
          <a:noFill/>
        </p:spPr>
        <p:txBody>
          <a:bodyPr wrap="square">
            <a:spAutoFit/>
          </a:bodyPr>
          <a:lstStyle/>
          <a:p>
            <a:pPr rtl="0"/>
            <a:r>
              <a:rPr lang="en-US" sz="1600" b="1" i="0" u="none" strike="noStrike" kern="1200" dirty="0">
                <a:solidFill>
                  <a:schemeClr val="tx1"/>
                </a:solidFill>
                <a:effectLst/>
                <a:latin typeface="Times New Roman" panose="02020603050405020304" pitchFamily="18" charset="0"/>
                <a:cs typeface="Times New Roman" panose="02020603050405020304" pitchFamily="18" charset="0"/>
              </a:rPr>
              <a:t>Hofstede Cultural Framework: </a:t>
            </a:r>
          </a:p>
          <a:p>
            <a:pPr marL="285750" indent="-285750" rtl="0">
              <a:buFont typeface="Wingdings" panose="05000000000000000000" pitchFamily="2" charset="2"/>
              <a:buChar char="q"/>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primary theories.</a:t>
            </a:r>
          </a:p>
          <a:p>
            <a:pPr marL="285750" indent="-285750" rtl="0">
              <a:buFont typeface="Wingdings" panose="05000000000000000000" pitchFamily="2" charset="2"/>
              <a:buChar char="q"/>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widely used across the global business landscape.</a:t>
            </a:r>
          </a:p>
          <a:p>
            <a:pPr marL="285750" indent="-285750" rtl="0">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Categorizes </a:t>
            </a: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differences in country-based cultures. </a:t>
            </a:r>
            <a:endParaRPr lang="en-US" sz="1600" dirty="0">
              <a:latin typeface="Times New Roman" panose="02020603050405020304" pitchFamily="18" charset="0"/>
              <a:cs typeface="Times New Roman" panose="02020603050405020304" pitchFamily="18" charset="0"/>
            </a:endParaRPr>
          </a:p>
          <a:p>
            <a:pPr marL="285750" indent="-285750" rtl="0">
              <a:buFont typeface="Wingdings" panose="05000000000000000000" pitchFamily="2" charset="2"/>
              <a:buChar char="q"/>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A balanced approach is required.</a:t>
            </a:r>
          </a:p>
          <a:p>
            <a:pPr marL="285750" indent="-285750">
              <a:buFont typeface="Wingdings" panose="05000000000000000000" pitchFamily="2" charset="2"/>
              <a:buChar char="q"/>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any cultural misalignment </a:t>
            </a:r>
            <a:r>
              <a:rPr lang="en-US" sz="1600" dirty="0">
                <a:latin typeface="Times New Roman" panose="02020603050405020304" pitchFamily="18" charset="0"/>
                <a:cs typeface="Times New Roman" panose="02020603050405020304" pitchFamily="18" charset="0"/>
              </a:rPr>
              <a:t>must be avoided. </a:t>
            </a:r>
          </a:p>
          <a:p>
            <a:pPr marL="285750" indent="-285750">
              <a:buFont typeface="Wingdings" panose="05000000000000000000" pitchFamily="2" charset="2"/>
              <a:buChar char="q"/>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De-escalation the conflicts further during crisis scenarios.</a:t>
            </a:r>
            <a:endParaRPr lang="en-US" sz="1600" b="0" dirty="0">
              <a:effectLst/>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A1A645BE-DF8B-BFF8-0101-919B8BE5B0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639" y="3118128"/>
            <a:ext cx="5417781" cy="2799364"/>
          </a:xfrm>
          <a:prstGeom prst="rect">
            <a:avLst/>
          </a:prstGeom>
        </p:spPr>
      </p:pic>
      <p:sp>
        <p:nvSpPr>
          <p:cNvPr id="9" name="TextBox 8">
            <a:extLst>
              <a:ext uri="{FF2B5EF4-FFF2-40B4-BE49-F238E27FC236}">
                <a16:creationId xmlns:a16="http://schemas.microsoft.com/office/drawing/2014/main" id="{F45F8ADA-BEFD-DE36-9FA7-403EB74453CE}"/>
              </a:ext>
            </a:extLst>
          </p:cNvPr>
          <p:cNvSpPr txBox="1"/>
          <p:nvPr/>
        </p:nvSpPr>
        <p:spPr>
          <a:xfrm>
            <a:off x="1730829" y="6039509"/>
            <a:ext cx="6094324" cy="369332"/>
          </a:xfrm>
          <a:prstGeom prst="rect">
            <a:avLst/>
          </a:prstGeom>
          <a:noFill/>
        </p:spPr>
        <p:txBody>
          <a:bodyPr wrap="square">
            <a:spAutoFit/>
          </a:bodyPr>
          <a:lstStyle/>
          <a:p>
            <a:r>
              <a:rPr lang="en-IN" dirty="0">
                <a:latin typeface="Times New Roman" panose="02020603050405020304" pitchFamily="18" charset="0"/>
                <a:cs typeface="Times New Roman" panose="02020603050405020304" pitchFamily="18" charset="0"/>
              </a:rPr>
              <a:t>(Source: The Culture Factor, 2025).</a:t>
            </a:r>
          </a:p>
        </p:txBody>
      </p:sp>
      <p:graphicFrame>
        <p:nvGraphicFramePr>
          <p:cNvPr id="10" name="Table 9">
            <a:extLst>
              <a:ext uri="{FF2B5EF4-FFF2-40B4-BE49-F238E27FC236}">
                <a16:creationId xmlns:a16="http://schemas.microsoft.com/office/drawing/2014/main" id="{A1ACD7BE-AF9E-2CB1-53FE-64F6F4BEEA2C}"/>
              </a:ext>
            </a:extLst>
          </p:cNvPr>
          <p:cNvGraphicFramePr>
            <a:graphicFrameLocks noGrp="1"/>
          </p:cNvGraphicFramePr>
          <p:nvPr>
            <p:extLst>
              <p:ext uri="{D42A27DB-BD31-4B8C-83A1-F6EECF244321}">
                <p14:modId xmlns:p14="http://schemas.microsoft.com/office/powerpoint/2010/main" val="3758622583"/>
              </p:ext>
            </p:extLst>
          </p:nvPr>
        </p:nvGraphicFramePr>
        <p:xfrm>
          <a:off x="6535548" y="2997727"/>
          <a:ext cx="5027592" cy="1211199"/>
        </p:xfrm>
        <a:graphic>
          <a:graphicData uri="http://schemas.openxmlformats.org/drawingml/2006/table">
            <a:tbl>
              <a:tblPr firstRow="1" firstCol="1" bandRow="1">
                <a:tableStyleId>{5C22544A-7EE6-4342-B048-85BDC9FD1C3A}</a:tableStyleId>
              </a:tblPr>
              <a:tblGrid>
                <a:gridCol w="1675864">
                  <a:extLst>
                    <a:ext uri="{9D8B030D-6E8A-4147-A177-3AD203B41FA5}">
                      <a16:colId xmlns:a16="http://schemas.microsoft.com/office/drawing/2014/main" val="1599160856"/>
                    </a:ext>
                  </a:extLst>
                </a:gridCol>
                <a:gridCol w="1675864">
                  <a:extLst>
                    <a:ext uri="{9D8B030D-6E8A-4147-A177-3AD203B41FA5}">
                      <a16:colId xmlns:a16="http://schemas.microsoft.com/office/drawing/2014/main" val="2800187192"/>
                    </a:ext>
                  </a:extLst>
                </a:gridCol>
                <a:gridCol w="1675864">
                  <a:extLst>
                    <a:ext uri="{9D8B030D-6E8A-4147-A177-3AD203B41FA5}">
                      <a16:colId xmlns:a16="http://schemas.microsoft.com/office/drawing/2014/main" val="1519370386"/>
                    </a:ext>
                  </a:extLst>
                </a:gridCol>
              </a:tblGrid>
              <a:tr h="0">
                <a:tc>
                  <a:txBody>
                    <a:bodyPr/>
                    <a:lstStyle/>
                    <a:p>
                      <a:pPr>
                        <a:lnSpc>
                          <a:spcPct val="115000"/>
                        </a:lnSpc>
                        <a:spcAft>
                          <a:spcPts val="800"/>
                        </a:spcAft>
                        <a:buNone/>
                      </a:pPr>
                      <a:r>
                        <a:rPr lang="en-IN" sz="1200" kern="100" dirty="0">
                          <a:effectLst/>
                          <a:latin typeface="Times New Roman" panose="02020603050405020304" pitchFamily="18" charset="0"/>
                          <a:cs typeface="Times New Roman" panose="02020603050405020304" pitchFamily="18" charset="0"/>
                        </a:rPr>
                        <a:t>Hofstede’s Dimension.</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200" kern="100">
                          <a:effectLst/>
                          <a:latin typeface="Times New Roman" panose="02020603050405020304" pitchFamily="18" charset="0"/>
                          <a:cs typeface="Times New Roman" panose="02020603050405020304" pitchFamily="18" charset="0"/>
                        </a:rPr>
                        <a:t>China.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200" kern="100">
                          <a:effectLst/>
                          <a:latin typeface="Times New Roman" panose="02020603050405020304" pitchFamily="18" charset="0"/>
                          <a:cs typeface="Times New Roman" panose="02020603050405020304" pitchFamily="18" charset="0"/>
                        </a:rPr>
                        <a:t>UK.</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54539000"/>
                  </a:ext>
                </a:extLst>
              </a:tr>
              <a:tr h="0">
                <a:tc>
                  <a:txBody>
                    <a:bodyPr/>
                    <a:lstStyle/>
                    <a:p>
                      <a:pPr>
                        <a:lnSpc>
                          <a:spcPct val="115000"/>
                        </a:lnSpc>
                        <a:spcAft>
                          <a:spcPts val="800"/>
                        </a:spcAft>
                        <a:buNone/>
                      </a:pPr>
                      <a:r>
                        <a:rPr lang="en-IN" sz="1200" kern="100">
                          <a:effectLst/>
                          <a:latin typeface="Times New Roman" panose="02020603050405020304" pitchFamily="18" charset="0"/>
                          <a:cs typeface="Times New Roman" panose="02020603050405020304" pitchFamily="18" charset="0"/>
                        </a:rPr>
                        <a:t>Power Distance.</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200" kern="100">
                          <a:effectLst/>
                          <a:latin typeface="Times New Roman" panose="02020603050405020304" pitchFamily="18" charset="0"/>
                          <a:cs typeface="Times New Roman" panose="02020603050405020304" pitchFamily="18" charset="0"/>
                        </a:rPr>
                        <a:t>High – hierarchy-driven.</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200" kern="100">
                          <a:effectLst/>
                          <a:latin typeface="Times New Roman" panose="02020603050405020304" pitchFamily="18" charset="0"/>
                          <a:cs typeface="Times New Roman" panose="02020603050405020304" pitchFamily="18" charset="0"/>
                        </a:rPr>
                        <a:t>Low – egalitarian (Gu, 2023).</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92788312"/>
                  </a:ext>
                </a:extLst>
              </a:tr>
              <a:tr h="0">
                <a:tc>
                  <a:txBody>
                    <a:bodyPr/>
                    <a:lstStyle/>
                    <a:p>
                      <a:pPr>
                        <a:lnSpc>
                          <a:spcPct val="115000"/>
                        </a:lnSpc>
                        <a:spcAft>
                          <a:spcPts val="800"/>
                        </a:spcAft>
                        <a:buNone/>
                      </a:pPr>
                      <a:r>
                        <a:rPr lang="en-IN" sz="1200" kern="100" dirty="0">
                          <a:effectLst/>
                          <a:latin typeface="Times New Roman" panose="02020603050405020304" pitchFamily="18" charset="0"/>
                          <a:cs typeface="Times New Roman" panose="02020603050405020304" pitchFamily="18" charset="0"/>
                        </a:rPr>
                        <a:t>Long-term Orientation.</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200" kern="100">
                          <a:effectLst/>
                          <a:latin typeface="Times New Roman" panose="02020603050405020304" pitchFamily="18" charset="0"/>
                          <a:cs typeface="Times New Roman" panose="02020603050405020304" pitchFamily="18" charset="0"/>
                        </a:rPr>
                        <a:t>Focus on future relationships. (Liu et al., 2021).</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IN" sz="1200" kern="100" dirty="0">
                          <a:effectLst/>
                          <a:latin typeface="Times New Roman" panose="02020603050405020304" pitchFamily="18" charset="0"/>
                          <a:cs typeface="Times New Roman" panose="02020603050405020304" pitchFamily="18" charset="0"/>
                        </a:rPr>
                        <a:t>Prioritizes short-term contracts.</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4153615"/>
                  </a:ext>
                </a:extLst>
              </a:tr>
            </a:tbl>
          </a:graphicData>
        </a:graphic>
      </p:graphicFrame>
    </p:spTree>
    <p:extLst>
      <p:ext uri="{BB962C8B-B14F-4D97-AF65-F5344CB8AC3E}">
        <p14:creationId xmlns:p14="http://schemas.microsoft.com/office/powerpoint/2010/main" val="1426422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4401F-B2D1-196E-26F6-890519291D67}"/>
              </a:ext>
            </a:extLst>
          </p:cNvPr>
          <p:cNvSpPr>
            <a:spLocks noGrp="1"/>
          </p:cNvSpPr>
          <p:nvPr>
            <p:ph type="title"/>
          </p:nvPr>
        </p:nvSpPr>
        <p:spPr/>
        <p:txBody>
          <a:bodyPr/>
          <a:lstStyle/>
          <a:p>
            <a:r>
              <a:rPr lang="en-IN" b="1" dirty="0"/>
              <a:t>Theoretical Underpinning: Negotiation Beliefs</a:t>
            </a:r>
          </a:p>
        </p:txBody>
      </p:sp>
      <p:sp>
        <p:nvSpPr>
          <p:cNvPr id="4" name="TextBox 3">
            <a:extLst>
              <a:ext uri="{FF2B5EF4-FFF2-40B4-BE49-F238E27FC236}">
                <a16:creationId xmlns:a16="http://schemas.microsoft.com/office/drawing/2014/main" id="{B39D4A90-C393-B36F-48B3-6C7DF257402F}"/>
              </a:ext>
            </a:extLst>
          </p:cNvPr>
          <p:cNvSpPr txBox="1"/>
          <p:nvPr/>
        </p:nvSpPr>
        <p:spPr>
          <a:xfrm>
            <a:off x="6283572" y="2655670"/>
            <a:ext cx="5835580" cy="3782061"/>
          </a:xfrm>
          <a:prstGeom prst="rect">
            <a:avLst/>
          </a:prstGeom>
          <a:noFill/>
        </p:spPr>
        <p:txBody>
          <a:bodyPr wrap="square">
            <a:spAutoFit/>
          </a:bodyPr>
          <a:lstStyle/>
          <a:p>
            <a:pPr marL="285750" indent="-285750">
              <a:lnSpc>
                <a:spcPct val="150000"/>
              </a:lnSpc>
              <a:buFont typeface="Wingdings" panose="05000000000000000000" pitchFamily="2" charset="2"/>
              <a:buChar char="q"/>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The Chinese prefer hierarchy of </a:t>
            </a:r>
            <a:r>
              <a:rPr lang="en-US" dirty="0">
                <a:latin typeface="Times New Roman" panose="02020603050405020304" pitchFamily="18" charset="0"/>
                <a:cs typeface="Times New Roman" panose="02020603050405020304" pitchFamily="18" charset="0"/>
              </a:rPr>
              <a:t>Confucian</a:t>
            </a: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 beliefs in forming relationships. </a:t>
            </a:r>
          </a:p>
          <a:p>
            <a:pPr rtl="0">
              <a:lnSpc>
                <a:spcPct val="150000"/>
              </a:lnSpc>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However, in our UK belief system: </a:t>
            </a:r>
          </a:p>
          <a:p>
            <a:pPr marL="742950" lvl="1" indent="-285750">
              <a:lnSpc>
                <a:spcPct val="150000"/>
              </a:lnSpc>
              <a:buFont typeface="Arial" panose="020B0604020202020204" pitchFamily="34" charset="0"/>
              <a:buChar char="•"/>
            </a:pPr>
            <a:r>
              <a:rPr lang="en-US" b="0" i="0" u="none" strike="noStrike" kern="1200" dirty="0">
                <a:solidFill>
                  <a:schemeClr val="tx1"/>
                </a:solidFill>
                <a:effectLst/>
                <a:latin typeface="Times New Roman" panose="02020603050405020304" pitchFamily="18" charset="0"/>
                <a:cs typeface="Times New Roman" panose="02020603050405020304" pitchFamily="18" charset="0"/>
              </a:rPr>
              <a:t>economic interests;</a:t>
            </a:r>
          </a:p>
          <a:p>
            <a:pPr marL="742950" lvl="1" indent="-285750">
              <a:lnSpc>
                <a:spcPct val="150000"/>
              </a:lnSpc>
              <a:buFont typeface="Arial" panose="020B0604020202020204" pitchFamily="34" charset="0"/>
              <a:buChar char="•"/>
            </a:pPr>
            <a:r>
              <a:rPr lang="en-US" b="0" i="0" u="none" strike="noStrike" kern="1200" dirty="0">
                <a:solidFill>
                  <a:schemeClr val="tx1"/>
                </a:solidFill>
                <a:effectLst/>
                <a:latin typeface="Times New Roman" panose="02020603050405020304" pitchFamily="18" charset="0"/>
                <a:cs typeface="Times New Roman" panose="02020603050405020304" pitchFamily="18" charset="0"/>
              </a:rPr>
              <a:t>legal confrontation; </a:t>
            </a:r>
          </a:p>
          <a:p>
            <a:pPr>
              <a:lnSpc>
                <a:spcPct val="150000"/>
              </a:lnSpc>
            </a:pPr>
            <a:r>
              <a:rPr lang="en-IN" dirty="0">
                <a:latin typeface="Times New Roman" panose="02020603050405020304" pitchFamily="18" charset="0"/>
                <a:cs typeface="Times New Roman" panose="02020603050405020304" pitchFamily="18" charset="0"/>
              </a:rPr>
              <a:t>— </a:t>
            </a: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are given a priority. </a:t>
            </a:r>
          </a:p>
          <a:p>
            <a:pPr rtl="0">
              <a:lnSpc>
                <a:spcPct val="150000"/>
              </a:lnSpc>
            </a:pPr>
            <a:endParaRPr lang="en-US" dirty="0">
              <a:latin typeface="Times New Roman" panose="02020603050405020304" pitchFamily="18" charset="0"/>
              <a:cs typeface="Times New Roman" panose="02020603050405020304" pitchFamily="18" charset="0"/>
            </a:endParaRPr>
          </a:p>
          <a:p>
            <a:pPr marL="285750" indent="-285750" rtl="0">
              <a:lnSpc>
                <a:spcPct val="150000"/>
              </a:lnSpc>
              <a:buFont typeface="Wingdings" panose="05000000000000000000" pitchFamily="2" charset="2"/>
              <a:buChar char="q"/>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Chinese view on UK: legalism and hostility. </a:t>
            </a:r>
          </a:p>
          <a:p>
            <a:pPr marL="285750" indent="-285750" rtl="0">
              <a:lnSpc>
                <a:spcPct val="150000"/>
              </a:lnSpc>
              <a:buFont typeface="Wingdings" panose="05000000000000000000" pitchFamily="2" charset="2"/>
              <a:buChar char="q"/>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Likewise, UK perceives Chinese Guanxi as inefficient.  </a:t>
            </a:r>
            <a:endParaRPr lang="en-US" b="0" dirty="0">
              <a:effectLst/>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49DAF22-2BE6-C0D6-173A-80DC1B9D65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110" y="2758804"/>
            <a:ext cx="5348319" cy="3575792"/>
          </a:xfrm>
          <a:prstGeom prst="rect">
            <a:avLst/>
          </a:prstGeom>
        </p:spPr>
      </p:pic>
    </p:spTree>
    <p:extLst>
      <p:ext uri="{BB962C8B-B14F-4D97-AF65-F5344CB8AC3E}">
        <p14:creationId xmlns:p14="http://schemas.microsoft.com/office/powerpoint/2010/main" val="2290698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A38EA-4D33-E3A6-967E-995659D1BC9E}"/>
              </a:ext>
            </a:extLst>
          </p:cNvPr>
          <p:cNvSpPr>
            <a:spLocks noGrp="1"/>
          </p:cNvSpPr>
          <p:nvPr>
            <p:ph type="title"/>
          </p:nvPr>
        </p:nvSpPr>
        <p:spPr>
          <a:xfrm>
            <a:off x="1153907" y="1693332"/>
            <a:ext cx="3860259" cy="2348912"/>
          </a:xfrm>
        </p:spPr>
        <p:txBody>
          <a:bodyPr>
            <a:normAutofit/>
          </a:bodyPr>
          <a:lstStyle/>
          <a:p>
            <a:r>
              <a:rPr lang="en-US" b="1" dirty="0"/>
              <a:t>Chinese Cultural Elements to Overcome:</a:t>
            </a:r>
            <a:endParaRPr lang="en-IN" b="1" dirty="0"/>
          </a:p>
        </p:txBody>
      </p:sp>
      <p:sp>
        <p:nvSpPr>
          <p:cNvPr id="4" name="Text Placeholder 3">
            <a:extLst>
              <a:ext uri="{FF2B5EF4-FFF2-40B4-BE49-F238E27FC236}">
                <a16:creationId xmlns:a16="http://schemas.microsoft.com/office/drawing/2014/main" id="{FF4510C7-8609-99CA-5434-ECBC5A2134F0}"/>
              </a:ext>
            </a:extLst>
          </p:cNvPr>
          <p:cNvSpPr>
            <a:spLocks noGrp="1"/>
          </p:cNvSpPr>
          <p:nvPr>
            <p:ph type="body" sz="half" idx="2"/>
          </p:nvPr>
        </p:nvSpPr>
        <p:spPr>
          <a:xfrm>
            <a:off x="1154955" y="4230356"/>
            <a:ext cx="3859212" cy="798844"/>
          </a:xfrm>
        </p:spPr>
        <p:txBody>
          <a:bodyPr/>
          <a:lstStyle/>
          <a:p>
            <a:r>
              <a:rPr lang="en-IN" b="1" dirty="0"/>
              <a:t>Collectivism and Holism</a:t>
            </a:r>
          </a:p>
        </p:txBody>
      </p:sp>
      <p:pic>
        <p:nvPicPr>
          <p:cNvPr id="6" name="Picture 5">
            <a:extLst>
              <a:ext uri="{FF2B5EF4-FFF2-40B4-BE49-F238E27FC236}">
                <a16:creationId xmlns:a16="http://schemas.microsoft.com/office/drawing/2014/main" id="{23FE9C1D-3BC0-13FF-131C-7BF883553B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694702"/>
            <a:ext cx="5278734" cy="3405320"/>
          </a:xfrm>
          <a:prstGeom prst="rect">
            <a:avLst/>
          </a:prstGeom>
        </p:spPr>
      </p:pic>
      <p:sp>
        <p:nvSpPr>
          <p:cNvPr id="8" name="TextBox 7">
            <a:extLst>
              <a:ext uri="{FF2B5EF4-FFF2-40B4-BE49-F238E27FC236}">
                <a16:creationId xmlns:a16="http://schemas.microsoft.com/office/drawing/2014/main" id="{ED9CA6CD-2415-EA14-FC33-88170CB685EA}"/>
              </a:ext>
            </a:extLst>
          </p:cNvPr>
          <p:cNvSpPr txBox="1"/>
          <p:nvPr/>
        </p:nvSpPr>
        <p:spPr>
          <a:xfrm>
            <a:off x="5869076" y="4042244"/>
            <a:ext cx="6094324" cy="2308324"/>
          </a:xfrm>
          <a:prstGeom prst="rect">
            <a:avLst/>
          </a:prstGeom>
          <a:noFill/>
        </p:spPr>
        <p:txBody>
          <a:bodyPr wrap="square">
            <a:spAutoFit/>
          </a:bodyPr>
          <a:lstStyle/>
          <a:p>
            <a:pPr marL="285750" indent="-285750" rtl="0">
              <a:buFont typeface="Wingdings" panose="05000000000000000000" pitchFamily="2" charset="2"/>
              <a:buChar char="q"/>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The key areas where we need to </a:t>
            </a:r>
            <a:r>
              <a:rPr lang="en-US" sz="1600" b="0" i="0" u="none" strike="noStrike" kern="1200" dirty="0" err="1">
                <a:solidFill>
                  <a:schemeClr val="tx1"/>
                </a:solidFill>
                <a:effectLst/>
                <a:latin typeface="Times New Roman" panose="02020603050405020304" pitchFamily="18" charset="0"/>
                <a:cs typeface="Times New Roman" panose="02020603050405020304" pitchFamily="18" charset="0"/>
              </a:rPr>
              <a:t>emphasise</a:t>
            </a: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 </a:t>
            </a:r>
          </a:p>
          <a:p>
            <a:pPr marL="742950" lvl="1" indent="-285750">
              <a:buFont typeface="Courier New" panose="02070309020205020404" pitchFamily="49" charset="0"/>
              <a:buChar char="o"/>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Firstly, the decisions will require group consensus. </a:t>
            </a:r>
          </a:p>
          <a:p>
            <a:pPr marL="742950" lvl="1" indent="-2857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A </a:t>
            </a: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big picture integration could be demanded in such circumstances. </a:t>
            </a:r>
          </a:p>
          <a:p>
            <a:pPr marL="742950" lvl="1" indent="-285750">
              <a:buFont typeface="Courier New" panose="02070309020205020404" pitchFamily="49" charset="0"/>
              <a:buChar char="o"/>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Our transactional approach triggering a higher level of distrust between our </a:t>
            </a:r>
            <a:r>
              <a:rPr lang="en-US" sz="1600" b="0" i="0" u="none" strike="noStrike" kern="1200" dirty="0" err="1">
                <a:solidFill>
                  <a:schemeClr val="tx1"/>
                </a:solidFill>
                <a:effectLst/>
                <a:latin typeface="Times New Roman" panose="02020603050405020304" pitchFamily="18" charset="0"/>
                <a:cs typeface="Times New Roman" panose="02020603050405020304" pitchFamily="18" charset="0"/>
              </a:rPr>
              <a:t>organisation</a:t>
            </a: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 and the Chinese firm. </a:t>
            </a:r>
          </a:p>
          <a:p>
            <a:pPr marL="742950" lvl="1" indent="-2857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Chinese </a:t>
            </a: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perception of our UK timelines as rushed and history. </a:t>
            </a:r>
          </a:p>
          <a:p>
            <a:pPr marL="742950" lvl="1" indent="-2857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Preventing these in crucial to stop</a:t>
            </a: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 leading to a sense of disrespect.</a:t>
            </a:r>
            <a:endParaRPr lang="en-US" sz="16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2546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0B4BD-FD52-04EA-79E8-2AB1EF2A21EC}"/>
              </a:ext>
            </a:extLst>
          </p:cNvPr>
          <p:cNvSpPr>
            <a:spLocks noGrp="1"/>
          </p:cNvSpPr>
          <p:nvPr>
            <p:ph type="title"/>
          </p:nvPr>
        </p:nvSpPr>
        <p:spPr>
          <a:xfrm>
            <a:off x="1153907" y="1693332"/>
            <a:ext cx="3860259" cy="2245622"/>
          </a:xfrm>
        </p:spPr>
        <p:txBody>
          <a:bodyPr>
            <a:normAutofit/>
          </a:bodyPr>
          <a:lstStyle/>
          <a:p>
            <a:r>
              <a:rPr lang="en-IN" b="1" dirty="0"/>
              <a:t>Chinese Cultural Elements to Overcome:</a:t>
            </a:r>
          </a:p>
        </p:txBody>
      </p:sp>
      <p:sp>
        <p:nvSpPr>
          <p:cNvPr id="4" name="Text Placeholder 3">
            <a:extLst>
              <a:ext uri="{FF2B5EF4-FFF2-40B4-BE49-F238E27FC236}">
                <a16:creationId xmlns:a16="http://schemas.microsoft.com/office/drawing/2014/main" id="{B335E301-56F3-9BA0-A0B9-D7A6E0819CFC}"/>
              </a:ext>
            </a:extLst>
          </p:cNvPr>
          <p:cNvSpPr>
            <a:spLocks noGrp="1"/>
          </p:cNvSpPr>
          <p:nvPr>
            <p:ph type="body" sz="half" idx="2"/>
          </p:nvPr>
        </p:nvSpPr>
        <p:spPr>
          <a:xfrm>
            <a:off x="1154955" y="4190162"/>
            <a:ext cx="3859212" cy="839037"/>
          </a:xfrm>
        </p:spPr>
        <p:txBody>
          <a:bodyPr/>
          <a:lstStyle/>
          <a:p>
            <a:r>
              <a:rPr lang="en-IN" b="1" dirty="0"/>
              <a:t>Guanxi and Communication</a:t>
            </a:r>
          </a:p>
        </p:txBody>
      </p:sp>
      <p:sp>
        <p:nvSpPr>
          <p:cNvPr id="6" name="TextBox 5">
            <a:extLst>
              <a:ext uri="{FF2B5EF4-FFF2-40B4-BE49-F238E27FC236}">
                <a16:creationId xmlns:a16="http://schemas.microsoft.com/office/drawing/2014/main" id="{BA9E44C9-4386-3698-6027-F012642482FB}"/>
              </a:ext>
            </a:extLst>
          </p:cNvPr>
          <p:cNvSpPr txBox="1"/>
          <p:nvPr/>
        </p:nvSpPr>
        <p:spPr>
          <a:xfrm>
            <a:off x="6242540" y="1507622"/>
            <a:ext cx="5433646" cy="4524315"/>
          </a:xfrm>
          <a:prstGeom prst="rect">
            <a:avLst/>
          </a:prstGeom>
          <a:noFill/>
        </p:spPr>
        <p:txBody>
          <a:bodyPr wrap="square">
            <a:spAutoFit/>
          </a:bodyPr>
          <a:lstStyle/>
          <a:p>
            <a:pPr marL="285750" indent="-285750" rtl="0">
              <a:buFont typeface="Wingdings" panose="05000000000000000000" pitchFamily="2" charset="2"/>
              <a:buChar char="q"/>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For Chinese people, pre-negotiated relationship building is non-negotiable. </a:t>
            </a:r>
          </a:p>
          <a:p>
            <a:pPr rtl="0"/>
            <a:endParaRPr lang="en-US" sz="1800" b="0" i="0" u="none" strike="noStrike" kern="1200" dirty="0">
              <a:solidFill>
                <a:schemeClr val="tx1"/>
              </a:solidFill>
              <a:effectLst/>
              <a:latin typeface="Times New Roman" panose="02020603050405020304" pitchFamily="18" charset="0"/>
              <a:cs typeface="Times New Roman" panose="02020603050405020304" pitchFamily="18" charset="0"/>
            </a:endParaRPr>
          </a:p>
          <a:p>
            <a:pPr marL="285750" indent="-285750" fontAlgn="base">
              <a:buFont typeface="Wingdings" panose="05000000000000000000" pitchFamily="2" charset="2"/>
              <a:buChar char="q"/>
            </a:pPr>
            <a:r>
              <a:rPr lang="en-US" b="1" i="1" dirty="0">
                <a:latin typeface="Times New Roman" panose="02020603050405020304" pitchFamily="18" charset="0"/>
                <a:cs typeface="Times New Roman" panose="02020603050405020304" pitchFamily="18" charset="0"/>
              </a:rPr>
              <a:t>Guanxi</a:t>
            </a:r>
            <a:r>
              <a:rPr lang="en-US" b="1" dirty="0">
                <a:latin typeface="Times New Roman" panose="02020603050405020304" pitchFamily="18" charset="0"/>
                <a:cs typeface="Times New Roman" panose="02020603050405020304" pitchFamily="18" charset="0"/>
              </a:rPr>
              <a:t> (Relationships)</a:t>
            </a:r>
            <a:r>
              <a:rPr lang="en-US" dirty="0">
                <a:latin typeface="Times New Roman" panose="02020603050405020304" pitchFamily="18" charset="0"/>
                <a:cs typeface="Times New Roman" panose="02020603050405020304" pitchFamily="18" charset="0"/>
              </a:rPr>
              <a:t>: Pre-negotiation relationship; it is important for building</a:t>
            </a:r>
          </a:p>
          <a:p>
            <a:pPr marL="285750" indent="-285750" fontAlgn="base">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	This is non-optional; (Zhang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2021).</a:t>
            </a:r>
          </a:p>
          <a:p>
            <a:pPr marL="285750" indent="-285750" fontAlgn="base">
              <a:buFont typeface="Wingdings" panose="05000000000000000000" pitchFamily="2" charset="2"/>
              <a:buChar char="q"/>
            </a:pPr>
            <a:r>
              <a:rPr lang="en-US" b="1" dirty="0">
                <a:latin typeface="Times New Roman" panose="02020603050405020304" pitchFamily="18" charset="0"/>
                <a:cs typeface="Times New Roman" panose="02020603050405020304" pitchFamily="18" charset="0"/>
              </a:rPr>
              <a:t>High-Context Communication</a:t>
            </a:r>
            <a:r>
              <a:rPr lang="en-US" dirty="0">
                <a:latin typeface="Times New Roman" panose="02020603050405020304" pitchFamily="18" charset="0"/>
                <a:cs typeface="Times New Roman" panose="02020603050405020304" pitchFamily="18" charset="0"/>
              </a:rPr>
              <a:t>: Indirect refusals. E.g.:</a:t>
            </a:r>
          </a:p>
          <a:p>
            <a:pPr marL="285750" indent="-285750" fontAlgn="base">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	"we’ll study this“.</a:t>
            </a:r>
          </a:p>
          <a:p>
            <a:pPr marL="285750" indent="-285750" fontAlgn="base">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It may signal disagreement; (Cahya and </a:t>
            </a:r>
            <a:r>
              <a:rPr lang="en-US" dirty="0" err="1">
                <a:latin typeface="Times New Roman" panose="02020603050405020304" pitchFamily="18" charset="0"/>
                <a:cs typeface="Times New Roman" panose="02020603050405020304" pitchFamily="18" charset="0"/>
              </a:rPr>
              <a:t>Semnani</a:t>
            </a:r>
            <a:r>
              <a:rPr lang="en-US" dirty="0">
                <a:latin typeface="Times New Roman" panose="02020603050405020304" pitchFamily="18" charset="0"/>
                <a:cs typeface="Times New Roman" panose="02020603050405020304" pitchFamily="18" charset="0"/>
              </a:rPr>
              <a:t>, 2024).</a:t>
            </a:r>
          </a:p>
          <a:p>
            <a:pPr rtl="0"/>
            <a:endParaRPr lang="en-US" dirty="0">
              <a:latin typeface="Times New Roman" panose="02020603050405020304" pitchFamily="18" charset="0"/>
              <a:cs typeface="Times New Roman" panose="02020603050405020304" pitchFamily="18" charset="0"/>
            </a:endParaRPr>
          </a:p>
          <a:p>
            <a:pPr marL="285750" indent="-285750" rtl="0">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Hence</a:t>
            </a: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 this is an area which requires further consideration. </a:t>
            </a:r>
          </a:p>
          <a:p>
            <a:pPr marL="285750" indent="-285750" rtl="0">
              <a:buFont typeface="Wingdings" panose="05000000000000000000" pitchFamily="2" charset="2"/>
              <a:buChar char="q"/>
            </a:pPr>
            <a:r>
              <a:rPr lang="en-US" sz="1800" b="0" i="0" u="none" strike="noStrike" kern="1200" dirty="0">
                <a:solidFill>
                  <a:schemeClr val="tx1"/>
                </a:solidFill>
                <a:effectLst/>
                <a:latin typeface="Times New Roman" panose="02020603050405020304" pitchFamily="18" charset="0"/>
                <a:cs typeface="Times New Roman" panose="02020603050405020304" pitchFamily="18" charset="0"/>
              </a:rPr>
              <a:t>Meanwhile, they might misread our silence as assent, which must also be avoided.</a:t>
            </a:r>
            <a:endParaRPr lang="en-US"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3382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7E50D-9049-F4EE-5FA3-C6990F251C9A}"/>
              </a:ext>
            </a:extLst>
          </p:cNvPr>
          <p:cNvSpPr>
            <a:spLocks noGrp="1"/>
          </p:cNvSpPr>
          <p:nvPr>
            <p:ph type="title"/>
          </p:nvPr>
        </p:nvSpPr>
        <p:spPr/>
        <p:txBody>
          <a:bodyPr/>
          <a:lstStyle/>
          <a:p>
            <a:r>
              <a:rPr lang="en-US" b="1" dirty="0"/>
              <a:t>Negotiation Strategies for a successful deal</a:t>
            </a:r>
            <a:endParaRPr lang="en-IN" b="1" dirty="0"/>
          </a:p>
        </p:txBody>
      </p:sp>
      <p:pic>
        <p:nvPicPr>
          <p:cNvPr id="4" name="Picture 3">
            <a:extLst>
              <a:ext uri="{FF2B5EF4-FFF2-40B4-BE49-F238E27FC236}">
                <a16:creationId xmlns:a16="http://schemas.microsoft.com/office/drawing/2014/main" id="{A7718733-3F27-52ED-C492-5FA8D5E2BA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42" y="2540180"/>
            <a:ext cx="4914858" cy="4157269"/>
          </a:xfrm>
          <a:prstGeom prst="rect">
            <a:avLst/>
          </a:prstGeom>
        </p:spPr>
      </p:pic>
      <p:sp>
        <p:nvSpPr>
          <p:cNvPr id="6" name="TextBox 5">
            <a:extLst>
              <a:ext uri="{FF2B5EF4-FFF2-40B4-BE49-F238E27FC236}">
                <a16:creationId xmlns:a16="http://schemas.microsoft.com/office/drawing/2014/main" id="{08DDE5E1-A2B4-1061-0F50-1455C13BB743}"/>
              </a:ext>
            </a:extLst>
          </p:cNvPr>
          <p:cNvSpPr txBox="1"/>
          <p:nvPr/>
        </p:nvSpPr>
        <p:spPr>
          <a:xfrm>
            <a:off x="5705650" y="2695210"/>
            <a:ext cx="6094324" cy="3847207"/>
          </a:xfrm>
          <a:prstGeom prst="rect">
            <a:avLst/>
          </a:prstGeom>
          <a:noFill/>
        </p:spPr>
        <p:txBody>
          <a:bodyPr wrap="square">
            <a:spAutoFit/>
          </a:bodyPr>
          <a:lstStyle/>
          <a:p>
            <a:pPr marL="285750" indent="-285750" rtl="0">
              <a:buFont typeface="Wingdings" panose="05000000000000000000" pitchFamily="2" charset="2"/>
              <a:buChar char="q"/>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The Chinese invest in social rituals. </a:t>
            </a:r>
          </a:p>
          <a:p>
            <a:pPr marL="742950" lvl="1" indent="-285750">
              <a:buFont typeface="Courier New" panose="02070309020205020404" pitchFamily="49" charset="0"/>
              <a:buChar char="o"/>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meals.</a:t>
            </a:r>
          </a:p>
          <a:p>
            <a:pPr marL="742950" lvl="1" indent="-285750">
              <a:buFont typeface="Courier New" panose="02070309020205020404" pitchFamily="49" charset="0"/>
              <a:buChar char="o"/>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gifts.</a:t>
            </a:r>
          </a:p>
          <a:p>
            <a:pPr marL="285750" indent="-285750" rtl="0">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These are </a:t>
            </a: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signs of building Guanxi with them. </a:t>
            </a:r>
            <a:endParaRPr lang="en-US" sz="1600" dirty="0">
              <a:latin typeface="Times New Roman" panose="02020603050405020304" pitchFamily="18" charset="0"/>
              <a:cs typeface="Times New Roman" panose="02020603050405020304" pitchFamily="18" charset="0"/>
            </a:endParaRPr>
          </a:p>
          <a:p>
            <a:pPr marL="285750" indent="-285750" rtl="0">
              <a:buFont typeface="Wingdings" panose="05000000000000000000" pitchFamily="2" charset="2"/>
              <a:buChar char="q"/>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It is important to adapt to Chinese communication style.</a:t>
            </a:r>
          </a:p>
          <a:p>
            <a:pPr rtl="0"/>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Contract to be replaced with a memorandum of understanding (MOU) initially. </a:t>
            </a:r>
            <a:endParaRPr lang="en-US" sz="1600" dirty="0">
              <a:latin typeface="Times New Roman" panose="02020603050405020304" pitchFamily="18" charset="0"/>
              <a:cs typeface="Times New Roman" panose="02020603050405020304" pitchFamily="18" charset="0"/>
            </a:endParaRPr>
          </a:p>
          <a:p>
            <a:pPr marL="285750" indent="-285750" rtl="0">
              <a:buFont typeface="Wingdings" panose="05000000000000000000" pitchFamily="2" charset="2"/>
              <a:buChar char="q"/>
            </a:pPr>
            <a:r>
              <a:rPr lang="en-US" sz="1600" b="0" i="0" u="none" strike="noStrike" kern="1200" dirty="0">
                <a:solidFill>
                  <a:schemeClr val="tx1"/>
                </a:solidFill>
                <a:effectLst/>
                <a:latin typeface="Times New Roman" panose="02020603050405020304" pitchFamily="18" charset="0"/>
                <a:cs typeface="Times New Roman" panose="02020603050405020304" pitchFamily="18" charset="0"/>
              </a:rPr>
              <a:t>Use of language has to be done meticulously — </a:t>
            </a:r>
            <a:endParaRPr lang="en-US" sz="1600" dirty="0">
              <a:latin typeface="Times New Roman" panose="02020603050405020304" pitchFamily="18" charset="0"/>
              <a:cs typeface="Times New Roman" panose="02020603050405020304" pitchFamily="18" charset="0"/>
            </a:endParaRPr>
          </a:p>
          <a:p>
            <a:pPr marL="742950" lvl="1" indent="-2857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Negotiation Training for Chinese Culture</a:t>
            </a:r>
          </a:p>
          <a:p>
            <a:pPr marL="742950" lvl="1" indent="-2857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Train team members to decode nonverbal cues; (Cahya and </a:t>
            </a:r>
            <a:r>
              <a:rPr lang="en-US" sz="1600" dirty="0" err="1">
                <a:latin typeface="Times New Roman" panose="02020603050405020304" pitchFamily="18" charset="0"/>
                <a:cs typeface="Times New Roman" panose="02020603050405020304" pitchFamily="18" charset="0"/>
              </a:rPr>
              <a:t>Semnani</a:t>
            </a:r>
            <a:r>
              <a:rPr lang="en-US" sz="1600" dirty="0">
                <a:latin typeface="Times New Roman" panose="02020603050405020304" pitchFamily="18" charset="0"/>
                <a:cs typeface="Times New Roman" panose="02020603050405020304" pitchFamily="18" charset="0"/>
              </a:rPr>
              <a:t>, 2024).</a:t>
            </a:r>
          </a:p>
          <a:p>
            <a:pPr marL="742950" lvl="1" indent="-2857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Assign bilingual mediators; (Pop and Sim, 2022).</a:t>
            </a:r>
          </a:p>
          <a:p>
            <a:pPr marL="742950" lvl="1" indent="-2857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Co-develop cross-cultural communication protocol. </a:t>
            </a:r>
          </a:p>
          <a:p>
            <a:pPr marL="742950" lvl="1" indent="-2857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Ensuring more flexibility to foster best practices; (</a:t>
            </a:r>
            <a:r>
              <a:rPr lang="en-US" sz="1600" dirty="0" err="1">
                <a:latin typeface="Times New Roman" panose="02020603050405020304" pitchFamily="18" charset="0"/>
                <a:cs typeface="Times New Roman" panose="02020603050405020304" pitchFamily="18" charset="0"/>
              </a:rPr>
              <a:t>Kalogiannidis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2023).</a:t>
            </a:r>
            <a:endParaRPr lang="en-US" sz="16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64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D9D2A-6540-1285-7D70-392B42A8EAB2}"/>
              </a:ext>
            </a:extLst>
          </p:cNvPr>
          <p:cNvSpPr>
            <a:spLocks noGrp="1"/>
          </p:cNvSpPr>
          <p:nvPr>
            <p:ph type="title"/>
          </p:nvPr>
        </p:nvSpPr>
        <p:spPr/>
        <p:txBody>
          <a:bodyPr/>
          <a:lstStyle/>
          <a:p>
            <a:r>
              <a:rPr lang="en-US" b="1" dirty="0"/>
              <a:t>Why Cultural Awareness and Adaptability are Non-Negotiable in cross-cultural negotiations.</a:t>
            </a:r>
            <a:endParaRPr lang="en-IN" b="1" dirty="0"/>
          </a:p>
        </p:txBody>
      </p:sp>
      <p:pic>
        <p:nvPicPr>
          <p:cNvPr id="7" name="Picture 6">
            <a:extLst>
              <a:ext uri="{FF2B5EF4-FFF2-40B4-BE49-F238E27FC236}">
                <a16:creationId xmlns:a16="http://schemas.microsoft.com/office/drawing/2014/main" id="{0F1FAF1F-69B2-CB0A-B2E3-F266117B7C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645" y="3072057"/>
            <a:ext cx="11522710" cy="3414940"/>
          </a:xfrm>
          <a:prstGeom prst="rect">
            <a:avLst/>
          </a:prstGeom>
        </p:spPr>
      </p:pic>
    </p:spTree>
    <p:extLst>
      <p:ext uri="{BB962C8B-B14F-4D97-AF65-F5344CB8AC3E}">
        <p14:creationId xmlns:p14="http://schemas.microsoft.com/office/powerpoint/2010/main" val="3198191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EDFA1-8AB5-853E-211D-66250F9142E6}"/>
              </a:ext>
            </a:extLst>
          </p:cNvPr>
          <p:cNvSpPr>
            <a:spLocks noGrp="1"/>
          </p:cNvSpPr>
          <p:nvPr>
            <p:ph type="title"/>
          </p:nvPr>
        </p:nvSpPr>
        <p:spPr/>
        <p:txBody>
          <a:bodyPr/>
          <a:lstStyle/>
          <a:p>
            <a:r>
              <a:rPr lang="en-IN" b="1" dirty="0"/>
              <a:t>Conclusion: </a:t>
            </a:r>
          </a:p>
        </p:txBody>
      </p:sp>
      <p:sp>
        <p:nvSpPr>
          <p:cNvPr id="6" name="TextBox 5">
            <a:extLst>
              <a:ext uri="{FF2B5EF4-FFF2-40B4-BE49-F238E27FC236}">
                <a16:creationId xmlns:a16="http://schemas.microsoft.com/office/drawing/2014/main" id="{90C635F0-19FC-B01E-40F5-F07B60889433}"/>
              </a:ext>
            </a:extLst>
          </p:cNvPr>
          <p:cNvSpPr txBox="1"/>
          <p:nvPr/>
        </p:nvSpPr>
        <p:spPr>
          <a:xfrm>
            <a:off x="746088" y="2603722"/>
            <a:ext cx="9463035" cy="3658694"/>
          </a:xfrm>
          <a:prstGeom prst="rect">
            <a:avLst/>
          </a:prstGeom>
          <a:noFill/>
        </p:spPr>
        <p:txBody>
          <a:bodyPr wrap="square">
            <a:spAutoFit/>
          </a:bodyPr>
          <a:lstStyle/>
          <a:p>
            <a:pPr marL="285750" indent="-285750">
              <a:lnSpc>
                <a:spcPct val="115000"/>
              </a:lnSpc>
              <a:spcAft>
                <a:spcPts val="800"/>
              </a:spcAft>
              <a:buFont typeface="Wingdings" panose="05000000000000000000" pitchFamily="2" charset="2"/>
              <a:buChar char="q"/>
            </a:pPr>
            <a:r>
              <a:rPr lang="en-IN" sz="1800" b="1" kern="100" dirty="0">
                <a:effectLst/>
                <a:latin typeface="Calibri" panose="020F0502020204030204" pitchFamily="34" charset="0"/>
                <a:ea typeface="Calibri" panose="020F0502020204030204" pitchFamily="34" charset="0"/>
                <a:cs typeface="Times New Roman" panose="02020603050405020304" pitchFamily="18" charset="0"/>
              </a:rPr>
              <a:t>Cultural Competence in International Ventures: </a:t>
            </a:r>
            <a:endParaRPr lang="en-IN" b="1" kern="1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15000"/>
              </a:lnSpc>
              <a:spcAft>
                <a:spcPts val="800"/>
              </a:spcAft>
              <a:buFont typeface="Courier New" panose="02070309020205020404" pitchFamily="49" charset="0"/>
              <a:buChar char="o"/>
            </a:pPr>
            <a:r>
              <a:rPr lang="en-IN" kern="100" dirty="0">
                <a:effectLst/>
                <a:latin typeface="Calibri" panose="020F0502020204030204" pitchFamily="34" charset="0"/>
                <a:ea typeface="Calibri" panose="020F0502020204030204" pitchFamily="34" charset="0"/>
                <a:cs typeface="Times New Roman" panose="02020603050405020304" pitchFamily="18" charset="0"/>
              </a:rPr>
              <a:t>Cultural competence is strategic. </a:t>
            </a:r>
          </a:p>
          <a:p>
            <a:pPr marL="742950" lvl="1" indent="-285750">
              <a:lnSpc>
                <a:spcPct val="115000"/>
              </a:lnSpc>
              <a:spcAft>
                <a:spcPts val="800"/>
              </a:spcAft>
              <a:buFont typeface="Courier New" panose="02070309020205020404" pitchFamily="49" charset="0"/>
              <a:buChar char="o"/>
            </a:pPr>
            <a:r>
              <a:rPr lang="en-IN" kern="100" dirty="0">
                <a:effectLst/>
                <a:latin typeface="Calibri" panose="020F0502020204030204" pitchFamily="34" charset="0"/>
                <a:ea typeface="Calibri" panose="020F0502020204030204" pitchFamily="34" charset="0"/>
                <a:cs typeface="Times New Roman" panose="02020603050405020304" pitchFamily="18" charset="0"/>
              </a:rPr>
              <a:t>But it will be impacting our deal closure and sustainability. </a:t>
            </a:r>
          </a:p>
          <a:p>
            <a:pPr marL="742950" lvl="1" indent="-285750">
              <a:lnSpc>
                <a:spcPct val="115000"/>
              </a:lnSpc>
              <a:spcAft>
                <a:spcPts val="800"/>
              </a:spcAft>
              <a:buFont typeface="Courier New" panose="02070309020205020404" pitchFamily="49" charset="0"/>
              <a:buChar char="o"/>
            </a:pPr>
            <a:r>
              <a:rPr lang="en-IN" kern="100" dirty="0">
                <a:effectLst/>
                <a:latin typeface="Calibri" panose="020F0502020204030204" pitchFamily="34" charset="0"/>
                <a:ea typeface="Calibri" panose="020F0502020204030204" pitchFamily="34" charset="0"/>
                <a:cs typeface="Times New Roman" panose="02020603050405020304" pitchFamily="18" charset="0"/>
              </a:rPr>
              <a:t>China's global influence necessitates a further institutionalizing CQ.</a:t>
            </a:r>
            <a:br>
              <a:rPr lang="en-IN" kern="100" dirty="0">
                <a:effectLst/>
                <a:latin typeface="Calibri" panose="020F0502020204030204" pitchFamily="34" charset="0"/>
                <a:ea typeface="Calibri" panose="020F0502020204030204" pitchFamily="34" charset="0"/>
                <a:cs typeface="Times New Roman" panose="02020603050405020304" pitchFamily="18" charset="0"/>
              </a:rPr>
            </a:b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15000"/>
              </a:lnSpc>
              <a:spcAft>
                <a:spcPts val="800"/>
              </a:spcAft>
              <a:buFont typeface="Wingdings" panose="05000000000000000000" pitchFamily="2" charset="2"/>
              <a:buChar char="q"/>
            </a:pPr>
            <a:r>
              <a:rPr lang="en-IN" sz="1800" b="1" kern="100" dirty="0">
                <a:effectLst/>
                <a:latin typeface="Calibri" panose="020F0502020204030204" pitchFamily="34" charset="0"/>
                <a:ea typeface="Calibri" panose="020F0502020204030204" pitchFamily="34" charset="0"/>
                <a:cs typeface="Times New Roman" panose="02020603050405020304" pitchFamily="18" charset="0"/>
              </a:rPr>
              <a:t>Recommendation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742950" lvl="1" indent="-285750">
              <a:lnSpc>
                <a:spcPct val="115000"/>
              </a:lnSpc>
              <a:spcAft>
                <a:spcPts val="800"/>
              </a:spcAft>
              <a:buFont typeface="Courier New" panose="02070309020205020404" pitchFamily="49" charset="0"/>
              <a:buChar char="o"/>
            </a:pPr>
            <a:r>
              <a:rPr lang="en-IN" kern="100" dirty="0">
                <a:latin typeface="Calibri" panose="020F0502020204030204" pitchFamily="34" charset="0"/>
                <a:ea typeface="Calibri" panose="020F0502020204030204" pitchFamily="34" charset="0"/>
                <a:cs typeface="Times New Roman" panose="02020603050405020304" pitchFamily="18" charset="0"/>
              </a:rPr>
              <a:t>We must i</a:t>
            </a:r>
            <a:r>
              <a:rPr lang="en-IN" kern="100" dirty="0">
                <a:effectLst/>
                <a:latin typeface="Calibri" panose="020F0502020204030204" pitchFamily="34" charset="0"/>
                <a:ea typeface="Calibri" panose="020F0502020204030204" pitchFamily="34" charset="0"/>
                <a:cs typeface="Times New Roman" panose="02020603050405020304" pitchFamily="18" charset="0"/>
              </a:rPr>
              <a:t>ncorporate cultural post-audits; within our international ventures</a:t>
            </a:r>
            <a:r>
              <a:rPr lang="en-IN" kern="100" dirty="0">
                <a:latin typeface="Calibri" panose="020F0502020204030204" pitchFamily="34" charset="0"/>
                <a:ea typeface="Calibri" panose="020F0502020204030204" pitchFamily="34" charset="0"/>
                <a:cs typeface="Times New Roman" panose="02020603050405020304" pitchFamily="18" charset="0"/>
              </a:rPr>
              <a:t>.</a:t>
            </a:r>
          </a:p>
          <a:p>
            <a:pPr marL="742950" lvl="1" indent="-285750">
              <a:lnSpc>
                <a:spcPct val="115000"/>
              </a:lnSpc>
              <a:spcAft>
                <a:spcPts val="800"/>
              </a:spcAft>
              <a:buFont typeface="Courier New" panose="02070309020205020404" pitchFamily="49" charset="0"/>
              <a:buChar char="o"/>
            </a:pPr>
            <a:r>
              <a:rPr lang="en-IN" kern="100" dirty="0">
                <a:effectLst/>
                <a:latin typeface="Calibri" panose="020F0502020204030204" pitchFamily="34" charset="0"/>
                <a:ea typeface="Calibri" panose="020F0502020204030204" pitchFamily="34" charset="0"/>
                <a:cs typeface="Times New Roman" panose="02020603050405020304" pitchFamily="18" charset="0"/>
              </a:rPr>
              <a:t>Overall, we need an approval of a £50k CQ training fund.</a:t>
            </a:r>
          </a:p>
          <a:p>
            <a:pPr>
              <a:lnSpc>
                <a:spcPct val="115000"/>
              </a:lnSpc>
              <a:spcAft>
                <a:spcPts val="800"/>
              </a:spcAft>
              <a:buNone/>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864961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98052-1F74-2BD9-81CB-88DCA479C15B}"/>
              </a:ext>
            </a:extLst>
          </p:cNvPr>
          <p:cNvSpPr>
            <a:spLocks noGrp="1"/>
          </p:cNvSpPr>
          <p:nvPr>
            <p:ph type="title"/>
          </p:nvPr>
        </p:nvSpPr>
        <p:spPr/>
        <p:txBody>
          <a:bodyPr/>
          <a:lstStyle/>
          <a:p>
            <a:r>
              <a:rPr lang="en-IN" b="1" dirty="0"/>
              <a:t>References</a:t>
            </a:r>
          </a:p>
        </p:txBody>
      </p:sp>
      <p:sp>
        <p:nvSpPr>
          <p:cNvPr id="4" name="TextBox 3">
            <a:extLst>
              <a:ext uri="{FF2B5EF4-FFF2-40B4-BE49-F238E27FC236}">
                <a16:creationId xmlns:a16="http://schemas.microsoft.com/office/drawing/2014/main" id="{D6680117-C448-0EEF-365A-E4FC464678A1}"/>
              </a:ext>
            </a:extLst>
          </p:cNvPr>
          <p:cNvSpPr txBox="1"/>
          <p:nvPr/>
        </p:nvSpPr>
        <p:spPr>
          <a:xfrm>
            <a:off x="611329" y="2511036"/>
            <a:ext cx="11159614" cy="3816429"/>
          </a:xfrm>
          <a:prstGeom prst="rect">
            <a:avLst/>
          </a:prstGeom>
          <a:noFill/>
        </p:spPr>
        <p:txBody>
          <a:bodyPr wrap="square">
            <a:spAutoFit/>
          </a:bodyPr>
          <a:lstStyle/>
          <a:p>
            <a:pPr algn="just">
              <a:buNone/>
            </a:pPr>
            <a:r>
              <a:rPr lang="en-IN" sz="1100" dirty="0" err="1">
                <a:effectLst/>
                <a:latin typeface="Times New Roman" panose="02020603050405020304" pitchFamily="18" charset="0"/>
                <a:ea typeface="Arial MT"/>
                <a:cs typeface="Times New Roman" panose="02020603050405020304" pitchFamily="18" charset="0"/>
              </a:rPr>
              <a:t>Aririguzoh</a:t>
            </a:r>
            <a:r>
              <a:rPr lang="en-IN" sz="1100" dirty="0">
                <a:effectLst/>
                <a:latin typeface="Times New Roman" panose="02020603050405020304" pitchFamily="18" charset="0"/>
                <a:ea typeface="Arial MT"/>
                <a:cs typeface="Times New Roman" panose="02020603050405020304" pitchFamily="18" charset="0"/>
              </a:rPr>
              <a:t>, S., 2022. Communication competencies, culture and SDGs: effective processes to cross-cultural communication. </a:t>
            </a:r>
            <a:r>
              <a:rPr lang="en-IN" sz="1100" i="1" dirty="0">
                <a:effectLst/>
                <a:latin typeface="Times New Roman" panose="02020603050405020304" pitchFamily="18" charset="0"/>
                <a:ea typeface="Arial MT"/>
                <a:cs typeface="Times New Roman" panose="02020603050405020304" pitchFamily="18" charset="0"/>
              </a:rPr>
              <a:t>Humanities and Social Sciences Communications</a:t>
            </a:r>
            <a:r>
              <a:rPr lang="en-IN" sz="1100" dirty="0">
                <a:effectLst/>
                <a:latin typeface="Times New Roman" panose="02020603050405020304" pitchFamily="18" charset="0"/>
                <a:ea typeface="Arial MT"/>
                <a:cs typeface="Times New Roman" panose="02020603050405020304" pitchFamily="18" charset="0"/>
              </a:rPr>
              <a:t>, </a:t>
            </a:r>
            <a:r>
              <a:rPr lang="en-IN" sz="1100" i="1" dirty="0">
                <a:effectLst/>
                <a:latin typeface="Times New Roman" panose="02020603050405020304" pitchFamily="18" charset="0"/>
                <a:ea typeface="Arial MT"/>
                <a:cs typeface="Times New Roman" panose="02020603050405020304" pitchFamily="18" charset="0"/>
              </a:rPr>
              <a:t>9</a:t>
            </a:r>
            <a:r>
              <a:rPr lang="en-IN" sz="1100" dirty="0">
                <a:effectLst/>
                <a:latin typeface="Times New Roman" panose="02020603050405020304" pitchFamily="18" charset="0"/>
                <a:ea typeface="Arial MT"/>
                <a:cs typeface="Times New Roman" panose="02020603050405020304" pitchFamily="18" charset="0"/>
              </a:rPr>
              <a:t>(1), pp.1-11. </a:t>
            </a:r>
            <a:r>
              <a:rPr lang="en-IN" sz="1100" u="sng" dirty="0">
                <a:solidFill>
                  <a:srgbClr val="0000FF"/>
                </a:solidFill>
                <a:effectLst/>
                <a:latin typeface="Times New Roman" panose="02020603050405020304" pitchFamily="18" charset="0"/>
                <a:ea typeface="Arial MT"/>
                <a:cs typeface="Times New Roman" panose="02020603050405020304" pitchFamily="18" charset="0"/>
                <a:hlinkClick r:id="rId2"/>
              </a:rPr>
              <a:t>https://www.nature.com/articles/s41599-022-01109-4</a:t>
            </a:r>
            <a:r>
              <a:rPr lang="en-IN" sz="1100" dirty="0">
                <a:effectLst/>
                <a:latin typeface="Times New Roman" panose="02020603050405020304" pitchFamily="18" charset="0"/>
                <a:ea typeface="Arial MT"/>
                <a:cs typeface="Times New Roman" panose="02020603050405020304" pitchFamily="18" charset="0"/>
              </a:rPr>
              <a:t> </a:t>
            </a:r>
          </a:p>
          <a:p>
            <a:pPr algn="just">
              <a:buNone/>
            </a:pPr>
            <a:r>
              <a:rPr lang="da-DK" sz="1100" dirty="0">
                <a:effectLst/>
                <a:latin typeface="Times New Roman" panose="02020603050405020304" pitchFamily="18" charset="0"/>
                <a:ea typeface="Arial MT"/>
                <a:cs typeface="Times New Roman" panose="02020603050405020304" pitchFamily="18" charset="0"/>
              </a:rPr>
              <a:t>Bartosik-Purgat, M. and Rakowska, W., 2025. </a:t>
            </a:r>
            <a:r>
              <a:rPr lang="en-IN" sz="1100" dirty="0">
                <a:effectLst/>
                <a:latin typeface="Times New Roman" panose="02020603050405020304" pitchFamily="18" charset="0"/>
                <a:ea typeface="Arial MT"/>
                <a:cs typeface="Times New Roman" panose="02020603050405020304" pitchFamily="18" charset="0"/>
              </a:rPr>
              <a:t>Cross-cultural business-to-business communication–the experiences of Polish companies with the Chinese and Americans. </a:t>
            </a:r>
            <a:r>
              <a:rPr lang="en-IN" sz="1100" i="1" dirty="0">
                <a:effectLst/>
                <a:latin typeface="Times New Roman" panose="02020603050405020304" pitchFamily="18" charset="0"/>
                <a:ea typeface="Arial MT"/>
                <a:cs typeface="Times New Roman" panose="02020603050405020304" pitchFamily="18" charset="0"/>
              </a:rPr>
              <a:t>International Journal of Emerging Markets</a:t>
            </a:r>
            <a:r>
              <a:rPr lang="en-IN" sz="1100" dirty="0">
                <a:effectLst/>
                <a:latin typeface="Times New Roman" panose="02020603050405020304" pitchFamily="18" charset="0"/>
                <a:ea typeface="Arial MT"/>
                <a:cs typeface="Times New Roman" panose="02020603050405020304" pitchFamily="18" charset="0"/>
              </a:rPr>
              <a:t>, </a:t>
            </a:r>
            <a:r>
              <a:rPr lang="en-IN" sz="1100" i="1" dirty="0">
                <a:effectLst/>
                <a:latin typeface="Times New Roman" panose="02020603050405020304" pitchFamily="18" charset="0"/>
                <a:ea typeface="Arial MT"/>
                <a:cs typeface="Times New Roman" panose="02020603050405020304" pitchFamily="18" charset="0"/>
              </a:rPr>
              <a:t>20</a:t>
            </a:r>
            <a:r>
              <a:rPr lang="en-IN" sz="1100" dirty="0">
                <a:effectLst/>
                <a:latin typeface="Times New Roman" panose="02020603050405020304" pitchFamily="18" charset="0"/>
                <a:ea typeface="Arial MT"/>
                <a:cs typeface="Times New Roman" panose="02020603050405020304" pitchFamily="18" charset="0"/>
              </a:rPr>
              <a:t>(13), pp.74-95. </a:t>
            </a:r>
            <a:r>
              <a:rPr lang="en-IN" sz="1100" u="sng" dirty="0">
                <a:solidFill>
                  <a:srgbClr val="0000FF"/>
                </a:solidFill>
                <a:effectLst/>
                <a:latin typeface="Times New Roman" panose="02020603050405020304" pitchFamily="18" charset="0"/>
                <a:ea typeface="Arial MT"/>
                <a:cs typeface="Times New Roman" panose="02020603050405020304" pitchFamily="18" charset="0"/>
                <a:hlinkClick r:id="rId3"/>
              </a:rPr>
              <a:t>https://www.emerald.com/ijoem/article/20/13/74/1267408</a:t>
            </a:r>
            <a:r>
              <a:rPr lang="en-IN" sz="1100" dirty="0">
                <a:effectLst/>
                <a:latin typeface="Times New Roman" panose="02020603050405020304" pitchFamily="18" charset="0"/>
                <a:ea typeface="Arial MT"/>
                <a:cs typeface="Times New Roman" panose="02020603050405020304" pitchFamily="18" charset="0"/>
              </a:rPr>
              <a:t> </a:t>
            </a:r>
          </a:p>
          <a:p>
            <a:pPr algn="just">
              <a:buNone/>
            </a:pPr>
            <a:r>
              <a:rPr lang="en-IN" sz="1100" dirty="0">
                <a:effectLst/>
                <a:latin typeface="Times New Roman" panose="02020603050405020304" pitchFamily="18" charset="0"/>
                <a:ea typeface="Arial MT"/>
                <a:cs typeface="Times New Roman" panose="02020603050405020304" pitchFamily="18" charset="0"/>
              </a:rPr>
              <a:t>Cahya, P. and </a:t>
            </a:r>
            <a:r>
              <a:rPr lang="en-IN" sz="1100" dirty="0" err="1">
                <a:effectLst/>
                <a:latin typeface="Times New Roman" panose="02020603050405020304" pitchFamily="18" charset="0"/>
                <a:ea typeface="Arial MT"/>
                <a:cs typeface="Times New Roman" panose="02020603050405020304" pitchFamily="18" charset="0"/>
              </a:rPr>
              <a:t>Semnani</a:t>
            </a:r>
            <a:r>
              <a:rPr lang="en-IN" sz="1100" dirty="0">
                <a:effectLst/>
                <a:latin typeface="Times New Roman" panose="02020603050405020304" pitchFamily="18" charset="0"/>
                <a:ea typeface="Arial MT"/>
                <a:cs typeface="Times New Roman" panose="02020603050405020304" pitchFamily="18" charset="0"/>
              </a:rPr>
              <a:t>, D.A., 2024. Navigating cross-cultural communication in international business negotiations: insights and strategies for effective negotiation outcomes. </a:t>
            </a:r>
            <a:r>
              <a:rPr lang="da-DK" sz="1100" i="1" dirty="0">
                <a:effectLst/>
                <a:latin typeface="Times New Roman" panose="02020603050405020304" pitchFamily="18" charset="0"/>
                <a:ea typeface="Arial MT"/>
                <a:cs typeface="Times New Roman" panose="02020603050405020304" pitchFamily="18" charset="0"/>
              </a:rPr>
              <a:t>Kampret Journal</a:t>
            </a:r>
            <a:r>
              <a:rPr lang="da-DK" sz="1100" dirty="0">
                <a:effectLst/>
                <a:latin typeface="Times New Roman" panose="02020603050405020304" pitchFamily="18" charset="0"/>
                <a:ea typeface="Arial MT"/>
                <a:cs typeface="Times New Roman" panose="02020603050405020304" pitchFamily="18" charset="0"/>
              </a:rPr>
              <a:t>, </a:t>
            </a:r>
            <a:r>
              <a:rPr lang="da-DK" sz="1100" i="1" dirty="0">
                <a:effectLst/>
                <a:latin typeface="Times New Roman" panose="02020603050405020304" pitchFamily="18" charset="0"/>
                <a:ea typeface="Arial MT"/>
                <a:cs typeface="Times New Roman" panose="02020603050405020304" pitchFamily="18" charset="0"/>
              </a:rPr>
              <a:t>3</a:t>
            </a:r>
            <a:r>
              <a:rPr lang="da-DK" sz="1100" dirty="0">
                <a:effectLst/>
                <a:latin typeface="Times New Roman" panose="02020603050405020304" pitchFamily="18" charset="0"/>
                <a:ea typeface="Arial MT"/>
                <a:cs typeface="Times New Roman" panose="02020603050405020304" pitchFamily="18" charset="0"/>
              </a:rPr>
              <a:t>(2), pp.72-79. </a:t>
            </a:r>
            <a:r>
              <a:rPr lang="da-DK" sz="1100" u="sng" dirty="0">
                <a:solidFill>
                  <a:srgbClr val="0000FF"/>
                </a:solidFill>
                <a:effectLst/>
                <a:latin typeface="Times New Roman" panose="02020603050405020304" pitchFamily="18" charset="0"/>
                <a:ea typeface="Arial MT"/>
                <a:cs typeface="Times New Roman" panose="02020603050405020304" pitchFamily="18" charset="0"/>
                <a:hlinkClick r:id="rId4"/>
              </a:rPr>
              <a:t>https://plus62.isha.or.id/index.php/kampret/article/view/195/144</a:t>
            </a:r>
            <a:r>
              <a:rPr lang="da-DK" sz="1100" dirty="0">
                <a:effectLst/>
                <a:latin typeface="Times New Roman" panose="02020603050405020304" pitchFamily="18" charset="0"/>
                <a:ea typeface="Arial MT"/>
                <a:cs typeface="Times New Roman" panose="02020603050405020304" pitchFamily="18" charset="0"/>
              </a:rPr>
              <a:t> </a:t>
            </a:r>
            <a:endParaRPr lang="en-IN" sz="1100" dirty="0">
              <a:effectLst/>
              <a:latin typeface="Times New Roman" panose="02020603050405020304" pitchFamily="18" charset="0"/>
              <a:ea typeface="Arial MT"/>
              <a:cs typeface="Times New Roman" panose="02020603050405020304" pitchFamily="18" charset="0"/>
            </a:endParaRPr>
          </a:p>
          <a:p>
            <a:pPr algn="just">
              <a:buNone/>
            </a:pPr>
            <a:r>
              <a:rPr lang="en-IN" sz="1100" dirty="0">
                <a:effectLst/>
                <a:latin typeface="Times New Roman" panose="02020603050405020304" pitchFamily="18" charset="0"/>
                <a:ea typeface="Arial MT"/>
                <a:cs typeface="Times New Roman" panose="02020603050405020304" pitchFamily="18" charset="0"/>
              </a:rPr>
              <a:t>Gu, S., 2023. Impact of Cross-cultural Differences on International Business Negotiations and Corresponding Strategies. </a:t>
            </a:r>
            <a:r>
              <a:rPr lang="en-IN" sz="1100" i="1" dirty="0">
                <a:effectLst/>
                <a:latin typeface="Times New Roman" panose="02020603050405020304" pitchFamily="18" charset="0"/>
                <a:ea typeface="Arial MT"/>
                <a:cs typeface="Times New Roman" panose="02020603050405020304" pitchFamily="18" charset="0"/>
              </a:rPr>
              <a:t>International Journal of Frontiers in Sociology</a:t>
            </a:r>
            <a:r>
              <a:rPr lang="en-IN" sz="1100" dirty="0">
                <a:effectLst/>
                <a:latin typeface="Times New Roman" panose="02020603050405020304" pitchFamily="18" charset="0"/>
                <a:ea typeface="Arial MT"/>
                <a:cs typeface="Times New Roman" panose="02020603050405020304" pitchFamily="18" charset="0"/>
              </a:rPr>
              <a:t>, </a:t>
            </a:r>
            <a:r>
              <a:rPr lang="en-IN" sz="1100" i="1" dirty="0">
                <a:effectLst/>
                <a:latin typeface="Times New Roman" panose="02020603050405020304" pitchFamily="18" charset="0"/>
                <a:ea typeface="Arial MT"/>
                <a:cs typeface="Times New Roman" panose="02020603050405020304" pitchFamily="18" charset="0"/>
              </a:rPr>
              <a:t>5</a:t>
            </a:r>
            <a:r>
              <a:rPr lang="en-IN" sz="1100" dirty="0">
                <a:effectLst/>
                <a:latin typeface="Times New Roman" panose="02020603050405020304" pitchFamily="18" charset="0"/>
                <a:ea typeface="Arial MT"/>
                <a:cs typeface="Times New Roman" panose="02020603050405020304" pitchFamily="18" charset="0"/>
              </a:rPr>
              <a:t>(10). </a:t>
            </a:r>
            <a:r>
              <a:rPr lang="en-IN" sz="1100" u="sng" dirty="0">
                <a:solidFill>
                  <a:srgbClr val="0000FF"/>
                </a:solidFill>
                <a:effectLst/>
                <a:latin typeface="Times New Roman" panose="02020603050405020304" pitchFamily="18" charset="0"/>
                <a:ea typeface="Arial MT"/>
                <a:cs typeface="Times New Roman" panose="02020603050405020304" pitchFamily="18" charset="0"/>
                <a:hlinkClick r:id="rId5"/>
              </a:rPr>
              <a:t>https://www.francis-press.com/uploads/papers/kC5LMZL9BPjjspkF3YLxEPYH1vn8vmxeeyCgg6a6.pdf</a:t>
            </a:r>
            <a:endParaRPr lang="en-IN" sz="1100" dirty="0">
              <a:effectLst/>
              <a:latin typeface="Times New Roman" panose="02020603050405020304" pitchFamily="18" charset="0"/>
              <a:ea typeface="Arial MT"/>
              <a:cs typeface="Times New Roman" panose="02020603050405020304" pitchFamily="18" charset="0"/>
            </a:endParaRPr>
          </a:p>
          <a:p>
            <a:pPr algn="just">
              <a:buNone/>
            </a:pPr>
            <a:r>
              <a:rPr lang="en-IN" sz="1100" dirty="0" err="1">
                <a:effectLst/>
                <a:latin typeface="Times New Roman" panose="02020603050405020304" pitchFamily="18" charset="0"/>
                <a:ea typeface="Arial MT"/>
                <a:cs typeface="Times New Roman" panose="02020603050405020304" pitchFamily="18" charset="0"/>
              </a:rPr>
              <a:t>Kalogiannidis</a:t>
            </a:r>
            <a:r>
              <a:rPr lang="en-IN" sz="1100" dirty="0">
                <a:effectLst/>
                <a:latin typeface="Times New Roman" panose="02020603050405020304" pitchFamily="18" charset="0"/>
                <a:ea typeface="Arial MT"/>
                <a:cs typeface="Times New Roman" panose="02020603050405020304" pitchFamily="18" charset="0"/>
              </a:rPr>
              <a:t>, S., </a:t>
            </a:r>
            <a:r>
              <a:rPr lang="en-IN" sz="1100" dirty="0" err="1">
                <a:effectLst/>
                <a:latin typeface="Times New Roman" panose="02020603050405020304" pitchFamily="18" charset="0"/>
                <a:ea typeface="Arial MT"/>
                <a:cs typeface="Times New Roman" panose="02020603050405020304" pitchFamily="18" charset="0"/>
              </a:rPr>
              <a:t>Chatzitheodoridis</a:t>
            </a:r>
            <a:r>
              <a:rPr lang="en-IN" sz="1100" dirty="0">
                <a:effectLst/>
                <a:latin typeface="Times New Roman" panose="02020603050405020304" pitchFamily="18" charset="0"/>
                <a:ea typeface="Arial MT"/>
                <a:cs typeface="Times New Roman" panose="02020603050405020304" pitchFamily="18" charset="0"/>
              </a:rPr>
              <a:t>, F., </a:t>
            </a:r>
            <a:r>
              <a:rPr lang="en-IN" sz="1100" dirty="0" err="1">
                <a:effectLst/>
                <a:latin typeface="Times New Roman" panose="02020603050405020304" pitchFamily="18" charset="0"/>
                <a:ea typeface="Arial MT"/>
                <a:cs typeface="Times New Roman" panose="02020603050405020304" pitchFamily="18" charset="0"/>
              </a:rPr>
              <a:t>Papaevangelou</a:t>
            </a:r>
            <a:r>
              <a:rPr lang="en-IN" sz="1100" dirty="0">
                <a:effectLst/>
                <a:latin typeface="Times New Roman" panose="02020603050405020304" pitchFamily="18" charset="0"/>
                <a:ea typeface="Arial MT"/>
                <a:cs typeface="Times New Roman" panose="02020603050405020304" pitchFamily="18" charset="0"/>
              </a:rPr>
              <a:t>, O. and Nikolaou, E.E., 2023. Business communication and crisis management in international business: a European perspective. </a:t>
            </a:r>
            <a:r>
              <a:rPr lang="en-IN" sz="1100" i="1" dirty="0">
                <a:effectLst/>
                <a:latin typeface="Times New Roman" panose="02020603050405020304" pitchFamily="18" charset="0"/>
                <a:ea typeface="Arial MT"/>
                <a:cs typeface="Times New Roman" panose="02020603050405020304" pitchFamily="18" charset="0"/>
              </a:rPr>
              <a:t>International Journal of Business Continuity and Risk Management</a:t>
            </a:r>
            <a:r>
              <a:rPr lang="en-IN" sz="1100" dirty="0">
                <a:effectLst/>
                <a:latin typeface="Times New Roman" panose="02020603050405020304" pitchFamily="18" charset="0"/>
                <a:ea typeface="Arial MT"/>
                <a:cs typeface="Times New Roman" panose="02020603050405020304" pitchFamily="18" charset="0"/>
              </a:rPr>
              <a:t>, </a:t>
            </a:r>
            <a:r>
              <a:rPr lang="en-IN" sz="1100" i="1" dirty="0">
                <a:effectLst/>
                <a:latin typeface="Times New Roman" panose="02020603050405020304" pitchFamily="18" charset="0"/>
                <a:ea typeface="Arial MT"/>
                <a:cs typeface="Times New Roman" panose="02020603050405020304" pitchFamily="18" charset="0"/>
              </a:rPr>
              <a:t>13</a:t>
            </a:r>
            <a:r>
              <a:rPr lang="en-IN" sz="1100" dirty="0">
                <a:effectLst/>
                <a:latin typeface="Times New Roman" panose="02020603050405020304" pitchFamily="18" charset="0"/>
                <a:ea typeface="Arial MT"/>
                <a:cs typeface="Times New Roman" panose="02020603050405020304" pitchFamily="18" charset="0"/>
              </a:rPr>
              <a:t>(4), pp.323-346. </a:t>
            </a:r>
            <a:r>
              <a:rPr lang="en-IN" sz="1100" u="sng" dirty="0">
                <a:solidFill>
                  <a:srgbClr val="0000FF"/>
                </a:solidFill>
                <a:effectLst/>
                <a:latin typeface="Times New Roman" panose="02020603050405020304" pitchFamily="18" charset="0"/>
                <a:ea typeface="Arial MT"/>
                <a:cs typeface="Times New Roman" panose="02020603050405020304" pitchFamily="18" charset="0"/>
                <a:hlinkClick r:id="rId6"/>
              </a:rPr>
              <a:t>https://doi.org/10.1504/IJBCRM.2023.134495</a:t>
            </a:r>
            <a:endParaRPr lang="en-IN" sz="1100" dirty="0">
              <a:effectLst/>
              <a:latin typeface="Times New Roman" panose="02020603050405020304" pitchFamily="18" charset="0"/>
              <a:ea typeface="Arial MT"/>
              <a:cs typeface="Times New Roman" panose="02020603050405020304" pitchFamily="18" charset="0"/>
            </a:endParaRPr>
          </a:p>
          <a:p>
            <a:pPr algn="just">
              <a:buNone/>
            </a:pPr>
            <a:r>
              <a:rPr lang="en-IN" sz="1100" dirty="0">
                <a:effectLst/>
                <a:latin typeface="Times New Roman" panose="02020603050405020304" pitchFamily="18" charset="0"/>
                <a:ea typeface="Arial MT"/>
                <a:cs typeface="Times New Roman" panose="02020603050405020304" pitchFamily="18" charset="0"/>
              </a:rPr>
              <a:t>Liu, C., Lu, J. and Zhan, Y. (2021). </a:t>
            </a:r>
            <a:r>
              <a:rPr lang="en-IN" sz="1100" i="1" dirty="0">
                <a:effectLst/>
                <a:latin typeface="Times New Roman" panose="02020603050405020304" pitchFamily="18" charset="0"/>
                <a:ea typeface="Arial MT"/>
                <a:cs typeface="Times New Roman" panose="02020603050405020304" pitchFamily="18" charset="0"/>
              </a:rPr>
              <a:t>Cultural Differences in Business Negotiations Between China and the UK</a:t>
            </a:r>
            <a:r>
              <a:rPr lang="en-IN" sz="1100" dirty="0">
                <a:effectLst/>
                <a:latin typeface="Times New Roman" panose="02020603050405020304" pitchFamily="18" charset="0"/>
                <a:ea typeface="Arial MT"/>
                <a:cs typeface="Times New Roman" panose="02020603050405020304" pitchFamily="18" charset="0"/>
              </a:rPr>
              <a:t>. [online] www.atlantis-press.com. </a:t>
            </a:r>
            <a:r>
              <a:rPr lang="en-IN" sz="1100" dirty="0" err="1">
                <a:effectLst/>
                <a:latin typeface="Times New Roman" panose="02020603050405020304" pitchFamily="18" charset="0"/>
                <a:ea typeface="Arial MT"/>
                <a:cs typeface="Times New Roman" panose="02020603050405020304" pitchFamily="18" charset="0"/>
              </a:rPr>
              <a:t>doi:</a:t>
            </a:r>
            <a:r>
              <a:rPr lang="en-IN" sz="1100" u="sng" dirty="0" err="1">
                <a:solidFill>
                  <a:srgbClr val="0000FF"/>
                </a:solidFill>
                <a:effectLst/>
                <a:latin typeface="Times New Roman" panose="02020603050405020304" pitchFamily="18" charset="0"/>
                <a:ea typeface="Arial MT"/>
                <a:cs typeface="Times New Roman" panose="02020603050405020304" pitchFamily="18" charset="0"/>
                <a:hlinkClick r:id="rId7"/>
              </a:rPr>
              <a:t>https</a:t>
            </a:r>
            <a:r>
              <a:rPr lang="en-IN" sz="1100" u="sng" dirty="0">
                <a:solidFill>
                  <a:srgbClr val="0000FF"/>
                </a:solidFill>
                <a:effectLst/>
                <a:latin typeface="Times New Roman" panose="02020603050405020304" pitchFamily="18" charset="0"/>
                <a:ea typeface="Arial MT"/>
                <a:cs typeface="Times New Roman" panose="02020603050405020304" pitchFamily="18" charset="0"/>
                <a:hlinkClick r:id="rId7"/>
              </a:rPr>
              <a:t>://doi.org/10.2991/assehr.k.211011.079</a:t>
            </a:r>
            <a:r>
              <a:rPr lang="en-IN" sz="1100" dirty="0">
                <a:effectLst/>
                <a:latin typeface="Times New Roman" panose="02020603050405020304" pitchFamily="18" charset="0"/>
                <a:ea typeface="Arial MT"/>
                <a:cs typeface="Times New Roman" panose="02020603050405020304" pitchFamily="18" charset="0"/>
              </a:rPr>
              <a:t>. </a:t>
            </a:r>
          </a:p>
          <a:p>
            <a:pPr algn="just">
              <a:buNone/>
            </a:pPr>
            <a:r>
              <a:rPr lang="en-IN" sz="1100" dirty="0">
                <a:effectLst/>
                <a:latin typeface="Times New Roman" panose="02020603050405020304" pitchFamily="18" charset="0"/>
                <a:ea typeface="Arial MT"/>
                <a:cs typeface="Times New Roman" panose="02020603050405020304" pitchFamily="18" charset="0"/>
              </a:rPr>
              <a:t>Pop, A.M. and Sim, M.A., 2022. Cross-cultural communication in multinational companies. </a:t>
            </a:r>
            <a:r>
              <a:rPr lang="en-IN" sz="1100" i="1" dirty="0">
                <a:effectLst/>
                <a:latin typeface="Times New Roman" panose="02020603050405020304" pitchFamily="18" charset="0"/>
                <a:ea typeface="Arial MT"/>
                <a:cs typeface="Times New Roman" panose="02020603050405020304" pitchFamily="18" charset="0"/>
              </a:rPr>
              <a:t>The Annals of the University of Oradea. Economic Sciences</a:t>
            </a:r>
            <a:r>
              <a:rPr lang="en-IN" sz="1100" dirty="0">
                <a:effectLst/>
                <a:latin typeface="Times New Roman" panose="02020603050405020304" pitchFamily="18" charset="0"/>
                <a:ea typeface="Arial MT"/>
                <a:cs typeface="Times New Roman" panose="02020603050405020304" pitchFamily="18" charset="0"/>
              </a:rPr>
              <a:t>, </a:t>
            </a:r>
            <a:r>
              <a:rPr lang="en-IN" sz="1100" i="1" dirty="0">
                <a:effectLst/>
                <a:latin typeface="Times New Roman" panose="02020603050405020304" pitchFamily="18" charset="0"/>
                <a:ea typeface="Arial MT"/>
                <a:cs typeface="Times New Roman" panose="02020603050405020304" pitchFamily="18" charset="0"/>
              </a:rPr>
              <a:t>31</a:t>
            </a:r>
            <a:r>
              <a:rPr lang="en-IN" sz="1100" dirty="0">
                <a:effectLst/>
                <a:latin typeface="Times New Roman" panose="02020603050405020304" pitchFamily="18" charset="0"/>
                <a:ea typeface="Arial MT"/>
                <a:cs typeface="Times New Roman" panose="02020603050405020304" pitchFamily="18" charset="0"/>
              </a:rPr>
              <a:t>(31), p.1. </a:t>
            </a:r>
            <a:r>
              <a:rPr lang="en-IN" sz="1100" u="sng" dirty="0">
                <a:solidFill>
                  <a:srgbClr val="0000FF"/>
                </a:solidFill>
                <a:effectLst/>
                <a:latin typeface="Times New Roman" panose="02020603050405020304" pitchFamily="18" charset="0"/>
                <a:ea typeface="Arial MT"/>
                <a:cs typeface="Times New Roman" panose="02020603050405020304" pitchFamily="18" charset="0"/>
                <a:hlinkClick r:id="rId8"/>
              </a:rPr>
              <a:t>https://www.researchgate.net/profile/Anamaria-Mirabela-Pop/publication/387751868_BUSINESS_ENGLISH_OUTSIDE_THE_BOX_BUSINESS_JARGON_AND_ABBREVIATIONS_IN_BUSINESS_COMMUNICATION/links/677bb01afb9aff6eaa0a6e03/BUSINESS-ENGLISH-OUTSIDE-THE-BOX-BUSINESS-JARGON-AND-ABBREVIATIONS-IN-BUSINESS-COMMUNICATION.pdf</a:t>
            </a:r>
            <a:r>
              <a:rPr lang="en-IN" sz="1100" dirty="0">
                <a:effectLst/>
                <a:latin typeface="Times New Roman" panose="02020603050405020304" pitchFamily="18" charset="0"/>
                <a:ea typeface="Arial MT"/>
                <a:cs typeface="Times New Roman" panose="02020603050405020304" pitchFamily="18" charset="0"/>
              </a:rPr>
              <a:t> </a:t>
            </a:r>
          </a:p>
          <a:p>
            <a:pPr algn="just"/>
            <a:r>
              <a:rPr lang="en-IN" sz="1100" dirty="0">
                <a:latin typeface="Times New Roman" panose="02020603050405020304" pitchFamily="18" charset="0"/>
                <a:cs typeface="Times New Roman" panose="02020603050405020304" pitchFamily="18" charset="0"/>
              </a:rPr>
              <a:t>The Culture Factor, 2025. </a:t>
            </a:r>
            <a:r>
              <a:rPr lang="en-IN" sz="1100" i="1" dirty="0">
                <a:latin typeface="Times New Roman" panose="02020603050405020304" pitchFamily="18" charset="0"/>
                <a:cs typeface="Times New Roman" panose="02020603050405020304" pitchFamily="18" charset="0"/>
              </a:rPr>
              <a:t>Country comparison tool</a:t>
            </a:r>
            <a:r>
              <a:rPr lang="en-IN" sz="1100" dirty="0">
                <a:latin typeface="Times New Roman" panose="02020603050405020304" pitchFamily="18" charset="0"/>
                <a:cs typeface="Times New Roman" panose="02020603050405020304" pitchFamily="18" charset="0"/>
              </a:rPr>
              <a:t>. [online] Theculturefactor.com. Available at: </a:t>
            </a:r>
            <a:r>
              <a:rPr lang="en-IN" sz="1100" u="sng" dirty="0">
                <a:latin typeface="Times New Roman" panose="02020603050405020304" pitchFamily="18" charset="0"/>
                <a:cs typeface="Times New Roman" panose="02020603050405020304" pitchFamily="18" charset="0"/>
                <a:hlinkClick r:id="rId9"/>
              </a:rPr>
              <a:t>https://www.theculturefactor.com/country-comparison-tool?countries=china%2Cunited+kingdom</a:t>
            </a:r>
            <a:r>
              <a:rPr lang="en-IN" sz="1100" dirty="0">
                <a:latin typeface="Times New Roman" panose="02020603050405020304" pitchFamily="18" charset="0"/>
                <a:cs typeface="Times New Roman" panose="02020603050405020304" pitchFamily="18" charset="0"/>
              </a:rPr>
              <a:t>. </a:t>
            </a:r>
            <a:endParaRPr lang="en-IN" sz="1100" dirty="0">
              <a:effectLst/>
              <a:latin typeface="Times New Roman" panose="02020603050405020304" pitchFamily="18" charset="0"/>
              <a:ea typeface="Arial MT"/>
              <a:cs typeface="Times New Roman" panose="02020603050405020304" pitchFamily="18" charset="0"/>
            </a:endParaRPr>
          </a:p>
          <a:p>
            <a:pPr algn="just">
              <a:buNone/>
            </a:pPr>
            <a:r>
              <a:rPr lang="en-IN" sz="1100" dirty="0">
                <a:effectLst/>
                <a:latin typeface="Times New Roman" panose="02020603050405020304" pitchFamily="18" charset="0"/>
                <a:ea typeface="Arial MT"/>
                <a:cs typeface="Times New Roman" panose="02020603050405020304" pitchFamily="18" charset="0"/>
              </a:rPr>
              <a:t>Wang, G. and Hu, X., 2022. Research on intercultural communication in international business. </a:t>
            </a:r>
            <a:r>
              <a:rPr lang="en-IN" sz="1100" i="1" dirty="0">
                <a:effectLst/>
                <a:latin typeface="Times New Roman" panose="02020603050405020304" pitchFamily="18" charset="0"/>
                <a:ea typeface="Arial MT"/>
                <a:cs typeface="Times New Roman" panose="02020603050405020304" pitchFamily="18" charset="0"/>
              </a:rPr>
              <a:t>Open Access Library Journal</a:t>
            </a:r>
            <a:r>
              <a:rPr lang="en-IN" sz="1100" dirty="0">
                <a:effectLst/>
                <a:latin typeface="Times New Roman" panose="02020603050405020304" pitchFamily="18" charset="0"/>
                <a:ea typeface="Arial MT"/>
                <a:cs typeface="Times New Roman" panose="02020603050405020304" pitchFamily="18" charset="0"/>
              </a:rPr>
              <a:t>, </a:t>
            </a:r>
            <a:r>
              <a:rPr lang="en-IN" sz="1100" i="1" dirty="0">
                <a:effectLst/>
                <a:latin typeface="Times New Roman" panose="02020603050405020304" pitchFamily="18" charset="0"/>
                <a:ea typeface="Arial MT"/>
                <a:cs typeface="Times New Roman" panose="02020603050405020304" pitchFamily="18" charset="0"/>
              </a:rPr>
              <a:t>9</a:t>
            </a:r>
            <a:r>
              <a:rPr lang="en-IN" sz="1100" dirty="0">
                <a:effectLst/>
                <a:latin typeface="Times New Roman" panose="02020603050405020304" pitchFamily="18" charset="0"/>
                <a:ea typeface="Arial MT"/>
                <a:cs typeface="Times New Roman" panose="02020603050405020304" pitchFamily="18" charset="0"/>
              </a:rPr>
              <a:t>(7), pp.1-7. </a:t>
            </a:r>
            <a:r>
              <a:rPr lang="en-IN" sz="1100" u="sng" dirty="0">
                <a:solidFill>
                  <a:srgbClr val="0000FF"/>
                </a:solidFill>
                <a:effectLst/>
                <a:latin typeface="Times New Roman" panose="02020603050405020304" pitchFamily="18" charset="0"/>
                <a:ea typeface="Arial MT"/>
                <a:cs typeface="Times New Roman" panose="02020603050405020304" pitchFamily="18" charset="0"/>
                <a:hlinkClick r:id="rId10"/>
              </a:rPr>
              <a:t>https://www.scirp.org/journal/paperinformation?paperid=118953</a:t>
            </a:r>
            <a:r>
              <a:rPr lang="en-IN" sz="1100" dirty="0">
                <a:effectLst/>
                <a:latin typeface="Times New Roman" panose="02020603050405020304" pitchFamily="18" charset="0"/>
                <a:ea typeface="Arial MT"/>
                <a:cs typeface="Times New Roman" panose="02020603050405020304" pitchFamily="18" charset="0"/>
              </a:rPr>
              <a:t> </a:t>
            </a:r>
          </a:p>
          <a:p>
            <a:pPr algn="just">
              <a:buNone/>
            </a:pPr>
            <a:r>
              <a:rPr lang="en-IN" sz="1100" dirty="0">
                <a:effectLst/>
                <a:latin typeface="Times New Roman" panose="02020603050405020304" pitchFamily="18" charset="0"/>
                <a:ea typeface="Arial MT"/>
                <a:cs typeface="Times New Roman" panose="02020603050405020304" pitchFamily="18" charset="0"/>
              </a:rPr>
              <a:t>Zhang, J., 2024. Brand Cross-Cultural Communication: Theoretical Basis. In </a:t>
            </a:r>
            <a:r>
              <a:rPr lang="en-IN" sz="1100" i="1" dirty="0">
                <a:effectLst/>
                <a:latin typeface="Times New Roman" panose="02020603050405020304" pitchFamily="18" charset="0"/>
                <a:ea typeface="Arial MT"/>
                <a:cs typeface="Times New Roman" panose="02020603050405020304" pitchFamily="18" charset="0"/>
              </a:rPr>
              <a:t>Cross-Cultural Communication of Chinese Brands</a:t>
            </a:r>
            <a:r>
              <a:rPr lang="en-IN" sz="1100" dirty="0">
                <a:effectLst/>
                <a:latin typeface="Times New Roman" panose="02020603050405020304" pitchFamily="18" charset="0"/>
                <a:ea typeface="Arial MT"/>
                <a:cs typeface="Times New Roman" panose="02020603050405020304" pitchFamily="18" charset="0"/>
              </a:rPr>
              <a:t> (pp. 1-34). Singapore: Springer Nature Singapore. </a:t>
            </a:r>
            <a:r>
              <a:rPr lang="en-IN" sz="1100" u="sng" dirty="0">
                <a:solidFill>
                  <a:srgbClr val="0000FF"/>
                </a:solidFill>
                <a:effectLst/>
                <a:latin typeface="Times New Roman" panose="02020603050405020304" pitchFamily="18" charset="0"/>
                <a:ea typeface="Arial MT"/>
                <a:cs typeface="Times New Roman" panose="02020603050405020304" pitchFamily="18" charset="0"/>
                <a:hlinkClick r:id="rId11"/>
              </a:rPr>
              <a:t>https://link.springer.com/chapter/10.1007/978-981-97-1371-4_1</a:t>
            </a:r>
            <a:r>
              <a:rPr lang="en-IN" sz="1100" dirty="0">
                <a:effectLst/>
                <a:latin typeface="Times New Roman" panose="02020603050405020304" pitchFamily="18" charset="0"/>
                <a:ea typeface="Arial MT"/>
                <a:cs typeface="Times New Roman" panose="02020603050405020304" pitchFamily="18" charset="0"/>
              </a:rPr>
              <a:t> </a:t>
            </a:r>
          </a:p>
          <a:p>
            <a:pPr algn="just">
              <a:buNone/>
            </a:pPr>
            <a:r>
              <a:rPr lang="en-IN" sz="1100" dirty="0">
                <a:effectLst/>
                <a:latin typeface="Times New Roman" panose="02020603050405020304" pitchFamily="18" charset="0"/>
                <a:ea typeface="Arial MT"/>
                <a:cs typeface="Times New Roman" panose="02020603050405020304" pitchFamily="18" charset="0"/>
              </a:rPr>
              <a:t>Zhang, Z.X., Liu, L.A. and Ma, L., 2021. Negotiation beliefs: comparing Americans and the Chinese. </a:t>
            </a:r>
            <a:r>
              <a:rPr lang="en-IN" sz="1100" i="1" dirty="0">
                <a:effectLst/>
                <a:latin typeface="Times New Roman" panose="02020603050405020304" pitchFamily="18" charset="0"/>
                <a:ea typeface="Arial MT"/>
                <a:cs typeface="Times New Roman" panose="02020603050405020304" pitchFamily="18" charset="0"/>
              </a:rPr>
              <a:t>International Business Review</a:t>
            </a:r>
            <a:r>
              <a:rPr lang="en-IN" sz="1100" dirty="0">
                <a:effectLst/>
                <a:latin typeface="Times New Roman" panose="02020603050405020304" pitchFamily="18" charset="0"/>
                <a:ea typeface="Arial MT"/>
                <a:cs typeface="Times New Roman" panose="02020603050405020304" pitchFamily="18" charset="0"/>
              </a:rPr>
              <a:t>, </a:t>
            </a:r>
            <a:r>
              <a:rPr lang="en-IN" sz="1100" i="1" dirty="0">
                <a:effectLst/>
                <a:latin typeface="Times New Roman" panose="02020603050405020304" pitchFamily="18" charset="0"/>
                <a:ea typeface="Arial MT"/>
                <a:cs typeface="Times New Roman" panose="02020603050405020304" pitchFamily="18" charset="0"/>
              </a:rPr>
              <a:t>30</a:t>
            </a:r>
            <a:r>
              <a:rPr lang="en-IN" sz="1100" dirty="0">
                <a:effectLst/>
                <a:latin typeface="Times New Roman" panose="02020603050405020304" pitchFamily="18" charset="0"/>
                <a:ea typeface="Arial MT"/>
                <a:cs typeface="Times New Roman" panose="02020603050405020304" pitchFamily="18" charset="0"/>
              </a:rPr>
              <a:t>(5), p.101849. </a:t>
            </a:r>
            <a:r>
              <a:rPr lang="en-IN" sz="1100" u="sng" dirty="0">
                <a:solidFill>
                  <a:srgbClr val="0000FF"/>
                </a:solidFill>
                <a:effectLst/>
                <a:latin typeface="Times New Roman" panose="02020603050405020304" pitchFamily="18" charset="0"/>
                <a:ea typeface="Arial MT"/>
                <a:cs typeface="Times New Roman" panose="02020603050405020304" pitchFamily="18" charset="0"/>
                <a:hlinkClick r:id="rId12"/>
              </a:rPr>
              <a:t>https://www.sciencedirect.com/science/article/abs/pii/S0969593121000561</a:t>
            </a:r>
            <a:r>
              <a:rPr lang="en-IN" sz="1100" dirty="0">
                <a:effectLst/>
                <a:latin typeface="Times New Roman" panose="02020603050405020304" pitchFamily="18" charset="0"/>
                <a:ea typeface="Arial MT"/>
                <a:cs typeface="Times New Roman" panose="02020603050405020304" pitchFamily="18" charset="0"/>
              </a:rPr>
              <a:t> </a:t>
            </a:r>
          </a:p>
        </p:txBody>
      </p:sp>
    </p:spTree>
    <p:extLst>
      <p:ext uri="{BB962C8B-B14F-4D97-AF65-F5344CB8AC3E}">
        <p14:creationId xmlns:p14="http://schemas.microsoft.com/office/powerpoint/2010/main" val="2600944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37A31-7E52-D653-A16B-87A88840CF01}"/>
              </a:ext>
            </a:extLst>
          </p:cNvPr>
          <p:cNvSpPr>
            <a:spLocks noGrp="1"/>
          </p:cNvSpPr>
          <p:nvPr>
            <p:ph type="ctrTitle"/>
          </p:nvPr>
        </p:nvSpPr>
        <p:spPr/>
        <p:txBody>
          <a:bodyPr/>
          <a:lstStyle/>
          <a:p>
            <a:r>
              <a:rPr lang="en-IN" sz="7000" b="1" dirty="0">
                <a:latin typeface="Aharoni" panose="02010803020104030203" pitchFamily="2" charset="-79"/>
                <a:cs typeface="Aharoni" panose="02010803020104030203" pitchFamily="2" charset="-79"/>
              </a:rPr>
              <a:t>Thank You</a:t>
            </a:r>
          </a:p>
        </p:txBody>
      </p:sp>
    </p:spTree>
    <p:extLst>
      <p:ext uri="{BB962C8B-B14F-4D97-AF65-F5344CB8AC3E}">
        <p14:creationId xmlns:p14="http://schemas.microsoft.com/office/powerpoint/2010/main" val="243231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2570</Words>
  <Application>Microsoft Office PowerPoint</Application>
  <PresentationFormat>Widescreen</PresentationFormat>
  <Paragraphs>134</Paragraphs>
  <Slides>13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Aharoni</vt:lpstr>
      <vt:lpstr>Arial</vt:lpstr>
      <vt:lpstr>Calibri</vt:lpstr>
      <vt:lpstr>Century Gothic</vt:lpstr>
      <vt:lpstr>Courier New</vt:lpstr>
      <vt:lpstr>Times New Roman</vt:lpstr>
      <vt:lpstr>Wingdings</vt:lpstr>
      <vt:lpstr>Wingdings 3</vt:lpstr>
      <vt:lpstr>Ion Boardroom</vt:lpstr>
      <vt:lpstr>    Name: Katerina Mezova Student ID: 2246854 Module code: LCBB6001 Module name: International Business Communications Lecturer: Dr Rexon Nting  </vt:lpstr>
      <vt:lpstr>Component 2: Practical: Individual Presentation </vt:lpstr>
      <vt:lpstr>Introduction</vt:lpstr>
      <vt:lpstr>Culture and Its Elements</vt:lpstr>
      <vt:lpstr>Theoretical underpinning about impact of culture; Hofstede Cultural Framework .</vt:lpstr>
      <vt:lpstr>Theoretical Underpinning: Negotiation Beliefs</vt:lpstr>
      <vt:lpstr>Chinese Cultural Elements to Overcome:</vt:lpstr>
      <vt:lpstr>Chinese Cultural Elements to Overcome:</vt:lpstr>
      <vt:lpstr>Negotiation Strategies for a successful deal</vt:lpstr>
      <vt:lpstr>Why Cultural Awareness and Adaptability are Non-Negotiable in cross-cultural negotiations.</vt:lpstr>
      <vt:lpstr>Conclusion: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katerinamezova@gmail.com</cp:lastModifiedBy>
  <cp:revision>1</cp:revision>
  <dcterms:modified xsi:type="dcterms:W3CDTF">2025-08-15T16:04:18Z</dcterms:modified>
</cp:coreProperties>
</file>