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65"/>
  </p:notesMasterIdLst>
  <p:sldIdLst>
    <p:sldId id="719" r:id="rId7"/>
    <p:sldId id="301" r:id="rId8"/>
    <p:sldId id="302" r:id="rId9"/>
    <p:sldId id="835" r:id="rId10"/>
    <p:sldId id="856" r:id="rId11"/>
    <p:sldId id="857" r:id="rId12"/>
    <p:sldId id="859" r:id="rId13"/>
    <p:sldId id="860" r:id="rId14"/>
    <p:sldId id="861" r:id="rId15"/>
    <p:sldId id="863" r:id="rId16"/>
    <p:sldId id="864" r:id="rId17"/>
    <p:sldId id="865" r:id="rId18"/>
    <p:sldId id="866" r:id="rId19"/>
    <p:sldId id="867" r:id="rId20"/>
    <p:sldId id="870" r:id="rId21"/>
    <p:sldId id="871" r:id="rId22"/>
    <p:sldId id="872" r:id="rId23"/>
    <p:sldId id="873" r:id="rId24"/>
    <p:sldId id="874" r:id="rId25"/>
    <p:sldId id="875" r:id="rId26"/>
    <p:sldId id="868" r:id="rId27"/>
    <p:sldId id="879" r:id="rId28"/>
    <p:sldId id="880" r:id="rId29"/>
    <p:sldId id="882" r:id="rId30"/>
    <p:sldId id="884" r:id="rId31"/>
    <p:sldId id="885" r:id="rId32"/>
    <p:sldId id="886" r:id="rId33"/>
    <p:sldId id="887" r:id="rId34"/>
    <p:sldId id="888" r:id="rId35"/>
    <p:sldId id="889" r:id="rId36"/>
    <p:sldId id="895" r:id="rId37"/>
    <p:sldId id="896" r:id="rId38"/>
    <p:sldId id="897" r:id="rId39"/>
    <p:sldId id="898" r:id="rId40"/>
    <p:sldId id="899" r:id="rId41"/>
    <p:sldId id="900" r:id="rId42"/>
    <p:sldId id="922" r:id="rId43"/>
    <p:sldId id="901" r:id="rId44"/>
    <p:sldId id="904" r:id="rId45"/>
    <p:sldId id="905" r:id="rId46"/>
    <p:sldId id="907" r:id="rId47"/>
    <p:sldId id="908" r:id="rId48"/>
    <p:sldId id="909" r:id="rId49"/>
    <p:sldId id="914" r:id="rId50"/>
    <p:sldId id="911" r:id="rId51"/>
    <p:sldId id="912" r:id="rId52"/>
    <p:sldId id="916" r:id="rId53"/>
    <p:sldId id="917" r:id="rId54"/>
    <p:sldId id="918" r:id="rId55"/>
    <p:sldId id="919" r:id="rId56"/>
    <p:sldId id="920" r:id="rId57"/>
    <p:sldId id="921" r:id="rId58"/>
    <p:sldId id="890" r:id="rId59"/>
    <p:sldId id="892" r:id="rId60"/>
    <p:sldId id="894" r:id="rId61"/>
    <p:sldId id="893" r:id="rId62"/>
    <p:sldId id="923" r:id="rId63"/>
    <p:sldId id="721" r:id="rId6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F2B172-CF84-4D9B-B602-123979675A2E}" v="3" dt="2026-03-02T22:37:21.8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68682" autoAdjust="0"/>
  </p:normalViewPr>
  <p:slideViewPr>
    <p:cSldViewPr snapToGrid="0">
      <p:cViewPr varScale="1">
        <p:scale>
          <a:sx n="58" d="100"/>
          <a:sy n="58" d="100"/>
        </p:scale>
        <p:origin x="1296" y="29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theme" Target="theme/theme1.xml"/><Relationship Id="rId7" Type="http://schemas.openxmlformats.org/officeDocument/2006/relationships/slide" Target="slides/slide1.xml"/><Relationship Id="rId71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5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slide" Target="slides/slide58.xml"/><Relationship Id="rId69" Type="http://schemas.openxmlformats.org/officeDocument/2006/relationships/tableStyles" Target="tableStyle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viewProps" Target="view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addSld modSld">
      <pc:chgData name="Stalin Jacob Wilson Packia Dhas" userId="050d7d71-3621-4503-95e8-1c9a9d962492" providerId="ADAL" clId="{00722E61-A757-4134-8CBB-8B7208677708}" dt="2026-03-02T22:37:21.884" v="37"/>
      <pc:docMkLst>
        <pc:docMk/>
      </pc:docMkLst>
      <pc:sldChg chg="modSp mod">
        <pc:chgData name="Stalin Jacob Wilson Packia Dhas" userId="050d7d71-3621-4503-95e8-1c9a9d962492" providerId="ADAL" clId="{00722E61-A757-4134-8CBB-8B7208677708}" dt="2026-02-26T21:46:50.033" v="3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00722E61-A757-4134-8CBB-8B7208677708}" dt="2026-02-26T21:46:50.033" v="3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2T22:37:11.833" v="36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3-02T22:37:11.833" v="36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27T07:57:55.274" v="34" actId="20577"/>
        <pc:sldMkLst>
          <pc:docMk/>
          <pc:sldMk cId="1608782815" sldId="721"/>
        </pc:sldMkLst>
        <pc:spChg chg="mod">
          <ac:chgData name="Stalin Jacob Wilson Packia Dhas" userId="050d7d71-3621-4503-95e8-1c9a9d962492" providerId="ADAL" clId="{00722E61-A757-4134-8CBB-8B7208677708}" dt="2026-02-27T07:57:55.274" v="34" actId="20577"/>
          <ac:spMkLst>
            <pc:docMk/>
            <pc:sldMk cId="1608782815" sldId="721"/>
            <ac:spMk id="3" creationId="{29105BE9-E9EA-6B05-4312-F3B48198B6A0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2-27T07:48:16.628" v="24" actId="6549"/>
        <pc:sldMkLst>
          <pc:docMk/>
          <pc:sldMk cId="2044261802" sldId="856"/>
        </pc:sldMkLst>
      </pc:sldChg>
      <pc:sldChg chg="modNotesTx">
        <pc:chgData name="Stalin Jacob Wilson Packia Dhas" userId="050d7d71-3621-4503-95e8-1c9a9d962492" providerId="ADAL" clId="{00722E61-A757-4134-8CBB-8B7208677708}" dt="2026-02-27T07:48:21.304" v="25" actId="6549"/>
        <pc:sldMkLst>
          <pc:docMk/>
          <pc:sldMk cId="956131132" sldId="857"/>
        </pc:sldMkLst>
      </pc:sldChg>
      <pc:sldChg chg="modSp mod">
        <pc:chgData name="Stalin Jacob Wilson Packia Dhas" userId="050d7d71-3621-4503-95e8-1c9a9d962492" providerId="ADAL" clId="{00722E61-A757-4134-8CBB-8B7208677708}" dt="2026-02-26T21:59:37.149" v="23" actId="113"/>
        <pc:sldMkLst>
          <pc:docMk/>
          <pc:sldMk cId="817593235" sldId="859"/>
        </pc:sldMkLst>
        <pc:spChg chg="mod">
          <ac:chgData name="Stalin Jacob Wilson Packia Dhas" userId="050d7d71-3621-4503-95e8-1c9a9d962492" providerId="ADAL" clId="{00722E61-A757-4134-8CBB-8B7208677708}" dt="2026-02-26T21:59:37.149" v="23" actId="113"/>
          <ac:spMkLst>
            <pc:docMk/>
            <pc:sldMk cId="817593235" sldId="859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2-27T07:48:52.010" v="27" actId="6549"/>
        <pc:sldMkLst>
          <pc:docMk/>
          <pc:sldMk cId="1063573898" sldId="905"/>
        </pc:sldMkLst>
      </pc:sldChg>
      <pc:sldChg chg="modNotesTx">
        <pc:chgData name="Stalin Jacob Wilson Packia Dhas" userId="050d7d71-3621-4503-95e8-1c9a9d962492" providerId="ADAL" clId="{00722E61-A757-4134-8CBB-8B7208677708}" dt="2026-02-27T07:48:55.898" v="28" actId="6549"/>
        <pc:sldMkLst>
          <pc:docMk/>
          <pc:sldMk cId="1199367062" sldId="907"/>
        </pc:sldMkLst>
      </pc:sldChg>
      <pc:sldChg chg="modNotesTx">
        <pc:chgData name="Stalin Jacob Wilson Packia Dhas" userId="050d7d71-3621-4503-95e8-1c9a9d962492" providerId="ADAL" clId="{00722E61-A757-4134-8CBB-8B7208677708}" dt="2026-02-27T07:49:06.732" v="30" actId="6549"/>
        <pc:sldMkLst>
          <pc:docMk/>
          <pc:sldMk cId="2827677451" sldId="911"/>
        </pc:sldMkLst>
      </pc:sldChg>
      <pc:sldChg chg="modNotesTx">
        <pc:chgData name="Stalin Jacob Wilson Packia Dhas" userId="050d7d71-3621-4503-95e8-1c9a9d962492" providerId="ADAL" clId="{00722E61-A757-4134-8CBB-8B7208677708}" dt="2026-02-27T07:49:02.614" v="29" actId="6549"/>
        <pc:sldMkLst>
          <pc:docMk/>
          <pc:sldMk cId="2179891357" sldId="914"/>
        </pc:sldMkLst>
      </pc:sldChg>
      <pc:sldChg chg="modNotesTx">
        <pc:chgData name="Stalin Jacob Wilson Packia Dhas" userId="050d7d71-3621-4503-95e8-1c9a9d962492" providerId="ADAL" clId="{00722E61-A757-4134-8CBB-8B7208677708}" dt="2026-02-27T07:49:12.471" v="31" actId="6549"/>
        <pc:sldMkLst>
          <pc:docMk/>
          <pc:sldMk cId="829222027" sldId="917"/>
        </pc:sldMkLst>
      </pc:sldChg>
      <pc:sldChg chg="modNotesTx">
        <pc:chgData name="Stalin Jacob Wilson Packia Dhas" userId="050d7d71-3621-4503-95e8-1c9a9d962492" providerId="ADAL" clId="{00722E61-A757-4134-8CBB-8B7208677708}" dt="2026-02-27T07:57:44.312" v="32" actId="6549"/>
        <pc:sldMkLst>
          <pc:docMk/>
          <pc:sldMk cId="2452959978" sldId="919"/>
        </pc:sldMkLst>
      </pc:sldChg>
      <pc:sldChg chg="modNotesTx">
        <pc:chgData name="Stalin Jacob Wilson Packia Dhas" userId="050d7d71-3621-4503-95e8-1c9a9d962492" providerId="ADAL" clId="{00722E61-A757-4134-8CBB-8B7208677708}" dt="2026-02-27T07:48:45.454" v="26" actId="6549"/>
        <pc:sldMkLst>
          <pc:docMk/>
          <pc:sldMk cId="860125180" sldId="922"/>
        </pc:sldMkLst>
      </pc:sldChg>
      <pc:sldChg chg="add">
        <pc:chgData name="Stalin Jacob Wilson Packia Dhas" userId="050d7d71-3621-4503-95e8-1c9a9d962492" providerId="ADAL" clId="{00722E61-A757-4134-8CBB-8B7208677708}" dt="2026-03-02T22:37:21.884" v="37"/>
        <pc:sldMkLst>
          <pc:docMk/>
          <pc:sldMk cId="930502126" sldId="92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5083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5037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1" i="0">
                    <a:latin typeface="Cambria Math" panose="02040503050406030204" pitchFamily="18" charset="0"/>
                  </a:rPr>
                  <a:t>|(𝑶𝑨) ̅ |</a:t>
                </a:r>
                <a:r>
                  <a:rPr lang="en-IN" dirty="0"/>
                  <a:t> - 	distance</a:t>
                </a:r>
                <a:r>
                  <a:rPr lang="en-IN" baseline="0" dirty="0"/>
                  <a:t> between the starting point and terminating point of the vector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4091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576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0" i="0">
                    <a:latin typeface="Cambria Math" panose="02040503050406030204" pitchFamily="18" charset="0"/>
                  </a:rPr>
                  <a:t>1</a:t>
                </a:r>
                <a:r>
                  <a:rPr lang="en-IN" b="0" i="0">
                    <a:latin typeface="Cambria Math" panose="02040503050406030204" pitchFamily="18" charset="0"/>
                  </a:rPr>
                  <a:t>/√(</a:t>
                </a:r>
                <a:r>
                  <a:rPr lang="en-GB" b="0" i="0">
                    <a:latin typeface="Cambria Math" panose="02040503050406030204" pitchFamily="18" charset="0"/>
                  </a:rPr>
                  <a:t>1</a:t>
                </a:r>
                <a:r>
                  <a:rPr lang="en-IN" b="0" i="0">
                    <a:latin typeface="Cambria Math" panose="02040503050406030204" pitchFamily="18" charset="0"/>
                  </a:rPr>
                  <a:t>^</a:t>
                </a:r>
                <a:r>
                  <a:rPr lang="en-GB" b="0" i="0">
                    <a:latin typeface="Cambria Math" panose="02040503050406030204" pitchFamily="18" charset="0"/>
                  </a:rPr>
                  <a:t>2</a:t>
                </a:r>
                <a:r>
                  <a:rPr lang="en-IN" b="0" i="0">
                    <a:latin typeface="Cambria Math" panose="02040503050406030204" pitchFamily="18" charset="0"/>
                  </a:rPr>
                  <a:t> )</a:t>
                </a:r>
                <a:r>
                  <a:rPr lang="en-IN" dirty="0"/>
                  <a:t>=</a:t>
                </a:r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1712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0" i="0">
                    <a:latin typeface="Cambria Math" panose="02040503050406030204" pitchFamily="18" charset="0"/>
                  </a:rPr>
                  <a:t>1</a:t>
                </a:r>
                <a:r>
                  <a:rPr lang="en-IN" b="0" i="0">
                    <a:latin typeface="Cambria Math" panose="02040503050406030204" pitchFamily="18" charset="0"/>
                  </a:rPr>
                  <a:t>/√(</a:t>
                </a:r>
                <a:r>
                  <a:rPr lang="en-GB" b="0" i="0">
                    <a:latin typeface="Cambria Math" panose="02040503050406030204" pitchFamily="18" charset="0"/>
                  </a:rPr>
                  <a:t>1</a:t>
                </a:r>
                <a:r>
                  <a:rPr lang="en-IN" b="0" i="0">
                    <a:latin typeface="Cambria Math" panose="02040503050406030204" pitchFamily="18" charset="0"/>
                  </a:rPr>
                  <a:t>^</a:t>
                </a:r>
                <a:r>
                  <a:rPr lang="en-GB" b="0" i="0">
                    <a:latin typeface="Cambria Math" panose="02040503050406030204" pitchFamily="18" charset="0"/>
                  </a:rPr>
                  <a:t>2 </a:t>
                </a:r>
                <a:r>
                  <a:rPr lang="en-IN" b="0" i="0">
                    <a:latin typeface="Cambria Math" panose="02040503050406030204" pitchFamily="18" charset="0"/>
                  </a:rPr>
                  <a:t>)</a:t>
                </a:r>
                <a:r>
                  <a:rPr lang="en-IN" dirty="0"/>
                  <a:t>=</a:t>
                </a:r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3078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176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88175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2472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8059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16381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2680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084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9526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805766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2945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95924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663199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9647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9144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8837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82995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50514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19421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326774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63244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995772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8770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35796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56714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13985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/>
                  <a:t>The arc length of a circle is: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𝑠=𝑟𝜙</a:t>
                </a:r>
                <a:endParaRPr lang="en-US" dirty="0"/>
              </a:p>
              <a:p>
                <a:r>
                  <a:rPr lang="en-US" dirty="0"/>
                  <a:t>So for a tiny change </a:t>
                </a:r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𝑑𝜙</a:t>
                </a:r>
                <a:r>
                  <a:rPr lang="en-US" dirty="0"/>
                  <a:t>:</a:t>
                </a:r>
              </a:p>
              <a:p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𝑑𝑠=𝑟</a:t>
                </a:r>
                <a:r>
                  <a:rPr lang="en-US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 </a:t>
                </a:r>
                <a:r>
                  <a:rPr lang="en-US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𝑑𝜙</a:t>
                </a:r>
                <a:endParaRPr lang="en-US" b="0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32439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93633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50976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93021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57606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36543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14511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algn="l">
                  <a:buFont typeface="Arial" panose="020B0604020202020204" pitchFamily="34" charset="0"/>
                  <a:buNone/>
                </a:pPr>
                <a:endParaRPr lang="en-GB" b="0" i="0" dirty="0">
                  <a:solidFill>
                    <a:srgbClr val="374151"/>
                  </a:solidFill>
                  <a:effectLst/>
                  <a:latin typeface="Söhne"/>
                </a:endParaRPr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sinθ: Accounts for the projection of the radius in the plane perpendicular to the z-axis.</a:t>
                </a:r>
              </a:p>
              <a:p>
                <a:r>
                  <a:rPr lang="en-GB" dirty="0" err="1"/>
                  <a:t>dϕ</a:t>
                </a:r>
                <a:r>
                  <a:rPr lang="en-GB" dirty="0"/>
                  <a:t>: Small angular displacement in the ϕ-direction.</a:t>
                </a:r>
              </a:p>
              <a:p>
                <a:r>
                  <a:rPr lang="en-GB" dirty="0"/>
                  <a:t>Arc Length=</a:t>
                </a:r>
                <a:r>
                  <a:rPr lang="en-GB" dirty="0" err="1"/>
                  <a:t>Radius×Angle</a:t>
                </a:r>
                <a:r>
                  <a:rPr lang="en-GB" dirty="0"/>
                  <a:t> (in radians).</a:t>
                </a:r>
                <a:r>
                  <a:rPr lang="en-GB" b="0" i="0" dirty="0">
                    <a:solidFill>
                      <a:srgbClr val="374151"/>
                    </a:solidFill>
                    <a:effectLst/>
                    <a:latin typeface="Söhne"/>
                  </a:rPr>
                  <a:t>(</a:t>
                </a:r>
                <a:r>
                  <a:rPr lang="en-GB" b="0" i="0">
                    <a:latin typeface="Cambria Math" panose="02040503050406030204" pitchFamily="18" charset="0"/>
                  </a:rPr>
                  <a:t>𝑟𝑑</a:t>
                </a:r>
                <a:r>
                  <a:rPr lang="en-GB" b="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𝜃</a:t>
                </a:r>
                <a:r>
                  <a:rPr lang="en-GB" b="0" i="0" dirty="0">
                    <a:solidFill>
                      <a:srgbClr val="374151"/>
                    </a:solidFill>
                    <a:effectLst/>
                    <a:latin typeface="Söhne"/>
                  </a:rPr>
                  <a:t>)</a:t>
                </a:r>
              </a:p>
              <a:p>
                <a:r>
                  <a:rPr lang="en-GB" dirty="0"/>
                  <a:t>Differential Length=Projected </a:t>
                </a:r>
                <a:r>
                  <a:rPr lang="en-GB" dirty="0" err="1"/>
                  <a:t>Radius×Differential</a:t>
                </a:r>
                <a:r>
                  <a:rPr lang="en-GB" dirty="0"/>
                  <a:t> Angle.</a:t>
                </a:r>
              </a:p>
              <a:p>
                <a:pPr algn="l">
                  <a:buFont typeface="Arial" panose="020B0604020202020204" pitchFamily="34" charset="0"/>
                  <a:buNone/>
                </a:pPr>
                <a:endParaRPr lang="en-GB" b="0" i="0" dirty="0">
                  <a:solidFill>
                    <a:srgbClr val="374151"/>
                  </a:solidFill>
                  <a:effectLst/>
                  <a:latin typeface="Söhne"/>
                </a:endParaRP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648756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 err="1"/>
                  <a:t>sinθ</a:t>
                </a:r>
                <a:r>
                  <a:rPr lang="en-GB" dirty="0"/>
                  <a:t>: Accounts for the projection of the radius in the plane perpendicular to the z-axis.</a:t>
                </a:r>
              </a:p>
              <a:p>
                <a:r>
                  <a:rPr lang="en-GB" dirty="0" err="1"/>
                  <a:t>dϕ</a:t>
                </a:r>
                <a:r>
                  <a:rPr lang="en-GB" dirty="0"/>
                  <a:t>: Small angular displacement in the ϕ-direction.</a:t>
                </a:r>
              </a:p>
              <a:p>
                <a:r>
                  <a:rPr lang="en-GB" dirty="0"/>
                  <a:t>Arc Length=</a:t>
                </a:r>
                <a:r>
                  <a:rPr lang="en-GB" dirty="0" err="1"/>
                  <a:t>Radius×Angle</a:t>
                </a:r>
                <a:r>
                  <a:rPr lang="en-GB" dirty="0"/>
                  <a:t> (in radians).</a:t>
                </a:r>
                <a:r>
                  <a:rPr lang="en-GB" b="0" i="0" dirty="0">
                    <a:solidFill>
                      <a:srgbClr val="374151"/>
                    </a:solidFill>
                    <a:effectLst/>
                    <a:latin typeface="Söhne"/>
                  </a:rPr>
                  <a:t>(</a:t>
                </a:r>
                <a:r>
                  <a:rPr lang="en-GB" b="0" i="0">
                    <a:latin typeface="Cambria Math" panose="02040503050406030204" pitchFamily="18" charset="0"/>
                  </a:rPr>
                  <a:t>𝑟𝑑</a:t>
                </a:r>
                <a:r>
                  <a:rPr lang="en-GB" b="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𝜃</a:t>
                </a:r>
                <a:r>
                  <a:rPr lang="en-GB" b="0" i="0" dirty="0">
                    <a:solidFill>
                      <a:srgbClr val="374151"/>
                    </a:solidFill>
                    <a:effectLst/>
                    <a:latin typeface="Söhne"/>
                  </a:rPr>
                  <a:t>)</a:t>
                </a:r>
              </a:p>
              <a:p>
                <a:r>
                  <a:rPr lang="en-GB" dirty="0"/>
                  <a:t>Differential Length=Projected </a:t>
                </a:r>
                <a:r>
                  <a:rPr lang="en-GB" dirty="0" err="1"/>
                  <a:t>Radius×Differential</a:t>
                </a:r>
                <a:r>
                  <a:rPr lang="en-GB" dirty="0"/>
                  <a:t> Angle.</a:t>
                </a:r>
              </a:p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b="0" i="0" dirty="0">
                    <a:solidFill>
                      <a:srgbClr val="374151"/>
                    </a:solidFill>
                    <a:effectLst/>
                    <a:latin typeface="Söhne"/>
                  </a:rPr>
                  <a:t>The volume (</a:t>
                </a:r>
                <a:r>
                  <a:rPr lang="en-GB" b="0" i="1" dirty="0" err="1">
                    <a:solidFill>
                      <a:srgbClr val="374151"/>
                    </a:solidFill>
                    <a:effectLst/>
                    <a:latin typeface="KaTeX_Math"/>
                  </a:rPr>
                  <a:t>dV</a:t>
                </a:r>
                <a:r>
                  <a:rPr lang="en-GB" b="0" i="0" dirty="0">
                    <a:solidFill>
                      <a:srgbClr val="374151"/>
                    </a:solidFill>
                    <a:effectLst/>
                    <a:latin typeface="Söhne"/>
                  </a:rPr>
                  <a:t>) of this box is given by </a:t>
                </a:r>
                <a:r>
                  <a:rPr lang="en-GB" b="0" i="1" dirty="0" err="1">
                    <a:solidFill>
                      <a:srgbClr val="374151"/>
                    </a:solidFill>
                    <a:effectLst/>
                    <a:latin typeface="KaTeX_Math"/>
                  </a:rPr>
                  <a:t>dV</a:t>
                </a:r>
                <a:r>
                  <a:rPr lang="en-GB" b="0" i="0" dirty="0">
                    <a:solidFill>
                      <a:srgbClr val="374151"/>
                    </a:solidFill>
                    <a:effectLst/>
                    <a:latin typeface="KaTeX_Main"/>
                  </a:rPr>
                  <a:t>=</a:t>
                </a:r>
                <a:r>
                  <a:rPr lang="en-GB" b="0" i="1" dirty="0" err="1">
                    <a:solidFill>
                      <a:srgbClr val="374151"/>
                    </a:solidFill>
                    <a:effectLst/>
                    <a:latin typeface="KaTeX_Math"/>
                  </a:rPr>
                  <a:t>dxdydz</a:t>
                </a:r>
                <a:endParaRPr lang="en-IN" dirty="0"/>
              </a:p>
              <a:p>
                <a:endParaRPr lang="en-GB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7574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68344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9657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257661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610939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00430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897265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74178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46032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604199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06296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15574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F05B97-B177-5F9D-D7C3-7A3A2A1F75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4B2768-F9C1-8B3E-5585-DDA660ECBF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985DED-E376-AF3A-9F02-A3BA5C5531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8CE4384-996D-6DFD-DDC5-E8CC481DB14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EB86D7-57E2-C891-E9B4-D7EDEC1A1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C3575-C914-76A2-A894-44C7A4E30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5110614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AFE85-46E2-450E-8F3D-197F0BFF49F1}" type="datetime1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8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0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0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0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0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5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5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0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5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5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 fontScale="85000" lnSpcReduction="20000"/>
          </a:bodyPr>
          <a:lstStyle/>
          <a:p>
            <a:pPr marL="660400" indent="-571500"/>
            <a:r>
              <a:rPr lang="en-IN" sz="3200" dirty="0">
                <a:cs typeface="Times New Roman" panose="02020603050405020304" pitchFamily="18" charset="0"/>
              </a:rPr>
              <a:t>Scalar and Vector Quantities</a:t>
            </a:r>
          </a:p>
          <a:p>
            <a:pPr marL="660400" indent="-571500"/>
            <a:r>
              <a:rPr lang="en-IN" sz="3200" dirty="0">
                <a:cs typeface="Times New Roman" panose="02020603050405020304" pitchFamily="18" charset="0"/>
              </a:rPr>
              <a:t>Representation of a vector</a:t>
            </a:r>
          </a:p>
          <a:p>
            <a:pPr marL="660400" indent="-571500"/>
            <a:r>
              <a:rPr lang="en-IN" sz="3200" dirty="0">
                <a:cs typeface="Times New Roman" panose="02020603050405020304" pitchFamily="18" charset="0"/>
              </a:rPr>
              <a:t>Unit vector</a:t>
            </a:r>
          </a:p>
          <a:p>
            <a:pPr marL="660400" indent="-571500"/>
            <a:r>
              <a:rPr lang="en-GB" sz="3200" dirty="0"/>
              <a:t>Vector algebra</a:t>
            </a:r>
          </a:p>
          <a:p>
            <a:pPr marL="1117600" lvl="1" indent="-571500"/>
            <a:r>
              <a:rPr lang="en-GB" sz="2800" i="0" dirty="0">
                <a:effectLst/>
              </a:rPr>
              <a:t>Scaling</a:t>
            </a:r>
            <a:endParaRPr lang="en-GB" sz="2800" dirty="0"/>
          </a:p>
          <a:p>
            <a:pPr marL="1117600" lvl="1" indent="-571500"/>
            <a:r>
              <a:rPr lang="en-GB" sz="2800" dirty="0"/>
              <a:t>Addition</a:t>
            </a:r>
          </a:p>
          <a:p>
            <a:pPr marL="1117600" lvl="1" indent="-571500"/>
            <a:r>
              <a:rPr lang="en-GB" sz="2800" i="0" dirty="0">
                <a:effectLst/>
              </a:rPr>
              <a:t>Subtraction</a:t>
            </a:r>
          </a:p>
          <a:p>
            <a:pPr marL="660400" indent="-571500"/>
            <a:r>
              <a:rPr lang="en-GB" sz="3200" dirty="0"/>
              <a:t>Cartesian  or Rectangular co-ordinate system</a:t>
            </a:r>
          </a:p>
          <a:p>
            <a:pPr marL="660400" indent="-571500"/>
            <a:r>
              <a:rPr lang="en-GB" sz="3200" dirty="0"/>
              <a:t>Cylindrical co-ordinate system</a:t>
            </a:r>
          </a:p>
          <a:p>
            <a:pPr marL="660400" indent="-571500"/>
            <a:r>
              <a:rPr lang="en-GB" sz="3200" dirty="0"/>
              <a:t>Spherical co-ordinate System</a:t>
            </a:r>
          </a:p>
          <a:p>
            <a:pPr marL="660400" indent="-571500"/>
            <a:r>
              <a:rPr lang="en-GB" sz="3200" dirty="0"/>
              <a:t>Vector multiplication</a:t>
            </a:r>
          </a:p>
          <a:p>
            <a:pPr marL="1117600" lvl="1" indent="-571500"/>
            <a:r>
              <a:rPr lang="en-GB" sz="2800" dirty="0"/>
              <a:t>Dot product</a:t>
            </a:r>
          </a:p>
          <a:p>
            <a:pPr marL="1117600" lvl="1" indent="-571500"/>
            <a:r>
              <a:rPr lang="en-GB" sz="2800" dirty="0"/>
              <a:t>Cross product</a:t>
            </a:r>
          </a:p>
          <a:p>
            <a:pPr marL="660400" indent="-571500"/>
            <a:endParaRPr lang="en-GB" sz="3200" dirty="0"/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- 5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a Scalar and vector quantities</a:t>
            </a:r>
          </a:p>
          <a:p>
            <a:pPr marL="514350"/>
            <a:r>
              <a:rPr lang="en-IN" sz="3200" dirty="0"/>
              <a:t>Describe vector algebra.</a:t>
            </a:r>
          </a:p>
          <a:p>
            <a:pPr marL="514350"/>
            <a:r>
              <a:rPr lang="en-IN" sz="3200" dirty="0"/>
              <a:t>Demonstrate the ability to apply vector algebra in rectangular coordinates system.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5043" y="1447990"/>
            <a:ext cx="11097986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i="0" dirty="0">
                <a:effectLst/>
              </a:rPr>
              <a:t>In the study of </a:t>
            </a:r>
            <a:r>
              <a:rPr lang="en-GB" sz="3200" b="1" i="0" dirty="0">
                <a:effectLst/>
              </a:rPr>
              <a:t>Electromagnetics</a:t>
            </a:r>
            <a:r>
              <a:rPr lang="en-GB" sz="3200" i="0" dirty="0">
                <a:effectLst/>
              </a:rPr>
              <a:t>, quantities</a:t>
            </a:r>
            <a:r>
              <a:rPr lang="en-GB" sz="3200" b="1" i="0" dirty="0">
                <a:effectLst/>
              </a:rPr>
              <a:t> </a:t>
            </a:r>
            <a:r>
              <a:rPr lang="en-GB" sz="3200" i="0" dirty="0">
                <a:effectLst/>
              </a:rPr>
              <a:t>are classified into two main categories:</a:t>
            </a:r>
          </a:p>
          <a:p>
            <a:pPr>
              <a:lnSpc>
                <a:spcPct val="120000"/>
              </a:lnSpc>
            </a:pPr>
            <a:r>
              <a:rPr lang="en-GB" sz="3200" i="0" dirty="0">
                <a:effectLst/>
              </a:rPr>
              <a:t>Scalars </a:t>
            </a:r>
          </a:p>
          <a:p>
            <a:pPr>
              <a:lnSpc>
                <a:spcPct val="120000"/>
              </a:lnSpc>
            </a:pPr>
            <a:r>
              <a:rPr lang="en-GB" sz="3200" i="0" dirty="0">
                <a:effectLst/>
              </a:rPr>
              <a:t>Vectors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5349" y="202541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Scalars and Vectors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2650" y="1117697"/>
                <a:ext cx="11239627" cy="525622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>
                    <a:solidFill>
                      <a:schemeClr val="tx1"/>
                    </a:solidFill>
                  </a:rPr>
                  <a:t>Scalars:</a:t>
                </a:r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P</a:t>
                </a:r>
                <a:r>
                  <a:rPr lang="en-GB" dirty="0">
                    <a:solidFill>
                      <a:schemeClr val="tx1"/>
                    </a:solidFill>
                  </a:rPr>
                  <a:t>hysical quantities that have </a:t>
                </a:r>
                <a:r>
                  <a:rPr lang="en-GB" b="1" dirty="0">
                    <a:solidFill>
                      <a:schemeClr val="tx1"/>
                    </a:solidFill>
                  </a:rPr>
                  <a:t>only magnitude and no specific direction.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>
                    <a:solidFill>
                      <a:schemeClr val="tx1"/>
                    </a:solidFill>
                  </a:rPr>
                  <a:t>Represented by a </a:t>
                </a:r>
                <a:r>
                  <a:rPr lang="en-GB" b="1" dirty="0">
                    <a:solidFill>
                      <a:schemeClr val="tx1"/>
                    </a:solidFill>
                  </a:rPr>
                  <a:t>real number</a:t>
                </a:r>
                <a:r>
                  <a:rPr lang="en-GB" dirty="0">
                    <a:solidFill>
                      <a:schemeClr val="tx1"/>
                    </a:solidFill>
                  </a:rPr>
                  <a:t>, which may be </a:t>
                </a:r>
                <a:r>
                  <a:rPr lang="en-GB" b="1" dirty="0">
                    <a:solidFill>
                      <a:schemeClr val="tx1"/>
                    </a:solidFill>
                  </a:rPr>
                  <a:t>positive, negative or zero</a:t>
                </a:r>
                <a:r>
                  <a:rPr lang="en-GB" dirty="0">
                    <a:solidFill>
                      <a:schemeClr val="tx1"/>
                    </a:solidFill>
                  </a:rPr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 err="1">
                    <a:solidFill>
                      <a:schemeClr val="tx1"/>
                    </a:solidFill>
                  </a:rPr>
                  <a:t>Eg</a:t>
                </a:r>
                <a:r>
                  <a:rPr lang="en-GB" dirty="0">
                    <a:solidFill>
                      <a:schemeClr val="tx1"/>
                    </a:solidFill>
                  </a:rPr>
                  <a:t>: Electric Charge, Electric potential, current magnitude, Resistance, etc..</a:t>
                </a:r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Vectors: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P</a:t>
                </a:r>
                <a:r>
                  <a:rPr lang="en-GB" dirty="0">
                    <a:solidFill>
                      <a:schemeClr val="tx1"/>
                    </a:solidFill>
                  </a:rPr>
                  <a:t>hysical quantities that have </a:t>
                </a:r>
                <a:r>
                  <a:rPr lang="en-GB" b="1" dirty="0">
                    <a:solidFill>
                      <a:schemeClr val="tx1"/>
                    </a:solidFill>
                  </a:rPr>
                  <a:t>both magnitude and direction</a:t>
                </a:r>
                <a:r>
                  <a:rPr lang="en-GB" dirty="0">
                    <a:solidFill>
                      <a:schemeClr val="tx1"/>
                    </a:solidFill>
                  </a:rPr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i="0" dirty="0" err="1">
                    <a:solidFill>
                      <a:schemeClr val="tx1"/>
                    </a:solidFill>
                    <a:effectLst/>
                  </a:rPr>
                  <a:t>Eg</a:t>
                </a:r>
                <a:r>
                  <a:rPr lang="en-GB" dirty="0">
                    <a:solidFill>
                      <a:schemeClr val="tx1"/>
                    </a:solidFill>
                  </a:rPr>
                  <a:t>: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 Electric Field Vector </a:t>
                </a:r>
                <a14:m>
                  <m:oMath xmlns:m="http://schemas.openxmlformats.org/officeDocument/2006/math">
                    <m:r>
                      <a:rPr lang="en-GB" b="0" i="0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⃗"/>
                        <m:ctrlPr>
                          <a:rPr lang="en-GB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0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, Magnetic Field Vector </a:t>
                </a:r>
                <a14:m>
                  <m:oMath xmlns:m="http://schemas.openxmlformats.org/officeDocument/2006/math"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⃗"/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,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 Current density vector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⃗"/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𝐽</m:t>
                        </m:r>
                      </m:e>
                    </m:acc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, Electric Flux density vector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⃗"/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</m:acc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, Magnetic flux density vector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⃗"/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acc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.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2650" y="1117697"/>
                <a:ext cx="11239627" cy="5256224"/>
              </a:xfrm>
              <a:blipFill>
                <a:blip r:embed="rId3"/>
                <a:stretch>
                  <a:fillRect l="-1139" t="-695" b="-23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261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11239627" cy="5256224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Scalar field</a:t>
            </a: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The </a:t>
            </a:r>
            <a:r>
              <a:rPr lang="en-GB" b="1" i="0" dirty="0">
                <a:effectLst/>
              </a:rPr>
              <a:t>spatial distribution of a scalar quantity </a:t>
            </a:r>
            <a:r>
              <a:rPr lang="en-GB" i="0" dirty="0">
                <a:effectLst/>
              </a:rPr>
              <a:t>across a region in space is called a scalar field. It has a value at </a:t>
            </a:r>
            <a:r>
              <a:rPr lang="en-GB" b="1" i="0" dirty="0">
                <a:effectLst/>
              </a:rPr>
              <a:t>each point in space</a:t>
            </a:r>
            <a:r>
              <a:rPr lang="en-GB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i="0" dirty="0" err="1">
                <a:effectLst/>
              </a:rPr>
              <a:t>Eg</a:t>
            </a:r>
            <a:r>
              <a:rPr lang="en-GB" i="0" dirty="0">
                <a:effectLst/>
              </a:rPr>
              <a:t>: Electric potential field, temperature of atmosphere, height of surface of sea, light intensity in a room, atmospheric pressure.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Vector Field</a:t>
            </a:r>
          </a:p>
          <a:p>
            <a:pPr>
              <a:lnSpc>
                <a:spcPct val="120000"/>
              </a:lnSpc>
            </a:pPr>
            <a:r>
              <a:rPr lang="en-GB" dirty="0"/>
              <a:t>The</a:t>
            </a:r>
            <a:r>
              <a:rPr lang="en-GB" b="1" dirty="0"/>
              <a:t> Spatial distribution of a vector quantity across a region in space is called vector field. </a:t>
            </a:r>
          </a:p>
          <a:p>
            <a:pPr>
              <a:lnSpc>
                <a:spcPct val="120000"/>
              </a:lnSpc>
            </a:pPr>
            <a:r>
              <a:rPr lang="en-GB" dirty="0" err="1"/>
              <a:t>Eg</a:t>
            </a:r>
            <a:r>
              <a:rPr lang="en-GB" dirty="0"/>
              <a:t>: Electric Field Vector, Gravitational force on a mass in a space is a vector field, magnetic field existence from north to south field etc.</a:t>
            </a:r>
            <a:endParaRPr lang="en-GB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131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7754922" cy="525622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Representation of a Vector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In </a:t>
                </a:r>
                <a:r>
                  <a:rPr lang="en-GB" b="1" dirty="0"/>
                  <a:t>two dimensions</a:t>
                </a:r>
                <a:r>
                  <a:rPr lang="en-GB" dirty="0"/>
                  <a:t>, </a:t>
                </a:r>
                <a:r>
                  <a:rPr lang="en-GB" b="1" dirty="0"/>
                  <a:t>a vector </a:t>
                </a:r>
                <a:r>
                  <a:rPr lang="en-GB" dirty="0"/>
                  <a:t>can be represented by a</a:t>
                </a:r>
                <a:r>
                  <a:rPr lang="en-GB" b="1" dirty="0"/>
                  <a:t> straight line </a:t>
                </a:r>
                <a:r>
                  <a:rPr lang="en-GB" dirty="0"/>
                  <a:t>with an </a:t>
                </a:r>
                <a:r>
                  <a:rPr lang="en-GB" b="1" dirty="0"/>
                  <a:t>arrow in a plane.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Length of the segment </a:t>
                </a:r>
                <a:r>
                  <a:rPr lang="en-GB" dirty="0"/>
                  <a:t>(R) is the </a:t>
                </a:r>
                <a:r>
                  <a:rPr lang="en-GB" b="1" dirty="0"/>
                  <a:t>magnitude of a vector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Arrow indicates the direction of the vector </a:t>
                </a:r>
                <a:r>
                  <a:rPr lang="en-GB" dirty="0"/>
                  <a:t>in a </a:t>
                </a:r>
                <a:r>
                  <a:rPr lang="en-GB" b="1" dirty="0"/>
                  <a:t>co-ordinate system.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If the vector is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ar-AE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ar-AE" b="1" i="1">
                            <a:latin typeface="Cambria Math" panose="02040503050406030204" pitchFamily="18" charset="0"/>
                          </a:rPr>
                          <m:t>𝑶𝑨</m:t>
                        </m:r>
                      </m:e>
                    </m:acc>
                  </m:oMath>
                </a14:m>
                <a:r>
                  <a:rPr lang="ar-AE" b="1" dirty="0"/>
                  <a:t>, </a:t>
                </a:r>
                <a:r>
                  <a:rPr lang="en-GB" dirty="0"/>
                  <a:t>the magnitude is written:</a:t>
                </a: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𝑶𝑨</m:t>
                              </m:r>
                            </m:e>
                          </m:acc>
                        </m:e>
                      </m:d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𝐑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7754922" cy="5256224"/>
              </a:xfrm>
              <a:blipFill>
                <a:blip r:embed="rId3"/>
                <a:stretch>
                  <a:fillRect l="-1571" t="-6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12A556-1FF7-A7F9-E582-543573945F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0525" y="4032906"/>
            <a:ext cx="4181475" cy="24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593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8349" y="1205557"/>
                <a:ext cx="10155222" cy="5256224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Unit Vector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Unit vector has a </a:t>
                </a:r>
                <a:r>
                  <a:rPr lang="en-GB" b="1" dirty="0"/>
                  <a:t>magnitude of 1</a:t>
                </a:r>
                <a:r>
                  <a:rPr lang="en-GB" dirty="0"/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Consider a 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𝑂𝐴</m:t>
                        </m:r>
                      </m:sub>
                    </m:sSub>
                  </m:oMath>
                </a14:m>
                <a:r>
                  <a:rPr lang="en-GB" dirty="0"/>
                  <a:t> in the direction of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𝑂𝐴</m:t>
                        </m:r>
                      </m:e>
                    </m:d>
                  </m:oMath>
                </a14:m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𝑂𝐴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𝑂𝐴</m:t>
                              </m:r>
                            </m:e>
                          </m:acc>
                        </m:e>
                      </m:d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𝑂𝐴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𝑅</m:t>
                      </m:r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𝑂𝐴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𝑂𝐴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⃗"/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𝑂𝐴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𝑂𝐴</m:t>
                                  </m:r>
                                </m:e>
                              </m:acc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lnSpc>
                    <a:spcPct val="12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𝑶𝑨</m:t>
                        </m:r>
                      </m:sub>
                    </m:sSub>
                  </m:oMath>
                </a14:m>
                <a:r>
                  <a:rPr lang="en-GB" b="1" dirty="0"/>
                  <a:t> unit vector</a:t>
                </a:r>
                <a:r>
                  <a:rPr lang="en-GB" dirty="0"/>
                  <a:t> in the direction OA and equals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endParaRPr lang="en-GB" b="1" dirty="0"/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In a unit vector, </a:t>
                </a:r>
                <a:r>
                  <a:rPr lang="en-GB" dirty="0"/>
                  <a:t>the</a:t>
                </a:r>
                <a:r>
                  <a:rPr lang="en-GB" b="1" dirty="0"/>
                  <a:t> </a:t>
                </a:r>
                <a:r>
                  <a:rPr lang="en-GB" dirty="0"/>
                  <a:t>suffix indicates the </a:t>
                </a:r>
                <a:r>
                  <a:rPr lang="en-GB" b="1" dirty="0"/>
                  <a:t>direction.</a:t>
                </a:r>
                <a:r>
                  <a:rPr lang="en-GB" dirty="0"/>
                  <a:t>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Thus,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</m:oMath>
                </a14:m>
                <a:r>
                  <a:rPr lang="en-GB" dirty="0"/>
                  <a:t> indicates the </a:t>
                </a:r>
                <a:r>
                  <a:rPr lang="en-GB" b="1" dirty="0"/>
                  <a:t>unit vector along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</m:oMath>
                </a14:m>
                <a:r>
                  <a:rPr lang="en-GB" b="1" dirty="0"/>
                  <a:t> axis</a:t>
                </a:r>
              </a:p>
              <a:p>
                <a:pPr>
                  <a:lnSpc>
                    <a:spcPct val="120000"/>
                  </a:lnSpc>
                </a:pPr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8349" y="1205557"/>
                <a:ext cx="10155222" cy="5256224"/>
              </a:xfrm>
              <a:blipFill>
                <a:blip r:embed="rId3"/>
                <a:stretch>
                  <a:fillRect l="-1080" t="-928" b="-11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9CABE7-933A-CF25-DB34-E59BA6C7E0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9547" y="2266950"/>
            <a:ext cx="325755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3638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7436723" cy="5256224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dirty="0"/>
                  <a:t>If the </a:t>
                </a:r>
                <a:r>
                  <a:rPr lang="en-GB" b="1" dirty="0"/>
                  <a:t>vector is known, </a:t>
                </a:r>
                <a:r>
                  <a:rPr lang="en-GB" dirty="0"/>
                  <a:t>then the </a:t>
                </a:r>
                <a:r>
                  <a:rPr lang="en-GB" b="1" dirty="0"/>
                  <a:t>unit vector along that vector can be obtained by dividing the vector by its magnitude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𝑂𝐴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𝑂𝐴</m:t>
                            </m:r>
                          </m:e>
                        </m:acc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acc>
                              <m:accPr>
                                <m:chr m:val="⃗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𝑂𝐴</m:t>
                                </m:r>
                              </m:e>
                            </m:acc>
                          </m:e>
                        </m:d>
                      </m:den>
                    </m:f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endParaRPr lang="en-GB" dirty="0"/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three co-ordinates in x, y and z axis are unit vectors, as its </a:t>
                </a:r>
                <a:r>
                  <a:rPr lang="en-GB" b="1" dirty="0"/>
                  <a:t>value is 1.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7436723" cy="5256224"/>
              </a:xfrm>
              <a:blipFill>
                <a:blip r:embed="rId3"/>
                <a:stretch>
                  <a:fillRect l="-1475" t="-116" r="-6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6DCE16-9623-38EF-C292-804E2E13C2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8760" y="2095499"/>
            <a:ext cx="4043240" cy="3839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721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11423407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Vector Algebra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Mathematical operations such as Addition, subtraction, multiplication etc., can be performed with the vector.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b="1" dirty="0"/>
              <a:t>Scaling 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b="1" dirty="0"/>
              <a:t>Adding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b="1" dirty="0"/>
              <a:t>Subtraction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49103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423407" cy="5256224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lnSpc>
                    <a:spcPct val="120000"/>
                  </a:lnSpc>
                  <a:buAutoNum type="arabicPeriod"/>
                </a:pPr>
                <a:r>
                  <a:rPr lang="en-GB" b="1" dirty="0"/>
                  <a:t>Scaling of Vectors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0" i="0" dirty="0">
                    <a:effectLst/>
                  </a:rPr>
                  <a:t>Scaling of vectors refers to </a:t>
                </a:r>
                <a:r>
                  <a:rPr lang="en-GB" b="1" i="0" dirty="0">
                    <a:effectLst/>
                  </a:rPr>
                  <a:t>multiplying a vector by a scalar</a:t>
                </a:r>
                <a:r>
                  <a:rPr lang="en-GB" b="0" i="0" dirty="0">
                    <a:effectLst/>
                  </a:rPr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Multiplication </a:t>
                </a:r>
                <a:r>
                  <a:rPr lang="en-GB" b="1" dirty="0"/>
                  <a:t>changes the magnitude (length) of a vector but not its direction, when the scalar is positive.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Let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b="1" dirty="0"/>
                  <a:t> is the scalar </a:t>
                </a:r>
                <a:r>
                  <a:rPr lang="en-GB" dirty="0"/>
                  <a:t>with which the vector to be multiplied.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</a:t>
                </a:r>
                <a:r>
                  <a:rPr lang="en-GB" b="1" dirty="0"/>
                  <a:t>magnitude increases, direction unchanged</a:t>
                </a:r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</m:t>
                    </m:r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&lt;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&lt;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magnitude decreases, direction unchanged</a:t>
                </a:r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=−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magnitude unchanged, direction reverses.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423407" cy="5256224"/>
              </a:xfrm>
              <a:blipFill>
                <a:blip r:embed="rId3"/>
                <a:stretch>
                  <a:fillRect l="-1121" t="-3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49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11423407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535D83-1A6A-0248-A1DE-029955D8F9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668" y="2030889"/>
            <a:ext cx="10587037" cy="3209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0950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2022" y="1329968"/>
                <a:ext cx="1142340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2. Adding of Vectors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Consider two coplanar vectors</a:t>
                </a:r>
                <a:r>
                  <a:rPr lang="en-GB" b="1" dirty="0"/>
                  <a:t> (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,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. </a:t>
                </a:r>
                <a:r>
                  <a:rPr lang="en-GB" dirty="0"/>
                  <a:t>The vector which is in the </a:t>
                </a:r>
                <a:r>
                  <a:rPr lang="en-GB" b="1" dirty="0"/>
                  <a:t>same plane </a:t>
                </a:r>
                <a:r>
                  <a:rPr lang="en-GB" dirty="0"/>
                  <a:t>are called</a:t>
                </a:r>
                <a:r>
                  <a:rPr lang="en-GB" b="1" dirty="0"/>
                  <a:t> coplanar vectors.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To </a:t>
                </a:r>
                <a:r>
                  <a:rPr lang="en-GB" b="1" dirty="0"/>
                  <a:t>add </a:t>
                </a:r>
                <a:r>
                  <a:rPr lang="en-GB" dirty="0"/>
                  <a:t>the vectors</a:t>
                </a:r>
                <a:r>
                  <a:rPr lang="en-GB" b="1" dirty="0"/>
                  <a:t>, move one of the two vector parallel to itself, at the tip of the other vector. </a:t>
                </a:r>
                <a:r>
                  <a:rPr lang="en-GB" dirty="0"/>
                  <a:t>Thus, move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dirty="0"/>
                  <a:t> parallel to itself at the tip of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The resultant vector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b="1" dirty="0"/>
                  <a:t> is drawn from the origin to the tip of the moved vector.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𝑪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en-GB" b="1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acc>
                        <m:accPr>
                          <m:chr m:val="⃗"/>
                          <m:ctrlPr>
                            <a:rPr lang="en-GB" b="1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2022" y="1329968"/>
                <a:ext cx="11423407" cy="5256224"/>
              </a:xfrm>
              <a:blipFill>
                <a:blip r:embed="rId3"/>
                <a:stretch>
                  <a:fillRect l="-1121" t="-116" r="-14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3852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26423" y="1329968"/>
                <a:ext cx="8038012" cy="5256224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is moved parallel </a:t>
                </a:r>
                <a:r>
                  <a:rPr lang="en-GB" dirty="0"/>
                  <a:t>to itself at the</a:t>
                </a:r>
                <a:r>
                  <a:rPr lang="en-GB" b="1" dirty="0"/>
                  <a:t> tip of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we get </a:t>
                </a:r>
                <a:r>
                  <a:rPr lang="en-GB" dirty="0"/>
                  <a:t>the </a:t>
                </a:r>
                <a:r>
                  <a:rPr lang="en-GB" b="1" dirty="0"/>
                  <a:t>same resultant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endParaRPr lang="en-GB" b="1" dirty="0"/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Thus, the </a:t>
                </a:r>
                <a:r>
                  <a:rPr lang="en-GB" b="1" dirty="0"/>
                  <a:t>order of addition is not important.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addition of vectors obey the </a:t>
                </a:r>
                <a:r>
                  <a:rPr lang="en-GB" b="1" dirty="0"/>
                  <a:t>commutative law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26423" y="1329968"/>
                <a:ext cx="8038012" cy="5256224"/>
              </a:xfrm>
              <a:blipFill>
                <a:blip r:embed="rId3"/>
                <a:stretch>
                  <a:fillRect l="-1365" r="-15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1CCB63-F823-BEAF-9D5D-56A3315D71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25215" y="87086"/>
            <a:ext cx="31372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8460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7232406" cy="525622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1" dirty="0"/>
              <a:t>Another method </a:t>
            </a:r>
            <a:r>
              <a:rPr lang="en-GB" dirty="0"/>
              <a:t>of performing the </a:t>
            </a:r>
            <a:r>
              <a:rPr lang="en-GB" b="1" dirty="0"/>
              <a:t>addition of vectors is the parallelogram rule. </a:t>
            </a:r>
          </a:p>
          <a:p>
            <a:pPr>
              <a:lnSpc>
                <a:spcPct val="120000"/>
              </a:lnSpc>
            </a:pPr>
            <a:r>
              <a:rPr lang="en-GB" dirty="0"/>
              <a:t>The </a:t>
            </a:r>
            <a:r>
              <a:rPr lang="en-GB" b="1" dirty="0"/>
              <a:t>diagonal </a:t>
            </a:r>
            <a:r>
              <a:rPr lang="en-GB" dirty="0"/>
              <a:t>of the </a:t>
            </a:r>
            <a:r>
              <a:rPr lang="en-GB" b="1" dirty="0"/>
              <a:t>parallelogram </a:t>
            </a:r>
            <a:r>
              <a:rPr lang="en-GB" dirty="0"/>
              <a:t>represents the </a:t>
            </a:r>
            <a:r>
              <a:rPr lang="en-GB" b="1" dirty="0"/>
              <a:t>addition of two vectors.</a:t>
            </a:r>
          </a:p>
          <a:p>
            <a:pPr>
              <a:lnSpc>
                <a:spcPct val="120000"/>
              </a:lnSpc>
            </a:pPr>
            <a:r>
              <a:rPr lang="en-GB" dirty="0"/>
              <a:t>By using any of </a:t>
            </a:r>
            <a:r>
              <a:rPr lang="en-GB" b="1" dirty="0"/>
              <a:t>these two methods </a:t>
            </a:r>
            <a:r>
              <a:rPr lang="en-GB" dirty="0"/>
              <a:t>not only two </a:t>
            </a:r>
            <a:r>
              <a:rPr lang="en-GB" b="1" dirty="0"/>
              <a:t>but any number of vectors can be added to obtain the resultant. </a:t>
            </a:r>
          </a:p>
          <a:p>
            <a:pPr>
              <a:lnSpc>
                <a:spcPct val="120000"/>
              </a:lnSpc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B8C51C-70DA-FAD1-B4DE-184B34CC3B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1556" y="1853202"/>
            <a:ext cx="4543425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5130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11243793" cy="525622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Consider </a:t>
            </a:r>
            <a:r>
              <a:rPr lang="en-GB" b="1" dirty="0"/>
              <a:t>4 vectors</a:t>
            </a:r>
            <a:r>
              <a:rPr lang="en-GB" dirty="0"/>
              <a:t>, these can be </a:t>
            </a:r>
            <a:r>
              <a:rPr lang="en-GB" b="1" dirty="0"/>
              <a:t>added by shifting these vectors one by one to the tip</a:t>
            </a:r>
            <a:r>
              <a:rPr lang="en-GB" dirty="0"/>
              <a:t> of other vectors to complete the </a:t>
            </a:r>
            <a:r>
              <a:rPr lang="en-GB" b="1" dirty="0"/>
              <a:t>polygon</a:t>
            </a:r>
            <a:r>
              <a:rPr lang="en-GB" dirty="0"/>
              <a:t>.</a:t>
            </a:r>
          </a:p>
          <a:p>
            <a:pPr>
              <a:lnSpc>
                <a:spcPct val="120000"/>
              </a:lnSpc>
            </a:pPr>
            <a:r>
              <a:rPr lang="en-GB" dirty="0"/>
              <a:t>The </a:t>
            </a:r>
            <a:r>
              <a:rPr lang="en-GB" b="1" dirty="0"/>
              <a:t>vector joining origin O </a:t>
            </a:r>
            <a:r>
              <a:rPr lang="en-GB" dirty="0"/>
              <a:t>to the tip of the last shifted </a:t>
            </a:r>
            <a:r>
              <a:rPr lang="en-GB" b="1" dirty="0"/>
              <a:t>vector represents the sum.</a:t>
            </a:r>
          </a:p>
          <a:p>
            <a:pPr>
              <a:lnSpc>
                <a:spcPct val="120000"/>
              </a:lnSpc>
            </a:pPr>
            <a:r>
              <a:rPr lang="en-GB" dirty="0"/>
              <a:t>This method is called </a:t>
            </a:r>
            <a:r>
              <a:rPr lang="en-GB" b="1" dirty="0"/>
              <a:t>head to tail rule </a:t>
            </a:r>
            <a:r>
              <a:rPr lang="en-GB" dirty="0"/>
              <a:t>of addition of vectors.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3542E0-A82D-164E-F697-FC6D56A6B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214" y="4210319"/>
            <a:ext cx="5943163" cy="2496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0212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243793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The following basic</a:t>
                </a:r>
                <a:r>
                  <a:rPr lang="en-GB" b="1" dirty="0"/>
                  <a:t> law of algebra </a:t>
                </a:r>
                <a:r>
                  <a:rPr lang="en-GB" dirty="0"/>
                  <a:t>are obeyed by the </a:t>
                </a:r>
                <a:r>
                  <a:rPr lang="en-GB" b="1" dirty="0"/>
                  <a:t>vectors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,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243793" cy="5256224"/>
              </a:xfrm>
              <a:blipFill>
                <a:blip r:embed="rId3"/>
                <a:stretch>
                  <a:fillRect l="-10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9" name="Table 9">
                <a:extLst>
                  <a:ext uri="{FF2B5EF4-FFF2-40B4-BE49-F238E27FC236}">
                    <a16:creationId xmlns:a16="http://schemas.microsoft.com/office/drawing/2014/main" id="{FD82CAFE-EA76-D3CD-B798-763E240F4DD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890110805"/>
                  </p:ext>
                </p:extLst>
              </p:nvPr>
            </p:nvGraphicFramePr>
            <p:xfrm>
              <a:off x="1545231" y="2352642"/>
              <a:ext cx="8860655" cy="2554657"/>
            </p:xfrm>
            <a:graphic>
              <a:graphicData uri="http://schemas.openxmlformats.org/drawingml/2006/table">
                <a:tbl>
                  <a:tblPr firstRow="1" bandRow="1">
                    <a:tableStyleId>{69012ECD-51FC-41F1-AA8D-1B2483CD663E}</a:tableStyleId>
                  </a:tblPr>
                  <a:tblGrid>
                    <a:gridCol w="1692413">
                      <a:extLst>
                        <a:ext uri="{9D8B030D-6E8A-4147-A177-3AD203B41FA5}">
                          <a16:colId xmlns:a16="http://schemas.microsoft.com/office/drawing/2014/main" val="1788332598"/>
                        </a:ext>
                      </a:extLst>
                    </a:gridCol>
                    <a:gridCol w="4011544">
                      <a:extLst>
                        <a:ext uri="{9D8B030D-6E8A-4147-A177-3AD203B41FA5}">
                          <a16:colId xmlns:a16="http://schemas.microsoft.com/office/drawing/2014/main" val="4216492310"/>
                        </a:ext>
                      </a:extLst>
                    </a:gridCol>
                    <a:gridCol w="3156698">
                      <a:extLst>
                        <a:ext uri="{9D8B030D-6E8A-4147-A177-3AD203B41FA5}">
                          <a16:colId xmlns:a16="http://schemas.microsoft.com/office/drawing/2014/main" val="836560759"/>
                        </a:ext>
                      </a:extLst>
                    </a:gridCol>
                  </a:tblGrid>
                  <a:tr h="30347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Law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Addition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Multiplication by scalar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908701694"/>
                      </a:ext>
                    </a:extLst>
                  </a:tr>
                  <a:tr h="509212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Commutative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20000"/>
                            </a:lnSpc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𝑩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  <m:t>𝑩</m:t>
                                    </m:r>
                                  </m:e>
                                </m:acc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b="1" dirty="0"/>
                        </a:p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939852111"/>
                      </a:ext>
                    </a:extLst>
                  </a:tr>
                  <a:tr h="598039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Associative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0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d>
                                  <m:dPr>
                                    <m:ctrlP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  <m:t>𝑩</m:t>
                                        </m:r>
                                      </m:e>
                                    </m:acc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acc>
                                      <m:accPr>
                                        <m:chr m:val="⃗"/>
                                        <m:ctrlP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  <m:t>𝑪</m:t>
                                        </m:r>
                                      </m:e>
                                    </m:acc>
                                  </m:e>
                                </m:d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=(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  <m:t>𝑩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  <m:r>
                                  <a:rPr lang="en-GB" b="1" i="0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  <m:t>𝑪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β</m:t>
                                </m:r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)=(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βα</m:t>
                                </m:r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dirty="0"/>
                        </a:p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85859071"/>
                      </a:ext>
                    </a:extLst>
                  </a:tr>
                  <a:tr h="778879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Distributive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d>
                                  <m:dPr>
                                    <m:ctrlP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  <m:t>𝑨</m:t>
                                        </m:r>
                                      </m:e>
                                    </m:acc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acc>
                                      <m:accPr>
                                        <m:chr m:val="⃗"/>
                                        <m:ctrlP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  <m:t>𝑩</m:t>
                                        </m:r>
                                      </m:e>
                                    </m:acc>
                                  </m:e>
                                </m:d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  <m:t>𝑩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β</m:t>
                                </m:r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β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dirty="0"/>
                        </a:p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7579050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9" name="Table 9">
                <a:extLst>
                  <a:ext uri="{FF2B5EF4-FFF2-40B4-BE49-F238E27FC236}">
                    <a16:creationId xmlns:a16="http://schemas.microsoft.com/office/drawing/2014/main" id="{FD82CAFE-EA76-D3CD-B798-763E240F4DD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890110805"/>
                  </p:ext>
                </p:extLst>
              </p:nvPr>
            </p:nvGraphicFramePr>
            <p:xfrm>
              <a:off x="1545231" y="2352642"/>
              <a:ext cx="8860655" cy="2554657"/>
            </p:xfrm>
            <a:graphic>
              <a:graphicData uri="http://schemas.openxmlformats.org/drawingml/2006/table">
                <a:tbl>
                  <a:tblPr firstRow="1" bandRow="1">
                    <a:tableStyleId>{69012ECD-51FC-41F1-AA8D-1B2483CD663E}</a:tableStyleId>
                  </a:tblPr>
                  <a:tblGrid>
                    <a:gridCol w="1692413">
                      <a:extLst>
                        <a:ext uri="{9D8B030D-6E8A-4147-A177-3AD203B41FA5}">
                          <a16:colId xmlns:a16="http://schemas.microsoft.com/office/drawing/2014/main" val="1788332598"/>
                        </a:ext>
                      </a:extLst>
                    </a:gridCol>
                    <a:gridCol w="4011544">
                      <a:extLst>
                        <a:ext uri="{9D8B030D-6E8A-4147-A177-3AD203B41FA5}">
                          <a16:colId xmlns:a16="http://schemas.microsoft.com/office/drawing/2014/main" val="4216492310"/>
                        </a:ext>
                      </a:extLst>
                    </a:gridCol>
                    <a:gridCol w="3156698">
                      <a:extLst>
                        <a:ext uri="{9D8B030D-6E8A-4147-A177-3AD203B41FA5}">
                          <a16:colId xmlns:a16="http://schemas.microsoft.com/office/drawing/2014/main" val="836560759"/>
                        </a:ext>
                      </a:extLst>
                    </a:gridCol>
                  </a:tblGrid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Law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Addition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Multiplication by scalar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908701694"/>
                      </a:ext>
                    </a:extLst>
                  </a:tr>
                  <a:tr h="735838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Commutative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42337" t="-53279" r="-78756" b="-19672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81081" t="-53279" r="-193" b="-19672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939852111"/>
                      </a:ext>
                    </a:extLst>
                  </a:tr>
                  <a:tr h="67418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Associative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42337" t="-168468" r="-78756" b="-11621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81081" t="-168468" r="-193" b="-11621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85859071"/>
                      </a:ext>
                    </a:extLst>
                  </a:tr>
                  <a:tr h="778879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Distributive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42337" t="-232813" r="-78756" b="-78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81081" t="-232813" r="-193" b="-78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75790502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1584494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243793" cy="3127732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3. Subtraction of Vectors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Subtraction </a:t>
                </a:r>
                <a:r>
                  <a:rPr lang="en-GB" dirty="0"/>
                  <a:t>of vectors can be obtained </a:t>
                </a:r>
                <a:r>
                  <a:rPr lang="en-GB" b="1" dirty="0"/>
                  <a:t>from the rule of addition.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is to be </a:t>
                </a:r>
                <a:r>
                  <a:rPr lang="en-GB" b="1" dirty="0"/>
                  <a:t>subtracted</a:t>
                </a:r>
                <a:r>
                  <a:rPr lang="en-GB" dirty="0"/>
                  <a:t> from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dirty="0"/>
                  <a:t>, it can be represented as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+(−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b="1" dirty="0"/>
                  <a:t>)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Thus </a:t>
                </a:r>
                <a:r>
                  <a:rPr lang="en-GB" b="1" dirty="0"/>
                  <a:t>reverse the sign of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dirty="0"/>
                  <a:t> (reverse its direction by multiplying it with -1) and then </a:t>
                </a:r>
                <a:r>
                  <a:rPr lang="en-GB" b="1" dirty="0"/>
                  <a:t>add it to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to obtain the subtraction.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243793" cy="3127732"/>
              </a:xfrm>
              <a:blipFill>
                <a:blip r:embed="rId3"/>
                <a:stretch>
                  <a:fillRect l="-1084" t="-1170" b="-1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C89160-6A8C-3ECB-E4EB-DCF2FCF36A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7371" y="4369386"/>
            <a:ext cx="7148512" cy="245752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3F3C83E-4A6A-3A1C-6749-2964257A56AA}"/>
                  </a:ext>
                </a:extLst>
              </p:cNvPr>
              <p:cNvSpPr txBox="1"/>
              <p:nvPr/>
            </p:nvSpPr>
            <p:spPr>
              <a:xfrm>
                <a:off x="2944091" y="3225219"/>
                <a:ext cx="6165272" cy="40479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b="1" dirty="0"/>
                  <a:t>. </a:t>
                </a:r>
                <a:endParaRPr lang="en-GB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3F3C83E-4A6A-3A1C-6749-2964257A56A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4091" y="3225219"/>
                <a:ext cx="6165272" cy="404791"/>
              </a:xfrm>
              <a:prstGeom prst="rect">
                <a:avLst/>
              </a:prstGeom>
              <a:blipFill>
                <a:blip r:embed="rId5"/>
                <a:stretch>
                  <a:fillRect b="-242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928182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243793" cy="4815018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Identical Vectors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Two vectors </a:t>
                </a:r>
                <a:r>
                  <a:rPr lang="en-GB" dirty="0"/>
                  <a:t>are said to be </a:t>
                </a:r>
                <a:r>
                  <a:rPr lang="en-GB" b="1" dirty="0"/>
                  <a:t>identical if the difference is zero</a:t>
                </a:r>
                <a:r>
                  <a:rPr lang="en-GB" dirty="0"/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Thus,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</a:t>
                </a:r>
                <a:r>
                  <a:rPr lang="en-GB" b="1" dirty="0"/>
                  <a:t>identical </a:t>
                </a:r>
                <a:r>
                  <a:rPr lang="en-GB" dirty="0"/>
                  <a:t>if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𝟎</m:t>
                    </m:r>
                  </m:oMath>
                </a14:m>
                <a:r>
                  <a:rPr lang="en-GB" b="1" dirty="0"/>
                  <a:t>  i.e.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Such </a:t>
                </a:r>
                <a:r>
                  <a:rPr lang="en-GB" b="1" dirty="0"/>
                  <a:t>two vectors </a:t>
                </a:r>
                <a:r>
                  <a:rPr lang="en-GB" dirty="0"/>
                  <a:t>are called </a:t>
                </a:r>
                <a:r>
                  <a:rPr lang="en-GB" b="1" dirty="0"/>
                  <a:t>equal vectors</a:t>
                </a:r>
                <a:r>
                  <a:rPr lang="en-GB" dirty="0"/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243793" cy="4815018"/>
              </a:xfrm>
              <a:blipFill>
                <a:blip r:embed="rId3"/>
                <a:stretch>
                  <a:fillRect l="-1084" t="-1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4435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243793" cy="4815018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The </a:t>
                </a:r>
                <a:r>
                  <a:rPr lang="en-GB" b="1" dirty="0"/>
                  <a:t>vector addition is carried out component by component.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Thus, if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𝑨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𝒙</m:t>
                            </m:r>
                          </m:sub>
                        </m:s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,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𝑨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𝒚</m:t>
                            </m:r>
                          </m:sub>
                        </m:s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,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𝑨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𝒛</m:t>
                            </m:r>
                          </m:sub>
                        </m:sSub>
                      </m:e>
                    </m:d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 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=(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𝑪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</m:e>
                      </m:d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sub>
                          </m:sSub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Vector subtraction is similarly carried out as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𝑫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− 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𝑩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+ (−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𝑩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) 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𝑫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sub>
                          </m:sSub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243793" cy="4815018"/>
              </a:xfrm>
              <a:blipFill>
                <a:blip r:embed="rId3"/>
                <a:stretch>
                  <a:fillRect l="-1084" t="-1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685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11423407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The Co-ordinates system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To express a vector in terms of its components, reference directions are required.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These directions are represented using coordinate systems.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Cartesian (or) Rectangular co-ordinate system</a:t>
            </a:r>
          </a:p>
          <a:p>
            <a:pPr>
              <a:lnSpc>
                <a:spcPct val="120000"/>
              </a:lnSpc>
            </a:pPr>
            <a:r>
              <a:rPr lang="en-GB" b="1" dirty="0"/>
              <a:t>Cylindrical co-ordinate system</a:t>
            </a:r>
          </a:p>
          <a:p>
            <a:pPr>
              <a:lnSpc>
                <a:spcPct val="120000"/>
              </a:lnSpc>
            </a:pPr>
            <a:r>
              <a:rPr lang="en-GB" b="1" dirty="0"/>
              <a:t>Spherical co-ordinate system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8147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42340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Cartesian or Rectangular co-ordinate system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This system has </a:t>
                </a:r>
                <a:r>
                  <a:rPr lang="en-GB" b="1" dirty="0"/>
                  <a:t>two</a:t>
                </a:r>
                <a:r>
                  <a:rPr lang="en-GB" dirty="0"/>
                  <a:t> or </a:t>
                </a:r>
                <a:r>
                  <a:rPr lang="en-GB" b="1" dirty="0"/>
                  <a:t>three co-ordinate axes.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 err="1"/>
                  <a:t>Eg</a:t>
                </a:r>
                <a:r>
                  <a:rPr lang="en-GB" b="1" dirty="0"/>
                  <a:t>,</a:t>
                </a:r>
                <a:r>
                  <a:rPr lang="en-GB" dirty="0"/>
                  <a:t> three </a:t>
                </a:r>
                <a:r>
                  <a:rPr lang="en-GB" b="1" dirty="0"/>
                  <a:t>co-ordinate axes </a:t>
                </a:r>
                <a:r>
                  <a:rPr lang="en-GB" dirty="0"/>
                  <a:t>represents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which are </a:t>
                </a:r>
                <a:r>
                  <a:rPr lang="en-GB" b="1" dirty="0"/>
                  <a:t>mutually right angle </a:t>
                </a:r>
                <a:r>
                  <a:rPr lang="en-GB" dirty="0"/>
                  <a:t>to each other.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These </a:t>
                </a:r>
                <a:r>
                  <a:rPr lang="en-GB" b="1" dirty="0"/>
                  <a:t>three axes intersect at a common point</a:t>
                </a:r>
                <a:r>
                  <a:rPr lang="en-GB" dirty="0"/>
                  <a:t> called </a:t>
                </a:r>
                <a:r>
                  <a:rPr lang="en-GB" b="1" dirty="0"/>
                  <a:t>origin of the system</a:t>
                </a:r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In Cartesian coordinate system,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plane indicates </a:t>
                </a:r>
                <a:r>
                  <a:rPr lang="en-GB" b="1" dirty="0"/>
                  <a:t>two-dimensional y-z </a:t>
                </a:r>
                <a:r>
                  <a:rPr lang="en-GB" dirty="0"/>
                  <a:t>plane,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plane </a:t>
                </a:r>
                <a:r>
                  <a:rPr lang="en-GB" dirty="0"/>
                  <a:t>indicate </a:t>
                </a:r>
                <a:r>
                  <a:rPr lang="en-GB" b="1" dirty="0"/>
                  <a:t>two-dimensional x-z </a:t>
                </a:r>
                <a:r>
                  <a:rPr lang="en-GB" dirty="0"/>
                  <a:t>plane and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𝟎</m:t>
                    </m:r>
                  </m:oMath>
                </a14:m>
                <a:r>
                  <a:rPr lang="en-GB" b="1" dirty="0"/>
                  <a:t> plane </a:t>
                </a:r>
                <a:r>
                  <a:rPr lang="en-GB" dirty="0"/>
                  <a:t>indicates </a:t>
                </a:r>
                <a:r>
                  <a:rPr lang="en-GB" b="1" dirty="0"/>
                  <a:t>two- dimensional x-y plane</a:t>
                </a:r>
              </a:p>
              <a:p>
                <a:pPr>
                  <a:lnSpc>
                    <a:spcPct val="120000"/>
                  </a:lnSpc>
                </a:pPr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423407" cy="5256224"/>
              </a:xfrm>
              <a:blipFill>
                <a:blip r:embed="rId3"/>
                <a:stretch>
                  <a:fillRect l="-1067" t="-116" r="-133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3959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6764322" cy="5256224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Representing a point in Rectangular Co-ordinate system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A point in rectangular co-ordinate is located by </a:t>
                </a:r>
                <a:r>
                  <a:rPr lang="en-GB" b="1" dirty="0"/>
                  <a:t>three co-ordinates </a:t>
                </a:r>
                <a:r>
                  <a:rPr lang="en-GB" dirty="0"/>
                  <a:t>namely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co-ordinates</a:t>
                </a:r>
                <a:r>
                  <a:rPr lang="en-GB" b="1" dirty="0"/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point can be reached by </a:t>
                </a:r>
                <a:r>
                  <a:rPr lang="en-GB" b="1" dirty="0"/>
                  <a:t>moving from origin, </a:t>
                </a:r>
                <a:r>
                  <a:rPr lang="en-GB" dirty="0"/>
                  <a:t>the distance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𝒊𝒏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direction,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𝒊𝒏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direction </a:t>
                </a:r>
                <a:r>
                  <a:rPr lang="en-GB" dirty="0"/>
                  <a:t>and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𝒊𝒏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direction.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Consider a </a:t>
                </a:r>
                <a:r>
                  <a:rPr lang="en-GB" b="1" dirty="0"/>
                  <a:t>point P </a:t>
                </a:r>
                <a:r>
                  <a:rPr lang="en-GB" dirty="0"/>
                  <a:t>having Co-ordinates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which may be </a:t>
                </a:r>
                <a:r>
                  <a:rPr lang="en-GB" b="1" dirty="0"/>
                  <a:t>positive or negative.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It is represented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6764322" cy="5256224"/>
              </a:xfrm>
              <a:blipFill>
                <a:blip r:embed="rId3"/>
                <a:stretch>
                  <a:fillRect l="-1622" t="-928" r="-19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892146-B756-CAA1-15DF-ED98963243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758" y="2244435"/>
            <a:ext cx="3902221" cy="3415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3700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3" y="1329968"/>
            <a:ext cx="8941701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The Point Q(3,-1,2) can be shown in this system as 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73A54B-7B29-813B-83A9-8DBD574D50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5787" y="1928467"/>
            <a:ext cx="6400800" cy="465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4266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5328" y="1413169"/>
                <a:ext cx="6525072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Base Vectors: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</a:t>
                </a:r>
                <a:r>
                  <a:rPr lang="en-GB" b="1" dirty="0"/>
                  <a:t> three base vectors </a:t>
                </a:r>
                <a:r>
                  <a:rPr lang="en-GB" dirty="0"/>
                  <a:t>are the </a:t>
                </a:r>
                <a:r>
                  <a:rPr lang="en-GB" b="1" dirty="0"/>
                  <a:t>unit vectors </a:t>
                </a:r>
                <a:r>
                  <a:rPr lang="en-GB" dirty="0"/>
                  <a:t>oriented in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of the system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</m:oMath>
                </a14:m>
                <a:r>
                  <a:rPr lang="en-GB" b="1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So, any point on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𝒂𝒙𝒊𝒔</m:t>
                    </m:r>
                  </m:oMath>
                </a14:m>
                <a:r>
                  <a:rPr lang="en-GB" b="1" dirty="0"/>
                  <a:t> having co-ordinates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as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5328" y="1413169"/>
                <a:ext cx="6525072" cy="5256224"/>
              </a:xfrm>
              <a:blipFill>
                <a:blip r:embed="rId3"/>
                <a:stretch>
                  <a:fillRect l="-1963" t="-2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0F26B2-4C16-2F6F-EE0D-DCA2FBD119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064" y="1959429"/>
            <a:ext cx="4473483" cy="3851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717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5328" y="1413169"/>
                <a:ext cx="6878858" cy="525622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100" b="1" dirty="0"/>
                  <a:t>Position and Distance Vectors: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Point representation: </a:t>
                </a:r>
                <a:r>
                  <a:rPr lang="en-GB" dirty="0"/>
                  <a:t>Consider a point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𝑷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in the cartesian co-ordinate system.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Position vector: </a:t>
                </a:r>
                <a:r>
                  <a:rPr lang="en-GB" dirty="0"/>
                  <a:t>Represented by the distance of point P from the origin.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𝑶𝑷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magnitude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</m:acc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𝑶𝑷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is given by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⃗"/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𝒓</m:t>
                                </m:r>
                              </m:e>
                            </m:acc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𝑶𝑷</m:t>
                            </m:r>
                          </m:sub>
                        </m:sSub>
                      </m:e>
                    </m:d>
                  </m:oMath>
                </a14:m>
                <a:r>
                  <a:rPr lang="en-GB" b="1" dirty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1" i="1" dirty="0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  <m:t>𝒙</m:t>
                                </m:r>
                              </m:e>
                              <m:sub>
                                <m: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en-GB" b="1" i="1" dirty="0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1" i="1" dirty="0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 dirty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b="1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dirty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  <m:t>𝒚</m:t>
                                </m:r>
                              </m:e>
                              <m:sub>
                                <m: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en-GB" b="1" i="1" dirty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1" i="1" dirty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 dirty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b="1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dirty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  <m:t>𝒛</m:t>
                                </m:r>
                              </m:e>
                              <m:sub>
                                <m:r>
                                  <a:rPr lang="en-GB" b="1" i="1" dirty="0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en-GB" b="1" i="1" dirty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1" i="1" dirty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5328" y="1413169"/>
                <a:ext cx="6878858" cy="5256224"/>
              </a:xfrm>
              <a:blipFill>
                <a:blip r:embed="rId3"/>
                <a:stretch>
                  <a:fillRect l="-2216" t="-11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B9515A-FAF4-FD72-F050-0C2C241CE5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4186" y="1444378"/>
            <a:ext cx="4352925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0054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4344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29498"/>
                <a:ext cx="7629973" cy="5256224"/>
              </a:xfrm>
            </p:spPr>
            <p:txBody>
              <a:bodyPr>
                <a:normAutofit fontScale="85000" lnSpcReduction="100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dirty="0"/>
                  <a:t>For two points in the cartesian coordinate system </a:t>
                </a:r>
                <a:r>
                  <a:rPr lang="en-GB" b="1" dirty="0"/>
                  <a:t>P and Q,</a:t>
                </a:r>
                <a:r>
                  <a:rPr lang="en-GB" dirty="0"/>
                  <a:t> with coordinates,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𝑷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dirty="0"/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individual position vector of the </a:t>
                </a:r>
                <a:r>
                  <a:rPr lang="en-GB" b="1" dirty="0"/>
                  <a:t>points are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</m:t>
                          </m:r>
                        </m:e>
                      </m:acc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</m:acc>
                      <m:r>
                        <a:rPr lang="en-GB" b="1" i="1">
                          <a:latin typeface="Cambria Math" panose="02040503050406030204" pitchFamily="18" charset="0"/>
                        </a:rPr>
                        <m:t> 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The </a:t>
                </a:r>
                <a:r>
                  <a:rPr lang="en-GB" b="1" dirty="0"/>
                  <a:t>magnitude </a:t>
                </a:r>
                <a:r>
                  <a:rPr lang="en-GB" dirty="0"/>
                  <a:t>of this vector </a:t>
                </a:r>
                <a:r>
                  <a:rPr lang="en-GB" dirty="0" err="1"/>
                  <a:t>interms</a:t>
                </a:r>
                <a:r>
                  <a:rPr lang="en-GB" dirty="0"/>
                  <a:t> of three mutually perpendicular components are given by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𝑷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[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]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[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]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[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]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𝒛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𝑷𝑸</m:t>
                              </m:r>
                            </m:e>
                          </m:acc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1" i="1" dirty="0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sSub>
                                    <m:sSub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𝒙</m:t>
                                      </m:r>
                                    </m:e>
                                    <m: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  <m:sub>
                                  <m: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1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1" i="1" dirty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sSub>
                                    <m:sSub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𝒚</m:t>
                                      </m:r>
                                    </m:e>
                                    <m: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  <m:t>𝒚</m:t>
                                  </m:r>
                                </m:e>
                                <m:sub>
                                  <m: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1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1" i="1" dirty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sSub>
                                    <m:sSub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𝒛</m:t>
                                      </m:r>
                                    </m:e>
                                    <m: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  <m:t>𝒛</m:t>
                                  </m:r>
                                </m:e>
                                <m:sub>
                                  <m:r>
                                    <a:rPr lang="en-GB" b="1" i="1" dirty="0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29498"/>
                <a:ext cx="7629973" cy="5256224"/>
              </a:xfrm>
              <a:blipFill>
                <a:blip r:embed="rId3"/>
                <a:stretch>
                  <a:fillRect l="-1279" t="-5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C969E4-E626-7FBB-FCF3-AD9BBA799F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9442" y="1921329"/>
            <a:ext cx="4449245" cy="3229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7671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29498"/>
                <a:ext cx="11200487" cy="5256224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b="1" dirty="0"/>
                  <a:t>Unit vector along PQ is</a:t>
                </a:r>
                <a:endParaRPr lang="en-GB" b="1" i="0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𝑷𝑸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𝒖𝒏𝒊𝒕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𝒗𝒆𝒄𝒕𝒐𝒓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𝒂𝒍𝒐𝒏𝒈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𝑷𝑸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𝑷𝑸</m:t>
                                  </m:r>
                                </m:e>
                              </m:acc>
                            </m:e>
                          </m:d>
                        </m:den>
                      </m:f>
                    </m:oMath>
                  </m:oMathPara>
                </a14:m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29498"/>
                <a:ext cx="11200487" cy="5256224"/>
              </a:xfrm>
              <a:blipFill>
                <a:blip r:embed="rId3"/>
                <a:stretch>
                  <a:fillRect l="-980" t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9406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64825" y="1205557"/>
                <a:ext cx="1120048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Differential element in Cartesian Co-ordinates</a:t>
                </a:r>
              </a:p>
              <a:p>
                <a:pPr lvl="1">
                  <a:lnSpc>
                    <a:spcPct val="120000"/>
                  </a:lnSpc>
                </a:pPr>
                <a:r>
                  <a:rPr lang="en-GB" dirty="0"/>
                  <a:t>Consider a</a:t>
                </a:r>
                <a:r>
                  <a:rPr lang="en-GB" b="1" dirty="0"/>
                  <a:t> point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b="1" dirty="0"/>
                  <a:t>in a rectangular co-ordinate system. Increase each co-ordinate by a differential amount.</a:t>
                </a:r>
              </a:p>
              <a:p>
                <a:pPr lvl="1">
                  <a:lnSpc>
                    <a:spcPct val="120000"/>
                  </a:lnSpc>
                </a:pPr>
                <a:r>
                  <a:rPr lang="en-GB" dirty="0"/>
                  <a:t>A new point </a:t>
                </a:r>
                <a:r>
                  <a:rPr lang="en-GB" b="1" dirty="0"/>
                  <a:t>P’ </a:t>
                </a:r>
                <a:r>
                  <a:rPr lang="en-GB" dirty="0"/>
                  <a:t>will be obtained having </a:t>
                </a:r>
                <a:r>
                  <a:rPr lang="en-GB" b="1" dirty="0"/>
                  <a:t>co-ordinates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𝒅𝒙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 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𝒅𝒚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 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𝒅𝒛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dirty="0"/>
              </a:p>
              <a:p>
                <a:pPr marL="457200" lvl="1" indent="0">
                  <a:lnSpc>
                    <a:spcPct val="120000"/>
                  </a:lnSpc>
                  <a:buNone/>
                </a:pPr>
                <a:r>
                  <a:rPr lang="en-GB" b="1" dirty="0"/>
                  <a:t>Thus, </a:t>
                </a:r>
              </a:p>
              <a:p>
                <a:pPr marL="457200" lvl="1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𝑑𝑥</m:t>
                    </m:r>
                  </m:oMath>
                </a14:m>
                <a:r>
                  <a:rPr lang="en-GB" dirty="0"/>
                  <a:t> = differential length in x direction</a:t>
                </a:r>
              </a:p>
              <a:p>
                <a:pPr marL="457200" lvl="1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𝑑𝑦</m:t>
                    </m:r>
                  </m:oMath>
                </a14:m>
                <a:r>
                  <a:rPr lang="en-GB" dirty="0"/>
                  <a:t> = differential length in y direction</a:t>
                </a:r>
              </a:p>
              <a:p>
                <a:pPr marL="457200" lvl="1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𝑑𝑧</m:t>
                    </m:r>
                  </m:oMath>
                </a14:m>
                <a:r>
                  <a:rPr lang="en-GB" dirty="0"/>
                  <a:t> = differential length in Z direction</a:t>
                </a:r>
              </a:p>
              <a:p>
                <a:pPr marL="457200" lvl="1" indent="0">
                  <a:lnSpc>
                    <a:spcPct val="120000"/>
                  </a:lnSpc>
                  <a:buNone/>
                </a:pPr>
                <a:r>
                  <a:rPr lang="en-GB" dirty="0"/>
                  <a:t>Differential Vector length </a:t>
                </a:r>
              </a:p>
              <a:p>
                <a:pPr marL="457200" lvl="1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𝒅𝒍</m:t>
                          </m:r>
                        </m:e>
                      </m:acc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𝒅𝒙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𝒅𝒚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𝒅𝒛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64825" y="1205557"/>
                <a:ext cx="11200487" cy="5256224"/>
              </a:xfrm>
              <a:blipFill>
                <a:blip r:embed="rId3"/>
                <a:stretch>
                  <a:fillRect l="-1143" t="-2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8339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r>
              <a:rPr lang="en-IN" b="1" dirty="0" err="1">
                <a:solidFill>
                  <a:schemeClr val="bg1"/>
                </a:solidFill>
              </a:rPr>
              <a:t>ars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29498"/>
                <a:ext cx="1120048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distance of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′</m:t>
                        </m:r>
                      </m:sup>
                    </m:sSup>
                  </m:oMath>
                </a14:m>
                <a:r>
                  <a:rPr lang="en-GB" b="1" dirty="0"/>
                  <a:t>from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𝑷</m:t>
                    </m:r>
                  </m:oMath>
                </a14:m>
                <a:r>
                  <a:rPr lang="en-GB" b="1" dirty="0"/>
                  <a:t> is given by magnitude of the differential vector length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𝒅𝒍</m:t>
                              </m:r>
                            </m:e>
                          </m:acc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𝒅𝒙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𝒅𝒚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𝒅𝒛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29498"/>
                <a:ext cx="11200487" cy="5256224"/>
              </a:xfrm>
              <a:blipFill>
                <a:blip r:embed="rId3"/>
                <a:stretch>
                  <a:fillRect l="-1143" t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1457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23962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circular cylindrical co-ordinate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is 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three-dimensional version of polar co-ordinate.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The surfaces used to define the </a:t>
                </a:r>
                <a:r>
                  <a:rPr lang="en-GB" b="1" dirty="0">
                    <a:solidFill>
                      <a:schemeClr val="tx1"/>
                    </a:solidFill>
                  </a:rPr>
                  <a:t>cylindrical co-ordinate system </a:t>
                </a:r>
                <a:r>
                  <a:rPr lang="en-GB" dirty="0">
                    <a:solidFill>
                      <a:schemeClr val="tx1"/>
                    </a:solidFill>
                  </a:rPr>
                  <a:t>are</a:t>
                </a:r>
              </a:p>
              <a:p>
                <a:pPr>
                  <a:lnSpc>
                    <a:spcPct val="120000"/>
                  </a:lnSpc>
                </a:pP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𝑟</m:t>
                    </m:r>
                  </m:oMath>
                </a14:m>
                <a:r>
                  <a:rPr lang="en-GB" dirty="0"/>
                  <a:t>- A </a:t>
                </a:r>
                <a:r>
                  <a:rPr lang="en-GB" b="1" dirty="0"/>
                  <a:t>cylinder of radius </a:t>
                </a:r>
                <a14:m>
                  <m:oMath xmlns:m="http://schemas.openxmlformats.org/officeDocument/2006/math">
                    <m:r>
                      <a:rPr lang="en-GB" b="1" i="1" dirty="0">
                        <a:latin typeface="Cambria Math" panose="02040503050406030204" pitchFamily="18" charset="0"/>
                      </a:rPr>
                      <m:t>𝒓</m:t>
                    </m:r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with </a:t>
                </a:r>
                <a14:m>
                  <m:oMath xmlns:m="http://schemas.openxmlformats.org/officeDocument/2006/math">
                    <m:r>
                      <a:rPr lang="en-GB" b="1" i="1" dirty="0">
                        <a:latin typeface="Cambria Math" panose="02040503050406030204" pitchFamily="18" charset="0"/>
                      </a:rPr>
                      <m:t>𝒛</m:t>
                    </m:r>
                  </m:oMath>
                </a14:m>
                <a:r>
                  <a:rPr lang="en-GB" b="1" dirty="0"/>
                  <a:t> axis as the axis of the cylinder.</a:t>
                </a:r>
              </a:p>
              <a:p>
                <a:pPr>
                  <a:lnSpc>
                    <a:spcPct val="120000"/>
                  </a:lnSpc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>
                        <a:latin typeface="Cambria Math" panose="02040503050406030204" pitchFamily="18" charset="0"/>
                      </a:rPr>
                      <m:t>ϕ</m:t>
                    </m:r>
                    <m:r>
                      <a:rPr lang="el-GR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- A </a:t>
                </a:r>
                <a:r>
                  <a:rPr lang="en-GB" b="1" dirty="0"/>
                  <a:t>vertical plane perpendicular </a:t>
                </a:r>
                <a:r>
                  <a:rPr lang="en-GB" dirty="0"/>
                  <a:t>to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 dirty="0">
                        <a:latin typeface="Cambria Math" panose="02040503050406030204" pitchFamily="18" charset="0"/>
                      </a:rPr>
                      <m:t>𝒙𝒚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plane </a:t>
                </a:r>
                <a:r>
                  <a:rPr lang="en-GB" dirty="0"/>
                  <a:t>and at an </a:t>
                </a:r>
                <a:r>
                  <a:rPr lang="en-GB" b="1" dirty="0"/>
                  <a:t>angle </a:t>
                </a:r>
                <a14:m>
                  <m:oMath xmlns:m="http://schemas.openxmlformats.org/officeDocument/2006/math">
                    <m:r>
                      <a:rPr lang="el-GR" b="1" i="0">
                        <a:latin typeface="Cambria Math" panose="02040503050406030204" pitchFamily="18" charset="0"/>
                      </a:rPr>
                      <m:t>𝛟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with respect to </a:t>
                </a:r>
                <a14:m>
                  <m:oMath xmlns:m="http://schemas.openxmlformats.org/officeDocument/2006/math">
                    <m:r>
                      <a:rPr lang="en-GB" b="1" i="1" dirty="0">
                        <a:latin typeface="Cambria Math" panose="02040503050406030204" pitchFamily="18" charset="0"/>
                      </a:rPr>
                      <m:t>𝒙𝒛</m:t>
                    </m:r>
                  </m:oMath>
                </a14:m>
                <a:r>
                  <a:rPr lang="en-GB" b="1" dirty="0"/>
                  <a:t> plane</a:t>
                </a:r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14:m>
                  <m:oMath xmlns:m="http://schemas.openxmlformats.org/officeDocument/2006/math"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𝑧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- Plane of constant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𝒛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</a:t>
                </a:r>
                <a:r>
                  <a:rPr lang="en-GB" dirty="0">
                    <a:solidFill>
                      <a:schemeClr val="tx1"/>
                    </a:solidFill>
                  </a:rPr>
                  <a:t>which is </a:t>
                </a:r>
                <a:r>
                  <a:rPr lang="en-GB" b="1" dirty="0">
                    <a:solidFill>
                      <a:schemeClr val="tx1"/>
                    </a:solidFill>
                  </a:rPr>
                  <a:t>parallel to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𝒙𝒚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plane.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 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239627" cy="5256224"/>
              </a:xfrm>
              <a:blipFill>
                <a:blip r:embed="rId3"/>
                <a:stretch>
                  <a:fillRect l="-1085" t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30735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5" y="1329968"/>
                <a:ext cx="10835106" cy="419121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</a:rPr>
                  <a:t>The</a:t>
                </a:r>
                <a:r>
                  <a:rPr lang="en-GB" b="1" i="0" dirty="0">
                    <a:effectLst/>
                  </a:rPr>
                  <a:t> Point P </a:t>
                </a:r>
                <a:r>
                  <a:rPr lang="en-GB" i="0" dirty="0">
                    <a:effectLst/>
                  </a:rPr>
                  <a:t>in the Co-ordinate system has</a:t>
                </a:r>
                <a:r>
                  <a:rPr lang="en-GB" b="1" i="0" dirty="0">
                    <a:effectLst/>
                  </a:rPr>
                  <a:t> three co-ordinates </a:t>
                </a:r>
                <a:r>
                  <a:rPr lang="en-GB" i="0" dirty="0">
                    <a:effectLst/>
                  </a:rPr>
                  <a:t>(</a:t>
                </a: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𝑟</m:t>
                    </m:r>
                  </m:oMath>
                </a14:m>
                <a:r>
                  <a:rPr lang="en-GB" i="0" dirty="0"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el-GR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𝜙</m:t>
                    </m:r>
                  </m:oMath>
                </a14:m>
                <a:r>
                  <a:rPr lang="en-GB" i="0" dirty="0">
                    <a:effectLst/>
                  </a:rPr>
                  <a:t>,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z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</a:rPr>
                  <a:t>The range of the variables are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𝑟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≤∞</m:t>
                      </m:r>
                    </m:oMath>
                  </m:oMathPara>
                </a14:m>
                <a:endParaRPr lang="en-GB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l-GR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≤2</m:t>
                      </m:r>
                      <m:r>
                        <a:rPr lang="el-GR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𝜋</m:t>
                      </m:r>
                    </m:oMath>
                  </m:oMathPara>
                </a14:m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a:rPr lang="en-GB" b="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∞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𝑍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≤∞</m:t>
                      </m:r>
                    </m:oMath>
                  </m:oMathPara>
                </a14:m>
                <a:endParaRPr lang="en-GB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5" y="1329968"/>
                <a:ext cx="10835106" cy="4191219"/>
              </a:xfrm>
              <a:blipFill>
                <a:blip r:embed="rId3"/>
                <a:stretch>
                  <a:fillRect l="-1125" t="-1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19805E-19BF-0A7C-4D92-D1AB93DB15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9349" y="2827682"/>
            <a:ext cx="7291077" cy="2975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8507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13083" y="1329968"/>
                <a:ext cx="6052929" cy="5256224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b="1" i="0" dirty="0">
                    <a:effectLst/>
                  </a:rPr>
                  <a:t>The intersection </a:t>
                </a:r>
                <a:r>
                  <a:rPr lang="en-GB" i="0" dirty="0">
                    <a:effectLst/>
                  </a:rPr>
                  <a:t>of</a:t>
                </a:r>
                <a:r>
                  <a:rPr lang="en-GB" b="1" i="0" dirty="0">
                    <a:effectLst/>
                  </a:rPr>
                  <a:t> any two surface </a:t>
                </a:r>
                <a:r>
                  <a:rPr lang="en-GB" i="0" dirty="0">
                    <a:effectLst/>
                  </a:rPr>
                  <a:t>out</a:t>
                </a:r>
                <a:r>
                  <a:rPr lang="en-GB" b="1" i="0" dirty="0">
                    <a:effectLst/>
                  </a:rPr>
                  <a:t> </a:t>
                </a:r>
                <a:r>
                  <a:rPr lang="en-GB" i="0" dirty="0">
                    <a:effectLst/>
                  </a:rPr>
                  <a:t>of the above</a:t>
                </a:r>
                <a:r>
                  <a:rPr lang="en-GB" b="1" i="0" dirty="0">
                    <a:effectLst/>
                  </a:rPr>
                  <a:t> three surfaces </a:t>
                </a:r>
                <a:r>
                  <a:rPr lang="en-GB" i="0" dirty="0">
                    <a:effectLst/>
                  </a:rPr>
                  <a:t>is either a </a:t>
                </a:r>
                <a:r>
                  <a:rPr lang="en-GB" b="1" i="1" dirty="0">
                    <a:effectLst/>
                  </a:rPr>
                  <a:t>line or </a:t>
                </a:r>
                <a:r>
                  <a:rPr lang="en-GB" i="1" dirty="0">
                    <a:effectLst/>
                  </a:rPr>
                  <a:t>a</a:t>
                </a:r>
                <a:r>
                  <a:rPr lang="en-GB" b="1" i="1" dirty="0">
                    <a:effectLst/>
                  </a:rPr>
                  <a:t> circle.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intersection of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b="1" dirty="0"/>
                  <a:t>Constant and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b="1" dirty="0"/>
                  <a:t> Constant, is a circle.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The intersection of </a:t>
                </a:r>
                <a14:m>
                  <m:oMath xmlns:m="http://schemas.openxmlformats.org/officeDocument/2006/math">
                    <m:r>
                      <a:rPr lang="el-GR" b="1" i="0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𝛟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b="1" i="0" dirty="0">
                    <a:effectLst/>
                  </a:rPr>
                  <a:t> Constant and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i="0" dirty="0">
                    <a:effectLst/>
                  </a:rPr>
                  <a:t> </a:t>
                </a:r>
                <a:r>
                  <a:rPr lang="en-GB" b="1" i="0" dirty="0">
                    <a:effectLst/>
                  </a:rPr>
                  <a:t>Constant</a:t>
                </a:r>
                <a:r>
                  <a:rPr lang="en-GB" i="0" dirty="0">
                    <a:effectLst/>
                  </a:rPr>
                  <a:t> is a </a:t>
                </a:r>
                <a:r>
                  <a:rPr lang="en-GB" b="1" i="0" dirty="0">
                    <a:effectLst/>
                  </a:rPr>
                  <a:t>line.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i="0" dirty="0">
                    <a:effectLst/>
                  </a:rPr>
                  <a:t>Intersection of three </a:t>
                </a:r>
                <a:r>
                  <a:rPr lang="en-GB" i="0" dirty="0">
                    <a:effectLst/>
                  </a:rPr>
                  <a:t>defines a </a:t>
                </a:r>
                <a:r>
                  <a:rPr lang="en-GB" b="1" i="0" dirty="0">
                    <a:effectLst/>
                  </a:rPr>
                  <a:t>point P.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13083" y="1329968"/>
                <a:ext cx="6052929" cy="5256224"/>
              </a:xfrm>
              <a:blipFill>
                <a:blip r:embed="rId3"/>
                <a:stretch>
                  <a:fillRect l="-1813" t="-116" r="-15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0F3D99-8867-848C-4FC3-472942E2E4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744" y="2163169"/>
            <a:ext cx="5970186" cy="3189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9166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5056" y="1526365"/>
                <a:ext cx="7555308" cy="4842537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b="1" i="0" dirty="0">
                    <a:effectLst/>
                    <a:latin typeface="-apple-system"/>
                  </a:rPr>
                  <a:t>Base Vector: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  <m:r>
                      <a:rPr lang="en-GB" b="0" i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lies in the </a:t>
                </a:r>
                <a:r>
                  <a:rPr lang="en-GB" b="1" i="0" dirty="0">
                    <a:effectLst/>
                  </a:rPr>
                  <a:t>plane parallel </a:t>
                </a:r>
                <a:r>
                  <a:rPr lang="en-GB" b="0" i="0" dirty="0">
                    <a:effectLst/>
                  </a:rPr>
                  <a:t>to the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𝑿𝒀</m:t>
                    </m:r>
                  </m:oMath>
                </a14:m>
                <a:r>
                  <a:rPr lang="en-GB" b="1" i="0" dirty="0">
                    <a:effectLst/>
                  </a:rPr>
                  <a:t> plane </a:t>
                </a:r>
                <a:r>
                  <a:rPr lang="en-GB" b="0" i="0" dirty="0">
                    <a:effectLst/>
                  </a:rPr>
                  <a:t>and is </a:t>
                </a:r>
                <a:r>
                  <a:rPr lang="en-GB" b="1" i="0" dirty="0">
                    <a:effectLst/>
                  </a:rPr>
                  <a:t>perpendicular</a:t>
                </a:r>
                <a:r>
                  <a:rPr lang="en-GB" b="0" i="0" dirty="0">
                    <a:effectLst/>
                  </a:rPr>
                  <a:t> to the </a:t>
                </a:r>
                <a:r>
                  <a:rPr lang="en-GB" b="1" i="0" dirty="0">
                    <a:effectLst/>
                  </a:rPr>
                  <a:t>surface of the cylinder </a:t>
                </a:r>
                <a:r>
                  <a:rPr lang="en-GB" b="0" i="0" dirty="0">
                    <a:effectLst/>
                  </a:rPr>
                  <a:t>at a given point. </a:t>
                </a:r>
              </a:p>
              <a:p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lies in the </a:t>
                </a:r>
                <a:r>
                  <a:rPr lang="en-GB" b="1" i="0" dirty="0">
                    <a:effectLst/>
                  </a:rPr>
                  <a:t>plane parallel </a:t>
                </a:r>
                <a:r>
                  <a:rPr lang="en-GB" b="0" i="0" dirty="0">
                    <a:effectLst/>
                  </a:rPr>
                  <a:t>to the </a:t>
                </a:r>
                <a:r>
                  <a:rPr lang="en-GB" b="1" i="0" dirty="0">
                    <a:effectLst/>
                  </a:rPr>
                  <a:t>XY plane</a:t>
                </a:r>
                <a:r>
                  <a:rPr lang="en-GB" b="0" i="0" dirty="0">
                    <a:effectLst/>
                  </a:rPr>
                  <a:t>, but it is </a:t>
                </a:r>
                <a:r>
                  <a:rPr lang="en-GB" b="1" i="0" dirty="0">
                    <a:effectLst/>
                  </a:rPr>
                  <a:t>tangent to the cylinder</a:t>
                </a:r>
                <a:r>
                  <a:rPr lang="en-GB" b="0" i="0" dirty="0">
                    <a:effectLst/>
                  </a:rPr>
                  <a:t> and pointing in a direction of </a:t>
                </a:r>
                <a:r>
                  <a:rPr lang="en-GB" b="1" i="0" dirty="0">
                    <a:effectLst/>
                  </a:rPr>
                  <a:t>increasing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</a:rPr>
                      <m:t>𝝓</m:t>
                    </m:r>
                    <m:r>
                      <a:rPr lang="el-GR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at the given point.</a:t>
                </a:r>
              </a:p>
              <a:p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𝒛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is parallel to </a:t>
                </a:r>
                <a:r>
                  <a:rPr lang="en-GB" b="1" i="0" dirty="0">
                    <a:effectLst/>
                  </a:rPr>
                  <a:t>z axis </a:t>
                </a:r>
                <a:r>
                  <a:rPr lang="en-GB" b="0" i="0" dirty="0">
                    <a:effectLst/>
                  </a:rPr>
                  <a:t>and </a:t>
                </a:r>
                <a:r>
                  <a:rPr lang="en-GB" b="1" i="0" dirty="0">
                    <a:effectLst/>
                  </a:rPr>
                  <a:t>directed towards increasing z.</a:t>
                </a:r>
                <a:endParaRPr lang="en-GB" b="0" i="0" dirty="0">
                  <a:effectLst/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5056" y="1526365"/>
                <a:ext cx="7555308" cy="4842537"/>
              </a:xfrm>
              <a:blipFill>
                <a:blip r:embed="rId3"/>
                <a:stretch>
                  <a:fillRect l="-1613" t="-2013" r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AFF831-2BDB-D657-0D19-EBE7F80B9E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5172" y="1526365"/>
            <a:ext cx="3841151" cy="4326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0436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b="0" i="0" dirty="0">
                    <a:solidFill>
                      <a:schemeClr val="tx1"/>
                    </a:solidFill>
                    <a:effectLst/>
                    <a:latin typeface="-apple-system"/>
                  </a:rPr>
                  <a:t>Hence the vector of point </a:t>
                </a:r>
                <a:r>
                  <a:rPr lang="en-GB" b="1" i="1" dirty="0">
                    <a:solidFill>
                      <a:schemeClr val="tx1"/>
                    </a:solidFill>
                    <a:effectLst/>
                    <a:latin typeface="-apple-system"/>
                  </a:rPr>
                  <a:t>P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  <a:latin typeface="-apple-system"/>
                  </a:rPr>
                  <a:t> can be represented as.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l-GR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ϕ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m:rPr>
                            <m:sty m:val="p"/>
                          </m:rPr>
                          <a:rPr lang="el-GR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ϕ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𝑍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</m:oMath>
                </a14:m>
                <a:endParaRPr lang="en-GB" dirty="0">
                  <a:solidFill>
                    <a:schemeClr val="tx1"/>
                  </a:solidFill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Where, </a:t>
                </a:r>
                <a:endParaRPr lang="en-GB" dirty="0">
                  <a:solidFill>
                    <a:schemeClr val="tx1"/>
                  </a:solidFill>
                  <a:latin typeface="-apple-system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  <a:latin typeface="-apple-system"/>
                  </a:rPr>
                  <a:t> - is the radius r,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l-GR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ϕ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  <a:latin typeface="-apple-system"/>
                  </a:rPr>
                  <a:t> - is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endParaRPr lang="en-GB" dirty="0">
                  <a:solidFill>
                    <a:schemeClr val="tx1"/>
                  </a:solidFill>
                  <a:latin typeface="-apple-system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𝑍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  <a:latin typeface="-apple-system"/>
                  </a:rPr>
                  <a:t> - is z co-ordinate of Point P.</a:t>
                </a:r>
              </a:p>
              <a:p>
                <a:endParaRPr lang="en-GB" dirty="0">
                  <a:latin typeface="-apple-system"/>
                </a:endParaRPr>
              </a:p>
              <a:p>
                <a:endParaRPr lang="en-GB" b="0" i="0" dirty="0">
                  <a:effectLst/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570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08113" y="1329968"/>
                <a:ext cx="6127474" cy="525622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Differential element in cylindrical coordinate system</a:t>
                </a:r>
                <a:r>
                  <a:rPr lang="en-GB" dirty="0">
                    <a:latin typeface="-apple-system"/>
                  </a:rPr>
                  <a:t>: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  <a:latin typeface="-apple-system"/>
                  </a:rPr>
                  <a:t>Considered a </a:t>
                </a:r>
                <a:r>
                  <a:rPr lang="en-GB" b="1" i="0" dirty="0">
                    <a:effectLst/>
                    <a:latin typeface="-apple-system"/>
                  </a:rPr>
                  <a:t>point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</a:t>
                </a:r>
                <a:r>
                  <a:rPr lang="en-GB" b="0" i="0" dirty="0">
                    <a:effectLst/>
                    <a:latin typeface="-apple-system"/>
                  </a:rPr>
                  <a:t>in a cylindrical coordinate system.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  <a:latin typeface="-apple-system"/>
                  </a:rPr>
                  <a:t>Let </a:t>
                </a:r>
                <a:r>
                  <a:rPr lang="en-GB" b="1" i="0" dirty="0">
                    <a:effectLst/>
                    <a:latin typeface="-apple-system"/>
                  </a:rPr>
                  <a:t>each coordinate is increased </a:t>
                </a:r>
                <a:r>
                  <a:rPr lang="en-GB" b="0" i="0" dirty="0">
                    <a:effectLst/>
                    <a:latin typeface="-apple-system"/>
                  </a:rPr>
                  <a:t>by the </a:t>
                </a:r>
                <a:r>
                  <a:rPr lang="en-GB" b="1" i="0" dirty="0">
                    <a:effectLst/>
                    <a:latin typeface="-apple-system"/>
                  </a:rPr>
                  <a:t>differential amount </a:t>
                </a: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𝒅𝒓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</m:t>
                    </m:r>
                    <m:r>
                      <a:rPr lang="el-GR" b="1" i="1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𝒅𝒛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</a:t>
                </a:r>
                <a:r>
                  <a:rPr lang="en-GB" b="0" i="0" dirty="0">
                    <a:effectLst/>
                    <a:latin typeface="-apple-system"/>
                  </a:rPr>
                  <a:t>respectively.</a:t>
                </a:r>
              </a:p>
              <a:p>
                <a:r>
                  <a:rPr lang="en-GB" b="0" i="0" dirty="0">
                    <a:effectLst/>
                    <a:latin typeface="-apple-system"/>
                  </a:rPr>
                  <a:t>Now, </a:t>
                </a:r>
                <a:r>
                  <a:rPr lang="en-GB" dirty="0">
                    <a:latin typeface="-apple-system"/>
                  </a:rPr>
                  <a:t>t</a:t>
                </a:r>
                <a:r>
                  <a:rPr lang="en-GB" b="0" i="0" dirty="0">
                    <a:effectLst/>
                    <a:latin typeface="-apple-system"/>
                  </a:rPr>
                  <a:t>here are two cylinders of radius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and </a:t>
                </a:r>
                <a14:m>
                  <m:oMath xmlns:m="http://schemas.openxmlformats.org/officeDocument/2006/math">
                    <m:r>
                      <a:rPr lang="en-GB" b="1" i="0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𝒅𝒓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. </a:t>
                </a:r>
              </a:p>
              <a:p>
                <a:r>
                  <a:rPr lang="en-GB" b="0" i="0" dirty="0">
                    <a:effectLst/>
                    <a:latin typeface="-apple-system"/>
                  </a:rPr>
                  <a:t>Two radial planes at the angle </a:t>
                </a:r>
                <a14:m>
                  <m:oMath xmlns:m="http://schemas.openxmlformats.org/officeDocument/2006/math"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 and </a:t>
                </a:r>
                <a14:m>
                  <m:oMath xmlns:m="http://schemas.openxmlformats.org/officeDocument/2006/math">
                    <m:r>
                      <a:rPr lang="en-GB" b="1" i="0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𝒅</m:t>
                    </m:r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GB" b="0" i="0" dirty="0">
                    <a:effectLst/>
                    <a:latin typeface="-apple-system"/>
                  </a:rPr>
                  <a:t>). </a:t>
                </a:r>
              </a:p>
              <a:p>
                <a:r>
                  <a:rPr lang="en-GB" b="0" i="0" dirty="0">
                    <a:effectLst/>
                    <a:latin typeface="-apple-system"/>
                  </a:rPr>
                  <a:t>Two horizontal planes at the height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0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0" smtClean="0">
                        <a:effectLst/>
                        <a:latin typeface="Cambria Math" panose="02040503050406030204" pitchFamily="18" charset="0"/>
                      </a:rPr>
                      <m:t>𝐳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𝒅𝒛</m:t>
                    </m:r>
                  </m:oMath>
                </a14:m>
                <a:r>
                  <a:rPr lang="en-GB" b="1" i="0" dirty="0">
                    <a:effectLst/>
                    <a:latin typeface="-apple-system"/>
                  </a:rPr>
                  <a:t>).</a:t>
                </a:r>
              </a:p>
              <a:p>
                <a:endParaRPr lang="en-GB" b="0" i="0" dirty="0">
                  <a:effectLst/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8113" y="1329968"/>
                <a:ext cx="6127474" cy="5256224"/>
              </a:xfrm>
              <a:blipFill>
                <a:blip r:embed="rId3"/>
                <a:stretch>
                  <a:fillRect l="-2090" t="-2552" r="-2886" b="-17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2A026B-D0D7-6649-2EDA-642DF14C61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1666" y="1578429"/>
            <a:ext cx="5822300" cy="4380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1144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The differential length in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b="0" i="1" dirty="0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direction is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𝒅𝒓</m:t>
                    </m:r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 </a:t>
                </a: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The differential length in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direction is 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𝒅</m:t>
                    </m:r>
                    <m:r>
                      <a:rPr lang="el-GR" b="1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𝝓</m:t>
                    </m:r>
                  </m:oMath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The differential length in 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𝑧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direction is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𝒅𝒛</m:t>
                    </m:r>
                  </m:oMath>
                </a14:m>
                <a:endParaRPr lang="en-GB" b="1" i="0" dirty="0">
                  <a:solidFill>
                    <a:schemeClr val="tx1"/>
                  </a:solidFill>
                  <a:effectLst/>
                  <a:latin typeface="-apple-system"/>
                </a:endParaRPr>
              </a:p>
              <a:p>
                <a:endParaRPr lang="en-GB" b="1" i="0" dirty="0">
                  <a:effectLst/>
                  <a:latin typeface="-apple-system"/>
                </a:endParaRPr>
              </a:p>
              <a:p>
                <a:endParaRPr lang="en-GB" dirty="0">
                  <a:latin typeface="-apple-system"/>
                </a:endParaRPr>
              </a:p>
              <a:p>
                <a:endParaRPr lang="en-GB" b="0" i="0" dirty="0">
                  <a:effectLst/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98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1251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Differential length vector</a:t>
                </a: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𝑑𝑙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𝑑𝑟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𝑟𝑑</m:t>
                      </m:r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</a:rPr>
                        <m:t>ϕ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m:rPr>
                              <m:sty m:val="p"/>
                            </m:rPr>
                            <a:rPr lang="el-GR" b="1" i="1" smtClean="0">
                              <a:latin typeface="Cambria Math" panose="02040503050406030204" pitchFamily="18" charset="0"/>
                            </a:rPr>
                            <m:t>ϕ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𝑑𝑧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Magnitude of the differential length</a:t>
                </a:r>
                <a:r>
                  <a:rPr lang="en-GB" dirty="0">
                    <a:latin typeface="-apple-system"/>
                  </a:rPr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𝑑𝑙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𝑑𝑟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𝑟𝑑</m:t>
                                  </m:r>
                                  <m:r>
                                    <a:rPr lang="el-GR" i="1">
                                      <a:latin typeface="Cambria Math" panose="02040503050406030204" pitchFamily="18" charset="0"/>
                                    </a:rPr>
                                    <m:t>𝜙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𝑑𝑧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Differential volume: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𝑑𝑣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𝑟𝑑𝑟𝑑</m:t>
                      </m:r>
                      <m:r>
                        <a:rPr lang="el-GR" b="0" i="1" smtClean="0">
                          <a:latin typeface="Cambria Math" panose="02040503050406030204" pitchFamily="18" charset="0"/>
                        </a:rPr>
                        <m:t>𝜙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𝑑𝑧</m:t>
                      </m:r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86583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Relation between Cartesian and Cylindrical System.</a:t>
                </a:r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i="1" dirty="0" smtClean="0">
                          <a:latin typeface="Cambria Math" panose="02040503050406030204" pitchFamily="18" charset="0"/>
                        </a:rPr>
                        <m:t>𝜙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𝑡𝑎𝑛</m:t>
                          </m:r>
                        </m:e>
                        <m:sup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(</m:t>
                      </m:r>
                      <m:f>
                        <m:fPr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𝑧</m:t>
                      </m:r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5623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9"/>
                <a:ext cx="11102279" cy="3033310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The </a:t>
                </a:r>
                <a:r>
                  <a:rPr lang="en-GB" b="1" dirty="0"/>
                  <a:t>three co-ordinates </a:t>
                </a:r>
                <a:r>
                  <a:rPr lang="en-GB" dirty="0"/>
                  <a:t>of a point </a:t>
                </a:r>
                <a:r>
                  <a:rPr lang="en-GB" b="1" dirty="0"/>
                  <a:t>P</a:t>
                </a:r>
                <a:r>
                  <a:rPr lang="en-GB" dirty="0"/>
                  <a:t> in the </a:t>
                </a:r>
                <a:r>
                  <a:rPr lang="en-GB" b="1" dirty="0"/>
                  <a:t>spherical co-ordinate systems </a:t>
                </a:r>
                <a:r>
                  <a:rPr lang="en-GB" dirty="0"/>
                  <a:t>are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𝜽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1" dirty="0"/>
                  <a:t>radius of sphere, </a:t>
                </a:r>
                <a:r>
                  <a:rPr lang="en-GB" dirty="0"/>
                  <a:t>origin at the centre of the sphere</a:t>
                </a:r>
                <a:r>
                  <a:rPr lang="en-GB" b="1" dirty="0"/>
                  <a:t>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𝜽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</a:t>
                </a:r>
                <a:r>
                  <a:rPr lang="en-GB" b="1" dirty="0"/>
                  <a:t>half angle </a:t>
                </a:r>
                <a:r>
                  <a:rPr lang="en-GB" dirty="0"/>
                  <a:t>of a</a:t>
                </a:r>
                <a:r>
                  <a:rPr lang="en-GB" b="1" dirty="0"/>
                  <a:t> right circular cone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. </m:t>
                    </m:r>
                  </m:oMath>
                </a14:m>
                <a:r>
                  <a:rPr lang="en-GB" dirty="0"/>
                  <a:t>The </a:t>
                </a:r>
                <a:r>
                  <a:rPr lang="en-GB" b="1" dirty="0"/>
                  <a:t>polar angle </a:t>
                </a:r>
                <a:r>
                  <a:rPr lang="en-GB" dirty="0"/>
                  <a:t>is measured from the positive z-axis to the line connecting the point to the origin.</a:t>
                </a:r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a half plane perpendicular to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𝒙𝒚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𝒑𝒍𝒂𝒏𝒆</m:t>
                    </m:r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, </a:t>
                </a:r>
                <a:r>
                  <a:rPr lang="en-GB" dirty="0">
                    <a:ea typeface="Cambria Math" panose="02040503050406030204" pitchFamily="18" charset="0"/>
                  </a:rPr>
                  <a:t>making an angle </a:t>
                </a:r>
                <a:r>
                  <a:rPr lang="en-GB" dirty="0"/>
                  <a:t>with the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𝑥𝑧</m:t>
                    </m:r>
                  </m:oMath>
                </a14:m>
                <a:r>
                  <a:rPr lang="en-GB" dirty="0"/>
                  <a:t> plane. (The </a:t>
                </a:r>
                <a:r>
                  <a:rPr lang="en-GB" b="1" dirty="0"/>
                  <a:t>azimuthal angle </a:t>
                </a:r>
                <a:r>
                  <a:rPr lang="en-GB" dirty="0"/>
                  <a:t>is measured in the </a:t>
                </a:r>
                <a:r>
                  <a:rPr lang="en-GB" dirty="0" err="1"/>
                  <a:t>xy</a:t>
                </a:r>
                <a:r>
                  <a:rPr lang="en-GB" dirty="0"/>
                  <a:t>-plane from the positive x-axis to the line connecting the point to the origin.)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9"/>
                <a:ext cx="11102279" cy="3033310"/>
              </a:xfrm>
              <a:blipFill>
                <a:blip r:embed="rId3"/>
                <a:stretch>
                  <a:fillRect l="-988" t="-4016" r="-1098" b="-48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E3E397-7DD1-E82D-9464-4F5B7F8029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0043" y="4252814"/>
            <a:ext cx="5714998" cy="260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5738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696570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</a:rPr>
                  <a:t>The range of the variables are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𝑟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∞</m:t>
                      </m:r>
                    </m:oMath>
                  </m:oMathPara>
                </a14:m>
                <a:endParaRPr lang="en-GB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l-GR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𝛳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l-GR" b="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𝜋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l-GR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</m:t>
                      </m:r>
                      <m:r>
                        <a:rPr lang="el-GR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𝜋</m:t>
                      </m:r>
                    </m:oMath>
                  </m:oMathPara>
                </a14:m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  <a:ea typeface="Cambria Math" panose="02040503050406030204" pitchFamily="18" charset="0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6965707" cy="5256224"/>
              </a:xfrm>
              <a:blipFill>
                <a:blip r:embed="rId3"/>
                <a:stretch>
                  <a:fillRect l="-1750" t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41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936A91-FCE4-386B-F811-D5161A1FF4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6520" y="1777512"/>
            <a:ext cx="3524402" cy="3912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36706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Base vector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  <a:ea typeface="Cambria Math" panose="02040503050406030204" pitchFamily="18" charset="0"/>
                  </a:rPr>
                  <a:t>It has three vectors in the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𝜽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𝑎𝑛𝑑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directions denote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,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l-GR" b="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sub>
                    </m:sSub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.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ea typeface="Cambria Math" panose="02040503050406030204" pitchFamily="18" charset="0"/>
                  </a:rPr>
                  <a:t>These vectors are mutually perpendicular to each other.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</m:acc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sub>
                      </m:sSub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l-GR" b="0" i="1">
                              <a:latin typeface="Cambria Math" panose="02040503050406030204" pitchFamily="18" charset="0"/>
                            </a:rPr>
                            <m:t>𝜙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l-GR" b="0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 - is the radius r,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l-GR" b="0" i="1">
                            <a:latin typeface="Cambria Math" panose="02040503050406030204" pitchFamily="18" charset="0"/>
                          </a:rPr>
                          <m:t>𝜙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sub>
                    </m:sSub>
                  </m:oMath>
                </a14:m>
                <a:r>
                  <a:rPr lang="en-GB" dirty="0"/>
                  <a:t> are angle components of point P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  <a:ea typeface="Cambria Math" panose="02040503050406030204" pitchFamily="18" charset="0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37511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b="1" dirty="0"/>
                  <a:t>Differential element in spherical coordinate system: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</a:rPr>
                  <a:t>Considered a point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i="0" dirty="0">
                    <a:effectLst/>
                  </a:rPr>
                  <a:t> </a:t>
                </a:r>
                <a:r>
                  <a:rPr lang="en-GB" b="0" i="0" dirty="0">
                    <a:effectLst/>
                  </a:rPr>
                  <a:t>in a spherical coordinate system.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</a:rPr>
                  <a:t>Let </a:t>
                </a:r>
                <a:r>
                  <a:rPr lang="en-GB" b="1" i="0" dirty="0">
                    <a:effectLst/>
                  </a:rPr>
                  <a:t>each coordinate is increased </a:t>
                </a:r>
                <a:r>
                  <a:rPr lang="en-GB" b="0" i="0" dirty="0">
                    <a:effectLst/>
                  </a:rPr>
                  <a:t>by the </a:t>
                </a:r>
                <a:r>
                  <a:rPr lang="en-GB" b="1" i="0" dirty="0">
                    <a:effectLst/>
                  </a:rPr>
                  <a:t>differential amount</a:t>
                </a:r>
                <a:r>
                  <a:rPr lang="en-GB" b="0" i="0" dirty="0">
                    <a:effectLst/>
                  </a:rPr>
                  <a:t>.</a:t>
                </a:r>
              </a:p>
              <a:p>
                <a:r>
                  <a:rPr lang="en-GB" b="0" i="0" dirty="0">
                    <a:effectLst/>
                  </a:rPr>
                  <a:t>The differential increments in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i="0" dirty="0">
                    <a:effectLst/>
                  </a:rPr>
                  <a:t>are </a:t>
                </a: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𝒅𝒓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𝒅</m:t>
                    </m:r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𝒂𝒏𝒅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𝒅</m:t>
                    </m:r>
                    <m:r>
                      <a:rPr lang="el-GR" b="1" i="1" smtClean="0">
                        <a:effectLst/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respectively.</a:t>
                </a:r>
              </a:p>
              <a:p>
                <a:r>
                  <a:rPr lang="en-GB" b="0" i="0" dirty="0">
                    <a:effectLst/>
                  </a:rPr>
                  <a:t>Now </a:t>
                </a:r>
                <a:r>
                  <a:rPr lang="en-GB" dirty="0"/>
                  <a:t>t</a:t>
                </a:r>
                <a:r>
                  <a:rPr lang="en-GB" b="0" i="0" dirty="0">
                    <a:effectLst/>
                  </a:rPr>
                  <a:t>here are two spheres of radius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</m:oMath>
                </a14:m>
                <a:r>
                  <a:rPr lang="en-GB" b="1" i="0" dirty="0">
                    <a:effectLst/>
                  </a:rPr>
                  <a:t> and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𝒅𝒓</m:t>
                    </m:r>
                  </m:oMath>
                </a14:m>
                <a:r>
                  <a:rPr lang="en-GB" b="0" i="0" dirty="0">
                    <a:effectLst/>
                  </a:rPr>
                  <a:t>. There are two cones with half angle </a:t>
                </a:r>
                <a14:m>
                  <m:oMath xmlns:m="http://schemas.openxmlformats.org/officeDocument/2006/math"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i="0" dirty="0">
                    <a:effectLst/>
                  </a:rPr>
                  <a:t> and </a:t>
                </a:r>
                <a14:m>
                  <m:oMath xmlns:m="http://schemas.openxmlformats.org/officeDocument/2006/math"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+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𝒅</m:t>
                    </m:r>
                    <m:r>
                      <a:rPr lang="el-GR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𝜭</m:t>
                    </m:r>
                  </m:oMath>
                </a14:m>
                <a:r>
                  <a:rPr lang="en-GB" b="0" i="0" dirty="0">
                    <a:effectLst/>
                  </a:rPr>
                  <a:t>. </a:t>
                </a:r>
                <a:r>
                  <a:rPr lang="en-GB" dirty="0"/>
                  <a:t>There are two planes at the angles </a:t>
                </a:r>
                <a14:m>
                  <m:oMath xmlns:m="http://schemas.openxmlformats.org/officeDocument/2006/math"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  <m:r>
                      <a:rPr lang="el-GR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𝒅</m:t>
                    </m:r>
                    <m:r>
                      <a:rPr lang="el-GR" b="1" i="1" dirty="0">
                        <a:latin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measured from XZ plane. 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372" t="-24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10226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The differential length in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b="0" i="1" dirty="0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direction is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𝒅𝒓</m:t>
                    </m:r>
                  </m:oMath>
                </a14:m>
                <a:r>
                  <a:rPr lang="en-GB" b="0" i="0" dirty="0">
                    <a:solidFill>
                      <a:schemeClr val="tx1"/>
                    </a:solidFill>
                    <a:effectLst/>
                  </a:rPr>
                  <a:t>  </a:t>
                </a: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The differential length in </a:t>
                </a:r>
                <a14:m>
                  <m:oMath xmlns:m="http://schemas.openxmlformats.org/officeDocument/2006/math">
                    <m:r>
                      <a:rPr lang="en-GB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direction is 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𝒅</m:t>
                    </m:r>
                    <m:r>
                      <a:rPr lang="en-GB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𝜽</m:t>
                    </m:r>
                  </m:oMath>
                </a14:m>
                <a:endParaRPr lang="en-GB" b="1" i="0" dirty="0">
                  <a:solidFill>
                    <a:schemeClr val="tx1"/>
                  </a:solidFill>
                  <a:effectLst/>
                  <a:latin typeface="-apple-system"/>
                </a:endParaRP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The differential length in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direction is 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𝒓𝒔𝒊𝒏</m:t>
                    </m:r>
                    <m:r>
                      <a:rPr lang="en-GB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𝜽</m:t>
                    </m:r>
                    <m:r>
                      <a:rPr lang="en-GB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𝒅</m:t>
                    </m:r>
                    <m:r>
                      <a:rPr lang="el-GR" b="1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𝝓</m:t>
                    </m:r>
                  </m:oMath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buNone/>
                </a:pPr>
                <a:br>
                  <a:rPr lang="en-GB" dirty="0"/>
                </a:br>
                <a:endParaRPr lang="en-GB" dirty="0">
                  <a:latin typeface="-apple-system"/>
                </a:endParaRPr>
              </a:p>
              <a:p>
                <a:endParaRPr lang="en-GB" b="0" i="0" dirty="0">
                  <a:effectLst/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98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1D8EC8-E3ED-5A42-D6F5-B7566E9C70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2550" y="3095490"/>
            <a:ext cx="4476248" cy="3490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89135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The differential vector length: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𝑑𝑙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𝑑𝑟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𝑟𝑑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ϴ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𝑟𝑠𝑖𝑛</m:t>
                      </m:r>
                      <m:r>
                        <a:rPr lang="el-GR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𝑑</m:t>
                      </m:r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</a:rPr>
                        <m:t>ϕ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ϕ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The magnitude of the differential length vector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𝑑𝑙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𝑑𝑟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𝑟𝑑</m:t>
                                  </m:r>
                                  <m:r>
                                    <a:rPr lang="el-GR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𝜃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𝑟𝑠𝑖𝑛</m:t>
                              </m:r>
                              <m:r>
                                <a:rPr lang="el-GR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m:rPr>
                                  <m:sty m:val="p"/>
                                </m:rPr>
                                <a:rPr lang="el-GR" i="1">
                                  <a:latin typeface="Cambria Math" panose="02040503050406030204" pitchFamily="18" charset="0"/>
                                </a:rPr>
                                <m:t>ϕ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Differential volume: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𝑑𝑣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l-GR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𝑑𝑟𝑑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ϕ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67745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Relation between Cartesian and spherical System.</a:t>
                </a:r>
              </a:p>
              <a:p>
                <a:pPr marL="0" indent="0">
                  <a:buNone/>
                </a:pPr>
                <a:endParaRPr lang="en-GB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b="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ϴ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𝑐𝑜𝑠</m:t>
                          </m:r>
                        </m:e>
                        <m:sup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(</m:t>
                      </m:r>
                      <m:f>
                        <m:fPr>
                          <m:ctrlPr>
                            <a:rPr lang="en-GB" b="0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𝑧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i="1" dirty="0">
                          <a:latin typeface="Cambria Math" panose="02040503050406030204" pitchFamily="18" charset="0"/>
                        </a:rPr>
                        <m:t>𝜙</m:t>
                      </m:r>
                      <m:r>
                        <a:rPr lang="en-GB" i="1" dirty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𝑡𝑎𝑛</m:t>
                          </m:r>
                        </m:e>
                        <m:sup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  <m:r>
                        <a:rPr lang="en-GB" i="1" dirty="0">
                          <a:latin typeface="Cambria Math" panose="02040503050406030204" pitchFamily="18" charset="0"/>
                        </a:rPr>
                        <m:t>(</m:t>
                      </m:r>
                      <m:f>
                        <m:fPr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𝑦</m:t>
                          </m:r>
                        </m:num>
                        <m:den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𝑥</m:t>
                          </m:r>
                        </m:den>
                      </m:f>
                      <m:r>
                        <a:rPr lang="en-GB" i="1" dirty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6522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Consider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, there are two types of products depending upon the result of the multiplication. </a:t>
                </a:r>
              </a:p>
              <a:p>
                <a:r>
                  <a:rPr lang="en-GB" dirty="0">
                    <a:latin typeface="-apple-system"/>
                  </a:rPr>
                  <a:t>Scalar or Dot Product</a:t>
                </a:r>
              </a:p>
              <a:p>
                <a:r>
                  <a:rPr lang="en-GB" dirty="0">
                    <a:latin typeface="-apple-system"/>
                  </a:rPr>
                  <a:t>Vector or Cross Product</a:t>
                </a: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9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71480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Scalar or Dot Product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</a:t>
                </a:r>
                <a:r>
                  <a:rPr lang="en-GB" b="1" dirty="0">
                    <a:latin typeface="-apple-system"/>
                  </a:rPr>
                  <a:t>scalar or dot of the two vectors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>
                    <a:latin typeface="-apple-system"/>
                  </a:rPr>
                  <a:t>is denoted as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.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>
                    <a:latin typeface="-apple-system"/>
                  </a:rPr>
                  <a:t>and defined as the </a:t>
                </a:r>
                <a:r>
                  <a:rPr lang="en-GB" b="1" dirty="0">
                    <a:latin typeface="-apple-system"/>
                  </a:rPr>
                  <a:t>product of the magnitude of A</a:t>
                </a:r>
                <a:r>
                  <a:rPr lang="en-GB" dirty="0">
                    <a:latin typeface="-apple-system"/>
                  </a:rPr>
                  <a:t>, the </a:t>
                </a:r>
                <a:r>
                  <a:rPr lang="en-GB" b="1" dirty="0">
                    <a:latin typeface="-apple-system"/>
                  </a:rPr>
                  <a:t>magnitude of B </a:t>
                </a:r>
                <a:r>
                  <a:rPr lang="en-GB" dirty="0">
                    <a:latin typeface="-apple-system"/>
                  </a:rPr>
                  <a:t>and the </a:t>
                </a:r>
                <a:r>
                  <a:rPr lang="en-GB" b="1" dirty="0">
                    <a:latin typeface="-apple-system"/>
                  </a:rPr>
                  <a:t>cosine of the smaller angle between them</a:t>
                </a:r>
                <a:r>
                  <a:rPr lang="en-GB" dirty="0">
                    <a:latin typeface="-apple-system"/>
                  </a:rPr>
                  <a:t>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m:rPr>
                          <m:nor/>
                        </m:rPr>
                        <a:rPr lang="en-GB" dirty="0">
                          <a:latin typeface="-apple-system"/>
                        </a:rPr>
                        <m:t>.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</m:acc>
                        </m:e>
                      </m:d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𝑐𝑜𝑠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𝐴𝐵</m:t>
                          </m:r>
                        </m:sub>
                      </m:sSub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result of such a </a:t>
                </a:r>
                <a:r>
                  <a:rPr lang="en-GB" b="1" dirty="0">
                    <a:latin typeface="-apple-system"/>
                  </a:rPr>
                  <a:t>dot product is scalar, hence it is also called scalar product.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angle between the vectors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𝐴𝐵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𝑐𝑜𝑠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  <m:d>
                        <m:d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</m:acc>
                              <m:r>
                                <m:rPr>
                                  <m:nor/>
                                </m:rPr>
                                <a:rPr lang="en-GB" dirty="0">
                                  <a:latin typeface="-apple-system"/>
                                </a:rPr>
                                <m:t>.</m:t>
                              </m:r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>
                                      <a:latin typeface="Cambria Math" panose="02040503050406030204" pitchFamily="18" charset="0"/>
                                    </a:rPr>
                                    <m:t>𝐵</m:t>
                                  </m:r>
                                </m:e>
                              </m:acc>
                            </m:num>
                            <m:den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0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</m:acc>
                                </m:e>
                              </m:d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0" i="1">
                                          <a:latin typeface="Cambria Math" panose="02040503050406030204" pitchFamily="18" charset="0"/>
                                        </a:rPr>
                                        <m:t>𝐵</m:t>
                                      </m:r>
                                    </m:e>
                                  </m:acc>
                                </m:e>
                              </m:d>
                            </m:den>
                          </m:f>
                        </m:e>
                      </m:d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 r="-7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22202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Properties of Dot Product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m:rPr>
                        <m:nor/>
                      </m:rPr>
                      <a:rPr lang="en-GB" dirty="0">
                        <a:latin typeface="-apple-system"/>
                      </a:rPr>
                      <m:t>.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</m:e>
                    </m:d>
                    <m:d>
                      <m:dPr>
                        <m:begChr m:val="|"/>
                        <m:endChr m:val="|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acc>
                      </m:e>
                    </m:d>
                  </m:oMath>
                </a14:m>
                <a:r>
                  <a:rPr lang="en-GB" b="1" dirty="0">
                    <a:latin typeface="-apple-system"/>
                  </a:rPr>
                  <a:t>-parallel vectors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m:rPr>
                        <m:nor/>
                      </m:rPr>
                      <a:rPr lang="en-GB" dirty="0">
                        <a:latin typeface="-apple-system"/>
                      </a:rPr>
                      <m:t>.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en-GB" b="1" dirty="0">
                    <a:latin typeface="-apple-system"/>
                  </a:rPr>
                  <a:t>  - perpendicular vector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m:rPr>
                        <m:nor/>
                      </m:rPr>
                      <a:rPr lang="en-GB" dirty="0">
                        <a:latin typeface="-apple-system"/>
                      </a:rPr>
                      <m:t>.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>
                    <a:latin typeface="-apple-system"/>
                  </a:rPr>
                  <a:t>- Commutative law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m:rPr>
                        <m:nor/>
                      </m:rPr>
                      <a:rPr lang="en-GB" dirty="0">
                        <a:latin typeface="-apple-system"/>
                      </a:rPr>
                      <m:t>.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)=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m:rPr>
                        <m:nor/>
                      </m:rPr>
                      <a:rPr lang="en-GB" dirty="0">
                        <a:latin typeface="-apple-system"/>
                      </a:rPr>
                      <m:t>.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+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m:rPr>
                        <m:nor/>
                      </m:rPr>
                      <a:rPr lang="en-GB" dirty="0">
                        <a:latin typeface="-apple-system"/>
                      </a:rPr>
                      <m:t>.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>
                    <a:latin typeface="-apple-system"/>
                  </a:rPr>
                  <a:t>- </a:t>
                </a:r>
                <a:r>
                  <a:rPr lang="en-GB" b="1" dirty="0">
                    <a:latin typeface="-apple-system"/>
                  </a:rPr>
                  <a:t>Distributive law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</m:e>
                    </m:d>
                    <m:d>
                      <m:dPr>
                        <m:begChr m:val="|"/>
                        <m:endChr m:val="|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</m:e>
                    </m:d>
                  </m:oMath>
                </a14:m>
                <a:r>
                  <a:rPr lang="en-GB" b="1" dirty="0">
                    <a:latin typeface="-apple-system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𝑐𝑜𝑠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|"/>
                            <m:endChr m:val="|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acc>
                              <m:accPr>
                                <m:chr m:val="⃗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</m:acc>
                          </m:e>
                        </m:d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b="1" dirty="0">
                    <a:latin typeface="-apple-system"/>
                  </a:rPr>
                  <a:t> - Product of Vector itself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en-GB" b="1" dirty="0">
                    <a:latin typeface="-apple-system"/>
                  </a:rPr>
                  <a:t>  - Dot product of different unit vector is zero. If they are perpendicular to each other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r>
                  <a:rPr lang="en-GB" dirty="0">
                    <a:latin typeface="-apple-system"/>
                  </a:rPr>
                  <a:t> – </a:t>
                </a:r>
                <a:r>
                  <a:rPr lang="en-GB" b="1" dirty="0">
                    <a:latin typeface="-apple-system"/>
                  </a:rPr>
                  <a:t>If</a:t>
                </a:r>
                <a:r>
                  <a:rPr lang="en-GB" dirty="0">
                    <a:latin typeface="-apple-system"/>
                  </a:rPr>
                  <a:t> </a:t>
                </a:r>
                <a:r>
                  <a:rPr lang="en-GB" b="1" dirty="0">
                    <a:latin typeface="-apple-system"/>
                  </a:rPr>
                  <a:t>any unit vector dotted with itself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𝜽</m:t>
                    </m:r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=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𝑪𝒐𝒔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</m:t>
                        </m:r>
                      </m:sup>
                    </m:sSup>
                    <m:d>
                      <m:dPr>
                        <m:begChr m:val="{"/>
                        <m:endChr m:val="}"/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acc>
                              <m:accPr>
                                <m:chr m:val="⃗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</m:acc>
                            <m:r>
                              <m:rPr>
                                <m:nor/>
                              </m:rPr>
                              <a:rPr lang="en-GB" dirty="0">
                                <a:latin typeface="-apple-system"/>
                              </a:rPr>
                              <m:t>.</m:t>
                            </m:r>
                            <m:acc>
                              <m:accPr>
                                <m:chr m:val="⃗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</m:acc>
                          </m:num>
                          <m:den>
                            <m:d>
                              <m:dPr>
                                <m:begChr m:val="|"/>
                                <m:endChr m:val="|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acc>
                                  <m:accPr>
                                    <m:chr m:val="⃗"/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</m:acc>
                              </m:e>
                            </m:d>
                            <m:d>
                              <m:dPr>
                                <m:begChr m:val="|"/>
                                <m:endChr m:val="|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acc>
                                  <m:accPr>
                                    <m:chr m:val="⃗"/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</m:acc>
                              </m:e>
                            </m:d>
                          </m:den>
                        </m:f>
                      </m:e>
                    </m:d>
                  </m:oMath>
                </a14:m>
                <a:r>
                  <a:rPr lang="en-GB" b="1" dirty="0">
                    <a:latin typeface="-apple-system"/>
                  </a:rPr>
                  <a:t> - to find angle between two vectors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988" t="-23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71131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Cross product of Vectors 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Consider the two vectors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𝑎𝑛𝑑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>
                    <a:latin typeface="-apple-system"/>
                  </a:rPr>
                  <a:t>then the cross product is denoted as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i="1" smtClean="0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b="1" dirty="0"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Cross product is expressed as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</m:acc>
                        </m:e>
                      </m:d>
                      <m:d>
                        <m:dPr>
                          <m:begChr m:val="|"/>
                          <m:endChr m:val="|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𝐴𝐵</m:t>
                          </m:r>
                        </m:sub>
                      </m:sSub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</m:oMath>
                  </m:oMathPara>
                </a14:m>
                <a:endParaRPr lang="en-GB" b="1" dirty="0"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b="1" dirty="0">
                    <a:latin typeface="-apple-system"/>
                  </a:rPr>
                  <a:t>- </a:t>
                </a:r>
                <a:r>
                  <a:rPr lang="en-GB" dirty="0">
                    <a:latin typeface="-apple-system"/>
                  </a:rPr>
                  <a:t>Unit vector perpendicular to the plane of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𝑎𝑛𝑑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(indicating the direction)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dirty="0">
                    <a:latin typeface="-apple-system"/>
                  </a:rPr>
                  <a:t> is ignored </a:t>
                </a:r>
                <a:r>
                  <a:rPr lang="en-GB">
                    <a:latin typeface="-apple-system"/>
                  </a:rPr>
                  <a:t>if only magnitude </a:t>
                </a:r>
                <a:r>
                  <a:rPr lang="en-GB" dirty="0">
                    <a:latin typeface="-apple-system"/>
                  </a:rPr>
                  <a:t>is required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9599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Properties of cross product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b="1" dirty="0">
                    <a:latin typeface="-apple-system"/>
                  </a:rPr>
                  <a:t> (Commutative law)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b="1" dirty="0">
                    <a:latin typeface="-apple-system"/>
                  </a:rPr>
                  <a:t> (reversing the order, reverse its direction)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acc>
                        <m:r>
                          <a:rPr lang="en-GB" i="1">
                            <a:latin typeface="Cambria Math" panose="02040503050406030204" pitchFamily="18" charset="0"/>
                          </a:rPr>
                          <m:t>×</m:t>
                        </m:r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</m:acc>
                      </m:e>
                    </m:d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d>
                      <m:dPr>
                        <m:ctrlPr>
                          <a:rPr lang="en-GB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  <m:r>
                          <a:rPr lang="en-GB" i="1">
                            <a:latin typeface="Cambria Math" panose="02040503050406030204" pitchFamily="18" charset="0"/>
                          </a:rPr>
                          <m:t>×</m:t>
                        </m:r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acc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</m:oMath>
                </a14:m>
                <a:r>
                  <a:rPr lang="en-GB" b="1" dirty="0">
                    <a:latin typeface="-apple-system"/>
                  </a:rPr>
                  <a:t> (Not associative)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acc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e>
                        </m:acc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0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(</a:t>
                </a:r>
                <a:r>
                  <a:rPr lang="en-GB" b="1">
                    <a:latin typeface="-apple-system"/>
                  </a:rPr>
                  <a:t>Distributive law)</a:t>
                </a:r>
                <a:endParaRPr lang="en-GB" b="1" dirty="0"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Two vectors are parallel, in the same direction, cross product of two vector is zero.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en-GB" dirty="0"/>
                  <a:t> </a:t>
                </a:r>
                <a:r>
                  <a:rPr lang="en-GB" b="1" dirty="0">
                    <a:latin typeface="-apple-system"/>
                  </a:rPr>
                  <a:t>- Product of Vector itself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Cross product of unit vector, when perpendicular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r>
                        <a:rPr lang="en-GB" i="1" smtClean="0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sub>
                      </m:sSub>
                    </m:oMath>
                  </m:oMathPara>
                </a14:m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</m:oMath>
                  </m:oMathPara>
                </a14:m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</m:oMath>
                  </m:oMathPara>
                </a14:m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0" dirty="0">
                    <a:latin typeface="Calibri" panose="020F0502020204030204" pitchFamily="34" charset="0"/>
                    <a:cs typeface="Calibri" panose="020F0502020204030204" pitchFamily="34" charset="0"/>
                  </a:rPr>
                  <a:t>If reversed, the result is negative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en-GB" dirty="0">
                    <a:latin typeface="-apple-system"/>
                  </a:rPr>
                  <a:t> – </a:t>
                </a:r>
                <a:r>
                  <a:rPr lang="en-GB" b="1" dirty="0">
                    <a:latin typeface="-apple-system"/>
                  </a:rPr>
                  <a:t>any cross product of vector with itself is zero.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714" t="-24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95393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52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76639" y="1600200"/>
                <a:ext cx="10972800" cy="4681329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in cartesian system, then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in cylindrical system, then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in Spherical system, then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ϴ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ϴ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ϴ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76639" y="1600200"/>
                <a:ext cx="10972800" cy="4681329"/>
              </a:xfrm>
              <a:blipFill>
                <a:blip r:embed="rId3"/>
                <a:stretch>
                  <a:fillRect l="-722" t="-22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6964600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</p:spPr>
            <p:txBody>
              <a:bodyPr>
                <a:normAutofit fontScale="92500"/>
              </a:bodyPr>
              <a:lstStyle/>
              <a:p>
                <a:pPr marL="514350" indent="-514350">
                  <a:lnSpc>
                    <a:spcPct val="120000"/>
                  </a:lnSpc>
                  <a:buAutoNum type="arabicPeriod"/>
                </a:pPr>
                <a:r>
                  <a:rPr lang="en-GB" b="1" dirty="0"/>
                  <a:t>Obtain the unit vector in the direction from the origin towards the point P(3,-3,-2)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origin O(0,0,0) while P(3,-3,-2) hence the distance vector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𝑶𝑷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is,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𝑶𝑷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=(</m:t>
                      </m:r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+(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+(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𝟑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𝟎</m:t>
                          </m:r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𝟑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𝟎</m:t>
                          </m:r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+(−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𝑶𝑷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𝟑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𝟑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𝟐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𝑶𝑷</m:t>
                              </m:r>
                            </m:e>
                          </m:acc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1" i="1" dirty="0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𝑶𝑷</m:t>
                              </m:r>
                            </m:e>
                          </m:acc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𝟔𝟗𝟎𝟒</m:t>
                      </m:r>
                    </m:oMath>
                  </m:oMathPara>
                </a14:m>
                <a:endParaRPr lang="en-GB" b="1" dirty="0"/>
              </a:p>
              <a:p>
                <a:pPr marL="514350" indent="-514350">
                  <a:lnSpc>
                    <a:spcPct val="120000"/>
                  </a:lnSpc>
                  <a:buAutoNum type="arabicPeriod"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  <a:blipFill>
                <a:blip r:embed="rId3"/>
                <a:stretch>
                  <a:fillRect l="-1034" t="-2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1418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Hence the unit vector along the direction OP is,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𝑶𝑷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𝑶𝑷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𝑶𝑷</m:t>
                                  </m:r>
                                </m:e>
                              </m:acc>
                            </m:e>
                          </m:d>
                        </m:den>
                      </m:f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𝟑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𝟑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sub>
                          </m:sSub>
                        </m:num>
                        <m:den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𝟒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𝟔𝟗𝟎𝟒</m:t>
                          </m:r>
                          <m:r>
                            <m:rPr>
                              <m:nor/>
                            </m:rPr>
                            <a:rPr lang="en-GB" b="1" dirty="0"/>
                            <m:t> </m:t>
                          </m:r>
                        </m:den>
                      </m:f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𝟔𝟑𝟗𝟔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𝟔𝟑𝟗𝟔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𝟒𝟐𝟔𝟒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  <a:tabLst>
                    <a:tab pos="95091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𝑶𝑷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𝟔𝟑𝟗𝟔</m:t>
                              </m:r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𝟔𝟑𝟗𝟔</m:t>
                              </m:r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𝟒𝟐𝟔𝟒</m:t>
                              </m:r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  <a:tabLst>
                    <a:tab pos="95091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𝑶𝑷</m:t>
                              </m:r>
                            </m:sub>
                          </m:sSub>
                        </m:e>
                      </m:d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𝟏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  <a:tabLst>
                    <a:tab pos="9509125" algn="l"/>
                  </a:tabLst>
                </a:pPr>
                <a:r>
                  <a:rPr lang="en-GB" b="1" dirty="0"/>
                  <a:t>This is a unit vector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  <a:blipFill>
                <a:blip r:embed="rId3"/>
                <a:stretch>
                  <a:fillRect l="-1143" t="-2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79225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2. Two points A(2,2,1) and B(3,-4,2) are given in the cartesian system. Obtain the vector from A and B and a unit vector from A to B.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 err="1"/>
                  <a:t>Soln</a:t>
                </a:r>
                <a:r>
                  <a:rPr lang="en-GB" b="1" dirty="0"/>
                  <a:t>: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starting point A and terminating point is B.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  <m:r>
                        <a:rPr lang="en-GB" b="1" i="1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𝟐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𝟐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𝑩</m:t>
                          </m:r>
                        </m:e>
                      </m:acc>
                      <m:r>
                        <a:rPr lang="en-GB" b="1" i="1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𝟑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𝟐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Obtain the unit vector in the direction from the A(2,2,1) towards the point B(3,-4,2)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𝑨𝑩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=(</m:t>
                      </m:r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+(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+(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𝟑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+(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𝑨𝑩</m:t>
                          </m:r>
                        </m:e>
                      </m:acc>
                      <m:r>
                        <a:rPr lang="en-GB" b="1" i="1">
                          <a:latin typeface="Cambria Math" panose="02040503050406030204" pitchFamily="18" charset="0"/>
                        </a:rPr>
                        <m:t> 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𝟔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𝑨𝑩</m:t>
                              </m:r>
                            </m:e>
                          </m:acc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1" i="1" dirty="0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𝑨𝑩</m:t>
                              </m:r>
                            </m:e>
                          </m:acc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𝟔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𝟏𝟔𝟒𝟒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  <a:blipFill>
                <a:blip r:embed="rId3"/>
                <a:stretch>
                  <a:fillRect l="-490" t="-6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42192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Hence the unit vector along the direction AB is,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𝑨𝑩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⃗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𝑨𝑩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𝑨𝑩</m:t>
                                  </m:r>
                                </m:e>
                              </m:acc>
                            </m:e>
                          </m:d>
                        </m:den>
                      </m:f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𝟔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sub>
                          </m:sSub>
                        </m:num>
                        <m:den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𝟔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𝟏𝟔𝟒𝟒</m:t>
                          </m:r>
                          <m:r>
                            <m:rPr>
                              <m:nor/>
                            </m:rPr>
                            <a:rPr lang="en-GB" b="1" dirty="0"/>
                            <m:t> </m:t>
                          </m:r>
                        </m:den>
                      </m:f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𝟏𝟔𝟐𝟐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𝟗𝟕𝟑𝟑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𝟏𝟔𝟐𝟐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  <a:tabLst>
                    <a:tab pos="95091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𝑨𝑩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𝟏𝟔𝟐𝟐</m:t>
                              </m:r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𝟗𝟕𝟑𝟑</m:t>
                              </m:r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𝟏𝟔𝟐𝟐</m:t>
                              </m:r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  <a:tabLst>
                    <a:tab pos="95091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𝑨𝑩</m:t>
                              </m:r>
                            </m:sub>
                          </m:sSub>
                        </m:e>
                      </m:d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𝟏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  <a:tabLst>
                    <a:tab pos="9509125" algn="l"/>
                  </a:tabLst>
                </a:pPr>
                <a:r>
                  <a:rPr lang="en-GB" b="1" dirty="0"/>
                  <a:t>This is a unit vector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  <a:blipFill>
                <a:blip r:embed="rId3"/>
                <a:stretch>
                  <a:fillRect l="-1143" t="-2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10151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789CEB-8293-029C-75D2-A1F0C1A383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C717F-441E-58C8-79CC-B7F0A5578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D1A86-3A86-9B8D-3670-D54D1D0E6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927" y="1413169"/>
            <a:ext cx="11200487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dirty="0"/>
              <a:t>[1] J. A. </a:t>
            </a:r>
            <a:r>
              <a:rPr lang="en-US" dirty="0" err="1"/>
              <a:t>Edminister</a:t>
            </a:r>
            <a:r>
              <a:rPr lang="en-US" dirty="0"/>
              <a:t> and N. Mahmood, </a:t>
            </a:r>
            <a:r>
              <a:rPr lang="en-US" i="1" dirty="0"/>
              <a:t>Electromagnetics</a:t>
            </a:r>
            <a:r>
              <a:rPr lang="en-US" dirty="0"/>
              <a:t>, Schaum’s Outline Series. New York: McGraw-Hill, 2018.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[2] Marsden, J. E., &amp; Tromba, A. J. (2012). </a:t>
            </a:r>
            <a:r>
              <a:rPr lang="en-US" i="1" dirty="0"/>
              <a:t>Vector Calculus</a:t>
            </a:r>
            <a:r>
              <a:rPr lang="en-US" dirty="0"/>
              <a:t> (6th ed.). W. H. Freeman.</a:t>
            </a:r>
            <a:endParaRPr lang="en-GB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0F34960-F462-B8FC-0ADB-A6972ED1E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- 5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75B320C-1D0D-74F4-6106-7DE2C4AE0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50212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- 5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6" ma:contentTypeDescription="Create a new document." ma:contentTypeScope="" ma:versionID="aa783aa30db69577bc7cee3f6052883b">
  <xsd:schema xmlns:xsd="http://www.w3.org/2001/XMLSchema" xmlns:xs="http://www.w3.org/2001/XMLSchema" xmlns:p="http://schemas.microsoft.com/office/2006/metadata/properties" xmlns:ns3="0cb976d4-72d8-43fd-a100-21d54766e958" xmlns:ns4="da3f2772-8f1e-4acb-bd98-3a0ee892f48a" targetNamespace="http://schemas.microsoft.com/office/2006/metadata/properties" ma:root="true" ma:fieldsID="162a12e8df34b92c462fff3fc0daaedd" ns3:_="" ns4:_="">
    <xsd:import namespace="0cb976d4-72d8-43fd-a100-21d54766e958"/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SearchProperties" minOccurs="0"/>
                <xsd:element ref="ns4:_activity" minOccurs="0"/>
                <xsd:element ref="ns4:MediaServiceLocation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www.w3.org/XML/1998/namespace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schemas.openxmlformats.org/package/2006/metadata/core-properties"/>
    <ds:schemaRef ds:uri="da3f2772-8f1e-4acb-bd98-3a0ee892f48a"/>
    <ds:schemaRef ds:uri="0cb976d4-72d8-43fd-a100-21d54766e958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05AADC1-A436-44E6-9837-BDF5C16739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b976d4-72d8-43fd-a100-21d54766e958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3928</Words>
  <Application>Microsoft Office PowerPoint</Application>
  <PresentationFormat>Widescreen</PresentationFormat>
  <Paragraphs>720</Paragraphs>
  <Slides>58</Slides>
  <Notes>56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58</vt:i4>
      </vt:variant>
    </vt:vector>
  </HeadingPairs>
  <TitlesOfParts>
    <vt:vector size="68" baseType="lpstr">
      <vt:lpstr>-apple-system</vt:lpstr>
      <vt:lpstr>Söhne</vt:lpstr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Vectors and Scalars</vt:lpstr>
      <vt:lpstr>Scalars and Vectors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Cartesian co-ordinate system</vt:lpstr>
      <vt:lpstr>Cartesian co-ordinate system</vt:lpstr>
      <vt:lpstr>Cartesian co-ordinate system</vt:lpstr>
      <vt:lpstr>Cartesian co-ordinate system</vt:lpstr>
      <vt:lpstr>Cartesian co-ordinate system</vt:lpstr>
      <vt:lpstr>Cartesian co-ordinate system</vt:lpstr>
      <vt:lpstr>Cartesian co-ordinate system</vt:lpstr>
      <vt:lpstr>Cartesian co-ordinate system</vt:lpstr>
      <vt:lpstr>Cartesian co-ordinate systemars</vt:lpstr>
      <vt:lpstr>Cylindrical Co-ordinate system</vt:lpstr>
      <vt:lpstr>Cylindrical Co-ordinate system</vt:lpstr>
      <vt:lpstr>Cylindrical Co-ordinate system</vt:lpstr>
      <vt:lpstr>Cylindrical Co-ordinate system</vt:lpstr>
      <vt:lpstr>Cylindrical Co-ordinate system</vt:lpstr>
      <vt:lpstr>Cylindrical Co-ordinate system</vt:lpstr>
      <vt:lpstr>Cylindrical Co-ordinate system</vt:lpstr>
      <vt:lpstr>Cylindrical Co-ordinate system</vt:lpstr>
      <vt:lpstr>Cylindrical Co-ordinate system</vt:lpstr>
      <vt:lpstr>Spherical Co-ordinate system</vt:lpstr>
      <vt:lpstr>Spherical Co-ordinate system</vt:lpstr>
      <vt:lpstr>Spherical Co-ordinate system</vt:lpstr>
      <vt:lpstr>Spherical Co-ordinate system</vt:lpstr>
      <vt:lpstr>Spherical Co-ordinate system</vt:lpstr>
      <vt:lpstr>Spherical Co-ordinate system</vt:lpstr>
      <vt:lpstr>Spherical Co-ordinate system</vt:lpstr>
      <vt:lpstr>Vector Multiplication</vt:lpstr>
      <vt:lpstr>Vector Multiplication</vt:lpstr>
      <vt:lpstr>Vector Multiplication</vt:lpstr>
      <vt:lpstr>Vector Multiplication</vt:lpstr>
      <vt:lpstr>Vector Multiplication</vt:lpstr>
      <vt:lpstr>Vector Multiplication</vt:lpstr>
      <vt:lpstr>Vectors and Scalars</vt:lpstr>
      <vt:lpstr>Vectors and Scalars</vt:lpstr>
      <vt:lpstr>Vectors and Scalars</vt:lpstr>
      <vt:lpstr>Vectors and Scalars</vt:lpstr>
      <vt:lpstr>References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120</cp:revision>
  <cp:lastPrinted>2024-02-05T16:07:41Z</cp:lastPrinted>
  <dcterms:created xsi:type="dcterms:W3CDTF">2021-03-09T15:35:42Z</dcterms:created>
  <dcterms:modified xsi:type="dcterms:W3CDTF">2026-03-02T22:37:28Z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