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6" r:id="rId7"/>
    <p:sldId id="262" r:id="rId8"/>
    <p:sldId id="265"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24" autoAdjust="0"/>
    <p:restoredTop sz="94660"/>
  </p:normalViewPr>
  <p:slideViewPr>
    <p:cSldViewPr snapToGrid="0">
      <p:cViewPr varScale="1">
        <p:scale>
          <a:sx n="74" d="100"/>
          <a:sy n="74" d="100"/>
        </p:scale>
        <p:origin x="86"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72EC86-AB06-4E64-9D5B-BD9B09BD2873}" type="datetimeFigureOut">
              <a:rPr lang="en-GB" smtClean="0"/>
              <a:t>10/12/2018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DDDAB-E359-42D9-BF9B-DDBCB0E1FB1D}" type="slidenum">
              <a:rPr lang="en-GB" smtClean="0"/>
              <a:t>‹#›</a:t>
            </a:fld>
            <a:endParaRPr lang="en-GB"/>
          </a:p>
        </p:txBody>
      </p:sp>
    </p:spTree>
    <p:extLst>
      <p:ext uri="{BB962C8B-B14F-4D97-AF65-F5344CB8AC3E}">
        <p14:creationId xmlns:p14="http://schemas.microsoft.com/office/powerpoint/2010/main" val="128507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Hello, I’m Georgie and in today’s presentation, I’ll be taking a look at The Bystander Effect.</a:t>
            </a:r>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1</a:t>
            </a:fld>
            <a:endParaRPr lang="en-GB"/>
          </a:p>
        </p:txBody>
      </p:sp>
    </p:spTree>
    <p:extLst>
      <p:ext uri="{BB962C8B-B14F-4D97-AF65-F5344CB8AC3E}">
        <p14:creationId xmlns:p14="http://schemas.microsoft.com/office/powerpoint/2010/main" val="1517818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ultimate aim of my presentation is to educate the audience (you four) about the Bystander Effect. Throughout this presentation, I’ll be explaining how it came about, the theorists behind it and concepts related to it. I’ll also be showing a tragic case and the outcomes that came from it.</a:t>
            </a:r>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2</a:t>
            </a:fld>
            <a:endParaRPr lang="en-GB"/>
          </a:p>
        </p:txBody>
      </p:sp>
    </p:spTree>
    <p:extLst>
      <p:ext uri="{BB962C8B-B14F-4D97-AF65-F5344CB8AC3E}">
        <p14:creationId xmlns:p14="http://schemas.microsoft.com/office/powerpoint/2010/main" val="1998149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Bystander Effect is a social psychological phenomenon in which individuals are less likely to offer help to a victim when other people are present. First discovered by John Darley and </a:t>
            </a:r>
            <a:r>
              <a:rPr lang="en-GB" dirty="0" err="1" smtClean="0"/>
              <a:t>Bibb</a:t>
            </a:r>
            <a:r>
              <a:rPr lang="en-GB" dirty="0" smtClean="0"/>
              <a:t> </a:t>
            </a:r>
            <a:r>
              <a:rPr lang="en-GB" dirty="0" err="1" smtClean="0"/>
              <a:t>Latane</a:t>
            </a:r>
            <a:r>
              <a:rPr lang="en-GB" dirty="0" smtClean="0"/>
              <a:t> in 1968, the idea is the greater the number of bystanders, the less likely it is that one of them will help. Several factors contribute to the bystander effect, including ambiguity, group cohesiveness, and diffusion of responsibility that reinforces mutual denial of a situation's severity. </a:t>
            </a:r>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3</a:t>
            </a:fld>
            <a:endParaRPr lang="en-GB"/>
          </a:p>
        </p:txBody>
      </p:sp>
    </p:spTree>
    <p:extLst>
      <p:ext uri="{BB962C8B-B14F-4D97-AF65-F5344CB8AC3E}">
        <p14:creationId xmlns:p14="http://schemas.microsoft.com/office/powerpoint/2010/main" val="1128075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Kitty Genovese, a young American woman was murdered in horrific circumstances in 1964, the nation was shocked and even more so when it was reported that there were over 30 bystanders and nobody did a thing to help. At the time, professors and preachers tried to explain this lack of intervention with reasons such as “moral decay,” “alienation” and “dehumanization produced by the urban environment.” Social psychology researchers </a:t>
            </a:r>
            <a:r>
              <a:rPr lang="en-GB" dirty="0" err="1" smtClean="0"/>
              <a:t>Bibb</a:t>
            </a:r>
            <a:r>
              <a:rPr lang="en-GB" dirty="0" smtClean="0"/>
              <a:t> </a:t>
            </a:r>
            <a:r>
              <a:rPr lang="en-GB" dirty="0" err="1" smtClean="0"/>
              <a:t>Latane</a:t>
            </a:r>
            <a:r>
              <a:rPr lang="en-GB" dirty="0" smtClean="0"/>
              <a:t> and John Darley, however, had another hypothesis. Their hypothesis was that when we are in the presence of other people, we are less likely to intervene in an emergency. Why? What happens? What’s so different between being alone and being in a group when a problem occurs? This is what </a:t>
            </a:r>
            <a:r>
              <a:rPr lang="en-GB" dirty="0" err="1" smtClean="0"/>
              <a:t>Latane</a:t>
            </a:r>
            <a:r>
              <a:rPr lang="en-GB" dirty="0" smtClean="0"/>
              <a:t> and Darley explored in their research on bystander effect, a critical discovery in the field of social psychology.</a:t>
            </a:r>
          </a:p>
          <a:p>
            <a:r>
              <a:rPr lang="en-GB" dirty="0" smtClean="0"/>
              <a:t>In 1968 Darley and </a:t>
            </a:r>
            <a:r>
              <a:rPr lang="en-GB" dirty="0" err="1" smtClean="0"/>
              <a:t>Latane</a:t>
            </a:r>
            <a:r>
              <a:rPr lang="en-GB" dirty="0" smtClean="0"/>
              <a:t> conducted a series of experiments to test this theory. The experiments placed subjects in a situation where a minor emergency event was taking place, and correlated their response to the actions of confederates to the experiment in the room. They found that the amount of time it takes the participant to take action and seek help varies depending on how many other observers are in the room.</a:t>
            </a:r>
          </a:p>
          <a:p>
            <a:r>
              <a:rPr lang="en-GB" dirty="0" smtClean="0"/>
              <a:t> In one experiment, subjects were placed in one of three treatment conditions: alone in a room, with two other participants or with two confederates who pretended to be normal participants. As the participants sat filling out questionnaires, smoke began to fill the room. When participants were alone, 75% reported the smoke to the experimenters. In contrast, just 38% of participants in a room with two other people reported the smoke. In the final group, the two confederates in the experiment noted the smoke and then ignored it, which resulted in only 10% of the participants reporting the smoke.</a:t>
            </a:r>
          </a:p>
          <a:p>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4</a:t>
            </a:fld>
            <a:endParaRPr lang="en-GB"/>
          </a:p>
        </p:txBody>
      </p:sp>
    </p:spTree>
    <p:extLst>
      <p:ext uri="{BB962C8B-B14F-4D97-AF65-F5344CB8AC3E}">
        <p14:creationId xmlns:p14="http://schemas.microsoft.com/office/powerpoint/2010/main" val="2697449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October 13th 2011 in Foshan, a city in the Guangdong Province in China, a two-year-old girl named Wang Yue (also known as Little Yue Yue) wandered away from her home while her mother was collecting laundry during a thunderstorm. CCTV captured the little girl wandering into a narrow, busy market street and within a few moments of her appearance on the screen, Wang was struck by a white van, and knocked to the ground and under the van's front wheels. The van driver paused but did not get out. After a moment, he pulled forward slowly, at which time his rear wheel drives over Wang before he moved on. Subsequently, at least 18 people walk past her, and fail to assist her, some pausing to stare before moving on and some actively walking around the child to avoid the blood. In that time, another large truck runs over Wang's legs with both front and back tires. After about 7 minutes, Wang was eventually helped by a female recycling lady, Chen </a:t>
            </a:r>
            <a:r>
              <a:rPr lang="en-GB" dirty="0" err="1" smtClean="0"/>
              <a:t>Xianmei</a:t>
            </a:r>
            <a:r>
              <a:rPr lang="en-GB" dirty="0" smtClean="0"/>
              <a:t> but she sadly died eight days later from her injuries. </a:t>
            </a:r>
          </a:p>
          <a:p>
            <a:r>
              <a:rPr lang="en-GB" dirty="0" smtClean="0"/>
              <a:t>The CCTV recording of the incident was uploaded onto the Internet, and quickly stirred widespread reaction in China and overseas. Many members of the public and online commentators lashed out at the apparent coldness and detachment shown in the incident. But others argued that ordinary citizens risk paying a price if they help strangers and some also criticised Wang Yue's parents for failing to fulfil their own responsibilities. Wang Yang, the Communist Party chief of Guangdong province, said the incident was a wake-up call for everybody.</a:t>
            </a:r>
          </a:p>
          <a:p>
            <a:r>
              <a:rPr lang="en-GB" dirty="0" smtClean="0"/>
              <a:t>One thing to notice is that each of the eighteen witnesses of the accident passed Wang by themselves, meaning that there had not been a crowd surrounding her at the site of the accident. Had things been different, she might have been helped quicker and still be alive today.</a:t>
            </a:r>
          </a:p>
          <a:p>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5</a:t>
            </a:fld>
            <a:endParaRPr lang="en-GB"/>
          </a:p>
        </p:txBody>
      </p:sp>
    </p:spTree>
    <p:extLst>
      <p:ext uri="{BB962C8B-B14F-4D97-AF65-F5344CB8AC3E}">
        <p14:creationId xmlns:p14="http://schemas.microsoft.com/office/powerpoint/2010/main" val="494761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Another thing Darley and </a:t>
            </a:r>
            <a:r>
              <a:rPr lang="en-GB" dirty="0" err="1" smtClean="0"/>
              <a:t>Latané</a:t>
            </a:r>
            <a:r>
              <a:rPr lang="en-GB" dirty="0" smtClean="0"/>
              <a:t> conducted research and experiments on was diffusion of responsibility. Through these, they discovered that in the case of an emergency, when people believe that there are other people around, they are less likely or slower to help a victim because they believe someone else will take responsibility. People also fail to take responsibility for a situation depending on the context. They may assume that other bystanders are more qualified to help, such as doctors or police officers, and that their intervention would be unneeded. They may also be afraid of being superseded by a superior helper, offering unwanted assistance, or facing the legal consequences of offering inferior and possibly dangerous assistance. This is something that occurred in the Wang Yue case. All those people walked by and nobody did anything because they all believed someone else would or they feared (as mentioned before), they’d pay a price for helping a stranger. A survey taken in November 2011 revealed that 71%, thought that the people who passed the child without helping were afraid of getting into trouble themselves.</a:t>
            </a:r>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6</a:t>
            </a:fld>
            <a:endParaRPr lang="en-GB"/>
          </a:p>
        </p:txBody>
      </p:sp>
    </p:spTree>
    <p:extLst>
      <p:ext uri="{BB962C8B-B14F-4D97-AF65-F5344CB8AC3E}">
        <p14:creationId xmlns:p14="http://schemas.microsoft.com/office/powerpoint/2010/main" val="1357524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 Wang Yue’s death, the two van drivers were caught and jailed for three and a half years (it would’ve been a longer sentence however they both paid a portion of Wang’s hospital bills so the sentenced was reduced). Whilst most of the attention was focused on the van drivers and the passers-by who failed to assist Wang, a British journalist interviewed other shopkeepers in the Foshan hardware market who were just meters away yet failed to respond. He found that the area where the incident occurred was inhabited mainly by internal migrant families (the </a:t>
            </a:r>
            <a:r>
              <a:rPr lang="en-GB" dirty="0" err="1" smtClean="0"/>
              <a:t>Wangs</a:t>
            </a:r>
            <a:r>
              <a:rPr lang="en-GB" dirty="0" smtClean="0"/>
              <a:t> had migrated from Shandong seven years earlier). In the writer's view, there was little sense of community and little in common there. One resident noted, "It is quite sad that we don't really talk to each other.”</a:t>
            </a:r>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7</a:t>
            </a:fld>
            <a:endParaRPr lang="en-GB"/>
          </a:p>
        </p:txBody>
      </p:sp>
    </p:spTree>
    <p:extLst>
      <p:ext uri="{BB962C8B-B14F-4D97-AF65-F5344CB8AC3E}">
        <p14:creationId xmlns:p14="http://schemas.microsoft.com/office/powerpoint/2010/main" val="3601657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December 8th 2012, over a year after Wang Yue had died, a five-year-old boy named Yan </a:t>
            </a:r>
            <a:r>
              <a:rPr lang="en-GB" dirty="0" err="1" smtClean="0"/>
              <a:t>Zhe</a:t>
            </a:r>
            <a:r>
              <a:rPr lang="en-GB" dirty="0" smtClean="0"/>
              <a:t> received serious injuries from a minibus as it pulled out suddenly as he was crossing the street in the Zhejiang province. Despite the pleas of the child's mother, other drivers and passers-by refused to help with many just walking away or stopping to stare and take photos. It was 10 minutes before a motorist stopped and took the boy to hospital but he died on the way there. After this, Guangdong and Zhejiang province officials, along with many lawyers and social workers, held three days of meetings in the provincial capital of Guangzhou to discuss these tragic cases. It was reported that various lawmakers of the province were drafting a "Good Samaritan" law, which would "penalize people who fail to help in a situation of this type and indemnify them from lawsuits if their efforts are in vain. On 1 August 2013, the nation's first Good Samaritan law took effect in Shenzhen. On 1 Oct 2017, China’s national Good Samaritan law came into force.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CBDDDAB-E359-42D9-BF9B-DDBCB0E1FB1D}" type="slidenum">
              <a:rPr lang="en-GB" smtClean="0"/>
              <a:t>8</a:t>
            </a:fld>
            <a:endParaRPr lang="en-GB"/>
          </a:p>
        </p:txBody>
      </p:sp>
    </p:spTree>
    <p:extLst>
      <p:ext uri="{BB962C8B-B14F-4D97-AF65-F5344CB8AC3E}">
        <p14:creationId xmlns:p14="http://schemas.microsoft.com/office/powerpoint/2010/main" val="412320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12/10/2018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003" y="-417444"/>
            <a:ext cx="8001000" cy="2971801"/>
          </a:xfrm>
        </p:spPr>
        <p:txBody>
          <a:bodyPr/>
          <a:lstStyle/>
          <a:p>
            <a:r>
              <a:rPr lang="en-GB" b="1" u="sng" dirty="0" smtClean="0"/>
              <a:t>The bystander effect</a:t>
            </a:r>
            <a:endParaRPr lang="en-GB" b="1" u="sng" dirty="0"/>
          </a:p>
        </p:txBody>
      </p:sp>
      <p:sp>
        <p:nvSpPr>
          <p:cNvPr id="3" name="Subtitle 2"/>
          <p:cNvSpPr>
            <a:spLocks noGrp="1"/>
          </p:cNvSpPr>
          <p:nvPr>
            <p:ph type="subTitle" idx="1"/>
          </p:nvPr>
        </p:nvSpPr>
        <p:spPr>
          <a:xfrm>
            <a:off x="415855" y="4470032"/>
            <a:ext cx="6400800" cy="1947333"/>
          </a:xfrm>
        </p:spPr>
        <p:txBody>
          <a:bodyPr/>
          <a:lstStyle/>
          <a:p>
            <a:r>
              <a:rPr lang="en-GB" dirty="0" smtClean="0">
                <a:solidFill>
                  <a:schemeClr val="tx1"/>
                </a:solidFill>
              </a:rPr>
              <a:t>Georgie </a:t>
            </a:r>
            <a:r>
              <a:rPr lang="en-GB" dirty="0" err="1" smtClean="0">
                <a:solidFill>
                  <a:schemeClr val="tx1"/>
                </a:solidFill>
              </a:rPr>
              <a:t>Vanderkolk</a:t>
            </a:r>
            <a:r>
              <a:rPr lang="en-GB" dirty="0" smtClean="0">
                <a:solidFill>
                  <a:schemeClr val="tx1"/>
                </a:solidFill>
              </a:rPr>
              <a:t>-Pellow</a:t>
            </a:r>
            <a:endParaRPr lang="en-GB" dirty="0">
              <a:solidFill>
                <a:schemeClr val="tx1"/>
              </a:solidFill>
            </a:endParaRPr>
          </a:p>
        </p:txBody>
      </p:sp>
    </p:spTree>
    <p:extLst>
      <p:ext uri="{BB962C8B-B14F-4D97-AF65-F5344CB8AC3E}">
        <p14:creationId xmlns:p14="http://schemas.microsoft.com/office/powerpoint/2010/main" val="1439766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490" y="511680"/>
            <a:ext cx="8534400" cy="1507067"/>
          </a:xfrm>
        </p:spPr>
        <p:txBody>
          <a:bodyPr/>
          <a:lstStyle/>
          <a:p>
            <a:r>
              <a:rPr lang="en-GB" b="1" u="sng" dirty="0" smtClean="0"/>
              <a:t>Aims:</a:t>
            </a:r>
            <a:endParaRPr lang="en-GB" b="1" u="sng" dirty="0"/>
          </a:p>
        </p:txBody>
      </p:sp>
      <p:sp>
        <p:nvSpPr>
          <p:cNvPr id="4" name="TextBox 3"/>
          <p:cNvSpPr txBox="1"/>
          <p:nvPr/>
        </p:nvSpPr>
        <p:spPr>
          <a:xfrm>
            <a:off x="475490" y="2355574"/>
            <a:ext cx="6188357"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To inform the audience about the Bystander Effect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 To inform the audience about Darley and </a:t>
            </a:r>
            <a:r>
              <a:rPr lang="en-GB" sz="2000" dirty="0" err="1" smtClean="0"/>
              <a:t>Latane’s</a:t>
            </a:r>
            <a:r>
              <a:rPr lang="en-GB" sz="2000" dirty="0" smtClean="0"/>
              <a:t> research</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To inform the audience about the tragic case of little Wang Yue and the aftermath of her death.</a:t>
            </a:r>
            <a:endParaRPr lang="en-GB" sz="2000" dirty="0"/>
          </a:p>
        </p:txBody>
      </p:sp>
      <p:pic>
        <p:nvPicPr>
          <p:cNvPr id="3" name="Picture 2"/>
          <p:cNvPicPr>
            <a:picLocks noChangeAspect="1"/>
          </p:cNvPicPr>
          <p:nvPr/>
        </p:nvPicPr>
        <p:blipFill>
          <a:blip r:embed="rId3"/>
          <a:stretch>
            <a:fillRect/>
          </a:stretch>
        </p:blipFill>
        <p:spPr>
          <a:xfrm>
            <a:off x="7337714" y="2355574"/>
            <a:ext cx="2384714" cy="2384714"/>
          </a:xfrm>
          <a:prstGeom prst="rect">
            <a:avLst/>
          </a:prstGeom>
        </p:spPr>
      </p:pic>
      <p:sp>
        <p:nvSpPr>
          <p:cNvPr id="5" name="TextBox 4"/>
          <p:cNvSpPr txBox="1"/>
          <p:nvPr/>
        </p:nvSpPr>
        <p:spPr>
          <a:xfrm>
            <a:off x="6942860" y="4787009"/>
            <a:ext cx="3645478" cy="430887"/>
          </a:xfrm>
          <a:prstGeom prst="rect">
            <a:avLst/>
          </a:prstGeom>
          <a:noFill/>
        </p:spPr>
        <p:txBody>
          <a:bodyPr wrap="square" rtlCol="0">
            <a:spAutoFit/>
          </a:bodyPr>
          <a:lstStyle/>
          <a:p>
            <a:r>
              <a:rPr lang="en-GB" sz="1100" dirty="0"/>
              <a:t>https://www.stockvault.net/photo/224483/aims-sign-character-means-aspirations-and-goals</a:t>
            </a:r>
          </a:p>
        </p:txBody>
      </p:sp>
    </p:spTree>
    <p:extLst>
      <p:ext uri="{BB962C8B-B14F-4D97-AF65-F5344CB8AC3E}">
        <p14:creationId xmlns:p14="http://schemas.microsoft.com/office/powerpoint/2010/main" val="2636769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455" y="422228"/>
            <a:ext cx="8534400" cy="1507067"/>
          </a:xfrm>
        </p:spPr>
        <p:txBody>
          <a:bodyPr/>
          <a:lstStyle/>
          <a:p>
            <a:r>
              <a:rPr lang="en-GB" b="1" u="sng" dirty="0" smtClean="0"/>
              <a:t>The bystander effect</a:t>
            </a:r>
            <a:endParaRPr lang="en-GB" b="1" u="sng" dirty="0"/>
          </a:p>
        </p:txBody>
      </p:sp>
      <p:sp>
        <p:nvSpPr>
          <p:cNvPr id="3" name="TextBox 2"/>
          <p:cNvSpPr txBox="1"/>
          <p:nvPr/>
        </p:nvSpPr>
        <p:spPr>
          <a:xfrm>
            <a:off x="816328" y="2506344"/>
            <a:ext cx="5546894"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Also known as Bystander Apathy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Concept came into use after </a:t>
            </a:r>
            <a:r>
              <a:rPr lang="en-GB" dirty="0"/>
              <a:t>the 1964 killing of Kitty Genovese in New York City, giving rise to the term, “Genovese Syndrome”.</a:t>
            </a:r>
          </a:p>
          <a:p>
            <a:r>
              <a:rPr lang="en-GB" dirty="0" smtClean="0"/>
              <a:t> </a:t>
            </a:r>
          </a:p>
          <a:p>
            <a:pPr marL="285750" indent="-285750">
              <a:buFont typeface="Arial" panose="020B0604020202020204" pitchFamily="34" charset="0"/>
              <a:buChar char="•"/>
            </a:pPr>
            <a:r>
              <a:rPr lang="en-GB" dirty="0" smtClean="0"/>
              <a:t>First demonstrated by two social psychologists, John Darley and </a:t>
            </a:r>
            <a:r>
              <a:rPr lang="en-GB" dirty="0" err="1" smtClean="0"/>
              <a:t>Bibb</a:t>
            </a:r>
            <a:r>
              <a:rPr lang="en-GB" dirty="0"/>
              <a:t> </a:t>
            </a:r>
            <a:r>
              <a:rPr lang="en-GB" dirty="0" err="1" smtClean="0"/>
              <a:t>Latane</a:t>
            </a:r>
            <a:r>
              <a:rPr lang="en-GB" dirty="0" smtClean="0"/>
              <a:t> (1968).</a:t>
            </a:r>
            <a:endParaRPr lang="en-GB" dirty="0"/>
          </a:p>
        </p:txBody>
      </p:sp>
      <p:pic>
        <p:nvPicPr>
          <p:cNvPr id="5" name="Picture 4"/>
          <p:cNvPicPr>
            <a:picLocks noChangeAspect="1"/>
          </p:cNvPicPr>
          <p:nvPr/>
        </p:nvPicPr>
        <p:blipFill>
          <a:blip r:embed="rId3"/>
          <a:stretch>
            <a:fillRect/>
          </a:stretch>
        </p:blipFill>
        <p:spPr>
          <a:xfrm>
            <a:off x="7268440" y="2296392"/>
            <a:ext cx="3754610" cy="2770902"/>
          </a:xfrm>
          <a:prstGeom prst="rect">
            <a:avLst/>
          </a:prstGeom>
        </p:spPr>
      </p:pic>
      <p:sp>
        <p:nvSpPr>
          <p:cNvPr id="4" name="TextBox 3"/>
          <p:cNvSpPr txBox="1"/>
          <p:nvPr/>
        </p:nvSpPr>
        <p:spPr>
          <a:xfrm>
            <a:off x="7783895" y="5091667"/>
            <a:ext cx="2317173" cy="415498"/>
          </a:xfrm>
          <a:prstGeom prst="rect">
            <a:avLst/>
          </a:prstGeom>
          <a:noFill/>
        </p:spPr>
        <p:txBody>
          <a:bodyPr wrap="square" rtlCol="0">
            <a:spAutoFit/>
          </a:bodyPr>
          <a:lstStyle/>
          <a:p>
            <a:r>
              <a:rPr lang="en-GB" sz="1050" dirty="0"/>
              <a:t>https://commons.wikimedia.org/wiki/File:Bystander_effect.jpg</a:t>
            </a:r>
          </a:p>
        </p:txBody>
      </p:sp>
    </p:spTree>
    <p:extLst>
      <p:ext uri="{BB962C8B-B14F-4D97-AF65-F5344CB8AC3E}">
        <p14:creationId xmlns:p14="http://schemas.microsoft.com/office/powerpoint/2010/main" val="27498682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261" y="-73826"/>
            <a:ext cx="8534400" cy="1507067"/>
          </a:xfrm>
        </p:spPr>
        <p:txBody>
          <a:bodyPr/>
          <a:lstStyle/>
          <a:p>
            <a:r>
              <a:rPr lang="en-GB" b="1" u="sng" dirty="0" smtClean="0"/>
              <a:t>Darley and </a:t>
            </a:r>
            <a:r>
              <a:rPr lang="en-GB" b="1" u="sng" dirty="0" err="1" smtClean="0"/>
              <a:t>latane</a:t>
            </a:r>
            <a:r>
              <a:rPr lang="en-GB" b="1" u="sng" dirty="0" smtClean="0"/>
              <a:t> (1968)</a:t>
            </a:r>
            <a:endParaRPr lang="en-GB" b="1" u="sng" dirty="0"/>
          </a:p>
        </p:txBody>
      </p:sp>
      <p:pic>
        <p:nvPicPr>
          <p:cNvPr id="3" name="Picture 2"/>
          <p:cNvPicPr>
            <a:picLocks noChangeAspect="1"/>
          </p:cNvPicPr>
          <p:nvPr/>
        </p:nvPicPr>
        <p:blipFill>
          <a:blip r:embed="rId3"/>
          <a:stretch>
            <a:fillRect/>
          </a:stretch>
        </p:blipFill>
        <p:spPr>
          <a:xfrm>
            <a:off x="7388487" y="2430769"/>
            <a:ext cx="4309698" cy="2585819"/>
          </a:xfrm>
          <a:prstGeom prst="rect">
            <a:avLst/>
          </a:prstGeom>
        </p:spPr>
      </p:pic>
      <p:sp>
        <p:nvSpPr>
          <p:cNvPr id="4" name="TextBox 3"/>
          <p:cNvSpPr txBox="1"/>
          <p:nvPr/>
        </p:nvSpPr>
        <p:spPr>
          <a:xfrm>
            <a:off x="290261" y="1869660"/>
            <a:ext cx="5881256" cy="5355312"/>
          </a:xfrm>
          <a:prstGeom prst="rect">
            <a:avLst/>
          </a:prstGeom>
          <a:noFill/>
        </p:spPr>
        <p:txBody>
          <a:bodyPr wrap="square" rtlCol="0">
            <a:spAutoFit/>
          </a:bodyPr>
          <a:lstStyle/>
          <a:p>
            <a:pPr marL="285750" indent="-285750">
              <a:buFont typeface="Arial" panose="020B0604020202020204" pitchFamily="34" charset="0"/>
              <a:buChar char="•"/>
            </a:pPr>
            <a:r>
              <a:rPr lang="en-GB" sz="1500" dirty="0" smtClean="0"/>
              <a:t>Believed that when people are in </a:t>
            </a:r>
            <a:r>
              <a:rPr lang="en-GB" sz="1500" dirty="0"/>
              <a:t>the presence of other </a:t>
            </a:r>
            <a:r>
              <a:rPr lang="en-GB" sz="1500" dirty="0" smtClean="0"/>
              <a:t>people during an emergency, they are </a:t>
            </a:r>
            <a:r>
              <a:rPr lang="en-GB" sz="1500" dirty="0"/>
              <a:t>less likely to </a:t>
            </a:r>
            <a:r>
              <a:rPr lang="en-GB" sz="1500" dirty="0" smtClean="0"/>
              <a:t>intervene.</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smtClean="0"/>
              <a:t>Conducted a series of experiments to prove this theory.</a:t>
            </a:r>
          </a:p>
          <a:p>
            <a:endParaRPr lang="en-GB" sz="1500" dirty="0" smtClean="0"/>
          </a:p>
          <a:p>
            <a:pPr marL="285750" indent="-285750">
              <a:buFont typeface="Arial" panose="020B0604020202020204" pitchFamily="34" charset="0"/>
              <a:buChar char="•"/>
            </a:pPr>
            <a:r>
              <a:rPr lang="en-GB" sz="1500" dirty="0" smtClean="0"/>
              <a:t>Said that </a:t>
            </a:r>
            <a:r>
              <a:rPr lang="en-GB" sz="1500" dirty="0"/>
              <a:t>there are there are five characteristics of emergencies that affect </a:t>
            </a:r>
            <a:r>
              <a:rPr lang="en-GB" sz="1500" dirty="0" smtClean="0"/>
              <a:t>bystanders:</a:t>
            </a:r>
            <a:endParaRPr lang="en-GB" sz="1500" dirty="0"/>
          </a:p>
          <a:p>
            <a:pPr marL="285750" indent="-285750">
              <a:buFont typeface="Arial" panose="020B0604020202020204" pitchFamily="34" charset="0"/>
              <a:buChar char="•"/>
            </a:pPr>
            <a:endParaRPr lang="en-GB" sz="1500" dirty="0" smtClean="0"/>
          </a:p>
          <a:p>
            <a:pPr marL="285750" indent="-285750">
              <a:buFont typeface="Arial" panose="020B0604020202020204" pitchFamily="34" charset="0"/>
              <a:buChar char="•"/>
            </a:pPr>
            <a:endParaRPr lang="en-GB" sz="1500" dirty="0"/>
          </a:p>
          <a:p>
            <a:r>
              <a:rPr lang="en-GB" sz="1500" dirty="0" smtClean="0"/>
              <a:t>1) Emergencies </a:t>
            </a:r>
            <a:r>
              <a:rPr lang="en-GB" sz="1500" dirty="0"/>
              <a:t>involve threat of harm or actual harm</a:t>
            </a:r>
          </a:p>
          <a:p>
            <a:pPr marL="285750" indent="-285750">
              <a:buFont typeface="Arial" panose="020B0604020202020204" pitchFamily="34" charset="0"/>
              <a:buChar char="•"/>
            </a:pPr>
            <a:endParaRPr lang="en-GB" sz="1500" dirty="0"/>
          </a:p>
          <a:p>
            <a:r>
              <a:rPr lang="en-GB" sz="1500" dirty="0" smtClean="0"/>
              <a:t>2) Emergencies </a:t>
            </a:r>
            <a:r>
              <a:rPr lang="en-GB" sz="1500" dirty="0"/>
              <a:t>are unusual and rare</a:t>
            </a:r>
          </a:p>
          <a:p>
            <a:pPr marL="285750" indent="-285750">
              <a:buFont typeface="Arial" panose="020B0604020202020204" pitchFamily="34" charset="0"/>
              <a:buChar char="•"/>
            </a:pPr>
            <a:endParaRPr lang="en-GB" sz="1500" dirty="0" smtClean="0"/>
          </a:p>
          <a:p>
            <a:r>
              <a:rPr lang="en-GB" sz="1500" dirty="0" smtClean="0"/>
              <a:t>3) The </a:t>
            </a:r>
            <a:r>
              <a:rPr lang="en-GB" sz="1500" dirty="0"/>
              <a:t>type of action required in an emergency differs from situation to situation</a:t>
            </a:r>
          </a:p>
          <a:p>
            <a:pPr marL="285750" indent="-285750">
              <a:buFont typeface="Arial" panose="020B0604020202020204" pitchFamily="34" charset="0"/>
              <a:buChar char="•"/>
            </a:pPr>
            <a:endParaRPr lang="en-GB" sz="1500" dirty="0"/>
          </a:p>
          <a:p>
            <a:r>
              <a:rPr lang="en-GB" sz="1500" dirty="0" smtClean="0"/>
              <a:t>4) Emergencies </a:t>
            </a:r>
            <a:r>
              <a:rPr lang="en-GB" sz="1500" dirty="0"/>
              <a:t>cannot be predicted or expected</a:t>
            </a:r>
          </a:p>
          <a:p>
            <a:pPr marL="285750" indent="-285750">
              <a:buFont typeface="Arial" panose="020B0604020202020204" pitchFamily="34" charset="0"/>
              <a:buChar char="•"/>
            </a:pPr>
            <a:endParaRPr lang="en-GB" sz="1500" dirty="0"/>
          </a:p>
          <a:p>
            <a:r>
              <a:rPr lang="en-GB" sz="1500" dirty="0" smtClean="0"/>
              <a:t>5) Emergencies </a:t>
            </a:r>
            <a:r>
              <a:rPr lang="en-GB" sz="1500" dirty="0"/>
              <a:t>require </a:t>
            </a:r>
            <a:r>
              <a:rPr lang="en-GB" sz="1500" dirty="0" smtClean="0"/>
              <a:t>immediate </a:t>
            </a:r>
            <a:r>
              <a:rPr lang="en-GB" sz="1500" dirty="0"/>
              <a:t>action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p:txBody>
      </p:sp>
      <p:sp>
        <p:nvSpPr>
          <p:cNvPr id="5" name="TextBox 4"/>
          <p:cNvSpPr txBox="1"/>
          <p:nvPr/>
        </p:nvSpPr>
        <p:spPr>
          <a:xfrm>
            <a:off x="8275645" y="5016588"/>
            <a:ext cx="2535382" cy="769441"/>
          </a:xfrm>
          <a:prstGeom prst="rect">
            <a:avLst/>
          </a:prstGeom>
          <a:noFill/>
        </p:spPr>
        <p:txBody>
          <a:bodyPr wrap="square" rtlCol="0">
            <a:spAutoFit/>
          </a:bodyPr>
          <a:lstStyle/>
          <a:p>
            <a:r>
              <a:rPr lang="en-GB" sz="1100" dirty="0"/>
              <a:t>https://www.kisspng.com/png-bystander-effect-individual-ak-benimle-kasm-3659484/preview.html</a:t>
            </a:r>
          </a:p>
        </p:txBody>
      </p:sp>
    </p:spTree>
    <p:extLst>
      <p:ext uri="{BB962C8B-B14F-4D97-AF65-F5344CB8AC3E}">
        <p14:creationId xmlns:p14="http://schemas.microsoft.com/office/powerpoint/2010/main" val="20594913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570" y="389705"/>
            <a:ext cx="8534400" cy="1507067"/>
          </a:xfrm>
        </p:spPr>
        <p:txBody>
          <a:bodyPr/>
          <a:lstStyle/>
          <a:p>
            <a:r>
              <a:rPr lang="en-GB" b="1" u="sng" dirty="0" smtClean="0"/>
              <a:t>Examples of the bystander effect: The case of </a:t>
            </a:r>
            <a:r>
              <a:rPr lang="en-GB" b="1" u="sng" dirty="0" err="1" smtClean="0"/>
              <a:t>wang</a:t>
            </a:r>
            <a:r>
              <a:rPr lang="en-GB" b="1" u="sng" dirty="0" smtClean="0"/>
              <a:t> </a:t>
            </a:r>
            <a:r>
              <a:rPr lang="en-GB" b="1" u="sng" dirty="0" err="1" smtClean="0"/>
              <a:t>yue</a:t>
            </a:r>
            <a:endParaRPr lang="en-GB" b="1" u="sng" dirty="0"/>
          </a:p>
        </p:txBody>
      </p:sp>
      <p:sp>
        <p:nvSpPr>
          <p:cNvPr id="3" name="TextBox 2"/>
          <p:cNvSpPr txBox="1"/>
          <p:nvPr/>
        </p:nvSpPr>
        <p:spPr>
          <a:xfrm>
            <a:off x="467591" y="2597727"/>
            <a:ext cx="5557428" cy="369331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Wang Yue: A 2 year old girl who wandered into the road.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She was hit by </a:t>
            </a:r>
            <a:r>
              <a:rPr lang="en-GB" dirty="0"/>
              <a:t>a small, white van </a:t>
            </a:r>
            <a:r>
              <a:rPr lang="en-GB" dirty="0" smtClean="0"/>
              <a:t>in China</a:t>
            </a:r>
            <a:r>
              <a:rPr lang="en-GB" dirty="0"/>
              <a:t>, then run over by a large truck when she was not moved by </a:t>
            </a:r>
            <a:r>
              <a:rPr lang="en-GB" dirty="0" smtClean="0"/>
              <a:t>bystanders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 </a:t>
            </a:r>
            <a:r>
              <a:rPr lang="en-GB" dirty="0"/>
              <a:t>total of 18 people ignored her, some going so far as to walk around the blood. The girl was left for seven minutes </a:t>
            </a:r>
            <a:r>
              <a:rPr lang="en-GB" dirty="0" smtClean="0"/>
              <a:t>before a woman walking past, picked </a:t>
            </a:r>
            <a:r>
              <a:rPr lang="en-GB" dirty="0"/>
              <a:t>up the toddler and called for help. </a:t>
            </a:r>
          </a:p>
          <a:p>
            <a:pPr marL="285750" indent="-285750">
              <a:buFont typeface="Arial" panose="020B0604020202020204" pitchFamily="34" charset="0"/>
              <a:buChar char="•"/>
            </a:pPr>
            <a:endParaRPr lang="en-GB" dirty="0"/>
          </a:p>
        </p:txBody>
      </p:sp>
      <p:pic>
        <p:nvPicPr>
          <p:cNvPr id="4" name="Picture 3"/>
          <p:cNvPicPr>
            <a:picLocks noChangeAspect="1"/>
          </p:cNvPicPr>
          <p:nvPr/>
        </p:nvPicPr>
        <p:blipFill>
          <a:blip r:embed="rId3"/>
          <a:stretch>
            <a:fillRect/>
          </a:stretch>
        </p:blipFill>
        <p:spPr>
          <a:xfrm>
            <a:off x="8560925" y="996932"/>
            <a:ext cx="2952202" cy="2281670"/>
          </a:xfrm>
          <a:prstGeom prst="rect">
            <a:avLst/>
          </a:prstGeom>
        </p:spPr>
      </p:pic>
      <p:pic>
        <p:nvPicPr>
          <p:cNvPr id="5" name="Picture 4"/>
          <p:cNvPicPr>
            <a:picLocks noChangeAspect="1"/>
          </p:cNvPicPr>
          <p:nvPr/>
        </p:nvPicPr>
        <p:blipFill rotWithShape="1">
          <a:blip r:embed="rId4"/>
          <a:srcRect l="3629" r="3831"/>
          <a:stretch/>
        </p:blipFill>
        <p:spPr>
          <a:xfrm>
            <a:off x="6519703" y="4016564"/>
            <a:ext cx="3108961" cy="1889761"/>
          </a:xfrm>
          <a:prstGeom prst="rect">
            <a:avLst/>
          </a:prstGeom>
        </p:spPr>
      </p:pic>
      <p:sp>
        <p:nvSpPr>
          <p:cNvPr id="6" name="TextBox 5"/>
          <p:cNvSpPr txBox="1"/>
          <p:nvPr/>
        </p:nvSpPr>
        <p:spPr>
          <a:xfrm>
            <a:off x="8732967" y="3278602"/>
            <a:ext cx="2608118" cy="769441"/>
          </a:xfrm>
          <a:prstGeom prst="rect">
            <a:avLst/>
          </a:prstGeom>
          <a:noFill/>
        </p:spPr>
        <p:txBody>
          <a:bodyPr wrap="square" rtlCol="0">
            <a:spAutoFit/>
          </a:bodyPr>
          <a:lstStyle/>
          <a:p>
            <a:r>
              <a:rPr lang="en-GB" sz="1100" dirty="0" smtClean="0"/>
              <a:t>https://www.dailymail.co.uk/news/article-2051679/Yue-Yue-dead-Chinese-girl-Wang-Yue-2-run-bystanders-watch-dies.html</a:t>
            </a:r>
            <a:endParaRPr lang="en-GB" sz="1100" dirty="0"/>
          </a:p>
        </p:txBody>
      </p:sp>
      <p:sp>
        <p:nvSpPr>
          <p:cNvPr id="7" name="TextBox 6"/>
          <p:cNvSpPr txBox="1"/>
          <p:nvPr/>
        </p:nvSpPr>
        <p:spPr>
          <a:xfrm>
            <a:off x="6691745" y="5906325"/>
            <a:ext cx="3086100" cy="769441"/>
          </a:xfrm>
          <a:prstGeom prst="rect">
            <a:avLst/>
          </a:prstGeom>
          <a:noFill/>
        </p:spPr>
        <p:txBody>
          <a:bodyPr wrap="square" rtlCol="0">
            <a:spAutoFit/>
          </a:bodyPr>
          <a:lstStyle/>
          <a:p>
            <a:r>
              <a:rPr lang="en-GB" sz="1100" dirty="0"/>
              <a:t>https://www.dailymail.co.uk/news/article-2051679/Yue-Yue-dead-Chinese-girl-Wang-Yue-2-run-bystanders-watch-dies.html</a:t>
            </a:r>
          </a:p>
        </p:txBody>
      </p:sp>
    </p:spTree>
    <p:extLst>
      <p:ext uri="{BB962C8B-B14F-4D97-AF65-F5344CB8AC3E}">
        <p14:creationId xmlns:p14="http://schemas.microsoft.com/office/powerpoint/2010/main" val="2613639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957" y="133541"/>
            <a:ext cx="8534400" cy="1507067"/>
          </a:xfrm>
        </p:spPr>
        <p:txBody>
          <a:bodyPr/>
          <a:lstStyle/>
          <a:p>
            <a:r>
              <a:rPr lang="en-GB" b="1" u="sng" dirty="0" smtClean="0"/>
              <a:t>Diffusion of responsibility</a:t>
            </a:r>
            <a:endParaRPr lang="en-GB" b="1" u="sng" dirty="0"/>
          </a:p>
        </p:txBody>
      </p:sp>
      <p:sp>
        <p:nvSpPr>
          <p:cNvPr id="4" name="TextBox 3"/>
          <p:cNvSpPr txBox="1"/>
          <p:nvPr/>
        </p:nvSpPr>
        <p:spPr>
          <a:xfrm>
            <a:off x="410581" y="1772060"/>
            <a:ext cx="4374576" cy="5324535"/>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Also discovered by Darley and </a:t>
            </a:r>
            <a:r>
              <a:rPr lang="en-GB" sz="2000" dirty="0" err="1" smtClean="0"/>
              <a:t>Latane</a:t>
            </a:r>
            <a:r>
              <a:rPr lang="en-GB" sz="2000" dirty="0" smtClean="0"/>
              <a: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infamous rape &amp; murder case of Kitty Genovese and increased murders in WWII can be attributed to diffusion of </a:t>
            </a:r>
            <a:r>
              <a:rPr lang="en-GB" sz="2000" dirty="0" smtClean="0"/>
              <a:t>responsibility.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R</a:t>
            </a:r>
            <a:r>
              <a:rPr lang="en-GB" sz="2000" dirty="0" smtClean="0"/>
              <a:t>efers </a:t>
            </a:r>
            <a:r>
              <a:rPr lang="en-GB" sz="2000" dirty="0"/>
              <a:t>to the decreased responsibility of action each member of a group feels when he or she is part of a group</a:t>
            </a:r>
            <a:endParaRPr lang="en-GB" sz="2000" dirty="0" smtClean="0"/>
          </a:p>
          <a:p>
            <a:endParaRPr lang="en-GB" sz="2000" dirty="0" smtClean="0"/>
          </a:p>
          <a:p>
            <a:endParaRPr lang="en-GB" sz="2000" dirty="0"/>
          </a:p>
          <a:p>
            <a:endParaRPr lang="en-GB" sz="2000" dirty="0"/>
          </a:p>
          <a:p>
            <a:endParaRPr lang="en-GB" sz="2000" dirty="0"/>
          </a:p>
        </p:txBody>
      </p:sp>
      <p:pic>
        <p:nvPicPr>
          <p:cNvPr id="5" name="Picture 4"/>
          <p:cNvPicPr>
            <a:picLocks noChangeAspect="1"/>
          </p:cNvPicPr>
          <p:nvPr/>
        </p:nvPicPr>
        <p:blipFill>
          <a:blip r:embed="rId3"/>
          <a:stretch>
            <a:fillRect/>
          </a:stretch>
        </p:blipFill>
        <p:spPr>
          <a:xfrm>
            <a:off x="7147645" y="2256984"/>
            <a:ext cx="4075834" cy="2335722"/>
          </a:xfrm>
          <a:prstGeom prst="rect">
            <a:avLst/>
          </a:prstGeom>
        </p:spPr>
      </p:pic>
      <p:sp>
        <p:nvSpPr>
          <p:cNvPr id="6" name="TextBox 5"/>
          <p:cNvSpPr txBox="1"/>
          <p:nvPr/>
        </p:nvSpPr>
        <p:spPr>
          <a:xfrm>
            <a:off x="7772399" y="4592706"/>
            <a:ext cx="2826327" cy="577081"/>
          </a:xfrm>
          <a:prstGeom prst="rect">
            <a:avLst/>
          </a:prstGeom>
          <a:noFill/>
        </p:spPr>
        <p:txBody>
          <a:bodyPr wrap="square" rtlCol="0">
            <a:spAutoFit/>
          </a:bodyPr>
          <a:lstStyle/>
          <a:p>
            <a:r>
              <a:rPr lang="en-GB" sz="1050" dirty="0"/>
              <a:t>https://www.linkedin.com/pulse/diffusion-responsibility-bystander-effect-ebin-john-poovathany</a:t>
            </a:r>
          </a:p>
        </p:txBody>
      </p:sp>
    </p:spTree>
    <p:extLst>
      <p:ext uri="{BB962C8B-B14F-4D97-AF65-F5344CB8AC3E}">
        <p14:creationId xmlns:p14="http://schemas.microsoft.com/office/powerpoint/2010/main" val="364360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358" y="154323"/>
            <a:ext cx="8534400" cy="1507067"/>
          </a:xfrm>
        </p:spPr>
        <p:txBody>
          <a:bodyPr/>
          <a:lstStyle/>
          <a:p>
            <a:r>
              <a:rPr lang="en-GB" b="1" u="sng" dirty="0" err="1" smtClean="0"/>
              <a:t>AFtermath</a:t>
            </a:r>
            <a:r>
              <a:rPr lang="en-GB" b="1" u="sng" dirty="0" smtClean="0"/>
              <a:t> of </a:t>
            </a:r>
            <a:r>
              <a:rPr lang="en-GB" b="1" u="sng" dirty="0" err="1" smtClean="0"/>
              <a:t>wang</a:t>
            </a:r>
            <a:r>
              <a:rPr lang="en-GB" b="1" u="sng" dirty="0" smtClean="0"/>
              <a:t> </a:t>
            </a:r>
            <a:r>
              <a:rPr lang="en-GB" b="1" u="sng" dirty="0" err="1" smtClean="0"/>
              <a:t>yue’s</a:t>
            </a:r>
            <a:r>
              <a:rPr lang="en-GB" b="1" u="sng" dirty="0" smtClean="0"/>
              <a:t> death</a:t>
            </a:r>
            <a:endParaRPr lang="en-GB" b="1" u="sng" dirty="0"/>
          </a:p>
        </p:txBody>
      </p:sp>
      <p:sp>
        <p:nvSpPr>
          <p:cNvPr id="4" name="TextBox 3"/>
          <p:cNvSpPr txBox="1"/>
          <p:nvPr/>
        </p:nvSpPr>
        <p:spPr>
          <a:xfrm>
            <a:off x="768927" y="2182091"/>
            <a:ext cx="3325091"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
        <p:nvSpPr>
          <p:cNvPr id="5" name="TextBox 4"/>
          <p:cNvSpPr txBox="1"/>
          <p:nvPr/>
        </p:nvSpPr>
        <p:spPr>
          <a:xfrm>
            <a:off x="602669" y="2182091"/>
            <a:ext cx="8967215" cy="3416320"/>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Both van drivers were caught and sentenced to three and a half years in prison.</a:t>
            </a:r>
            <a:endParaRPr lang="en-GB" sz="2000" dirty="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Local shop keepers were interviewed </a:t>
            </a:r>
            <a:r>
              <a:rPr lang="en-GB" sz="2000" dirty="0"/>
              <a:t>and </a:t>
            </a:r>
            <a:r>
              <a:rPr lang="en-GB" sz="2000" dirty="0" smtClean="0"/>
              <a:t>reporters discovered that the place where the incident </a:t>
            </a:r>
            <a:r>
              <a:rPr lang="en-GB" sz="2000" dirty="0"/>
              <a:t>occurred was inhabited mainly by internal migrant families </a:t>
            </a:r>
            <a:r>
              <a:rPr lang="en-GB" sz="2000" dirty="0" smtClean="0"/>
              <a:t>and there </a:t>
            </a:r>
            <a:r>
              <a:rPr lang="en-GB" sz="2000" dirty="0"/>
              <a:t>was little sense of community and little in common there. </a:t>
            </a:r>
            <a:endParaRPr lang="en-GB" sz="2000" dirty="0" smtClean="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Good Samaritans Law started to be mentioned.</a:t>
            </a:r>
            <a:endParaRPr lang="en-GB" sz="2000" dirty="0"/>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39366764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176" y="258232"/>
            <a:ext cx="8534400" cy="1507067"/>
          </a:xfrm>
        </p:spPr>
        <p:txBody>
          <a:bodyPr/>
          <a:lstStyle/>
          <a:p>
            <a:r>
              <a:rPr lang="en-GB" b="1" u="sng" dirty="0" smtClean="0"/>
              <a:t>Good Samaritans law</a:t>
            </a:r>
            <a:endParaRPr lang="en-GB" b="1" u="sng" dirty="0"/>
          </a:p>
        </p:txBody>
      </p:sp>
      <p:sp>
        <p:nvSpPr>
          <p:cNvPr id="4" name="TextBox 3"/>
          <p:cNvSpPr txBox="1"/>
          <p:nvPr/>
        </p:nvSpPr>
        <p:spPr>
          <a:xfrm>
            <a:off x="384464" y="1911927"/>
            <a:ext cx="5878550" cy="3908762"/>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After Wang Yue died, there was another </a:t>
            </a:r>
            <a:r>
              <a:rPr lang="en-GB" dirty="0"/>
              <a:t>incident </a:t>
            </a:r>
            <a:r>
              <a:rPr lang="en-GB" dirty="0" smtClean="0"/>
              <a:t>in December 2012, a </a:t>
            </a:r>
            <a:r>
              <a:rPr lang="en-GB" dirty="0"/>
              <a:t>five-year-old boy named Yan </a:t>
            </a:r>
            <a:r>
              <a:rPr lang="en-GB" dirty="0" err="1"/>
              <a:t>Zhe</a:t>
            </a:r>
            <a:r>
              <a:rPr lang="en-GB" dirty="0"/>
              <a:t> received crush injuries from a minibus in Zhejiang province. Despite the pleas of the child's mother, other drivers and passers-by refused to help.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After this, on August 1</a:t>
            </a:r>
            <a:r>
              <a:rPr lang="en-GB" baseline="30000" dirty="0" smtClean="0"/>
              <a:t>st</a:t>
            </a:r>
            <a:r>
              <a:rPr lang="en-GB" dirty="0" smtClean="0"/>
              <a:t> 2013, China’s first Good Samaritans Law came into effect.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It meant people would be punished for failing to help during a serious incident.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pic>
        <p:nvPicPr>
          <p:cNvPr id="3" name="Picture 2"/>
          <p:cNvPicPr>
            <a:picLocks noChangeAspect="1"/>
          </p:cNvPicPr>
          <p:nvPr/>
        </p:nvPicPr>
        <p:blipFill>
          <a:blip r:embed="rId3"/>
          <a:stretch>
            <a:fillRect/>
          </a:stretch>
        </p:blipFill>
        <p:spPr>
          <a:xfrm>
            <a:off x="7616089" y="1281928"/>
            <a:ext cx="3103015" cy="1741826"/>
          </a:xfrm>
          <a:prstGeom prst="rect">
            <a:avLst/>
          </a:prstGeom>
        </p:spPr>
      </p:pic>
      <p:sp>
        <p:nvSpPr>
          <p:cNvPr id="6" name="TextBox 5"/>
          <p:cNvSpPr txBox="1"/>
          <p:nvPr/>
        </p:nvSpPr>
        <p:spPr>
          <a:xfrm>
            <a:off x="7616089" y="3086970"/>
            <a:ext cx="3065318" cy="738664"/>
          </a:xfrm>
          <a:prstGeom prst="rect">
            <a:avLst/>
          </a:prstGeom>
          <a:noFill/>
        </p:spPr>
        <p:txBody>
          <a:bodyPr wrap="square" rtlCol="0">
            <a:spAutoFit/>
          </a:bodyPr>
          <a:lstStyle/>
          <a:p>
            <a:r>
              <a:rPr lang="en-GB" sz="1050" dirty="0"/>
              <a:t>https://www.smh.com.au/world/is-there-a-conscience-there-chinese-boy-hit-by-minibus-ignored-by-passersby-20121214-2bddr.html</a:t>
            </a:r>
          </a:p>
        </p:txBody>
      </p:sp>
      <p:pic>
        <p:nvPicPr>
          <p:cNvPr id="7" name="Picture 6"/>
          <p:cNvPicPr>
            <a:picLocks noChangeAspect="1"/>
          </p:cNvPicPr>
          <p:nvPr/>
        </p:nvPicPr>
        <p:blipFill>
          <a:blip r:embed="rId4"/>
          <a:stretch>
            <a:fillRect/>
          </a:stretch>
        </p:blipFill>
        <p:spPr>
          <a:xfrm>
            <a:off x="7807252" y="4050813"/>
            <a:ext cx="2448647" cy="1775942"/>
          </a:xfrm>
          <a:prstGeom prst="rect">
            <a:avLst/>
          </a:prstGeom>
        </p:spPr>
      </p:pic>
      <p:sp>
        <p:nvSpPr>
          <p:cNvPr id="8" name="TextBox 7"/>
          <p:cNvSpPr txBox="1"/>
          <p:nvPr/>
        </p:nvSpPr>
        <p:spPr>
          <a:xfrm>
            <a:off x="8299015" y="5970453"/>
            <a:ext cx="1465119" cy="577081"/>
          </a:xfrm>
          <a:prstGeom prst="rect">
            <a:avLst/>
          </a:prstGeom>
          <a:noFill/>
        </p:spPr>
        <p:txBody>
          <a:bodyPr wrap="square" rtlCol="0">
            <a:spAutoFit/>
          </a:bodyPr>
          <a:lstStyle/>
          <a:p>
            <a:r>
              <a:rPr lang="en-GB" sz="1050" dirty="0"/>
              <a:t>https://freeomid.org/good-samaritan-laws/</a:t>
            </a:r>
          </a:p>
        </p:txBody>
      </p:sp>
    </p:spTree>
    <p:extLst>
      <p:ext uri="{BB962C8B-B14F-4D97-AF65-F5344CB8AC3E}">
        <p14:creationId xmlns:p14="http://schemas.microsoft.com/office/powerpoint/2010/main" val="35953162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700096"/>
            <a:ext cx="8534400" cy="1507067"/>
          </a:xfrm>
        </p:spPr>
        <p:txBody>
          <a:bodyPr/>
          <a:lstStyle/>
          <a:p>
            <a:r>
              <a:rPr lang="en-GB" b="1" u="sng" dirty="0" smtClean="0"/>
              <a:t>Questions?</a:t>
            </a:r>
            <a:endParaRPr lang="en-GB" b="1" u="sng" dirty="0"/>
          </a:p>
        </p:txBody>
      </p:sp>
    </p:spTree>
    <p:extLst>
      <p:ext uri="{BB962C8B-B14F-4D97-AF65-F5344CB8AC3E}">
        <p14:creationId xmlns:p14="http://schemas.microsoft.com/office/powerpoint/2010/main" val="39903359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794" y="175105"/>
            <a:ext cx="8534400" cy="1507067"/>
          </a:xfrm>
        </p:spPr>
        <p:txBody>
          <a:bodyPr/>
          <a:lstStyle/>
          <a:p>
            <a:r>
              <a:rPr lang="en-GB" b="1" u="sng" dirty="0" smtClean="0"/>
              <a:t>References</a:t>
            </a:r>
            <a:endParaRPr lang="en-GB" b="1" u="sng" dirty="0"/>
          </a:p>
        </p:txBody>
      </p:sp>
      <p:sp>
        <p:nvSpPr>
          <p:cNvPr id="4" name="TextBox 3"/>
          <p:cNvSpPr txBox="1"/>
          <p:nvPr/>
        </p:nvSpPr>
        <p:spPr>
          <a:xfrm>
            <a:off x="633844" y="1932710"/>
            <a:ext cx="7367155"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a:t>Clark III, R. and Word, L. (1992). WHY DON'T BYSTANDERS HELP? BECAUSE OF AMBIGUITY?. [online] Communicationcache.com. Available at: http://www.communicationcache.com/uploads/1/0/8/8/10887248/why_dont_bystanders_help-_because_of_ambiguity.pdf [Accessed 10 Dec. 2018</a:t>
            </a:r>
            <a:r>
              <a:rPr lang="en-GB" sz="1600" dirty="0" smtClean="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Moore</a:t>
            </a:r>
            <a:r>
              <a:rPr lang="en-GB" sz="1600" dirty="0"/>
              <a:t>, M. (2011). As Chinese hit-and-run girl dies, </a:t>
            </a:r>
            <a:r>
              <a:rPr lang="en-GB" sz="1600" dirty="0" err="1"/>
              <a:t>passersby</a:t>
            </a:r>
            <a:r>
              <a:rPr lang="en-GB" sz="1600" dirty="0"/>
              <a:t> claim they did not see her. The Telegraph. [online] Available at: https://www.telegraph.co.uk/news/worldnews/asia/china/8841840/As-Chinese-hit-and-run-girl-dies-passersby-claim-they-did-not-see-her.html [Accessed 10 Dec. 2018</a:t>
            </a:r>
            <a:r>
              <a:rPr lang="en-GB" sz="1600" dirty="0" smtClean="0"/>
              <a: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 Sydney Morning Herald. (2012). Is there a conscience there?: Chinese boy hit by minibus ignored by passers-by. [online] Available at: https://www.smh.com.au/world/is-there-a-conscience-there-chinese-boy-hit-by-minibus-ignored-by-passersby-20121214-2bddr.html [Accessed 10 Dec. 2018].</a:t>
            </a:r>
          </a:p>
        </p:txBody>
      </p:sp>
    </p:spTree>
    <p:extLst>
      <p:ext uri="{BB962C8B-B14F-4D97-AF65-F5344CB8AC3E}">
        <p14:creationId xmlns:p14="http://schemas.microsoft.com/office/powerpoint/2010/main" val="4166873760"/>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1390</TotalTime>
  <Words>2050</Words>
  <Application>Microsoft Office PowerPoint</Application>
  <PresentationFormat>Widescreen</PresentationFormat>
  <Paragraphs>95</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Slice</vt:lpstr>
      <vt:lpstr>The bystander effect</vt:lpstr>
      <vt:lpstr>Aims:</vt:lpstr>
      <vt:lpstr>The bystander effect</vt:lpstr>
      <vt:lpstr>Darley and latane (1968)</vt:lpstr>
      <vt:lpstr>Examples of the bystander effect: The case of wang yue</vt:lpstr>
      <vt:lpstr>Diffusion of responsibility</vt:lpstr>
      <vt:lpstr>AFtermath of wang yue’s death</vt:lpstr>
      <vt:lpstr>Good Samaritans law</vt:lpstr>
      <vt:lpstr>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bystander effect</dc:title>
  <dc:creator>UWTSD</dc:creator>
  <cp:lastModifiedBy>UWTSD</cp:lastModifiedBy>
  <cp:revision>13</cp:revision>
  <dcterms:created xsi:type="dcterms:W3CDTF">2018-12-08T10:31:37Z</dcterms:created>
  <dcterms:modified xsi:type="dcterms:W3CDTF">2018-12-10T17:04:51Z</dcterms:modified>
</cp:coreProperties>
</file>