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FC23C7-2994-45C2-9DE4-8A15A43C86C2}" v="128" dt="2023-02-23T09:08:08.4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111" d="100"/>
          <a:sy n="111" d="100"/>
        </p:scale>
        <p:origin x="384"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3/8/23</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542086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3/8/23</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7595367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3/8/23</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6443528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3/8/23</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2163077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3/8/23</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822731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3/8/23</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2675389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3/8/23</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692843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3/8/23</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2638341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3/8/23</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5756790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3/8/23</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0913125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3/8/23</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017490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3/8/23</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214762132"/>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26" r:id="rId5"/>
    <p:sldLayoutId id="2147483731" r:id="rId6"/>
    <p:sldLayoutId id="2147483727" r:id="rId7"/>
    <p:sldLayoutId id="2147483728" r:id="rId8"/>
    <p:sldLayoutId id="2147483729" r:id="rId9"/>
    <p:sldLayoutId id="2147483730" r:id="rId10"/>
    <p:sldLayoutId id="2147483732"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forbes.com/sites/jimgorzelany/2017/11/16/the-dirty-truth-about-hotel-cleanliness/?sh=21e1e31d25cb" TargetMode="External"/><Relationship Id="rId7" Type="http://schemas.openxmlformats.org/officeDocument/2006/relationships/hyperlink" Target="https://ritzcarltonleadershipcenter.com/about/gold-standards/" TargetMode="External"/><Relationship Id="rId2" Type="http://schemas.openxmlformats.org/officeDocument/2006/relationships/hyperlink" Target="https://www.cdc.gov/coronavirus/2019-ncov/community/disinfecting-building-facility.html" TargetMode="External"/><Relationship Id="rId1" Type="http://schemas.openxmlformats.org/officeDocument/2006/relationships/slideLayout" Target="../slideLayouts/slideLayout2.xml"/><Relationship Id="rId6" Type="http://schemas.openxmlformats.org/officeDocument/2006/relationships/hyperlink" Target="https://www.osha.gov/hotel-housekeeping" TargetMode="External"/><Relationship Id="rId5" Type="http://schemas.openxmlformats.org/officeDocument/2006/relationships/hyperlink" Target="https://www.marriott.com/about/culture-and-values/awards-and-recognition.mi" TargetMode="External"/><Relationship Id="rId4" Type="http://schemas.openxmlformats.org/officeDocument/2006/relationships/hyperlink" Target="https://www.hilton.com/en/corporate/careers/great-place-to-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6E2935B3-43F9-4F49-AEEE-A09015DDFF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31" name="Rectangle 30">
              <a:extLst>
                <a:ext uri="{FF2B5EF4-FFF2-40B4-BE49-F238E27FC236}">
                  <a16:creationId xmlns:a16="http://schemas.microsoft.com/office/drawing/2014/main" id="{823C3E9F-031F-4D06-B2D1-FBDE7797AEC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AD6B24CB-2D97-4762-B34A-9FE40CECA82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72E85C82-5A92-4169-B806-F7A311C1C60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4" name="Group 33">
              <a:extLst>
                <a:ext uri="{FF2B5EF4-FFF2-40B4-BE49-F238E27FC236}">
                  <a16:creationId xmlns:a16="http://schemas.microsoft.com/office/drawing/2014/main" id="{536DD679-1C6F-4F84-9CA0-27B1ABCFD7D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9" name="Rectangle 38">
                <a:extLst>
                  <a:ext uri="{FF2B5EF4-FFF2-40B4-BE49-F238E27FC236}">
                    <a16:creationId xmlns:a16="http://schemas.microsoft.com/office/drawing/2014/main" id="{90EBB60D-86C6-45E0-AB7B-8C952FEBD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E06710FE-8C5F-4C9D-AF9E-1A7CDAE4C6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5" name="Group 34">
              <a:extLst>
                <a:ext uri="{FF2B5EF4-FFF2-40B4-BE49-F238E27FC236}">
                  <a16:creationId xmlns:a16="http://schemas.microsoft.com/office/drawing/2014/main" id="{38556C1B-E283-4483-ACD0-2808A242AC1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7" name="Rectangle 36">
                <a:extLst>
                  <a:ext uri="{FF2B5EF4-FFF2-40B4-BE49-F238E27FC236}">
                    <a16:creationId xmlns:a16="http://schemas.microsoft.com/office/drawing/2014/main" id="{6575218D-6500-488D-AB87-B8B426C1CC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0859891A-F84B-4F49-B829-12D780F42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2A4DD948-16D9-47F3-880E-69BF40A2CFB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2" name="Rectangle 41">
            <a:extLst>
              <a:ext uri="{FF2B5EF4-FFF2-40B4-BE49-F238E27FC236}">
                <a16:creationId xmlns:a16="http://schemas.microsoft.com/office/drawing/2014/main" id="{8CED433A-4441-4EF2-A360-2D5C19C7F3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p:cNvSpPr>
            <a:spLocks noGrp="1"/>
          </p:cNvSpPr>
          <p:nvPr>
            <p:ph type="ctrTitle"/>
          </p:nvPr>
        </p:nvSpPr>
        <p:spPr>
          <a:xfrm>
            <a:off x="7140575" y="540000"/>
            <a:ext cx="4500561" cy="4259814"/>
          </a:xfrm>
        </p:spPr>
        <p:txBody>
          <a:bodyPr>
            <a:normAutofit/>
          </a:bodyPr>
          <a:lstStyle/>
          <a:p>
            <a:r>
              <a:rPr lang="en-US" sz="2900">
                <a:ea typeface="+mj-lt"/>
                <a:cs typeface="+mj-lt"/>
              </a:rPr>
              <a:t>Training presentation for MY colleagues within the housekeeping team to get the best out of them, ensure that brand standard is being achieved and that Health and Safety procedures are also being followed.</a:t>
            </a:r>
            <a:endParaRPr lang="en-US" sz="2900"/>
          </a:p>
        </p:txBody>
      </p:sp>
      <p:sp>
        <p:nvSpPr>
          <p:cNvPr id="3" name="Subtitle 2"/>
          <p:cNvSpPr>
            <a:spLocks noGrp="1"/>
          </p:cNvSpPr>
          <p:nvPr>
            <p:ph type="subTitle" idx="1"/>
          </p:nvPr>
        </p:nvSpPr>
        <p:spPr>
          <a:xfrm>
            <a:off x="7140575" y="4988476"/>
            <a:ext cx="4500561" cy="1320249"/>
          </a:xfrm>
        </p:spPr>
        <p:txBody>
          <a:bodyPr vert="horz" lIns="91440" tIns="45720" rIns="91440" bIns="45720" rtlCol="0">
            <a:normAutofit/>
          </a:bodyPr>
          <a:lstStyle/>
          <a:p>
            <a:r>
              <a:rPr lang="en-US">
                <a:cs typeface="Calibri"/>
              </a:rPr>
              <a:t>2126427</a:t>
            </a:r>
            <a:endParaRPr lang="en-US" dirty="0"/>
          </a:p>
        </p:txBody>
      </p:sp>
      <p:grpSp>
        <p:nvGrpSpPr>
          <p:cNvPr id="44" name="Group 43">
            <a:extLst>
              <a:ext uri="{FF2B5EF4-FFF2-40B4-BE49-F238E27FC236}">
                <a16:creationId xmlns:a16="http://schemas.microsoft.com/office/drawing/2014/main" id="{7F7ED627-7392-4A74-B2B1-2366407FD5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2187522" y="2083476"/>
            <a:ext cx="4774524" cy="4774524"/>
            <a:chOff x="2387545" y="19050"/>
            <a:chExt cx="4774524" cy="4774524"/>
          </a:xfrm>
        </p:grpSpPr>
        <p:sp>
          <p:nvSpPr>
            <p:cNvPr id="45" name="Oval 44">
              <a:extLst>
                <a:ext uri="{FF2B5EF4-FFF2-40B4-BE49-F238E27FC236}">
                  <a16:creationId xmlns:a16="http://schemas.microsoft.com/office/drawing/2014/main" id="{C1FD7CAA-07DC-40D8-91AF-7D048331272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2387545" y="19050"/>
              <a:ext cx="4774524" cy="4774524"/>
            </a:xfrm>
            <a:prstGeom prst="ellipse">
              <a:avLst/>
            </a:prstGeom>
            <a:solidFill>
              <a:schemeClr val="accent2">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C88F8FE6-54D1-4013-8DA6-24F92F0F41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2565836" y="1193574"/>
              <a:ext cx="3600000" cy="360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8" name="Oval 47">
            <a:extLst>
              <a:ext uri="{FF2B5EF4-FFF2-40B4-BE49-F238E27FC236}">
                <a16:creationId xmlns:a16="http://schemas.microsoft.com/office/drawing/2014/main" id="{C224CB79-1553-4FB2-9B9B-BC4E2007AF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8503" y="0"/>
            <a:ext cx="4320000" cy="4320000"/>
          </a:xfrm>
          <a:prstGeom prst="ellipse">
            <a:avLst/>
          </a:prstGeom>
          <a:solidFill>
            <a:schemeClr val="accent2">
              <a:alpha val="54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68ACF9DC-A517-82A5-6F6A-9F4C774AE169}"/>
              </a:ext>
            </a:extLst>
          </p:cNvPr>
          <p:cNvPicPr>
            <a:picLocks noChangeAspect="1"/>
          </p:cNvPicPr>
          <p:nvPr/>
        </p:nvPicPr>
        <p:blipFill rotWithShape="1">
          <a:blip r:embed="rId2"/>
          <a:srcRect l="31861" r="18139" b="1"/>
          <a:stretch/>
        </p:blipFill>
        <p:spPr>
          <a:xfrm>
            <a:off x="2389592" y="2566953"/>
            <a:ext cx="4320000" cy="432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635000"/>
          </a:effectLst>
        </p:spPr>
      </p:pic>
      <p:pic>
        <p:nvPicPr>
          <p:cNvPr id="4" name="Picture 3">
            <a:extLst>
              <a:ext uri="{FF2B5EF4-FFF2-40B4-BE49-F238E27FC236}">
                <a16:creationId xmlns:a16="http://schemas.microsoft.com/office/drawing/2014/main" id="{5D898E0A-FDB5-5895-929B-03005995C6E6}"/>
              </a:ext>
            </a:extLst>
          </p:cNvPr>
          <p:cNvPicPr>
            <a:picLocks noChangeAspect="1"/>
          </p:cNvPicPr>
          <p:nvPr/>
        </p:nvPicPr>
        <p:blipFill rotWithShape="1">
          <a:blip r:embed="rId3"/>
          <a:srcRect l="22040" r="11209" b="-1"/>
          <a:stretch/>
        </p:blipFill>
        <p:spPr>
          <a:xfrm>
            <a:off x="215084" y="142960"/>
            <a:ext cx="3600000" cy="360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508000"/>
          </a:effectLst>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987A62DB-71D7-497D-BE1C-933ECB515A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12" name="Oval 11">
              <a:extLst>
                <a:ext uri="{FF2B5EF4-FFF2-40B4-BE49-F238E27FC236}">
                  <a16:creationId xmlns:a16="http://schemas.microsoft.com/office/drawing/2014/main" id="{FDAC2767-A7E3-4697-90F6-443A5831403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AB23E396-A746-411A-8709-32ABC4DDEA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D135C986-CB82-4211-A910-D232B9BCA1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16" name="Freeform: Shape 15">
            <a:extLst>
              <a:ext uri="{FF2B5EF4-FFF2-40B4-BE49-F238E27FC236}">
                <a16:creationId xmlns:a16="http://schemas.microsoft.com/office/drawing/2014/main" id="{837F2C8F-CC11-4A18-AA7E-AE8C022CD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6000" y="1"/>
            <a:ext cx="6858000" cy="6857999"/>
          </a:xfrm>
          <a:custGeom>
            <a:avLst/>
            <a:gdLst>
              <a:gd name="connsiteX0" fmla="*/ 3428961 w 6858000"/>
              <a:gd name="connsiteY0" fmla="*/ 0 h 6857999"/>
              <a:gd name="connsiteX1" fmla="*/ 3429042 w 6858000"/>
              <a:gd name="connsiteY1" fmla="*/ 0 h 6857999"/>
              <a:gd name="connsiteX2" fmla="*/ 3605457 w 6858000"/>
              <a:gd name="connsiteY2" fmla="*/ 4461 h 6857999"/>
              <a:gd name="connsiteX3" fmla="*/ 6858000 w 6858000"/>
              <a:gd name="connsiteY3" fmla="*/ 3429000 h 6857999"/>
              <a:gd name="connsiteX4" fmla="*/ 3429001 w 6858000"/>
              <a:gd name="connsiteY4" fmla="*/ 6857999 h 6857999"/>
              <a:gd name="connsiteX5" fmla="*/ 0 w 6858000"/>
              <a:gd name="connsiteY5" fmla="*/ 3429000 h 6857999"/>
              <a:gd name="connsiteX6" fmla="*/ 3252545 w 6858000"/>
              <a:gd name="connsiteY6" fmla="*/ 44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6857999">
                <a:moveTo>
                  <a:pt x="3428961" y="0"/>
                </a:moveTo>
                <a:lnTo>
                  <a:pt x="3429042" y="0"/>
                </a:lnTo>
                <a:lnTo>
                  <a:pt x="3605457" y="4461"/>
                </a:lnTo>
                <a:cubicBezTo>
                  <a:pt x="5417236" y="96300"/>
                  <a:pt x="6858000" y="1594396"/>
                  <a:pt x="6858000" y="3429000"/>
                </a:cubicBezTo>
                <a:cubicBezTo>
                  <a:pt x="6858000" y="5322784"/>
                  <a:pt x="5322784" y="6857999"/>
                  <a:pt x="3429001" y="6857999"/>
                </a:cubicBezTo>
                <a:cubicBezTo>
                  <a:pt x="1535216" y="6857999"/>
                  <a:pt x="0" y="5322784"/>
                  <a:pt x="0" y="3429000"/>
                </a:cubicBezTo>
                <a:cubicBezTo>
                  <a:pt x="0" y="1594396"/>
                  <a:pt x="1440765" y="96300"/>
                  <a:pt x="3252545" y="4461"/>
                </a:cubicBezTo>
                <a:close/>
              </a:path>
            </a:pathLst>
          </a:custGeom>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2CE062C-0811-148E-3FC7-4CD225BF0036}"/>
              </a:ext>
            </a:extLst>
          </p:cNvPr>
          <p:cNvSpPr>
            <a:spLocks noGrp="1"/>
          </p:cNvSpPr>
          <p:nvPr>
            <p:ph type="title"/>
          </p:nvPr>
        </p:nvSpPr>
        <p:spPr>
          <a:xfrm>
            <a:off x="540000" y="540000"/>
            <a:ext cx="4500561" cy="2181946"/>
          </a:xfrm>
        </p:spPr>
        <p:txBody>
          <a:bodyPr anchor="t">
            <a:normAutofit/>
          </a:bodyPr>
          <a:lstStyle/>
          <a:p>
            <a:r>
              <a:rPr lang="en-US" sz="3800"/>
              <a:t>INTRODUCTION </a:t>
            </a:r>
          </a:p>
        </p:txBody>
      </p:sp>
      <p:sp>
        <p:nvSpPr>
          <p:cNvPr id="3" name="Content Placeholder 2">
            <a:extLst>
              <a:ext uri="{FF2B5EF4-FFF2-40B4-BE49-F238E27FC236}">
                <a16:creationId xmlns:a16="http://schemas.microsoft.com/office/drawing/2014/main" id="{BFDC1827-5AB9-A54C-9C11-DF00948810C5}"/>
              </a:ext>
            </a:extLst>
          </p:cNvPr>
          <p:cNvSpPr>
            <a:spLocks noGrp="1"/>
          </p:cNvSpPr>
          <p:nvPr>
            <p:ph idx="1"/>
          </p:nvPr>
        </p:nvSpPr>
        <p:spPr>
          <a:xfrm>
            <a:off x="550863" y="2947121"/>
            <a:ext cx="4500562" cy="3361604"/>
          </a:xfrm>
        </p:spPr>
        <p:txBody>
          <a:bodyPr vert="horz" lIns="91440" tIns="45720" rIns="91440" bIns="45720" rtlCol="0" anchor="t">
            <a:normAutofit/>
          </a:bodyPr>
          <a:lstStyle/>
          <a:p>
            <a:pPr marL="269875" indent="-269875">
              <a:lnSpc>
                <a:spcPct val="115000"/>
              </a:lnSpc>
            </a:pPr>
            <a:r>
              <a:rPr lang="en-GB" sz="1100">
                <a:ea typeface="+mn-lt"/>
                <a:cs typeface="+mn-lt"/>
              </a:rPr>
              <a:t>Welcome to today's training session, everyone. </a:t>
            </a:r>
            <a:endParaRPr lang="en-US" sz="1100">
              <a:ea typeface="+mn-lt"/>
              <a:cs typeface="+mn-lt"/>
            </a:endParaRPr>
          </a:p>
          <a:p>
            <a:pPr marL="269875" indent="-269875">
              <a:lnSpc>
                <a:spcPct val="115000"/>
              </a:lnSpc>
            </a:pPr>
            <a:r>
              <a:rPr lang="en-GB" sz="1100">
                <a:ea typeface="+mn-lt"/>
                <a:cs typeface="+mn-lt"/>
              </a:rPr>
              <a:t>As the floor housekeeping manager, I want to make sure that our team has the knowledge and abilities necessary to offer our visitors a high level of service while upholding brand standards and adhering to health and safety regulations.</a:t>
            </a:r>
            <a:endParaRPr lang="en-US" sz="1100">
              <a:ea typeface="+mn-lt"/>
              <a:cs typeface="+mn-lt"/>
            </a:endParaRPr>
          </a:p>
          <a:p>
            <a:pPr marL="269875" indent="-269875">
              <a:lnSpc>
                <a:spcPct val="115000"/>
              </a:lnSpc>
            </a:pPr>
            <a:r>
              <a:rPr lang="en-GB" sz="1100">
                <a:ea typeface="+mn-lt"/>
                <a:cs typeface="+mn-lt"/>
              </a:rPr>
              <a:t> We must all work together to improve our performance and give our visitors the best experience possible in view of recent guest complaints. </a:t>
            </a:r>
            <a:endParaRPr lang="en-US" sz="1100">
              <a:ea typeface="+mn-lt"/>
              <a:cs typeface="+mn-lt"/>
            </a:endParaRPr>
          </a:p>
          <a:p>
            <a:pPr marL="269875" indent="-269875">
              <a:lnSpc>
                <a:spcPct val="115000"/>
              </a:lnSpc>
            </a:pPr>
            <a:r>
              <a:rPr lang="en-GB" sz="1100">
                <a:ea typeface="+mn-lt"/>
                <a:cs typeface="+mn-lt"/>
              </a:rPr>
              <a:t>The presentation today will highlight important areas for development and offer doable actions that we can all take to better our performance. </a:t>
            </a:r>
            <a:endParaRPr lang="en-US" sz="1100"/>
          </a:p>
        </p:txBody>
      </p:sp>
      <p:pic>
        <p:nvPicPr>
          <p:cNvPr id="4" name="Picture 4">
            <a:extLst>
              <a:ext uri="{FF2B5EF4-FFF2-40B4-BE49-F238E27FC236}">
                <a16:creationId xmlns:a16="http://schemas.microsoft.com/office/drawing/2014/main" id="{D1331A0B-D1D2-B679-C668-1218BEC3274E}"/>
              </a:ext>
            </a:extLst>
          </p:cNvPr>
          <p:cNvPicPr>
            <a:picLocks noChangeAspect="1"/>
          </p:cNvPicPr>
          <p:nvPr/>
        </p:nvPicPr>
        <p:blipFill>
          <a:blip r:embed="rId2"/>
          <a:stretch>
            <a:fillRect/>
          </a:stretch>
        </p:blipFill>
        <p:spPr>
          <a:xfrm>
            <a:off x="6525000" y="2242043"/>
            <a:ext cx="3600000" cy="2373913"/>
          </a:xfrm>
          <a:prstGeom prst="rect">
            <a:avLst/>
          </a:prstGeom>
        </p:spPr>
      </p:pic>
    </p:spTree>
    <p:extLst>
      <p:ext uri="{BB962C8B-B14F-4D97-AF65-F5344CB8AC3E}">
        <p14:creationId xmlns:p14="http://schemas.microsoft.com/office/powerpoint/2010/main" val="7107621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3E39E6-2A74-404E-B4BC-EEC89C01B7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5F3E8518-208F-6757-ADFA-BBFCF90667D4}"/>
              </a:ext>
            </a:extLst>
          </p:cNvPr>
          <p:cNvSpPr>
            <a:spLocks noGrp="1"/>
          </p:cNvSpPr>
          <p:nvPr>
            <p:ph type="title"/>
          </p:nvPr>
        </p:nvSpPr>
        <p:spPr>
          <a:xfrm>
            <a:off x="7086315" y="545126"/>
            <a:ext cx="4554821" cy="2186096"/>
          </a:xfrm>
        </p:spPr>
        <p:txBody>
          <a:bodyPr anchor="b">
            <a:normAutofit/>
          </a:bodyPr>
          <a:lstStyle/>
          <a:p>
            <a:endParaRPr lang="en-US" sz="3800"/>
          </a:p>
          <a:p>
            <a:r>
              <a:rPr lang="en-GB" sz="3800" b="1">
                <a:ea typeface="+mj-lt"/>
                <a:cs typeface="+mj-lt"/>
              </a:rPr>
              <a:t>Model for Employee Motivation</a:t>
            </a:r>
            <a:endParaRPr lang="en-US" sz="3800"/>
          </a:p>
          <a:p>
            <a:endParaRPr lang="en-US" sz="3800"/>
          </a:p>
        </p:txBody>
      </p:sp>
      <p:sp>
        <p:nvSpPr>
          <p:cNvPr id="25" name="Freeform: Shape 24">
            <a:extLst>
              <a:ext uri="{FF2B5EF4-FFF2-40B4-BE49-F238E27FC236}">
                <a16:creationId xmlns:a16="http://schemas.microsoft.com/office/drawing/2014/main" id="{2D253D93-3319-4E06-B75F-009AE70FC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44576" cy="6858000"/>
          </a:xfrm>
          <a:custGeom>
            <a:avLst/>
            <a:gdLst>
              <a:gd name="connsiteX0" fmla="*/ 0 w 6444576"/>
              <a:gd name="connsiteY0" fmla="*/ 0 h 6858000"/>
              <a:gd name="connsiteX1" fmla="*/ 6444576 w 6444576"/>
              <a:gd name="connsiteY1" fmla="*/ 0 h 6858000"/>
              <a:gd name="connsiteX2" fmla="*/ 6444576 w 6444576"/>
              <a:gd name="connsiteY2" fmla="*/ 6858000 h 6858000"/>
              <a:gd name="connsiteX3" fmla="*/ 0 w 644457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444576" h="6858000">
                <a:moveTo>
                  <a:pt x="0" y="0"/>
                </a:moveTo>
                <a:lnTo>
                  <a:pt x="6444576" y="0"/>
                </a:lnTo>
                <a:lnTo>
                  <a:pt x="6444576" y="6858000"/>
                </a:lnTo>
                <a:lnTo>
                  <a:pt x="0" y="685800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a:extLst>
              <a:ext uri="{FF2B5EF4-FFF2-40B4-BE49-F238E27FC236}">
                <a16:creationId xmlns:a16="http://schemas.microsoft.com/office/drawing/2014/main" id="{15F94918-ECD6-0D78-3592-2A3C0B5A2C15}"/>
              </a:ext>
            </a:extLst>
          </p:cNvPr>
          <p:cNvPicPr>
            <a:picLocks noChangeAspect="1"/>
          </p:cNvPicPr>
          <p:nvPr/>
        </p:nvPicPr>
        <p:blipFill>
          <a:blip r:embed="rId2"/>
          <a:stretch>
            <a:fillRect/>
          </a:stretch>
        </p:blipFill>
        <p:spPr>
          <a:xfrm>
            <a:off x="541776" y="1647844"/>
            <a:ext cx="5353200" cy="3562311"/>
          </a:xfrm>
          <a:prstGeom prst="rect">
            <a:avLst/>
          </a:prstGeom>
        </p:spPr>
      </p:pic>
      <p:sp>
        <p:nvSpPr>
          <p:cNvPr id="3" name="Content Placeholder 2">
            <a:extLst>
              <a:ext uri="{FF2B5EF4-FFF2-40B4-BE49-F238E27FC236}">
                <a16:creationId xmlns:a16="http://schemas.microsoft.com/office/drawing/2014/main" id="{5ADAB2AF-E709-9A50-6FD6-F4E6BC7141D0}"/>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lnSpc>
                <a:spcPct val="115000"/>
              </a:lnSpc>
            </a:pPr>
            <a:r>
              <a:rPr lang="en-GB" sz="1500">
                <a:ea typeface="+mn-lt"/>
                <a:cs typeface="+mn-lt"/>
              </a:rPr>
              <a:t>According to study by Harter et al. (2002), organizations with highly engaged employees witnessed a 3.9 times higher earnings-per-share growth rate than those with lower levels of engagement. </a:t>
            </a:r>
            <a:endParaRPr lang="en-US" sz="1500">
              <a:ea typeface="+mn-lt"/>
              <a:cs typeface="+mn-lt"/>
            </a:endParaRPr>
          </a:p>
          <a:p>
            <a:pPr marL="269875" indent="-269875">
              <a:lnSpc>
                <a:spcPct val="115000"/>
              </a:lnSpc>
            </a:pPr>
            <a:r>
              <a:rPr lang="en-GB" sz="1500">
                <a:ea typeface="+mn-lt"/>
                <a:cs typeface="+mn-lt"/>
              </a:rPr>
              <a:t>This finding supports the significance of employee engagement. </a:t>
            </a:r>
            <a:endParaRPr lang="en-US" sz="1500">
              <a:ea typeface="+mn-lt"/>
              <a:cs typeface="+mn-lt"/>
            </a:endParaRPr>
          </a:p>
          <a:p>
            <a:pPr marL="269875" indent="-269875">
              <a:lnSpc>
                <a:spcPct val="115000"/>
              </a:lnSpc>
            </a:pPr>
            <a:r>
              <a:rPr lang="en-GB" sz="1500">
                <a:ea typeface="+mn-lt"/>
                <a:cs typeface="+mn-lt"/>
              </a:rPr>
              <a:t>This emphasizes how crucial it is to concentrate on employee involvement in order to succeed in the hospitality sector.</a:t>
            </a:r>
            <a:endParaRPr lang="en-US" sz="1500"/>
          </a:p>
          <a:p>
            <a:pPr marL="269875" indent="-269875">
              <a:lnSpc>
                <a:spcPct val="115000"/>
              </a:lnSpc>
            </a:pPr>
            <a:endParaRPr lang="en-US" sz="1500"/>
          </a:p>
        </p:txBody>
      </p:sp>
    </p:spTree>
    <p:extLst>
      <p:ext uri="{BB962C8B-B14F-4D97-AF65-F5344CB8AC3E}">
        <p14:creationId xmlns:p14="http://schemas.microsoft.com/office/powerpoint/2010/main" val="12282935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A9CD3E6-968F-41B1-B6FA-C6FD9B728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F06169-0DCF-69A9-8FCD-469F35F7C096}"/>
              </a:ext>
            </a:extLst>
          </p:cNvPr>
          <p:cNvSpPr>
            <a:spLocks noGrp="1"/>
          </p:cNvSpPr>
          <p:nvPr>
            <p:ph type="title"/>
          </p:nvPr>
        </p:nvSpPr>
        <p:spPr>
          <a:xfrm>
            <a:off x="540000" y="540000"/>
            <a:ext cx="4500561" cy="1953501"/>
          </a:xfrm>
        </p:spPr>
        <p:txBody>
          <a:bodyPr anchor="t">
            <a:normAutofit/>
          </a:bodyPr>
          <a:lstStyle/>
          <a:p>
            <a:r>
              <a:rPr lang="en-GB" b="1" dirty="0">
                <a:ea typeface="+mj-lt"/>
                <a:cs typeface="+mj-lt"/>
              </a:rPr>
              <a:t>Corporate standards</a:t>
            </a:r>
            <a:endParaRPr lang="en-US"/>
          </a:p>
          <a:p>
            <a:endParaRPr lang="en-US" dirty="0"/>
          </a:p>
        </p:txBody>
      </p:sp>
      <p:sp>
        <p:nvSpPr>
          <p:cNvPr id="3" name="Content Placeholder 2">
            <a:extLst>
              <a:ext uri="{FF2B5EF4-FFF2-40B4-BE49-F238E27FC236}">
                <a16:creationId xmlns:a16="http://schemas.microsoft.com/office/drawing/2014/main" id="{4AA4215E-FA17-1934-4BB8-35E196C34593}"/>
              </a:ext>
            </a:extLst>
          </p:cNvPr>
          <p:cNvSpPr>
            <a:spLocks noGrp="1"/>
          </p:cNvSpPr>
          <p:nvPr>
            <p:ph idx="1"/>
          </p:nvPr>
        </p:nvSpPr>
        <p:spPr>
          <a:xfrm>
            <a:off x="5232400" y="540000"/>
            <a:ext cx="6408738" cy="5768725"/>
          </a:xfrm>
        </p:spPr>
        <p:txBody>
          <a:bodyPr vert="horz" lIns="91440" tIns="45720" rIns="91440" bIns="45720" rtlCol="0" anchor="t">
            <a:normAutofit/>
          </a:bodyPr>
          <a:lstStyle/>
          <a:p>
            <a:pPr marL="269875" indent="-269875">
              <a:lnSpc>
                <a:spcPct val="115000"/>
              </a:lnSpc>
            </a:pPr>
            <a:r>
              <a:rPr lang="en-GB" sz="1500">
                <a:ea typeface="+mn-lt"/>
                <a:cs typeface="+mn-lt"/>
              </a:rPr>
              <a:t>Any hospitality organization's performance depends heavily on brand standards. </a:t>
            </a:r>
            <a:endParaRPr lang="en-US" sz="1500">
              <a:ea typeface="+mn-lt"/>
              <a:cs typeface="+mn-lt"/>
            </a:endParaRPr>
          </a:p>
          <a:p>
            <a:pPr marL="269875" indent="-269875">
              <a:lnSpc>
                <a:spcPct val="115000"/>
              </a:lnSpc>
            </a:pPr>
            <a:r>
              <a:rPr lang="en-GB" sz="1500">
                <a:ea typeface="+mn-lt"/>
                <a:cs typeface="+mn-lt"/>
              </a:rPr>
              <a:t>Brand standards in the housekeeping division make sure that visitors have a constant and wonderful experience while they are there. </a:t>
            </a:r>
            <a:endParaRPr lang="en-US" sz="1500">
              <a:ea typeface="+mn-lt"/>
              <a:cs typeface="+mn-lt"/>
            </a:endParaRPr>
          </a:p>
          <a:p>
            <a:pPr marL="269875" indent="-269875">
              <a:lnSpc>
                <a:spcPct val="115000"/>
              </a:lnSpc>
            </a:pPr>
            <a:r>
              <a:rPr lang="en-GB" sz="1500">
                <a:ea typeface="+mn-lt"/>
                <a:cs typeface="+mn-lt"/>
              </a:rPr>
              <a:t>The significance of brand standards and how to uphold them in the housekeeping department will be the primary topics of this training session.</a:t>
            </a:r>
            <a:endParaRPr lang="en-US" sz="1500"/>
          </a:p>
          <a:p>
            <a:pPr marL="269875" indent="-269875">
              <a:lnSpc>
                <a:spcPct val="115000"/>
              </a:lnSpc>
            </a:pPr>
            <a:endParaRPr lang="en-US" sz="1500"/>
          </a:p>
          <a:p>
            <a:pPr marL="269875" indent="-269875">
              <a:lnSpc>
                <a:spcPct val="115000"/>
              </a:lnSpc>
            </a:pPr>
            <a:r>
              <a:rPr lang="en-GB" sz="1500">
                <a:ea typeface="+mn-lt"/>
                <a:cs typeface="+mn-lt"/>
              </a:rPr>
              <a:t>Importance of Brand Standards: Maintaining consistency, ensuring guest happiness, and developing a strong image for the hotel all depend on adherence to brand standards. </a:t>
            </a:r>
            <a:endParaRPr lang="en-US" sz="1500">
              <a:ea typeface="+mn-lt"/>
              <a:cs typeface="+mn-lt"/>
            </a:endParaRPr>
          </a:p>
          <a:p>
            <a:pPr marL="269875" indent="-269875">
              <a:lnSpc>
                <a:spcPct val="115000"/>
              </a:lnSpc>
            </a:pPr>
            <a:r>
              <a:rPr lang="en-GB" sz="1500">
                <a:ea typeface="+mn-lt"/>
                <a:cs typeface="+mn-lt"/>
              </a:rPr>
              <a:t>As noted by </a:t>
            </a:r>
            <a:r>
              <a:rPr lang="en-GB" sz="1500" err="1">
                <a:ea typeface="+mn-lt"/>
                <a:cs typeface="+mn-lt"/>
              </a:rPr>
              <a:t>Kusluvan</a:t>
            </a:r>
            <a:r>
              <a:rPr lang="en-GB" sz="1500">
                <a:ea typeface="+mn-lt"/>
                <a:cs typeface="+mn-lt"/>
              </a:rPr>
              <a:t> et al. (2010), consistent delivery of services is a crucial element in guest satisfaction and loyalty. </a:t>
            </a:r>
            <a:endParaRPr lang="en-US" sz="1500">
              <a:ea typeface="+mn-lt"/>
              <a:cs typeface="+mn-lt"/>
            </a:endParaRPr>
          </a:p>
          <a:p>
            <a:pPr marL="269875" indent="-269875">
              <a:lnSpc>
                <a:spcPct val="115000"/>
              </a:lnSpc>
            </a:pPr>
            <a:r>
              <a:rPr lang="en-GB" sz="1500">
                <a:ea typeface="+mn-lt"/>
                <a:cs typeface="+mn-lt"/>
              </a:rPr>
              <a:t>The housekeeping staff is in charge of keeping the guest rooms, common areas, and rear of the house tidy and presentable</a:t>
            </a:r>
            <a:endParaRPr lang="en-US" sz="1500"/>
          </a:p>
        </p:txBody>
      </p:sp>
      <p:grpSp>
        <p:nvGrpSpPr>
          <p:cNvPr id="11" name="Group 10">
            <a:extLst>
              <a:ext uri="{FF2B5EF4-FFF2-40B4-BE49-F238E27FC236}">
                <a16:creationId xmlns:a16="http://schemas.microsoft.com/office/drawing/2014/main" id="{2F76036C-C247-4F63-AE7F-2ADB1D496E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671579"/>
            <a:ext cx="4946649" cy="4792115"/>
            <a:chOff x="0" y="1671579"/>
            <a:chExt cx="4946649" cy="4792115"/>
          </a:xfrm>
        </p:grpSpPr>
        <p:sp>
          <p:nvSpPr>
            <p:cNvPr id="12" name="Oval 11">
              <a:extLst>
                <a:ext uri="{FF2B5EF4-FFF2-40B4-BE49-F238E27FC236}">
                  <a16:creationId xmlns:a16="http://schemas.microsoft.com/office/drawing/2014/main" id="{76E007C2-3152-4316-9102-D76C4E77FF1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54534" y="1671579"/>
              <a:ext cx="4792115" cy="4792115"/>
            </a:xfrm>
            <a:prstGeom prst="ellipse">
              <a:avLst/>
            </a:prstGeom>
            <a:solidFill>
              <a:schemeClr val="accent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97CD397-C9CD-43FA-ABEF-9C3530B0009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2115933"/>
              <a:ext cx="4320000" cy="4320000"/>
            </a:xfrm>
            <a:prstGeom prst="ellipse">
              <a:avLst/>
            </a:prstGeom>
            <a:solidFill>
              <a:schemeClr val="accent1">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a:extLst>
              <a:ext uri="{FF2B5EF4-FFF2-40B4-BE49-F238E27FC236}">
                <a16:creationId xmlns:a16="http://schemas.microsoft.com/office/drawing/2014/main" id="{03BB7434-0914-8728-01A0-F685AC368978}"/>
              </a:ext>
            </a:extLst>
          </p:cNvPr>
          <p:cNvPicPr>
            <a:picLocks noChangeAspect="1"/>
          </p:cNvPicPr>
          <p:nvPr/>
        </p:nvPicPr>
        <p:blipFill rotWithShape="1">
          <a:blip r:embed="rId2"/>
          <a:srcRect l="21453" r="28547" b="1"/>
          <a:stretch/>
        </p:blipFill>
        <p:spPr>
          <a:xfrm>
            <a:off x="579025" y="2169113"/>
            <a:ext cx="4320000" cy="432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508000"/>
          </a:effectLst>
        </p:spPr>
      </p:pic>
    </p:spTree>
    <p:extLst>
      <p:ext uri="{BB962C8B-B14F-4D97-AF65-F5344CB8AC3E}">
        <p14:creationId xmlns:p14="http://schemas.microsoft.com/office/powerpoint/2010/main" val="16747953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987A62DB-71D7-497D-BE1C-933ECB515A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12" name="Oval 11">
              <a:extLst>
                <a:ext uri="{FF2B5EF4-FFF2-40B4-BE49-F238E27FC236}">
                  <a16:creationId xmlns:a16="http://schemas.microsoft.com/office/drawing/2014/main" id="{FDAC2767-A7E3-4697-90F6-443A5831403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AB23E396-A746-411A-8709-32ABC4DDEA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D135C986-CB82-4211-A910-D232B9BCA1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16" name="Freeform: Shape 15">
            <a:extLst>
              <a:ext uri="{FF2B5EF4-FFF2-40B4-BE49-F238E27FC236}">
                <a16:creationId xmlns:a16="http://schemas.microsoft.com/office/drawing/2014/main" id="{837F2C8F-CC11-4A18-AA7E-AE8C022CD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6000" y="1"/>
            <a:ext cx="6858000" cy="6857999"/>
          </a:xfrm>
          <a:custGeom>
            <a:avLst/>
            <a:gdLst>
              <a:gd name="connsiteX0" fmla="*/ 3428961 w 6858000"/>
              <a:gd name="connsiteY0" fmla="*/ 0 h 6857999"/>
              <a:gd name="connsiteX1" fmla="*/ 3429042 w 6858000"/>
              <a:gd name="connsiteY1" fmla="*/ 0 h 6857999"/>
              <a:gd name="connsiteX2" fmla="*/ 3605457 w 6858000"/>
              <a:gd name="connsiteY2" fmla="*/ 4461 h 6857999"/>
              <a:gd name="connsiteX3" fmla="*/ 6858000 w 6858000"/>
              <a:gd name="connsiteY3" fmla="*/ 3429000 h 6857999"/>
              <a:gd name="connsiteX4" fmla="*/ 3429001 w 6858000"/>
              <a:gd name="connsiteY4" fmla="*/ 6857999 h 6857999"/>
              <a:gd name="connsiteX5" fmla="*/ 0 w 6858000"/>
              <a:gd name="connsiteY5" fmla="*/ 3429000 h 6857999"/>
              <a:gd name="connsiteX6" fmla="*/ 3252545 w 6858000"/>
              <a:gd name="connsiteY6" fmla="*/ 44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6857999">
                <a:moveTo>
                  <a:pt x="3428961" y="0"/>
                </a:moveTo>
                <a:lnTo>
                  <a:pt x="3429042" y="0"/>
                </a:lnTo>
                <a:lnTo>
                  <a:pt x="3605457" y="4461"/>
                </a:lnTo>
                <a:cubicBezTo>
                  <a:pt x="5417236" y="96300"/>
                  <a:pt x="6858000" y="1594396"/>
                  <a:pt x="6858000" y="3429000"/>
                </a:cubicBezTo>
                <a:cubicBezTo>
                  <a:pt x="6858000" y="5322784"/>
                  <a:pt x="5322784" y="6857999"/>
                  <a:pt x="3429001" y="6857999"/>
                </a:cubicBezTo>
                <a:cubicBezTo>
                  <a:pt x="1535216" y="6857999"/>
                  <a:pt x="0" y="5322784"/>
                  <a:pt x="0" y="3429000"/>
                </a:cubicBezTo>
                <a:cubicBezTo>
                  <a:pt x="0" y="1594396"/>
                  <a:pt x="1440765" y="96300"/>
                  <a:pt x="3252545" y="4461"/>
                </a:cubicBezTo>
                <a:close/>
              </a:path>
            </a:pathLst>
          </a:custGeom>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90D01CE-855B-9972-BFC3-7A72DBB1C3E7}"/>
              </a:ext>
            </a:extLst>
          </p:cNvPr>
          <p:cNvSpPr>
            <a:spLocks noGrp="1"/>
          </p:cNvSpPr>
          <p:nvPr>
            <p:ph type="title"/>
          </p:nvPr>
        </p:nvSpPr>
        <p:spPr>
          <a:xfrm>
            <a:off x="540000" y="540000"/>
            <a:ext cx="4500561" cy="2181946"/>
          </a:xfrm>
        </p:spPr>
        <p:txBody>
          <a:bodyPr anchor="t">
            <a:normAutofit/>
          </a:bodyPr>
          <a:lstStyle/>
          <a:p>
            <a:r>
              <a:rPr lang="en-GB" sz="4700" b="1">
                <a:ea typeface="+mj-lt"/>
                <a:cs typeface="+mj-lt"/>
              </a:rPr>
              <a:t>Rules for health and safety</a:t>
            </a:r>
            <a:endParaRPr lang="en-US" sz="4700"/>
          </a:p>
          <a:p>
            <a:endParaRPr lang="en-US" sz="4700"/>
          </a:p>
        </p:txBody>
      </p:sp>
      <p:sp>
        <p:nvSpPr>
          <p:cNvPr id="3" name="Content Placeholder 2">
            <a:extLst>
              <a:ext uri="{FF2B5EF4-FFF2-40B4-BE49-F238E27FC236}">
                <a16:creationId xmlns:a16="http://schemas.microsoft.com/office/drawing/2014/main" id="{F4DA4327-9EA7-BABF-91A0-C684E0D0EF7A}"/>
              </a:ext>
            </a:extLst>
          </p:cNvPr>
          <p:cNvSpPr>
            <a:spLocks noGrp="1"/>
          </p:cNvSpPr>
          <p:nvPr>
            <p:ph idx="1"/>
          </p:nvPr>
        </p:nvSpPr>
        <p:spPr>
          <a:xfrm>
            <a:off x="550863" y="2947121"/>
            <a:ext cx="4500562" cy="3361604"/>
          </a:xfrm>
        </p:spPr>
        <p:txBody>
          <a:bodyPr vert="horz" lIns="91440" tIns="45720" rIns="91440" bIns="45720" rtlCol="0" anchor="t">
            <a:normAutofit/>
          </a:bodyPr>
          <a:lstStyle/>
          <a:p>
            <a:pPr marL="269875" indent="-269875">
              <a:lnSpc>
                <a:spcPct val="115000"/>
              </a:lnSpc>
            </a:pPr>
            <a:r>
              <a:rPr lang="en-GB" sz="1100">
                <a:ea typeface="+mn-lt"/>
                <a:cs typeface="+mn-lt"/>
              </a:rPr>
              <a:t>It is impossible to overstate the significance of housekeeping's health and safety protocols. </a:t>
            </a:r>
            <a:endParaRPr lang="en-US" sz="1100">
              <a:ea typeface="+mn-lt"/>
              <a:cs typeface="+mn-lt"/>
            </a:endParaRPr>
          </a:p>
          <a:p>
            <a:pPr marL="269875" indent="-269875">
              <a:lnSpc>
                <a:spcPct val="115000"/>
              </a:lnSpc>
            </a:pPr>
            <a:r>
              <a:rPr lang="en-GB" sz="1100">
                <a:ea typeface="+mn-lt"/>
                <a:cs typeface="+mn-lt"/>
              </a:rPr>
              <a:t>The hospitality sector has one of the greatest injury and illness rates of any sector, and housekeeping is one of the most dangerous jobs there, according to the Occupational Safety and Health Administration (OSHA) (OSHA, 2021).</a:t>
            </a:r>
            <a:endParaRPr lang="en-US" sz="1100"/>
          </a:p>
          <a:p>
            <a:pPr marL="269875" indent="-269875">
              <a:lnSpc>
                <a:spcPct val="115000"/>
              </a:lnSpc>
            </a:pPr>
            <a:r>
              <a:rPr lang="en-GB" sz="1100">
                <a:ea typeface="+mn-lt"/>
                <a:cs typeface="+mn-lt"/>
              </a:rPr>
              <a:t>It's crucial to spot possible dangers and take action to eliminate them in order to guarantee the security of both visitors and staff. </a:t>
            </a:r>
            <a:endParaRPr lang="en-US" sz="1100">
              <a:ea typeface="+mn-lt"/>
              <a:cs typeface="+mn-lt"/>
            </a:endParaRPr>
          </a:p>
          <a:p>
            <a:pPr marL="269875" indent="-269875">
              <a:lnSpc>
                <a:spcPct val="115000"/>
              </a:lnSpc>
            </a:pPr>
            <a:r>
              <a:rPr lang="en-GB" sz="1100">
                <a:ea typeface="+mn-lt"/>
                <a:cs typeface="+mn-lt"/>
              </a:rPr>
              <a:t>This covers the appropriate use of personal safety equipment, such as gloves and masks, as well as the handling and disposal of hazardous materials like cleaning agents (OSHA, 2021).</a:t>
            </a:r>
            <a:endParaRPr lang="en-US" sz="1100"/>
          </a:p>
          <a:p>
            <a:pPr marL="269875" indent="-269875">
              <a:lnSpc>
                <a:spcPct val="115000"/>
              </a:lnSpc>
            </a:pPr>
            <a:endParaRPr lang="en-US" sz="1100"/>
          </a:p>
        </p:txBody>
      </p:sp>
      <p:pic>
        <p:nvPicPr>
          <p:cNvPr id="4" name="Picture 4" descr="A picture containing text&#10;&#10;Description automatically generated">
            <a:extLst>
              <a:ext uri="{FF2B5EF4-FFF2-40B4-BE49-F238E27FC236}">
                <a16:creationId xmlns:a16="http://schemas.microsoft.com/office/drawing/2014/main" id="{6DF366E6-1F39-1040-7259-F613E99BA828}"/>
              </a:ext>
            </a:extLst>
          </p:cNvPr>
          <p:cNvPicPr>
            <a:picLocks noChangeAspect="1"/>
          </p:cNvPicPr>
          <p:nvPr/>
        </p:nvPicPr>
        <p:blipFill>
          <a:blip r:embed="rId2"/>
          <a:stretch>
            <a:fillRect/>
          </a:stretch>
        </p:blipFill>
        <p:spPr>
          <a:xfrm>
            <a:off x="6525000" y="2385610"/>
            <a:ext cx="3600000" cy="2086779"/>
          </a:xfrm>
          <a:prstGeom prst="rect">
            <a:avLst/>
          </a:prstGeom>
        </p:spPr>
      </p:pic>
    </p:spTree>
    <p:extLst>
      <p:ext uri="{BB962C8B-B14F-4D97-AF65-F5344CB8AC3E}">
        <p14:creationId xmlns:p14="http://schemas.microsoft.com/office/powerpoint/2010/main" val="30298990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2FD795-8DF5-44F0-8664-4D8F626DD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69E135AE-381A-0807-F8F8-F8C69512A97E}"/>
              </a:ext>
            </a:extLst>
          </p:cNvPr>
          <p:cNvSpPr>
            <a:spLocks noGrp="1"/>
          </p:cNvSpPr>
          <p:nvPr>
            <p:ph type="title"/>
          </p:nvPr>
        </p:nvSpPr>
        <p:spPr>
          <a:xfrm>
            <a:off x="7086315" y="545126"/>
            <a:ext cx="4554821" cy="2186096"/>
          </a:xfrm>
        </p:spPr>
        <p:txBody>
          <a:bodyPr anchor="t">
            <a:normAutofit/>
          </a:bodyPr>
          <a:lstStyle/>
          <a:p>
            <a:r>
              <a:rPr lang="en-US" sz="4700"/>
              <a:t>CLEANING TECHNIQUES </a:t>
            </a:r>
          </a:p>
        </p:txBody>
      </p:sp>
      <p:pic>
        <p:nvPicPr>
          <p:cNvPr id="4" name="Picture 4" descr="A picture containing bed, bedclothes&#10;&#10;Description automatically generated">
            <a:extLst>
              <a:ext uri="{FF2B5EF4-FFF2-40B4-BE49-F238E27FC236}">
                <a16:creationId xmlns:a16="http://schemas.microsoft.com/office/drawing/2014/main" id="{3188848B-ADF1-3712-3799-EEA59B887820}"/>
              </a:ext>
            </a:extLst>
          </p:cNvPr>
          <p:cNvPicPr>
            <a:picLocks noChangeAspect="1"/>
          </p:cNvPicPr>
          <p:nvPr/>
        </p:nvPicPr>
        <p:blipFill>
          <a:blip r:embed="rId2"/>
          <a:stretch>
            <a:fillRect/>
          </a:stretch>
        </p:blipFill>
        <p:spPr>
          <a:xfrm>
            <a:off x="540000" y="1411458"/>
            <a:ext cx="6049714" cy="4025809"/>
          </a:xfrm>
          <a:prstGeom prst="rect">
            <a:avLst/>
          </a:prstGeom>
        </p:spPr>
      </p:pic>
      <p:sp>
        <p:nvSpPr>
          <p:cNvPr id="3" name="Content Placeholder 2">
            <a:extLst>
              <a:ext uri="{FF2B5EF4-FFF2-40B4-BE49-F238E27FC236}">
                <a16:creationId xmlns:a16="http://schemas.microsoft.com/office/drawing/2014/main" id="{46A7BFF2-23D9-6732-2F7A-C7A4A5969CD0}"/>
              </a:ext>
            </a:extLst>
          </p:cNvPr>
          <p:cNvSpPr>
            <a:spLocks noGrp="1"/>
          </p:cNvSpPr>
          <p:nvPr>
            <p:ph idx="1"/>
          </p:nvPr>
        </p:nvSpPr>
        <p:spPr>
          <a:xfrm>
            <a:off x="7104063" y="2947121"/>
            <a:ext cx="4537073" cy="3361604"/>
          </a:xfrm>
        </p:spPr>
        <p:txBody>
          <a:bodyPr vert="horz" lIns="91440" tIns="45720" rIns="91440" bIns="45720" rtlCol="0" anchor="t">
            <a:normAutofit/>
          </a:bodyPr>
          <a:lstStyle/>
          <a:p>
            <a:pPr marL="269875" indent="-269875">
              <a:lnSpc>
                <a:spcPct val="115000"/>
              </a:lnSpc>
            </a:pPr>
            <a:r>
              <a:rPr lang="en-GB" sz="1100">
                <a:ea typeface="+mn-lt"/>
                <a:cs typeface="+mn-lt"/>
              </a:rPr>
              <a:t>Effective cleaning methods are necessary to maintain a high standard of hygiene and visitor happiness in a hotel. </a:t>
            </a:r>
            <a:endParaRPr lang="en-US" sz="1100">
              <a:ea typeface="+mn-lt"/>
              <a:cs typeface="+mn-lt"/>
            </a:endParaRPr>
          </a:p>
          <a:p>
            <a:pPr marL="269875" indent="-269875">
              <a:lnSpc>
                <a:spcPct val="115000"/>
              </a:lnSpc>
            </a:pPr>
            <a:r>
              <a:rPr lang="en-GB" sz="1100">
                <a:ea typeface="+mn-lt"/>
                <a:cs typeface="+mn-lt"/>
              </a:rPr>
              <a:t>The importance of comprehensive cleaning on a regular basis for keeping pests under control, halting the spread of disease, and getting rid of unsightly stains and odours cannot be overstated. </a:t>
            </a:r>
            <a:endParaRPr lang="en-US" sz="1100">
              <a:ea typeface="+mn-lt"/>
              <a:cs typeface="+mn-lt"/>
            </a:endParaRPr>
          </a:p>
          <a:p>
            <a:pPr marL="269875" indent="-269875">
              <a:lnSpc>
                <a:spcPct val="115000"/>
              </a:lnSpc>
            </a:pPr>
            <a:r>
              <a:rPr lang="en-GB" sz="1100">
                <a:ea typeface="+mn-lt"/>
                <a:cs typeface="+mn-lt"/>
              </a:rPr>
              <a:t>One of the main factors that affect hotel guests' satisfaction, according to a Forbes survey, is cleanliness (Goudreau, 2017).</a:t>
            </a:r>
            <a:endParaRPr lang="en-US" sz="1100"/>
          </a:p>
          <a:p>
            <a:pPr marL="269875" indent="-269875">
              <a:lnSpc>
                <a:spcPct val="115000"/>
              </a:lnSpc>
            </a:pPr>
            <a:r>
              <a:rPr lang="en-GB" sz="1100">
                <a:ea typeface="+mn-lt"/>
                <a:cs typeface="+mn-lt"/>
              </a:rPr>
              <a:t>The rear of the house, public areas, and guest rooms should all be meticulously cleaned. </a:t>
            </a:r>
            <a:endParaRPr lang="en-US" sz="1100">
              <a:ea typeface="+mn-lt"/>
              <a:cs typeface="+mn-lt"/>
            </a:endParaRPr>
          </a:p>
          <a:p>
            <a:pPr marL="269875" indent="-269875">
              <a:lnSpc>
                <a:spcPct val="115000"/>
              </a:lnSpc>
            </a:pPr>
            <a:r>
              <a:rPr lang="en-GB" sz="1100">
                <a:ea typeface="+mn-lt"/>
                <a:cs typeface="+mn-lt"/>
              </a:rPr>
              <a:t>Guest rooms, including the bed linens, towels, and bathroom, should be thoroughly cleaned and sanitized in between customer visits.</a:t>
            </a:r>
            <a:endParaRPr lang="en-US" sz="1100"/>
          </a:p>
        </p:txBody>
      </p:sp>
    </p:spTree>
    <p:extLst>
      <p:ext uri="{BB962C8B-B14F-4D97-AF65-F5344CB8AC3E}">
        <p14:creationId xmlns:p14="http://schemas.microsoft.com/office/powerpoint/2010/main" val="11846649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987A62DB-71D7-497D-BE1C-933ECB515A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12" name="Oval 11">
              <a:extLst>
                <a:ext uri="{FF2B5EF4-FFF2-40B4-BE49-F238E27FC236}">
                  <a16:creationId xmlns:a16="http://schemas.microsoft.com/office/drawing/2014/main" id="{FDAC2767-A7E3-4697-90F6-443A5831403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AB23E396-A746-411A-8709-32ABC4DDEA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D135C986-CB82-4211-A910-D232B9BCA1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 name="Freeform: Shape 15">
            <a:extLst>
              <a:ext uri="{FF2B5EF4-FFF2-40B4-BE49-F238E27FC236}">
                <a16:creationId xmlns:a16="http://schemas.microsoft.com/office/drawing/2014/main" id="{837F2C8F-CC11-4A18-AA7E-AE8C022CD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6000" y="1"/>
            <a:ext cx="6858000" cy="6857999"/>
          </a:xfrm>
          <a:custGeom>
            <a:avLst/>
            <a:gdLst>
              <a:gd name="connsiteX0" fmla="*/ 3428961 w 6858000"/>
              <a:gd name="connsiteY0" fmla="*/ 0 h 6857999"/>
              <a:gd name="connsiteX1" fmla="*/ 3429042 w 6858000"/>
              <a:gd name="connsiteY1" fmla="*/ 0 h 6857999"/>
              <a:gd name="connsiteX2" fmla="*/ 3605457 w 6858000"/>
              <a:gd name="connsiteY2" fmla="*/ 4461 h 6857999"/>
              <a:gd name="connsiteX3" fmla="*/ 6858000 w 6858000"/>
              <a:gd name="connsiteY3" fmla="*/ 3429000 h 6857999"/>
              <a:gd name="connsiteX4" fmla="*/ 3429001 w 6858000"/>
              <a:gd name="connsiteY4" fmla="*/ 6857999 h 6857999"/>
              <a:gd name="connsiteX5" fmla="*/ 0 w 6858000"/>
              <a:gd name="connsiteY5" fmla="*/ 3429000 h 6857999"/>
              <a:gd name="connsiteX6" fmla="*/ 3252545 w 6858000"/>
              <a:gd name="connsiteY6" fmla="*/ 44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6857999">
                <a:moveTo>
                  <a:pt x="3428961" y="0"/>
                </a:moveTo>
                <a:lnTo>
                  <a:pt x="3429042" y="0"/>
                </a:lnTo>
                <a:lnTo>
                  <a:pt x="3605457" y="4461"/>
                </a:lnTo>
                <a:cubicBezTo>
                  <a:pt x="5417236" y="96300"/>
                  <a:pt x="6858000" y="1594396"/>
                  <a:pt x="6858000" y="3429000"/>
                </a:cubicBezTo>
                <a:cubicBezTo>
                  <a:pt x="6858000" y="5322784"/>
                  <a:pt x="5322784" y="6857999"/>
                  <a:pt x="3429001" y="6857999"/>
                </a:cubicBezTo>
                <a:cubicBezTo>
                  <a:pt x="1535216" y="6857999"/>
                  <a:pt x="0" y="5322784"/>
                  <a:pt x="0" y="3429000"/>
                </a:cubicBezTo>
                <a:cubicBezTo>
                  <a:pt x="0" y="1594396"/>
                  <a:pt x="1440765" y="96300"/>
                  <a:pt x="3252545" y="4461"/>
                </a:cubicBezTo>
                <a:close/>
              </a:path>
            </a:pathLst>
          </a:custGeom>
          <a:solidFill>
            <a:srgbClr val="FFFFFF"/>
          </a:solidFill>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703087B-CD04-1CCF-7283-0778BED01582}"/>
              </a:ext>
            </a:extLst>
          </p:cNvPr>
          <p:cNvSpPr>
            <a:spLocks noGrp="1"/>
          </p:cNvSpPr>
          <p:nvPr>
            <p:ph type="title"/>
          </p:nvPr>
        </p:nvSpPr>
        <p:spPr>
          <a:xfrm>
            <a:off x="540000" y="540000"/>
            <a:ext cx="4500561" cy="2181946"/>
          </a:xfrm>
        </p:spPr>
        <p:txBody>
          <a:bodyPr anchor="t">
            <a:normAutofit/>
          </a:bodyPr>
          <a:lstStyle/>
          <a:p>
            <a:r>
              <a:rPr lang="en-US" sz="4700"/>
              <a:t>CONCLUSION </a:t>
            </a:r>
          </a:p>
        </p:txBody>
      </p:sp>
      <p:sp>
        <p:nvSpPr>
          <p:cNvPr id="3" name="Content Placeholder 2">
            <a:extLst>
              <a:ext uri="{FF2B5EF4-FFF2-40B4-BE49-F238E27FC236}">
                <a16:creationId xmlns:a16="http://schemas.microsoft.com/office/drawing/2014/main" id="{96D41458-2EFF-8D3C-2B25-909EDDDB905A}"/>
              </a:ext>
            </a:extLst>
          </p:cNvPr>
          <p:cNvSpPr>
            <a:spLocks noGrp="1"/>
          </p:cNvSpPr>
          <p:nvPr>
            <p:ph idx="1"/>
          </p:nvPr>
        </p:nvSpPr>
        <p:spPr>
          <a:xfrm>
            <a:off x="550863" y="2947121"/>
            <a:ext cx="4500562" cy="3361604"/>
          </a:xfrm>
        </p:spPr>
        <p:txBody>
          <a:bodyPr vert="horz" lIns="91440" tIns="45720" rIns="91440" bIns="45720" rtlCol="0" anchor="t">
            <a:normAutofit/>
          </a:bodyPr>
          <a:lstStyle/>
          <a:p>
            <a:pPr marL="269875" indent="-269875">
              <a:lnSpc>
                <a:spcPct val="115000"/>
              </a:lnSpc>
            </a:pPr>
            <a:r>
              <a:rPr lang="en-GB" sz="1100">
                <a:ea typeface="+mn-lt"/>
                <a:cs typeface="+mn-lt"/>
              </a:rPr>
              <a:t>Finally, we've learned how crucial brand standards and health and safety protocols are to the cleaning division. </a:t>
            </a:r>
            <a:endParaRPr lang="en-US" sz="1100">
              <a:ea typeface="+mn-lt"/>
              <a:cs typeface="+mn-lt"/>
            </a:endParaRPr>
          </a:p>
          <a:p>
            <a:pPr marL="269875" indent="-269875">
              <a:lnSpc>
                <a:spcPct val="115000"/>
              </a:lnSpc>
            </a:pPr>
            <a:r>
              <a:rPr lang="en-GB" sz="1100">
                <a:ea typeface="+mn-lt"/>
                <a:cs typeface="+mn-lt"/>
              </a:rPr>
              <a:t>We can deliver a satisfying guest experience and uphold the image of our hotel by adhering to consistent brand standards.</a:t>
            </a:r>
            <a:endParaRPr lang="en-US" sz="1100">
              <a:ea typeface="+mn-lt"/>
              <a:cs typeface="+mn-lt"/>
            </a:endParaRPr>
          </a:p>
          <a:p>
            <a:pPr marL="269875" indent="-269875">
              <a:lnSpc>
                <a:spcPct val="115000"/>
              </a:lnSpc>
            </a:pPr>
            <a:r>
              <a:rPr lang="en-GB" sz="1100">
                <a:ea typeface="+mn-lt"/>
                <a:cs typeface="+mn-lt"/>
              </a:rPr>
              <a:t>We can also guarantee the protection of our visitors and staff by adhering to health and safety protocols. </a:t>
            </a:r>
            <a:endParaRPr lang="en-US" sz="1100">
              <a:ea typeface="+mn-lt"/>
              <a:cs typeface="+mn-lt"/>
            </a:endParaRPr>
          </a:p>
          <a:p>
            <a:pPr marL="269875" indent="-269875">
              <a:lnSpc>
                <a:spcPct val="115000"/>
              </a:lnSpc>
            </a:pPr>
            <a:r>
              <a:rPr lang="en-GB" sz="1100">
                <a:ea typeface="+mn-lt"/>
                <a:cs typeface="+mn-lt"/>
              </a:rPr>
              <a:t>We must continue to collaborate in order to uphold these standards and protocols because, as a team, we are accountable for doing so. </a:t>
            </a:r>
            <a:endParaRPr lang="en-US" sz="1100">
              <a:ea typeface="+mn-lt"/>
              <a:cs typeface="+mn-lt"/>
            </a:endParaRPr>
          </a:p>
          <a:p>
            <a:pPr marL="269875" indent="-269875">
              <a:lnSpc>
                <a:spcPct val="115000"/>
              </a:lnSpc>
            </a:pPr>
            <a:r>
              <a:rPr lang="en-GB" sz="1100">
                <a:ea typeface="+mn-lt"/>
                <a:cs typeface="+mn-lt"/>
              </a:rPr>
              <a:t>We appreciate you taking part in this training exercise.</a:t>
            </a:r>
            <a:endParaRPr lang="en-US" sz="1100">
              <a:ea typeface="+mn-lt"/>
              <a:cs typeface="+mn-lt"/>
            </a:endParaRPr>
          </a:p>
          <a:p>
            <a:pPr marL="269875" indent="-269875">
              <a:lnSpc>
                <a:spcPct val="115000"/>
              </a:lnSpc>
            </a:pPr>
            <a:endParaRPr lang="en-US" sz="1100"/>
          </a:p>
        </p:txBody>
      </p:sp>
      <p:pic>
        <p:nvPicPr>
          <p:cNvPr id="4" name="Picture 4">
            <a:extLst>
              <a:ext uri="{FF2B5EF4-FFF2-40B4-BE49-F238E27FC236}">
                <a16:creationId xmlns:a16="http://schemas.microsoft.com/office/drawing/2014/main" id="{EF8D5C5C-F3A2-5119-5D9E-B05B1074B572}"/>
              </a:ext>
            </a:extLst>
          </p:cNvPr>
          <p:cNvPicPr>
            <a:picLocks noChangeAspect="1"/>
          </p:cNvPicPr>
          <p:nvPr/>
        </p:nvPicPr>
        <p:blipFill>
          <a:blip r:embed="rId2"/>
          <a:stretch>
            <a:fillRect/>
          </a:stretch>
        </p:blipFill>
        <p:spPr>
          <a:xfrm>
            <a:off x="6525000" y="2421000"/>
            <a:ext cx="3600000" cy="2016000"/>
          </a:xfrm>
          <a:prstGeom prst="rect">
            <a:avLst/>
          </a:prstGeom>
        </p:spPr>
      </p:pic>
    </p:spTree>
    <p:extLst>
      <p:ext uri="{BB962C8B-B14F-4D97-AF65-F5344CB8AC3E}">
        <p14:creationId xmlns:p14="http://schemas.microsoft.com/office/powerpoint/2010/main" val="5350719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BECD9-37D0-3006-F8CB-6C807FF83AD8}"/>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2B43356D-F357-97B4-FFFF-010E6DAC6049}"/>
              </a:ext>
            </a:extLst>
          </p:cNvPr>
          <p:cNvSpPr>
            <a:spLocks noGrp="1"/>
          </p:cNvSpPr>
          <p:nvPr>
            <p:ph idx="1"/>
          </p:nvPr>
        </p:nvSpPr>
        <p:spPr/>
        <p:txBody>
          <a:bodyPr vert="horz" lIns="91440" tIns="45720" rIns="91440" bIns="45720" rtlCol="0" anchor="t">
            <a:normAutofit fontScale="40000" lnSpcReduction="20000"/>
          </a:bodyPr>
          <a:lstStyle/>
          <a:p>
            <a:pPr marL="269875" indent="-269875"/>
            <a:r>
              <a:rPr lang="en-US" dirty="0">
                <a:ea typeface="+mn-lt"/>
                <a:cs typeface="+mn-lt"/>
              </a:rPr>
              <a:t>Centers for Disease Control and Prevention. (2021). Cleaning and Disinfecting Your Facility. Retrieved from </a:t>
            </a:r>
            <a:r>
              <a:rPr lang="en-US" dirty="0">
                <a:ea typeface="+mn-lt"/>
                <a:cs typeface="+mn-lt"/>
                <a:hlinkClick r:id="rId2"/>
              </a:rPr>
              <a:t>https://www.cdc.gov/coronavirus/2019-ncov/community/disinfecting-building-facility.html</a:t>
            </a:r>
            <a:endParaRPr lang="en-US"/>
          </a:p>
          <a:p>
            <a:pPr marL="269875" indent="-269875"/>
            <a:r>
              <a:rPr lang="en-US" dirty="0">
                <a:ea typeface="+mn-lt"/>
                <a:cs typeface="+mn-lt"/>
              </a:rPr>
              <a:t>Goudreau, J. (2017). The Dirty Truth About Hotel Cleanliness. Forbes. Retrieved from </a:t>
            </a:r>
            <a:r>
              <a:rPr lang="en-US" dirty="0">
                <a:ea typeface="+mn-lt"/>
                <a:cs typeface="+mn-lt"/>
                <a:hlinkClick r:id="rId3"/>
              </a:rPr>
              <a:t>https://www.forbes.com/sites/jimgorzelany/2017/11/16/the-dirty-truth-about-hotel-cleanliness/?sh=21e1e31d25cb</a:t>
            </a:r>
            <a:endParaRPr lang="en-US"/>
          </a:p>
          <a:p>
            <a:pPr marL="269875" indent="-269875"/>
            <a:r>
              <a:rPr lang="en-US" dirty="0">
                <a:ea typeface="+mn-lt"/>
                <a:cs typeface="+mn-lt"/>
              </a:rPr>
              <a:t>Harter, J. K., Schmidt, F. L., &amp; Hayes, T. L. (2002). Business-unit-level relationship between employee satisfaction, employee engagement, and business outcomes: a meta-analysis. Journal of applied psychology, 87(2), 268.</a:t>
            </a:r>
            <a:endParaRPr lang="en-US" dirty="0"/>
          </a:p>
          <a:p>
            <a:pPr marL="269875" indent="-269875"/>
            <a:r>
              <a:rPr lang="en-US" dirty="0">
                <a:ea typeface="+mn-lt"/>
                <a:cs typeface="+mn-lt"/>
              </a:rPr>
              <a:t>Hilton Worldwide. (2020). Great place to work. Retrieved from </a:t>
            </a:r>
            <a:r>
              <a:rPr lang="en-US" dirty="0">
                <a:ea typeface="+mn-lt"/>
                <a:cs typeface="+mn-lt"/>
                <a:hlinkClick r:id="rId4"/>
              </a:rPr>
              <a:t>https://www.hilton.com/en/corporate/careers/great-place-to-work/</a:t>
            </a:r>
            <a:endParaRPr lang="en-US"/>
          </a:p>
          <a:p>
            <a:pPr marL="269875" indent="-269875"/>
            <a:r>
              <a:rPr lang="en-US" dirty="0">
                <a:ea typeface="+mn-lt"/>
                <a:cs typeface="+mn-lt"/>
              </a:rPr>
              <a:t>Kotler, P., Bowen, J. T., &amp; Makens, J. C. (2014). Marketing for hospitality and tourism (6th ed.). Pearson.</a:t>
            </a:r>
            <a:endParaRPr lang="en-US" dirty="0"/>
          </a:p>
          <a:p>
            <a:pPr marL="269875" indent="-269875"/>
            <a:r>
              <a:rPr lang="en-US" dirty="0" err="1">
                <a:ea typeface="+mn-lt"/>
                <a:cs typeface="+mn-lt"/>
              </a:rPr>
              <a:t>Kusluvan</a:t>
            </a:r>
            <a:r>
              <a:rPr lang="en-US" dirty="0">
                <a:ea typeface="+mn-lt"/>
                <a:cs typeface="+mn-lt"/>
              </a:rPr>
              <a:t>, S., </a:t>
            </a:r>
            <a:r>
              <a:rPr lang="en-US" dirty="0" err="1">
                <a:ea typeface="+mn-lt"/>
                <a:cs typeface="+mn-lt"/>
              </a:rPr>
              <a:t>Kusluvan</a:t>
            </a:r>
            <a:r>
              <a:rPr lang="en-US" dirty="0">
                <a:ea typeface="+mn-lt"/>
                <a:cs typeface="+mn-lt"/>
              </a:rPr>
              <a:t>, Z., Ilhan, I., &amp; </a:t>
            </a:r>
            <a:r>
              <a:rPr lang="en-US" dirty="0" err="1">
                <a:ea typeface="+mn-lt"/>
                <a:cs typeface="+mn-lt"/>
              </a:rPr>
              <a:t>Buyruk</a:t>
            </a:r>
            <a:r>
              <a:rPr lang="en-US" dirty="0">
                <a:ea typeface="+mn-lt"/>
                <a:cs typeface="+mn-lt"/>
              </a:rPr>
              <a:t>, L. (2010). The human dimension: A review of human resources management issues in the tourism and hospitality industry. Cornell Hospitality Quarterly, 51(2), 171-214. </a:t>
            </a:r>
            <a:r>
              <a:rPr lang="en-US" dirty="0" err="1">
                <a:ea typeface="+mn-lt"/>
                <a:cs typeface="+mn-lt"/>
              </a:rPr>
              <a:t>doi</a:t>
            </a:r>
            <a:r>
              <a:rPr lang="en-US" dirty="0">
                <a:ea typeface="+mn-lt"/>
                <a:cs typeface="+mn-lt"/>
              </a:rPr>
              <a:t>: 10.1177/1938965510362489</a:t>
            </a:r>
            <a:endParaRPr lang="en-US" dirty="0"/>
          </a:p>
          <a:p>
            <a:pPr marL="269875" indent="-269875"/>
            <a:r>
              <a:rPr lang="en-US" dirty="0">
                <a:ea typeface="+mn-lt"/>
                <a:cs typeface="+mn-lt"/>
              </a:rPr>
              <a:t>Liang, J., </a:t>
            </a:r>
            <a:r>
              <a:rPr lang="en-US" dirty="0" err="1">
                <a:ea typeface="+mn-lt"/>
                <a:cs typeface="+mn-lt"/>
              </a:rPr>
              <a:t>Jin</a:t>
            </a:r>
            <a:r>
              <a:rPr lang="en-US" dirty="0">
                <a:ea typeface="+mn-lt"/>
                <a:cs typeface="+mn-lt"/>
              </a:rPr>
              <a:t>, L., Li, G., &amp; Lin, Z. (2018). Hotel housekeeping work and guest satisfaction: an empirical study. Journal of Quality Assurance in Hospitality &amp; Tourism, 19(3), 275-292.</a:t>
            </a:r>
            <a:endParaRPr lang="en-US" dirty="0"/>
          </a:p>
          <a:p>
            <a:pPr marL="269875" indent="-269875"/>
            <a:r>
              <a:rPr lang="en-US" dirty="0">
                <a:ea typeface="+mn-lt"/>
                <a:cs typeface="+mn-lt"/>
              </a:rPr>
              <a:t>Marriott International. (2020). Awards and recognition. Retrieved from </a:t>
            </a:r>
            <a:r>
              <a:rPr lang="en-US" dirty="0">
                <a:ea typeface="+mn-lt"/>
                <a:cs typeface="+mn-lt"/>
                <a:hlinkClick r:id="rId5"/>
              </a:rPr>
              <a:t>https://www.marriott.com/about/culture-and-values/awards-and-recognition.mi</a:t>
            </a:r>
            <a:endParaRPr lang="en-US"/>
          </a:p>
          <a:p>
            <a:pPr marL="269875" indent="-269875"/>
            <a:r>
              <a:rPr lang="en-US" dirty="0">
                <a:ea typeface="+mn-lt"/>
                <a:cs typeface="+mn-lt"/>
              </a:rPr>
              <a:t>Occupational Safety and Health Administration. (2021). Hotel housekeeping. Retrieved from </a:t>
            </a:r>
            <a:r>
              <a:rPr lang="en-US" dirty="0">
                <a:ea typeface="+mn-lt"/>
                <a:cs typeface="+mn-lt"/>
                <a:hlinkClick r:id="rId6"/>
              </a:rPr>
              <a:t>https://www.osha.gov/hotel-housekeeping</a:t>
            </a:r>
            <a:endParaRPr lang="en-US"/>
          </a:p>
          <a:p>
            <a:pPr marL="269875" indent="-269875"/>
            <a:r>
              <a:rPr lang="en-US" dirty="0">
                <a:ea typeface="+mn-lt"/>
                <a:cs typeface="+mn-lt"/>
              </a:rPr>
              <a:t>Osterhaus, M., &amp; Barenberg, J. (2014). Communicating safety at work: Investigating the effects of supervisor safety communication and conscientiousness on safety outcomes. Journal of Applied Psychology, 99(4), 710-718. doi:10.1037/a0036839</a:t>
            </a:r>
            <a:endParaRPr lang="en-US" dirty="0"/>
          </a:p>
          <a:p>
            <a:pPr marL="269875" indent="-269875"/>
            <a:r>
              <a:rPr lang="en-US" dirty="0">
                <a:ea typeface="+mn-lt"/>
                <a:cs typeface="+mn-lt"/>
              </a:rPr>
              <a:t>Rath, T., &amp; Conchie, B. (2008). Strengths-based leadership. Gallup Press.</a:t>
            </a:r>
            <a:endParaRPr lang="en-US" dirty="0"/>
          </a:p>
          <a:p>
            <a:pPr marL="269875" indent="-269875"/>
            <a:r>
              <a:rPr lang="en-US" dirty="0">
                <a:ea typeface="+mn-lt"/>
                <a:cs typeface="+mn-lt"/>
              </a:rPr>
              <a:t>Ritz-Carlton Leadership Center. (2020). The Ritz-Carlton Gold Standards. Retrieved from </a:t>
            </a:r>
            <a:r>
              <a:rPr lang="en-US" dirty="0">
                <a:ea typeface="+mn-lt"/>
                <a:cs typeface="+mn-lt"/>
                <a:hlinkClick r:id="rId7"/>
              </a:rPr>
              <a:t>https://ritzcarltonleadershipcenter.com/about/gold-standards/</a:t>
            </a:r>
            <a:endParaRPr lang="en-US"/>
          </a:p>
          <a:p>
            <a:pPr marL="269875" indent="-269875"/>
            <a:endParaRPr lang="en-US" dirty="0"/>
          </a:p>
        </p:txBody>
      </p:sp>
    </p:spTree>
    <p:extLst>
      <p:ext uri="{BB962C8B-B14F-4D97-AF65-F5344CB8AC3E}">
        <p14:creationId xmlns:p14="http://schemas.microsoft.com/office/powerpoint/2010/main" val="1460844378"/>
      </p:ext>
    </p:extLst>
  </p:cSld>
  <p:clrMapOvr>
    <a:masterClrMapping/>
  </p:clrMapOvr>
</p:sld>
</file>

<file path=ppt/theme/theme1.xml><?xml version="1.0" encoding="utf-8"?>
<a:theme xmlns:a="http://schemas.openxmlformats.org/drawingml/2006/main" name="GlowVTI">
  <a:themeElements>
    <a:clrScheme name="Blue">
      <a:dk1>
        <a:srgbClr val="000000"/>
      </a:dk1>
      <a:lt1>
        <a:srgbClr val="FFFFFF"/>
      </a:lt1>
      <a:dk2>
        <a:srgbClr val="153A63"/>
      </a:dk2>
      <a:lt2>
        <a:srgbClr val="DBEFF9"/>
      </a:lt2>
      <a:accent1>
        <a:srgbClr val="0F6FC6"/>
      </a:accent1>
      <a:accent2>
        <a:srgbClr val="009DD9"/>
      </a:accent2>
      <a:accent3>
        <a:srgbClr val="09B8C0"/>
      </a:accent3>
      <a:accent4>
        <a:srgbClr val="0EBC8C"/>
      </a:accent4>
      <a:accent5>
        <a:srgbClr val="71B959"/>
      </a:accent5>
      <a:accent6>
        <a:srgbClr val="96B042"/>
      </a:accent6>
      <a:hlink>
        <a:srgbClr val="C37400"/>
      </a:hlink>
      <a:folHlink>
        <a:srgbClr val="4F9085"/>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docProps/app.xml><?xml version="1.0" encoding="utf-8"?>
<Properties xmlns="http://schemas.openxmlformats.org/officeDocument/2006/extended-properties" xmlns:vt="http://schemas.openxmlformats.org/officeDocument/2006/docPropsVTypes">
  <Template>office theme</Template>
  <TotalTime>29</TotalTime>
  <Words>1077</Words>
  <Application>Microsoft Macintosh PowerPoint</Application>
  <PresentationFormat>Widescreen</PresentationFormat>
  <Paragraphs>50</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Avenir Next LT Pro</vt:lpstr>
      <vt:lpstr>Bell MT</vt:lpstr>
      <vt:lpstr>GlowVTI</vt:lpstr>
      <vt:lpstr>Training presentation for MY colleagues within the housekeeping team to get the best out of them, ensure that brand standard is being achieved and that Health and Safety procedures are also being followed.</vt:lpstr>
      <vt:lpstr>INTRODUCTION </vt:lpstr>
      <vt:lpstr> Model for Employee Motivation </vt:lpstr>
      <vt:lpstr>Corporate standards </vt:lpstr>
      <vt:lpstr>Rules for health and safety </vt:lpstr>
      <vt:lpstr>CLEANING TECHNIQUES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Nadeige Lewis (2126427)</cp:lastModifiedBy>
  <cp:revision>55</cp:revision>
  <dcterms:created xsi:type="dcterms:W3CDTF">2023-02-23T08:56:07Z</dcterms:created>
  <dcterms:modified xsi:type="dcterms:W3CDTF">2023-03-08T22:30:47Z</dcterms:modified>
</cp:coreProperties>
</file>