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87" d="100"/>
          <a:sy n="87" d="100"/>
        </p:scale>
        <p:origin x="114"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19A26DF-99CB-4976-BD42-47E8854F31AE}"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278719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9A26DF-99CB-4976-BD42-47E8854F31AE}"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758162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9A26DF-99CB-4976-BD42-47E8854F31AE}"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1745594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19A26DF-99CB-4976-BD42-47E8854F31AE}"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891464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19A26DF-99CB-4976-BD42-47E8854F31AE}" type="datetimeFigureOut">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94700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19A26DF-99CB-4976-BD42-47E8854F31AE}" type="datetimeFigureOut">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185439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A26DF-99CB-4976-BD42-47E8854F31AE}" type="datetimeFigureOut">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116690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19A26DF-99CB-4976-BD42-47E8854F31AE}"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107269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19A26DF-99CB-4976-BD42-47E8854F31AE}"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121060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9A26DF-99CB-4976-BD42-47E8854F31AE}"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220379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9A26DF-99CB-4976-BD42-47E8854F31AE}"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92465-E156-4226-A899-F872A92DC0C4}" type="slidenum">
              <a:rPr lang="en-GB" smtClean="0"/>
              <a:t>‹#›</a:t>
            </a:fld>
            <a:endParaRPr lang="en-GB"/>
          </a:p>
        </p:txBody>
      </p:sp>
    </p:spTree>
    <p:extLst>
      <p:ext uri="{BB962C8B-B14F-4D97-AF65-F5344CB8AC3E}">
        <p14:creationId xmlns:p14="http://schemas.microsoft.com/office/powerpoint/2010/main" val="3561842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9A26DF-99CB-4976-BD42-47E8854F31AE}" type="datetimeFigureOut">
              <a:rPr lang="en-GB" smtClean="0"/>
              <a:t>14/02/2019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F92465-E156-4226-A899-F872A92DC0C4}" type="slidenum">
              <a:rPr lang="en-GB" smtClean="0"/>
              <a:t>‹#›</a:t>
            </a:fld>
            <a:endParaRPr lang="en-GB"/>
          </a:p>
        </p:txBody>
      </p:sp>
    </p:spTree>
    <p:extLst>
      <p:ext uri="{BB962C8B-B14F-4D97-AF65-F5344CB8AC3E}">
        <p14:creationId xmlns:p14="http://schemas.microsoft.com/office/powerpoint/2010/main" val="2721987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260619"/>
          </a:xfrm>
        </p:spPr>
        <p:txBody>
          <a:bodyPr>
            <a:normAutofit/>
          </a:bodyPr>
          <a:lstStyle/>
          <a:p>
            <a:r>
              <a:rPr lang="en-GB" sz="4400" dirty="0" smtClean="0"/>
              <a:t>Advanced Stress Analysis &amp; FEA</a:t>
            </a:r>
            <a:endParaRPr lang="en-GB" sz="4400" dirty="0"/>
          </a:p>
        </p:txBody>
      </p:sp>
      <p:sp>
        <p:nvSpPr>
          <p:cNvPr id="3" name="Subtitle 2"/>
          <p:cNvSpPr>
            <a:spLocks noGrp="1"/>
          </p:cNvSpPr>
          <p:nvPr>
            <p:ph type="subTitle" idx="1"/>
          </p:nvPr>
        </p:nvSpPr>
        <p:spPr>
          <a:xfrm>
            <a:off x="1524000" y="3602038"/>
            <a:ext cx="9144000" cy="1073871"/>
          </a:xfrm>
        </p:spPr>
        <p:txBody>
          <a:bodyPr>
            <a:normAutofit/>
          </a:bodyPr>
          <a:lstStyle/>
          <a:p>
            <a:r>
              <a:rPr lang="en-GB" sz="3600" i="1" dirty="0" smtClean="0">
                <a:solidFill>
                  <a:schemeClr val="bg1">
                    <a:lumMod val="50000"/>
                  </a:schemeClr>
                </a:solidFill>
              </a:rPr>
              <a:t>Theories of Elastic Failure</a:t>
            </a:r>
            <a:endParaRPr lang="en-GB" sz="3600" i="1" dirty="0">
              <a:solidFill>
                <a:schemeClr val="bg1">
                  <a:lumMod val="50000"/>
                </a:schemeClr>
              </a:solidFill>
            </a:endParaRPr>
          </a:p>
        </p:txBody>
      </p:sp>
    </p:spTree>
    <p:extLst>
      <p:ext uri="{BB962C8B-B14F-4D97-AF65-F5344CB8AC3E}">
        <p14:creationId xmlns:p14="http://schemas.microsoft.com/office/powerpoint/2010/main" val="32463234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3910"/>
            <a:ext cx="10515600" cy="671946"/>
          </a:xfrm>
        </p:spPr>
        <p:txBody>
          <a:bodyPr>
            <a:normAutofit/>
          </a:bodyPr>
          <a:lstStyle/>
          <a:p>
            <a:pPr algn="ctr"/>
            <a:r>
              <a:rPr lang="en-GB" sz="3600" dirty="0" smtClean="0"/>
              <a:t>Typical modes of Failure</a:t>
            </a:r>
            <a:endParaRPr lang="en-GB" sz="3600" dirty="0"/>
          </a:p>
        </p:txBody>
      </p:sp>
      <p:sp>
        <p:nvSpPr>
          <p:cNvPr id="3" name="Content Placeholder 2"/>
          <p:cNvSpPr>
            <a:spLocks noGrp="1"/>
          </p:cNvSpPr>
          <p:nvPr>
            <p:ph idx="1"/>
          </p:nvPr>
        </p:nvSpPr>
        <p:spPr>
          <a:xfrm>
            <a:off x="838200" y="775856"/>
            <a:ext cx="10515600" cy="5401107"/>
          </a:xfrm>
        </p:spPr>
        <p:txBody>
          <a:bodyPr>
            <a:normAutofit/>
          </a:bodyPr>
          <a:lstStyle/>
          <a:p>
            <a:pPr marL="0" indent="0">
              <a:buNone/>
            </a:pPr>
            <a:r>
              <a:rPr lang="en-GB" dirty="0" smtClean="0"/>
              <a:t>There is a vast array of </a:t>
            </a:r>
            <a:r>
              <a:rPr lang="en-GB" i="1" dirty="0" smtClean="0"/>
              <a:t>modes</a:t>
            </a:r>
            <a:r>
              <a:rPr lang="en-GB" dirty="0" smtClean="0"/>
              <a:t> by which a component may fail in operation:</a:t>
            </a:r>
          </a:p>
          <a:p>
            <a:pPr marL="0" indent="0">
              <a:buNone/>
            </a:pPr>
            <a:endParaRPr lang="en-GB" sz="800" dirty="0" smtClean="0"/>
          </a:p>
          <a:p>
            <a:r>
              <a:rPr lang="en-GB" dirty="0" smtClean="0"/>
              <a:t>Mechanical overload – excessive loading causing high material stress</a:t>
            </a:r>
          </a:p>
          <a:p>
            <a:r>
              <a:rPr lang="en-GB" dirty="0" smtClean="0"/>
              <a:t>Fatigue</a:t>
            </a:r>
          </a:p>
          <a:p>
            <a:r>
              <a:rPr lang="en-GB" dirty="0" smtClean="0"/>
              <a:t>Brittle fracture</a:t>
            </a:r>
          </a:p>
          <a:p>
            <a:r>
              <a:rPr lang="en-GB" dirty="0" smtClean="0"/>
              <a:t>Corrosion – mechanical, chemical, biological</a:t>
            </a:r>
          </a:p>
          <a:p>
            <a:r>
              <a:rPr lang="en-GB" dirty="0" smtClean="0"/>
              <a:t>Impact</a:t>
            </a:r>
          </a:p>
          <a:p>
            <a:r>
              <a:rPr lang="en-GB" dirty="0" smtClean="0"/>
              <a:t>Wear – corrosive, surface fatigue</a:t>
            </a:r>
          </a:p>
          <a:p>
            <a:r>
              <a:rPr lang="en-GB" dirty="0" smtClean="0"/>
              <a:t>Contact – spalling, seizure</a:t>
            </a:r>
          </a:p>
          <a:p>
            <a:r>
              <a:rPr lang="en-GB" dirty="0" smtClean="0"/>
              <a:t>Stress rupture</a:t>
            </a:r>
          </a:p>
          <a:p>
            <a:endParaRPr lang="en-GB" dirty="0" smtClean="0"/>
          </a:p>
          <a:p>
            <a:endParaRPr lang="en-GB" dirty="0"/>
          </a:p>
        </p:txBody>
      </p:sp>
    </p:spTree>
    <p:extLst>
      <p:ext uri="{BB962C8B-B14F-4D97-AF65-F5344CB8AC3E}">
        <p14:creationId xmlns:p14="http://schemas.microsoft.com/office/powerpoint/2010/main" val="40093249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127"/>
            <a:ext cx="10515600" cy="671947"/>
          </a:xfrm>
        </p:spPr>
        <p:txBody>
          <a:bodyPr>
            <a:normAutofit/>
          </a:bodyPr>
          <a:lstStyle/>
          <a:p>
            <a:pPr algn="ctr"/>
            <a:r>
              <a:rPr lang="en-GB" sz="3600" dirty="0" smtClean="0"/>
              <a:t>Plastic deformation of metals</a:t>
            </a:r>
            <a:endParaRPr lang="en-GB" sz="3600" dirty="0"/>
          </a:p>
        </p:txBody>
      </p:sp>
      <p:sp>
        <p:nvSpPr>
          <p:cNvPr id="3" name="Content Placeholder 2"/>
          <p:cNvSpPr>
            <a:spLocks noGrp="1"/>
          </p:cNvSpPr>
          <p:nvPr>
            <p:ph idx="1"/>
          </p:nvPr>
        </p:nvSpPr>
        <p:spPr>
          <a:xfrm>
            <a:off x="838200" y="678873"/>
            <a:ext cx="10515600" cy="5978236"/>
          </a:xfrm>
        </p:spPr>
        <p:txBody>
          <a:bodyPr/>
          <a:lstStyle/>
          <a:p>
            <a:pPr marL="0" indent="0">
              <a:buNone/>
            </a:pPr>
            <a:r>
              <a:rPr lang="en-GB" dirty="0" smtClean="0"/>
              <a:t>Before we consider failure of materials within their elastic region, let us consider the mechanics of </a:t>
            </a:r>
            <a:r>
              <a:rPr lang="en-GB" i="1" dirty="0" smtClean="0"/>
              <a:t>plastic deformation</a:t>
            </a:r>
            <a:r>
              <a:rPr lang="en-GB" dirty="0" smtClean="0"/>
              <a:t>.</a:t>
            </a:r>
          </a:p>
          <a:p>
            <a:pPr marL="0" indent="0">
              <a:buNone/>
            </a:pPr>
            <a:endParaRPr lang="en-GB" sz="800" dirty="0"/>
          </a:p>
          <a:p>
            <a:pPr marL="0" indent="0">
              <a:buNone/>
            </a:pPr>
            <a:r>
              <a:rPr lang="en-GB" dirty="0" smtClean="0"/>
              <a:t>Plastic deformation is considered a </a:t>
            </a:r>
            <a:r>
              <a:rPr lang="en-GB" i="1" dirty="0" smtClean="0"/>
              <a:t>flow process </a:t>
            </a:r>
            <a:r>
              <a:rPr lang="en-GB" dirty="0" smtClean="0"/>
              <a:t>and involves a permanent change of shape, due to regions of a material sliding over one another.</a:t>
            </a:r>
          </a:p>
          <a:p>
            <a:pPr marL="0" indent="0">
              <a:buNone/>
            </a:pPr>
            <a:endParaRPr lang="en-GB" sz="800" dirty="0"/>
          </a:p>
          <a:p>
            <a:pPr marL="0" indent="0">
              <a:buNone/>
            </a:pPr>
            <a:r>
              <a:rPr lang="en-GB" dirty="0" smtClean="0"/>
              <a:t>Deformation is caused by shearing action; usually occurs at microscopic structural defects in metals known as a </a:t>
            </a:r>
            <a:r>
              <a:rPr lang="en-GB" i="1" dirty="0" smtClean="0"/>
              <a:t>dislocation</a:t>
            </a:r>
            <a:r>
              <a:rPr lang="en-GB" dirty="0" smtClean="0"/>
              <a:t>.</a:t>
            </a:r>
          </a:p>
          <a:p>
            <a:pPr marL="0" indent="0">
              <a:buNone/>
            </a:pPr>
            <a:endParaRPr lang="en-GB" sz="800" dirty="0" smtClean="0"/>
          </a:p>
          <a:p>
            <a:pPr marL="0" indent="0">
              <a:buNone/>
            </a:pPr>
            <a:r>
              <a:rPr lang="en-GB" i="1" dirty="0" smtClean="0"/>
              <a:t>Slip</a:t>
            </a:r>
            <a:r>
              <a:rPr lang="en-GB" dirty="0" smtClean="0"/>
              <a:t> of crystalline planes in metals occurs at an atomic level, and on a </a:t>
            </a:r>
            <a:r>
              <a:rPr lang="en-GB" i="1" dirty="0" smtClean="0"/>
              <a:t>plane</a:t>
            </a:r>
            <a:r>
              <a:rPr lang="en-GB" dirty="0" smtClean="0"/>
              <a:t> governed by the density of atomic ‘packing’.</a:t>
            </a:r>
          </a:p>
          <a:p>
            <a:pPr marL="0" indent="0">
              <a:buNone/>
            </a:pPr>
            <a:endParaRPr lang="en-GB" sz="800" dirty="0"/>
          </a:p>
          <a:p>
            <a:pPr marL="0" indent="0">
              <a:buNone/>
            </a:pPr>
            <a:r>
              <a:rPr lang="en-GB" dirty="0" smtClean="0"/>
              <a:t>Slip tends to occur </a:t>
            </a:r>
            <a:r>
              <a:rPr lang="en-GB" i="1" dirty="0" smtClean="0"/>
              <a:t>incrementally</a:t>
            </a:r>
            <a:r>
              <a:rPr lang="en-GB" dirty="0" smtClean="0"/>
              <a:t> along </a:t>
            </a:r>
            <a:r>
              <a:rPr lang="en-GB" i="1" dirty="0" smtClean="0"/>
              <a:t>dislocation lines</a:t>
            </a:r>
            <a:r>
              <a:rPr lang="en-GB" dirty="0" smtClean="0"/>
              <a:t>, that can eventually propagate throughout the entire plane.</a:t>
            </a:r>
            <a:endParaRPr lang="en-GB" dirty="0"/>
          </a:p>
        </p:txBody>
      </p:sp>
    </p:spTree>
    <p:extLst>
      <p:ext uri="{BB962C8B-B14F-4D97-AF65-F5344CB8AC3E}">
        <p14:creationId xmlns:p14="http://schemas.microsoft.com/office/powerpoint/2010/main" val="32817014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8981" y="434399"/>
            <a:ext cx="10515600" cy="632402"/>
          </a:xfrm>
        </p:spPr>
        <p:txBody>
          <a:bodyPr>
            <a:normAutofit/>
          </a:bodyPr>
          <a:lstStyle/>
          <a:p>
            <a:pPr algn="ctr"/>
            <a:r>
              <a:rPr lang="en-GB" sz="3600" i="1" dirty="0" smtClean="0"/>
              <a:t>Slip in an atomic crystalline model</a:t>
            </a:r>
            <a:endParaRPr lang="en-GB" sz="3600" i="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2218" y="1634836"/>
            <a:ext cx="9643079" cy="3733800"/>
          </a:xfrm>
        </p:spPr>
      </p:pic>
    </p:spTree>
    <p:extLst>
      <p:ext uri="{BB962C8B-B14F-4D97-AF65-F5344CB8AC3E}">
        <p14:creationId xmlns:p14="http://schemas.microsoft.com/office/powerpoint/2010/main" val="20197265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1890"/>
            <a:ext cx="10515600" cy="639330"/>
          </a:xfrm>
        </p:spPr>
        <p:txBody>
          <a:bodyPr>
            <a:normAutofit/>
          </a:bodyPr>
          <a:lstStyle/>
          <a:p>
            <a:pPr algn="ctr"/>
            <a:r>
              <a:rPr lang="en-GB" sz="3600" i="1" dirty="0" smtClean="0"/>
              <a:t>Theories of Elastic Failure</a:t>
            </a:r>
            <a:endParaRPr lang="en-GB" sz="3600" i="1" dirty="0"/>
          </a:p>
        </p:txBody>
      </p:sp>
      <p:sp>
        <p:nvSpPr>
          <p:cNvPr id="3" name="Content Placeholder 2"/>
          <p:cNvSpPr>
            <a:spLocks noGrp="1"/>
          </p:cNvSpPr>
          <p:nvPr>
            <p:ph idx="1"/>
          </p:nvPr>
        </p:nvSpPr>
        <p:spPr>
          <a:xfrm>
            <a:off x="838200" y="685800"/>
            <a:ext cx="10515600" cy="6012873"/>
          </a:xfrm>
        </p:spPr>
        <p:txBody>
          <a:bodyPr/>
          <a:lstStyle/>
          <a:p>
            <a:pPr marL="0" indent="0">
              <a:buNone/>
            </a:pPr>
            <a:r>
              <a:rPr lang="en-GB" sz="2400" dirty="0" smtClean="0"/>
              <a:t>The most </a:t>
            </a:r>
            <a:r>
              <a:rPr lang="en-GB" sz="2400" dirty="0" smtClean="0"/>
              <a:t>usual material strength test is simple uniaxial tensile test – yield stress and/or fracture stress easily determined.</a:t>
            </a:r>
          </a:p>
          <a:p>
            <a:pPr marL="0" indent="0">
              <a:buNone/>
            </a:pPr>
            <a:endParaRPr lang="en-GB" sz="800" dirty="0"/>
          </a:p>
          <a:p>
            <a:pPr marL="0" indent="0">
              <a:buNone/>
            </a:pPr>
            <a:r>
              <a:rPr lang="en-GB" sz="2400" dirty="0" smtClean="0"/>
              <a:t>However, </a:t>
            </a:r>
            <a:r>
              <a:rPr lang="en-GB" sz="2400" i="1" dirty="0" smtClean="0"/>
              <a:t>complex stress systems </a:t>
            </a:r>
            <a:r>
              <a:rPr lang="en-GB" sz="2400" dirty="0" smtClean="0"/>
              <a:t>more often experienced, so function of </a:t>
            </a:r>
            <a:r>
              <a:rPr lang="en-GB" sz="2400" i="1" dirty="0" smtClean="0"/>
              <a:t>theories of elastic failure </a:t>
            </a:r>
            <a:r>
              <a:rPr lang="en-GB" sz="2400" dirty="0" smtClean="0"/>
              <a:t>is to predict from tensile tests, when elastic failure will occur under </a:t>
            </a:r>
            <a:r>
              <a:rPr lang="en-GB" sz="2400" i="1" dirty="0" smtClean="0"/>
              <a:t>any</a:t>
            </a:r>
            <a:r>
              <a:rPr lang="en-GB" sz="2400" dirty="0" smtClean="0"/>
              <a:t> conditions of applied stress.</a:t>
            </a:r>
          </a:p>
          <a:p>
            <a:pPr marL="0" indent="0">
              <a:buNone/>
            </a:pPr>
            <a:endParaRPr lang="en-GB" sz="800" dirty="0"/>
          </a:p>
          <a:p>
            <a:pPr marL="0" indent="0">
              <a:buNone/>
            </a:pPr>
            <a:r>
              <a:rPr lang="en-GB" sz="2400" dirty="0" smtClean="0"/>
              <a:t>Number of </a:t>
            </a:r>
            <a:r>
              <a:rPr lang="en-GB" sz="2400" i="1" dirty="0" smtClean="0"/>
              <a:t>theories</a:t>
            </a:r>
            <a:r>
              <a:rPr lang="en-GB" sz="2400" dirty="0" smtClean="0"/>
              <a:t> developed to determine adequate correlation between estimated component life and that actually achieved under normal working conditions for typical engineering materials.  Five main theories are:</a:t>
            </a:r>
          </a:p>
          <a:p>
            <a:pPr marL="0" indent="0">
              <a:buNone/>
            </a:pPr>
            <a:endParaRPr lang="en-GB" sz="800" dirty="0" smtClean="0"/>
          </a:p>
          <a:p>
            <a:pPr marL="514350" indent="-514350">
              <a:buFont typeface="+mj-lt"/>
              <a:buAutoNum type="romanLcPeriod"/>
            </a:pPr>
            <a:r>
              <a:rPr lang="en-GB" sz="2400" dirty="0" smtClean="0"/>
              <a:t>Maximum principal stress theory (</a:t>
            </a:r>
            <a:r>
              <a:rPr lang="en-GB" sz="2400" i="1" dirty="0" smtClean="0"/>
              <a:t>Rankine</a:t>
            </a:r>
            <a:r>
              <a:rPr lang="en-GB" sz="2400" dirty="0" smtClean="0"/>
              <a:t>)</a:t>
            </a:r>
          </a:p>
          <a:p>
            <a:pPr marL="514350" indent="-514350">
              <a:buFont typeface="+mj-lt"/>
              <a:buAutoNum type="romanLcPeriod"/>
            </a:pPr>
            <a:r>
              <a:rPr lang="en-GB" sz="2400" dirty="0" smtClean="0"/>
              <a:t>Maximum shear stress theory (</a:t>
            </a:r>
            <a:r>
              <a:rPr lang="en-GB" sz="2400" i="1" dirty="0" smtClean="0"/>
              <a:t>Guest-</a:t>
            </a:r>
            <a:r>
              <a:rPr lang="en-GB" sz="2400" i="1" dirty="0" err="1" smtClean="0"/>
              <a:t>Tresca</a:t>
            </a:r>
            <a:r>
              <a:rPr lang="en-GB" sz="2400" dirty="0" smtClean="0"/>
              <a:t>)</a:t>
            </a:r>
          </a:p>
          <a:p>
            <a:pPr marL="514350" indent="-514350">
              <a:buFont typeface="+mj-lt"/>
              <a:buAutoNum type="romanLcPeriod"/>
            </a:pPr>
            <a:r>
              <a:rPr lang="en-GB" sz="2400" dirty="0" smtClean="0"/>
              <a:t>Maximum principal strain (</a:t>
            </a:r>
            <a:r>
              <a:rPr lang="en-GB" sz="2400" i="1" dirty="0" smtClean="0"/>
              <a:t>Saint-</a:t>
            </a:r>
            <a:r>
              <a:rPr lang="en-GB" sz="2400" i="1" dirty="0" err="1" smtClean="0"/>
              <a:t>Venant</a:t>
            </a:r>
            <a:r>
              <a:rPr lang="en-GB" sz="2400" dirty="0" smtClean="0"/>
              <a:t>)</a:t>
            </a:r>
          </a:p>
          <a:p>
            <a:pPr marL="514350" indent="-514350">
              <a:buFont typeface="+mj-lt"/>
              <a:buAutoNum type="romanLcPeriod"/>
            </a:pPr>
            <a:r>
              <a:rPr lang="en-GB" sz="2400" dirty="0" smtClean="0"/>
              <a:t>Total strain energy per unit volume (</a:t>
            </a:r>
            <a:r>
              <a:rPr lang="en-GB" sz="2400" i="1" dirty="0" smtClean="0"/>
              <a:t>Haigh</a:t>
            </a:r>
            <a:r>
              <a:rPr lang="en-GB" sz="2400" dirty="0" smtClean="0"/>
              <a:t>)</a:t>
            </a:r>
          </a:p>
          <a:p>
            <a:pPr marL="514350" indent="-514350">
              <a:buFont typeface="+mj-lt"/>
              <a:buAutoNum type="romanLcPeriod"/>
            </a:pPr>
            <a:r>
              <a:rPr lang="en-GB" sz="2400" dirty="0" smtClean="0"/>
              <a:t>Shear strain energy per unit volume (</a:t>
            </a:r>
            <a:r>
              <a:rPr lang="en-GB" sz="2400" i="1" dirty="0" smtClean="0"/>
              <a:t>Maxwell-Huber-von Mises</a:t>
            </a:r>
            <a:r>
              <a:rPr lang="en-GB" sz="2400" dirty="0" smtClean="0"/>
              <a:t>)</a:t>
            </a:r>
            <a:endParaRPr lang="en-GB" sz="2400" dirty="0"/>
          </a:p>
        </p:txBody>
      </p:sp>
    </p:spTree>
    <p:extLst>
      <p:ext uri="{BB962C8B-B14F-4D97-AF65-F5344CB8AC3E}">
        <p14:creationId xmlns:p14="http://schemas.microsoft.com/office/powerpoint/2010/main" val="1321351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345"/>
            <a:ext cx="10515600" cy="602673"/>
          </a:xfrm>
        </p:spPr>
        <p:txBody>
          <a:bodyPr>
            <a:normAutofit/>
          </a:bodyPr>
          <a:lstStyle/>
          <a:p>
            <a:pPr algn="ctr"/>
            <a:r>
              <a:rPr lang="en-GB" sz="3600" i="1" dirty="0"/>
              <a:t>Theories of Elastic Failure</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6363" y="665018"/>
                <a:ext cx="11533909" cy="5798127"/>
              </a:xfrm>
            </p:spPr>
            <p:txBody>
              <a:bodyPr>
                <a:normAutofit lnSpcReduction="10000"/>
              </a:bodyPr>
              <a:lstStyle/>
              <a:p>
                <a:pPr marL="0" indent="0">
                  <a:buNone/>
                </a:pPr>
                <a:r>
                  <a:rPr lang="en-GB" sz="2400" dirty="0" smtClean="0"/>
                  <a:t>In each of the five theories, the value of the selected critical property as implied in the title, is determined for uniaxial tensile stress &amp; 3-D complex stress system.</a:t>
                </a:r>
              </a:p>
              <a:p>
                <a:pPr marL="0" indent="0">
                  <a:buNone/>
                </a:pPr>
                <a:endParaRPr lang="en-GB" sz="800" dirty="0"/>
              </a:p>
              <a:p>
                <a:pPr marL="0" indent="0">
                  <a:buNone/>
                </a:pPr>
                <a:r>
                  <a:rPr lang="en-GB" sz="2400" dirty="0"/>
                  <a:t>	</a:t>
                </a:r>
                <a:r>
                  <a:rPr lang="en-GB" sz="2400" dirty="0" smtClean="0"/>
                  <a:t>				</a:t>
                </a:r>
              </a:p>
              <a:p>
                <a:pPr marL="0" indent="0">
                  <a:buNone/>
                </a:pPr>
                <a:r>
                  <a:rPr lang="en-GB" sz="2400" dirty="0" smtClean="0"/>
                  <a:t>	</a:t>
                </a:r>
                <a:r>
                  <a:rPr lang="en-GB" sz="2400" dirty="0"/>
                  <a:t>	</a:t>
                </a:r>
                <a:r>
                  <a:rPr lang="en-GB" sz="2400" dirty="0" smtClean="0"/>
                  <a:t>					The diagram opposite represents a 2-D 							system; the </a:t>
                </a:r>
                <a:r>
                  <a:rPr lang="en-GB" sz="2400" i="1" dirty="0" smtClean="0"/>
                  <a:t>Z</a:t>
                </a:r>
                <a:r>
                  <a:rPr lang="en-GB" sz="2400" dirty="0" smtClean="0"/>
                  <a:t> direction will be normal 							to the page.</a:t>
                </a:r>
              </a:p>
              <a:p>
                <a:pPr marL="0" indent="0">
                  <a:buNone/>
                </a:pPr>
                <a:endParaRPr lang="en-GB" sz="2400" dirty="0"/>
              </a:p>
              <a:p>
                <a:pPr marL="0" indent="0">
                  <a:buNone/>
                </a:pPr>
                <a:endParaRPr lang="en-GB" sz="2400" dirty="0" smtClean="0"/>
              </a:p>
              <a:p>
                <a:pPr marL="0" indent="0">
                  <a:buNone/>
                </a:pPr>
                <a:endParaRPr lang="en-GB" sz="2400" dirty="0"/>
              </a:p>
              <a:p>
                <a:pPr marL="0" indent="0">
                  <a:buNone/>
                </a:pPr>
                <a:endParaRPr lang="en-GB" sz="800" dirty="0" smtClean="0"/>
              </a:p>
              <a:p>
                <a:pPr marL="0" indent="0">
                  <a:buNone/>
                </a:pPr>
                <a:endParaRPr lang="en-GB" sz="2400" dirty="0" smtClean="0"/>
              </a:p>
              <a:p>
                <a:pPr marL="0" indent="0">
                  <a:buNone/>
                </a:pPr>
                <a:r>
                  <a:rPr lang="en-GB" sz="2400" dirty="0" smtClean="0"/>
                  <a:t>In each of the following theories of elastic failure,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i="1">
                            <a:latin typeface="Cambria Math" panose="02040503050406030204" pitchFamily="18" charset="0"/>
                          </a:rPr>
                          <m:t>𝑦</m:t>
                        </m:r>
                      </m:sub>
                    </m:sSub>
                  </m:oMath>
                </a14:m>
                <a:r>
                  <a:rPr lang="en-GB" sz="2400" dirty="0" smtClean="0"/>
                  <a:t> is the stress at yield point in a tensile test, and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 , </m:t>
                    </m:r>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b="0" i="1" smtClean="0">
                            <a:latin typeface="Cambria Math" panose="02040503050406030204" pitchFamily="18" charset="0"/>
                          </a:rPr>
                          <m:t>2</m:t>
                        </m:r>
                      </m:sub>
                    </m:sSub>
                  </m:oMath>
                </a14:m>
                <a:r>
                  <a:rPr lang="en-GB" sz="2400" dirty="0" smtClean="0"/>
                  <a:t> and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b="0" i="1" smtClean="0">
                            <a:latin typeface="Cambria Math" panose="02040503050406030204" pitchFamily="18" charset="0"/>
                          </a:rPr>
                          <m:t>3</m:t>
                        </m:r>
                      </m:sub>
                    </m:sSub>
                  </m:oMath>
                </a14:m>
                <a:r>
                  <a:rPr lang="en-GB" sz="2400" dirty="0" smtClean="0"/>
                  <a:t> are the three principal stresses in the 3-D complex stress system; where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&gt;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r>
                      <a:rPr lang="en-GB" i="1">
                        <a:latin typeface="Cambria Math" panose="02040503050406030204" pitchFamily="18" charset="0"/>
                      </a:rPr>
                      <m:t> &gt;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oMath>
                </a14:m>
                <a:r>
                  <a:rPr lang="en-GB" sz="2400" dirty="0" smtClean="0"/>
                  <a:t>.  If as in diagrams above the complex stress system is 2-D, then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i="1">
                            <a:latin typeface="Cambria Math" panose="02040503050406030204" pitchFamily="18" charset="0"/>
                          </a:rPr>
                          <m:t>2</m:t>
                        </m:r>
                      </m:sub>
                    </m:sSub>
                    <m:r>
                      <a:rPr lang="en-GB" sz="2400" i="1">
                        <a:latin typeface="Cambria Math" panose="02040503050406030204" pitchFamily="18" charset="0"/>
                      </a:rPr>
                      <m:t>= 0</m:t>
                    </m:r>
                  </m:oMath>
                </a14:m>
                <a:r>
                  <a:rPr lang="en-GB" sz="2400" dirty="0" smtClean="0"/>
                  <a:t>, 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b="0" i="1" smtClean="0">
                        <a:latin typeface="Cambria Math" panose="02040503050406030204" pitchFamily="18" charset="0"/>
                      </a:rPr>
                      <m:t> </m:t>
                    </m:r>
                  </m:oMath>
                </a14:m>
                <a:r>
                  <a:rPr lang="en-GB" sz="2400" dirty="0" smtClean="0"/>
                  <a:t>will be the greater stress value and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𝜎</m:t>
                        </m:r>
                      </m:e>
                      <m:sub>
                        <m:r>
                          <a:rPr lang="en-GB" sz="2400" b="0" i="1" smtClean="0">
                            <a:latin typeface="Cambria Math" panose="02040503050406030204" pitchFamily="18" charset="0"/>
                          </a:rPr>
                          <m:t>3</m:t>
                        </m:r>
                      </m:sub>
                    </m:sSub>
                  </m:oMath>
                </a14:m>
                <a:r>
                  <a:rPr lang="en-GB" sz="2400" dirty="0" smtClean="0"/>
                  <a:t> the lower value.</a:t>
                </a:r>
                <a:endParaRPr lang="en-GB" sz="2400" dirty="0"/>
              </a:p>
              <a:p>
                <a:pPr marL="0" indent="0">
                  <a:buNone/>
                </a:pPr>
                <a:endParaRPr lang="en-GB" dirty="0"/>
              </a:p>
              <a:p>
                <a:pPr marL="0" indent="0">
                  <a:buNone/>
                </a:pPr>
                <a:endParaRPr lang="en-GB" sz="2400" dirty="0"/>
              </a:p>
              <a:p>
                <a:pPr marL="0" indent="0">
                  <a:buNone/>
                </a:pPr>
                <a:endParaRPr lang="en-GB" sz="2400" dirty="0"/>
              </a:p>
              <a:p>
                <a:pPr marL="0" indent="0">
                  <a:buNone/>
                </a:pPr>
                <a:endParaRPr lang="en-GB"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6363" y="665018"/>
                <a:ext cx="11533909" cy="5798127"/>
              </a:xfrm>
              <a:blipFill>
                <a:blip r:embed="rId2"/>
                <a:stretch>
                  <a:fillRect l="-846" t="-1998" r="-846"/>
                </a:stretch>
              </a:blipFill>
            </p:spPr>
            <p:txBody>
              <a:bodyPr/>
              <a:lstStyle/>
              <a:p>
                <a:r>
                  <a:rPr lang="en-GB">
                    <a:noFill/>
                  </a:rPr>
                  <a:t> </a:t>
                </a:r>
              </a:p>
            </p:txBody>
          </p:sp>
        </mc:Fallback>
      </mc:AlternateContent>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889" y="1808884"/>
            <a:ext cx="5095875" cy="2952223"/>
          </a:xfrm>
          <a:prstGeom prst="rect">
            <a:avLst/>
          </a:prstGeom>
        </p:spPr>
      </p:pic>
    </p:spTree>
    <p:extLst>
      <p:ext uri="{BB962C8B-B14F-4D97-AF65-F5344CB8AC3E}">
        <p14:creationId xmlns:p14="http://schemas.microsoft.com/office/powerpoint/2010/main" val="25565167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97"/>
            <a:ext cx="10515600" cy="667039"/>
          </a:xfrm>
        </p:spPr>
        <p:txBody>
          <a:bodyPr>
            <a:normAutofit/>
          </a:bodyPr>
          <a:lstStyle/>
          <a:p>
            <a:pPr algn="ctr"/>
            <a:r>
              <a:rPr lang="en-GB" sz="3600" i="1" dirty="0" smtClean="0"/>
              <a:t>Maximum principal stress theory - Rankine</a:t>
            </a:r>
            <a:endParaRPr lang="en-GB" sz="3600" i="1"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858982"/>
                <a:ext cx="10515600" cy="5317981"/>
              </a:xfrm>
            </p:spPr>
            <p:txBody>
              <a:bodyPr>
                <a:normAutofit/>
              </a:bodyPr>
              <a:lstStyle/>
              <a:p>
                <a:pPr marL="0" indent="0">
                  <a:buNone/>
                </a:pPr>
                <a:r>
                  <a:rPr lang="en-GB" sz="2400" dirty="0" smtClean="0"/>
                  <a:t>Theory assumes when the maximum principal stress in complex stress system reaches yield stress in tension, then failure occurs.  Criterion for failure is:</a:t>
                </a:r>
              </a:p>
              <a:p>
                <a:pPr marL="0" indent="0">
                  <a:buNone/>
                </a:pPr>
                <a:endParaRPr lang="en-GB" sz="200"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𝑦</m:t>
                          </m:r>
                        </m:sub>
                      </m:sSub>
                    </m:oMath>
                  </m:oMathPara>
                </a14:m>
                <a:endParaRPr lang="en-GB" dirty="0"/>
              </a:p>
              <a:p>
                <a:pPr marL="0" indent="0">
                  <a:buNone/>
                </a:pPr>
                <a:r>
                  <a:rPr lang="en-GB" sz="2400" dirty="0" smtClean="0"/>
                  <a:t>Theory is </a:t>
                </a:r>
                <a:r>
                  <a:rPr lang="en-GB" sz="2400" i="1" dirty="0" smtClean="0"/>
                  <a:t>good for brittle materials</a:t>
                </a:r>
                <a:r>
                  <a:rPr lang="en-GB" sz="2400" dirty="0" smtClean="0"/>
                  <a:t>, but experiments show should not be used for ductile materials.</a:t>
                </a:r>
              </a:p>
              <a:p>
                <a:pPr marL="0" indent="0">
                  <a:buNone/>
                </a:pPr>
                <a:endParaRPr lang="en-GB" sz="400" dirty="0" smtClean="0"/>
              </a:p>
              <a:p>
                <a:pPr marL="0" indent="0">
                  <a:buNone/>
                </a:pPr>
                <a:r>
                  <a:rPr lang="en-GB" sz="2400" i="1" dirty="0" smtClean="0"/>
                  <a:t>Ductility</a:t>
                </a:r>
                <a:r>
                  <a:rPr lang="en-GB" sz="2400" dirty="0" smtClean="0"/>
                  <a:t> – ability to withstand applied tensile load as material undergoes plastic deformation.</a:t>
                </a:r>
              </a:p>
              <a:p>
                <a:pPr marL="0" indent="0">
                  <a:buNone/>
                </a:pPr>
                <a:r>
                  <a:rPr lang="en-GB" sz="2400" i="1" dirty="0" smtClean="0"/>
                  <a:t>Brittleness</a:t>
                </a:r>
                <a:r>
                  <a:rPr lang="en-GB" sz="2400" dirty="0" smtClean="0"/>
                  <a:t> – when loaded material breaks without significant plastic deformation.</a:t>
                </a:r>
              </a:p>
              <a:p>
                <a:pPr marL="0" indent="0">
                  <a:buNone/>
                </a:pPr>
                <a:endParaRPr lang="en-GB" sz="400" dirty="0"/>
              </a:p>
              <a:p>
                <a:pPr marL="0" indent="0">
                  <a:buNone/>
                </a:pPr>
                <a:r>
                  <a:rPr lang="en-GB" sz="2400" dirty="0" smtClean="0"/>
                  <a:t>For example, even in pure tension, failure of </a:t>
                </a:r>
                <a:r>
                  <a:rPr lang="en-GB" sz="2400" i="1" dirty="0" smtClean="0"/>
                  <a:t>ductile</a:t>
                </a:r>
                <a:r>
                  <a:rPr lang="en-GB" sz="2400" dirty="0" smtClean="0"/>
                  <a:t> materials occur not because of direct stresses but in shear on planes at 45° to axial test.</a:t>
                </a:r>
                <a:endParaRPr lang="en-GB" sz="2400" dirty="0"/>
              </a:p>
              <a:p>
                <a:pPr marL="0" indent="0">
                  <a:buNone/>
                </a:pPr>
                <a:endParaRPr lang="en-GB" sz="2400"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858982"/>
                <a:ext cx="10515600" cy="5317981"/>
              </a:xfrm>
              <a:blipFill>
                <a:blip r:embed="rId2"/>
                <a:stretch>
                  <a:fillRect l="-928" t="-1606" r="-348"/>
                </a:stretch>
              </a:blipFill>
            </p:spPr>
            <p:txBody>
              <a:bodyPr/>
              <a:lstStyle/>
              <a:p>
                <a:r>
                  <a:rPr lang="en-GB">
                    <a:noFill/>
                  </a:rPr>
                  <a:t> </a:t>
                </a:r>
              </a:p>
            </p:txBody>
          </p:sp>
        </mc:Fallback>
      </mc:AlternateContent>
    </p:spTree>
    <p:extLst>
      <p:ext uri="{BB962C8B-B14F-4D97-AF65-F5344CB8AC3E}">
        <p14:creationId xmlns:p14="http://schemas.microsoft.com/office/powerpoint/2010/main" val="4022630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646257"/>
          </a:xfrm>
        </p:spPr>
        <p:txBody>
          <a:bodyPr>
            <a:normAutofit/>
          </a:bodyPr>
          <a:lstStyle/>
          <a:p>
            <a:pPr algn="ctr"/>
            <a:r>
              <a:rPr lang="en-GB" sz="3600" i="1" dirty="0"/>
              <a:t>Maximum </a:t>
            </a:r>
            <a:r>
              <a:rPr lang="en-GB" sz="3600" i="1" dirty="0" smtClean="0"/>
              <a:t>shear </a:t>
            </a:r>
            <a:r>
              <a:rPr lang="en-GB" sz="3600" i="1" dirty="0"/>
              <a:t>stress theory </a:t>
            </a:r>
            <a:r>
              <a:rPr lang="en-GB" sz="3600" i="1" dirty="0" smtClean="0"/>
              <a:t>– Guest-</a:t>
            </a:r>
            <a:r>
              <a:rPr lang="en-GB" sz="3600" i="1" dirty="0" err="1" smtClean="0"/>
              <a:t>Tresca</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893618"/>
                <a:ext cx="10515600" cy="6040582"/>
              </a:xfrm>
            </p:spPr>
            <p:txBody>
              <a:bodyPr>
                <a:normAutofit fontScale="62500" lnSpcReduction="20000"/>
              </a:bodyPr>
              <a:lstStyle/>
              <a:p>
                <a:pPr marL="0" indent="0">
                  <a:buNone/>
                </a:pPr>
                <a:r>
                  <a:rPr lang="en-GB" sz="3800" dirty="0" smtClean="0"/>
                  <a:t>Failure assumed to occur when maximum shear stress in complex stress system becomes </a:t>
                </a:r>
                <a:r>
                  <a:rPr lang="en-GB" sz="3800" i="1" dirty="0" smtClean="0"/>
                  <a:t>equal</a:t>
                </a:r>
                <a:r>
                  <a:rPr lang="en-GB" sz="3800" dirty="0" smtClean="0"/>
                  <a:t> to yield stress in simple tensile stress.</a:t>
                </a:r>
              </a:p>
              <a:p>
                <a:pPr marL="0" indent="0">
                  <a:buNone/>
                </a:pPr>
                <a:endParaRPr lang="en-GB" sz="1500" dirty="0" smtClean="0"/>
              </a:p>
              <a:p>
                <a:pPr marL="0" indent="0">
                  <a:buNone/>
                </a:pPr>
                <a:r>
                  <a:rPr lang="en-GB" sz="3800" dirty="0" smtClean="0"/>
                  <a:t>Since maximum shear stress is half the greatest difference between two principal stresses, hence criterion for failure becomes:</a:t>
                </a:r>
              </a:p>
              <a:p>
                <a:pPr marL="0" indent="0">
                  <a:buNone/>
                </a:pPr>
                <a:endParaRPr lang="en-GB" sz="3800" dirty="0"/>
              </a:p>
              <a:p>
                <a:pPr marL="0" indent="0">
                  <a:buNone/>
                </a:pPr>
                <a14:m>
                  <m:oMathPara xmlns:m="http://schemas.openxmlformats.org/officeDocument/2006/math">
                    <m:oMathParaPr>
                      <m:jc m:val="centerGroup"/>
                    </m:oMathParaPr>
                    <m:oMath xmlns:m="http://schemas.openxmlformats.org/officeDocument/2006/math">
                      <m:f>
                        <m:fPr>
                          <m:ctrlPr>
                            <a:rPr lang="en-GB" sz="3800" i="1">
                              <a:latin typeface="Cambria Math" panose="02040503050406030204" pitchFamily="18" charset="0"/>
                            </a:rPr>
                          </m:ctrlPr>
                        </m:fPr>
                        <m:num>
                          <m:r>
                            <a:rPr lang="en-GB" sz="3800" i="1">
                              <a:latin typeface="Cambria Math" panose="02040503050406030204" pitchFamily="18" charset="0"/>
                            </a:rPr>
                            <m:t>1</m:t>
                          </m:r>
                        </m:num>
                        <m:den>
                          <m:r>
                            <a:rPr lang="en-GB" sz="3800" i="1">
                              <a:latin typeface="Cambria Math" panose="02040503050406030204" pitchFamily="18" charset="0"/>
                            </a:rPr>
                            <m:t>2</m:t>
                          </m:r>
                        </m:den>
                      </m:f>
                      <m:r>
                        <a:rPr lang="en-GB" sz="3800" i="1">
                          <a:latin typeface="Cambria Math" panose="02040503050406030204" pitchFamily="18" charset="0"/>
                        </a:rPr>
                        <m:t> </m:t>
                      </m:r>
                      <m:d>
                        <m:dPr>
                          <m:ctrlPr>
                            <a:rPr lang="en-GB" sz="3800" i="1">
                              <a:latin typeface="Cambria Math" panose="02040503050406030204" pitchFamily="18" charset="0"/>
                            </a:rPr>
                          </m:ctrlPr>
                        </m:dPr>
                        <m:e>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1</m:t>
                              </m:r>
                            </m:sub>
                          </m:sSub>
                          <m:r>
                            <a:rPr lang="en-GB" sz="3800" i="1">
                              <a:latin typeface="Cambria Math" panose="02040503050406030204" pitchFamily="18" charset="0"/>
                            </a:rPr>
                            <m:t>− </m:t>
                          </m:r>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3</m:t>
                              </m:r>
                            </m:sub>
                          </m:sSub>
                        </m:e>
                      </m:d>
                      <m:r>
                        <a:rPr lang="en-GB" sz="3800" i="1">
                          <a:latin typeface="Cambria Math" panose="02040503050406030204" pitchFamily="18" charset="0"/>
                        </a:rPr>
                        <m:t>= </m:t>
                      </m:r>
                      <m:f>
                        <m:fPr>
                          <m:ctrlPr>
                            <a:rPr lang="en-GB" sz="3800" i="1">
                              <a:latin typeface="Cambria Math" panose="02040503050406030204" pitchFamily="18" charset="0"/>
                            </a:rPr>
                          </m:ctrlPr>
                        </m:fPr>
                        <m:num>
                          <m:r>
                            <a:rPr lang="en-GB" sz="3800" i="1">
                              <a:latin typeface="Cambria Math" panose="02040503050406030204" pitchFamily="18" charset="0"/>
                            </a:rPr>
                            <m:t>1</m:t>
                          </m:r>
                        </m:num>
                        <m:den>
                          <m:r>
                            <a:rPr lang="en-GB" sz="3800" i="1">
                              <a:latin typeface="Cambria Math" panose="02040503050406030204" pitchFamily="18" charset="0"/>
                            </a:rPr>
                            <m:t>2</m:t>
                          </m:r>
                        </m:den>
                      </m:f>
                      <m:r>
                        <a:rPr lang="en-GB" sz="3800" i="1">
                          <a:latin typeface="Cambria Math" panose="02040503050406030204" pitchFamily="18" charset="0"/>
                        </a:rPr>
                        <m:t> </m:t>
                      </m:r>
                      <m:d>
                        <m:dPr>
                          <m:ctrlPr>
                            <a:rPr lang="en-GB" sz="3800" i="1">
                              <a:latin typeface="Cambria Math" panose="02040503050406030204" pitchFamily="18" charset="0"/>
                            </a:rPr>
                          </m:ctrlPr>
                        </m:dPr>
                        <m:e>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𝑦</m:t>
                              </m:r>
                            </m:sub>
                          </m:sSub>
                          <m:r>
                            <a:rPr lang="en-GB" sz="3800" i="1">
                              <a:latin typeface="Cambria Math" panose="02040503050406030204" pitchFamily="18" charset="0"/>
                            </a:rPr>
                            <m:t>− 0</m:t>
                          </m:r>
                        </m:e>
                      </m:d>
                    </m:oMath>
                  </m:oMathPara>
                </a14:m>
                <a:endParaRPr lang="en-GB" sz="3800" dirty="0" smtClean="0"/>
              </a:p>
              <a:p>
                <a:pPr marL="0" indent="0">
                  <a:buNone/>
                </a:pPr>
                <a:endParaRPr lang="en-GB" sz="1500" dirty="0"/>
              </a:p>
              <a:p>
                <a:pPr marL="0" indent="0">
                  <a:buNone/>
                </a:pPr>
                <a:r>
                  <a:rPr lang="en-GB" sz="3800" dirty="0"/>
                  <a:t>w</a:t>
                </a:r>
                <a:r>
                  <a:rPr lang="en-GB" sz="3800" dirty="0" smtClean="0"/>
                  <a:t>here, 			</a:t>
                </a:r>
                <a14:m>
                  <m:oMath xmlns:m="http://schemas.openxmlformats.org/officeDocument/2006/math">
                    <m:d>
                      <m:dPr>
                        <m:ctrlPr>
                          <a:rPr lang="en-GB" sz="3800" i="1">
                            <a:latin typeface="Cambria Math" panose="02040503050406030204" pitchFamily="18" charset="0"/>
                          </a:rPr>
                        </m:ctrlPr>
                      </m:dPr>
                      <m:e>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1</m:t>
                            </m:r>
                          </m:sub>
                        </m:sSub>
                        <m:r>
                          <a:rPr lang="en-GB" sz="3800" i="1">
                            <a:latin typeface="Cambria Math" panose="02040503050406030204" pitchFamily="18" charset="0"/>
                          </a:rPr>
                          <m:t>− </m:t>
                        </m:r>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3</m:t>
                            </m:r>
                          </m:sub>
                        </m:sSub>
                      </m:e>
                    </m:d>
                    <m:r>
                      <a:rPr lang="en-GB" sz="3800" i="1">
                        <a:latin typeface="Cambria Math" panose="02040503050406030204" pitchFamily="18" charset="0"/>
                      </a:rPr>
                      <m:t>=</m:t>
                    </m:r>
                    <m:sSub>
                      <m:sSubPr>
                        <m:ctrlPr>
                          <a:rPr lang="en-GB" sz="3800" i="1">
                            <a:latin typeface="Cambria Math" panose="02040503050406030204" pitchFamily="18" charset="0"/>
                          </a:rPr>
                        </m:ctrlPr>
                      </m:sSubPr>
                      <m:e>
                        <m:r>
                          <a:rPr lang="en-GB" sz="3800" i="1">
                            <a:latin typeface="Cambria Math" panose="02040503050406030204" pitchFamily="18" charset="0"/>
                          </a:rPr>
                          <m:t>𝜎</m:t>
                        </m:r>
                      </m:e>
                      <m:sub>
                        <m:r>
                          <a:rPr lang="en-GB" sz="3800" i="1">
                            <a:latin typeface="Cambria Math" panose="02040503050406030204" pitchFamily="18" charset="0"/>
                          </a:rPr>
                          <m:t>𝑦</m:t>
                        </m:r>
                      </m:sub>
                    </m:sSub>
                  </m:oMath>
                </a14:m>
                <a:endParaRPr lang="en-GB" sz="3800" dirty="0" smtClean="0"/>
              </a:p>
              <a:p>
                <a:pPr marL="0" indent="0">
                  <a:buNone/>
                </a:pPr>
                <a:endParaRPr lang="en-GB" sz="1500" dirty="0" smtClean="0"/>
              </a:p>
              <a:p>
                <a:pPr marL="0" indent="0">
                  <a:buNone/>
                </a:pPr>
                <a14:m>
                  <m:oMath xmlns:m="http://schemas.openxmlformats.org/officeDocument/2006/math">
                    <m:sSub>
                      <m:sSubPr>
                        <m:ctrlPr>
                          <a:rPr lang="en-GB" sz="3800" i="1" smtClean="0">
                            <a:latin typeface="Cambria Math" panose="02040503050406030204" pitchFamily="18" charset="0"/>
                          </a:rPr>
                        </m:ctrlPr>
                      </m:sSubPr>
                      <m:e>
                        <m:r>
                          <a:rPr lang="en-GB" sz="3800" i="1">
                            <a:latin typeface="Cambria Math" panose="02040503050406030204" pitchFamily="18" charset="0"/>
                          </a:rPr>
                          <m:t>𝜎</m:t>
                        </m:r>
                      </m:e>
                      <m:sub>
                        <m:r>
                          <a:rPr lang="en-GB" sz="3800" b="0" i="1" smtClean="0">
                            <a:latin typeface="Cambria Math" panose="02040503050406030204" pitchFamily="18" charset="0"/>
                          </a:rPr>
                          <m:t>3</m:t>
                        </m:r>
                      </m:sub>
                    </m:sSub>
                  </m:oMath>
                </a14:m>
                <a:r>
                  <a:rPr lang="en-GB" sz="3800" dirty="0" smtClean="0"/>
                  <a:t> is the smallest stress value accounting for sign and that one stress value may be zero.</a:t>
                </a:r>
              </a:p>
              <a:p>
                <a:pPr marL="0" indent="0">
                  <a:buNone/>
                </a:pPr>
                <a:endParaRPr lang="en-GB" sz="300" dirty="0" smtClean="0"/>
              </a:p>
              <a:p>
                <a:pPr marL="0" indent="0">
                  <a:buNone/>
                </a:pPr>
                <a:r>
                  <a:rPr lang="en-GB" sz="3800" dirty="0" smtClean="0"/>
                  <a:t>Fairly accurate correlation with experimental results, particularly for ductile materials.</a:t>
                </a:r>
              </a:p>
              <a:p>
                <a:pPr marL="0" indent="0">
                  <a:buNone/>
                </a:pPr>
                <a:endParaRPr lang="en-GB" sz="300" dirty="0" smtClean="0"/>
              </a:p>
              <a:p>
                <a:pPr marL="0" indent="0">
                  <a:buNone/>
                </a:pPr>
                <a:r>
                  <a:rPr lang="en-GB" sz="3800" dirty="0" smtClean="0"/>
                  <a:t>Failure criterion often referred to as </a:t>
                </a:r>
                <a:r>
                  <a:rPr lang="en-GB" sz="3800" dirty="0" err="1" smtClean="0"/>
                  <a:t>Tresca</a:t>
                </a:r>
                <a:r>
                  <a:rPr lang="en-GB" sz="3800" dirty="0" smtClean="0"/>
                  <a:t> theory and is one of widely used laws of plasticity.</a:t>
                </a:r>
                <a:endParaRPr lang="en-GB" sz="3800" dirty="0"/>
              </a:p>
              <a:p>
                <a:pPr marL="0" indent="0">
                  <a:buNone/>
                </a:pPr>
                <a:r>
                  <a:rPr lang="en-GB" dirty="0" smtClean="0"/>
                  <a:t>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893618"/>
                <a:ext cx="10515600" cy="6040582"/>
              </a:xfrm>
              <a:blipFill>
                <a:blip r:embed="rId2"/>
                <a:stretch>
                  <a:fillRect l="-928" t="-2321" r="-1101"/>
                </a:stretch>
              </a:blipFill>
            </p:spPr>
            <p:txBody>
              <a:bodyPr/>
              <a:lstStyle/>
              <a:p>
                <a:r>
                  <a:rPr lang="en-GB">
                    <a:noFill/>
                  </a:rPr>
                  <a:t> </a:t>
                </a:r>
              </a:p>
            </p:txBody>
          </p:sp>
        </mc:Fallback>
      </mc:AlternateContent>
    </p:spTree>
    <p:extLst>
      <p:ext uri="{BB962C8B-B14F-4D97-AF65-F5344CB8AC3E}">
        <p14:creationId xmlns:p14="http://schemas.microsoft.com/office/powerpoint/2010/main" val="5469331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644237"/>
          </a:xfrm>
        </p:spPr>
        <p:txBody>
          <a:bodyPr/>
          <a:lstStyle/>
          <a:p>
            <a:pPr algn="ctr"/>
            <a:r>
              <a:rPr lang="en-GB" sz="3600" i="1" dirty="0">
                <a:solidFill>
                  <a:prstClr val="black"/>
                </a:solidFill>
              </a:rPr>
              <a:t>Maximum shear </a:t>
            </a:r>
            <a:r>
              <a:rPr lang="en-GB" sz="3600" i="1" dirty="0" smtClean="0">
                <a:solidFill>
                  <a:prstClr val="black"/>
                </a:solidFill>
              </a:rPr>
              <a:t>strain </a:t>
            </a:r>
            <a:r>
              <a:rPr lang="en-GB" sz="3600" i="1" dirty="0">
                <a:solidFill>
                  <a:prstClr val="black"/>
                </a:solidFill>
              </a:rPr>
              <a:t>theory – </a:t>
            </a:r>
            <a:r>
              <a:rPr lang="en-GB" sz="3600" i="1" dirty="0" smtClean="0">
                <a:solidFill>
                  <a:prstClr val="black"/>
                </a:solidFill>
              </a:rPr>
              <a:t>Saint-</a:t>
            </a:r>
            <a:r>
              <a:rPr lang="en-GB" sz="3600" i="1" dirty="0" err="1" smtClean="0">
                <a:solidFill>
                  <a:prstClr val="black"/>
                </a:solidFill>
              </a:rPr>
              <a:t>Venant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734291"/>
                <a:ext cx="10515600" cy="5595072"/>
              </a:xfrm>
            </p:spPr>
            <p:txBody>
              <a:bodyPr/>
              <a:lstStyle/>
              <a:p>
                <a:pPr marL="0" indent="0">
                  <a:buNone/>
                </a:pPr>
                <a:r>
                  <a:rPr lang="en-GB" dirty="0" smtClean="0"/>
                  <a:t>Theory assumes that failure occurs when maximum strain in complex stress system </a:t>
                </a:r>
                <a:r>
                  <a:rPr lang="en-GB" i="1" dirty="0" smtClean="0"/>
                  <a:t>equals</a:t>
                </a:r>
                <a:r>
                  <a:rPr lang="en-GB" dirty="0" smtClean="0"/>
                  <a:t> that of yield stress in simple tensile test.</a:t>
                </a:r>
              </a:p>
              <a:p>
                <a:pPr marL="0" indent="0">
                  <a:buNone/>
                </a:pPr>
                <a:endParaRPr lang="en-GB" sz="800" dirty="0"/>
              </a:p>
              <a:p>
                <a:pPr marL="0" indent="0">
                  <a:buNone/>
                </a:pPr>
                <a:r>
                  <a:rPr lang="en-GB" dirty="0" smtClean="0"/>
                  <a:t>Knowing,	</a:t>
                </a:r>
                <a14:m>
                  <m:oMath xmlns:m="http://schemas.openxmlformats.org/officeDocument/2006/math">
                    <m:r>
                      <a:rPr lang="en-GB" i="1">
                        <a:latin typeface="Cambria Math" panose="02040503050406030204" pitchFamily="18" charset="0"/>
                      </a:rPr>
                      <m:t>𝐸</m:t>
                    </m:r>
                    <m:r>
                      <a:rPr lang="en-GB" i="1">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𝜎</m:t>
                        </m:r>
                      </m:num>
                      <m:den>
                        <m:r>
                          <a:rPr lang="en-GB" i="1">
                            <a:latin typeface="Cambria Math" panose="02040503050406030204" pitchFamily="18" charset="0"/>
                          </a:rPr>
                          <m:t>𝜀</m:t>
                        </m:r>
                      </m:den>
                    </m:f>
                    <m:r>
                      <a:rPr lang="en-GB" i="1">
                        <a:latin typeface="Cambria Math" panose="02040503050406030204" pitchFamily="18" charset="0"/>
                      </a:rPr>
                      <m:t>  ∴  </m:t>
                    </m:r>
                    <m:r>
                      <a:rPr lang="en-GB" i="1">
                        <a:latin typeface="Cambria Math" panose="02040503050406030204" pitchFamily="18" charset="0"/>
                      </a:rPr>
                      <m:t>𝜀</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𝜎</m:t>
                        </m:r>
                      </m:num>
                      <m:den>
                        <m:r>
                          <a:rPr lang="en-GB" i="1">
                            <a:latin typeface="Cambria Math" panose="02040503050406030204" pitchFamily="18" charset="0"/>
                          </a:rPr>
                          <m:t>𝐸</m:t>
                        </m:r>
                      </m:den>
                    </m:f>
                  </m:oMath>
                </a14:m>
                <a:endParaRPr lang="en-GB" dirty="0"/>
              </a:p>
              <a:p>
                <a:pPr marL="0" indent="0">
                  <a:buNone/>
                </a:pPr>
                <a:r>
                  <a:rPr lang="en-GB" dirty="0" smtClean="0"/>
                  <a:t>So, failure criterion is: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num>
                      <m:den>
                        <m:r>
                          <a:rPr lang="en-GB" i="1">
                            <a:latin typeface="Cambria Math" panose="02040503050406030204" pitchFamily="18" charset="0"/>
                          </a:rPr>
                          <m:t>𝐸</m:t>
                        </m:r>
                      </m:den>
                    </m:f>
                    <m:r>
                      <a:rPr lang="en-GB" i="1">
                        <a:latin typeface="Cambria Math" panose="02040503050406030204" pitchFamily="18" charset="0"/>
                      </a:rPr>
                      <m:t>−</m:t>
                    </m:r>
                    <m:r>
                      <a:rPr lang="en-GB" i="1">
                        <a:latin typeface="Cambria Math" panose="02040503050406030204" pitchFamily="18" charset="0"/>
                      </a:rPr>
                      <m:t>𝜈</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num>
                      <m:den>
                        <m:r>
                          <a:rPr lang="en-GB" i="1">
                            <a:latin typeface="Cambria Math" panose="02040503050406030204" pitchFamily="18" charset="0"/>
                          </a:rPr>
                          <m:t>𝐸</m:t>
                        </m:r>
                      </m:den>
                    </m:f>
                    <m:r>
                      <a:rPr lang="en-GB" i="1">
                        <a:latin typeface="Cambria Math" panose="02040503050406030204" pitchFamily="18" charset="0"/>
                      </a:rPr>
                      <m:t>−</m:t>
                    </m:r>
                    <m:r>
                      <a:rPr lang="en-GB" i="1">
                        <a:latin typeface="Cambria Math" panose="02040503050406030204" pitchFamily="18" charset="0"/>
                      </a:rPr>
                      <m:t>𝜈</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num>
                      <m:den>
                        <m:r>
                          <a:rPr lang="en-GB" i="1">
                            <a:latin typeface="Cambria Math" panose="02040503050406030204" pitchFamily="18" charset="0"/>
                          </a:rPr>
                          <m:t>𝐸</m:t>
                        </m:r>
                      </m:den>
                    </m:f>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𝑦</m:t>
                            </m:r>
                          </m:sub>
                        </m:sSub>
                      </m:num>
                      <m:den>
                        <m:r>
                          <a:rPr lang="en-GB" i="1">
                            <a:latin typeface="Cambria Math" panose="02040503050406030204" pitchFamily="18" charset="0"/>
                          </a:rPr>
                          <m:t>𝐸</m:t>
                        </m:r>
                      </m:den>
                    </m:f>
                  </m:oMath>
                </a14:m>
                <a:endParaRPr lang="en-GB" dirty="0" smtClean="0"/>
              </a:p>
              <a:p>
                <a:pPr marL="0" indent="0">
                  <a:buNone/>
                </a:pPr>
                <a:endParaRPr lang="en-GB" sz="400" dirty="0"/>
              </a:p>
              <a:p>
                <a:pPr marL="0" indent="0">
                  <a:buNone/>
                </a:pPr>
                <a:r>
                  <a:rPr lang="en-GB" dirty="0" smtClean="0"/>
                  <a:t>Hence, the failure criterion is: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 </m:t>
                    </m:r>
                    <m:r>
                      <a:rPr lang="en-GB" i="1">
                        <a:latin typeface="Cambria Math" panose="02040503050406030204" pitchFamily="18" charset="0"/>
                      </a:rPr>
                      <m:t>𝜈</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r>
                      <a:rPr lang="en-GB" i="1">
                        <a:latin typeface="Cambria Math" panose="02040503050406030204" pitchFamily="18" charset="0"/>
                      </a:rPr>
                      <m:t>− </m:t>
                    </m:r>
                    <m:r>
                      <a:rPr lang="en-GB" i="1">
                        <a:latin typeface="Cambria Math" panose="02040503050406030204" pitchFamily="18" charset="0"/>
                      </a:rPr>
                      <m:t>𝜈</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𝑦</m:t>
                        </m:r>
                      </m:sub>
                    </m:sSub>
                  </m:oMath>
                </a14:m>
                <a:endParaRPr lang="en-GB" dirty="0"/>
              </a:p>
              <a:p>
                <a:pPr marL="0" indent="0">
                  <a:buNone/>
                </a:pPr>
                <a:endParaRPr lang="en-GB" sz="400" dirty="0" smtClean="0"/>
              </a:p>
              <a:p>
                <a:pPr marL="0" indent="0">
                  <a:buNone/>
                </a:pPr>
                <a:r>
                  <a:rPr lang="en-GB" dirty="0" smtClean="0"/>
                  <a:t>Where, </a:t>
                </a:r>
                <a:r>
                  <a:rPr lang="el-GR" i="1" dirty="0" smtClean="0"/>
                  <a:t>ν</a:t>
                </a:r>
                <a:r>
                  <a:rPr lang="en-GB" dirty="0" smtClean="0"/>
                  <a:t> is Poisson’s ratio: ratio of proportional decrease in lateral dimension to proportional increase in length in a material that is elastically strained.</a:t>
                </a:r>
              </a:p>
              <a:p>
                <a:pPr marL="0" indent="0">
                  <a:buNone/>
                </a:pPr>
                <a:endParaRPr lang="en-GB" sz="400" dirty="0"/>
              </a:p>
              <a:p>
                <a:pPr marL="0" indent="0">
                  <a:buNone/>
                </a:pPr>
                <a:r>
                  <a:rPr lang="en-GB" dirty="0" smtClean="0"/>
                  <a:t>Theory reasonably good for cast iron but not generally used currently.</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734291"/>
                <a:ext cx="10515600" cy="5595072"/>
              </a:xfrm>
              <a:blipFill>
                <a:blip r:embed="rId2"/>
                <a:stretch>
                  <a:fillRect l="-1217" t="-1743"/>
                </a:stretch>
              </a:blipFill>
            </p:spPr>
            <p:txBody>
              <a:bodyPr/>
              <a:lstStyle/>
              <a:p>
                <a:r>
                  <a:rPr lang="en-GB">
                    <a:noFill/>
                  </a:rPr>
                  <a:t> </a:t>
                </a:r>
              </a:p>
            </p:txBody>
          </p:sp>
        </mc:Fallback>
      </mc:AlternateContent>
    </p:spTree>
    <p:extLst>
      <p:ext uri="{BB962C8B-B14F-4D97-AF65-F5344CB8AC3E}">
        <p14:creationId xmlns:p14="http://schemas.microsoft.com/office/powerpoint/2010/main" val="3046130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5017"/>
            <a:ext cx="10515600" cy="673966"/>
          </a:xfrm>
        </p:spPr>
        <p:txBody>
          <a:bodyPr>
            <a:normAutofit/>
          </a:bodyPr>
          <a:lstStyle/>
          <a:p>
            <a:pPr algn="ctr"/>
            <a:r>
              <a:rPr lang="en-GB" sz="3300" i="1" dirty="0" smtClean="0"/>
              <a:t>Maximum total strain energy per unit volume theory - Haigh</a:t>
            </a:r>
            <a:endParaRPr lang="en-GB" sz="3300" i="1"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75855" y="1226127"/>
                <a:ext cx="10515600" cy="5186363"/>
              </a:xfrm>
            </p:spPr>
            <p:txBody>
              <a:bodyPr/>
              <a:lstStyle/>
              <a:p>
                <a:pPr marL="0" indent="0">
                  <a:buNone/>
                </a:pPr>
                <a:r>
                  <a:rPr lang="en-GB" dirty="0" smtClean="0"/>
                  <a:t>Theory assumes failure occurs when total strain energy in complex stress system is equal to that at the yield stress in simple tensile test.  The failure criterion is:</a:t>
                </a:r>
              </a:p>
              <a:p>
                <a:pPr marL="0" indent="0">
                  <a:buNone/>
                </a:pPr>
                <a:endParaRPr lang="en-GB" sz="400" dirty="0"/>
              </a:p>
              <a:p>
                <a:pPr marL="0" indent="0">
                  <a:buNone/>
                </a:pPr>
                <a:r>
                  <a:rPr lang="en-GB" dirty="0" smtClean="0"/>
                  <a:t>		</a:t>
                </a: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 </m:t>
                    </m:r>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2</m:t>
                        </m:r>
                      </m:sub>
                      <m:sup>
                        <m:r>
                          <a:rPr lang="en-GB" i="1">
                            <a:latin typeface="Cambria Math" panose="02040503050406030204" pitchFamily="18" charset="0"/>
                          </a:rPr>
                          <m:t>2</m:t>
                        </m:r>
                      </m:sup>
                    </m:sSubSup>
                    <m:r>
                      <a:rPr lang="en-GB" i="1">
                        <a:latin typeface="Cambria Math" panose="02040503050406030204" pitchFamily="18" charset="0"/>
                      </a:rPr>
                      <m:t>+ </m:t>
                    </m:r>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3</m:t>
                        </m:r>
                      </m:sub>
                      <m:sup>
                        <m:r>
                          <a:rPr lang="en-GB" i="1">
                            <a:latin typeface="Cambria Math" panose="02040503050406030204" pitchFamily="18" charset="0"/>
                          </a:rPr>
                          <m:t>2</m:t>
                        </m:r>
                      </m:sup>
                    </m:sSubSup>
                    <m:r>
                      <a:rPr lang="en-GB" i="1">
                        <a:latin typeface="Cambria Math" panose="02040503050406030204" pitchFamily="18" charset="0"/>
                      </a:rPr>
                      <m:t>−2</m:t>
                    </m:r>
                    <m:r>
                      <a:rPr lang="en-GB" i="1">
                        <a:latin typeface="Cambria Math" panose="02040503050406030204" pitchFamily="18" charset="0"/>
                      </a:rPr>
                      <m:t>𝜈</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e>
                    </m:d>
                    <m:r>
                      <a:rPr lang="en-GB" i="1">
                        <a:latin typeface="Cambria Math" panose="02040503050406030204" pitchFamily="18" charset="0"/>
                      </a:rPr>
                      <m:t>= </m:t>
                    </m:r>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𝑦</m:t>
                        </m:r>
                      </m:sub>
                      <m:sup>
                        <m:r>
                          <a:rPr lang="en-GB" i="1">
                            <a:latin typeface="Cambria Math" panose="02040503050406030204" pitchFamily="18" charset="0"/>
                          </a:rPr>
                          <m:t>2</m:t>
                        </m:r>
                      </m:sup>
                    </m:sSubSup>
                  </m:oMath>
                </a14:m>
                <a:endParaRPr lang="en-GB" dirty="0"/>
              </a:p>
              <a:p>
                <a:pPr marL="0" indent="0">
                  <a:buNone/>
                </a:pPr>
                <a:endParaRPr lang="en-GB" dirty="0" smtClean="0"/>
              </a:p>
              <a:p>
                <a:pPr marL="0" indent="0">
                  <a:buNone/>
                </a:pPr>
                <a:r>
                  <a:rPr lang="en-GB" dirty="0" smtClean="0"/>
                  <a:t>Theory provides reasonably good results for ductile materials but rarely used in preference to following theory (von Mises).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75855" y="1226127"/>
                <a:ext cx="10515600" cy="5186363"/>
              </a:xfrm>
              <a:blipFill>
                <a:blip r:embed="rId2"/>
                <a:stretch>
                  <a:fillRect l="-1159" t="-1880" r="-1565"/>
                </a:stretch>
              </a:blipFill>
            </p:spPr>
            <p:txBody>
              <a:bodyPr/>
              <a:lstStyle/>
              <a:p>
                <a:r>
                  <a:rPr lang="en-GB">
                    <a:noFill/>
                  </a:rPr>
                  <a:t> </a:t>
                </a:r>
              </a:p>
            </p:txBody>
          </p:sp>
        </mc:Fallback>
      </mc:AlternateContent>
    </p:spTree>
    <p:extLst>
      <p:ext uri="{BB962C8B-B14F-4D97-AF65-F5344CB8AC3E}">
        <p14:creationId xmlns:p14="http://schemas.microsoft.com/office/powerpoint/2010/main" val="5794408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427" y="0"/>
            <a:ext cx="11035145" cy="701675"/>
          </a:xfrm>
        </p:spPr>
        <p:txBody>
          <a:bodyPr>
            <a:normAutofit/>
          </a:bodyPr>
          <a:lstStyle/>
          <a:p>
            <a:pPr algn="ctr"/>
            <a:r>
              <a:rPr lang="en-GB" sz="3200" i="1" dirty="0"/>
              <a:t>Maximum </a:t>
            </a:r>
            <a:r>
              <a:rPr lang="en-GB" sz="3200" i="1" dirty="0" smtClean="0"/>
              <a:t>shear </a:t>
            </a:r>
            <a:r>
              <a:rPr lang="en-GB" sz="3200" i="1" dirty="0"/>
              <a:t>strain energy per unit volume theory </a:t>
            </a:r>
            <a:r>
              <a:rPr lang="en-GB" sz="3200" i="1" dirty="0" smtClean="0"/>
              <a:t>– von Mises</a:t>
            </a:r>
            <a:endParaRPr lang="en-GB" sz="32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78427" y="861002"/>
                <a:ext cx="11170227" cy="5325053"/>
              </a:xfrm>
            </p:spPr>
            <p:txBody>
              <a:bodyPr>
                <a:normAutofit/>
              </a:bodyPr>
              <a:lstStyle/>
              <a:p>
                <a:pPr marL="0" indent="0">
                  <a:buNone/>
                </a:pPr>
                <a:r>
                  <a:rPr lang="en-GB" dirty="0" smtClean="0"/>
                  <a:t>Theory states failure occurs when maximum shear strain energy component in complex stress system equals yield stress in tensile test.</a:t>
                </a:r>
                <a:endParaRPr lang="en-GB" sz="400" dirty="0" smtClean="0"/>
              </a:p>
              <a:p>
                <a:pPr marL="0" indent="0">
                  <a:buNone/>
                </a:pPr>
                <a:r>
                  <a:rPr lang="en-GB" dirty="0" smtClean="0"/>
                  <a:t>Now,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12</m:t>
                        </m:r>
                        <m:r>
                          <a:rPr lang="en-GB" i="1">
                            <a:latin typeface="Cambria Math" panose="02040503050406030204" pitchFamily="18" charset="0"/>
                          </a:rPr>
                          <m:t>𝐺</m:t>
                        </m:r>
                      </m:den>
                    </m:f>
                    <m:r>
                      <a:rPr lang="en-GB" i="1">
                        <a:latin typeface="Cambria Math" panose="02040503050406030204" pitchFamily="18" charset="0"/>
                      </a:rPr>
                      <m:t> </m:t>
                    </m:r>
                    <m:d>
                      <m:dPr>
                        <m:begChr m:val="["/>
                        <m:endChr m:val="]"/>
                        <m:ctrlPr>
                          <a:rPr lang="en-GB" i="1">
                            <a:latin typeface="Cambria Math" panose="02040503050406030204" pitchFamily="18" charset="0"/>
                          </a:rPr>
                        </m:ctrlPr>
                      </m:dPr>
                      <m:e>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e>
                            </m:d>
                          </m:e>
                          <m:sup>
                            <m:r>
                              <a:rPr lang="en-GB" i="1">
                                <a:latin typeface="Cambria Math" panose="02040503050406030204" pitchFamily="18" charset="0"/>
                              </a:rPr>
                              <m:t>2</m:t>
                            </m:r>
                          </m:sup>
                        </m:sSup>
                      </m:e>
                    </m:d>
                    <m:r>
                      <a:rPr lang="en-GB" i="1">
                        <a:latin typeface="Cambria Math" panose="02040503050406030204" pitchFamily="18" charset="0"/>
                      </a:rPr>
                      <m:t>= </m:t>
                    </m:r>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𝑦</m:t>
                            </m:r>
                          </m:sub>
                          <m:sup>
                            <m:r>
                              <a:rPr lang="en-GB" i="1">
                                <a:latin typeface="Cambria Math" panose="02040503050406030204" pitchFamily="18" charset="0"/>
                              </a:rPr>
                              <m:t>2</m:t>
                            </m:r>
                          </m:sup>
                        </m:sSubSup>
                      </m:num>
                      <m:den>
                        <m:r>
                          <a:rPr lang="en-GB" i="1">
                            <a:latin typeface="Cambria Math" panose="02040503050406030204" pitchFamily="18" charset="0"/>
                          </a:rPr>
                          <m:t>6</m:t>
                        </m:r>
                        <m:r>
                          <a:rPr lang="en-GB" i="1">
                            <a:latin typeface="Cambria Math" panose="02040503050406030204" pitchFamily="18" charset="0"/>
                          </a:rPr>
                          <m:t>𝐺</m:t>
                        </m:r>
                      </m:den>
                    </m:f>
                  </m:oMath>
                </a14:m>
                <a:endParaRPr lang="en-GB" dirty="0" smtClean="0"/>
              </a:p>
              <a:p>
                <a:pPr marL="0" indent="0">
                  <a:buNone/>
                </a:pPr>
                <a:endParaRPr lang="en-GB" sz="400" dirty="0"/>
              </a:p>
              <a:p>
                <a:pPr marL="0" indent="0">
                  <a:buNone/>
                </a:pPr>
                <a:r>
                  <a:rPr lang="en-GB" dirty="0"/>
                  <a:t>w</a:t>
                </a:r>
                <a:r>
                  <a:rPr lang="en-GB" dirty="0" smtClean="0"/>
                  <a:t>here, </a:t>
                </a:r>
                <a:r>
                  <a:rPr lang="en-GB" i="1" dirty="0" smtClean="0"/>
                  <a:t>G</a:t>
                </a:r>
                <a:r>
                  <a:rPr lang="en-GB" dirty="0" smtClean="0"/>
                  <a:t> is the Modulus of Rigidity and, </a:t>
                </a:r>
                <a14:m>
                  <m:oMath xmlns:m="http://schemas.openxmlformats.org/officeDocument/2006/math">
                    <m:r>
                      <a:rPr lang="en-GB" i="1">
                        <a:latin typeface="Cambria Math" panose="02040503050406030204" pitchFamily="18" charset="0"/>
                      </a:rPr>
                      <m:t>𝐸</m:t>
                    </m:r>
                    <m:r>
                      <a:rPr lang="en-GB" i="1">
                        <a:latin typeface="Cambria Math" panose="02040503050406030204" pitchFamily="18" charset="0"/>
                      </a:rPr>
                      <m:t>=2</m:t>
                    </m:r>
                    <m:r>
                      <a:rPr lang="en-GB" i="1">
                        <a:latin typeface="Cambria Math" panose="02040503050406030204" pitchFamily="18" charset="0"/>
                      </a:rPr>
                      <m:t>𝐺</m:t>
                    </m:r>
                    <m:r>
                      <a:rPr lang="en-GB" i="1">
                        <a:latin typeface="Cambria Math" panose="02040503050406030204" pitchFamily="18" charset="0"/>
                      </a:rPr>
                      <m:t>(1+</m:t>
                    </m:r>
                    <m:r>
                      <a:rPr lang="en-GB" i="1">
                        <a:latin typeface="Cambria Math" panose="02040503050406030204" pitchFamily="18" charset="0"/>
                      </a:rPr>
                      <m:t>𝜈</m:t>
                    </m:r>
                    <m:r>
                      <a:rPr lang="en-GB" i="1">
                        <a:latin typeface="Cambria Math" panose="02040503050406030204" pitchFamily="18" charset="0"/>
                      </a:rPr>
                      <m:t>)</m:t>
                    </m:r>
                  </m:oMath>
                </a14:m>
                <a:endParaRPr lang="en-GB" dirty="0"/>
              </a:p>
              <a:p>
                <a:pPr marL="0" indent="0">
                  <a:buNone/>
                </a:pPr>
                <a:endParaRPr lang="en-GB" sz="200" dirty="0" smtClean="0"/>
              </a:p>
              <a:p>
                <a:pPr marL="0" indent="0">
                  <a:buNone/>
                </a:pPr>
                <a:r>
                  <a:rPr lang="en-GB" dirty="0" smtClean="0"/>
                  <a:t>So, failure criterion is:	</a:t>
                </a:r>
                <a14:m>
                  <m:oMath xmlns:m="http://schemas.openxmlformats.org/officeDocument/2006/math">
                    <m:d>
                      <m:dPr>
                        <m:begChr m:val="["/>
                        <m:endChr m:val="]"/>
                        <m:ctrlPr>
                          <a:rPr lang="en-GB" i="1">
                            <a:latin typeface="Cambria Math" panose="02040503050406030204" pitchFamily="18" charset="0"/>
                          </a:rPr>
                        </m:ctrlPr>
                      </m:dPr>
                      <m:e>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2</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3</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e>
                            </m:d>
                          </m:e>
                          <m:sup>
                            <m:r>
                              <a:rPr lang="en-GB" i="1">
                                <a:latin typeface="Cambria Math" panose="02040503050406030204" pitchFamily="18" charset="0"/>
                              </a:rPr>
                              <m:t>2</m:t>
                            </m:r>
                          </m:sup>
                        </m:sSup>
                      </m:e>
                    </m:d>
                    <m:r>
                      <a:rPr lang="en-GB" i="1">
                        <a:latin typeface="Cambria Math" panose="02040503050406030204" pitchFamily="18" charset="0"/>
                      </a:rPr>
                      <m:t>=2</m:t>
                    </m:r>
                    <m:sSubSup>
                      <m:sSubSupPr>
                        <m:ctrlPr>
                          <a:rPr lang="en-GB" i="1">
                            <a:latin typeface="Cambria Math" panose="02040503050406030204" pitchFamily="18" charset="0"/>
                          </a:rPr>
                        </m:ctrlPr>
                      </m:sSubSupPr>
                      <m:e>
                        <m:r>
                          <a:rPr lang="en-GB" i="1">
                            <a:latin typeface="Cambria Math" panose="02040503050406030204" pitchFamily="18" charset="0"/>
                          </a:rPr>
                          <m:t>𝜎</m:t>
                        </m:r>
                      </m:e>
                      <m:sub>
                        <m:r>
                          <a:rPr lang="en-GB" i="1">
                            <a:latin typeface="Cambria Math" panose="02040503050406030204" pitchFamily="18" charset="0"/>
                          </a:rPr>
                          <m:t>𝑦</m:t>
                        </m:r>
                      </m:sub>
                      <m:sup>
                        <m:r>
                          <a:rPr lang="en-GB" i="1">
                            <a:latin typeface="Cambria Math" panose="02040503050406030204" pitchFamily="18" charset="0"/>
                          </a:rPr>
                          <m:t>2</m:t>
                        </m:r>
                      </m:sup>
                    </m:sSubSup>
                  </m:oMath>
                </a14:m>
                <a:endParaRPr lang="en-GB" dirty="0"/>
              </a:p>
              <a:p>
                <a:pPr marL="0" indent="0">
                  <a:buNone/>
                </a:pPr>
                <a:endParaRPr lang="en-GB" sz="1000" dirty="0" smtClean="0"/>
              </a:p>
              <a:p>
                <a:pPr marL="0" indent="0">
                  <a:buNone/>
                </a:pPr>
                <a:r>
                  <a:rPr lang="en-GB" dirty="0" smtClean="0"/>
                  <a:t>This theory has been widely corroborated and recognised as </a:t>
                </a:r>
                <a:r>
                  <a:rPr lang="en-GB" i="1" dirty="0" smtClean="0"/>
                  <a:t>most reliable  </a:t>
                </a:r>
                <a:r>
                  <a:rPr lang="en-GB" dirty="0" smtClean="0"/>
                  <a:t>for design purposes, particularly for </a:t>
                </a:r>
                <a:r>
                  <a:rPr lang="en-GB" i="1" dirty="0" smtClean="0"/>
                  <a:t>ductile materials</a:t>
                </a:r>
                <a:r>
                  <a:rPr lang="en-GB" dirty="0" smtClean="0"/>
                  <a:t>.</a:t>
                </a:r>
                <a:endParaRPr lang="en-GB" dirty="0"/>
              </a:p>
              <a:p>
                <a:pPr marL="0" indent="0">
                  <a:buNone/>
                </a:pPr>
                <a:endParaRPr lang="en-GB" sz="1000" dirty="0" smtClean="0"/>
              </a:p>
              <a:p>
                <a:pPr marL="0" indent="0">
                  <a:buNone/>
                </a:pPr>
                <a:r>
                  <a:rPr lang="en-GB" dirty="0" smtClean="0"/>
                  <a:t>Often referred to as </a:t>
                </a:r>
                <a:r>
                  <a:rPr lang="en-GB" i="1" dirty="0" smtClean="0"/>
                  <a:t>von Mises </a:t>
                </a:r>
                <a:r>
                  <a:rPr lang="en-GB" dirty="0" smtClean="0"/>
                  <a:t>criterion and best of the five elastic theories.  For this reason, this theory is generally applied for </a:t>
                </a:r>
                <a:r>
                  <a:rPr lang="en-GB" i="1" dirty="0" smtClean="0"/>
                  <a:t>FEA</a:t>
                </a:r>
                <a:r>
                  <a:rPr lang="en-GB" dirty="0" smtClean="0"/>
                  <a:t>.</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78427" y="861002"/>
                <a:ext cx="11170227" cy="5325053"/>
              </a:xfrm>
              <a:blipFill>
                <a:blip r:embed="rId2"/>
                <a:stretch>
                  <a:fillRect l="-1146" t="-1831" r="-1747" b="-3204"/>
                </a:stretch>
              </a:blipFill>
            </p:spPr>
            <p:txBody>
              <a:bodyPr/>
              <a:lstStyle/>
              <a:p>
                <a:r>
                  <a:rPr lang="en-GB">
                    <a:noFill/>
                  </a:rPr>
                  <a:t> </a:t>
                </a:r>
              </a:p>
            </p:txBody>
          </p:sp>
        </mc:Fallback>
      </mc:AlternateContent>
    </p:spTree>
    <p:extLst>
      <p:ext uri="{BB962C8B-B14F-4D97-AF65-F5344CB8AC3E}">
        <p14:creationId xmlns:p14="http://schemas.microsoft.com/office/powerpoint/2010/main" val="23273566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99"/>
            <a:ext cx="10515600" cy="687820"/>
          </a:xfrm>
        </p:spPr>
        <p:txBody>
          <a:bodyPr>
            <a:normAutofit/>
          </a:bodyPr>
          <a:lstStyle/>
          <a:p>
            <a:pPr algn="ctr"/>
            <a:r>
              <a:rPr lang="en-GB" sz="3600" dirty="0" smtClean="0"/>
              <a:t>Elastic failures – further notes</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935182"/>
                <a:ext cx="10515600" cy="5511945"/>
              </a:xfrm>
            </p:spPr>
            <p:txBody>
              <a:bodyPr/>
              <a:lstStyle/>
              <a:p>
                <a:pPr marL="0" indent="0">
                  <a:buNone/>
                </a:pPr>
                <a:r>
                  <a:rPr lang="en-GB" dirty="0" smtClean="0"/>
                  <a:t>For these theories it is assumed that properties of the material in tension and compression are essentially the same.  However, it is known that certain materials (concrete, cast irons, etc.) exhibit vastly different properties depending on nature of applied stress.</a:t>
                </a:r>
              </a:p>
              <a:p>
                <a:pPr marL="0" indent="0">
                  <a:buNone/>
                </a:pPr>
                <a:endParaRPr lang="en-GB" sz="1000" dirty="0"/>
              </a:p>
              <a:p>
                <a:pPr marL="0" indent="0">
                  <a:buNone/>
                </a:pPr>
                <a:r>
                  <a:rPr lang="en-GB" dirty="0" smtClean="0"/>
                  <a:t>Failure of </a:t>
                </a:r>
                <a:r>
                  <a:rPr lang="en-GB" i="1" dirty="0" smtClean="0"/>
                  <a:t>brittle materials </a:t>
                </a:r>
                <a:r>
                  <a:rPr lang="en-GB" dirty="0" smtClean="0"/>
                  <a:t>governed by the maximum principal tensile stress present in the complex (3-D) stress system. Considered to be due to microscopic stress raisers inherent in brittle materials, which have much greater negative effect in tension.  Hence, brittle materials are </a:t>
                </a:r>
                <a:r>
                  <a:rPr lang="en-GB" i="1" dirty="0" smtClean="0"/>
                  <a:t>characteristically weaker in tension than compression </a:t>
                </a:r>
                <a:r>
                  <a:rPr lang="en-GB" dirty="0" smtClean="0"/>
                  <a:t>(</a:t>
                </a:r>
                <a:r>
                  <a:rPr lang="en-GB" dirty="0" err="1" smtClean="0"/>
                  <a:t>e.g.cast</a:t>
                </a:r>
                <a:r>
                  <a:rPr lang="en-GB" dirty="0" smtClean="0"/>
                  <a:t> iron).</a:t>
                </a:r>
              </a:p>
              <a:p>
                <a:pPr marL="0" indent="0">
                  <a:buNone/>
                </a:pPr>
                <a:endParaRPr lang="en-GB" sz="1000" dirty="0"/>
              </a:p>
              <a:p>
                <a:pPr marL="0" indent="0">
                  <a:buNone/>
                </a:pPr>
                <a:r>
                  <a:rPr lang="en-GB" dirty="0" smtClean="0"/>
                  <a:t>So for brittle materials, if the greatest tensile principal stress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𝜎</m:t>
                        </m:r>
                      </m:e>
                      <m:sub>
                        <m:r>
                          <a:rPr lang="en-GB" i="1">
                            <a:latin typeface="Cambria Math" panose="02040503050406030204" pitchFamily="18" charset="0"/>
                          </a:rPr>
                          <m:t>1</m:t>
                        </m:r>
                      </m:sub>
                    </m:sSub>
                    <m:r>
                      <a:rPr lang="en-GB" b="0" i="1" smtClean="0">
                        <a:latin typeface="Cambria Math" panose="02040503050406030204" pitchFamily="18" charset="0"/>
                      </a:rPr>
                      <m:t>)</m:t>
                    </m:r>
                  </m:oMath>
                </a14:m>
                <a:r>
                  <a:rPr lang="en-GB" dirty="0" smtClean="0"/>
                  <a:t> exceeds the yield stress, then failure occurs – see Rankine theory.</a:t>
                </a:r>
                <a:endParaRPr lang="en-GB" dirty="0"/>
              </a:p>
              <a:p>
                <a:pPr marL="0" indent="0">
                  <a:buNone/>
                </a:pPr>
                <a:endParaRPr lang="en-GB"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935182"/>
                <a:ext cx="10515600" cy="5511945"/>
              </a:xfrm>
              <a:blipFill>
                <a:blip r:embed="rId2"/>
                <a:stretch>
                  <a:fillRect l="-1217" t="-1768" r="-1449"/>
                </a:stretch>
              </a:blipFill>
            </p:spPr>
            <p:txBody>
              <a:bodyPr/>
              <a:lstStyle/>
              <a:p>
                <a:r>
                  <a:rPr lang="en-GB">
                    <a:noFill/>
                  </a:rPr>
                  <a:t> </a:t>
                </a:r>
              </a:p>
            </p:txBody>
          </p:sp>
        </mc:Fallback>
      </mc:AlternateContent>
    </p:spTree>
    <p:extLst>
      <p:ext uri="{BB962C8B-B14F-4D97-AF65-F5344CB8AC3E}">
        <p14:creationId xmlns:p14="http://schemas.microsoft.com/office/powerpoint/2010/main" val="9413583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98"/>
            <a:ext cx="10515600" cy="722457"/>
          </a:xfrm>
        </p:spPr>
        <p:txBody>
          <a:bodyPr>
            <a:normAutofit/>
          </a:bodyPr>
          <a:lstStyle/>
          <a:p>
            <a:pPr algn="ctr"/>
            <a:r>
              <a:rPr lang="en-GB" sz="3600" dirty="0" smtClean="0"/>
              <a:t>Safety Factors</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046018"/>
                <a:ext cx="10515600" cy="5463454"/>
              </a:xfrm>
            </p:spPr>
            <p:txBody>
              <a:bodyPr/>
              <a:lstStyle/>
              <a:p>
                <a:pPr marL="0" indent="0">
                  <a:buNone/>
                </a:pPr>
                <a:r>
                  <a:rPr lang="en-GB" dirty="0" smtClean="0"/>
                  <a:t>Numerous reasons why elastic design procedures incorporating any of the failure theories should incorporate a safety factor.</a:t>
                </a:r>
              </a:p>
              <a:p>
                <a:pPr marL="0" indent="0">
                  <a:buNone/>
                </a:pPr>
                <a:endParaRPr lang="en-GB" sz="100" dirty="0"/>
              </a:p>
              <a:p>
                <a:pPr marL="0" indent="0">
                  <a:buNone/>
                </a:pPr>
                <a:r>
                  <a:rPr lang="en-GB" dirty="0" smtClean="0"/>
                  <a:t>However, assumptions are often needed to overcome unknown design anomalies, and by applying appropriate safety factors, good agreement with elastic design procedures and experimental results.</a:t>
                </a:r>
              </a:p>
              <a:p>
                <a:pPr marL="0" indent="0">
                  <a:buNone/>
                </a:pPr>
                <a:endParaRPr lang="en-GB" sz="100" dirty="0"/>
              </a:p>
              <a:p>
                <a:pPr marL="0" indent="0">
                  <a:buNone/>
                </a:pPr>
                <a:r>
                  <a:rPr lang="en-GB" dirty="0" smtClean="0"/>
                  <a:t>Alternative definitions for safety factor:</a:t>
                </a:r>
              </a:p>
              <a:p>
                <a:pPr marL="0" indent="0">
                  <a:buNone/>
                </a:pPr>
                <a:endParaRPr lang="en-GB" sz="100" dirty="0" smtClean="0"/>
              </a:p>
              <a:p>
                <a:pPr marL="0" indent="0">
                  <a:buNone/>
                </a:pPr>
                <a:endParaRPr lang="en-GB" sz="100" dirty="0" smtClean="0"/>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𝑆𝑎𝑓𝑒𝑡𝑦</m:t>
                      </m:r>
                      <m:r>
                        <a:rPr lang="en-GB" i="1">
                          <a:latin typeface="Cambria Math" panose="02040503050406030204" pitchFamily="18" charset="0"/>
                        </a:rPr>
                        <m:t> </m:t>
                      </m:r>
                      <m:r>
                        <a:rPr lang="en-GB" i="1">
                          <a:latin typeface="Cambria Math" panose="02040503050406030204" pitchFamily="18" charset="0"/>
                        </a:rPr>
                        <m:t>𝐹𝑎𝑐𝑡𝑜𝑟</m:t>
                      </m:r>
                      <m:r>
                        <a:rPr lang="en-GB" i="1">
                          <a:latin typeface="Cambria Math" panose="02040503050406030204" pitchFamily="18" charset="0"/>
                        </a:rPr>
                        <m:t> </m:t>
                      </m:r>
                      <m:r>
                        <a:rPr lang="en-GB" i="1">
                          <a:latin typeface="Cambria Math" panose="02040503050406030204" pitchFamily="18" charset="0"/>
                        </a:rPr>
                        <m:t>𝑛</m:t>
                      </m:r>
                      <m:r>
                        <a:rPr lang="en-GB" i="1">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𝑡𝑒𝑛𝑠𝑖𝑙𝑒</m:t>
                          </m:r>
                          <m:r>
                            <a:rPr lang="en-GB" i="1">
                              <a:latin typeface="Cambria Math" panose="02040503050406030204" pitchFamily="18" charset="0"/>
                            </a:rPr>
                            <m:t> </m:t>
                          </m:r>
                          <m:r>
                            <a:rPr lang="en-GB" i="1">
                              <a:latin typeface="Cambria Math" panose="02040503050406030204" pitchFamily="18" charset="0"/>
                            </a:rPr>
                            <m:t>𝑠𝑡𝑟𝑒𝑛𝑔𝑡h</m:t>
                          </m:r>
                        </m:num>
                        <m:den>
                          <m:r>
                            <a:rPr lang="en-GB" i="1">
                              <a:latin typeface="Cambria Math" panose="02040503050406030204" pitchFamily="18" charset="0"/>
                            </a:rPr>
                            <m:t>𝑎𝑙𝑙𝑜𝑤𝑎𝑏𝑙𝑒</m:t>
                          </m:r>
                          <m:r>
                            <a:rPr lang="en-GB" i="1">
                              <a:latin typeface="Cambria Math" panose="02040503050406030204" pitchFamily="18" charset="0"/>
                            </a:rPr>
                            <m:t> </m:t>
                          </m:r>
                          <m:r>
                            <a:rPr lang="en-GB" i="1">
                              <a:latin typeface="Cambria Math" panose="02040503050406030204" pitchFamily="18" charset="0"/>
                            </a:rPr>
                            <m:t>𝑤𝑜𝑟𝑘𝑖𝑛𝑔</m:t>
                          </m:r>
                          <m:r>
                            <a:rPr lang="en-GB" i="1">
                              <a:latin typeface="Cambria Math" panose="02040503050406030204" pitchFamily="18" charset="0"/>
                            </a:rPr>
                            <m:t> </m:t>
                          </m:r>
                          <m:r>
                            <a:rPr lang="en-GB" i="1">
                              <a:latin typeface="Cambria Math" panose="02040503050406030204" pitchFamily="18" charset="0"/>
                            </a:rPr>
                            <m:t>𝑠𝑡𝑟𝑒𝑠𝑠</m:t>
                          </m:r>
                        </m:den>
                      </m:f>
                    </m:oMath>
                  </m:oMathPara>
                </a14:m>
                <a:endParaRPr lang="en-GB" dirty="0" smtClean="0"/>
              </a:p>
              <a:p>
                <a:pPr marL="0" indent="0">
                  <a:buNone/>
                </a:pPr>
                <a:endParaRPr lang="en-GB" sz="400" dirty="0" smtClean="0"/>
              </a:p>
              <a:p>
                <a:pPr marL="0" indent="0">
                  <a:buNone/>
                </a:pPr>
                <a:endParaRPr lang="en-GB" sz="100" dirty="0" smtClean="0"/>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𝑆𝑎𝑓𝑒𝑡𝑦</m:t>
                      </m:r>
                      <m:r>
                        <a:rPr lang="en-GB" i="1">
                          <a:latin typeface="Cambria Math" panose="02040503050406030204" pitchFamily="18" charset="0"/>
                        </a:rPr>
                        <m:t> </m:t>
                      </m:r>
                      <m:r>
                        <a:rPr lang="en-GB" i="1">
                          <a:latin typeface="Cambria Math" panose="02040503050406030204" pitchFamily="18" charset="0"/>
                        </a:rPr>
                        <m:t>𝐹𝑎𝑐𝑡𝑜𝑟</m:t>
                      </m:r>
                      <m:r>
                        <a:rPr lang="en-GB" i="1">
                          <a:latin typeface="Cambria Math" panose="02040503050406030204" pitchFamily="18" charset="0"/>
                        </a:rPr>
                        <m:t> </m:t>
                      </m:r>
                      <m:r>
                        <a:rPr lang="en-GB" i="1">
                          <a:latin typeface="Cambria Math" panose="02040503050406030204" pitchFamily="18" charset="0"/>
                        </a:rPr>
                        <m:t>𝑛</m:t>
                      </m:r>
                      <m:r>
                        <a:rPr lang="en-GB" i="1">
                          <a:latin typeface="Cambria Math" panose="02040503050406030204" pitchFamily="18" charset="0"/>
                        </a:rPr>
                        <m:t>= </m:t>
                      </m:r>
                      <m:f>
                        <m:fPr>
                          <m:ctrlPr>
                            <a:rPr lang="en-GB" i="1">
                              <a:latin typeface="Cambria Math" panose="02040503050406030204" pitchFamily="18" charset="0"/>
                            </a:rPr>
                          </m:ctrlPr>
                        </m:fPr>
                        <m:num>
                          <m:r>
                            <a:rPr lang="en-GB" i="1">
                              <a:latin typeface="Cambria Math" panose="02040503050406030204" pitchFamily="18" charset="0"/>
                            </a:rPr>
                            <m:t>𝑦𝑖𝑒𝑙𝑑</m:t>
                          </m:r>
                          <m:r>
                            <a:rPr lang="en-GB" i="1">
                              <a:latin typeface="Cambria Math" panose="02040503050406030204" pitchFamily="18" charset="0"/>
                            </a:rPr>
                            <m:t> </m:t>
                          </m:r>
                          <m:r>
                            <a:rPr lang="en-GB" i="1">
                              <a:latin typeface="Cambria Math" panose="02040503050406030204" pitchFamily="18" charset="0"/>
                            </a:rPr>
                            <m:t>𝑠𝑡𝑟𝑒𝑛𝑔𝑡h</m:t>
                          </m:r>
                          <m:r>
                            <a:rPr lang="en-GB" i="1">
                              <a:latin typeface="Cambria Math" panose="02040503050406030204" pitchFamily="18" charset="0"/>
                            </a:rPr>
                            <m:t> (</m:t>
                          </m:r>
                          <m:r>
                            <a:rPr lang="en-GB" i="1">
                              <a:latin typeface="Cambria Math" panose="02040503050406030204" pitchFamily="18" charset="0"/>
                            </a:rPr>
                            <m:t>𝑜𝑟</m:t>
                          </m:r>
                          <m:r>
                            <a:rPr lang="en-GB" i="1">
                              <a:latin typeface="Cambria Math" panose="02040503050406030204" pitchFamily="18" charset="0"/>
                            </a:rPr>
                            <m:t> </m:t>
                          </m:r>
                          <m:r>
                            <a:rPr lang="en-GB" i="1">
                              <a:latin typeface="Cambria Math" panose="02040503050406030204" pitchFamily="18" charset="0"/>
                            </a:rPr>
                            <m:t>𝑝𝑟𝑜𝑜𝑓</m:t>
                          </m:r>
                          <m:r>
                            <a:rPr lang="en-GB" i="1">
                              <a:latin typeface="Cambria Math" panose="02040503050406030204" pitchFamily="18" charset="0"/>
                            </a:rPr>
                            <m:t> </m:t>
                          </m:r>
                          <m:r>
                            <a:rPr lang="en-GB" i="1">
                              <a:latin typeface="Cambria Math" panose="02040503050406030204" pitchFamily="18" charset="0"/>
                            </a:rPr>
                            <m:t>𝑠𝑡𝑟𝑒𝑠𝑠</m:t>
                          </m:r>
                          <m:r>
                            <a:rPr lang="en-GB" i="1">
                              <a:latin typeface="Cambria Math" panose="02040503050406030204" pitchFamily="18" charset="0"/>
                            </a:rPr>
                            <m:t>) </m:t>
                          </m:r>
                        </m:num>
                        <m:den>
                          <m:r>
                            <a:rPr lang="en-GB" i="1">
                              <a:latin typeface="Cambria Math" panose="02040503050406030204" pitchFamily="18" charset="0"/>
                            </a:rPr>
                            <m:t>𝑎𝑙𝑙𝑜𝑤𝑎𝑏𝑙𝑒</m:t>
                          </m:r>
                          <m:r>
                            <a:rPr lang="en-GB" i="1">
                              <a:latin typeface="Cambria Math" panose="02040503050406030204" pitchFamily="18" charset="0"/>
                            </a:rPr>
                            <m:t> </m:t>
                          </m:r>
                          <m:r>
                            <a:rPr lang="en-GB" i="1">
                              <a:latin typeface="Cambria Math" panose="02040503050406030204" pitchFamily="18" charset="0"/>
                            </a:rPr>
                            <m:t>𝑤𝑜𝑟𝑘𝑖𝑛𝑔</m:t>
                          </m:r>
                          <m:r>
                            <a:rPr lang="en-GB" i="1">
                              <a:latin typeface="Cambria Math" panose="02040503050406030204" pitchFamily="18" charset="0"/>
                            </a:rPr>
                            <m:t> </m:t>
                          </m:r>
                          <m:r>
                            <a:rPr lang="en-GB" i="1">
                              <a:latin typeface="Cambria Math" panose="02040503050406030204" pitchFamily="18" charset="0"/>
                            </a:rPr>
                            <m:t>𝑠𝑡𝑟𝑒𝑠𝑠</m:t>
                          </m:r>
                        </m:den>
                      </m:f>
                    </m:oMath>
                  </m:oMathPara>
                </a14:m>
                <a:endParaRPr lang="en-GB" dirty="0"/>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046018"/>
                <a:ext cx="10515600" cy="5463454"/>
              </a:xfrm>
              <a:blipFill>
                <a:blip r:embed="rId2"/>
                <a:stretch>
                  <a:fillRect l="-1217" t="-1897" r="-1159"/>
                </a:stretch>
              </a:blipFill>
            </p:spPr>
            <p:txBody>
              <a:bodyPr/>
              <a:lstStyle/>
              <a:p>
                <a:r>
                  <a:rPr lang="en-GB">
                    <a:noFill/>
                  </a:rPr>
                  <a:t> </a:t>
                </a:r>
              </a:p>
            </p:txBody>
          </p:sp>
        </mc:Fallback>
      </mc:AlternateContent>
    </p:spTree>
    <p:extLst>
      <p:ext uri="{BB962C8B-B14F-4D97-AF65-F5344CB8AC3E}">
        <p14:creationId xmlns:p14="http://schemas.microsoft.com/office/powerpoint/2010/main" val="39399195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1772</TotalTime>
  <Words>712</Words>
  <Application>Microsoft Office PowerPoint</Application>
  <PresentationFormat>Widescreen</PresentationFormat>
  <Paragraphs>120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Cambria Math</vt:lpstr>
      <vt:lpstr>Office Theme</vt:lpstr>
      <vt:lpstr>Advanced Stress Analysis &amp; FEA</vt:lpstr>
      <vt:lpstr>Typical modes of Failure</vt:lpstr>
      <vt:lpstr>Plastic deformation of metals</vt:lpstr>
      <vt:lpstr>Slip in an atomic crystalline model</vt:lpstr>
      <vt:lpstr>Theories of Elastic Failure</vt:lpstr>
      <vt:lpstr>Theories of Elastic Failure</vt:lpstr>
      <vt:lpstr>Maximum principal stress theory - Rankine</vt:lpstr>
      <vt:lpstr>Maximum shear stress theory – Guest-Tresca</vt:lpstr>
      <vt:lpstr>Maximum shear strain theory – Saint-Venant</vt:lpstr>
      <vt:lpstr>Maximum total strain energy per unit volume theory - Haigh</vt:lpstr>
      <vt:lpstr>Maximum shear strain energy per unit volume theory – von Mises</vt:lpstr>
      <vt:lpstr>Elastic failures – further notes</vt:lpstr>
      <vt:lpstr>Safety Factors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Stress Analysis &amp; FEA</dc:title>
  <dc:creator>Robert Goodson</dc:creator>
  <cp:lastModifiedBy>Robert Goodson</cp:lastModifiedBy>
  <cp:revision>43</cp:revision>
  <cp:lastPrinted>2019-02-14T10:00:07Z</cp:lastPrinted>
  <dcterms:created xsi:type="dcterms:W3CDTF">2019-02-12T15:29:21Z</dcterms:created>
  <dcterms:modified xsi:type="dcterms:W3CDTF">2019-02-14T10:34:32Z</dcterms:modified>
</cp:coreProperties>
</file>