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7556500" cy="10693400"/>
  <p:notesSz cx="6858000" cy="9144000"/>
  <p:embeddedFontLst>
    <p:embeddedFont>
      <p:font typeface="Calibri" panose="020F0502020204030204" pitchFamily="34" charset="0"/>
      <p:regular r:id="rId4"/>
      <p:bold r:id="rId5"/>
      <p:italic r:id="rId6"/>
      <p:boldItalic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9" d="100"/>
          <a:sy n="59" d="100"/>
        </p:scale>
        <p:origin x="2438" y="9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notesMaster" Target="notesMasters/notesMaster1.xml"/><Relationship Id="rId7" Type="http://schemas.openxmlformats.org/officeDocument/2006/relationships/font" Target="fonts/font4.fntdata"/><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nvy anick" userId="2a572bc6071f4953" providerId="LiveId" clId="{544645C0-AB19-45D0-8421-DA90302505EB}"/>
    <pc:docChg chg="custSel modSld">
      <pc:chgData name="sunvy anick" userId="2a572bc6071f4953" providerId="LiveId" clId="{544645C0-AB19-45D0-8421-DA90302505EB}" dt="2025-04-16T17:30:49.874" v="103" actId="113"/>
      <pc:docMkLst>
        <pc:docMk/>
      </pc:docMkLst>
      <pc:sldChg chg="modSp mod">
        <pc:chgData name="sunvy anick" userId="2a572bc6071f4953" providerId="LiveId" clId="{544645C0-AB19-45D0-8421-DA90302505EB}" dt="2025-04-16T17:30:49.874" v="103" actId="113"/>
        <pc:sldMkLst>
          <pc:docMk/>
          <pc:sldMk cId="0" sldId="256"/>
        </pc:sldMkLst>
        <pc:spChg chg="mod">
          <ac:chgData name="sunvy anick" userId="2a572bc6071f4953" providerId="LiveId" clId="{544645C0-AB19-45D0-8421-DA90302505EB}" dt="2025-04-16T17:30:41.233" v="102" actId="1076"/>
          <ac:spMkLst>
            <pc:docMk/>
            <pc:sldMk cId="0" sldId="256"/>
            <ac:spMk id="20" creationId="{00000000-0000-0000-0000-000000000000}"/>
          </ac:spMkLst>
        </pc:spChg>
        <pc:spChg chg="mod">
          <ac:chgData name="sunvy anick" userId="2a572bc6071f4953" providerId="LiveId" clId="{544645C0-AB19-45D0-8421-DA90302505EB}" dt="2025-04-16T17:30:41.233" v="102" actId="1076"/>
          <ac:spMkLst>
            <pc:docMk/>
            <pc:sldMk cId="0" sldId="256"/>
            <ac:spMk id="32" creationId="{00000000-0000-0000-0000-000000000000}"/>
          </ac:spMkLst>
        </pc:spChg>
        <pc:spChg chg="mod">
          <ac:chgData name="sunvy anick" userId="2a572bc6071f4953" providerId="LiveId" clId="{544645C0-AB19-45D0-8421-DA90302505EB}" dt="2025-04-16T17:30:41.233" v="102" actId="1076"/>
          <ac:spMkLst>
            <pc:docMk/>
            <pc:sldMk cId="0" sldId="256"/>
            <ac:spMk id="33" creationId="{00000000-0000-0000-0000-000000000000}"/>
          </ac:spMkLst>
        </pc:spChg>
        <pc:spChg chg="mod">
          <ac:chgData name="sunvy anick" userId="2a572bc6071f4953" providerId="LiveId" clId="{544645C0-AB19-45D0-8421-DA90302505EB}" dt="2025-04-16T17:30:41.233" v="102" actId="1076"/>
          <ac:spMkLst>
            <pc:docMk/>
            <pc:sldMk cId="0" sldId="256"/>
            <ac:spMk id="34" creationId="{00000000-0000-0000-0000-000000000000}"/>
          </ac:spMkLst>
        </pc:spChg>
        <pc:spChg chg="mod">
          <ac:chgData name="sunvy anick" userId="2a572bc6071f4953" providerId="LiveId" clId="{544645C0-AB19-45D0-8421-DA90302505EB}" dt="2025-04-16T17:30:41.233" v="102" actId="1076"/>
          <ac:spMkLst>
            <pc:docMk/>
            <pc:sldMk cId="0" sldId="256"/>
            <ac:spMk id="43" creationId="{00000000-0000-0000-0000-000000000000}"/>
          </ac:spMkLst>
        </pc:spChg>
        <pc:spChg chg="mod">
          <ac:chgData name="sunvy anick" userId="2a572bc6071f4953" providerId="LiveId" clId="{544645C0-AB19-45D0-8421-DA90302505EB}" dt="2025-04-16T17:30:49.874" v="103" actId="113"/>
          <ac:spMkLst>
            <pc:docMk/>
            <pc:sldMk cId="0" sldId="256"/>
            <ac:spMk id="44" creationId="{DFA856F8-BB7A-4B6A-BB4F-DB64B8CBC1AE}"/>
          </ac:spMkLst>
        </pc:spChg>
        <pc:spChg chg="mod">
          <ac:chgData name="sunvy anick" userId="2a572bc6071f4953" providerId="LiveId" clId="{544645C0-AB19-45D0-8421-DA90302505EB}" dt="2025-04-16T17:30:41.233" v="102" actId="1076"/>
          <ac:spMkLst>
            <pc:docMk/>
            <pc:sldMk cId="0" sldId="256"/>
            <ac:spMk id="48" creationId="{00000000-0000-0000-0000-000000000000}"/>
          </ac:spMkLst>
        </pc:spChg>
        <pc:grpChg chg="mod">
          <ac:chgData name="sunvy anick" userId="2a572bc6071f4953" providerId="LiveId" clId="{544645C0-AB19-45D0-8421-DA90302505EB}" dt="2025-04-16T17:30:41.233" v="102" actId="1076"/>
          <ac:grpSpMkLst>
            <pc:docMk/>
            <pc:sldMk cId="0" sldId="256"/>
            <ac:grpSpMk id="2" creationId="{00000000-0000-0000-0000-000000000000}"/>
          </ac:grpSpMkLst>
        </pc:grpChg>
        <pc:grpChg chg="mod">
          <ac:chgData name="sunvy anick" userId="2a572bc6071f4953" providerId="LiveId" clId="{544645C0-AB19-45D0-8421-DA90302505EB}" dt="2025-04-16T17:30:41.233" v="102" actId="1076"/>
          <ac:grpSpMkLst>
            <pc:docMk/>
            <pc:sldMk cId="0" sldId="256"/>
            <ac:grpSpMk id="14" creationId="{00000000-0000-0000-0000-000000000000}"/>
          </ac:grpSpMkLst>
        </pc:grpChg>
        <pc:picChg chg="mod">
          <ac:chgData name="sunvy anick" userId="2a572bc6071f4953" providerId="LiveId" clId="{544645C0-AB19-45D0-8421-DA90302505EB}" dt="2025-04-16T17:30:41.233" v="102" actId="1076"/>
          <ac:picMkLst>
            <pc:docMk/>
            <pc:sldMk cId="0" sldId="256"/>
            <ac:picMk id="4" creationId="{5E17675B-AF9A-408C-A94E-95D9206789ED}"/>
          </ac:picMkLst>
        </pc:picChg>
        <pc:picChg chg="mod">
          <ac:chgData name="sunvy anick" userId="2a572bc6071f4953" providerId="LiveId" clId="{544645C0-AB19-45D0-8421-DA90302505EB}" dt="2025-04-16T17:30:41.233" v="102" actId="1076"/>
          <ac:picMkLst>
            <pc:docMk/>
            <pc:sldMk cId="0" sldId="256"/>
            <ac:picMk id="10" creationId="{1DB97B0F-0D61-41B2-B400-AB76D3A9BDD0}"/>
          </ac:picMkLst>
        </pc:picChg>
        <pc:picChg chg="mod">
          <ac:chgData name="sunvy anick" userId="2a572bc6071f4953" providerId="LiveId" clId="{544645C0-AB19-45D0-8421-DA90302505EB}" dt="2025-04-16T17:30:41.233" v="102" actId="1076"/>
          <ac:picMkLst>
            <pc:docMk/>
            <pc:sldMk cId="0" sldId="256"/>
            <ac:picMk id="12" creationId="{EBD7982D-7E1D-42EB-9495-E8DFEC1AA3ED}"/>
          </ac:picMkLst>
        </pc:picChg>
        <pc:picChg chg="mod">
          <ac:chgData name="sunvy anick" userId="2a572bc6071f4953" providerId="LiveId" clId="{544645C0-AB19-45D0-8421-DA90302505EB}" dt="2025-04-16T17:30:41.233" v="102" actId="1076"/>
          <ac:picMkLst>
            <pc:docMk/>
            <pc:sldMk cId="0" sldId="256"/>
            <ac:picMk id="19" creationId="{E651A896-EAB8-4E99-ABA3-A56CC14A4589}"/>
          </ac:picMkLst>
        </pc:picChg>
        <pc:picChg chg="mod">
          <ac:chgData name="sunvy anick" userId="2a572bc6071f4953" providerId="LiveId" clId="{544645C0-AB19-45D0-8421-DA90302505EB}" dt="2025-04-16T17:30:41.233" v="102" actId="1076"/>
          <ac:picMkLst>
            <pc:docMk/>
            <pc:sldMk cId="0" sldId="256"/>
            <ac:picMk id="22" creationId="{D996E924-B3B8-4808-92E4-4FE19F707550}"/>
          </ac:picMkLst>
        </pc:picChg>
        <pc:cxnChg chg="mod">
          <ac:chgData name="sunvy anick" userId="2a572bc6071f4953" providerId="LiveId" clId="{544645C0-AB19-45D0-8421-DA90302505EB}" dt="2025-04-16T17:30:41.233" v="102" actId="1076"/>
          <ac:cxnSpMkLst>
            <pc:docMk/>
            <pc:sldMk cId="0" sldId="256"/>
            <ac:cxnSpMk id="24" creationId="{D9B5FD11-2786-4B75-AFC5-DFFAF9A5D1DD}"/>
          </ac:cxnSpMkLst>
        </pc:cxnChg>
        <pc:cxnChg chg="mod">
          <ac:chgData name="sunvy anick" userId="2a572bc6071f4953" providerId="LiveId" clId="{544645C0-AB19-45D0-8421-DA90302505EB}" dt="2025-04-16T17:30:41.233" v="102" actId="1076"/>
          <ac:cxnSpMkLst>
            <pc:docMk/>
            <pc:sldMk cId="0" sldId="256"/>
            <ac:cxnSpMk id="26" creationId="{D7A213D1-CCDE-4E90-8FA4-961D754554FA}"/>
          </ac:cxnSpMkLst>
        </pc:cxnChg>
        <pc:cxnChg chg="mod">
          <ac:chgData name="sunvy anick" userId="2a572bc6071f4953" providerId="LiveId" clId="{544645C0-AB19-45D0-8421-DA90302505EB}" dt="2025-04-16T17:30:41.233" v="102" actId="1076"/>
          <ac:cxnSpMkLst>
            <pc:docMk/>
            <pc:sldMk cId="0" sldId="256"/>
            <ac:cxnSpMk id="28" creationId="{F8F7F6D8-6794-45DF-9A8D-30D49C81CD9C}"/>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16.04.2025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3665538" y="512763"/>
            <a:ext cx="181292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228600" marR="0" indent="-228600" algn="just">
              <a:lnSpc>
                <a:spcPct val="150000"/>
              </a:lnSpc>
              <a:spcBef>
                <a:spcPts val="1200"/>
              </a:spcBef>
              <a:spcAft>
                <a:spcPts val="0"/>
              </a:spcAft>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a:t>
            </a:r>
            <a:r>
              <a:rPr lang="en-GB" sz="1800" b="1" kern="0" dirty="0" err="1">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ntroduction</a:t>
            </a:r>
            <a:endPar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Microsoft Word text editor system functions beyond word processing to help users generate visually professional charts. A clear visual design using charts allows users to present numerical data effectively. The Word document will benefit from a chart addition which enhances the readability of the information and makes it more appealing to the audience. This guide shows laypeople the basic procedure to build and manage charts using Word.</a:t>
            </a:r>
          </a:p>
          <a:p>
            <a:pPr marL="457200" marR="0" indent="-228600" algn="just">
              <a:lnSpc>
                <a:spcPct val="150000"/>
              </a:lnSpc>
              <a:spcBef>
                <a:spcPts val="0"/>
              </a:spcBef>
              <a:spcAft>
                <a:spcPts val="1000"/>
              </a:spcAft>
            </a:pPr>
            <a:br>
              <a:rPr lang="en-GB" sz="1800" dirty="0">
                <a:effectLst/>
                <a:latin typeface="Times New Roman" panose="02020603050405020304" pitchFamily="18" charset="0"/>
                <a:ea typeface="Calibri" panose="020F0502020204030204" pitchFamily="34" charset="0"/>
              </a:rPr>
            </a:br>
            <a:r>
              <a:rPr lang="en-GB" sz="18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28600" marR="0" indent="-22860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Step-by-Step Guide to Creating a Chart</a:t>
            </a:r>
          </a:p>
          <a:p>
            <a:pPr marL="228600" marR="0" indent="-22860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Open Word Document  </a:t>
            </a:r>
          </a:p>
          <a:p>
            <a:pPr marL="0" marR="0" indent="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Begin by launching Microsoft Word and select either a new document creation process or work with an existing document in which they want to include the chart.</a:t>
            </a:r>
          </a:p>
          <a:p>
            <a:pPr marL="228600" marR="0" indent="-22860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Position the Cursor</a:t>
            </a:r>
          </a:p>
          <a:p>
            <a:pPr marL="0" marR="0" indent="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Position the cursor on the document area where the chart should exist. Place the chart either within the page body or directly under the explanation of data contents (Bolton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Delderfield</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2018).</a:t>
            </a:r>
          </a:p>
          <a:p>
            <a:pPr marL="228600" marR="0" indent="-22860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Go to the 'Insert' Tab  </a:t>
            </a:r>
          </a:p>
          <a:p>
            <a:pPr marL="0" marR="0" indent="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They should select the “Insert” option which appears on the top menu bar. They can access multiple document addition tools from this screen which includes images as well as tables and charts.</a:t>
            </a:r>
          </a:p>
          <a:p>
            <a:pPr marL="228600" marR="0" indent="-22860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Click on ‘Chart’  </a:t>
            </a:r>
          </a:p>
          <a:p>
            <a:pPr marL="0" marR="0" indent="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From the “Illustrations” section locate the “Chart” command. Multiple chart types will display through a new window where they can select from Column, Line, Pie, Bar, Area and different additional ones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Bak</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2013).</a:t>
            </a:r>
          </a:p>
          <a:p>
            <a:pPr marL="228600" marR="0" indent="-22860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 Choose a Chart Type  </a:t>
            </a:r>
          </a:p>
          <a:p>
            <a:pPr marL="0" marR="0" indent="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Choose from the available charts which one best represents the information. They should select a Pie chart when they need to visualise proportional data and a Column chart for comparative displays. Click “OK” to finish the selection when they choose a chart.</a:t>
            </a:r>
          </a:p>
          <a:p>
            <a:pPr marL="228600" marR="0" indent="-22860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 Enter Data in Excel  </a:t>
            </a:r>
          </a:p>
          <a:p>
            <a:pPr marL="0" marR="0" indent="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Word will display a mini Excel spreadsheet that functions within its interface. The data can be added at this point. Duplicate the sample data within the input field with new actual data. A continuous update of the chart appears within the Word document during the typing process.</a:t>
            </a:r>
          </a:p>
          <a:p>
            <a:pPr marL="228600" marR="0" indent="-22860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7. Customise Chart  </a:t>
            </a:r>
          </a:p>
          <a:p>
            <a:pPr marL="0" marR="0" indent="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Moving forward they can modify the chart using the Chart Tools which are available in Word. The tool allows users to modify both style and colours together with all labels and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latheyt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settings according to their personal preferences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Marsen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2013).</a:t>
            </a:r>
          </a:p>
          <a:p>
            <a:pPr marL="228600" marR="0" indent="-22860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 Close the Data Sheet  </a:t>
            </a:r>
          </a:p>
          <a:p>
            <a:pPr marL="0" marR="0" indent="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They can finish working with the Excel mini-window after they are satisfied with the way the data appears with the chart. The Word document maintains the chart while the inputted data makes it ready for usage (Zepeda, 2019).</a:t>
            </a:r>
          </a:p>
          <a:p>
            <a:pPr marL="228600" marR="0" indent="-228600" algn="just">
              <a:lnSpc>
                <a:spcPct val="150000"/>
              </a:lnSpc>
              <a:spcBef>
                <a:spcPts val="0"/>
              </a:spcBef>
              <a:spcAft>
                <a:spcPts val="1000"/>
              </a:spcAft>
            </a:pPr>
            <a:r>
              <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Tips for Best Results</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Making effective charts requires using precise factual data. Pick the chart type which accurately shows the data among bar graphs, lines, pies and others. They should also include descriptive titles and labels for better understanding. A chart that receives proper labelling and achieves visual balance enables readers to understand the message efficiently (Friedman, 2023).</a:t>
            </a:r>
          </a:p>
          <a:p>
            <a:pPr marL="457200" marR="0" indent="-228600" algn="just">
              <a:lnSpc>
                <a:spcPct val="150000"/>
              </a:lnSpc>
              <a:spcBef>
                <a:spcPts val="0"/>
              </a:spcBef>
              <a:spcAft>
                <a:spcPts val="1000"/>
              </a:spcAft>
            </a:pPr>
            <a:br>
              <a:rPr lang="en-GB" sz="1800" dirty="0">
                <a:effectLst/>
                <a:latin typeface="Times New Roman" panose="02020603050405020304" pitchFamily="18" charset="0"/>
                <a:ea typeface="Calibri" panose="020F0502020204030204" pitchFamily="34" charset="0"/>
              </a:rPr>
            </a:br>
            <a:r>
              <a:rPr lang="en-GB" sz="18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28600" marR="0" indent="-228600" algn="just">
              <a:lnSpc>
                <a:spcPct val="150000"/>
              </a:lnSpc>
              <a:spcBef>
                <a:spcPts val="1200"/>
              </a:spcBef>
              <a:spcAft>
                <a:spcPts val="0"/>
              </a:spcAft>
            </a:pPr>
            <a:r>
              <a:rPr lang="en-GB"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marL="0" marR="0" indent="0" algn="just">
              <a:lnSpc>
                <a:spcPct val="150000"/>
              </a:lnSpc>
              <a:spcBef>
                <a:spcPts val="0"/>
              </a:spcBef>
              <a:spcAft>
                <a:spcPts val="10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process of making charts within Word documents provides a straightforward solution for a visual representation of data. They can decorate the documents and simplify complex information understanding by following a sequence of simple actions to create charts. The skill holds significant worth when accessing it for both education and business and personal activities.</a:t>
            </a:r>
          </a:p>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extLst>
      <p:ext uri="{BB962C8B-B14F-4D97-AF65-F5344CB8AC3E}">
        <p14:creationId xmlns:p14="http://schemas.microsoft.com/office/powerpoint/2010/main" val="3846312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s://doi.org/10.4324/9781315386744/PROFESSIONAL-DEVELOPMENT-SALLY-ZEPEDA" TargetMode="External"/><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2C2"/>
        </a:solidFill>
        <a:effectLst/>
      </p:bgPr>
    </p:bg>
    <p:spTree>
      <p:nvGrpSpPr>
        <p:cNvPr id="1" name=""/>
        <p:cNvGrpSpPr/>
        <p:nvPr/>
      </p:nvGrpSpPr>
      <p:grpSpPr>
        <a:xfrm>
          <a:off x="0" y="0"/>
          <a:ext cx="0" cy="0"/>
          <a:chOff x="0" y="0"/>
          <a:chExt cx="0" cy="0"/>
        </a:xfrm>
      </p:grpSpPr>
      <p:grpSp>
        <p:nvGrpSpPr>
          <p:cNvPr id="2" name="Group 2"/>
          <p:cNvGrpSpPr/>
          <p:nvPr/>
        </p:nvGrpSpPr>
        <p:grpSpPr>
          <a:xfrm>
            <a:off x="-3447" y="110386"/>
            <a:ext cx="7329878" cy="10454130"/>
            <a:chOff x="0" y="0"/>
            <a:chExt cx="3373877" cy="4811942"/>
          </a:xfrm>
        </p:grpSpPr>
        <p:sp>
          <p:nvSpPr>
            <p:cNvPr id="3" name="Freeform 3"/>
            <p:cNvSpPr/>
            <p:nvPr/>
          </p:nvSpPr>
          <p:spPr>
            <a:xfrm>
              <a:off x="0" y="0"/>
              <a:ext cx="3373877" cy="4811942"/>
            </a:xfrm>
            <a:custGeom>
              <a:avLst/>
              <a:gdLst/>
              <a:ahLst/>
              <a:cxnLst/>
              <a:rect l="l" t="t" r="r" b="b"/>
              <a:pathLst>
                <a:path w="3373877" h="4811942">
                  <a:moveTo>
                    <a:pt x="0" y="0"/>
                  </a:moveTo>
                  <a:lnTo>
                    <a:pt x="3373877" y="0"/>
                  </a:lnTo>
                  <a:lnTo>
                    <a:pt x="3373877" y="4811942"/>
                  </a:lnTo>
                  <a:lnTo>
                    <a:pt x="0" y="4811942"/>
                  </a:lnTo>
                  <a:close/>
                </a:path>
              </a:pathLst>
            </a:custGeom>
            <a:solidFill>
              <a:schemeClr val="bg2"/>
            </a:solidFill>
          </p:spPr>
        </p:sp>
      </p:grpSp>
      <p:grpSp>
        <p:nvGrpSpPr>
          <p:cNvPr id="14" name="Group 14"/>
          <p:cNvGrpSpPr/>
          <p:nvPr/>
        </p:nvGrpSpPr>
        <p:grpSpPr>
          <a:xfrm>
            <a:off x="185537" y="148312"/>
            <a:ext cx="6781373" cy="1150195"/>
            <a:chOff x="0" y="0"/>
            <a:chExt cx="3193381" cy="660400"/>
          </a:xfrm>
        </p:grpSpPr>
        <p:sp>
          <p:nvSpPr>
            <p:cNvPr id="15" name="Freeform 15"/>
            <p:cNvSpPr/>
            <p:nvPr/>
          </p:nvSpPr>
          <p:spPr>
            <a:xfrm>
              <a:off x="0" y="0"/>
              <a:ext cx="3193381" cy="660400"/>
            </a:xfrm>
            <a:custGeom>
              <a:avLst/>
              <a:gdLst/>
              <a:ahLst/>
              <a:cxnLst/>
              <a:rect l="l" t="t" r="r" b="b"/>
              <a:pathLst>
                <a:path w="3193381" h="660400">
                  <a:moveTo>
                    <a:pt x="3068921" y="660400"/>
                  </a:moveTo>
                  <a:lnTo>
                    <a:pt x="124460" y="660400"/>
                  </a:lnTo>
                  <a:cubicBezTo>
                    <a:pt x="55880" y="660400"/>
                    <a:pt x="0" y="604520"/>
                    <a:pt x="0" y="535940"/>
                  </a:cubicBezTo>
                  <a:lnTo>
                    <a:pt x="0" y="124460"/>
                  </a:lnTo>
                  <a:cubicBezTo>
                    <a:pt x="0" y="55880"/>
                    <a:pt x="55880" y="0"/>
                    <a:pt x="124460" y="0"/>
                  </a:cubicBezTo>
                  <a:lnTo>
                    <a:pt x="3068921" y="0"/>
                  </a:lnTo>
                  <a:cubicBezTo>
                    <a:pt x="3137501" y="0"/>
                    <a:pt x="3193381" y="55880"/>
                    <a:pt x="3193381" y="124460"/>
                  </a:cubicBezTo>
                  <a:lnTo>
                    <a:pt x="3193381" y="535940"/>
                  </a:lnTo>
                  <a:cubicBezTo>
                    <a:pt x="3193381" y="604520"/>
                    <a:pt x="3137501" y="660400"/>
                    <a:pt x="3068921" y="660400"/>
                  </a:cubicBezTo>
                  <a:close/>
                </a:path>
              </a:pathLst>
            </a:custGeom>
            <a:solidFill>
              <a:srgbClr val="D9D9D9"/>
            </a:solidFill>
          </p:spPr>
        </p:sp>
      </p:grpSp>
      <p:sp>
        <p:nvSpPr>
          <p:cNvPr id="20" name="TextBox 20"/>
          <p:cNvSpPr txBox="1"/>
          <p:nvPr/>
        </p:nvSpPr>
        <p:spPr>
          <a:xfrm>
            <a:off x="92477" y="3006227"/>
            <a:ext cx="4408873" cy="4703852"/>
          </a:xfrm>
          <a:prstGeom prst="rect">
            <a:avLst/>
          </a:prstGeom>
          <a:solidFill>
            <a:schemeClr val="accent6">
              <a:lumMod val="40000"/>
              <a:lumOff val="60000"/>
            </a:schemeClr>
          </a:solidFill>
        </p:spPr>
        <p:txBody>
          <a:bodyPr wrap="square" lIns="0" tIns="0" rIns="0" bIns="0" rtlCol="0" anchor="t">
            <a:spAutoFit/>
          </a:bodyPr>
          <a:lstStyle/>
          <a:p>
            <a:pPr marL="228600" marR="0" indent="-228600" algn="just">
              <a:spcBef>
                <a:spcPts val="1200"/>
              </a:spcBef>
              <a:spcAft>
                <a:spcPts val="0"/>
              </a:spcAft>
            </a:pPr>
            <a:r>
              <a:rPr lang="en-GB"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Step-by-Step Guide to Creating a Chart</a:t>
            </a:r>
          </a:p>
          <a:p>
            <a:pPr marL="228600" marR="0" indent="-228600" algn="just">
              <a:spcBef>
                <a:spcPts val="0"/>
              </a:spcBef>
              <a:spcAft>
                <a:spcPts val="10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Open Word Document  </a:t>
            </a:r>
          </a:p>
          <a:p>
            <a:pPr marL="228600" marR="0" indent="-228600" algn="just">
              <a:spcBef>
                <a:spcPts val="0"/>
              </a:spcBef>
              <a:spcAft>
                <a:spcPts val="10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Position the Cursor</a:t>
            </a:r>
          </a:p>
          <a:p>
            <a:pPr marL="228600" marR="0" indent="-228600" algn="just">
              <a:spcBef>
                <a:spcPts val="0"/>
              </a:spcBef>
              <a:spcAft>
                <a:spcPts val="10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Go to the 'Insert' Tab  </a:t>
            </a:r>
          </a:p>
          <a:p>
            <a:pPr marL="228600" marR="0" indent="-228600" algn="just">
              <a:spcBef>
                <a:spcPts val="0"/>
              </a:spcBef>
              <a:spcAft>
                <a:spcPts val="10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Click on ‘Chart’  </a:t>
            </a:r>
          </a:p>
          <a:p>
            <a:pPr marL="228600" marR="0" indent="-228600" algn="just">
              <a:spcBef>
                <a:spcPts val="0"/>
              </a:spcBef>
              <a:spcAft>
                <a:spcPts val="10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 Choose a Chart Type  </a:t>
            </a:r>
          </a:p>
          <a:p>
            <a:pPr marL="228600" marR="0" indent="-228600" algn="just">
              <a:spcBef>
                <a:spcPts val="0"/>
              </a:spcBef>
              <a:spcAft>
                <a:spcPts val="10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 Enter Data in Excel  </a:t>
            </a:r>
          </a:p>
          <a:p>
            <a:pPr marL="228600" marR="0" indent="-228600" algn="just">
              <a:spcBef>
                <a:spcPts val="0"/>
              </a:spcBef>
              <a:spcAft>
                <a:spcPts val="10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7. Customise Chart  </a:t>
            </a:r>
          </a:p>
          <a:p>
            <a:pPr marL="228600" marR="0" indent="-228600" algn="just">
              <a:spcBef>
                <a:spcPts val="0"/>
              </a:spcBef>
              <a:spcAft>
                <a:spcPts val="10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8. Close the Data Sheet  </a:t>
            </a:r>
          </a:p>
          <a:p>
            <a:pPr marL="0" marR="0" indent="0" algn="just">
              <a:spcBef>
                <a:spcPts val="0"/>
              </a:spcBef>
              <a:spcAft>
                <a:spcPts val="1000"/>
              </a:spcAft>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Tips for Best Results</a:t>
            </a:r>
            <a:endPar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28600" marR="0" indent="-228600" algn="just">
              <a:spcBef>
                <a:spcPts val="0"/>
              </a:spcBef>
              <a:spcAft>
                <a:spcPts val="1000"/>
              </a:spcAft>
              <a:buFont typeface="Arial" panose="020B0604020202020204" pitchFamily="34" charset="0"/>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Use clear, accurate data </a:t>
            </a:r>
          </a:p>
          <a:p>
            <a:pPr marL="228600" marR="0" indent="-228600" algn="just">
              <a:spcBef>
                <a:spcPts val="0"/>
              </a:spcBef>
              <a:spcAft>
                <a:spcPts val="1000"/>
              </a:spcAft>
              <a:buFont typeface="Arial" panose="020B0604020202020204" pitchFamily="34" charset="0"/>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information demands a suitable chart design selection.</a:t>
            </a:r>
          </a:p>
          <a:p>
            <a:pPr marL="228600" marR="0" indent="-228600" algn="just">
              <a:spcBef>
                <a:spcPts val="0"/>
              </a:spcBef>
              <a:spcAft>
                <a:spcPts val="1000"/>
              </a:spcAft>
              <a:buFont typeface="Arial" panose="020B0604020202020204" pitchFamily="34" charset="0"/>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chart will become more readable by adding relevant titles and labels to every part.</a:t>
            </a:r>
            <a:endParaRPr lang="en-GB"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2" name="TextBox 32"/>
          <p:cNvSpPr txBox="1"/>
          <p:nvPr/>
        </p:nvSpPr>
        <p:spPr>
          <a:xfrm>
            <a:off x="196105" y="222625"/>
            <a:ext cx="4416685" cy="410369"/>
          </a:xfrm>
          <a:prstGeom prst="rect">
            <a:avLst/>
          </a:prstGeom>
        </p:spPr>
        <p:txBody>
          <a:bodyPr wrap="square" lIns="0" tIns="0" rIns="0" bIns="0" rtlCol="0" anchor="t">
            <a:spAutoFit/>
          </a:bodyPr>
          <a:lstStyle/>
          <a:p>
            <a:pPr algn="ctr">
              <a:lnSpc>
                <a:spcPts val="3150"/>
              </a:lnSpc>
            </a:pPr>
            <a:r>
              <a:rPr lang="en-US" sz="2800" b="1"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LCLM4002 Digital Skills</a:t>
            </a:r>
          </a:p>
        </p:txBody>
      </p:sp>
      <p:sp>
        <p:nvSpPr>
          <p:cNvPr id="33" name="TextBox 33"/>
          <p:cNvSpPr txBox="1"/>
          <p:nvPr/>
        </p:nvSpPr>
        <p:spPr>
          <a:xfrm>
            <a:off x="105391" y="1252116"/>
            <a:ext cx="7112202" cy="276999"/>
          </a:xfrm>
          <a:prstGeom prst="rect">
            <a:avLst/>
          </a:prstGeom>
          <a:solidFill>
            <a:schemeClr val="accent3"/>
          </a:solidFill>
        </p:spPr>
        <p:txBody>
          <a:bodyPr wrap="square" lIns="0" tIns="0" rIns="0" bIns="0" rtlCol="0" anchor="t">
            <a:spAutoFit/>
          </a:bodyPr>
          <a:lstStyle/>
          <a:p>
            <a:pPr algn="ctr"/>
            <a:r>
              <a:rPr lang="en-US" dirty="0">
                <a:latin typeface="Times New Roman" panose="02020603050405020304" pitchFamily="18" charset="0"/>
                <a:cs typeface="Times New Roman" panose="02020603050405020304" pitchFamily="18" charset="0"/>
              </a:rPr>
              <a:t>Topic: How to create a chart in a Word document.</a:t>
            </a:r>
            <a:endParaRPr lang="en-GB" dirty="0">
              <a:latin typeface="Times New Roman" panose="02020603050405020304" pitchFamily="18" charset="0"/>
              <a:cs typeface="Times New Roman" panose="02020603050405020304" pitchFamily="18" charset="0"/>
            </a:endParaRPr>
          </a:p>
        </p:txBody>
      </p:sp>
      <p:sp>
        <p:nvSpPr>
          <p:cNvPr id="34" name="TextBox 34"/>
          <p:cNvSpPr txBox="1"/>
          <p:nvPr/>
        </p:nvSpPr>
        <p:spPr>
          <a:xfrm>
            <a:off x="105391" y="1684148"/>
            <a:ext cx="7112202" cy="1338828"/>
          </a:xfrm>
          <a:prstGeom prst="rect">
            <a:avLst/>
          </a:prstGeom>
          <a:solidFill>
            <a:schemeClr val="accent2">
              <a:lumMod val="60000"/>
              <a:lumOff val="40000"/>
            </a:schemeClr>
          </a:solidFill>
        </p:spPr>
        <p:txBody>
          <a:bodyPr wrap="square" lIns="0" tIns="0" rIns="0" bIns="0" rtlCol="0" anchor="t">
            <a:spAutoFit/>
          </a:bodyPr>
          <a:lstStyle/>
          <a:p>
            <a:pPr algn="just"/>
            <a:r>
              <a:rPr lang="en-US" sz="1700" b="1" dirty="0">
                <a:solidFill>
                  <a:srgbClr val="000000"/>
                </a:solidFill>
                <a:latin typeface="Times New Roman" panose="02020603050405020304" pitchFamily="18" charset="0"/>
                <a:ea typeface="Times New Roman"/>
                <a:cs typeface="Times New Roman" panose="02020603050405020304" pitchFamily="18" charset="0"/>
                <a:sym typeface="Times New Roman"/>
              </a:rPr>
              <a:t>Introduction </a:t>
            </a:r>
          </a:p>
          <a:p>
            <a:pPr algn="just"/>
            <a:r>
              <a:rPr lang="en-US" sz="1400" dirty="0">
                <a:solidFill>
                  <a:srgbClr val="000000"/>
                </a:solidFill>
                <a:latin typeface="Times New Roman" panose="02020603050405020304" pitchFamily="18" charset="0"/>
                <a:ea typeface="Times New Roman"/>
                <a:cs typeface="Times New Roman" panose="02020603050405020304" pitchFamily="18" charset="0"/>
                <a:sym typeface="Times New Roman"/>
              </a:rPr>
              <a:t>The Microsoft Word text editor system functions beyond word processing to help users generate visually professional charts. A clear visual design using charts allows users to present numerical data effectively. The Word document will benefit from a chart addition which enhances the readability of the information and makes it more appealing to the audience. This guide shows laypeople the basic procedure to build and manage charts using Word.. </a:t>
            </a:r>
            <a:endParaRPr lang="en-US" sz="1000"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p:txBody>
      </p:sp>
      <p:sp>
        <p:nvSpPr>
          <p:cNvPr id="43" name="TextBox 43"/>
          <p:cNvSpPr txBox="1"/>
          <p:nvPr/>
        </p:nvSpPr>
        <p:spPr>
          <a:xfrm>
            <a:off x="116382" y="7710079"/>
            <a:ext cx="2533895" cy="2954655"/>
          </a:xfrm>
          <a:prstGeom prst="rect">
            <a:avLst/>
          </a:prstGeom>
          <a:solidFill>
            <a:schemeClr val="accent5">
              <a:lumMod val="20000"/>
              <a:lumOff val="80000"/>
            </a:schemeClr>
          </a:solidFill>
        </p:spPr>
        <p:txBody>
          <a:bodyPr wrap="square" lIns="0" tIns="0" rIns="0" bIns="0" rtlCol="0" anchor="t">
            <a:spAutoFit/>
          </a:bodyPr>
          <a:lstStyle/>
          <a:p>
            <a:pPr algn="just"/>
            <a:r>
              <a:rPr lang="en-US" b="1" u="sng"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Conclusion</a:t>
            </a:r>
            <a:endParaRPr lang="en-US" dirty="0">
              <a:solidFill>
                <a:srgbClr val="000000"/>
              </a:solidFill>
              <a:latin typeface="Times New Roman" panose="02020603050405020304" pitchFamily="18" charset="0"/>
              <a:ea typeface="Times New Roman"/>
              <a:cs typeface="Times New Roman" panose="02020603050405020304" pitchFamily="18" charset="0"/>
              <a:sym typeface="Times New Roman"/>
            </a:endParaRPr>
          </a:p>
          <a:p>
            <a:pPr algn="just"/>
            <a:r>
              <a:rPr lang="en-US" sz="1400" dirty="0">
                <a:solidFill>
                  <a:srgbClr val="000000"/>
                </a:solidFill>
                <a:latin typeface="Times New Roman" panose="02020603050405020304" pitchFamily="18" charset="0"/>
                <a:ea typeface="Times New Roman"/>
                <a:cs typeface="Times New Roman" panose="02020603050405020304" pitchFamily="18" charset="0"/>
                <a:sym typeface="Times New Roman"/>
              </a:rPr>
              <a:t>The process of making charts within Word documents provides a straightforward solution for a visual representation of data. They can decorate the documents and simplify complex information understanding by following a sequence of simple actions to create charts. The skill holds significant worth when accessing it for both education and business and personal activities.</a:t>
            </a:r>
          </a:p>
        </p:txBody>
      </p:sp>
      <p:sp>
        <p:nvSpPr>
          <p:cNvPr id="48" name="TextBox 48"/>
          <p:cNvSpPr txBox="1"/>
          <p:nvPr/>
        </p:nvSpPr>
        <p:spPr>
          <a:xfrm>
            <a:off x="2707790" y="7736564"/>
            <a:ext cx="4555696" cy="2800767"/>
          </a:xfrm>
          <a:prstGeom prst="rect">
            <a:avLst/>
          </a:prstGeom>
          <a:solidFill>
            <a:schemeClr val="accent5">
              <a:lumMod val="20000"/>
              <a:lumOff val="80000"/>
            </a:schemeClr>
          </a:solidFill>
        </p:spPr>
        <p:txBody>
          <a:bodyPr wrap="square" lIns="0" tIns="0" rIns="0" bIns="0" rtlCol="0" anchor="t">
            <a:spAutoFit/>
          </a:bodyPr>
          <a:lstStyle/>
          <a:p>
            <a:pPr algn="just"/>
            <a:r>
              <a:rPr lang="en-US" sz="1400" b="1" u="sng" dirty="0">
                <a:solidFill>
                  <a:srgbClr val="000000"/>
                </a:solidFill>
                <a:latin typeface="Times New Roman" panose="02020603050405020304" pitchFamily="18" charset="0"/>
                <a:ea typeface="Times New Roman Bold"/>
                <a:cs typeface="Times New Roman" panose="02020603050405020304" pitchFamily="18" charset="0"/>
                <a:sym typeface="Times New Roman Bold"/>
              </a:rPr>
              <a:t>References</a:t>
            </a:r>
          </a:p>
          <a:p>
            <a:pPr algn="just"/>
            <a:endParaRPr lang="en-US" sz="1400" b="1" u="sng" dirty="0">
              <a:solidFill>
                <a:srgbClr val="000000"/>
              </a:solidFill>
              <a:latin typeface="Times New Roman" panose="02020603050405020304" pitchFamily="18" charset="0"/>
              <a:ea typeface="Times New Roman Bold"/>
              <a:cs typeface="Times New Roman" panose="02020603050405020304" pitchFamily="18" charset="0"/>
              <a:sym typeface="Times New Roman Bold"/>
            </a:endParaRPr>
          </a:p>
          <a:p>
            <a:pPr marL="0" marR="0" indent="0" algn="just">
              <a:spcBef>
                <a:spcPts val="0"/>
              </a:spcBef>
            </a:pPr>
            <a:r>
              <a:rPr lang="en-GB" sz="11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Bak</a:t>
            </a:r>
            <a:r>
              <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 (2013) </a:t>
            </a:r>
            <a:r>
              <a:rPr lang="en-GB" sz="11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Guide to Academic Writing How to Write an Academic Text-an Updated Summary View project</a:t>
            </a:r>
            <a:r>
              <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Available at: https://www.researchgate.net/publication/236229397.</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just">
              <a:spcBef>
                <a:spcPts val="0"/>
              </a:spcBef>
            </a:pPr>
            <a:r>
              <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Bolton, G.E. and </a:t>
            </a:r>
            <a:r>
              <a:rPr lang="en-GB" sz="11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Delderfield</a:t>
            </a:r>
            <a:r>
              <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R. (2018) </a:t>
            </a:r>
            <a:r>
              <a:rPr lang="en-GB" sz="11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Reflective practice: Writing and professional development</a:t>
            </a:r>
            <a:r>
              <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indent="0" algn="just">
              <a:spcBef>
                <a:spcPts val="0"/>
              </a:spcBef>
            </a:pPr>
            <a:r>
              <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Friedman, A.L. (2023) ‘Continuing professional development as lifelong learning and education’, </a:t>
            </a:r>
            <a:r>
              <a:rPr lang="en-GB" sz="11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Lifelong Education</a:t>
            </a:r>
            <a:r>
              <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42(6), pp. 588–602. Available at: https://doi.org/10.1080/02601370.2023.2267770.</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28600" marR="0" indent="-228600" algn="just">
              <a:spcBef>
                <a:spcPts val="0"/>
              </a:spcBef>
            </a:pPr>
            <a:r>
              <a:rPr lang="en-GB" sz="11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Marsen</a:t>
            </a:r>
            <a:r>
              <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 (2013) </a:t>
            </a:r>
            <a:r>
              <a:rPr lang="en-GB" sz="11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Professional Writing</a:t>
            </a:r>
            <a:r>
              <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3rd </a:t>
            </a:r>
            <a:r>
              <a:rPr lang="en-GB" sz="11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edn</a:t>
            </a:r>
            <a:r>
              <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London, England: Red Globe Press.</a:t>
            </a:r>
          </a:p>
          <a:p>
            <a:pPr marL="0" marR="0" indent="0" algn="just">
              <a:spcBef>
                <a:spcPts val="0"/>
              </a:spcBef>
            </a:pPr>
            <a:r>
              <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Zepeda, S.J. (2019) ‘Professional Development: What Works, Third Edition’, </a:t>
            </a:r>
            <a:r>
              <a:rPr lang="en-GB" sz="11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Professional Development: What Works, Third Edition</a:t>
            </a:r>
            <a:r>
              <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pp. 1–216. Available at: </a:t>
            </a:r>
            <a:r>
              <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https://doi.org/10.4324/9781315386744/PROFESSIONAL-DEVELOPMENT-SALLY-ZEPEDA</a:t>
            </a:r>
            <a:endParaRPr lang="en-GB" sz="1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5E17675B-AF9A-408C-A94E-95D9206789ED}"/>
              </a:ext>
            </a:extLst>
          </p:cNvPr>
          <p:cNvPicPr>
            <a:picLocks noChangeAspect="1"/>
          </p:cNvPicPr>
          <p:nvPr/>
        </p:nvPicPr>
        <p:blipFill>
          <a:blip r:embed="rId4"/>
          <a:stretch>
            <a:fillRect/>
          </a:stretch>
        </p:blipFill>
        <p:spPr>
          <a:xfrm>
            <a:off x="5045839" y="24712"/>
            <a:ext cx="2217647" cy="1092823"/>
          </a:xfrm>
          <a:prstGeom prst="rect">
            <a:avLst/>
          </a:prstGeom>
        </p:spPr>
      </p:pic>
      <p:pic>
        <p:nvPicPr>
          <p:cNvPr id="10" name="Picture 9">
            <a:extLst>
              <a:ext uri="{FF2B5EF4-FFF2-40B4-BE49-F238E27FC236}">
                <a16:creationId xmlns:a16="http://schemas.microsoft.com/office/drawing/2014/main" id="{1DB97B0F-0D61-41B2-B400-AB76D3A9BDD0}"/>
              </a:ext>
            </a:extLst>
          </p:cNvPr>
          <p:cNvPicPr>
            <a:picLocks noChangeAspect="1"/>
          </p:cNvPicPr>
          <p:nvPr/>
        </p:nvPicPr>
        <p:blipFill>
          <a:blip r:embed="rId5"/>
          <a:stretch>
            <a:fillRect/>
          </a:stretch>
        </p:blipFill>
        <p:spPr>
          <a:xfrm>
            <a:off x="2133310" y="3795823"/>
            <a:ext cx="2805332" cy="1840146"/>
          </a:xfrm>
          <a:prstGeom prst="rect">
            <a:avLst/>
          </a:prstGeom>
        </p:spPr>
      </p:pic>
      <p:pic>
        <p:nvPicPr>
          <p:cNvPr id="12" name="Picture 11">
            <a:extLst>
              <a:ext uri="{FF2B5EF4-FFF2-40B4-BE49-F238E27FC236}">
                <a16:creationId xmlns:a16="http://schemas.microsoft.com/office/drawing/2014/main" id="{EBD7982D-7E1D-42EB-9495-E8DFEC1AA3ED}"/>
              </a:ext>
            </a:extLst>
          </p:cNvPr>
          <p:cNvPicPr>
            <a:picLocks noChangeAspect="1"/>
          </p:cNvPicPr>
          <p:nvPr/>
        </p:nvPicPr>
        <p:blipFill>
          <a:blip r:embed="rId6"/>
          <a:stretch>
            <a:fillRect/>
          </a:stretch>
        </p:blipFill>
        <p:spPr>
          <a:xfrm>
            <a:off x="4866726" y="5948129"/>
            <a:ext cx="1618822" cy="1761950"/>
          </a:xfrm>
          <a:prstGeom prst="rect">
            <a:avLst/>
          </a:prstGeom>
        </p:spPr>
      </p:pic>
      <p:pic>
        <p:nvPicPr>
          <p:cNvPr id="19" name="Picture 18">
            <a:extLst>
              <a:ext uri="{FF2B5EF4-FFF2-40B4-BE49-F238E27FC236}">
                <a16:creationId xmlns:a16="http://schemas.microsoft.com/office/drawing/2014/main" id="{E651A896-EAB8-4E99-ABA3-A56CC14A4589}"/>
              </a:ext>
            </a:extLst>
          </p:cNvPr>
          <p:cNvPicPr>
            <a:picLocks noChangeAspect="1"/>
          </p:cNvPicPr>
          <p:nvPr/>
        </p:nvPicPr>
        <p:blipFill>
          <a:blip r:embed="rId7"/>
          <a:stretch>
            <a:fillRect/>
          </a:stretch>
        </p:blipFill>
        <p:spPr>
          <a:xfrm>
            <a:off x="5375934" y="3865223"/>
            <a:ext cx="1802865" cy="1943959"/>
          </a:xfrm>
          <a:prstGeom prst="rect">
            <a:avLst/>
          </a:prstGeom>
        </p:spPr>
      </p:pic>
      <p:pic>
        <p:nvPicPr>
          <p:cNvPr id="22" name="Picture 21">
            <a:extLst>
              <a:ext uri="{FF2B5EF4-FFF2-40B4-BE49-F238E27FC236}">
                <a16:creationId xmlns:a16="http://schemas.microsoft.com/office/drawing/2014/main" id="{D996E924-B3B8-4808-92E4-4FE19F707550}"/>
              </a:ext>
            </a:extLst>
          </p:cNvPr>
          <p:cNvPicPr>
            <a:picLocks noChangeAspect="1"/>
          </p:cNvPicPr>
          <p:nvPr/>
        </p:nvPicPr>
        <p:blipFill>
          <a:blip r:embed="rId8"/>
          <a:stretch>
            <a:fillRect/>
          </a:stretch>
        </p:blipFill>
        <p:spPr>
          <a:xfrm>
            <a:off x="4189142" y="3105535"/>
            <a:ext cx="1965520" cy="621670"/>
          </a:xfrm>
          <a:prstGeom prst="rect">
            <a:avLst/>
          </a:prstGeom>
        </p:spPr>
      </p:pic>
      <p:cxnSp>
        <p:nvCxnSpPr>
          <p:cNvPr id="24" name="Straight Arrow Connector 23">
            <a:extLst>
              <a:ext uri="{FF2B5EF4-FFF2-40B4-BE49-F238E27FC236}">
                <a16:creationId xmlns:a16="http://schemas.microsoft.com/office/drawing/2014/main" id="{D9B5FD11-2786-4B75-AFC5-DFFAF9A5D1DD}"/>
              </a:ext>
            </a:extLst>
          </p:cNvPr>
          <p:cNvCxnSpPr/>
          <p:nvPr/>
        </p:nvCxnSpPr>
        <p:spPr>
          <a:xfrm flipH="1">
            <a:off x="3757745" y="3472063"/>
            <a:ext cx="383435" cy="354713"/>
          </a:xfrm>
          <a:prstGeom prst="straightConnector1">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26" name="Straight Arrow Connector 25">
            <a:extLst>
              <a:ext uri="{FF2B5EF4-FFF2-40B4-BE49-F238E27FC236}">
                <a16:creationId xmlns:a16="http://schemas.microsoft.com/office/drawing/2014/main" id="{D7A213D1-CCDE-4E90-8FA4-961D754554FA}"/>
              </a:ext>
            </a:extLst>
          </p:cNvPr>
          <p:cNvCxnSpPr>
            <a:stCxn id="10" idx="3"/>
            <a:endCxn id="19" idx="1"/>
          </p:cNvCxnSpPr>
          <p:nvPr/>
        </p:nvCxnSpPr>
        <p:spPr>
          <a:xfrm>
            <a:off x="4938642" y="4715896"/>
            <a:ext cx="437292" cy="12130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F8F7F6D8-6794-45DF-9A8D-30D49C81CD9C}"/>
              </a:ext>
            </a:extLst>
          </p:cNvPr>
          <p:cNvCxnSpPr>
            <a:cxnSpLocks/>
            <a:endCxn id="12" idx="0"/>
          </p:cNvCxnSpPr>
          <p:nvPr/>
        </p:nvCxnSpPr>
        <p:spPr>
          <a:xfrm flipH="1">
            <a:off x="5676137" y="5680240"/>
            <a:ext cx="446284" cy="2678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DFA856F8-BB7A-4B6A-BB4F-DB64B8CBC1AE}"/>
              </a:ext>
            </a:extLst>
          </p:cNvPr>
          <p:cNvSpPr txBox="1"/>
          <p:nvPr/>
        </p:nvSpPr>
        <p:spPr>
          <a:xfrm>
            <a:off x="449917" y="632994"/>
            <a:ext cx="3909060" cy="646331"/>
          </a:xfrm>
          <a:prstGeom prst="rect">
            <a:avLst/>
          </a:prstGeom>
          <a:noFill/>
        </p:spPr>
        <p:txBody>
          <a:bodyPr wrap="square">
            <a:spAutoFit/>
          </a:bodyPr>
          <a:lstStyle/>
          <a:p>
            <a:pPr algn="ctr"/>
            <a:r>
              <a:rPr lang="en-GB" b="1" dirty="0">
                <a:latin typeface="Times New Roman" panose="02020603050405020304" pitchFamily="18" charset="0"/>
                <a:cs typeface="Times New Roman" panose="02020603050405020304" pitchFamily="18" charset="0"/>
              </a:rPr>
              <a:t>Darren Terry </a:t>
            </a:r>
            <a:r>
              <a:rPr lang="en-GB" b="1" dirty="0" err="1">
                <a:latin typeface="Times New Roman" panose="02020603050405020304" pitchFamily="18" charset="0"/>
                <a:cs typeface="Times New Roman" panose="02020603050405020304" pitchFamily="18" charset="0"/>
              </a:rPr>
              <a:t>Foskett</a:t>
            </a:r>
            <a:r>
              <a:rPr lang="en-GB" b="1" dirty="0">
                <a:latin typeface="Times New Roman" panose="02020603050405020304" pitchFamily="18" charset="0"/>
                <a:cs typeface="Times New Roman" panose="02020603050405020304" pitchFamily="18" charset="0"/>
              </a:rPr>
              <a:t> – 2426894</a:t>
            </a:r>
          </a:p>
          <a:p>
            <a:pPr algn="ctr"/>
            <a:r>
              <a:rPr lang="en-GB" b="1" dirty="0">
                <a:latin typeface="Times New Roman" panose="02020603050405020304" pitchFamily="18" charset="0"/>
                <a:cs typeface="Times New Roman" panose="02020603050405020304" pitchFamily="18" charset="0"/>
              </a:rPr>
              <a:t>Lecturer: </a:t>
            </a:r>
            <a:r>
              <a:rPr lang="en-GB" b="1" dirty="0" err="1">
                <a:latin typeface="Times New Roman" panose="02020603050405020304" pitchFamily="18" charset="0"/>
                <a:cs typeface="Times New Roman" panose="02020603050405020304" pitchFamily="18" charset="0"/>
              </a:rPr>
              <a:t>Rejwan</a:t>
            </a:r>
            <a:r>
              <a:rPr lang="en-GB" b="1" dirty="0">
                <a:latin typeface="Times New Roman" panose="02020603050405020304" pitchFamily="18" charset="0"/>
                <a:cs typeface="Times New Roman" panose="02020603050405020304" pitchFamily="18" charset="0"/>
              </a:rPr>
              <a:t> Bin </a:t>
            </a:r>
            <a:r>
              <a:rPr lang="en-GB" b="1" dirty="0" err="1">
                <a:latin typeface="Times New Roman" panose="02020603050405020304" pitchFamily="18" charset="0"/>
                <a:cs typeface="Times New Roman" panose="02020603050405020304" pitchFamily="18" charset="0"/>
              </a:rPr>
              <a:t>Sulaiman</a:t>
            </a:r>
            <a:endParaRPr lang="en-GB" b="1"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80</TotalTime>
  <Words>996</Words>
  <Application>Microsoft Office PowerPoint</Application>
  <PresentationFormat>Custom</PresentationFormat>
  <Paragraphs>55</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Calibri</vt:lpstr>
      <vt:lpstr>Arial</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sunvy anick</cp:lastModifiedBy>
  <cp:revision>1</cp:revision>
  <dcterms:created xsi:type="dcterms:W3CDTF">2006-08-16T00:00:00Z</dcterms:created>
  <dcterms:modified xsi:type="dcterms:W3CDTF">2025-04-16T17:30:54Z</dcterms:modified>
  <dc:identifier>DAGhY1jDaXo</dc:identifier>
</cp:coreProperties>
</file>