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notesMasterIdLst>
    <p:notesMasterId r:id="rId18"/>
  </p:notesMasterIdLst>
  <p:handoutMasterIdLst>
    <p:handoutMasterId r:id="rId19"/>
  </p:handoutMasterIdLst>
  <p:sldIdLst>
    <p:sldId id="256" r:id="rId5"/>
    <p:sldId id="291" r:id="rId6"/>
    <p:sldId id="283" r:id="rId7"/>
    <p:sldId id="284" r:id="rId8"/>
    <p:sldId id="293" r:id="rId9"/>
    <p:sldId id="286" r:id="rId10"/>
    <p:sldId id="287" r:id="rId11"/>
    <p:sldId id="288" r:id="rId12"/>
    <p:sldId id="292" r:id="rId13"/>
    <p:sldId id="289" r:id="rId14"/>
    <p:sldId id="290" r:id="rId15"/>
    <p:sldId id="295" r:id="rId16"/>
    <p:sldId id="294" r:id="rId17"/>
  </p:sldIdLst>
  <p:sldSz cx="9144000" cy="6858000" type="screen4x3"/>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595BF-3E4F-4B06-A872-BC79E12DD4E5}" v="778" dt="2026-04-13T13:34:36.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05"/>
        <p:guide pos="2163"/>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veta Douglas (2329297)" userId="f201f9d5-f793-46c0-aee2-cc606d026d3d" providerId="ADAL" clId="{DD76F4B9-98DB-4857-9D43-CE5605A21D0C}"/>
    <pc:docChg chg="undo custSel addSld modSld">
      <pc:chgData name="Moveta Douglas (2329297)" userId="f201f9d5-f793-46c0-aee2-cc606d026d3d" providerId="ADAL" clId="{DD76F4B9-98DB-4857-9D43-CE5605A21D0C}" dt="2026-04-13T13:34:36.013" v="962" actId="14100"/>
      <pc:docMkLst>
        <pc:docMk/>
      </pc:docMkLst>
      <pc:sldChg chg="modSp mod">
        <pc:chgData name="Moveta Douglas (2329297)" userId="f201f9d5-f793-46c0-aee2-cc606d026d3d" providerId="ADAL" clId="{DD76F4B9-98DB-4857-9D43-CE5605A21D0C}" dt="2026-04-13T13:34:36.013" v="962" actId="14100"/>
        <pc:sldMkLst>
          <pc:docMk/>
          <pc:sldMk cId="0" sldId="283"/>
        </pc:sldMkLst>
        <pc:spChg chg="mod">
          <ac:chgData name="Moveta Douglas (2329297)" userId="f201f9d5-f793-46c0-aee2-cc606d026d3d" providerId="ADAL" clId="{DD76F4B9-98DB-4857-9D43-CE5605A21D0C}" dt="2026-04-13T13:34:32.558" v="961" actId="14100"/>
          <ac:spMkLst>
            <pc:docMk/>
            <pc:sldMk cId="0" sldId="283"/>
            <ac:spMk id="9218" creationId="{E00B328D-2F27-963B-E849-B1F134122448}"/>
          </ac:spMkLst>
        </pc:spChg>
        <pc:spChg chg="mod">
          <ac:chgData name="Moveta Douglas (2329297)" userId="f201f9d5-f793-46c0-aee2-cc606d026d3d" providerId="ADAL" clId="{DD76F4B9-98DB-4857-9D43-CE5605A21D0C}" dt="2026-04-13T13:34:36.013" v="962" actId="14100"/>
          <ac:spMkLst>
            <pc:docMk/>
            <pc:sldMk cId="0" sldId="283"/>
            <ac:spMk id="9229" creationId="{D5DC07F1-F491-34E8-1B7E-CCA5CE3BAF7F}"/>
          </ac:spMkLst>
        </pc:spChg>
      </pc:sldChg>
      <pc:sldChg chg="addSp delSp modSp mod setBg setClrOvrMap">
        <pc:chgData name="Moveta Douglas (2329297)" userId="f201f9d5-f793-46c0-aee2-cc606d026d3d" providerId="ADAL" clId="{DD76F4B9-98DB-4857-9D43-CE5605A21D0C}" dt="2026-04-10T09:16:29.641" v="111" actId="26606"/>
        <pc:sldMkLst>
          <pc:docMk/>
          <pc:sldMk cId="0" sldId="290"/>
        </pc:sldMkLst>
        <pc:spChg chg="mod">
          <ac:chgData name="Moveta Douglas (2329297)" userId="f201f9d5-f793-46c0-aee2-cc606d026d3d" providerId="ADAL" clId="{DD76F4B9-98DB-4857-9D43-CE5605A21D0C}" dt="2026-04-10T09:16:29.641" v="111" actId="26606"/>
          <ac:spMkLst>
            <pc:docMk/>
            <pc:sldMk cId="0" sldId="290"/>
            <ac:spMk id="18434" creationId="{BFC4BF92-03D3-C411-52C4-B08B5066496D}"/>
          </ac:spMkLst>
        </pc:spChg>
        <pc:spChg chg="add">
          <ac:chgData name="Moveta Douglas (2329297)" userId="f201f9d5-f793-46c0-aee2-cc606d026d3d" providerId="ADAL" clId="{DD76F4B9-98DB-4857-9D43-CE5605A21D0C}" dt="2026-04-10T09:16:29.641" v="111" actId="26606"/>
          <ac:spMkLst>
            <pc:docMk/>
            <pc:sldMk cId="0" sldId="290"/>
            <ac:spMk id="18441" creationId="{75F65CD9-825D-44BD-8681-D42D260D4C63}"/>
          </ac:spMkLst>
        </pc:spChg>
        <pc:spChg chg="add">
          <ac:chgData name="Moveta Douglas (2329297)" userId="f201f9d5-f793-46c0-aee2-cc606d026d3d" providerId="ADAL" clId="{DD76F4B9-98DB-4857-9D43-CE5605A21D0C}" dt="2026-04-10T09:16:29.641" v="111" actId="26606"/>
          <ac:spMkLst>
            <pc:docMk/>
            <pc:sldMk cId="0" sldId="290"/>
            <ac:spMk id="18443" creationId="{B2F64C47-BE0B-4DA4-A62F-C6922DD2082F}"/>
          </ac:spMkLst>
        </pc:spChg>
        <pc:graphicFrameChg chg="add">
          <ac:chgData name="Moveta Douglas (2329297)" userId="f201f9d5-f793-46c0-aee2-cc606d026d3d" providerId="ADAL" clId="{DD76F4B9-98DB-4857-9D43-CE5605A21D0C}" dt="2026-04-10T09:16:29.641" v="111" actId="26606"/>
          <ac:graphicFrameMkLst>
            <pc:docMk/>
            <pc:sldMk cId="0" sldId="290"/>
            <ac:graphicFrameMk id="18437" creationId="{37555088-4495-1856-E730-DF054643EBF1}"/>
          </ac:graphicFrameMkLst>
        </pc:graphicFrameChg>
      </pc:sldChg>
      <pc:sldChg chg="addSp modSp new mod setBg setClrOvrMap">
        <pc:chgData name="Moveta Douglas (2329297)" userId="f201f9d5-f793-46c0-aee2-cc606d026d3d" providerId="ADAL" clId="{DD76F4B9-98DB-4857-9D43-CE5605A21D0C}" dt="2026-04-10T09:16:13.922" v="110" actId="20577"/>
        <pc:sldMkLst>
          <pc:docMk/>
          <pc:sldMk cId="700530035" sldId="294"/>
        </pc:sldMkLst>
        <pc:spChg chg="mod">
          <ac:chgData name="Moveta Douglas (2329297)" userId="f201f9d5-f793-46c0-aee2-cc606d026d3d" providerId="ADAL" clId="{DD76F4B9-98DB-4857-9D43-CE5605A21D0C}" dt="2026-04-10T09:15:48.916" v="94" actId="26606"/>
          <ac:spMkLst>
            <pc:docMk/>
            <pc:sldMk cId="700530035" sldId="294"/>
            <ac:spMk id="2" creationId="{60F25203-B744-A1E9-AE34-59929136F43B}"/>
          </ac:spMkLst>
        </pc:spChg>
        <pc:spChg chg="mod">
          <ac:chgData name="Moveta Douglas (2329297)" userId="f201f9d5-f793-46c0-aee2-cc606d026d3d" providerId="ADAL" clId="{DD76F4B9-98DB-4857-9D43-CE5605A21D0C}" dt="2026-04-10T09:16:13.922" v="110" actId="20577"/>
          <ac:spMkLst>
            <pc:docMk/>
            <pc:sldMk cId="700530035" sldId="294"/>
            <ac:spMk id="3" creationId="{CD6DB9C8-E3EB-B225-E36A-17B9C92D49A9}"/>
          </ac:spMkLst>
        </pc:spChg>
        <pc:spChg chg="add">
          <ac:chgData name="Moveta Douglas (2329297)" userId="f201f9d5-f793-46c0-aee2-cc606d026d3d" providerId="ADAL" clId="{DD76F4B9-98DB-4857-9D43-CE5605A21D0C}" dt="2026-04-10T09:15:48.916" v="94" actId="26606"/>
          <ac:spMkLst>
            <pc:docMk/>
            <pc:sldMk cId="700530035" sldId="294"/>
            <ac:spMk id="12" creationId="{09C946AC-2072-4946-A2B8-39F09D0944EE}"/>
          </ac:spMkLst>
        </pc:spChg>
        <pc:spChg chg="add">
          <ac:chgData name="Moveta Douglas (2329297)" userId="f201f9d5-f793-46c0-aee2-cc606d026d3d" providerId="ADAL" clId="{DD76F4B9-98DB-4857-9D43-CE5605A21D0C}" dt="2026-04-10T09:15:48.916" v="94" actId="26606"/>
          <ac:spMkLst>
            <pc:docMk/>
            <pc:sldMk cId="700530035" sldId="294"/>
            <ac:spMk id="16" creationId="{559FD8B5-8CC4-4CFE-BD2A-1216B1F2C3DB}"/>
          </ac:spMkLst>
        </pc:spChg>
        <pc:spChg chg="add">
          <ac:chgData name="Moveta Douglas (2329297)" userId="f201f9d5-f793-46c0-aee2-cc606d026d3d" providerId="ADAL" clId="{DD76F4B9-98DB-4857-9D43-CE5605A21D0C}" dt="2026-04-10T09:15:48.916" v="94" actId="26606"/>
          <ac:spMkLst>
            <pc:docMk/>
            <pc:sldMk cId="700530035" sldId="294"/>
            <ac:spMk id="18" creationId="{9ECF13F4-3D2A-4F2E-9BBD-3038670D21ED}"/>
          </ac:spMkLst>
        </pc:spChg>
        <pc:grpChg chg="add">
          <ac:chgData name="Moveta Douglas (2329297)" userId="f201f9d5-f793-46c0-aee2-cc606d026d3d" providerId="ADAL" clId="{DD76F4B9-98DB-4857-9D43-CE5605A21D0C}" dt="2026-04-10T09:15:48.916" v="94" actId="26606"/>
          <ac:grpSpMkLst>
            <pc:docMk/>
            <pc:sldMk cId="700530035" sldId="294"/>
            <ac:grpSpMk id="20" creationId="{19660E16-DCC0-4B6C-8E84-4C292580059F}"/>
          </ac:grpSpMkLst>
        </pc:grpChg>
        <pc:picChg chg="add">
          <ac:chgData name="Moveta Douglas (2329297)" userId="f201f9d5-f793-46c0-aee2-cc606d026d3d" providerId="ADAL" clId="{DD76F4B9-98DB-4857-9D43-CE5605A21D0C}" dt="2026-04-10T09:15:48.916" v="94" actId="26606"/>
          <ac:picMkLst>
            <pc:docMk/>
            <pc:sldMk cId="700530035" sldId="294"/>
            <ac:picMk id="7" creationId="{23FAB8BA-AF80-76B9-85AF-D2D5F27904C9}"/>
          </ac:picMkLst>
        </pc:picChg>
        <pc:picChg chg="add">
          <ac:chgData name="Moveta Douglas (2329297)" userId="f201f9d5-f793-46c0-aee2-cc606d026d3d" providerId="ADAL" clId="{DD76F4B9-98DB-4857-9D43-CE5605A21D0C}" dt="2026-04-10T09:15:48.916" v="94" actId="26606"/>
          <ac:picMkLst>
            <pc:docMk/>
            <pc:sldMk cId="700530035" sldId="294"/>
            <ac:picMk id="10" creationId="{1BAADFC8-5EC1-425B-BF89-49E9EED7FE2D}"/>
          </ac:picMkLst>
        </pc:picChg>
        <pc:picChg chg="add">
          <ac:chgData name="Moveta Douglas (2329297)" userId="f201f9d5-f793-46c0-aee2-cc606d026d3d" providerId="ADAL" clId="{DD76F4B9-98DB-4857-9D43-CE5605A21D0C}" dt="2026-04-10T09:15:48.916" v="94" actId="26606"/>
          <ac:picMkLst>
            <pc:docMk/>
            <pc:sldMk cId="700530035" sldId="294"/>
            <ac:picMk id="14" creationId="{A748C8C8-F348-4D00-852A-26DD9EBCC24C}"/>
          </ac:picMkLst>
        </pc:picChg>
      </pc:sldChg>
      <pc:sldChg chg="addSp delSp modSp new mod setBg">
        <pc:chgData name="Moveta Douglas (2329297)" userId="f201f9d5-f793-46c0-aee2-cc606d026d3d" providerId="ADAL" clId="{DD76F4B9-98DB-4857-9D43-CE5605A21D0C}" dt="2026-04-10T09:28:40.635" v="192" actId="1076"/>
        <pc:sldMkLst>
          <pc:docMk/>
          <pc:sldMk cId="3632364015" sldId="295"/>
        </pc:sldMkLst>
        <pc:spChg chg="mod">
          <ac:chgData name="Moveta Douglas (2329297)" userId="f201f9d5-f793-46c0-aee2-cc606d026d3d" providerId="ADAL" clId="{DD76F4B9-98DB-4857-9D43-CE5605A21D0C}" dt="2026-04-10T09:24:23.237" v="156" actId="14100"/>
          <ac:spMkLst>
            <pc:docMk/>
            <pc:sldMk cId="3632364015" sldId="295"/>
            <ac:spMk id="2" creationId="{D0F104BA-7D01-490A-DD54-40507F70F8F5}"/>
          </ac:spMkLst>
        </pc:spChg>
        <pc:spChg chg="add mod">
          <ac:chgData name="Moveta Douglas (2329297)" userId="f201f9d5-f793-46c0-aee2-cc606d026d3d" providerId="ADAL" clId="{DD76F4B9-98DB-4857-9D43-CE5605A21D0C}" dt="2026-04-10T09:24:15.935" v="151" actId="1076"/>
          <ac:spMkLst>
            <pc:docMk/>
            <pc:sldMk cId="3632364015" sldId="295"/>
            <ac:spMk id="30" creationId="{B87CFED1-E1D3-7972-9886-F5A96EBE6AF8}"/>
          </ac:spMkLst>
        </pc:spChg>
        <pc:spChg chg="add mod">
          <ac:chgData name="Moveta Douglas (2329297)" userId="f201f9d5-f793-46c0-aee2-cc606d026d3d" providerId="ADAL" clId="{DD76F4B9-98DB-4857-9D43-CE5605A21D0C}" dt="2026-04-10T09:25:46.655" v="169" actId="14100"/>
          <ac:spMkLst>
            <pc:docMk/>
            <pc:sldMk cId="3632364015" sldId="295"/>
            <ac:spMk id="36" creationId="{58A0F50F-1067-5062-BECC-6087F7D2EE3A}"/>
          </ac:spMkLst>
        </pc:spChg>
        <pc:spChg chg="add mod">
          <ac:chgData name="Moveta Douglas (2329297)" userId="f201f9d5-f793-46c0-aee2-cc606d026d3d" providerId="ADAL" clId="{DD76F4B9-98DB-4857-9D43-CE5605A21D0C}" dt="2026-04-10T09:27:26.130" v="177" actId="14100"/>
          <ac:spMkLst>
            <pc:docMk/>
            <pc:sldMk cId="3632364015" sldId="295"/>
            <ac:spMk id="41" creationId="{5C06F656-4E08-43EB-B1D5-2DDA0F010DF5}"/>
          </ac:spMkLst>
        </pc:spChg>
        <pc:spChg chg="add mod">
          <ac:chgData name="Moveta Douglas (2329297)" userId="f201f9d5-f793-46c0-aee2-cc606d026d3d" providerId="ADAL" clId="{DD76F4B9-98DB-4857-9D43-CE5605A21D0C}" dt="2026-04-10T09:28:31.636" v="190" actId="14100"/>
          <ac:spMkLst>
            <pc:docMk/>
            <pc:sldMk cId="3632364015" sldId="295"/>
            <ac:spMk id="44" creationId="{417EB16F-DFB7-0F18-4CD8-E822E878ED3E}"/>
          </ac:spMkLst>
        </pc:spChg>
        <pc:picChg chg="add mod">
          <ac:chgData name="Moveta Douglas (2329297)" userId="f201f9d5-f793-46c0-aee2-cc606d026d3d" providerId="ADAL" clId="{DD76F4B9-98DB-4857-9D43-CE5605A21D0C}" dt="2026-04-10T09:28:40.635" v="192" actId="1076"/>
          <ac:picMkLst>
            <pc:docMk/>
            <pc:sldMk cId="3632364015" sldId="295"/>
            <ac:picMk id="29" creationId="{C7E36FBA-F2B8-9FBF-FFA1-B4E037B113ED}"/>
          </ac:picMkLst>
        </pc:picChg>
        <pc:picChg chg="add mod">
          <ac:chgData name="Moveta Douglas (2329297)" userId="f201f9d5-f793-46c0-aee2-cc606d026d3d" providerId="ADAL" clId="{DD76F4B9-98DB-4857-9D43-CE5605A21D0C}" dt="2026-04-10T09:25:46.655" v="169" actId="14100"/>
          <ac:picMkLst>
            <pc:docMk/>
            <pc:sldMk cId="3632364015" sldId="295"/>
            <ac:picMk id="35" creationId="{DBFABC80-4A1E-9790-6497-F912703FFC68}"/>
          </ac:picMkLst>
        </pc:picChg>
        <pc:picChg chg="add mod">
          <ac:chgData name="Moveta Douglas (2329297)" userId="f201f9d5-f793-46c0-aee2-cc606d026d3d" providerId="ADAL" clId="{DD76F4B9-98DB-4857-9D43-CE5605A21D0C}" dt="2026-04-10T09:27:38.364" v="180" actId="14100"/>
          <ac:picMkLst>
            <pc:docMk/>
            <pc:sldMk cId="3632364015" sldId="295"/>
            <ac:picMk id="40" creationId="{5E703F33-0AE6-E6B0-289C-CADC06F598D4}"/>
          </ac:picMkLst>
        </pc:picChg>
        <pc:picChg chg="add mod">
          <ac:chgData name="Moveta Douglas (2329297)" userId="f201f9d5-f793-46c0-aee2-cc606d026d3d" providerId="ADAL" clId="{DD76F4B9-98DB-4857-9D43-CE5605A21D0C}" dt="2026-04-10T09:28:35.603" v="191" actId="1076"/>
          <ac:picMkLst>
            <pc:docMk/>
            <pc:sldMk cId="3632364015" sldId="295"/>
            <ac:picMk id="43" creationId="{949B7CC2-69BF-A8CB-E021-96609529E95D}"/>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hyperlink" Target="https://www.who.int/news-room/fact-sheets/detail/assistive-technology" TargetMode="External"/><Relationship Id="rId2" Type="http://schemas.openxmlformats.org/officeDocument/2006/relationships/hyperlink" Target="https://www.foundations.uk.com/case_studies/smart-support/" TargetMode="External"/><Relationship Id="rId1" Type="http://schemas.openxmlformats.org/officeDocument/2006/relationships/hyperlink" Target="https://faceheart.com/blog_detail.php?id=703"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who.int/news-room/fact-sheets/detail/assistive-technology" TargetMode="External"/><Relationship Id="rId2" Type="http://schemas.openxmlformats.org/officeDocument/2006/relationships/hyperlink" Target="https://www.foundations.uk.com/case_studies/smart-support/" TargetMode="External"/><Relationship Id="rId1" Type="http://schemas.openxmlformats.org/officeDocument/2006/relationships/hyperlink" Target="https://faceheart.com/blog_detail.php?id=703"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FA8BA4-45BC-4AA4-A2CE-74FCC7CF2C9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46B3DBE-9F7A-428F-B1E2-60BD58726642}">
      <dgm:prSet/>
      <dgm:spPr/>
      <dgm:t>
        <a:bodyPr/>
        <a:lstStyle/>
        <a:p>
          <a:r>
            <a:rPr lang="en-GB"/>
            <a:t>Positives:</a:t>
          </a:r>
          <a:endParaRPr lang="en-US"/>
        </a:p>
      </dgm:t>
    </dgm:pt>
    <dgm:pt modelId="{F6C9114F-C7AA-4274-BDF1-49C885859E33}" type="parTrans" cxnId="{E0EC0B0D-17FA-4AC6-8AAB-9828862BC103}">
      <dgm:prSet/>
      <dgm:spPr/>
      <dgm:t>
        <a:bodyPr/>
        <a:lstStyle/>
        <a:p>
          <a:endParaRPr lang="en-US"/>
        </a:p>
      </dgm:t>
    </dgm:pt>
    <dgm:pt modelId="{EF3BEE52-D103-46AF-B0CB-3A5E75B7E06F}" type="sibTrans" cxnId="{E0EC0B0D-17FA-4AC6-8AAB-9828862BC103}">
      <dgm:prSet/>
      <dgm:spPr/>
      <dgm:t>
        <a:bodyPr/>
        <a:lstStyle/>
        <a:p>
          <a:endParaRPr lang="en-US"/>
        </a:p>
      </dgm:t>
    </dgm:pt>
    <dgm:pt modelId="{1EA4DA26-CF37-4852-A60D-16903E80E8B7}">
      <dgm:prSet/>
      <dgm:spPr/>
      <dgm:t>
        <a:bodyPr/>
        <a:lstStyle/>
        <a:p>
          <a:r>
            <a:rPr lang="en-GB"/>
            <a:t>Better Care delivery – Technology allows professionals to facilitate person-centred. This allows better outcomes for patients. </a:t>
          </a:r>
          <a:endParaRPr lang="en-US"/>
        </a:p>
      </dgm:t>
    </dgm:pt>
    <dgm:pt modelId="{B39F5233-4D50-4EFA-B499-8DE0E2FFF8DE}" type="parTrans" cxnId="{28F39B33-97A6-4C75-9814-E31F48CCCF61}">
      <dgm:prSet/>
      <dgm:spPr/>
      <dgm:t>
        <a:bodyPr/>
        <a:lstStyle/>
        <a:p>
          <a:endParaRPr lang="en-US"/>
        </a:p>
      </dgm:t>
    </dgm:pt>
    <dgm:pt modelId="{4582B53F-E74F-4C1E-B254-54642794D331}" type="sibTrans" cxnId="{28F39B33-97A6-4C75-9814-E31F48CCCF61}">
      <dgm:prSet/>
      <dgm:spPr/>
      <dgm:t>
        <a:bodyPr/>
        <a:lstStyle/>
        <a:p>
          <a:endParaRPr lang="en-US"/>
        </a:p>
      </dgm:t>
    </dgm:pt>
    <dgm:pt modelId="{2F0D0D5D-FFA3-4E32-8CD9-716EB8835020}">
      <dgm:prSet/>
      <dgm:spPr/>
      <dgm:t>
        <a:bodyPr/>
        <a:lstStyle/>
        <a:p>
          <a:r>
            <a:rPr lang="en-GB"/>
            <a:t>Job Satisfaction – </a:t>
          </a:r>
          <a:r>
            <a:rPr lang="en-US"/>
            <a:t>A healthcare worker will experience better fulfilment when engaging with a patient</a:t>
          </a:r>
          <a:r>
            <a:rPr lang="en-GB"/>
            <a:t>. </a:t>
          </a:r>
          <a:endParaRPr lang="en-US"/>
        </a:p>
      </dgm:t>
    </dgm:pt>
    <dgm:pt modelId="{DEDE8BB6-DBD9-43E8-BCE6-7B4D57430CDD}" type="parTrans" cxnId="{6D680B50-F7C9-4985-8259-E0E2392F29C7}">
      <dgm:prSet/>
      <dgm:spPr/>
      <dgm:t>
        <a:bodyPr/>
        <a:lstStyle/>
        <a:p>
          <a:endParaRPr lang="en-US"/>
        </a:p>
      </dgm:t>
    </dgm:pt>
    <dgm:pt modelId="{E056312A-7E2F-4488-856C-DDA596850922}" type="sibTrans" cxnId="{6D680B50-F7C9-4985-8259-E0E2392F29C7}">
      <dgm:prSet/>
      <dgm:spPr/>
      <dgm:t>
        <a:bodyPr/>
        <a:lstStyle/>
        <a:p>
          <a:endParaRPr lang="en-US"/>
        </a:p>
      </dgm:t>
    </dgm:pt>
    <dgm:pt modelId="{5BF17F7D-97E7-4F04-B24A-9C3B5FE1271F}">
      <dgm:prSet/>
      <dgm:spPr/>
      <dgm:t>
        <a:bodyPr/>
        <a:lstStyle/>
        <a:p>
          <a:r>
            <a:rPr lang="en-GB"/>
            <a:t>Work Flexibility –  Telehealth and remote monitoring will give professionals more time when dealing with location and patient schedules.</a:t>
          </a:r>
          <a:endParaRPr lang="en-US"/>
        </a:p>
      </dgm:t>
    </dgm:pt>
    <dgm:pt modelId="{273D7191-36E6-4E2C-9705-47EAB4AF3781}" type="parTrans" cxnId="{D6FA5450-D665-4589-A6B5-218D1B919286}">
      <dgm:prSet/>
      <dgm:spPr/>
      <dgm:t>
        <a:bodyPr/>
        <a:lstStyle/>
        <a:p>
          <a:endParaRPr lang="en-US"/>
        </a:p>
      </dgm:t>
    </dgm:pt>
    <dgm:pt modelId="{020AF7FD-DC60-43C9-8AE1-2FF58E8DA0E2}" type="sibTrans" cxnId="{D6FA5450-D665-4589-A6B5-218D1B919286}">
      <dgm:prSet/>
      <dgm:spPr/>
      <dgm:t>
        <a:bodyPr/>
        <a:lstStyle/>
        <a:p>
          <a:endParaRPr lang="en-US"/>
        </a:p>
      </dgm:t>
    </dgm:pt>
    <dgm:pt modelId="{6221AFFB-124A-4FE1-B2F7-853908BFBAAE}">
      <dgm:prSet/>
      <dgm:spPr/>
      <dgm:t>
        <a:bodyPr/>
        <a:lstStyle/>
        <a:p>
          <a:r>
            <a:rPr lang="en-GB"/>
            <a:t>Negatives:</a:t>
          </a:r>
          <a:endParaRPr lang="en-US"/>
        </a:p>
      </dgm:t>
    </dgm:pt>
    <dgm:pt modelId="{F2C8D0C6-9EDC-4146-8FD0-E7E5CD7D6033}" type="parTrans" cxnId="{30CF7A90-9903-40BE-9031-2CF5CDE70D27}">
      <dgm:prSet/>
      <dgm:spPr/>
      <dgm:t>
        <a:bodyPr/>
        <a:lstStyle/>
        <a:p>
          <a:endParaRPr lang="en-US"/>
        </a:p>
      </dgm:t>
    </dgm:pt>
    <dgm:pt modelId="{D4362D82-1618-40E3-BF25-9298D5AC2EEE}" type="sibTrans" cxnId="{30CF7A90-9903-40BE-9031-2CF5CDE70D27}">
      <dgm:prSet/>
      <dgm:spPr/>
      <dgm:t>
        <a:bodyPr/>
        <a:lstStyle/>
        <a:p>
          <a:endParaRPr lang="en-US"/>
        </a:p>
      </dgm:t>
    </dgm:pt>
    <dgm:pt modelId="{5C067DA3-FF70-48C7-9DFE-9F685182956A}">
      <dgm:prSet/>
      <dgm:spPr/>
      <dgm:t>
        <a:bodyPr/>
        <a:lstStyle/>
        <a:p>
          <a:r>
            <a:rPr lang="en-GB"/>
            <a:t>Shortage of workers – this may put a strain on healthcare workers who don’t understand assistive technology.</a:t>
          </a:r>
          <a:endParaRPr lang="en-US"/>
        </a:p>
      </dgm:t>
    </dgm:pt>
    <dgm:pt modelId="{2A406C0B-E4C3-4A81-B385-DD86798824F0}" type="parTrans" cxnId="{7581EFDE-0AB6-44A8-B947-ED8FBEBCEE01}">
      <dgm:prSet/>
      <dgm:spPr/>
      <dgm:t>
        <a:bodyPr/>
        <a:lstStyle/>
        <a:p>
          <a:endParaRPr lang="en-US"/>
        </a:p>
      </dgm:t>
    </dgm:pt>
    <dgm:pt modelId="{ED6C2CA5-147A-4355-83B8-5EA305DDDAF8}" type="sibTrans" cxnId="{7581EFDE-0AB6-44A8-B947-ED8FBEBCEE01}">
      <dgm:prSet/>
      <dgm:spPr/>
      <dgm:t>
        <a:bodyPr/>
        <a:lstStyle/>
        <a:p>
          <a:endParaRPr lang="en-US"/>
        </a:p>
      </dgm:t>
    </dgm:pt>
    <dgm:pt modelId="{3F6B60B4-96D2-469A-B8C8-AC432A897800}">
      <dgm:prSet/>
      <dgm:spPr/>
      <dgm:t>
        <a:bodyPr/>
        <a:lstStyle/>
        <a:p>
          <a:r>
            <a:rPr lang="en-GB"/>
            <a:t>Loss of Jobs – Technological changes may drive some workers from their jobs due to age and the implementation, if not introduced effectively.</a:t>
          </a:r>
          <a:endParaRPr lang="en-US"/>
        </a:p>
      </dgm:t>
    </dgm:pt>
    <dgm:pt modelId="{81C9C9D0-8295-48CE-9AA4-DAEE010BFA92}" type="parTrans" cxnId="{73CD3F3A-A708-451D-B818-F2CD56B6A5DC}">
      <dgm:prSet/>
      <dgm:spPr/>
      <dgm:t>
        <a:bodyPr/>
        <a:lstStyle/>
        <a:p>
          <a:endParaRPr lang="en-US"/>
        </a:p>
      </dgm:t>
    </dgm:pt>
    <dgm:pt modelId="{F4C8F8DB-0893-4761-9E36-5E0FE13C3FD3}" type="sibTrans" cxnId="{73CD3F3A-A708-451D-B818-F2CD56B6A5DC}">
      <dgm:prSet/>
      <dgm:spPr/>
      <dgm:t>
        <a:bodyPr/>
        <a:lstStyle/>
        <a:p>
          <a:endParaRPr lang="en-US"/>
        </a:p>
      </dgm:t>
    </dgm:pt>
    <dgm:pt modelId="{AE27EA77-C8C7-45E7-9FA0-5AB1F08C8B1F}">
      <dgm:prSet/>
      <dgm:spPr/>
      <dgm:t>
        <a:bodyPr/>
        <a:lstStyle/>
        <a:p>
          <a:r>
            <a:rPr lang="en-GB"/>
            <a:t>Technology dependent – Staff may depend too much on technology and ignore patient care.</a:t>
          </a:r>
          <a:endParaRPr lang="en-US"/>
        </a:p>
      </dgm:t>
    </dgm:pt>
    <dgm:pt modelId="{8CFBCC67-72A3-485D-A0B0-02927207489B}" type="parTrans" cxnId="{264D990B-5464-4C74-98CB-8018213A7BD0}">
      <dgm:prSet/>
      <dgm:spPr/>
      <dgm:t>
        <a:bodyPr/>
        <a:lstStyle/>
        <a:p>
          <a:endParaRPr lang="en-US"/>
        </a:p>
      </dgm:t>
    </dgm:pt>
    <dgm:pt modelId="{4E0DA1F7-EB92-4665-ABFE-8C3B2B12248D}" type="sibTrans" cxnId="{264D990B-5464-4C74-98CB-8018213A7BD0}">
      <dgm:prSet/>
      <dgm:spPr/>
      <dgm:t>
        <a:bodyPr/>
        <a:lstStyle/>
        <a:p>
          <a:endParaRPr lang="en-US"/>
        </a:p>
      </dgm:t>
    </dgm:pt>
    <dgm:pt modelId="{6E2276D6-2D75-4388-99B4-177EE4A4D7F0}">
      <dgm:prSet/>
      <dgm:spPr/>
      <dgm:t>
        <a:bodyPr/>
        <a:lstStyle/>
        <a:p>
          <a:r>
            <a:rPr lang="en-GB"/>
            <a:t>(Martin, Kelly, Kernohan, Nugent, 2008)</a:t>
          </a:r>
          <a:endParaRPr lang="en-US"/>
        </a:p>
      </dgm:t>
    </dgm:pt>
    <dgm:pt modelId="{98C7DB2B-941B-455E-A1E7-15085A8FDAB3}" type="parTrans" cxnId="{D7790E57-6BF1-4A73-95B8-BF1F302E9E98}">
      <dgm:prSet/>
      <dgm:spPr/>
      <dgm:t>
        <a:bodyPr/>
        <a:lstStyle/>
        <a:p>
          <a:endParaRPr lang="en-US"/>
        </a:p>
      </dgm:t>
    </dgm:pt>
    <dgm:pt modelId="{8F45B95F-06E8-44DE-95E1-E3E364C5CA27}" type="sibTrans" cxnId="{D7790E57-6BF1-4A73-95B8-BF1F302E9E98}">
      <dgm:prSet/>
      <dgm:spPr/>
      <dgm:t>
        <a:bodyPr/>
        <a:lstStyle/>
        <a:p>
          <a:endParaRPr lang="en-US"/>
        </a:p>
      </dgm:t>
    </dgm:pt>
    <dgm:pt modelId="{87D4642A-A0CB-44B8-8EC8-672813ED332F}" type="pres">
      <dgm:prSet presAssocID="{1FFA8BA4-45BC-4AA4-A2CE-74FCC7CF2C9D}" presName="Name0" presStyleCnt="0">
        <dgm:presLayoutVars>
          <dgm:dir/>
          <dgm:resizeHandles val="exact"/>
        </dgm:presLayoutVars>
      </dgm:prSet>
      <dgm:spPr/>
    </dgm:pt>
    <dgm:pt modelId="{B90677D8-09C1-4A91-AE4D-CFBA8A6E9F1C}" type="pres">
      <dgm:prSet presAssocID="{146B3DBE-9F7A-428F-B1E2-60BD58726642}" presName="node" presStyleLbl="node1" presStyleIdx="0" presStyleCnt="3">
        <dgm:presLayoutVars>
          <dgm:bulletEnabled val="1"/>
        </dgm:presLayoutVars>
      </dgm:prSet>
      <dgm:spPr/>
    </dgm:pt>
    <dgm:pt modelId="{F5454520-131A-4268-8DBA-C85092998D33}" type="pres">
      <dgm:prSet presAssocID="{EF3BEE52-D103-46AF-B0CB-3A5E75B7E06F}" presName="sibTrans" presStyleLbl="sibTrans1D1" presStyleIdx="0" presStyleCnt="2"/>
      <dgm:spPr/>
    </dgm:pt>
    <dgm:pt modelId="{D8BFD6FF-7676-47A5-9052-142D6D84080E}" type="pres">
      <dgm:prSet presAssocID="{EF3BEE52-D103-46AF-B0CB-3A5E75B7E06F}" presName="connectorText" presStyleLbl="sibTrans1D1" presStyleIdx="0" presStyleCnt="2"/>
      <dgm:spPr/>
    </dgm:pt>
    <dgm:pt modelId="{F5414C3C-D788-4BE3-B5C3-5F6780A6B5DA}" type="pres">
      <dgm:prSet presAssocID="{6221AFFB-124A-4FE1-B2F7-853908BFBAAE}" presName="node" presStyleLbl="node1" presStyleIdx="1" presStyleCnt="3">
        <dgm:presLayoutVars>
          <dgm:bulletEnabled val="1"/>
        </dgm:presLayoutVars>
      </dgm:prSet>
      <dgm:spPr/>
    </dgm:pt>
    <dgm:pt modelId="{B2BA9B77-8033-4A22-96B5-E1DF8F9953F8}" type="pres">
      <dgm:prSet presAssocID="{D4362D82-1618-40E3-BF25-9298D5AC2EEE}" presName="sibTrans" presStyleLbl="sibTrans1D1" presStyleIdx="1" presStyleCnt="2"/>
      <dgm:spPr/>
    </dgm:pt>
    <dgm:pt modelId="{FC8CB50A-8D7E-4E3B-B5FB-D30B67EE2496}" type="pres">
      <dgm:prSet presAssocID="{D4362D82-1618-40E3-BF25-9298D5AC2EEE}" presName="connectorText" presStyleLbl="sibTrans1D1" presStyleIdx="1" presStyleCnt="2"/>
      <dgm:spPr/>
    </dgm:pt>
    <dgm:pt modelId="{C1DFF4AC-3A62-4FB7-A353-569CEB4A5AAE}" type="pres">
      <dgm:prSet presAssocID="{6E2276D6-2D75-4388-99B4-177EE4A4D7F0}" presName="node" presStyleLbl="node1" presStyleIdx="2" presStyleCnt="3">
        <dgm:presLayoutVars>
          <dgm:bulletEnabled val="1"/>
        </dgm:presLayoutVars>
      </dgm:prSet>
      <dgm:spPr/>
    </dgm:pt>
  </dgm:ptLst>
  <dgm:cxnLst>
    <dgm:cxn modelId="{4F8FE20A-D0EE-4A25-9E5C-EED5F77FE21D}" type="presOf" srcId="{5C067DA3-FF70-48C7-9DFE-9F685182956A}" destId="{F5414C3C-D788-4BE3-B5C3-5F6780A6B5DA}" srcOrd="0" destOrd="1" presId="urn:microsoft.com/office/officeart/2016/7/layout/RepeatingBendingProcessNew"/>
    <dgm:cxn modelId="{264D990B-5464-4C74-98CB-8018213A7BD0}" srcId="{6221AFFB-124A-4FE1-B2F7-853908BFBAAE}" destId="{AE27EA77-C8C7-45E7-9FA0-5AB1F08C8B1F}" srcOrd="2" destOrd="0" parTransId="{8CFBCC67-72A3-485D-A0B0-02927207489B}" sibTransId="{4E0DA1F7-EB92-4665-ABFE-8C3B2B12248D}"/>
    <dgm:cxn modelId="{E0EC0B0D-17FA-4AC6-8AAB-9828862BC103}" srcId="{1FFA8BA4-45BC-4AA4-A2CE-74FCC7CF2C9D}" destId="{146B3DBE-9F7A-428F-B1E2-60BD58726642}" srcOrd="0" destOrd="0" parTransId="{F6C9114F-C7AA-4274-BDF1-49C885859E33}" sibTransId="{EF3BEE52-D103-46AF-B0CB-3A5E75B7E06F}"/>
    <dgm:cxn modelId="{6C5EB40F-0A49-4B92-9DCB-99F6DECE2712}" type="presOf" srcId="{EF3BEE52-D103-46AF-B0CB-3A5E75B7E06F}" destId="{F5454520-131A-4268-8DBA-C85092998D33}" srcOrd="0" destOrd="0" presId="urn:microsoft.com/office/officeart/2016/7/layout/RepeatingBendingProcessNew"/>
    <dgm:cxn modelId="{1618291F-A91A-4492-8427-90710E7E902E}" type="presOf" srcId="{AE27EA77-C8C7-45E7-9FA0-5AB1F08C8B1F}" destId="{F5414C3C-D788-4BE3-B5C3-5F6780A6B5DA}" srcOrd="0" destOrd="3" presId="urn:microsoft.com/office/officeart/2016/7/layout/RepeatingBendingProcessNew"/>
    <dgm:cxn modelId="{ECC77420-8A62-47D6-AAA6-C95FD5C9EE80}" type="presOf" srcId="{146B3DBE-9F7A-428F-B1E2-60BD58726642}" destId="{B90677D8-09C1-4A91-AE4D-CFBA8A6E9F1C}" srcOrd="0" destOrd="0" presId="urn:microsoft.com/office/officeart/2016/7/layout/RepeatingBendingProcessNew"/>
    <dgm:cxn modelId="{28F39B33-97A6-4C75-9814-E31F48CCCF61}" srcId="{146B3DBE-9F7A-428F-B1E2-60BD58726642}" destId="{1EA4DA26-CF37-4852-A60D-16903E80E8B7}" srcOrd="0" destOrd="0" parTransId="{B39F5233-4D50-4EFA-B499-8DE0E2FFF8DE}" sibTransId="{4582B53F-E74F-4C1E-B254-54642794D331}"/>
    <dgm:cxn modelId="{73CD3F3A-A708-451D-B818-F2CD56B6A5DC}" srcId="{6221AFFB-124A-4FE1-B2F7-853908BFBAAE}" destId="{3F6B60B4-96D2-469A-B8C8-AC432A897800}" srcOrd="1" destOrd="0" parTransId="{81C9C9D0-8295-48CE-9AA4-DAEE010BFA92}" sibTransId="{F4C8F8DB-0893-4761-9E36-5E0FE13C3FD3}"/>
    <dgm:cxn modelId="{3EFF645C-3B1D-4754-947A-6152EF97DD9F}" type="presOf" srcId="{6221AFFB-124A-4FE1-B2F7-853908BFBAAE}" destId="{F5414C3C-D788-4BE3-B5C3-5F6780A6B5DA}" srcOrd="0" destOrd="0" presId="urn:microsoft.com/office/officeart/2016/7/layout/RepeatingBendingProcessNew"/>
    <dgm:cxn modelId="{49814E5F-3536-406B-8BE0-AD803F84D61C}" type="presOf" srcId="{EF3BEE52-D103-46AF-B0CB-3A5E75B7E06F}" destId="{D8BFD6FF-7676-47A5-9052-142D6D84080E}" srcOrd="1" destOrd="0" presId="urn:microsoft.com/office/officeart/2016/7/layout/RepeatingBendingProcessNew"/>
    <dgm:cxn modelId="{06F8A05F-0F2E-471E-9737-214D406DCDF1}" type="presOf" srcId="{3F6B60B4-96D2-469A-B8C8-AC432A897800}" destId="{F5414C3C-D788-4BE3-B5C3-5F6780A6B5DA}" srcOrd="0" destOrd="2" presId="urn:microsoft.com/office/officeart/2016/7/layout/RepeatingBendingProcessNew"/>
    <dgm:cxn modelId="{2E2FA641-30E7-4B2D-B1D2-AF2791D57922}" type="presOf" srcId="{6E2276D6-2D75-4388-99B4-177EE4A4D7F0}" destId="{C1DFF4AC-3A62-4FB7-A353-569CEB4A5AAE}" srcOrd="0" destOrd="0" presId="urn:microsoft.com/office/officeart/2016/7/layout/RepeatingBendingProcessNew"/>
    <dgm:cxn modelId="{6D680B50-F7C9-4985-8259-E0E2392F29C7}" srcId="{146B3DBE-9F7A-428F-B1E2-60BD58726642}" destId="{2F0D0D5D-FFA3-4E32-8CD9-716EB8835020}" srcOrd="1" destOrd="0" parTransId="{DEDE8BB6-DBD9-43E8-BCE6-7B4D57430CDD}" sibTransId="{E056312A-7E2F-4488-856C-DDA596850922}"/>
    <dgm:cxn modelId="{D6FA5450-D665-4589-A6B5-218D1B919286}" srcId="{146B3DBE-9F7A-428F-B1E2-60BD58726642}" destId="{5BF17F7D-97E7-4F04-B24A-9C3B5FE1271F}" srcOrd="2" destOrd="0" parTransId="{273D7191-36E6-4E2C-9705-47EAB4AF3781}" sibTransId="{020AF7FD-DC60-43C9-8AE1-2FF58E8DA0E2}"/>
    <dgm:cxn modelId="{6132BA56-4303-4123-A0FC-D44380128227}" type="presOf" srcId="{1EA4DA26-CF37-4852-A60D-16903E80E8B7}" destId="{B90677D8-09C1-4A91-AE4D-CFBA8A6E9F1C}" srcOrd="0" destOrd="1" presId="urn:microsoft.com/office/officeart/2016/7/layout/RepeatingBendingProcessNew"/>
    <dgm:cxn modelId="{D7790E57-6BF1-4A73-95B8-BF1F302E9E98}" srcId="{1FFA8BA4-45BC-4AA4-A2CE-74FCC7CF2C9D}" destId="{6E2276D6-2D75-4388-99B4-177EE4A4D7F0}" srcOrd="2" destOrd="0" parTransId="{98C7DB2B-941B-455E-A1E7-15085A8FDAB3}" sibTransId="{8F45B95F-06E8-44DE-95E1-E3E364C5CA27}"/>
    <dgm:cxn modelId="{A9837480-071B-49EA-B616-B760D5BEE5A9}" type="presOf" srcId="{D4362D82-1618-40E3-BF25-9298D5AC2EEE}" destId="{B2BA9B77-8033-4A22-96B5-E1DF8F9953F8}" srcOrd="0" destOrd="0" presId="urn:microsoft.com/office/officeart/2016/7/layout/RepeatingBendingProcessNew"/>
    <dgm:cxn modelId="{30CF7A90-9903-40BE-9031-2CF5CDE70D27}" srcId="{1FFA8BA4-45BC-4AA4-A2CE-74FCC7CF2C9D}" destId="{6221AFFB-124A-4FE1-B2F7-853908BFBAAE}" srcOrd="1" destOrd="0" parTransId="{F2C8D0C6-9EDC-4146-8FD0-E7E5CD7D6033}" sibTransId="{D4362D82-1618-40E3-BF25-9298D5AC2EEE}"/>
    <dgm:cxn modelId="{585096AD-9731-4161-8805-29AB3948F7F1}" type="presOf" srcId="{5BF17F7D-97E7-4F04-B24A-9C3B5FE1271F}" destId="{B90677D8-09C1-4A91-AE4D-CFBA8A6E9F1C}" srcOrd="0" destOrd="3" presId="urn:microsoft.com/office/officeart/2016/7/layout/RepeatingBendingProcessNew"/>
    <dgm:cxn modelId="{196A03BC-5280-4330-896F-A650EE8A971E}" type="presOf" srcId="{D4362D82-1618-40E3-BF25-9298D5AC2EEE}" destId="{FC8CB50A-8D7E-4E3B-B5FB-D30B67EE2496}" srcOrd="1" destOrd="0" presId="urn:microsoft.com/office/officeart/2016/7/layout/RepeatingBendingProcessNew"/>
    <dgm:cxn modelId="{D0FEAED2-4540-4C7B-B8A2-6A3583B897A4}" type="presOf" srcId="{1FFA8BA4-45BC-4AA4-A2CE-74FCC7CF2C9D}" destId="{87D4642A-A0CB-44B8-8EC8-672813ED332F}" srcOrd="0" destOrd="0" presId="urn:microsoft.com/office/officeart/2016/7/layout/RepeatingBendingProcessNew"/>
    <dgm:cxn modelId="{7581EFDE-0AB6-44A8-B947-ED8FBEBCEE01}" srcId="{6221AFFB-124A-4FE1-B2F7-853908BFBAAE}" destId="{5C067DA3-FF70-48C7-9DFE-9F685182956A}" srcOrd="0" destOrd="0" parTransId="{2A406C0B-E4C3-4A81-B385-DD86798824F0}" sibTransId="{ED6C2CA5-147A-4355-83B8-5EA305DDDAF8}"/>
    <dgm:cxn modelId="{A8E78EEB-A7FA-46D0-9BAF-2D1E8D0E5535}" type="presOf" srcId="{2F0D0D5D-FFA3-4E32-8CD9-716EB8835020}" destId="{B90677D8-09C1-4A91-AE4D-CFBA8A6E9F1C}" srcOrd="0" destOrd="2" presId="urn:microsoft.com/office/officeart/2016/7/layout/RepeatingBendingProcessNew"/>
    <dgm:cxn modelId="{C9CBA0CF-EEE6-4B56-9421-62A96D647A5C}" type="presParOf" srcId="{87D4642A-A0CB-44B8-8EC8-672813ED332F}" destId="{B90677D8-09C1-4A91-AE4D-CFBA8A6E9F1C}" srcOrd="0" destOrd="0" presId="urn:microsoft.com/office/officeart/2016/7/layout/RepeatingBendingProcessNew"/>
    <dgm:cxn modelId="{0D69A22C-8F2F-4E9C-8B38-41AA311B060F}" type="presParOf" srcId="{87D4642A-A0CB-44B8-8EC8-672813ED332F}" destId="{F5454520-131A-4268-8DBA-C85092998D33}" srcOrd="1" destOrd="0" presId="urn:microsoft.com/office/officeart/2016/7/layout/RepeatingBendingProcessNew"/>
    <dgm:cxn modelId="{9E6740F1-7F20-4375-A1D2-B7FCD71278D6}" type="presParOf" srcId="{F5454520-131A-4268-8DBA-C85092998D33}" destId="{D8BFD6FF-7676-47A5-9052-142D6D84080E}" srcOrd="0" destOrd="0" presId="urn:microsoft.com/office/officeart/2016/7/layout/RepeatingBendingProcessNew"/>
    <dgm:cxn modelId="{A9C82236-EB07-464F-850D-E13ACB7B435A}" type="presParOf" srcId="{87D4642A-A0CB-44B8-8EC8-672813ED332F}" destId="{F5414C3C-D788-4BE3-B5C3-5F6780A6B5DA}" srcOrd="2" destOrd="0" presId="urn:microsoft.com/office/officeart/2016/7/layout/RepeatingBendingProcessNew"/>
    <dgm:cxn modelId="{F7C5D581-92B2-43B9-8D5C-83C53F37CB0F}" type="presParOf" srcId="{87D4642A-A0CB-44B8-8EC8-672813ED332F}" destId="{B2BA9B77-8033-4A22-96B5-E1DF8F9953F8}" srcOrd="3" destOrd="0" presId="urn:microsoft.com/office/officeart/2016/7/layout/RepeatingBendingProcessNew"/>
    <dgm:cxn modelId="{E47B9318-61A0-4491-A16C-8F090016A3B0}" type="presParOf" srcId="{B2BA9B77-8033-4A22-96B5-E1DF8F9953F8}" destId="{FC8CB50A-8D7E-4E3B-B5FB-D30B67EE2496}" srcOrd="0" destOrd="0" presId="urn:microsoft.com/office/officeart/2016/7/layout/RepeatingBendingProcessNew"/>
    <dgm:cxn modelId="{10FEADF5-FA1E-41E1-B942-659646A864F7}" type="presParOf" srcId="{87D4642A-A0CB-44B8-8EC8-672813ED332F}" destId="{C1DFF4AC-3A62-4FB7-A353-569CEB4A5AAE}"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0060D7-0AEE-40C6-8B40-884CDAB646B0}"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086ABA-F544-4849-B1BF-B335A9E25910}">
      <dgm:prSet/>
      <dgm:spPr/>
      <dgm:t>
        <a:bodyPr/>
        <a:lstStyle/>
        <a:p>
          <a:pPr>
            <a:defRPr cap="all"/>
          </a:pPr>
          <a:r>
            <a:rPr lang="en-GB"/>
            <a:t>Smart home and assistive technologies </a:t>
          </a:r>
          <a:r>
            <a:rPr lang="en-US"/>
            <a:t>are very important for improving health and social care, but they come with challenges</a:t>
          </a:r>
          <a:r>
            <a:rPr lang="en-GB"/>
            <a:t>. </a:t>
          </a:r>
          <a:endParaRPr lang="en-US"/>
        </a:p>
      </dgm:t>
    </dgm:pt>
    <dgm:pt modelId="{0D000CF1-5B39-4283-B749-CEC9B2FEF230}" type="parTrans" cxnId="{5ACB4194-7036-456A-914C-D0E6D2E1BD57}">
      <dgm:prSet/>
      <dgm:spPr/>
      <dgm:t>
        <a:bodyPr/>
        <a:lstStyle/>
        <a:p>
          <a:endParaRPr lang="en-US"/>
        </a:p>
      </dgm:t>
    </dgm:pt>
    <dgm:pt modelId="{4EEA4AA7-F812-4EAB-B716-2186308EF090}" type="sibTrans" cxnId="{5ACB4194-7036-456A-914C-D0E6D2E1BD57}">
      <dgm:prSet/>
      <dgm:spPr/>
      <dgm:t>
        <a:bodyPr/>
        <a:lstStyle/>
        <a:p>
          <a:endParaRPr lang="en-US"/>
        </a:p>
      </dgm:t>
    </dgm:pt>
    <dgm:pt modelId="{D9F894EC-4B0B-4E43-84CF-15F71234D4AA}">
      <dgm:prSet/>
      <dgm:spPr/>
      <dgm:t>
        <a:bodyPr/>
        <a:lstStyle/>
        <a:p>
          <a:pPr>
            <a:defRPr cap="all"/>
          </a:pPr>
          <a:r>
            <a:rPr lang="en-GB"/>
            <a:t>The Technical Reliability – System failure, malfunction of equipment.</a:t>
          </a:r>
          <a:endParaRPr lang="en-US"/>
        </a:p>
      </dgm:t>
    </dgm:pt>
    <dgm:pt modelId="{A5A7073E-043F-4640-941A-34FEB0107856}" type="parTrans" cxnId="{96CFBFE3-97E8-4C48-A741-355DEB2691D2}">
      <dgm:prSet/>
      <dgm:spPr/>
      <dgm:t>
        <a:bodyPr/>
        <a:lstStyle/>
        <a:p>
          <a:endParaRPr lang="en-US"/>
        </a:p>
      </dgm:t>
    </dgm:pt>
    <dgm:pt modelId="{A9F61A2E-5EBA-49CC-A079-B9CEE8487D25}" type="sibTrans" cxnId="{96CFBFE3-97E8-4C48-A741-355DEB2691D2}">
      <dgm:prSet/>
      <dgm:spPr/>
      <dgm:t>
        <a:bodyPr/>
        <a:lstStyle/>
        <a:p>
          <a:endParaRPr lang="en-US"/>
        </a:p>
      </dgm:t>
    </dgm:pt>
    <dgm:pt modelId="{5FA2B5BA-8536-4406-B37B-A89C64E5710B}">
      <dgm:prSet/>
      <dgm:spPr/>
      <dgm:t>
        <a:bodyPr/>
        <a:lstStyle/>
        <a:p>
          <a:pPr>
            <a:defRPr cap="all"/>
          </a:pPr>
          <a:r>
            <a:rPr lang="en-GB"/>
            <a:t>The complexity of training healthcare staff and families effectively.</a:t>
          </a:r>
          <a:endParaRPr lang="en-US"/>
        </a:p>
      </dgm:t>
    </dgm:pt>
    <dgm:pt modelId="{DD5C0CBF-4CE6-47DB-8BC0-BFA0FD2111A6}" type="parTrans" cxnId="{6BB77752-541C-41A8-B112-E8B7849B6254}">
      <dgm:prSet/>
      <dgm:spPr/>
      <dgm:t>
        <a:bodyPr/>
        <a:lstStyle/>
        <a:p>
          <a:endParaRPr lang="en-US"/>
        </a:p>
      </dgm:t>
    </dgm:pt>
    <dgm:pt modelId="{4F0BAC87-B146-4F00-B948-1062083D88CE}" type="sibTrans" cxnId="{6BB77752-541C-41A8-B112-E8B7849B6254}">
      <dgm:prSet/>
      <dgm:spPr/>
      <dgm:t>
        <a:bodyPr/>
        <a:lstStyle/>
        <a:p>
          <a:endParaRPr lang="en-US"/>
        </a:p>
      </dgm:t>
    </dgm:pt>
    <dgm:pt modelId="{DF4BCE85-1371-4585-ACE0-DEB91884B36A}">
      <dgm:prSet/>
      <dgm:spPr/>
      <dgm:t>
        <a:bodyPr/>
        <a:lstStyle/>
        <a:p>
          <a:pPr>
            <a:defRPr cap="all"/>
          </a:pPr>
          <a:r>
            <a:rPr lang="en-GB"/>
            <a:t>Cost – Purchasing and installation.</a:t>
          </a:r>
        </a:p>
        <a:p>
          <a:pPr>
            <a:defRPr cap="all"/>
          </a:pPr>
          <a:endParaRPr lang="en-US"/>
        </a:p>
        <a:p>
          <a:pPr>
            <a:defRPr cap="all"/>
          </a:pPr>
          <a:r>
            <a:rPr lang="en-US"/>
            <a:t>(Mallison, Shafi, 2022)</a:t>
          </a:r>
        </a:p>
      </dgm:t>
    </dgm:pt>
    <dgm:pt modelId="{8691B079-D41A-4C77-A66F-8C1C2DC26937}" type="parTrans" cxnId="{FD0AF934-4429-43A9-A47A-7A7C83321581}">
      <dgm:prSet/>
      <dgm:spPr/>
      <dgm:t>
        <a:bodyPr/>
        <a:lstStyle/>
        <a:p>
          <a:endParaRPr lang="en-US"/>
        </a:p>
      </dgm:t>
    </dgm:pt>
    <dgm:pt modelId="{CDBA2B32-70A7-4558-A940-066EA02B38A0}" type="sibTrans" cxnId="{FD0AF934-4429-43A9-A47A-7A7C83321581}">
      <dgm:prSet/>
      <dgm:spPr/>
      <dgm:t>
        <a:bodyPr/>
        <a:lstStyle/>
        <a:p>
          <a:endParaRPr lang="en-US"/>
        </a:p>
      </dgm:t>
    </dgm:pt>
    <dgm:pt modelId="{CD02771D-300C-4F8C-AB5D-A242D4A08996}">
      <dgm:prSet/>
      <dgm:spPr/>
      <dgm:t>
        <a:bodyPr/>
        <a:lstStyle/>
        <a:p>
          <a:pPr>
            <a:defRPr cap="all"/>
          </a:pPr>
          <a:r>
            <a:rPr lang="en-GB"/>
            <a:t>To name a few of the challenges that can </a:t>
          </a:r>
          <a:r>
            <a:rPr lang="en-US"/>
            <a:t>occur while using this innovation, such as the technical reliability</a:t>
          </a:r>
          <a:r>
            <a:rPr lang="en-GB"/>
            <a:t>, the complexity, cost, privacy, digital divide and security.</a:t>
          </a:r>
          <a:endParaRPr lang="en-US"/>
        </a:p>
      </dgm:t>
    </dgm:pt>
    <dgm:pt modelId="{94AFF645-5EB8-4465-8AF9-8E23BBA93C4D}" type="parTrans" cxnId="{D80D9B5C-09B1-4ABE-85E9-1D7D4B8EF50B}">
      <dgm:prSet/>
      <dgm:spPr/>
      <dgm:t>
        <a:bodyPr/>
        <a:lstStyle/>
        <a:p>
          <a:endParaRPr lang="en-US"/>
        </a:p>
      </dgm:t>
    </dgm:pt>
    <dgm:pt modelId="{3952176C-85B5-4C10-B5B6-32E1BC77962B}" type="sibTrans" cxnId="{D80D9B5C-09B1-4ABE-85E9-1D7D4B8EF50B}">
      <dgm:prSet/>
      <dgm:spPr/>
      <dgm:t>
        <a:bodyPr/>
        <a:lstStyle/>
        <a:p>
          <a:endParaRPr lang="en-US"/>
        </a:p>
      </dgm:t>
    </dgm:pt>
    <dgm:pt modelId="{C03A89A8-76FF-45BF-937B-2BF1DB84AC6C}" type="pres">
      <dgm:prSet presAssocID="{930060D7-0AEE-40C6-8B40-884CDAB646B0}" presName="root" presStyleCnt="0">
        <dgm:presLayoutVars>
          <dgm:dir/>
          <dgm:resizeHandles val="exact"/>
        </dgm:presLayoutVars>
      </dgm:prSet>
      <dgm:spPr/>
    </dgm:pt>
    <dgm:pt modelId="{266AE923-C45B-4295-945F-22FF227F5E21}" type="pres">
      <dgm:prSet presAssocID="{98086ABA-F544-4849-B1BF-B335A9E25910}" presName="compNode" presStyleCnt="0"/>
      <dgm:spPr/>
    </dgm:pt>
    <dgm:pt modelId="{3A6B0B79-1F6B-4265-9D38-355C3718A0CA}" type="pres">
      <dgm:prSet presAssocID="{98086ABA-F544-4849-B1BF-B335A9E25910}" presName="iconBgRect" presStyleLbl="bgShp" presStyleIdx="0" presStyleCnt="5"/>
      <dgm:spPr/>
    </dgm:pt>
    <dgm:pt modelId="{72273FA9-6B78-43C9-8903-562A227F10FD}" type="pres">
      <dgm:prSet presAssocID="{98086ABA-F544-4849-B1BF-B335A9E2591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use"/>
        </a:ext>
      </dgm:extLst>
    </dgm:pt>
    <dgm:pt modelId="{70BC2164-7A89-4148-A5AF-ECCE6AC525A2}" type="pres">
      <dgm:prSet presAssocID="{98086ABA-F544-4849-B1BF-B335A9E25910}" presName="spaceRect" presStyleCnt="0"/>
      <dgm:spPr/>
    </dgm:pt>
    <dgm:pt modelId="{C6167581-5723-4014-A9CE-E4448E1EDA73}" type="pres">
      <dgm:prSet presAssocID="{98086ABA-F544-4849-B1BF-B335A9E25910}" presName="textRect" presStyleLbl="revTx" presStyleIdx="0" presStyleCnt="5">
        <dgm:presLayoutVars>
          <dgm:chMax val="1"/>
          <dgm:chPref val="1"/>
        </dgm:presLayoutVars>
      </dgm:prSet>
      <dgm:spPr/>
    </dgm:pt>
    <dgm:pt modelId="{DA8C2656-6FB4-45AC-A18C-D9084BC2BB4F}" type="pres">
      <dgm:prSet presAssocID="{4EEA4AA7-F812-4EAB-B716-2186308EF090}" presName="sibTrans" presStyleCnt="0"/>
      <dgm:spPr/>
    </dgm:pt>
    <dgm:pt modelId="{307849B0-1F84-4A0A-82FC-6D032842CD95}" type="pres">
      <dgm:prSet presAssocID="{D9F894EC-4B0B-4E43-84CF-15F71234D4AA}" presName="compNode" presStyleCnt="0"/>
      <dgm:spPr/>
    </dgm:pt>
    <dgm:pt modelId="{B47F887D-1FC0-418B-B04D-BAFC71C634A0}" type="pres">
      <dgm:prSet presAssocID="{D9F894EC-4B0B-4E43-84CF-15F71234D4AA}" presName="iconBgRect" presStyleLbl="bgShp" presStyleIdx="1" presStyleCnt="5"/>
      <dgm:spPr/>
    </dgm:pt>
    <dgm:pt modelId="{CCB8223D-CCDF-45D8-9461-3EED475302D0}" type="pres">
      <dgm:prSet presAssocID="{D9F894EC-4B0B-4E43-84CF-15F71234D4A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E4977408-5E9A-4B26-A67F-38F3C077C900}" type="pres">
      <dgm:prSet presAssocID="{D9F894EC-4B0B-4E43-84CF-15F71234D4AA}" presName="spaceRect" presStyleCnt="0"/>
      <dgm:spPr/>
    </dgm:pt>
    <dgm:pt modelId="{55564842-82DE-4A4F-9FA0-669E2E7E5930}" type="pres">
      <dgm:prSet presAssocID="{D9F894EC-4B0B-4E43-84CF-15F71234D4AA}" presName="textRect" presStyleLbl="revTx" presStyleIdx="1" presStyleCnt="5">
        <dgm:presLayoutVars>
          <dgm:chMax val="1"/>
          <dgm:chPref val="1"/>
        </dgm:presLayoutVars>
      </dgm:prSet>
      <dgm:spPr/>
    </dgm:pt>
    <dgm:pt modelId="{7785DF79-BA53-4F60-8A98-6CA949836A2A}" type="pres">
      <dgm:prSet presAssocID="{A9F61A2E-5EBA-49CC-A079-B9CEE8487D25}" presName="sibTrans" presStyleCnt="0"/>
      <dgm:spPr/>
    </dgm:pt>
    <dgm:pt modelId="{71B4BBE0-AE6D-424A-87EC-2D573A0CC81C}" type="pres">
      <dgm:prSet presAssocID="{5FA2B5BA-8536-4406-B37B-A89C64E5710B}" presName="compNode" presStyleCnt="0"/>
      <dgm:spPr/>
    </dgm:pt>
    <dgm:pt modelId="{6BA99935-385B-4D1C-952B-3632930BC1FD}" type="pres">
      <dgm:prSet presAssocID="{5FA2B5BA-8536-4406-B37B-A89C64E5710B}" presName="iconBgRect" presStyleLbl="bgShp" presStyleIdx="2" presStyleCnt="5"/>
      <dgm:spPr/>
    </dgm:pt>
    <dgm:pt modelId="{21C802BD-2E4A-4564-8B32-40D0F65DFB75}" type="pres">
      <dgm:prSet presAssocID="{5FA2B5BA-8536-4406-B37B-A89C64E5710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4715D47A-DF53-497E-A0E7-A5334AEDC2DD}" type="pres">
      <dgm:prSet presAssocID="{5FA2B5BA-8536-4406-B37B-A89C64E5710B}" presName="spaceRect" presStyleCnt="0"/>
      <dgm:spPr/>
    </dgm:pt>
    <dgm:pt modelId="{461F3506-0110-4446-8410-366FCA81FE01}" type="pres">
      <dgm:prSet presAssocID="{5FA2B5BA-8536-4406-B37B-A89C64E5710B}" presName="textRect" presStyleLbl="revTx" presStyleIdx="2" presStyleCnt="5">
        <dgm:presLayoutVars>
          <dgm:chMax val="1"/>
          <dgm:chPref val="1"/>
        </dgm:presLayoutVars>
      </dgm:prSet>
      <dgm:spPr/>
    </dgm:pt>
    <dgm:pt modelId="{ABF13AAB-B7F2-46A0-91C1-B81C1B08E7A1}" type="pres">
      <dgm:prSet presAssocID="{4F0BAC87-B146-4F00-B948-1062083D88CE}" presName="sibTrans" presStyleCnt="0"/>
      <dgm:spPr/>
    </dgm:pt>
    <dgm:pt modelId="{8B82B1D6-3CBF-4625-B35B-8D9ABE3F5B85}" type="pres">
      <dgm:prSet presAssocID="{DF4BCE85-1371-4585-ACE0-DEB91884B36A}" presName="compNode" presStyleCnt="0"/>
      <dgm:spPr/>
    </dgm:pt>
    <dgm:pt modelId="{2F0F0231-B53E-48EC-9806-CC25F4CEAA0F}" type="pres">
      <dgm:prSet presAssocID="{DF4BCE85-1371-4585-ACE0-DEB91884B36A}" presName="iconBgRect" presStyleLbl="bgShp" presStyleIdx="3" presStyleCnt="5"/>
      <dgm:spPr/>
    </dgm:pt>
    <dgm:pt modelId="{7C90AA8B-CC41-4108-8012-C1B503A309F0}" type="pres">
      <dgm:prSet presAssocID="{DF4BCE85-1371-4585-ACE0-DEB91884B36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D06381F8-A0C5-4965-8D7B-37272CA1FD4C}" type="pres">
      <dgm:prSet presAssocID="{DF4BCE85-1371-4585-ACE0-DEB91884B36A}" presName="spaceRect" presStyleCnt="0"/>
      <dgm:spPr/>
    </dgm:pt>
    <dgm:pt modelId="{60418B49-F4EA-4CE5-A119-2CB81617890F}" type="pres">
      <dgm:prSet presAssocID="{DF4BCE85-1371-4585-ACE0-DEB91884B36A}" presName="textRect" presStyleLbl="revTx" presStyleIdx="3" presStyleCnt="5">
        <dgm:presLayoutVars>
          <dgm:chMax val="1"/>
          <dgm:chPref val="1"/>
        </dgm:presLayoutVars>
      </dgm:prSet>
      <dgm:spPr/>
    </dgm:pt>
    <dgm:pt modelId="{0C185AF6-F0D8-4019-9359-0BE11E1833EE}" type="pres">
      <dgm:prSet presAssocID="{CDBA2B32-70A7-4558-A940-066EA02B38A0}" presName="sibTrans" presStyleCnt="0"/>
      <dgm:spPr/>
    </dgm:pt>
    <dgm:pt modelId="{7BF10B99-2822-460E-8751-58B4F9BB13BE}" type="pres">
      <dgm:prSet presAssocID="{CD02771D-300C-4F8C-AB5D-A242D4A08996}" presName="compNode" presStyleCnt="0"/>
      <dgm:spPr/>
    </dgm:pt>
    <dgm:pt modelId="{842F19B0-4F80-4560-8AFD-D5837F9D03DF}" type="pres">
      <dgm:prSet presAssocID="{CD02771D-300C-4F8C-AB5D-A242D4A08996}" presName="iconBgRect" presStyleLbl="bgShp" presStyleIdx="4" presStyleCnt="5"/>
      <dgm:spPr/>
    </dgm:pt>
    <dgm:pt modelId="{CCD1477C-8371-484F-9E67-EA40B8535C40}" type="pres">
      <dgm:prSet presAssocID="{CD02771D-300C-4F8C-AB5D-A242D4A0899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31AE625F-2FE8-4BC7-8E79-2F358C646505}" type="pres">
      <dgm:prSet presAssocID="{CD02771D-300C-4F8C-AB5D-A242D4A08996}" presName="spaceRect" presStyleCnt="0"/>
      <dgm:spPr/>
    </dgm:pt>
    <dgm:pt modelId="{2E517369-FC4A-4FF6-9944-9D37B2BC509A}" type="pres">
      <dgm:prSet presAssocID="{CD02771D-300C-4F8C-AB5D-A242D4A08996}" presName="textRect" presStyleLbl="revTx" presStyleIdx="4" presStyleCnt="5">
        <dgm:presLayoutVars>
          <dgm:chMax val="1"/>
          <dgm:chPref val="1"/>
        </dgm:presLayoutVars>
      </dgm:prSet>
      <dgm:spPr/>
    </dgm:pt>
  </dgm:ptLst>
  <dgm:cxnLst>
    <dgm:cxn modelId="{FF0CD632-B7B3-46F9-899A-B3DCBA2FA21B}" type="presOf" srcId="{930060D7-0AEE-40C6-8B40-884CDAB646B0}" destId="{C03A89A8-76FF-45BF-937B-2BF1DB84AC6C}" srcOrd="0" destOrd="0" presId="urn:microsoft.com/office/officeart/2018/5/layout/IconCircleLabelList"/>
    <dgm:cxn modelId="{E5D38934-1A1A-4EA8-9370-B9E14536BE5F}" type="presOf" srcId="{DF4BCE85-1371-4585-ACE0-DEB91884B36A}" destId="{60418B49-F4EA-4CE5-A119-2CB81617890F}" srcOrd="0" destOrd="0" presId="urn:microsoft.com/office/officeart/2018/5/layout/IconCircleLabelList"/>
    <dgm:cxn modelId="{FD0AF934-4429-43A9-A47A-7A7C83321581}" srcId="{930060D7-0AEE-40C6-8B40-884CDAB646B0}" destId="{DF4BCE85-1371-4585-ACE0-DEB91884B36A}" srcOrd="3" destOrd="0" parTransId="{8691B079-D41A-4C77-A66F-8C1C2DC26937}" sibTransId="{CDBA2B32-70A7-4558-A940-066EA02B38A0}"/>
    <dgm:cxn modelId="{D80D9B5C-09B1-4ABE-85E9-1D7D4B8EF50B}" srcId="{930060D7-0AEE-40C6-8B40-884CDAB646B0}" destId="{CD02771D-300C-4F8C-AB5D-A242D4A08996}" srcOrd="4" destOrd="0" parTransId="{94AFF645-5EB8-4465-8AF9-8E23BBA93C4D}" sibTransId="{3952176C-85B5-4C10-B5B6-32E1BC77962B}"/>
    <dgm:cxn modelId="{6BB77752-541C-41A8-B112-E8B7849B6254}" srcId="{930060D7-0AEE-40C6-8B40-884CDAB646B0}" destId="{5FA2B5BA-8536-4406-B37B-A89C64E5710B}" srcOrd="2" destOrd="0" parTransId="{DD5C0CBF-4CE6-47DB-8BC0-BFA0FD2111A6}" sibTransId="{4F0BAC87-B146-4F00-B948-1062083D88CE}"/>
    <dgm:cxn modelId="{C1332B53-A59D-4901-8120-5E7906899EDA}" type="presOf" srcId="{CD02771D-300C-4F8C-AB5D-A242D4A08996}" destId="{2E517369-FC4A-4FF6-9944-9D37B2BC509A}" srcOrd="0" destOrd="0" presId="urn:microsoft.com/office/officeart/2018/5/layout/IconCircleLabelList"/>
    <dgm:cxn modelId="{670AE177-8C1B-445E-9206-9BF167052ED2}" type="presOf" srcId="{5FA2B5BA-8536-4406-B37B-A89C64E5710B}" destId="{461F3506-0110-4446-8410-366FCA81FE01}" srcOrd="0" destOrd="0" presId="urn:microsoft.com/office/officeart/2018/5/layout/IconCircleLabelList"/>
    <dgm:cxn modelId="{5216D78E-9315-4192-8C62-110A9EAAD822}" type="presOf" srcId="{D9F894EC-4B0B-4E43-84CF-15F71234D4AA}" destId="{55564842-82DE-4A4F-9FA0-669E2E7E5930}" srcOrd="0" destOrd="0" presId="urn:microsoft.com/office/officeart/2018/5/layout/IconCircleLabelList"/>
    <dgm:cxn modelId="{5ACB4194-7036-456A-914C-D0E6D2E1BD57}" srcId="{930060D7-0AEE-40C6-8B40-884CDAB646B0}" destId="{98086ABA-F544-4849-B1BF-B335A9E25910}" srcOrd="0" destOrd="0" parTransId="{0D000CF1-5B39-4283-B749-CEC9B2FEF230}" sibTransId="{4EEA4AA7-F812-4EAB-B716-2186308EF090}"/>
    <dgm:cxn modelId="{17D8C8C1-D325-4506-800C-EC2A9B6CA231}" type="presOf" srcId="{98086ABA-F544-4849-B1BF-B335A9E25910}" destId="{C6167581-5723-4014-A9CE-E4448E1EDA73}" srcOrd="0" destOrd="0" presId="urn:microsoft.com/office/officeart/2018/5/layout/IconCircleLabelList"/>
    <dgm:cxn modelId="{96CFBFE3-97E8-4C48-A741-355DEB2691D2}" srcId="{930060D7-0AEE-40C6-8B40-884CDAB646B0}" destId="{D9F894EC-4B0B-4E43-84CF-15F71234D4AA}" srcOrd="1" destOrd="0" parTransId="{A5A7073E-043F-4640-941A-34FEB0107856}" sibTransId="{A9F61A2E-5EBA-49CC-A079-B9CEE8487D25}"/>
    <dgm:cxn modelId="{1E86DB40-F2B2-484A-B840-7D913CC68BB9}" type="presParOf" srcId="{C03A89A8-76FF-45BF-937B-2BF1DB84AC6C}" destId="{266AE923-C45B-4295-945F-22FF227F5E21}" srcOrd="0" destOrd="0" presId="urn:microsoft.com/office/officeart/2018/5/layout/IconCircleLabelList"/>
    <dgm:cxn modelId="{579D0824-982C-4344-B48D-58373D211D53}" type="presParOf" srcId="{266AE923-C45B-4295-945F-22FF227F5E21}" destId="{3A6B0B79-1F6B-4265-9D38-355C3718A0CA}" srcOrd="0" destOrd="0" presId="urn:microsoft.com/office/officeart/2018/5/layout/IconCircleLabelList"/>
    <dgm:cxn modelId="{8683FDAC-E8DB-4987-B986-6E059C36DD4E}" type="presParOf" srcId="{266AE923-C45B-4295-945F-22FF227F5E21}" destId="{72273FA9-6B78-43C9-8903-562A227F10FD}" srcOrd="1" destOrd="0" presId="urn:microsoft.com/office/officeart/2018/5/layout/IconCircleLabelList"/>
    <dgm:cxn modelId="{182D916B-8EBF-4374-91B7-05908E120BAF}" type="presParOf" srcId="{266AE923-C45B-4295-945F-22FF227F5E21}" destId="{70BC2164-7A89-4148-A5AF-ECCE6AC525A2}" srcOrd="2" destOrd="0" presId="urn:microsoft.com/office/officeart/2018/5/layout/IconCircleLabelList"/>
    <dgm:cxn modelId="{507A8AE5-5002-47F3-A28E-1C76FE542DE6}" type="presParOf" srcId="{266AE923-C45B-4295-945F-22FF227F5E21}" destId="{C6167581-5723-4014-A9CE-E4448E1EDA73}" srcOrd="3" destOrd="0" presId="urn:microsoft.com/office/officeart/2018/5/layout/IconCircleLabelList"/>
    <dgm:cxn modelId="{EC70B6F3-41B6-45E3-AF71-E1E6D26E92BE}" type="presParOf" srcId="{C03A89A8-76FF-45BF-937B-2BF1DB84AC6C}" destId="{DA8C2656-6FB4-45AC-A18C-D9084BC2BB4F}" srcOrd="1" destOrd="0" presId="urn:microsoft.com/office/officeart/2018/5/layout/IconCircleLabelList"/>
    <dgm:cxn modelId="{52353C22-CCC1-4457-A478-DB094B1CF1E5}" type="presParOf" srcId="{C03A89A8-76FF-45BF-937B-2BF1DB84AC6C}" destId="{307849B0-1F84-4A0A-82FC-6D032842CD95}" srcOrd="2" destOrd="0" presId="urn:microsoft.com/office/officeart/2018/5/layout/IconCircleLabelList"/>
    <dgm:cxn modelId="{7BF80EFA-77FF-46EF-8ADF-E12504DCF91B}" type="presParOf" srcId="{307849B0-1F84-4A0A-82FC-6D032842CD95}" destId="{B47F887D-1FC0-418B-B04D-BAFC71C634A0}" srcOrd="0" destOrd="0" presId="urn:microsoft.com/office/officeart/2018/5/layout/IconCircleLabelList"/>
    <dgm:cxn modelId="{3D9F2865-DE26-456B-AA60-BAEC329FE62F}" type="presParOf" srcId="{307849B0-1F84-4A0A-82FC-6D032842CD95}" destId="{CCB8223D-CCDF-45D8-9461-3EED475302D0}" srcOrd="1" destOrd="0" presId="urn:microsoft.com/office/officeart/2018/5/layout/IconCircleLabelList"/>
    <dgm:cxn modelId="{6011134E-229A-4052-92BB-37C8ABCA5AEC}" type="presParOf" srcId="{307849B0-1F84-4A0A-82FC-6D032842CD95}" destId="{E4977408-5E9A-4B26-A67F-38F3C077C900}" srcOrd="2" destOrd="0" presId="urn:microsoft.com/office/officeart/2018/5/layout/IconCircleLabelList"/>
    <dgm:cxn modelId="{C2C1070D-F414-43DD-8C89-23A6F80319AD}" type="presParOf" srcId="{307849B0-1F84-4A0A-82FC-6D032842CD95}" destId="{55564842-82DE-4A4F-9FA0-669E2E7E5930}" srcOrd="3" destOrd="0" presId="urn:microsoft.com/office/officeart/2018/5/layout/IconCircleLabelList"/>
    <dgm:cxn modelId="{F9F79541-FCE8-40C5-935A-0B56693412FE}" type="presParOf" srcId="{C03A89A8-76FF-45BF-937B-2BF1DB84AC6C}" destId="{7785DF79-BA53-4F60-8A98-6CA949836A2A}" srcOrd="3" destOrd="0" presId="urn:microsoft.com/office/officeart/2018/5/layout/IconCircleLabelList"/>
    <dgm:cxn modelId="{F57AC28F-D81A-42C3-998B-3E4F63C2C0D5}" type="presParOf" srcId="{C03A89A8-76FF-45BF-937B-2BF1DB84AC6C}" destId="{71B4BBE0-AE6D-424A-87EC-2D573A0CC81C}" srcOrd="4" destOrd="0" presId="urn:microsoft.com/office/officeart/2018/5/layout/IconCircleLabelList"/>
    <dgm:cxn modelId="{F9C5DC64-F1F3-4CCB-BB20-A9B1100EC3FA}" type="presParOf" srcId="{71B4BBE0-AE6D-424A-87EC-2D573A0CC81C}" destId="{6BA99935-385B-4D1C-952B-3632930BC1FD}" srcOrd="0" destOrd="0" presId="urn:microsoft.com/office/officeart/2018/5/layout/IconCircleLabelList"/>
    <dgm:cxn modelId="{3CFAD18E-42CE-4B55-80E5-988D410A4733}" type="presParOf" srcId="{71B4BBE0-AE6D-424A-87EC-2D573A0CC81C}" destId="{21C802BD-2E4A-4564-8B32-40D0F65DFB75}" srcOrd="1" destOrd="0" presId="urn:microsoft.com/office/officeart/2018/5/layout/IconCircleLabelList"/>
    <dgm:cxn modelId="{42B71BD1-7BB6-4606-905C-06DF6137E23D}" type="presParOf" srcId="{71B4BBE0-AE6D-424A-87EC-2D573A0CC81C}" destId="{4715D47A-DF53-497E-A0E7-A5334AEDC2DD}" srcOrd="2" destOrd="0" presId="urn:microsoft.com/office/officeart/2018/5/layout/IconCircleLabelList"/>
    <dgm:cxn modelId="{0179B0E4-99DA-453A-A6FA-41002120C322}" type="presParOf" srcId="{71B4BBE0-AE6D-424A-87EC-2D573A0CC81C}" destId="{461F3506-0110-4446-8410-366FCA81FE01}" srcOrd="3" destOrd="0" presId="urn:microsoft.com/office/officeart/2018/5/layout/IconCircleLabelList"/>
    <dgm:cxn modelId="{0B05F09A-B2F1-4B2E-A3B0-B298BC58EDCE}" type="presParOf" srcId="{C03A89A8-76FF-45BF-937B-2BF1DB84AC6C}" destId="{ABF13AAB-B7F2-46A0-91C1-B81C1B08E7A1}" srcOrd="5" destOrd="0" presId="urn:microsoft.com/office/officeart/2018/5/layout/IconCircleLabelList"/>
    <dgm:cxn modelId="{332A8685-7476-4238-9A26-0DBCDE9189A0}" type="presParOf" srcId="{C03A89A8-76FF-45BF-937B-2BF1DB84AC6C}" destId="{8B82B1D6-3CBF-4625-B35B-8D9ABE3F5B85}" srcOrd="6" destOrd="0" presId="urn:microsoft.com/office/officeart/2018/5/layout/IconCircleLabelList"/>
    <dgm:cxn modelId="{BA485C43-CA12-4AD5-B4DF-3657954623B3}" type="presParOf" srcId="{8B82B1D6-3CBF-4625-B35B-8D9ABE3F5B85}" destId="{2F0F0231-B53E-48EC-9806-CC25F4CEAA0F}" srcOrd="0" destOrd="0" presId="urn:microsoft.com/office/officeart/2018/5/layout/IconCircleLabelList"/>
    <dgm:cxn modelId="{E886FAAB-B1E2-42BF-8200-B762B57F70F4}" type="presParOf" srcId="{8B82B1D6-3CBF-4625-B35B-8D9ABE3F5B85}" destId="{7C90AA8B-CC41-4108-8012-C1B503A309F0}" srcOrd="1" destOrd="0" presId="urn:microsoft.com/office/officeart/2018/5/layout/IconCircleLabelList"/>
    <dgm:cxn modelId="{86FC1A85-8FF4-4C1B-AB9B-0223EAEA5781}" type="presParOf" srcId="{8B82B1D6-3CBF-4625-B35B-8D9ABE3F5B85}" destId="{D06381F8-A0C5-4965-8D7B-37272CA1FD4C}" srcOrd="2" destOrd="0" presId="urn:microsoft.com/office/officeart/2018/5/layout/IconCircleLabelList"/>
    <dgm:cxn modelId="{54E83B72-0830-4DEC-88D2-009AA0B718BD}" type="presParOf" srcId="{8B82B1D6-3CBF-4625-B35B-8D9ABE3F5B85}" destId="{60418B49-F4EA-4CE5-A119-2CB81617890F}" srcOrd="3" destOrd="0" presId="urn:microsoft.com/office/officeart/2018/5/layout/IconCircleLabelList"/>
    <dgm:cxn modelId="{3D21A014-2E08-41B1-A3D6-AC554E2561B3}" type="presParOf" srcId="{C03A89A8-76FF-45BF-937B-2BF1DB84AC6C}" destId="{0C185AF6-F0D8-4019-9359-0BE11E1833EE}" srcOrd="7" destOrd="0" presId="urn:microsoft.com/office/officeart/2018/5/layout/IconCircleLabelList"/>
    <dgm:cxn modelId="{2A488769-8679-468A-BECB-FCD8BD459947}" type="presParOf" srcId="{C03A89A8-76FF-45BF-937B-2BF1DB84AC6C}" destId="{7BF10B99-2822-460E-8751-58B4F9BB13BE}" srcOrd="8" destOrd="0" presId="urn:microsoft.com/office/officeart/2018/5/layout/IconCircleLabelList"/>
    <dgm:cxn modelId="{4DD1D0F6-0459-435B-AEDC-900BD4E57677}" type="presParOf" srcId="{7BF10B99-2822-460E-8751-58B4F9BB13BE}" destId="{842F19B0-4F80-4560-8AFD-D5837F9D03DF}" srcOrd="0" destOrd="0" presId="urn:microsoft.com/office/officeart/2018/5/layout/IconCircleLabelList"/>
    <dgm:cxn modelId="{9D4E96C8-F94B-4C98-ACA4-C258837AEBE5}" type="presParOf" srcId="{7BF10B99-2822-460E-8751-58B4F9BB13BE}" destId="{CCD1477C-8371-484F-9E67-EA40B8535C40}" srcOrd="1" destOrd="0" presId="urn:microsoft.com/office/officeart/2018/5/layout/IconCircleLabelList"/>
    <dgm:cxn modelId="{CCAD7C78-1AD4-4501-9D7F-D475B8399563}" type="presParOf" srcId="{7BF10B99-2822-460E-8751-58B4F9BB13BE}" destId="{31AE625F-2FE8-4BC7-8E79-2F358C646505}" srcOrd="2" destOrd="0" presId="urn:microsoft.com/office/officeart/2018/5/layout/IconCircleLabelList"/>
    <dgm:cxn modelId="{F4D3D6BE-D837-4B4A-9312-F49EA6E0C18E}" type="presParOf" srcId="{7BF10B99-2822-460E-8751-58B4F9BB13BE}" destId="{2E517369-FC4A-4FF6-9944-9D37B2BC509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A54C4E-8D6C-4F0D-B128-FCC3EAB80C3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3E02ED-3640-40DA-8A1A-681E93601305}">
      <dgm:prSet/>
      <dgm:spPr/>
      <dgm:t>
        <a:bodyPr/>
        <a:lstStyle/>
        <a:p>
          <a:r>
            <a:rPr lang="en-US"/>
            <a:t>Chabot, M., Delaware, L., McCarley, S. </a:t>
          </a:r>
          <a:r>
            <a:rPr lang="en-US" i="1"/>
            <a:t>et al.(2019)</a:t>
          </a:r>
          <a:r>
            <a:rPr lang="en-US"/>
            <a:t> Living In Place: </a:t>
          </a:r>
          <a:r>
            <a:rPr lang="en-US" i="1"/>
            <a:t>The Impact of Smart Technology</a:t>
          </a:r>
          <a:r>
            <a:rPr lang="en-US"/>
            <a:t>. Vol 8, pp232-238.</a:t>
          </a:r>
        </a:p>
      </dgm:t>
    </dgm:pt>
    <dgm:pt modelId="{1E234A1D-5788-4E80-BB85-EDD402270653}" type="parTrans" cxnId="{9C085684-84DE-4C31-B17E-61EB2B65F696}">
      <dgm:prSet/>
      <dgm:spPr/>
      <dgm:t>
        <a:bodyPr/>
        <a:lstStyle/>
        <a:p>
          <a:endParaRPr lang="en-US"/>
        </a:p>
      </dgm:t>
    </dgm:pt>
    <dgm:pt modelId="{2A2A0FC4-9F67-4131-BBF2-8BEF82BF18BA}" type="sibTrans" cxnId="{9C085684-84DE-4C31-B17E-61EB2B65F696}">
      <dgm:prSet/>
      <dgm:spPr/>
      <dgm:t>
        <a:bodyPr/>
        <a:lstStyle/>
        <a:p>
          <a:endParaRPr lang="en-US"/>
        </a:p>
      </dgm:t>
    </dgm:pt>
    <dgm:pt modelId="{8795E451-9042-41CD-B288-3081B5D90AB1}">
      <dgm:prSet/>
      <dgm:spPr/>
      <dgm:t>
        <a:bodyPr/>
        <a:lstStyle/>
        <a:p>
          <a:r>
            <a:rPr lang="en-US"/>
            <a:t>Face Heart, (2025). </a:t>
          </a:r>
          <a:r>
            <a:rPr lang="en-US" i="1"/>
            <a:t>The Use of AI in Healthcare: A Smart Home Health Care Perspective</a:t>
          </a:r>
          <a:r>
            <a:rPr lang="en-US"/>
            <a:t>. Available at: </a:t>
          </a:r>
          <a:r>
            <a:rPr lang="en-US">
              <a:hlinkClick xmlns:r="http://schemas.openxmlformats.org/officeDocument/2006/relationships" r:id="rId1"/>
            </a:rPr>
            <a:t>https://faceheart.com/blog_detail.php?id=703</a:t>
          </a:r>
          <a:r>
            <a:rPr lang="en-US"/>
            <a:t>. Accessed 6 April 2026.</a:t>
          </a:r>
        </a:p>
      </dgm:t>
    </dgm:pt>
    <dgm:pt modelId="{C818FB17-657C-401F-A323-DC32B1199D4F}" type="parTrans" cxnId="{5623B031-3243-4208-8DB9-B189B5573844}">
      <dgm:prSet/>
      <dgm:spPr/>
      <dgm:t>
        <a:bodyPr/>
        <a:lstStyle/>
        <a:p>
          <a:endParaRPr lang="en-US"/>
        </a:p>
      </dgm:t>
    </dgm:pt>
    <dgm:pt modelId="{67719958-2FB2-42A0-A35A-C39A09CE3FA0}" type="sibTrans" cxnId="{5623B031-3243-4208-8DB9-B189B5573844}">
      <dgm:prSet/>
      <dgm:spPr/>
      <dgm:t>
        <a:bodyPr/>
        <a:lstStyle/>
        <a:p>
          <a:endParaRPr lang="en-US"/>
        </a:p>
      </dgm:t>
    </dgm:pt>
    <dgm:pt modelId="{C1A2F101-B3F3-4880-BC03-C2DF467F7D36}">
      <dgm:prSet/>
      <dgm:spPr/>
      <dgm:t>
        <a:bodyPr/>
        <a:lstStyle/>
        <a:p>
          <a:r>
            <a:rPr lang="en-US"/>
            <a:t>Foundation, (nd). </a:t>
          </a:r>
          <a:r>
            <a:rPr lang="en-US" i="1"/>
            <a:t>Smart support: Bringing Technology home</a:t>
          </a:r>
          <a:r>
            <a:rPr lang="en-US"/>
            <a:t>. Available at: </a:t>
          </a:r>
          <a:r>
            <a:rPr lang="en-US">
              <a:hlinkClick xmlns:r="http://schemas.openxmlformats.org/officeDocument/2006/relationships" r:id="rId2"/>
            </a:rPr>
            <a:t>https://www.foundations.uk.com/case_studies/smart-support/</a:t>
          </a:r>
          <a:r>
            <a:rPr lang="en-US"/>
            <a:t>. Accessed 5 April 2026.</a:t>
          </a:r>
        </a:p>
      </dgm:t>
    </dgm:pt>
    <dgm:pt modelId="{B08DD8AE-10E9-4A12-A97D-CAC855D35057}" type="parTrans" cxnId="{367B9A78-0AB8-4E93-91E0-1990E2D263AA}">
      <dgm:prSet/>
      <dgm:spPr/>
      <dgm:t>
        <a:bodyPr/>
        <a:lstStyle/>
        <a:p>
          <a:endParaRPr lang="en-US"/>
        </a:p>
      </dgm:t>
    </dgm:pt>
    <dgm:pt modelId="{033A2456-4A52-478C-B332-2ECC3ACC9F59}" type="sibTrans" cxnId="{367B9A78-0AB8-4E93-91E0-1990E2D263AA}">
      <dgm:prSet/>
      <dgm:spPr/>
      <dgm:t>
        <a:bodyPr/>
        <a:lstStyle/>
        <a:p>
          <a:endParaRPr lang="en-US"/>
        </a:p>
      </dgm:t>
    </dgm:pt>
    <dgm:pt modelId="{9F92A0E0-5F2E-488A-9943-16004AD4F0A7}">
      <dgm:prSet/>
      <dgm:spPr/>
      <dgm:t>
        <a:bodyPr/>
        <a:lstStyle/>
        <a:p>
          <a:r>
            <a:rPr lang="en-US"/>
            <a:t>Helal, S., Bull. C.N (2019). From smart homes to Smart-ready homes and communities. (3), pp 157-163.</a:t>
          </a:r>
        </a:p>
      </dgm:t>
    </dgm:pt>
    <dgm:pt modelId="{7A5473D1-9A17-4D1C-918C-645674035B9C}" type="parTrans" cxnId="{57FD1764-70FE-494B-B443-FF01ADDCBC14}">
      <dgm:prSet/>
      <dgm:spPr/>
      <dgm:t>
        <a:bodyPr/>
        <a:lstStyle/>
        <a:p>
          <a:endParaRPr lang="en-US"/>
        </a:p>
      </dgm:t>
    </dgm:pt>
    <dgm:pt modelId="{7F392905-5EC3-47D1-933E-D6B4057D4CB0}" type="sibTrans" cxnId="{57FD1764-70FE-494B-B443-FF01ADDCBC14}">
      <dgm:prSet/>
      <dgm:spPr/>
      <dgm:t>
        <a:bodyPr/>
        <a:lstStyle/>
        <a:p>
          <a:endParaRPr lang="en-US"/>
        </a:p>
      </dgm:t>
    </dgm:pt>
    <dgm:pt modelId="{CEEB448C-D99D-4FEB-A371-5F48E13503B4}">
      <dgm:prSet/>
      <dgm:spPr/>
      <dgm:t>
        <a:bodyPr/>
        <a:lstStyle/>
        <a:p>
          <a:r>
            <a:rPr lang="en-US"/>
            <a:t>Khan, S., Ali, H., Shah, Z. (2024). Systematic analysis of smart homes: </a:t>
          </a:r>
          <a:r>
            <a:rPr lang="en-US" i="1"/>
            <a:t>Current trends and future recommendations. Cogent Engineering,</a:t>
          </a:r>
          <a:r>
            <a:rPr lang="en-US"/>
            <a:t> 11(1). </a:t>
          </a:r>
        </a:p>
      </dgm:t>
    </dgm:pt>
    <dgm:pt modelId="{5A80A535-AA3F-4D89-AFFD-D7BCBCCC433E}" type="parTrans" cxnId="{E9E60F04-E00F-485C-894C-42DCE3A316BF}">
      <dgm:prSet/>
      <dgm:spPr/>
      <dgm:t>
        <a:bodyPr/>
        <a:lstStyle/>
        <a:p>
          <a:endParaRPr lang="en-US"/>
        </a:p>
      </dgm:t>
    </dgm:pt>
    <dgm:pt modelId="{71C43CB7-A205-4D40-BD48-91E1A4952C6C}" type="sibTrans" cxnId="{E9E60F04-E00F-485C-894C-42DCE3A316BF}">
      <dgm:prSet/>
      <dgm:spPr/>
      <dgm:t>
        <a:bodyPr/>
        <a:lstStyle/>
        <a:p>
          <a:endParaRPr lang="en-US"/>
        </a:p>
      </dgm:t>
    </dgm:pt>
    <dgm:pt modelId="{7F4E74E5-A1BA-47E5-B428-1AC478E00649}">
      <dgm:prSet/>
      <dgm:spPr/>
      <dgm:t>
        <a:bodyPr/>
        <a:lstStyle/>
        <a:p>
          <a:r>
            <a:rPr lang="en-US"/>
            <a:t>Mallison. D.J Shafi. S, (2022). Wiley Online Library. </a:t>
          </a:r>
          <a:r>
            <a:rPr lang="en-US" i="1"/>
            <a:t>Smart home technology: Challenges and opportunities for collaborative governance and policy research</a:t>
          </a:r>
          <a:r>
            <a:rPr lang="en-US"/>
            <a:t>. Vol 39 (3)., pp 330-352.</a:t>
          </a:r>
        </a:p>
      </dgm:t>
    </dgm:pt>
    <dgm:pt modelId="{6962A6E1-5DEB-44BA-8EC1-BAC3F146F27C}" type="parTrans" cxnId="{33334F7B-4E14-4282-B497-ED9D1C66E08E}">
      <dgm:prSet/>
      <dgm:spPr/>
      <dgm:t>
        <a:bodyPr/>
        <a:lstStyle/>
        <a:p>
          <a:endParaRPr lang="en-US"/>
        </a:p>
      </dgm:t>
    </dgm:pt>
    <dgm:pt modelId="{2F9DFE70-FF25-4065-AE6D-EDAB1D220686}" type="sibTrans" cxnId="{33334F7B-4E14-4282-B497-ED9D1C66E08E}">
      <dgm:prSet/>
      <dgm:spPr/>
      <dgm:t>
        <a:bodyPr/>
        <a:lstStyle/>
        <a:p>
          <a:endParaRPr lang="en-US"/>
        </a:p>
      </dgm:t>
    </dgm:pt>
    <dgm:pt modelId="{A2336AB8-8054-42A6-AC32-AE5F5DD77E32}">
      <dgm:prSet/>
      <dgm:spPr/>
      <dgm:t>
        <a:bodyPr/>
        <a:lstStyle/>
        <a:p>
          <a:r>
            <a:rPr lang="en-US"/>
            <a:t>Martin, S., Kelly, G., Kernohan, B., Nugent, C.(2008) </a:t>
          </a:r>
          <a:r>
            <a:rPr lang="en-US" i="1"/>
            <a:t>“Smart home technologies for health and social care support</a:t>
          </a:r>
          <a:r>
            <a:rPr lang="en-US"/>
            <a:t>,” Cochrane database of systematic reviews. Background The integration of smart home technology to support health and social care is acquiring an increasing global significance... 2010(1), p.CD</a:t>
          </a:r>
        </a:p>
      </dgm:t>
    </dgm:pt>
    <dgm:pt modelId="{5C350890-1FC2-43A1-B826-7F5957F9D203}" type="parTrans" cxnId="{FE8EFEB7-4077-4FEC-AF7E-8A6543DD6588}">
      <dgm:prSet/>
      <dgm:spPr/>
      <dgm:t>
        <a:bodyPr/>
        <a:lstStyle/>
        <a:p>
          <a:endParaRPr lang="en-US"/>
        </a:p>
      </dgm:t>
    </dgm:pt>
    <dgm:pt modelId="{E0E50684-AB53-436E-A794-87B0D98ED1BA}" type="sibTrans" cxnId="{FE8EFEB7-4077-4FEC-AF7E-8A6543DD6588}">
      <dgm:prSet/>
      <dgm:spPr/>
      <dgm:t>
        <a:bodyPr/>
        <a:lstStyle/>
        <a:p>
          <a:endParaRPr lang="en-US"/>
        </a:p>
      </dgm:t>
    </dgm:pt>
    <dgm:pt modelId="{E06B1720-B1E8-487E-AEF6-3629C1F92D0F}">
      <dgm:prSet/>
      <dgm:spPr/>
      <dgm:t>
        <a:bodyPr/>
        <a:lstStyle/>
        <a:p>
          <a:r>
            <a:rPr lang="en-US"/>
            <a:t>WHO. (2024). </a:t>
          </a:r>
          <a:r>
            <a:rPr lang="en-US" i="1"/>
            <a:t>Assistive Technology</a:t>
          </a:r>
          <a:r>
            <a:rPr lang="en-US"/>
            <a:t>. Available at </a:t>
          </a:r>
          <a:r>
            <a:rPr lang="en-US">
              <a:hlinkClick xmlns:r="http://schemas.openxmlformats.org/officeDocument/2006/relationships" r:id="rId3"/>
            </a:rPr>
            <a:t>https://www.who.int/news-room/fact-sheets/detail/assistive-technology</a:t>
          </a:r>
          <a:r>
            <a:rPr lang="en-US"/>
            <a:t>. Accessed 8 April 2026.</a:t>
          </a:r>
        </a:p>
      </dgm:t>
    </dgm:pt>
    <dgm:pt modelId="{6A4E0EF7-CAE4-4720-AFA9-6FAF76A8702F}" type="parTrans" cxnId="{25F34100-D5AD-4343-AC08-C219A234E090}">
      <dgm:prSet/>
      <dgm:spPr/>
      <dgm:t>
        <a:bodyPr/>
        <a:lstStyle/>
        <a:p>
          <a:endParaRPr lang="en-US"/>
        </a:p>
      </dgm:t>
    </dgm:pt>
    <dgm:pt modelId="{CFDFB088-AB8C-4A6F-A98E-8A77D573D213}" type="sibTrans" cxnId="{25F34100-D5AD-4343-AC08-C219A234E090}">
      <dgm:prSet/>
      <dgm:spPr/>
      <dgm:t>
        <a:bodyPr/>
        <a:lstStyle/>
        <a:p>
          <a:endParaRPr lang="en-US"/>
        </a:p>
      </dgm:t>
    </dgm:pt>
    <dgm:pt modelId="{C03282D3-5F18-452C-A586-B84701873028}" type="pres">
      <dgm:prSet presAssocID="{64A54C4E-8D6C-4F0D-B128-FCC3EAB80C3A}" presName="linear" presStyleCnt="0">
        <dgm:presLayoutVars>
          <dgm:animLvl val="lvl"/>
          <dgm:resizeHandles val="exact"/>
        </dgm:presLayoutVars>
      </dgm:prSet>
      <dgm:spPr/>
    </dgm:pt>
    <dgm:pt modelId="{65061FD8-EA5E-4D7C-A9C0-C1DFA6D4970D}" type="pres">
      <dgm:prSet presAssocID="{163E02ED-3640-40DA-8A1A-681E93601305}" presName="parentText" presStyleLbl="node1" presStyleIdx="0" presStyleCnt="8">
        <dgm:presLayoutVars>
          <dgm:chMax val="0"/>
          <dgm:bulletEnabled val="1"/>
        </dgm:presLayoutVars>
      </dgm:prSet>
      <dgm:spPr/>
    </dgm:pt>
    <dgm:pt modelId="{E7A87783-7DAD-4A14-97FA-FA60CDC28F1A}" type="pres">
      <dgm:prSet presAssocID="{2A2A0FC4-9F67-4131-BBF2-8BEF82BF18BA}" presName="spacer" presStyleCnt="0"/>
      <dgm:spPr/>
    </dgm:pt>
    <dgm:pt modelId="{192677B5-3C12-46A0-B130-6727CAACF790}" type="pres">
      <dgm:prSet presAssocID="{8795E451-9042-41CD-B288-3081B5D90AB1}" presName="parentText" presStyleLbl="node1" presStyleIdx="1" presStyleCnt="8">
        <dgm:presLayoutVars>
          <dgm:chMax val="0"/>
          <dgm:bulletEnabled val="1"/>
        </dgm:presLayoutVars>
      </dgm:prSet>
      <dgm:spPr/>
    </dgm:pt>
    <dgm:pt modelId="{2265B0AF-F832-409C-A2BC-AA5ED462D553}" type="pres">
      <dgm:prSet presAssocID="{67719958-2FB2-42A0-A35A-C39A09CE3FA0}" presName="spacer" presStyleCnt="0"/>
      <dgm:spPr/>
    </dgm:pt>
    <dgm:pt modelId="{8317C083-0924-4C4D-BB15-F7BA924BE95A}" type="pres">
      <dgm:prSet presAssocID="{C1A2F101-B3F3-4880-BC03-C2DF467F7D36}" presName="parentText" presStyleLbl="node1" presStyleIdx="2" presStyleCnt="8">
        <dgm:presLayoutVars>
          <dgm:chMax val="0"/>
          <dgm:bulletEnabled val="1"/>
        </dgm:presLayoutVars>
      </dgm:prSet>
      <dgm:spPr/>
    </dgm:pt>
    <dgm:pt modelId="{F9B44A76-0B04-4397-8D65-6D36E8FBAC95}" type="pres">
      <dgm:prSet presAssocID="{033A2456-4A52-478C-B332-2ECC3ACC9F59}" presName="spacer" presStyleCnt="0"/>
      <dgm:spPr/>
    </dgm:pt>
    <dgm:pt modelId="{58C5A83C-D546-4119-87E4-49D595411FA1}" type="pres">
      <dgm:prSet presAssocID="{9F92A0E0-5F2E-488A-9943-16004AD4F0A7}" presName="parentText" presStyleLbl="node1" presStyleIdx="3" presStyleCnt="8">
        <dgm:presLayoutVars>
          <dgm:chMax val="0"/>
          <dgm:bulletEnabled val="1"/>
        </dgm:presLayoutVars>
      </dgm:prSet>
      <dgm:spPr/>
    </dgm:pt>
    <dgm:pt modelId="{B06CD329-C36F-4F77-B68F-0984A5568094}" type="pres">
      <dgm:prSet presAssocID="{7F392905-5EC3-47D1-933E-D6B4057D4CB0}" presName="spacer" presStyleCnt="0"/>
      <dgm:spPr/>
    </dgm:pt>
    <dgm:pt modelId="{6F047796-FC7D-4C2A-A5B3-3F5C86330691}" type="pres">
      <dgm:prSet presAssocID="{CEEB448C-D99D-4FEB-A371-5F48E13503B4}" presName="parentText" presStyleLbl="node1" presStyleIdx="4" presStyleCnt="8">
        <dgm:presLayoutVars>
          <dgm:chMax val="0"/>
          <dgm:bulletEnabled val="1"/>
        </dgm:presLayoutVars>
      </dgm:prSet>
      <dgm:spPr/>
    </dgm:pt>
    <dgm:pt modelId="{B264AF61-FD01-4ED3-9B42-105F642CCF25}" type="pres">
      <dgm:prSet presAssocID="{71C43CB7-A205-4D40-BD48-91E1A4952C6C}" presName="spacer" presStyleCnt="0"/>
      <dgm:spPr/>
    </dgm:pt>
    <dgm:pt modelId="{F2206E28-9A25-4AD4-A1E9-42121D8DED2D}" type="pres">
      <dgm:prSet presAssocID="{7F4E74E5-A1BA-47E5-B428-1AC478E00649}" presName="parentText" presStyleLbl="node1" presStyleIdx="5" presStyleCnt="8">
        <dgm:presLayoutVars>
          <dgm:chMax val="0"/>
          <dgm:bulletEnabled val="1"/>
        </dgm:presLayoutVars>
      </dgm:prSet>
      <dgm:spPr/>
    </dgm:pt>
    <dgm:pt modelId="{7490226C-12CA-43A6-BE56-4C8D2848AA22}" type="pres">
      <dgm:prSet presAssocID="{2F9DFE70-FF25-4065-AE6D-EDAB1D220686}" presName="spacer" presStyleCnt="0"/>
      <dgm:spPr/>
    </dgm:pt>
    <dgm:pt modelId="{48236135-7664-4F9A-A562-1F2AEC9DCF90}" type="pres">
      <dgm:prSet presAssocID="{A2336AB8-8054-42A6-AC32-AE5F5DD77E32}" presName="parentText" presStyleLbl="node1" presStyleIdx="6" presStyleCnt="8">
        <dgm:presLayoutVars>
          <dgm:chMax val="0"/>
          <dgm:bulletEnabled val="1"/>
        </dgm:presLayoutVars>
      </dgm:prSet>
      <dgm:spPr/>
    </dgm:pt>
    <dgm:pt modelId="{098EA859-EA3C-4488-BFB0-69380AFDB790}" type="pres">
      <dgm:prSet presAssocID="{E0E50684-AB53-436E-A794-87B0D98ED1BA}" presName="spacer" presStyleCnt="0"/>
      <dgm:spPr/>
    </dgm:pt>
    <dgm:pt modelId="{56832435-6764-47A0-AEE2-D1DD364B2C70}" type="pres">
      <dgm:prSet presAssocID="{E06B1720-B1E8-487E-AEF6-3629C1F92D0F}" presName="parentText" presStyleLbl="node1" presStyleIdx="7" presStyleCnt="8">
        <dgm:presLayoutVars>
          <dgm:chMax val="0"/>
          <dgm:bulletEnabled val="1"/>
        </dgm:presLayoutVars>
      </dgm:prSet>
      <dgm:spPr/>
    </dgm:pt>
  </dgm:ptLst>
  <dgm:cxnLst>
    <dgm:cxn modelId="{25F34100-D5AD-4343-AC08-C219A234E090}" srcId="{64A54C4E-8D6C-4F0D-B128-FCC3EAB80C3A}" destId="{E06B1720-B1E8-487E-AEF6-3629C1F92D0F}" srcOrd="7" destOrd="0" parTransId="{6A4E0EF7-CAE4-4720-AFA9-6FAF76A8702F}" sibTransId="{CFDFB088-AB8C-4A6F-A98E-8A77D573D213}"/>
    <dgm:cxn modelId="{E9E60F04-E00F-485C-894C-42DCE3A316BF}" srcId="{64A54C4E-8D6C-4F0D-B128-FCC3EAB80C3A}" destId="{CEEB448C-D99D-4FEB-A371-5F48E13503B4}" srcOrd="4" destOrd="0" parTransId="{5A80A535-AA3F-4D89-AFFD-D7BCBCCC433E}" sibTransId="{71C43CB7-A205-4D40-BD48-91E1A4952C6C}"/>
    <dgm:cxn modelId="{089D3717-286D-4D29-85AA-92D74F779E82}" type="presOf" srcId="{CEEB448C-D99D-4FEB-A371-5F48E13503B4}" destId="{6F047796-FC7D-4C2A-A5B3-3F5C86330691}" srcOrd="0" destOrd="0" presId="urn:microsoft.com/office/officeart/2005/8/layout/vList2"/>
    <dgm:cxn modelId="{5623B031-3243-4208-8DB9-B189B5573844}" srcId="{64A54C4E-8D6C-4F0D-B128-FCC3EAB80C3A}" destId="{8795E451-9042-41CD-B288-3081B5D90AB1}" srcOrd="1" destOrd="0" parTransId="{C818FB17-657C-401F-A323-DC32B1199D4F}" sibTransId="{67719958-2FB2-42A0-A35A-C39A09CE3FA0}"/>
    <dgm:cxn modelId="{87C93661-729A-4AC2-85C1-2A5E0B15002F}" type="presOf" srcId="{E06B1720-B1E8-487E-AEF6-3629C1F92D0F}" destId="{56832435-6764-47A0-AEE2-D1DD364B2C70}" srcOrd="0" destOrd="0" presId="urn:microsoft.com/office/officeart/2005/8/layout/vList2"/>
    <dgm:cxn modelId="{57FD1764-70FE-494B-B443-FF01ADDCBC14}" srcId="{64A54C4E-8D6C-4F0D-B128-FCC3EAB80C3A}" destId="{9F92A0E0-5F2E-488A-9943-16004AD4F0A7}" srcOrd="3" destOrd="0" parTransId="{7A5473D1-9A17-4D1C-918C-645674035B9C}" sibTransId="{7F392905-5EC3-47D1-933E-D6B4057D4CB0}"/>
    <dgm:cxn modelId="{B2C8F245-AC88-4EFD-8F39-4314A98CA1E1}" type="presOf" srcId="{C1A2F101-B3F3-4880-BC03-C2DF467F7D36}" destId="{8317C083-0924-4C4D-BB15-F7BA924BE95A}" srcOrd="0" destOrd="0" presId="urn:microsoft.com/office/officeart/2005/8/layout/vList2"/>
    <dgm:cxn modelId="{367B9A78-0AB8-4E93-91E0-1990E2D263AA}" srcId="{64A54C4E-8D6C-4F0D-B128-FCC3EAB80C3A}" destId="{C1A2F101-B3F3-4880-BC03-C2DF467F7D36}" srcOrd="2" destOrd="0" parTransId="{B08DD8AE-10E9-4A12-A97D-CAC855D35057}" sibTransId="{033A2456-4A52-478C-B332-2ECC3ACC9F59}"/>
    <dgm:cxn modelId="{33334F7B-4E14-4282-B497-ED9D1C66E08E}" srcId="{64A54C4E-8D6C-4F0D-B128-FCC3EAB80C3A}" destId="{7F4E74E5-A1BA-47E5-B428-1AC478E00649}" srcOrd="5" destOrd="0" parTransId="{6962A6E1-5DEB-44BA-8EC1-BAC3F146F27C}" sibTransId="{2F9DFE70-FF25-4065-AE6D-EDAB1D220686}"/>
    <dgm:cxn modelId="{4EAB937B-5F6C-4FAC-814D-90B3B9FA9675}" type="presOf" srcId="{7F4E74E5-A1BA-47E5-B428-1AC478E00649}" destId="{F2206E28-9A25-4AD4-A1E9-42121D8DED2D}" srcOrd="0" destOrd="0" presId="urn:microsoft.com/office/officeart/2005/8/layout/vList2"/>
    <dgm:cxn modelId="{9C085684-84DE-4C31-B17E-61EB2B65F696}" srcId="{64A54C4E-8D6C-4F0D-B128-FCC3EAB80C3A}" destId="{163E02ED-3640-40DA-8A1A-681E93601305}" srcOrd="0" destOrd="0" parTransId="{1E234A1D-5788-4E80-BB85-EDD402270653}" sibTransId="{2A2A0FC4-9F67-4131-BBF2-8BEF82BF18BA}"/>
    <dgm:cxn modelId="{B7404190-1F8C-4A96-BBAE-1CE33B21F357}" type="presOf" srcId="{9F92A0E0-5F2E-488A-9943-16004AD4F0A7}" destId="{58C5A83C-D546-4119-87E4-49D595411FA1}" srcOrd="0" destOrd="0" presId="urn:microsoft.com/office/officeart/2005/8/layout/vList2"/>
    <dgm:cxn modelId="{8BB9B193-E5CC-4E77-AA39-94D8C298D2EF}" type="presOf" srcId="{A2336AB8-8054-42A6-AC32-AE5F5DD77E32}" destId="{48236135-7664-4F9A-A562-1F2AEC9DCF90}" srcOrd="0" destOrd="0" presId="urn:microsoft.com/office/officeart/2005/8/layout/vList2"/>
    <dgm:cxn modelId="{FE8EFEB7-4077-4FEC-AF7E-8A6543DD6588}" srcId="{64A54C4E-8D6C-4F0D-B128-FCC3EAB80C3A}" destId="{A2336AB8-8054-42A6-AC32-AE5F5DD77E32}" srcOrd="6" destOrd="0" parTransId="{5C350890-1FC2-43A1-B826-7F5957F9D203}" sibTransId="{E0E50684-AB53-436E-A794-87B0D98ED1BA}"/>
    <dgm:cxn modelId="{A4DD2CC9-D744-4FD2-B4C5-16B19A600137}" type="presOf" srcId="{64A54C4E-8D6C-4F0D-B128-FCC3EAB80C3A}" destId="{C03282D3-5F18-452C-A586-B84701873028}" srcOrd="0" destOrd="0" presId="urn:microsoft.com/office/officeart/2005/8/layout/vList2"/>
    <dgm:cxn modelId="{9D2C27DC-7547-4E02-B380-6CF648721B81}" type="presOf" srcId="{8795E451-9042-41CD-B288-3081B5D90AB1}" destId="{192677B5-3C12-46A0-B130-6727CAACF790}" srcOrd="0" destOrd="0" presId="urn:microsoft.com/office/officeart/2005/8/layout/vList2"/>
    <dgm:cxn modelId="{C8209EF3-DBBA-4332-B4A2-D4DE19D8475D}" type="presOf" srcId="{163E02ED-3640-40DA-8A1A-681E93601305}" destId="{65061FD8-EA5E-4D7C-A9C0-C1DFA6D4970D}" srcOrd="0" destOrd="0" presId="urn:microsoft.com/office/officeart/2005/8/layout/vList2"/>
    <dgm:cxn modelId="{C7AD1A96-0672-49D8-8859-5FB0B4FC4B8C}" type="presParOf" srcId="{C03282D3-5F18-452C-A586-B84701873028}" destId="{65061FD8-EA5E-4D7C-A9C0-C1DFA6D4970D}" srcOrd="0" destOrd="0" presId="urn:microsoft.com/office/officeart/2005/8/layout/vList2"/>
    <dgm:cxn modelId="{7BDBD3C7-2656-4418-9DB4-B4BD7DC2E87E}" type="presParOf" srcId="{C03282D3-5F18-452C-A586-B84701873028}" destId="{E7A87783-7DAD-4A14-97FA-FA60CDC28F1A}" srcOrd="1" destOrd="0" presId="urn:microsoft.com/office/officeart/2005/8/layout/vList2"/>
    <dgm:cxn modelId="{5E363F8F-15FB-436A-9850-5F689E9FBD85}" type="presParOf" srcId="{C03282D3-5F18-452C-A586-B84701873028}" destId="{192677B5-3C12-46A0-B130-6727CAACF790}" srcOrd="2" destOrd="0" presId="urn:microsoft.com/office/officeart/2005/8/layout/vList2"/>
    <dgm:cxn modelId="{78B0ACE1-227F-442F-B86D-B9741C5BEC11}" type="presParOf" srcId="{C03282D3-5F18-452C-A586-B84701873028}" destId="{2265B0AF-F832-409C-A2BC-AA5ED462D553}" srcOrd="3" destOrd="0" presId="urn:microsoft.com/office/officeart/2005/8/layout/vList2"/>
    <dgm:cxn modelId="{1D6477C9-F271-41E4-B129-68261C093588}" type="presParOf" srcId="{C03282D3-5F18-452C-A586-B84701873028}" destId="{8317C083-0924-4C4D-BB15-F7BA924BE95A}" srcOrd="4" destOrd="0" presId="urn:microsoft.com/office/officeart/2005/8/layout/vList2"/>
    <dgm:cxn modelId="{26845519-DA0D-4CE6-82C4-E2CDAA9D2F8F}" type="presParOf" srcId="{C03282D3-5F18-452C-A586-B84701873028}" destId="{F9B44A76-0B04-4397-8D65-6D36E8FBAC95}" srcOrd="5" destOrd="0" presId="urn:microsoft.com/office/officeart/2005/8/layout/vList2"/>
    <dgm:cxn modelId="{BDDBA2A9-5D4B-4794-ADDB-5B9F739D983C}" type="presParOf" srcId="{C03282D3-5F18-452C-A586-B84701873028}" destId="{58C5A83C-D546-4119-87E4-49D595411FA1}" srcOrd="6" destOrd="0" presId="urn:microsoft.com/office/officeart/2005/8/layout/vList2"/>
    <dgm:cxn modelId="{57FC49E5-F1CD-4D84-9E23-8CB12749DBEF}" type="presParOf" srcId="{C03282D3-5F18-452C-A586-B84701873028}" destId="{B06CD329-C36F-4F77-B68F-0984A5568094}" srcOrd="7" destOrd="0" presId="urn:microsoft.com/office/officeart/2005/8/layout/vList2"/>
    <dgm:cxn modelId="{64E12AF8-32EF-4405-89DF-E56C0819361D}" type="presParOf" srcId="{C03282D3-5F18-452C-A586-B84701873028}" destId="{6F047796-FC7D-4C2A-A5B3-3F5C86330691}" srcOrd="8" destOrd="0" presId="urn:microsoft.com/office/officeart/2005/8/layout/vList2"/>
    <dgm:cxn modelId="{8FE52B3D-0293-4DA8-B299-E1C3F1A2B0A6}" type="presParOf" srcId="{C03282D3-5F18-452C-A586-B84701873028}" destId="{B264AF61-FD01-4ED3-9B42-105F642CCF25}" srcOrd="9" destOrd="0" presId="urn:microsoft.com/office/officeart/2005/8/layout/vList2"/>
    <dgm:cxn modelId="{84E6CD90-FBE6-4C2B-9F80-21F03B944098}" type="presParOf" srcId="{C03282D3-5F18-452C-A586-B84701873028}" destId="{F2206E28-9A25-4AD4-A1E9-42121D8DED2D}" srcOrd="10" destOrd="0" presId="urn:microsoft.com/office/officeart/2005/8/layout/vList2"/>
    <dgm:cxn modelId="{19D00B51-1F89-48F2-8B38-5293AB2D5C5B}" type="presParOf" srcId="{C03282D3-5F18-452C-A586-B84701873028}" destId="{7490226C-12CA-43A6-BE56-4C8D2848AA22}" srcOrd="11" destOrd="0" presId="urn:microsoft.com/office/officeart/2005/8/layout/vList2"/>
    <dgm:cxn modelId="{47B5F900-0EB4-4A78-95B7-09185CA4542A}" type="presParOf" srcId="{C03282D3-5F18-452C-A586-B84701873028}" destId="{48236135-7664-4F9A-A562-1F2AEC9DCF90}" srcOrd="12" destOrd="0" presId="urn:microsoft.com/office/officeart/2005/8/layout/vList2"/>
    <dgm:cxn modelId="{243FEC92-4374-4B90-98FF-3DB0FDF60251}" type="presParOf" srcId="{C03282D3-5F18-452C-A586-B84701873028}" destId="{098EA859-EA3C-4488-BFB0-69380AFDB790}" srcOrd="13" destOrd="0" presId="urn:microsoft.com/office/officeart/2005/8/layout/vList2"/>
    <dgm:cxn modelId="{8168A77C-C2FE-482F-A1F5-25ACE9FEC039}" type="presParOf" srcId="{C03282D3-5F18-452C-A586-B84701873028}" destId="{56832435-6764-47A0-AEE2-D1DD364B2C70}"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54520-131A-4268-8DBA-C85092998D33}">
      <dsp:nvSpPr>
        <dsp:cNvPr id="0" name=""/>
        <dsp:cNvSpPr/>
      </dsp:nvSpPr>
      <dsp:spPr>
        <a:xfrm>
          <a:off x="3591399" y="721497"/>
          <a:ext cx="555400" cy="91440"/>
        </a:xfrm>
        <a:custGeom>
          <a:avLst/>
          <a:gdLst/>
          <a:ahLst/>
          <a:cxnLst/>
          <a:rect l="0" t="0" r="0" b="0"/>
          <a:pathLst>
            <a:path>
              <a:moveTo>
                <a:pt x="0" y="45720"/>
              </a:moveTo>
              <a:lnTo>
                <a:pt x="55540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54449" y="764284"/>
        <a:ext cx="29300" cy="5865"/>
      </dsp:txXfrm>
    </dsp:sp>
    <dsp:sp modelId="{B90677D8-09C1-4A91-AE4D-CFBA8A6E9F1C}">
      <dsp:nvSpPr>
        <dsp:cNvPr id="0" name=""/>
        <dsp:cNvSpPr/>
      </dsp:nvSpPr>
      <dsp:spPr>
        <a:xfrm>
          <a:off x="1045371" y="2869"/>
          <a:ext cx="2547828" cy="15286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46" tIns="131048" rIns="124846" bIns="131048" numCol="1" spcCol="1270" anchor="t" anchorCtr="0">
          <a:noAutofit/>
        </a:bodyPr>
        <a:lstStyle/>
        <a:p>
          <a:pPr marL="0" lvl="0" indent="0" algn="l" defTabSz="533400">
            <a:lnSpc>
              <a:spcPct val="90000"/>
            </a:lnSpc>
            <a:spcBef>
              <a:spcPct val="0"/>
            </a:spcBef>
            <a:spcAft>
              <a:spcPct val="35000"/>
            </a:spcAft>
            <a:buNone/>
          </a:pPr>
          <a:r>
            <a:rPr lang="en-GB" sz="1200" kern="1200"/>
            <a:t>Positives:</a:t>
          </a:r>
          <a:endParaRPr lang="en-US" sz="1200" kern="1200"/>
        </a:p>
        <a:p>
          <a:pPr marL="57150" lvl="1" indent="-57150" algn="l" defTabSz="400050">
            <a:lnSpc>
              <a:spcPct val="90000"/>
            </a:lnSpc>
            <a:spcBef>
              <a:spcPct val="0"/>
            </a:spcBef>
            <a:spcAft>
              <a:spcPct val="15000"/>
            </a:spcAft>
            <a:buChar char="•"/>
          </a:pPr>
          <a:r>
            <a:rPr lang="en-GB" sz="900" kern="1200"/>
            <a:t>Better Care delivery – Technology allows professionals to facilitate person-centred. This allows better outcomes for patients. </a:t>
          </a:r>
          <a:endParaRPr lang="en-US" sz="900" kern="1200"/>
        </a:p>
        <a:p>
          <a:pPr marL="57150" lvl="1" indent="-57150" algn="l" defTabSz="400050">
            <a:lnSpc>
              <a:spcPct val="90000"/>
            </a:lnSpc>
            <a:spcBef>
              <a:spcPct val="0"/>
            </a:spcBef>
            <a:spcAft>
              <a:spcPct val="15000"/>
            </a:spcAft>
            <a:buChar char="•"/>
          </a:pPr>
          <a:r>
            <a:rPr lang="en-GB" sz="900" kern="1200"/>
            <a:t>Job Satisfaction – </a:t>
          </a:r>
          <a:r>
            <a:rPr lang="en-US" sz="900" kern="1200"/>
            <a:t>A healthcare worker will experience better fulfilment when engaging with a patient</a:t>
          </a:r>
          <a:r>
            <a:rPr lang="en-GB" sz="900" kern="1200"/>
            <a:t>. </a:t>
          </a:r>
          <a:endParaRPr lang="en-US" sz="900" kern="1200"/>
        </a:p>
        <a:p>
          <a:pPr marL="57150" lvl="1" indent="-57150" algn="l" defTabSz="400050">
            <a:lnSpc>
              <a:spcPct val="90000"/>
            </a:lnSpc>
            <a:spcBef>
              <a:spcPct val="0"/>
            </a:spcBef>
            <a:spcAft>
              <a:spcPct val="15000"/>
            </a:spcAft>
            <a:buChar char="•"/>
          </a:pPr>
          <a:r>
            <a:rPr lang="en-GB" sz="900" kern="1200"/>
            <a:t>Work Flexibility –  Telehealth and remote monitoring will give professionals more time when dealing with location and patient schedules.</a:t>
          </a:r>
          <a:endParaRPr lang="en-US" sz="900" kern="1200"/>
        </a:p>
      </dsp:txBody>
      <dsp:txXfrm>
        <a:off x="1045371" y="2869"/>
        <a:ext cx="2547828" cy="1528696"/>
      </dsp:txXfrm>
    </dsp:sp>
    <dsp:sp modelId="{B2BA9B77-8033-4A22-96B5-E1DF8F9953F8}">
      <dsp:nvSpPr>
        <dsp:cNvPr id="0" name=""/>
        <dsp:cNvSpPr/>
      </dsp:nvSpPr>
      <dsp:spPr>
        <a:xfrm>
          <a:off x="2319285" y="1529766"/>
          <a:ext cx="3133828" cy="555400"/>
        </a:xfrm>
        <a:custGeom>
          <a:avLst/>
          <a:gdLst/>
          <a:ahLst/>
          <a:cxnLst/>
          <a:rect l="0" t="0" r="0" b="0"/>
          <a:pathLst>
            <a:path>
              <a:moveTo>
                <a:pt x="3133828" y="0"/>
              </a:moveTo>
              <a:lnTo>
                <a:pt x="3133828" y="294800"/>
              </a:lnTo>
              <a:lnTo>
                <a:pt x="0" y="294800"/>
              </a:lnTo>
              <a:lnTo>
                <a:pt x="0" y="55540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6496" y="1804533"/>
        <a:ext cx="159407" cy="5865"/>
      </dsp:txXfrm>
    </dsp:sp>
    <dsp:sp modelId="{F5414C3C-D788-4BE3-B5C3-5F6780A6B5DA}">
      <dsp:nvSpPr>
        <dsp:cNvPr id="0" name=""/>
        <dsp:cNvSpPr/>
      </dsp:nvSpPr>
      <dsp:spPr>
        <a:xfrm>
          <a:off x="4179200" y="2869"/>
          <a:ext cx="2547828" cy="15286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46" tIns="131048" rIns="124846" bIns="131048" numCol="1" spcCol="1270" anchor="t" anchorCtr="0">
          <a:noAutofit/>
        </a:bodyPr>
        <a:lstStyle/>
        <a:p>
          <a:pPr marL="0" lvl="0" indent="0" algn="l" defTabSz="533400">
            <a:lnSpc>
              <a:spcPct val="90000"/>
            </a:lnSpc>
            <a:spcBef>
              <a:spcPct val="0"/>
            </a:spcBef>
            <a:spcAft>
              <a:spcPct val="35000"/>
            </a:spcAft>
            <a:buNone/>
          </a:pPr>
          <a:r>
            <a:rPr lang="en-GB" sz="1200" kern="1200"/>
            <a:t>Negatives:</a:t>
          </a:r>
          <a:endParaRPr lang="en-US" sz="1200" kern="1200"/>
        </a:p>
        <a:p>
          <a:pPr marL="57150" lvl="1" indent="-57150" algn="l" defTabSz="400050">
            <a:lnSpc>
              <a:spcPct val="90000"/>
            </a:lnSpc>
            <a:spcBef>
              <a:spcPct val="0"/>
            </a:spcBef>
            <a:spcAft>
              <a:spcPct val="15000"/>
            </a:spcAft>
            <a:buChar char="•"/>
          </a:pPr>
          <a:r>
            <a:rPr lang="en-GB" sz="900" kern="1200"/>
            <a:t>Shortage of workers – this may put a strain on healthcare workers who don’t understand assistive technology.</a:t>
          </a:r>
          <a:endParaRPr lang="en-US" sz="900" kern="1200"/>
        </a:p>
        <a:p>
          <a:pPr marL="57150" lvl="1" indent="-57150" algn="l" defTabSz="400050">
            <a:lnSpc>
              <a:spcPct val="90000"/>
            </a:lnSpc>
            <a:spcBef>
              <a:spcPct val="0"/>
            </a:spcBef>
            <a:spcAft>
              <a:spcPct val="15000"/>
            </a:spcAft>
            <a:buChar char="•"/>
          </a:pPr>
          <a:r>
            <a:rPr lang="en-GB" sz="900" kern="1200"/>
            <a:t>Loss of Jobs – Technological changes may drive some workers from their jobs due to age and the implementation, if not introduced effectively.</a:t>
          </a:r>
          <a:endParaRPr lang="en-US" sz="900" kern="1200"/>
        </a:p>
        <a:p>
          <a:pPr marL="57150" lvl="1" indent="-57150" algn="l" defTabSz="400050">
            <a:lnSpc>
              <a:spcPct val="90000"/>
            </a:lnSpc>
            <a:spcBef>
              <a:spcPct val="0"/>
            </a:spcBef>
            <a:spcAft>
              <a:spcPct val="15000"/>
            </a:spcAft>
            <a:buChar char="•"/>
          </a:pPr>
          <a:r>
            <a:rPr lang="en-GB" sz="900" kern="1200"/>
            <a:t>Technology dependent – Staff may depend too much on technology and ignore patient care.</a:t>
          </a:r>
          <a:endParaRPr lang="en-US" sz="900" kern="1200"/>
        </a:p>
      </dsp:txBody>
      <dsp:txXfrm>
        <a:off x="4179200" y="2869"/>
        <a:ext cx="2547828" cy="1528696"/>
      </dsp:txXfrm>
    </dsp:sp>
    <dsp:sp modelId="{C1DFF4AC-3A62-4FB7-A353-569CEB4A5AAE}">
      <dsp:nvSpPr>
        <dsp:cNvPr id="0" name=""/>
        <dsp:cNvSpPr/>
      </dsp:nvSpPr>
      <dsp:spPr>
        <a:xfrm>
          <a:off x="1045371" y="2117566"/>
          <a:ext cx="2547828" cy="15286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46" tIns="131048" rIns="124846" bIns="131048" numCol="1" spcCol="1270" anchor="ctr" anchorCtr="0">
          <a:noAutofit/>
        </a:bodyPr>
        <a:lstStyle/>
        <a:p>
          <a:pPr marL="0" lvl="0" indent="0" algn="ctr" defTabSz="533400">
            <a:lnSpc>
              <a:spcPct val="90000"/>
            </a:lnSpc>
            <a:spcBef>
              <a:spcPct val="0"/>
            </a:spcBef>
            <a:spcAft>
              <a:spcPct val="35000"/>
            </a:spcAft>
            <a:buNone/>
          </a:pPr>
          <a:r>
            <a:rPr lang="en-GB" sz="1200" kern="1200"/>
            <a:t>(Martin, Kelly, Kernohan, Nugent, 2008)</a:t>
          </a:r>
          <a:endParaRPr lang="en-US" sz="1200" kern="1200"/>
        </a:p>
      </dsp:txBody>
      <dsp:txXfrm>
        <a:off x="1045371" y="2117566"/>
        <a:ext cx="2547828" cy="15286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0B79-1F6B-4265-9D38-355C3718A0CA}">
      <dsp:nvSpPr>
        <dsp:cNvPr id="0" name=""/>
        <dsp:cNvSpPr/>
      </dsp:nvSpPr>
      <dsp:spPr>
        <a:xfrm>
          <a:off x="292467" y="224297"/>
          <a:ext cx="914642" cy="9146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73FA9-6B78-43C9-8903-562A227F10FD}">
      <dsp:nvSpPr>
        <dsp:cNvPr id="0" name=""/>
        <dsp:cNvSpPr/>
      </dsp:nvSpPr>
      <dsp:spPr>
        <a:xfrm>
          <a:off x="487391" y="419221"/>
          <a:ext cx="524794" cy="5247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167581-5723-4014-A9CE-E4448E1EDA73}">
      <dsp:nvSpPr>
        <dsp:cNvPr id="0" name=""/>
        <dsp:cNvSpPr/>
      </dsp:nvSpPr>
      <dsp:spPr>
        <a:xfrm>
          <a:off x="81" y="1423829"/>
          <a:ext cx="1499414" cy="91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Smart home and assistive technologies </a:t>
          </a:r>
          <a:r>
            <a:rPr lang="en-US" sz="1100" kern="1200"/>
            <a:t>are very important for improving health and social care, but they come with challenges</a:t>
          </a:r>
          <a:r>
            <a:rPr lang="en-GB" sz="1100" kern="1200"/>
            <a:t>. </a:t>
          </a:r>
          <a:endParaRPr lang="en-US" sz="1100" kern="1200"/>
        </a:p>
      </dsp:txBody>
      <dsp:txXfrm>
        <a:off x="81" y="1423829"/>
        <a:ext cx="1499414" cy="912534"/>
      </dsp:txXfrm>
    </dsp:sp>
    <dsp:sp modelId="{B47F887D-1FC0-418B-B04D-BAFC71C634A0}">
      <dsp:nvSpPr>
        <dsp:cNvPr id="0" name=""/>
        <dsp:cNvSpPr/>
      </dsp:nvSpPr>
      <dsp:spPr>
        <a:xfrm>
          <a:off x="2054278" y="224297"/>
          <a:ext cx="914642" cy="9146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8223D-CCDF-45D8-9461-3EED475302D0}">
      <dsp:nvSpPr>
        <dsp:cNvPr id="0" name=""/>
        <dsp:cNvSpPr/>
      </dsp:nvSpPr>
      <dsp:spPr>
        <a:xfrm>
          <a:off x="2249202" y="419221"/>
          <a:ext cx="524794" cy="5247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564842-82DE-4A4F-9FA0-669E2E7E5930}">
      <dsp:nvSpPr>
        <dsp:cNvPr id="0" name=""/>
        <dsp:cNvSpPr/>
      </dsp:nvSpPr>
      <dsp:spPr>
        <a:xfrm>
          <a:off x="1761892" y="1423829"/>
          <a:ext cx="1499414" cy="91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Technical Reliability – System failure, malfunction of equipment.</a:t>
          </a:r>
          <a:endParaRPr lang="en-US" sz="1100" kern="1200"/>
        </a:p>
      </dsp:txBody>
      <dsp:txXfrm>
        <a:off x="1761892" y="1423829"/>
        <a:ext cx="1499414" cy="912534"/>
      </dsp:txXfrm>
    </dsp:sp>
    <dsp:sp modelId="{6BA99935-385B-4D1C-952B-3632930BC1FD}">
      <dsp:nvSpPr>
        <dsp:cNvPr id="0" name=""/>
        <dsp:cNvSpPr/>
      </dsp:nvSpPr>
      <dsp:spPr>
        <a:xfrm>
          <a:off x="3816090" y="224297"/>
          <a:ext cx="914642" cy="9146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802BD-2E4A-4564-8B32-40D0F65DFB75}">
      <dsp:nvSpPr>
        <dsp:cNvPr id="0" name=""/>
        <dsp:cNvSpPr/>
      </dsp:nvSpPr>
      <dsp:spPr>
        <a:xfrm>
          <a:off x="4011014" y="419221"/>
          <a:ext cx="524794" cy="5247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1F3506-0110-4446-8410-366FCA81FE01}">
      <dsp:nvSpPr>
        <dsp:cNvPr id="0" name=""/>
        <dsp:cNvSpPr/>
      </dsp:nvSpPr>
      <dsp:spPr>
        <a:xfrm>
          <a:off x="3523704" y="1423829"/>
          <a:ext cx="1499414" cy="91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complexity of training healthcare staff and families effectively.</a:t>
          </a:r>
          <a:endParaRPr lang="en-US" sz="1100" kern="1200"/>
        </a:p>
      </dsp:txBody>
      <dsp:txXfrm>
        <a:off x="3523704" y="1423829"/>
        <a:ext cx="1499414" cy="912534"/>
      </dsp:txXfrm>
    </dsp:sp>
    <dsp:sp modelId="{2F0F0231-B53E-48EC-9806-CC25F4CEAA0F}">
      <dsp:nvSpPr>
        <dsp:cNvPr id="0" name=""/>
        <dsp:cNvSpPr/>
      </dsp:nvSpPr>
      <dsp:spPr>
        <a:xfrm>
          <a:off x="1173372" y="2711216"/>
          <a:ext cx="914642" cy="9146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0AA8B-CC41-4108-8012-C1B503A309F0}">
      <dsp:nvSpPr>
        <dsp:cNvPr id="0" name=""/>
        <dsp:cNvSpPr/>
      </dsp:nvSpPr>
      <dsp:spPr>
        <a:xfrm>
          <a:off x="1368296" y="2906140"/>
          <a:ext cx="524794" cy="5247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418B49-F4EA-4CE5-A119-2CB81617890F}">
      <dsp:nvSpPr>
        <dsp:cNvPr id="0" name=""/>
        <dsp:cNvSpPr/>
      </dsp:nvSpPr>
      <dsp:spPr>
        <a:xfrm>
          <a:off x="880987" y="3910748"/>
          <a:ext cx="1499414" cy="91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Cost – Purchasing and installation.</a:t>
          </a:r>
        </a:p>
        <a:p>
          <a:pPr marL="0" lvl="0" indent="0" algn="ctr" defTabSz="488950">
            <a:lnSpc>
              <a:spcPct val="90000"/>
            </a:lnSpc>
            <a:spcBef>
              <a:spcPct val="0"/>
            </a:spcBef>
            <a:spcAft>
              <a:spcPct val="35000"/>
            </a:spcAft>
            <a:buNone/>
            <a:defRPr cap="all"/>
          </a:pPr>
          <a:endParaRPr lang="en-US" sz="1100" kern="1200"/>
        </a:p>
        <a:p>
          <a:pPr marL="0" lvl="0" indent="0" algn="ctr" defTabSz="488950">
            <a:lnSpc>
              <a:spcPct val="90000"/>
            </a:lnSpc>
            <a:spcBef>
              <a:spcPct val="0"/>
            </a:spcBef>
            <a:spcAft>
              <a:spcPct val="35000"/>
            </a:spcAft>
            <a:buNone/>
            <a:defRPr cap="all"/>
          </a:pPr>
          <a:r>
            <a:rPr lang="en-US" sz="1100" kern="1200"/>
            <a:t>(Mallison, Shafi, 2022)</a:t>
          </a:r>
        </a:p>
      </dsp:txBody>
      <dsp:txXfrm>
        <a:off x="880987" y="3910748"/>
        <a:ext cx="1499414" cy="912534"/>
      </dsp:txXfrm>
    </dsp:sp>
    <dsp:sp modelId="{842F19B0-4F80-4560-8AFD-D5837F9D03DF}">
      <dsp:nvSpPr>
        <dsp:cNvPr id="0" name=""/>
        <dsp:cNvSpPr/>
      </dsp:nvSpPr>
      <dsp:spPr>
        <a:xfrm>
          <a:off x="2935184" y="2711216"/>
          <a:ext cx="914642" cy="9146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D1477C-8371-484F-9E67-EA40B8535C40}">
      <dsp:nvSpPr>
        <dsp:cNvPr id="0" name=""/>
        <dsp:cNvSpPr/>
      </dsp:nvSpPr>
      <dsp:spPr>
        <a:xfrm>
          <a:off x="3130108" y="2906140"/>
          <a:ext cx="524794" cy="5247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517369-FC4A-4FF6-9944-9D37B2BC509A}">
      <dsp:nvSpPr>
        <dsp:cNvPr id="0" name=""/>
        <dsp:cNvSpPr/>
      </dsp:nvSpPr>
      <dsp:spPr>
        <a:xfrm>
          <a:off x="2642798" y="3910748"/>
          <a:ext cx="1499414" cy="91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To name a few of the challenges that can </a:t>
          </a:r>
          <a:r>
            <a:rPr lang="en-US" sz="1100" kern="1200"/>
            <a:t>occur while using this innovation, such as the technical reliability</a:t>
          </a:r>
          <a:r>
            <a:rPr lang="en-GB" sz="1100" kern="1200"/>
            <a:t>, the complexity, cost, privacy, digital divide and security.</a:t>
          </a:r>
          <a:endParaRPr lang="en-US" sz="1100" kern="1200"/>
        </a:p>
      </dsp:txBody>
      <dsp:txXfrm>
        <a:off x="2642798" y="3910748"/>
        <a:ext cx="1499414" cy="9125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61FD8-EA5E-4D7C-A9C0-C1DFA6D4970D}">
      <dsp:nvSpPr>
        <dsp:cNvPr id="0" name=""/>
        <dsp:cNvSpPr/>
      </dsp:nvSpPr>
      <dsp:spPr>
        <a:xfrm>
          <a:off x="0" y="539350"/>
          <a:ext cx="4908899" cy="447525"/>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Chabot, M., Delaware, L., McCarley, S. </a:t>
          </a:r>
          <a:r>
            <a:rPr lang="en-US" sz="800" i="1" kern="1200"/>
            <a:t>et al.(2019)</a:t>
          </a:r>
          <a:r>
            <a:rPr lang="en-US" sz="800" kern="1200"/>
            <a:t> Living In Place: </a:t>
          </a:r>
          <a:r>
            <a:rPr lang="en-US" sz="800" i="1" kern="1200"/>
            <a:t>The Impact of Smart Technology</a:t>
          </a:r>
          <a:r>
            <a:rPr lang="en-US" sz="800" kern="1200"/>
            <a:t>. Vol 8, pp232-238.</a:t>
          </a:r>
        </a:p>
      </dsp:txBody>
      <dsp:txXfrm>
        <a:off x="21846" y="561196"/>
        <a:ext cx="4865207" cy="403833"/>
      </dsp:txXfrm>
    </dsp:sp>
    <dsp:sp modelId="{192677B5-3C12-46A0-B130-6727CAACF790}">
      <dsp:nvSpPr>
        <dsp:cNvPr id="0" name=""/>
        <dsp:cNvSpPr/>
      </dsp:nvSpPr>
      <dsp:spPr>
        <a:xfrm>
          <a:off x="0" y="1009915"/>
          <a:ext cx="4908899" cy="447525"/>
        </a:xfrm>
        <a:prstGeom prst="roundRect">
          <a:avLst/>
        </a:prstGeom>
        <a:gradFill rotWithShape="0">
          <a:gsLst>
            <a:gs pos="0">
              <a:schemeClr val="accent2">
                <a:hueOff val="-444307"/>
                <a:satOff val="-2350"/>
                <a:lumOff val="-896"/>
                <a:alphaOff val="0"/>
                <a:tint val="98000"/>
                <a:lumMod val="100000"/>
              </a:schemeClr>
            </a:gs>
            <a:gs pos="100000">
              <a:schemeClr val="accent2">
                <a:hueOff val="-444307"/>
                <a:satOff val="-2350"/>
                <a:lumOff val="-89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Face Heart, (2025). </a:t>
          </a:r>
          <a:r>
            <a:rPr lang="en-US" sz="800" i="1" kern="1200"/>
            <a:t>The Use of AI in Healthcare: A Smart Home Health Care Perspective</a:t>
          </a:r>
          <a:r>
            <a:rPr lang="en-US" sz="800" kern="1200"/>
            <a:t>. Available at: </a:t>
          </a:r>
          <a:r>
            <a:rPr lang="en-US" sz="800" kern="1200">
              <a:hlinkClick xmlns:r="http://schemas.openxmlformats.org/officeDocument/2006/relationships" r:id="rId1"/>
            </a:rPr>
            <a:t>https://faceheart.com/blog_detail.php?id=703</a:t>
          </a:r>
          <a:r>
            <a:rPr lang="en-US" sz="800" kern="1200"/>
            <a:t>. Accessed 6 April 2026.</a:t>
          </a:r>
        </a:p>
      </dsp:txBody>
      <dsp:txXfrm>
        <a:off x="21846" y="1031761"/>
        <a:ext cx="4865207" cy="403833"/>
      </dsp:txXfrm>
    </dsp:sp>
    <dsp:sp modelId="{8317C083-0924-4C4D-BB15-F7BA924BE95A}">
      <dsp:nvSpPr>
        <dsp:cNvPr id="0" name=""/>
        <dsp:cNvSpPr/>
      </dsp:nvSpPr>
      <dsp:spPr>
        <a:xfrm>
          <a:off x="0" y="1480480"/>
          <a:ext cx="4908899" cy="447525"/>
        </a:xfrm>
        <a:prstGeom prst="roundRect">
          <a:avLst/>
        </a:prstGeom>
        <a:gradFill rotWithShape="0">
          <a:gsLst>
            <a:gs pos="0">
              <a:schemeClr val="accent2">
                <a:hueOff val="-888614"/>
                <a:satOff val="-4701"/>
                <a:lumOff val="-1793"/>
                <a:alphaOff val="0"/>
                <a:tint val="98000"/>
                <a:lumMod val="100000"/>
              </a:schemeClr>
            </a:gs>
            <a:gs pos="100000">
              <a:schemeClr val="accent2">
                <a:hueOff val="-888614"/>
                <a:satOff val="-4701"/>
                <a:lumOff val="-179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Foundation, (nd). </a:t>
          </a:r>
          <a:r>
            <a:rPr lang="en-US" sz="800" i="1" kern="1200"/>
            <a:t>Smart support: Bringing Technology home</a:t>
          </a:r>
          <a:r>
            <a:rPr lang="en-US" sz="800" kern="1200"/>
            <a:t>. Available at: </a:t>
          </a:r>
          <a:r>
            <a:rPr lang="en-US" sz="800" kern="1200">
              <a:hlinkClick xmlns:r="http://schemas.openxmlformats.org/officeDocument/2006/relationships" r:id="rId2"/>
            </a:rPr>
            <a:t>https://www.foundations.uk.com/case_studies/smart-support/</a:t>
          </a:r>
          <a:r>
            <a:rPr lang="en-US" sz="800" kern="1200"/>
            <a:t>. Accessed 5 April 2026.</a:t>
          </a:r>
        </a:p>
      </dsp:txBody>
      <dsp:txXfrm>
        <a:off x="21846" y="1502326"/>
        <a:ext cx="4865207" cy="403833"/>
      </dsp:txXfrm>
    </dsp:sp>
    <dsp:sp modelId="{58C5A83C-D546-4119-87E4-49D595411FA1}">
      <dsp:nvSpPr>
        <dsp:cNvPr id="0" name=""/>
        <dsp:cNvSpPr/>
      </dsp:nvSpPr>
      <dsp:spPr>
        <a:xfrm>
          <a:off x="0" y="1951045"/>
          <a:ext cx="4908899" cy="447525"/>
        </a:xfrm>
        <a:prstGeom prst="roundRect">
          <a:avLst/>
        </a:prstGeom>
        <a:gradFill rotWithShape="0">
          <a:gsLst>
            <a:gs pos="0">
              <a:schemeClr val="accent2">
                <a:hueOff val="-1332921"/>
                <a:satOff val="-7051"/>
                <a:lumOff val="-2689"/>
                <a:alphaOff val="0"/>
                <a:tint val="98000"/>
                <a:lumMod val="100000"/>
              </a:schemeClr>
            </a:gs>
            <a:gs pos="100000">
              <a:schemeClr val="accent2">
                <a:hueOff val="-1332921"/>
                <a:satOff val="-7051"/>
                <a:lumOff val="-268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Helal, S., Bull. C.N (2019). From smart homes to Smart-ready homes and communities. (3), pp 157-163.</a:t>
          </a:r>
        </a:p>
      </dsp:txBody>
      <dsp:txXfrm>
        <a:off x="21846" y="1972891"/>
        <a:ext cx="4865207" cy="403833"/>
      </dsp:txXfrm>
    </dsp:sp>
    <dsp:sp modelId="{6F047796-FC7D-4C2A-A5B3-3F5C86330691}">
      <dsp:nvSpPr>
        <dsp:cNvPr id="0" name=""/>
        <dsp:cNvSpPr/>
      </dsp:nvSpPr>
      <dsp:spPr>
        <a:xfrm>
          <a:off x="0" y="2421611"/>
          <a:ext cx="4908899" cy="447525"/>
        </a:xfrm>
        <a:prstGeom prst="roundRect">
          <a:avLst/>
        </a:prstGeom>
        <a:gradFill rotWithShape="0">
          <a:gsLst>
            <a:gs pos="0">
              <a:schemeClr val="accent2">
                <a:hueOff val="-1777228"/>
                <a:satOff val="-9402"/>
                <a:lumOff val="-3585"/>
                <a:alphaOff val="0"/>
                <a:tint val="98000"/>
                <a:lumMod val="100000"/>
              </a:schemeClr>
            </a:gs>
            <a:gs pos="100000">
              <a:schemeClr val="accent2">
                <a:hueOff val="-1777228"/>
                <a:satOff val="-9402"/>
                <a:lumOff val="-35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Khan, S., Ali, H., Shah, Z. (2024). Systematic analysis of smart homes: </a:t>
          </a:r>
          <a:r>
            <a:rPr lang="en-US" sz="800" i="1" kern="1200"/>
            <a:t>Current trends and future recommendations. Cogent Engineering,</a:t>
          </a:r>
          <a:r>
            <a:rPr lang="en-US" sz="800" kern="1200"/>
            <a:t> 11(1). </a:t>
          </a:r>
        </a:p>
      </dsp:txBody>
      <dsp:txXfrm>
        <a:off x="21846" y="2443457"/>
        <a:ext cx="4865207" cy="403833"/>
      </dsp:txXfrm>
    </dsp:sp>
    <dsp:sp modelId="{F2206E28-9A25-4AD4-A1E9-42121D8DED2D}">
      <dsp:nvSpPr>
        <dsp:cNvPr id="0" name=""/>
        <dsp:cNvSpPr/>
      </dsp:nvSpPr>
      <dsp:spPr>
        <a:xfrm>
          <a:off x="0" y="2892176"/>
          <a:ext cx="4908899" cy="447525"/>
        </a:xfrm>
        <a:prstGeom prst="roundRect">
          <a:avLst/>
        </a:prstGeom>
        <a:gradFill rotWithShape="0">
          <a:gsLst>
            <a:gs pos="0">
              <a:schemeClr val="accent2">
                <a:hueOff val="-2221534"/>
                <a:satOff val="-11752"/>
                <a:lumOff val="-4481"/>
                <a:alphaOff val="0"/>
                <a:tint val="98000"/>
                <a:lumMod val="100000"/>
              </a:schemeClr>
            </a:gs>
            <a:gs pos="100000">
              <a:schemeClr val="accent2">
                <a:hueOff val="-2221534"/>
                <a:satOff val="-11752"/>
                <a:lumOff val="-448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Mallison. D.J Shafi. S, (2022). Wiley Online Library. </a:t>
          </a:r>
          <a:r>
            <a:rPr lang="en-US" sz="800" i="1" kern="1200"/>
            <a:t>Smart home technology: Challenges and opportunities for collaborative governance and policy research</a:t>
          </a:r>
          <a:r>
            <a:rPr lang="en-US" sz="800" kern="1200"/>
            <a:t>. Vol 39 (3)., pp 330-352.</a:t>
          </a:r>
        </a:p>
      </dsp:txBody>
      <dsp:txXfrm>
        <a:off x="21846" y="2914022"/>
        <a:ext cx="4865207" cy="403833"/>
      </dsp:txXfrm>
    </dsp:sp>
    <dsp:sp modelId="{48236135-7664-4F9A-A562-1F2AEC9DCF90}">
      <dsp:nvSpPr>
        <dsp:cNvPr id="0" name=""/>
        <dsp:cNvSpPr/>
      </dsp:nvSpPr>
      <dsp:spPr>
        <a:xfrm>
          <a:off x="0" y="3362741"/>
          <a:ext cx="4908899" cy="447525"/>
        </a:xfrm>
        <a:prstGeom prst="roundRect">
          <a:avLst/>
        </a:prstGeom>
        <a:gradFill rotWithShape="0">
          <a:gsLst>
            <a:gs pos="0">
              <a:schemeClr val="accent2">
                <a:hueOff val="-2665841"/>
                <a:satOff val="-14103"/>
                <a:lumOff val="-5378"/>
                <a:alphaOff val="0"/>
                <a:tint val="98000"/>
                <a:lumMod val="100000"/>
              </a:schemeClr>
            </a:gs>
            <a:gs pos="100000">
              <a:schemeClr val="accent2">
                <a:hueOff val="-2665841"/>
                <a:satOff val="-14103"/>
                <a:lumOff val="-537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Martin, S., Kelly, G., Kernohan, B., Nugent, C.(2008) </a:t>
          </a:r>
          <a:r>
            <a:rPr lang="en-US" sz="800" i="1" kern="1200"/>
            <a:t>“Smart home technologies for health and social care support</a:t>
          </a:r>
          <a:r>
            <a:rPr lang="en-US" sz="800" kern="1200"/>
            <a:t>,” Cochrane database of systematic reviews. Background The integration of smart home technology to support health and social care is acquiring an increasing global significance... 2010(1), p.CD</a:t>
          </a:r>
        </a:p>
      </dsp:txBody>
      <dsp:txXfrm>
        <a:off x="21846" y="3384587"/>
        <a:ext cx="4865207" cy="403833"/>
      </dsp:txXfrm>
    </dsp:sp>
    <dsp:sp modelId="{56832435-6764-47A0-AEE2-D1DD364B2C70}">
      <dsp:nvSpPr>
        <dsp:cNvPr id="0" name=""/>
        <dsp:cNvSpPr/>
      </dsp:nvSpPr>
      <dsp:spPr>
        <a:xfrm>
          <a:off x="0" y="3833306"/>
          <a:ext cx="4908899" cy="447525"/>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WHO. (2024). </a:t>
          </a:r>
          <a:r>
            <a:rPr lang="en-US" sz="800" i="1" kern="1200"/>
            <a:t>Assistive Technology</a:t>
          </a:r>
          <a:r>
            <a:rPr lang="en-US" sz="800" kern="1200"/>
            <a:t>. Available at </a:t>
          </a:r>
          <a:r>
            <a:rPr lang="en-US" sz="800" kern="1200">
              <a:hlinkClick xmlns:r="http://schemas.openxmlformats.org/officeDocument/2006/relationships" r:id="rId3"/>
            </a:rPr>
            <a:t>https://www.who.int/news-room/fact-sheets/detail/assistive-technology</a:t>
          </a:r>
          <a:r>
            <a:rPr lang="en-US" sz="800" kern="1200"/>
            <a:t>. Accessed 8 April 2026.</a:t>
          </a:r>
        </a:p>
      </dsp:txBody>
      <dsp:txXfrm>
        <a:off x="21846" y="3855152"/>
        <a:ext cx="4865207" cy="40383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C03CAC9-E5EB-8E93-EFA6-8F91311EF39E}"/>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30C79971-23F9-B016-82FC-12C9DCAD22AE}"/>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D7D3BD04-FC05-4C0C-9942-C49247AA269E}" type="datetimeFigureOut">
              <a:rPr lang="en-GB"/>
              <a:pPr>
                <a:defRPr/>
              </a:pPr>
              <a:t>13/04/2026</a:t>
            </a:fld>
            <a:endParaRPr lang="en-GB"/>
          </a:p>
        </p:txBody>
      </p:sp>
      <p:sp>
        <p:nvSpPr>
          <p:cNvPr id="4" name="Footer Placeholder 3">
            <a:extLst>
              <a:ext uri="{FF2B5EF4-FFF2-40B4-BE49-F238E27FC236}">
                <a16:creationId xmlns:a16="http://schemas.microsoft.com/office/drawing/2014/main" id="{6620EDFF-AF05-3A23-D1BA-839ACEFC288B}"/>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BC0FB042-AF77-6D6D-51FE-8DBE02EFCEFB}"/>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2876D30A-11F3-4D5E-9749-484BEF89F416}"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0FC275-56B3-DF61-E2FA-7C68CA8039EA}"/>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C846A790-1E54-893A-3A9C-D0D4DBF017FB}"/>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910917F5-EB1D-44F6-8837-6EC4012DDFC2}" type="datetimeFigureOut">
              <a:rPr lang="en-US"/>
              <a:pPr>
                <a:defRPr/>
              </a:pPr>
              <a:t>4/13/2026</a:t>
            </a:fld>
            <a:endParaRPr lang="en-US"/>
          </a:p>
        </p:txBody>
      </p:sp>
      <p:sp>
        <p:nvSpPr>
          <p:cNvPr id="4" name="Slide Image Placeholder 3">
            <a:extLst>
              <a:ext uri="{FF2B5EF4-FFF2-40B4-BE49-F238E27FC236}">
                <a16:creationId xmlns:a16="http://schemas.microsoft.com/office/drawing/2014/main" id="{F5119AD3-4E4F-B197-5027-4A3684722608}"/>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4E29E9F9-0CCA-0425-F3A5-7D32F4335536}"/>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295698D0-4E9F-3609-229C-8AED1C0FBEE3}"/>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4C96A9A3-6E4C-1232-2B8E-7516EC80E3CC}"/>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1FB3603-216E-4EB1-8949-B1A1AA9419E1}"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44C411D-75C6-4030-3324-B47BA2D3AC2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71" name="Notes Placeholder 2">
            <a:extLst>
              <a:ext uri="{FF2B5EF4-FFF2-40B4-BE49-F238E27FC236}">
                <a16:creationId xmlns:a16="http://schemas.microsoft.com/office/drawing/2014/main" id="{87E9C852-C6A6-65DC-8515-57E7E29A18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04035A01-EB52-1C8A-281F-9B27EEA6FA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panose="020B0503030403020204" pitchFamily="34" charset="0"/>
              </a:defRPr>
            </a:lvl1pPr>
            <a:lvl2pPr marL="742950" indent="-285750">
              <a:defRPr>
                <a:solidFill>
                  <a:schemeClr val="tx1"/>
                </a:solidFill>
                <a:latin typeface="Myriad Pro" panose="020B0503030403020204" pitchFamily="34" charset="0"/>
              </a:defRPr>
            </a:lvl2pPr>
            <a:lvl3pPr marL="1143000" indent="-228600">
              <a:defRPr>
                <a:solidFill>
                  <a:schemeClr val="tx1"/>
                </a:solidFill>
                <a:latin typeface="Myriad Pro" panose="020B0503030403020204" pitchFamily="34" charset="0"/>
              </a:defRPr>
            </a:lvl3pPr>
            <a:lvl4pPr marL="1600200" indent="-228600">
              <a:defRPr>
                <a:solidFill>
                  <a:schemeClr val="tx1"/>
                </a:solidFill>
                <a:latin typeface="Myriad Pro" panose="020B0503030403020204" pitchFamily="34" charset="0"/>
              </a:defRPr>
            </a:lvl4pPr>
            <a:lvl5pPr marL="2057400" indent="-228600">
              <a:defRPr>
                <a:solidFill>
                  <a:schemeClr val="tx1"/>
                </a:solidFill>
                <a:latin typeface="Myriad Pro" panose="020B0503030403020204" pitchFamily="34" charset="0"/>
              </a:defRPr>
            </a:lvl5pPr>
            <a:lvl6pPr marL="2514600" indent="-228600" eaLnBrk="0" fontAlgn="base" hangingPunct="0">
              <a:spcBef>
                <a:spcPct val="0"/>
              </a:spcBef>
              <a:spcAft>
                <a:spcPct val="0"/>
              </a:spcAft>
              <a:defRPr>
                <a:solidFill>
                  <a:schemeClr val="tx1"/>
                </a:solidFill>
                <a:latin typeface="Myriad Pro" panose="020B0503030403020204" pitchFamily="34" charset="0"/>
              </a:defRPr>
            </a:lvl6pPr>
            <a:lvl7pPr marL="2971800" indent="-228600" eaLnBrk="0" fontAlgn="base" hangingPunct="0">
              <a:spcBef>
                <a:spcPct val="0"/>
              </a:spcBef>
              <a:spcAft>
                <a:spcPct val="0"/>
              </a:spcAft>
              <a:defRPr>
                <a:solidFill>
                  <a:schemeClr val="tx1"/>
                </a:solidFill>
                <a:latin typeface="Myriad Pro" panose="020B0503030403020204" pitchFamily="34" charset="0"/>
              </a:defRPr>
            </a:lvl7pPr>
            <a:lvl8pPr marL="3429000" indent="-228600" eaLnBrk="0" fontAlgn="base" hangingPunct="0">
              <a:spcBef>
                <a:spcPct val="0"/>
              </a:spcBef>
              <a:spcAft>
                <a:spcPct val="0"/>
              </a:spcAft>
              <a:defRPr>
                <a:solidFill>
                  <a:schemeClr val="tx1"/>
                </a:solidFill>
                <a:latin typeface="Myriad Pro" panose="020B0503030403020204" pitchFamily="34" charset="0"/>
              </a:defRPr>
            </a:lvl8pPr>
            <a:lvl9pPr marL="3886200" indent="-228600" eaLnBrk="0" fontAlgn="base" hangingPunct="0">
              <a:spcBef>
                <a:spcPct val="0"/>
              </a:spcBef>
              <a:spcAft>
                <a:spcPct val="0"/>
              </a:spcAft>
              <a:defRPr>
                <a:solidFill>
                  <a:schemeClr val="tx1"/>
                </a:solidFill>
                <a:latin typeface="Myriad Pro" panose="020B0503030403020204" pitchFamily="34" charset="0"/>
              </a:defRPr>
            </a:lvl9pPr>
          </a:lstStyle>
          <a:p>
            <a:pPr fontAlgn="base">
              <a:spcBef>
                <a:spcPct val="0"/>
              </a:spcBef>
              <a:spcAft>
                <a:spcPct val="0"/>
              </a:spcAft>
            </a:pPr>
            <a:fld id="{66FB8CA6-18A0-4D4B-ADB8-0C643A959614}"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A7243E8-6A59-36FF-D206-43798F58EC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43" name="Notes Placeholder 2">
            <a:extLst>
              <a:ext uri="{FF2B5EF4-FFF2-40B4-BE49-F238E27FC236}">
                <a16:creationId xmlns:a16="http://schemas.microsoft.com/office/drawing/2014/main" id="{55E34C8B-CD38-4546-F0D9-4DE1607E359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C4476094-F9EC-D2C1-CF41-8B8FDB49A1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panose="020B0503030403020204" pitchFamily="34" charset="0"/>
              </a:defRPr>
            </a:lvl1pPr>
            <a:lvl2pPr marL="742950" indent="-285750">
              <a:defRPr>
                <a:solidFill>
                  <a:schemeClr val="tx1"/>
                </a:solidFill>
                <a:latin typeface="Myriad Pro" panose="020B0503030403020204" pitchFamily="34" charset="0"/>
              </a:defRPr>
            </a:lvl2pPr>
            <a:lvl3pPr marL="1143000" indent="-228600">
              <a:defRPr>
                <a:solidFill>
                  <a:schemeClr val="tx1"/>
                </a:solidFill>
                <a:latin typeface="Myriad Pro" panose="020B0503030403020204" pitchFamily="34" charset="0"/>
              </a:defRPr>
            </a:lvl3pPr>
            <a:lvl4pPr marL="1600200" indent="-228600">
              <a:defRPr>
                <a:solidFill>
                  <a:schemeClr val="tx1"/>
                </a:solidFill>
                <a:latin typeface="Myriad Pro" panose="020B0503030403020204" pitchFamily="34" charset="0"/>
              </a:defRPr>
            </a:lvl4pPr>
            <a:lvl5pPr marL="2057400" indent="-228600">
              <a:defRPr>
                <a:solidFill>
                  <a:schemeClr val="tx1"/>
                </a:solidFill>
                <a:latin typeface="Myriad Pro" panose="020B0503030403020204" pitchFamily="34" charset="0"/>
              </a:defRPr>
            </a:lvl5pPr>
            <a:lvl6pPr marL="2514600" indent="-228600" eaLnBrk="0" fontAlgn="base" hangingPunct="0">
              <a:spcBef>
                <a:spcPct val="0"/>
              </a:spcBef>
              <a:spcAft>
                <a:spcPct val="0"/>
              </a:spcAft>
              <a:defRPr>
                <a:solidFill>
                  <a:schemeClr val="tx1"/>
                </a:solidFill>
                <a:latin typeface="Myriad Pro" panose="020B0503030403020204" pitchFamily="34" charset="0"/>
              </a:defRPr>
            </a:lvl6pPr>
            <a:lvl7pPr marL="2971800" indent="-228600" eaLnBrk="0" fontAlgn="base" hangingPunct="0">
              <a:spcBef>
                <a:spcPct val="0"/>
              </a:spcBef>
              <a:spcAft>
                <a:spcPct val="0"/>
              </a:spcAft>
              <a:defRPr>
                <a:solidFill>
                  <a:schemeClr val="tx1"/>
                </a:solidFill>
                <a:latin typeface="Myriad Pro" panose="020B0503030403020204" pitchFamily="34" charset="0"/>
              </a:defRPr>
            </a:lvl7pPr>
            <a:lvl8pPr marL="3429000" indent="-228600" eaLnBrk="0" fontAlgn="base" hangingPunct="0">
              <a:spcBef>
                <a:spcPct val="0"/>
              </a:spcBef>
              <a:spcAft>
                <a:spcPct val="0"/>
              </a:spcAft>
              <a:defRPr>
                <a:solidFill>
                  <a:schemeClr val="tx1"/>
                </a:solidFill>
                <a:latin typeface="Myriad Pro" panose="020B0503030403020204" pitchFamily="34" charset="0"/>
              </a:defRPr>
            </a:lvl8pPr>
            <a:lvl9pPr marL="3886200" indent="-228600" eaLnBrk="0" fontAlgn="base" hangingPunct="0">
              <a:spcBef>
                <a:spcPct val="0"/>
              </a:spcBef>
              <a:spcAft>
                <a:spcPct val="0"/>
              </a:spcAft>
              <a:defRPr>
                <a:solidFill>
                  <a:schemeClr val="tx1"/>
                </a:solidFill>
                <a:latin typeface="Myriad Pro" panose="020B0503030403020204" pitchFamily="34" charset="0"/>
              </a:defRPr>
            </a:lvl9pPr>
          </a:lstStyle>
          <a:p>
            <a:pPr fontAlgn="base">
              <a:spcBef>
                <a:spcPct val="0"/>
              </a:spcBef>
              <a:spcAft>
                <a:spcPct val="0"/>
              </a:spcAft>
            </a:pPr>
            <a:fld id="{9B3A032E-0732-4C04-84B2-6143278C0FF5}"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752311" y="5870576"/>
            <a:ext cx="1212173" cy="377825"/>
          </a:xfrm>
        </p:spPr>
        <p:txBody>
          <a:bodyPr/>
          <a:lstStyle/>
          <a:p>
            <a:pPr>
              <a:defRPr/>
            </a:pPr>
            <a:fld id="{A2CE098D-88F0-4152-A330-0840FC93A294}" type="datetimeFigureOut">
              <a:rPr lang="en-GB" smtClean="0"/>
              <a:pPr>
                <a:defRPr/>
              </a:pPr>
              <a:t>13/04/2026</a:t>
            </a:fld>
            <a:endParaRPr lang="en-GB"/>
          </a:p>
        </p:txBody>
      </p:sp>
      <p:sp>
        <p:nvSpPr>
          <p:cNvPr id="5" name="Footer Placeholder 4"/>
          <p:cNvSpPr>
            <a:spLocks noGrp="1"/>
          </p:cNvSpPr>
          <p:nvPr>
            <p:ph type="ftr" sz="quarter" idx="11"/>
          </p:nvPr>
        </p:nvSpPr>
        <p:spPr>
          <a:xfrm>
            <a:off x="2743973" y="5870576"/>
            <a:ext cx="3932137" cy="377825"/>
          </a:xfrm>
        </p:spPr>
        <p:txBody>
          <a:bodyPr/>
          <a:lstStyle/>
          <a:p>
            <a:pPr>
              <a:defRPr/>
            </a:pPr>
            <a:endParaRPr lang="en-GB"/>
          </a:p>
        </p:txBody>
      </p:sp>
      <p:sp>
        <p:nvSpPr>
          <p:cNvPr id="6" name="Slide Number Placeholder 5"/>
          <p:cNvSpPr>
            <a:spLocks noGrp="1"/>
          </p:cNvSpPr>
          <p:nvPr>
            <p:ph type="sldNum" sz="quarter" idx="12"/>
          </p:nvPr>
        </p:nvSpPr>
        <p:spPr>
          <a:xfrm>
            <a:off x="8040685" y="5870576"/>
            <a:ext cx="417516" cy="377825"/>
          </a:xfrm>
        </p:spPr>
        <p:txBody>
          <a:bodyPr/>
          <a:lstStyle/>
          <a:p>
            <a:pPr>
              <a:defRPr/>
            </a:pPr>
            <a:fld id="{E1E6F877-EC5D-4D2B-B03F-F49FA180FE3C}" type="slidenum">
              <a:rPr lang="en-GB" smtClean="0"/>
              <a:pPr>
                <a:defRPr/>
              </a:pPr>
              <a:t>‹#›</a:t>
            </a:fld>
            <a:endParaRPr lang="en-GB"/>
          </a:p>
        </p:txBody>
      </p:sp>
    </p:spTree>
    <p:extLst>
      <p:ext uri="{BB962C8B-B14F-4D97-AF65-F5344CB8AC3E}">
        <p14:creationId xmlns:p14="http://schemas.microsoft.com/office/powerpoint/2010/main" val="1288163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FE6C0E9-BF9E-4030-9320-810333236C50}"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53623B-6DD4-45EB-9886-FD9B978FF367}" type="slidenum">
              <a:rPr lang="en-GB" smtClean="0"/>
              <a:pPr>
                <a:defRPr/>
              </a:pPr>
              <a:t>‹#›</a:t>
            </a:fld>
            <a:endParaRPr lang="en-GB"/>
          </a:p>
        </p:txBody>
      </p:sp>
    </p:spTree>
    <p:extLst>
      <p:ext uri="{BB962C8B-B14F-4D97-AF65-F5344CB8AC3E}">
        <p14:creationId xmlns:p14="http://schemas.microsoft.com/office/powerpoint/2010/main" val="214858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39B20B8-EEA0-4A81-90F6-203767B5455B}"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32EE8800-9E0F-49E1-A342-BFB3194E1A6B}" type="slidenum">
              <a:rPr lang="en-GB" smtClean="0"/>
              <a:pPr>
                <a:defRPr/>
              </a:pPr>
              <a:t>‹#›</a:t>
            </a:fld>
            <a:endParaRPr lang="en-GB"/>
          </a:p>
        </p:txBody>
      </p:sp>
    </p:spTree>
    <p:extLst>
      <p:ext uri="{BB962C8B-B14F-4D97-AF65-F5344CB8AC3E}">
        <p14:creationId xmlns:p14="http://schemas.microsoft.com/office/powerpoint/2010/main" val="3075157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9B6AA4CA-93FB-46C5-BBD9-69F19C87D554}" type="datetimeFigureOut">
              <a:rPr lang="en-GB" smtClean="0"/>
              <a:pPr>
                <a:defRPr/>
              </a:pPr>
              <a:t>13/04/2026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E63561C5-0548-430A-AE57-72A73A2B96B9}" type="slidenum">
              <a:rPr lang="en-GB" smtClean="0"/>
              <a:pPr>
                <a:defRPr/>
              </a:pPr>
              <a:t>‹#›</a:t>
            </a:fld>
            <a:endParaRPr lang="en-GB"/>
          </a:p>
        </p:txBody>
      </p:sp>
    </p:spTree>
    <p:extLst>
      <p:ext uri="{BB962C8B-B14F-4D97-AF65-F5344CB8AC3E}">
        <p14:creationId xmlns:p14="http://schemas.microsoft.com/office/powerpoint/2010/main" val="277894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3D041534-C766-4FCF-B555-8FB39BB5E876}" type="datetimeFigureOut">
              <a:rPr lang="en-GB" smtClean="0"/>
              <a:pPr>
                <a:defRPr/>
              </a:pPr>
              <a:t>13/04/2026</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defRPr/>
            </a:pPr>
            <a:fld id="{35A20E90-F728-41F4-936B-CA339EAE0E2A}" type="slidenum">
              <a:rPr lang="en-GB" smtClean="0"/>
              <a:pPr>
                <a:defRPr/>
              </a:pPr>
              <a:t>‹#›</a:t>
            </a:fld>
            <a:endParaRPr lang="en-GB"/>
          </a:p>
        </p:txBody>
      </p:sp>
    </p:spTree>
    <p:extLst>
      <p:ext uri="{BB962C8B-B14F-4D97-AF65-F5344CB8AC3E}">
        <p14:creationId xmlns:p14="http://schemas.microsoft.com/office/powerpoint/2010/main" val="1459026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p>
        </p:txBody>
      </p:sp>
      <p:sp>
        <p:nvSpPr>
          <p:cNvPr id="3" name="Date Placeholder 2"/>
          <p:cNvSpPr>
            <a:spLocks noGrp="1"/>
          </p:cNvSpPr>
          <p:nvPr>
            <p:ph type="dt" sz="half" idx="10"/>
          </p:nvPr>
        </p:nvSpPr>
        <p:spPr/>
        <p:txBody>
          <a:bodyPr/>
          <a:lstStyle/>
          <a:p>
            <a:pPr>
              <a:defRPr/>
            </a:pPr>
            <a:fld id="{F7C27DF3-8288-41EB-B8B4-62F9B5DBFA50}" type="datetimeFigureOut">
              <a:rPr lang="en-GB" smtClean="0"/>
              <a:pPr>
                <a:defRPr/>
              </a:pPr>
              <a:t>13/04/2026</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defRPr/>
            </a:pPr>
            <a:fld id="{2848707C-5B0D-4246-8BB8-5053370AE328}" type="slidenum">
              <a:rPr lang="en-GB" smtClean="0"/>
              <a:pPr>
                <a:defRPr/>
              </a:pPr>
              <a:t>‹#›</a:t>
            </a:fld>
            <a:endParaRPr lang="en-GB"/>
          </a:p>
        </p:txBody>
      </p:sp>
    </p:spTree>
    <p:extLst>
      <p:ext uri="{BB962C8B-B14F-4D97-AF65-F5344CB8AC3E}">
        <p14:creationId xmlns:p14="http://schemas.microsoft.com/office/powerpoint/2010/main" val="369181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pPr>
              <a:defRPr/>
            </a:pPr>
            <a:fld id="{C0825403-29FE-4E49-855A-32FE5054A0A0}" type="datetimeFigureOut">
              <a:rPr lang="en-GB" smtClean="0"/>
              <a:pPr>
                <a:defRPr/>
              </a:pPr>
              <a:t>13/04/2026</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a:defRPr/>
            </a:pPr>
            <a:fld id="{7E0C6FC3-41E8-4EFF-93C5-E23290AFE3F2}" type="slidenum">
              <a:rPr lang="en-GB" smtClean="0"/>
              <a:pPr>
                <a:defRPr/>
              </a:pPr>
              <a:t>‹#›</a:t>
            </a:fld>
            <a:endParaRPr lang="en-GB"/>
          </a:p>
        </p:txBody>
      </p:sp>
    </p:spTree>
    <p:extLst>
      <p:ext uri="{BB962C8B-B14F-4D97-AF65-F5344CB8AC3E}">
        <p14:creationId xmlns:p14="http://schemas.microsoft.com/office/powerpoint/2010/main" val="251433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294F5FDB-33E9-40C6-B04E-56752EA6321C}" type="datetimeFigureOut">
              <a:rPr lang="en-GB" smtClean="0"/>
              <a:pPr>
                <a:defRPr/>
              </a:pPr>
              <a:t>13/04/2026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E681476F-BCE7-43B8-B179-F08A15D85B83}" type="slidenum">
              <a:rPr lang="en-GB" smtClean="0"/>
              <a:pPr>
                <a:defRPr/>
              </a:pPr>
              <a:t>‹#›</a:t>
            </a:fld>
            <a:endParaRPr lang="en-GB"/>
          </a:p>
        </p:txBody>
      </p:sp>
    </p:spTree>
    <p:extLst>
      <p:ext uri="{BB962C8B-B14F-4D97-AF65-F5344CB8AC3E}">
        <p14:creationId xmlns:p14="http://schemas.microsoft.com/office/powerpoint/2010/main" val="1713011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FF54966-BD52-45F3-91E7-97151676AFAB}" type="datetimeFigureOut">
              <a:rPr lang="en-GB" smtClean="0"/>
              <a:pPr>
                <a:defRPr/>
              </a:pPr>
              <a:t>13/04/2026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B10EF55A-5D61-4C8D-9A3B-223B61803E0A}" type="slidenum">
              <a:rPr lang="en-GB" smtClean="0"/>
              <a:pPr>
                <a:defRPr/>
              </a:pPr>
              <a:t>‹#›</a:t>
            </a:fld>
            <a:endParaRPr lang="en-GB"/>
          </a:p>
        </p:txBody>
      </p:sp>
    </p:spTree>
    <p:extLst>
      <p:ext uri="{BB962C8B-B14F-4D97-AF65-F5344CB8AC3E}">
        <p14:creationId xmlns:p14="http://schemas.microsoft.com/office/powerpoint/2010/main" val="323437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368911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2051753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1098788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304816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2322962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35543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47042B2E-D4C4-41DB-861B-94A1A5E4CD7E}"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71D3126A-7F83-4582-985C-5DBB7E8F1C4C}" type="slidenum">
              <a:rPr lang="en-GB" smtClean="0"/>
              <a:pPr>
                <a:defRPr/>
              </a:pPr>
              <a:t>‹#›</a:t>
            </a:fld>
            <a:endParaRPr lang="en-GB"/>
          </a:p>
        </p:txBody>
      </p:sp>
    </p:spTree>
    <p:extLst>
      <p:ext uri="{BB962C8B-B14F-4D97-AF65-F5344CB8AC3E}">
        <p14:creationId xmlns:p14="http://schemas.microsoft.com/office/powerpoint/2010/main" val="985707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A6CA2A1A-53C7-4DBA-ABAA-89CFCBC4B2B8}" type="datetimeFigureOut">
              <a:rPr lang="en-GB" smtClean="0"/>
              <a:pPr>
                <a:defRPr/>
              </a:pPr>
              <a:t>13/04/2026</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0C8FA942-B6FA-447E-B7A7-7A0D454395FF}" type="slidenum">
              <a:rPr lang="en-GB" smtClean="0"/>
              <a:pPr>
                <a:defRPr/>
              </a:pPr>
              <a:t>‹#›</a:t>
            </a:fld>
            <a:endParaRPr lang="en-GB"/>
          </a:p>
        </p:txBody>
      </p:sp>
    </p:spTree>
    <p:extLst>
      <p:ext uri="{BB962C8B-B14F-4D97-AF65-F5344CB8AC3E}">
        <p14:creationId xmlns:p14="http://schemas.microsoft.com/office/powerpoint/2010/main" val="137641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2C4217A9-A645-4F05-B0B8-FFEA50431F3F}" type="datetimeFigureOut">
              <a:rPr lang="en-GB" smtClean="0"/>
              <a:pPr>
                <a:defRPr/>
              </a:pPr>
              <a:t>13/04/2026</a:t>
            </a:fld>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D6ACC14E-25A7-45B4-A87E-97A08C3242D9}" type="slidenum">
              <a:rPr lang="en-GB" smtClean="0"/>
              <a:pPr>
                <a:defRPr/>
              </a:pPr>
              <a:t>‹#›</a:t>
            </a:fld>
            <a:endParaRPr lang="en-GB"/>
          </a:p>
        </p:txBody>
      </p:sp>
    </p:spTree>
    <p:extLst>
      <p:ext uri="{BB962C8B-B14F-4D97-AF65-F5344CB8AC3E}">
        <p14:creationId xmlns:p14="http://schemas.microsoft.com/office/powerpoint/2010/main" val="1074552768"/>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hyperlink" Target="https://www.frontiersin.org/journals/public-health/articles/10.3389/fpubh.2022.1030656/full" TargetMode="External"/><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rincondelemprendedor.es/la-domotica-en-el-hogar/" TargetMode="External"/><Relationship Id="rId5" Type="http://schemas.openxmlformats.org/officeDocument/2006/relationships/image" Target="../media/image8.jpeg"/><Relationship Id="rId4" Type="http://schemas.openxmlformats.org/officeDocument/2006/relationships/hyperlink" Target="https://youtu.be/DBxmADjQlI4" TargetMode="External"/><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oercollective.caul.edu.au/digital-evidence-manual/chapter/chapter-11-the-smart-hom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rawpixel.com/image/534916/free-illustration-image-infographic-automation-air-condition"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hyperlink" Target="https://creativecommons.org/licenses/by-sa/3.0/" TargetMode="External"/><Relationship Id="rId3" Type="http://schemas.openxmlformats.org/officeDocument/2006/relationships/image" Target="../media/image19.jpeg"/><Relationship Id="rId7" Type="http://schemas.openxmlformats.org/officeDocument/2006/relationships/hyperlink" Target="https://www.frontiersin.org/articles/10.3389/fpsyg.2020.00335/full" TargetMode="External"/><Relationship Id="rId12" Type="http://schemas.openxmlformats.org/officeDocument/2006/relationships/hyperlink" Target="https://pressbooks.library.ryerson.ca/pwaa/chapter/assistive-technology-testing/"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20.jpeg"/><Relationship Id="rId11" Type="http://schemas.openxmlformats.org/officeDocument/2006/relationships/image" Target="../media/image22.jpeg"/><Relationship Id="rId5" Type="http://schemas.openxmlformats.org/officeDocument/2006/relationships/hyperlink" Target="https://creativecommons.org/licenses/by/3.0/" TargetMode="External"/><Relationship Id="rId10" Type="http://schemas.openxmlformats.org/officeDocument/2006/relationships/hyperlink" Target="https://creativecommons.org/licenses/by-nc/3.0/" TargetMode="External"/><Relationship Id="rId4" Type="http://schemas.openxmlformats.org/officeDocument/2006/relationships/hyperlink" Target="https://www.bendigoexchange.com.au/get-a-smart-home-with-home-automation/" TargetMode="External"/><Relationship Id="rId9" Type="http://schemas.openxmlformats.org/officeDocument/2006/relationships/hyperlink" Target="https://glossary.mada.org.qa/glossary/%D8%A7%D9%84%D8%AA%D9%83%D9%86%D9%88%D9%84%D9%88%D8%AC%D9%8A%D8%A7-%D8%A7%D9%84%D9%85%D8%B3%D8%A7%D8%B9%D8%AF%D8%A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CB8A8D4-F69D-C967-CA9D-17E53CF10465}"/>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itle 1">
            <a:extLst>
              <a:ext uri="{FF2B5EF4-FFF2-40B4-BE49-F238E27FC236}">
                <a16:creationId xmlns:a16="http://schemas.microsoft.com/office/drawing/2014/main" id="{6F07F277-BC84-C87E-1EE6-79ECBB2A8B3C}"/>
              </a:ext>
            </a:extLst>
          </p:cNvPr>
          <p:cNvSpPr>
            <a:spLocks noGrp="1"/>
          </p:cNvSpPr>
          <p:nvPr>
            <p:ph type="ctrTitle"/>
          </p:nvPr>
        </p:nvSpPr>
        <p:spPr>
          <a:xfrm>
            <a:off x="611188" y="1916832"/>
            <a:ext cx="8353425" cy="3815631"/>
          </a:xfrm>
        </p:spPr>
        <p:txBody>
          <a:bodyPr rtlCol="0">
            <a:normAutofit fontScale="90000"/>
          </a:bodyPr>
          <a:lstStyle/>
          <a:p>
            <a:pPr eaLnBrk="1" fontAlgn="auto" hangingPunct="1">
              <a:spcAft>
                <a:spcPts val="0"/>
              </a:spcAft>
              <a:defRPr/>
            </a:pPr>
            <a:r>
              <a:rPr lang="en-GB" sz="4000" b="1">
                <a:solidFill>
                  <a:schemeClr val="accent2">
                    <a:lumMod val="20000"/>
                    <a:lumOff val="80000"/>
                  </a:schemeClr>
                </a:solidFill>
              </a:rPr>
              <a:t>Digital Transformation in the Health and Care Professions (BMHP6026)</a:t>
            </a:r>
            <a:br>
              <a:rPr lang="en-GB" sz="3200" b="1">
                <a:solidFill>
                  <a:schemeClr val="accent2">
                    <a:lumMod val="20000"/>
                    <a:lumOff val="80000"/>
                  </a:schemeClr>
                </a:solidFill>
              </a:rPr>
            </a:br>
            <a:r>
              <a:rPr lang="en-GB" sz="3200" b="1">
                <a:solidFill>
                  <a:schemeClr val="accent2">
                    <a:lumMod val="20000"/>
                    <a:lumOff val="80000"/>
                  </a:schemeClr>
                </a:solidFill>
              </a:rPr>
              <a:t>Component 2: Smart Homes &amp; Assistive Technologies</a:t>
            </a:r>
            <a:br>
              <a:rPr lang="en-GB" sz="3200" b="1">
                <a:solidFill>
                  <a:schemeClr val="accent2">
                    <a:lumMod val="20000"/>
                    <a:lumOff val="80000"/>
                  </a:schemeClr>
                </a:solidFill>
              </a:rPr>
            </a:br>
            <a:br>
              <a:rPr lang="en-GB" sz="3200" b="1">
                <a:solidFill>
                  <a:schemeClr val="accent2">
                    <a:lumMod val="20000"/>
                    <a:lumOff val="80000"/>
                  </a:schemeClr>
                </a:solidFill>
              </a:rPr>
            </a:br>
            <a:r>
              <a:rPr lang="en-GB" sz="3200" b="1">
                <a:solidFill>
                  <a:schemeClr val="accent2">
                    <a:lumMod val="20000"/>
                    <a:lumOff val="80000"/>
                  </a:schemeClr>
                </a:solidFill>
              </a:rPr>
              <a:t>Student name: Moveta Douglas</a:t>
            </a:r>
            <a:br>
              <a:rPr lang="en-GB" sz="3200" b="1">
                <a:solidFill>
                  <a:schemeClr val="accent2">
                    <a:lumMod val="20000"/>
                    <a:lumOff val="80000"/>
                  </a:schemeClr>
                </a:solidFill>
              </a:rPr>
            </a:br>
            <a:r>
              <a:rPr lang="en-GB" sz="3200" b="1">
                <a:solidFill>
                  <a:schemeClr val="accent2">
                    <a:lumMod val="20000"/>
                    <a:lumOff val="80000"/>
                  </a:schemeClr>
                </a:solidFill>
              </a:rPr>
              <a:t>Student ID: 2329297</a:t>
            </a:r>
            <a:br>
              <a:rPr lang="en-GB" sz="3200" b="1">
                <a:solidFill>
                  <a:schemeClr val="accent2">
                    <a:lumMod val="20000"/>
                    <a:lumOff val="80000"/>
                  </a:schemeClr>
                </a:solidFill>
              </a:rPr>
            </a:br>
            <a:r>
              <a:rPr lang="en-GB" sz="3200" b="1">
                <a:solidFill>
                  <a:schemeClr val="accent2">
                    <a:lumMod val="20000"/>
                    <a:lumOff val="80000"/>
                  </a:schemeClr>
                </a:solidFill>
              </a:rPr>
              <a:t>Lecturer: Mr Mohammed Khan</a:t>
            </a:r>
            <a:endParaRPr lang="en-GB" altLang="en-US" sz="2200">
              <a:solidFill>
                <a:schemeClr val="accent2">
                  <a:lumMod val="20000"/>
                  <a:lumOff val="80000"/>
                </a:schemeClr>
              </a:solidFill>
            </a:endParaRPr>
          </a:p>
        </p:txBody>
      </p:sp>
      <p:pic>
        <p:nvPicPr>
          <p:cNvPr id="4" name="Picture 2" descr="UWTSD logo | Discover Dylan Thomas">
            <a:extLst>
              <a:ext uri="{FF2B5EF4-FFF2-40B4-BE49-F238E27FC236}">
                <a16:creationId xmlns:a16="http://schemas.microsoft.com/office/drawing/2014/main" id="{372F84CC-5388-45F9-8CF6-A378CA0F00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620"/>
            <a:ext cx="3744416" cy="18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201" name="Picture 8200">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8203" name="Rectangle 8202">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7" name="Picture 8196" descr="Wooden hand holding pencil">
            <a:extLst>
              <a:ext uri="{FF2B5EF4-FFF2-40B4-BE49-F238E27FC236}">
                <a16:creationId xmlns:a16="http://schemas.microsoft.com/office/drawing/2014/main" id="{7679CB17-D72E-7F50-02FC-F42C473B7914}"/>
              </a:ext>
            </a:extLst>
          </p:cNvPr>
          <p:cNvPicPr>
            <a:picLocks noChangeAspect="1"/>
          </p:cNvPicPr>
          <p:nvPr/>
        </p:nvPicPr>
        <p:blipFill>
          <a:blip r:embed="rId4">
            <a:alphaModFix amt="20000"/>
          </a:blip>
          <a:srcRect r="10999" b="-1"/>
          <a:stretch>
            <a:fillRect/>
          </a:stretch>
        </p:blipFill>
        <p:spPr>
          <a:xfrm>
            <a:off x="20" y="10"/>
            <a:ext cx="9143980" cy="6857990"/>
          </a:xfrm>
          <a:prstGeom prst="rect">
            <a:avLst/>
          </a:prstGeom>
        </p:spPr>
      </p:pic>
      <p:pic>
        <p:nvPicPr>
          <p:cNvPr id="8205" name="Picture 8204">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51000"/>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8194" name="Title 1">
            <a:extLst>
              <a:ext uri="{FF2B5EF4-FFF2-40B4-BE49-F238E27FC236}">
                <a16:creationId xmlns:a16="http://schemas.microsoft.com/office/drawing/2014/main" id="{7702132D-EB84-6510-EAF1-0447F1E6D7F3}"/>
              </a:ext>
            </a:extLst>
          </p:cNvPr>
          <p:cNvSpPr>
            <a:spLocks noGrp="1" noChangeArrowheads="1"/>
          </p:cNvSpPr>
          <p:nvPr>
            <p:ph type="title"/>
          </p:nvPr>
        </p:nvSpPr>
        <p:spPr>
          <a:xfrm>
            <a:off x="2971799" y="1964267"/>
            <a:ext cx="5398294" cy="2421464"/>
          </a:xfrm>
        </p:spPr>
        <p:txBody>
          <a:bodyPr vert="horz" lIns="91440" tIns="45720" rIns="91440" bIns="45720" rtlCol="0" anchor="b">
            <a:normAutofit/>
          </a:bodyPr>
          <a:lstStyle/>
          <a:p>
            <a:pPr algn="r"/>
            <a:r>
              <a:rPr lang="en-US" altLang="en-US" sz="4400" b="1"/>
              <a:t>Use of AI Acknowledgement</a:t>
            </a:r>
          </a:p>
        </p:txBody>
      </p:sp>
      <p:sp>
        <p:nvSpPr>
          <p:cNvPr id="8195" name="Content Placeholder 2">
            <a:extLst>
              <a:ext uri="{FF2B5EF4-FFF2-40B4-BE49-F238E27FC236}">
                <a16:creationId xmlns:a16="http://schemas.microsoft.com/office/drawing/2014/main" id="{3C4C5C30-77B7-546E-9A2A-EA67B6EBC1C1}"/>
              </a:ext>
            </a:extLst>
          </p:cNvPr>
          <p:cNvSpPr>
            <a:spLocks noGrp="1" noChangeArrowheads="1"/>
          </p:cNvSpPr>
          <p:nvPr>
            <p:ph idx="1"/>
          </p:nvPr>
        </p:nvSpPr>
        <p:spPr>
          <a:xfrm>
            <a:off x="2971799" y="4385732"/>
            <a:ext cx="5398294" cy="1405467"/>
          </a:xfrm>
        </p:spPr>
        <p:txBody>
          <a:bodyPr vert="horz" lIns="91440" tIns="45720" rIns="91440" bIns="45720" rtlCol="0" anchor="t">
            <a:normAutofit/>
          </a:bodyPr>
          <a:lstStyle/>
          <a:p>
            <a:pPr marL="0" indent="0" algn="r">
              <a:buNone/>
            </a:pPr>
            <a:r>
              <a:rPr lang="en-US" altLang="en-US" cap="all"/>
              <a:t>No AI tools was used in my presentation.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194"/>
                                        </p:tgtEl>
                                        <p:attrNameLst>
                                          <p:attrName>style.visibility</p:attrName>
                                        </p:attrNameLst>
                                      </p:cBhvr>
                                      <p:to>
                                        <p:strVal val="visible"/>
                                      </p:to>
                                    </p:set>
                                    <p:animEffect transition="in" filter="fade">
                                      <p:cBhvr>
                                        <p:cTn id="7" dur="7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00B328D-2F27-963B-E849-B1F134122448}"/>
              </a:ext>
            </a:extLst>
          </p:cNvPr>
          <p:cNvSpPr>
            <a:spLocks noGrp="1" noChangeArrowheads="1"/>
          </p:cNvSpPr>
          <p:nvPr>
            <p:ph type="title"/>
          </p:nvPr>
        </p:nvSpPr>
        <p:spPr>
          <a:xfrm>
            <a:off x="995441" y="1030289"/>
            <a:ext cx="3074960" cy="814536"/>
          </a:xfrm>
        </p:spPr>
        <p:txBody>
          <a:bodyPr>
            <a:normAutofit/>
          </a:bodyPr>
          <a:lstStyle/>
          <a:p>
            <a:pPr eaLnBrk="1" hangingPunct="1"/>
            <a:r>
              <a:rPr lang="en-GB" altLang="en-US" b="1"/>
              <a:t>Introduction</a:t>
            </a:r>
          </a:p>
        </p:txBody>
      </p:sp>
      <p:sp>
        <p:nvSpPr>
          <p:cNvPr id="9229" name="Content Placeholder 2">
            <a:extLst>
              <a:ext uri="{FF2B5EF4-FFF2-40B4-BE49-F238E27FC236}">
                <a16:creationId xmlns:a16="http://schemas.microsoft.com/office/drawing/2014/main" id="{D5DC07F1-F491-34E8-1B7E-CCA5CE3BAF7F}"/>
              </a:ext>
            </a:extLst>
          </p:cNvPr>
          <p:cNvSpPr>
            <a:spLocks noGrp="1" noChangeArrowheads="1"/>
          </p:cNvSpPr>
          <p:nvPr>
            <p:ph idx="1"/>
          </p:nvPr>
        </p:nvSpPr>
        <p:spPr>
          <a:xfrm>
            <a:off x="995441" y="1844825"/>
            <a:ext cx="3074960" cy="3946375"/>
          </a:xfrm>
        </p:spPr>
        <p:txBody>
          <a:bodyPr>
            <a:normAutofit/>
          </a:bodyPr>
          <a:lstStyle/>
          <a:p>
            <a:pPr marL="0" indent="0">
              <a:lnSpc>
                <a:spcPct val="90000"/>
              </a:lnSpc>
              <a:buNone/>
            </a:pPr>
            <a:r>
              <a:rPr lang="en-GB" altLang="en-US" sz="1100"/>
              <a:t>In this presentation</a:t>
            </a:r>
            <a:r>
              <a:rPr lang="en-US" altLang="en-US" sz="1100"/>
              <a:t>, I will be examining the impact on the workforce, service delivery, patients,</a:t>
            </a:r>
            <a:r>
              <a:rPr lang="en-GB" altLang="en-US" sz="1100"/>
              <a:t> and communities.</a:t>
            </a:r>
          </a:p>
          <a:p>
            <a:pPr marL="0" indent="0">
              <a:lnSpc>
                <a:spcPct val="90000"/>
              </a:lnSpc>
              <a:buNone/>
            </a:pPr>
            <a:r>
              <a:rPr lang="en-GB" altLang="en-US" sz="1100"/>
              <a:t>I will also </a:t>
            </a:r>
            <a:r>
              <a:rPr lang="en-US" altLang="en-US" sz="1100"/>
              <a:t>look at the challenges of innovation and recommendations, followed by the conclusion, references, appendix, and </a:t>
            </a:r>
            <a:r>
              <a:rPr lang="en-GB" altLang="en-US" sz="1100"/>
              <a:t>any questions. </a:t>
            </a:r>
          </a:p>
          <a:p>
            <a:pPr marL="0" indent="0">
              <a:lnSpc>
                <a:spcPct val="90000"/>
              </a:lnSpc>
              <a:buNone/>
            </a:pPr>
            <a:r>
              <a:rPr lang="en-GB" altLang="en-US" sz="1100"/>
              <a:t>Definition:</a:t>
            </a:r>
          </a:p>
          <a:p>
            <a:pPr eaLnBrk="1" hangingPunct="1">
              <a:lnSpc>
                <a:spcPct val="90000"/>
              </a:lnSpc>
              <a:buFont typeface="Wingdings" panose="05000000000000000000" pitchFamily="2" charset="2"/>
              <a:buChar char="q"/>
            </a:pPr>
            <a:r>
              <a:rPr lang="en-GB" altLang="en-US" sz="1100"/>
              <a:t>Smart Homes – are homes that are equipped with numerous technologies that will help individuals to have more independence. Smart Home technologies assist in particular those who are vulnerable and have health conditions( WHO,2024).</a:t>
            </a:r>
          </a:p>
          <a:p>
            <a:pPr eaLnBrk="1" hangingPunct="1">
              <a:lnSpc>
                <a:spcPct val="90000"/>
              </a:lnSpc>
              <a:buFont typeface="Wingdings" panose="05000000000000000000" pitchFamily="2" charset="2"/>
              <a:buChar char="q"/>
            </a:pPr>
            <a:r>
              <a:rPr lang="en-GB" altLang="en-US" sz="1100"/>
              <a:t>Assistive Technologies – refer to devices, systems and equipment that help individuals, such as the elderly and people with disabilities(</a:t>
            </a:r>
            <a:r>
              <a:rPr lang="en-GB" altLang="en-US" sz="1100" err="1"/>
              <a:t>FaceHeart</a:t>
            </a:r>
            <a:r>
              <a:rPr lang="en-GB" altLang="en-US" sz="1100"/>
              <a:t>, 2025).</a:t>
            </a:r>
          </a:p>
          <a:p>
            <a:pPr eaLnBrk="1" hangingPunct="1">
              <a:lnSpc>
                <a:spcPct val="90000"/>
              </a:lnSpc>
              <a:buFont typeface="Wingdings" panose="05000000000000000000" pitchFamily="2" charset="2"/>
              <a:buChar char="q"/>
            </a:pPr>
            <a:r>
              <a:rPr lang="en-GB" altLang="en-US" sz="1100">
                <a:hlinkClick r:id="rId4"/>
              </a:rPr>
              <a:t>https://youtu.be/DBxmADjQlI4</a:t>
            </a:r>
            <a:r>
              <a:rPr lang="en-GB" altLang="en-US" sz="1100"/>
              <a:t>. </a:t>
            </a:r>
          </a:p>
          <a:p>
            <a:pPr marL="0" indent="0" eaLnBrk="1" hangingPunct="1">
              <a:lnSpc>
                <a:spcPct val="90000"/>
              </a:lnSpc>
              <a:buNone/>
            </a:pPr>
            <a:endParaRPr lang="en-GB" altLang="en-US" sz="1100"/>
          </a:p>
          <a:p>
            <a:pPr eaLnBrk="1" hangingPunct="1">
              <a:lnSpc>
                <a:spcPct val="90000"/>
              </a:lnSpc>
            </a:pPr>
            <a:endParaRPr lang="en-GB" altLang="en-US" sz="1100"/>
          </a:p>
        </p:txBody>
      </p:sp>
      <p:pic>
        <p:nvPicPr>
          <p:cNvPr id="6" name="Picture 5">
            <a:extLst>
              <a:ext uri="{FF2B5EF4-FFF2-40B4-BE49-F238E27FC236}">
                <a16:creationId xmlns:a16="http://schemas.microsoft.com/office/drawing/2014/main" id="{DCBCDA50-D160-7EC7-CD36-75B73F2D67D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4905801" y="639098"/>
            <a:ext cx="3365530"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9" name="Picture 8">
            <a:extLst>
              <a:ext uri="{FF2B5EF4-FFF2-40B4-BE49-F238E27FC236}">
                <a16:creationId xmlns:a16="http://schemas.microsoft.com/office/drawing/2014/main" id="{DE8A8AA5-9367-0C7A-CA8F-9999FB9A449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43270" y="3579787"/>
            <a:ext cx="4090592" cy="2577072"/>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152034E9-ED60-B740-9352-3A46AF7ED923}"/>
              </a:ext>
            </a:extLst>
          </p:cNvPr>
          <p:cNvSpPr txBox="1"/>
          <p:nvPr/>
        </p:nvSpPr>
        <p:spPr>
          <a:xfrm>
            <a:off x="6957183"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rincondelemprendedor.es/la-domotica-en-el-hoga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3" name="Picture 2">
            <a:extLst>
              <a:ext uri="{FF2B5EF4-FFF2-40B4-BE49-F238E27FC236}">
                <a16:creationId xmlns:a16="http://schemas.microsoft.com/office/drawing/2014/main" id="{2B664F4C-6F12-12AE-2F98-2FF9631B56A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19183" y="-2142017086"/>
            <a:ext cx="10683796" cy="350788"/>
          </a:xfrm>
          <a:prstGeom prst="rect">
            <a:avLst/>
          </a:prstGeom>
        </p:spPr>
      </p:pic>
      <p:sp>
        <p:nvSpPr>
          <p:cNvPr id="10" name="TextBox 9">
            <a:extLst>
              <a:ext uri="{FF2B5EF4-FFF2-40B4-BE49-F238E27FC236}">
                <a16:creationId xmlns:a16="http://schemas.microsoft.com/office/drawing/2014/main" id="{80C833AC-F2E3-505E-95A3-BA45B7FAF59C}"/>
              </a:ext>
            </a:extLst>
          </p:cNvPr>
          <p:cNvSpPr txBox="1"/>
          <p:nvPr/>
        </p:nvSpPr>
        <p:spPr>
          <a:xfrm>
            <a:off x="6467884" y="5956804"/>
            <a:ext cx="21659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frontiersin.org/journals/public-health/articles/10.3389/fpubh.2022.1030656/full">
                  <a:extLst>
                    <a:ext uri="{A12FA001-AC4F-418D-AE19-62706E023703}">
                      <ahyp:hlinkClr xmlns:ahyp="http://schemas.microsoft.com/office/drawing/2018/hyperlinkcolor" val="tx"/>
                    </a:ext>
                  </a:extLst>
                </a:hlinkClick>
              </a:rPr>
              <a:t>This Photo</a:t>
            </a:r>
            <a:r>
              <a:rPr lang="en-GB" sz="700" err="1">
                <a:solidFill>
                  <a:srgbClr val="FFFFFF"/>
                </a:solidFill>
              </a:rPr>
              <a:t>by</a:t>
            </a:r>
            <a:r>
              <a:rPr lang="en-GB" sz="700">
                <a:solidFill>
                  <a:srgbClr val="FFFFFF"/>
                </a:solidFill>
              </a:rPr>
              <a:t>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FCDD5B1-BB8A-4C92-4094-0296B56A7F73}"/>
              </a:ext>
            </a:extLst>
          </p:cNvPr>
          <p:cNvSpPr>
            <a:spLocks noGrp="1" noChangeArrowheads="1"/>
          </p:cNvSpPr>
          <p:nvPr>
            <p:ph type="title"/>
          </p:nvPr>
        </p:nvSpPr>
        <p:spPr/>
        <p:txBody>
          <a:bodyPr/>
          <a:lstStyle/>
          <a:p>
            <a:pPr eaLnBrk="1" hangingPunct="1"/>
            <a:r>
              <a:rPr lang="en-GB" altLang="en-US" b="1"/>
              <a:t>Impact on Workforce</a:t>
            </a:r>
          </a:p>
        </p:txBody>
      </p:sp>
      <p:graphicFrame>
        <p:nvGraphicFramePr>
          <p:cNvPr id="11271" name="Content Placeholder 2">
            <a:extLst>
              <a:ext uri="{FF2B5EF4-FFF2-40B4-BE49-F238E27FC236}">
                <a16:creationId xmlns:a16="http://schemas.microsoft.com/office/drawing/2014/main" id="{FCFD3CFE-4E13-0AB9-8339-5FEB3C1DF2DB}"/>
              </a:ext>
            </a:extLst>
          </p:cNvPr>
          <p:cNvGraphicFramePr>
            <a:graphicFrameLocks noGrp="1"/>
          </p:cNvGraphicFramePr>
          <p:nvPr>
            <p:ph idx="1"/>
          </p:nvPr>
        </p:nvGraphicFramePr>
        <p:xfrm>
          <a:off x="457200" y="2142068"/>
          <a:ext cx="7772400"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A1607-AF23-39F0-4B6A-DD688346C60E}"/>
              </a:ext>
            </a:extLst>
          </p:cNvPr>
          <p:cNvSpPr>
            <a:spLocks noGrp="1"/>
          </p:cNvSpPr>
          <p:nvPr>
            <p:ph type="title"/>
          </p:nvPr>
        </p:nvSpPr>
        <p:spPr>
          <a:xfrm>
            <a:off x="3716593" y="639097"/>
            <a:ext cx="4944806" cy="1612490"/>
          </a:xfrm>
        </p:spPr>
        <p:txBody>
          <a:bodyPr>
            <a:normAutofit/>
          </a:bodyPr>
          <a:lstStyle/>
          <a:p>
            <a:r>
              <a:rPr lang="en-GB" b="1"/>
              <a:t>Impact on Service delivery</a:t>
            </a:r>
          </a:p>
        </p:txBody>
      </p:sp>
      <p:pic>
        <p:nvPicPr>
          <p:cNvPr id="7" name="Graphic 6" descr="Doctor">
            <a:extLst>
              <a:ext uri="{FF2B5EF4-FFF2-40B4-BE49-F238E27FC236}">
                <a16:creationId xmlns:a16="http://schemas.microsoft.com/office/drawing/2014/main" id="{A7A4A49E-F31A-62EA-2888-9E18D8FC3FF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2598" y="1927806"/>
            <a:ext cx="2998021" cy="299802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D2CBF94F-D2FF-FB29-AA0C-7362837866B7}"/>
              </a:ext>
            </a:extLst>
          </p:cNvPr>
          <p:cNvSpPr>
            <a:spLocks noGrp="1"/>
          </p:cNvSpPr>
          <p:nvPr>
            <p:ph idx="1"/>
          </p:nvPr>
        </p:nvSpPr>
        <p:spPr>
          <a:xfrm>
            <a:off x="3716593" y="2251587"/>
            <a:ext cx="4944806" cy="3972232"/>
          </a:xfrm>
        </p:spPr>
        <p:txBody>
          <a:bodyPr>
            <a:normAutofit/>
          </a:bodyPr>
          <a:lstStyle/>
          <a:p>
            <a:pPr marL="0" indent="0">
              <a:lnSpc>
                <a:spcPct val="90000"/>
              </a:lnSpc>
              <a:buNone/>
            </a:pPr>
            <a:endParaRPr lang="en-US" sz="1400"/>
          </a:p>
          <a:p>
            <a:pPr marL="0" indent="0">
              <a:lnSpc>
                <a:spcPct val="90000"/>
              </a:lnSpc>
              <a:buNone/>
            </a:pPr>
            <a:r>
              <a:rPr lang="en-US" sz="1400"/>
              <a:t>Positives:</a:t>
            </a:r>
          </a:p>
          <a:p>
            <a:pPr>
              <a:lnSpc>
                <a:spcPct val="90000"/>
              </a:lnSpc>
              <a:buFont typeface="Wingdings" panose="05000000000000000000" pitchFamily="2" charset="2"/>
              <a:buChar char="q"/>
            </a:pPr>
            <a:r>
              <a:rPr lang="en-US" sz="1400"/>
              <a:t>Personalised Care – Assistive technology will give healthcare workers the ability to give care based on an individual's needs</a:t>
            </a:r>
            <a:r>
              <a:rPr lang="en-GB" sz="1400"/>
              <a:t> and have real-time monitoring.</a:t>
            </a:r>
          </a:p>
          <a:p>
            <a:pPr>
              <a:lnSpc>
                <a:spcPct val="90000"/>
              </a:lnSpc>
              <a:buFont typeface="Wingdings" panose="05000000000000000000" pitchFamily="2" charset="2"/>
              <a:buChar char="q"/>
            </a:pPr>
            <a:r>
              <a:rPr lang="en-GB" sz="1400"/>
              <a:t>Monitoring Patient – This will improve continuous care through healthcare wearable devices and sensors at home.</a:t>
            </a:r>
          </a:p>
          <a:p>
            <a:pPr marL="0" indent="0">
              <a:lnSpc>
                <a:spcPct val="90000"/>
              </a:lnSpc>
              <a:buNone/>
            </a:pPr>
            <a:endParaRPr lang="en-GB" sz="1400"/>
          </a:p>
          <a:p>
            <a:pPr marL="0" indent="0">
              <a:lnSpc>
                <a:spcPct val="90000"/>
              </a:lnSpc>
              <a:buNone/>
            </a:pPr>
            <a:r>
              <a:rPr lang="en-GB" sz="1400"/>
              <a:t>Negatives:</a:t>
            </a:r>
          </a:p>
          <a:p>
            <a:pPr>
              <a:lnSpc>
                <a:spcPct val="90000"/>
              </a:lnSpc>
              <a:buFont typeface="Wingdings" panose="05000000000000000000" pitchFamily="2" charset="2"/>
              <a:buChar char="q"/>
            </a:pPr>
            <a:r>
              <a:rPr lang="en-GB" sz="1400"/>
              <a:t>Security and Privacy – </a:t>
            </a:r>
            <a:r>
              <a:rPr lang="en-US" sz="1400"/>
              <a:t>interconnected devices can raise concerns, and this can break down trust between patients</a:t>
            </a:r>
            <a:r>
              <a:rPr lang="en-GB" sz="1400"/>
              <a:t> and professionals.</a:t>
            </a:r>
          </a:p>
          <a:p>
            <a:pPr>
              <a:lnSpc>
                <a:spcPct val="90000"/>
              </a:lnSpc>
              <a:buFont typeface="Wingdings" panose="05000000000000000000" pitchFamily="2" charset="2"/>
              <a:buChar char="q"/>
            </a:pPr>
            <a:r>
              <a:rPr lang="en-GB" sz="1400"/>
              <a:t>Divides – There can be disparities when accessing technologies due to literacy and inequalities.                                                      (Foundation, </a:t>
            </a:r>
            <a:r>
              <a:rPr lang="en-GB" sz="1400" err="1"/>
              <a:t>nd</a:t>
            </a:r>
            <a:r>
              <a:rPr lang="en-GB" sz="1400"/>
              <a:t>)</a:t>
            </a:r>
          </a:p>
        </p:txBody>
      </p:sp>
    </p:spTree>
    <p:extLst>
      <p:ext uri="{BB962C8B-B14F-4D97-AF65-F5344CB8AC3E}">
        <p14:creationId xmlns:p14="http://schemas.microsoft.com/office/powerpoint/2010/main" val="108888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3320" name="Freeform: Shape 13319">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857250"/>
            <a:ext cx="6633872" cy="51435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314" name="Title 1">
            <a:extLst>
              <a:ext uri="{FF2B5EF4-FFF2-40B4-BE49-F238E27FC236}">
                <a16:creationId xmlns:a16="http://schemas.microsoft.com/office/drawing/2014/main" id="{729EE0C6-4BA7-A5EA-3375-C92F97186867}"/>
              </a:ext>
            </a:extLst>
          </p:cNvPr>
          <p:cNvSpPr>
            <a:spLocks noGrp="1" noChangeArrowheads="1"/>
          </p:cNvSpPr>
          <p:nvPr>
            <p:ph type="title"/>
          </p:nvPr>
        </p:nvSpPr>
        <p:spPr>
          <a:xfrm>
            <a:off x="514351" y="1232807"/>
            <a:ext cx="5551714" cy="1020536"/>
          </a:xfrm>
        </p:spPr>
        <p:txBody>
          <a:bodyPr>
            <a:normAutofit/>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627AA5D6-91DA-C31E-81A4-81001D4BA9AA}"/>
              </a:ext>
            </a:extLst>
          </p:cNvPr>
          <p:cNvSpPr>
            <a:spLocks noGrp="1" noChangeArrowheads="1"/>
          </p:cNvSpPr>
          <p:nvPr>
            <p:ph idx="1"/>
          </p:nvPr>
        </p:nvSpPr>
        <p:spPr>
          <a:xfrm>
            <a:off x="514351" y="2253343"/>
            <a:ext cx="5551714" cy="2544083"/>
          </a:xfrm>
        </p:spPr>
        <p:txBody>
          <a:bodyPr>
            <a:normAutofit/>
          </a:bodyPr>
          <a:lstStyle/>
          <a:p>
            <a:pPr marL="0" indent="0" eaLnBrk="1" hangingPunct="1">
              <a:lnSpc>
                <a:spcPct val="90000"/>
              </a:lnSpc>
              <a:buNone/>
            </a:pPr>
            <a:r>
              <a:rPr lang="en-GB" altLang="en-US" sz="1100"/>
              <a:t>Positives:</a:t>
            </a:r>
          </a:p>
          <a:p>
            <a:pPr eaLnBrk="1" hangingPunct="1">
              <a:lnSpc>
                <a:spcPct val="90000"/>
              </a:lnSpc>
              <a:buFont typeface="Wingdings" panose="05000000000000000000" pitchFamily="2" charset="2"/>
              <a:buChar char="q"/>
            </a:pPr>
            <a:r>
              <a:rPr lang="en-GB" altLang="en-US" sz="1100"/>
              <a:t>Empowerment – assistive technologies and smart home devices will encourage patient to take control of their own care, giving them active access to their care plan.</a:t>
            </a:r>
          </a:p>
          <a:p>
            <a:pPr>
              <a:lnSpc>
                <a:spcPct val="90000"/>
              </a:lnSpc>
              <a:buFont typeface="Wingdings" panose="05000000000000000000" pitchFamily="2" charset="2"/>
              <a:buChar char="q"/>
            </a:pPr>
            <a:r>
              <a:rPr lang="en-GB" altLang="en-US" sz="1100"/>
              <a:t>Communication – Smart home and assistive technologies </a:t>
            </a:r>
            <a:r>
              <a:rPr lang="en-US" altLang="en-US" sz="1100"/>
              <a:t>enable patient interactions with their healthcare professionals, allowing them to obtain information about treatment plans and a better perception of the </a:t>
            </a:r>
            <a:r>
              <a:rPr lang="en-GB" altLang="en-US" sz="1100"/>
              <a:t>care experience.</a:t>
            </a:r>
          </a:p>
          <a:p>
            <a:pPr marL="0" indent="0">
              <a:lnSpc>
                <a:spcPct val="90000"/>
              </a:lnSpc>
              <a:buNone/>
            </a:pPr>
            <a:r>
              <a:rPr lang="en-GB" altLang="en-US" sz="1100"/>
              <a:t>Negative:</a:t>
            </a:r>
          </a:p>
          <a:p>
            <a:pPr>
              <a:lnSpc>
                <a:spcPct val="90000"/>
              </a:lnSpc>
              <a:buFont typeface="Wingdings" panose="05000000000000000000" pitchFamily="2" charset="2"/>
              <a:buChar char="q"/>
            </a:pPr>
            <a:r>
              <a:rPr lang="en-GB" altLang="en-US" sz="1100"/>
              <a:t>Literacy in Patients – the access to </a:t>
            </a:r>
            <a:r>
              <a:rPr lang="en-US" altLang="en-US" sz="1100"/>
              <a:t>patients who may be less experienced with technologies and may get frustrated when navigating</a:t>
            </a:r>
            <a:r>
              <a:rPr lang="en-GB" altLang="en-US" sz="1100"/>
              <a:t> the healthcare system.</a:t>
            </a:r>
          </a:p>
          <a:p>
            <a:pPr marL="0" indent="0">
              <a:lnSpc>
                <a:spcPct val="90000"/>
              </a:lnSpc>
              <a:buNone/>
            </a:pPr>
            <a:r>
              <a:rPr lang="en-GB" altLang="en-US" sz="1100"/>
              <a:t>                                                          (Chabot, Delavant, McCarley, 2019)</a:t>
            </a:r>
          </a:p>
        </p:txBody>
      </p:sp>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1C4F3E65-91D0-3403-D951-0F4D84D0F583}"/>
              </a:ext>
            </a:extLst>
          </p:cNvPr>
          <p:cNvSpPr>
            <a:spLocks noGrp="1" noChangeArrowheads="1"/>
          </p:cNvSpPr>
          <p:nvPr>
            <p:ph type="title"/>
          </p:nvPr>
        </p:nvSpPr>
        <p:spPr>
          <a:xfrm>
            <a:off x="514351" y="609600"/>
            <a:ext cx="4711700" cy="1456267"/>
          </a:xfrm>
        </p:spPr>
        <p:txBody>
          <a:bodyPr>
            <a:normAutofit/>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4217E09B-FE1B-71EB-3BE4-4571FA0DA8E3}"/>
              </a:ext>
            </a:extLst>
          </p:cNvPr>
          <p:cNvSpPr>
            <a:spLocks noGrp="1" noChangeArrowheads="1"/>
          </p:cNvSpPr>
          <p:nvPr>
            <p:ph idx="1"/>
          </p:nvPr>
        </p:nvSpPr>
        <p:spPr>
          <a:xfrm>
            <a:off x="514351" y="2142067"/>
            <a:ext cx="4711700" cy="3649133"/>
          </a:xfrm>
        </p:spPr>
        <p:txBody>
          <a:bodyPr>
            <a:normAutofit/>
          </a:bodyPr>
          <a:lstStyle/>
          <a:p>
            <a:pPr>
              <a:lnSpc>
                <a:spcPct val="90000"/>
              </a:lnSpc>
              <a:buFont typeface="Wingdings" panose="05000000000000000000" pitchFamily="2" charset="2"/>
              <a:buChar char="q"/>
            </a:pPr>
            <a:r>
              <a:rPr lang="en-GB" altLang="en-US" sz="1700"/>
              <a:t>Service Location – Smart home and assistive technologies will </a:t>
            </a:r>
            <a:r>
              <a:rPr lang="en-US" altLang="en-US" sz="1700"/>
              <a:t>enable remote monitoring, allowing patients in rural areas to access healthcare without travelling</a:t>
            </a:r>
            <a:r>
              <a:rPr lang="en-GB" altLang="en-US" sz="1700"/>
              <a:t>. </a:t>
            </a:r>
          </a:p>
          <a:p>
            <a:pPr>
              <a:lnSpc>
                <a:spcPct val="90000"/>
              </a:lnSpc>
              <a:buFont typeface="Wingdings" panose="05000000000000000000" pitchFamily="2" charset="2"/>
              <a:buChar char="q"/>
            </a:pPr>
            <a:r>
              <a:rPr lang="en-GB" altLang="en-US" sz="1700"/>
              <a:t>Family Members – Assistive technologies can take some burden off caregivers and family members, allowing them to perform their roles without being physically present.</a:t>
            </a:r>
          </a:p>
          <a:p>
            <a:pPr>
              <a:lnSpc>
                <a:spcPct val="90000"/>
              </a:lnSpc>
              <a:buFont typeface="Wingdings" panose="05000000000000000000" pitchFamily="2" charset="2"/>
              <a:buChar char="q"/>
            </a:pPr>
            <a:r>
              <a:rPr lang="en-GB" altLang="en-US" sz="1700"/>
              <a:t>Public – Smart home and </a:t>
            </a:r>
            <a:r>
              <a:rPr lang="en-US" altLang="en-US" sz="1700"/>
              <a:t>assistive technologies can reduce strain on public health by monitoring health metrics, enabling early identification of outbreaks in specific areas</a:t>
            </a:r>
            <a:r>
              <a:rPr lang="en-GB" altLang="en-US" sz="1700"/>
              <a:t> of the public.                              (Helal, Bull, 2019)</a:t>
            </a:r>
          </a:p>
        </p:txBody>
      </p:sp>
      <p:pic>
        <p:nvPicPr>
          <p:cNvPr id="14343" name="Graphic 14342" descr="Wireless">
            <a:extLst>
              <a:ext uri="{FF2B5EF4-FFF2-40B4-BE49-F238E27FC236}">
                <a16:creationId xmlns:a16="http://schemas.microsoft.com/office/drawing/2014/main" id="{1A43488F-06C1-2493-9C58-4D247E5E99D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93202" y="2098757"/>
            <a:ext cx="2584285" cy="258428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7" name="Rectangle 15376">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8" name="Freeform: Shape 15377">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3094482"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5362" name="Title 1">
            <a:extLst>
              <a:ext uri="{FF2B5EF4-FFF2-40B4-BE49-F238E27FC236}">
                <a16:creationId xmlns:a16="http://schemas.microsoft.com/office/drawing/2014/main" id="{DC458FDE-9C4D-C4D4-647D-290BCDA07937}"/>
              </a:ext>
            </a:extLst>
          </p:cNvPr>
          <p:cNvSpPr>
            <a:spLocks noGrp="1" noChangeArrowheads="1"/>
          </p:cNvSpPr>
          <p:nvPr>
            <p:ph type="title"/>
          </p:nvPr>
        </p:nvSpPr>
        <p:spPr>
          <a:xfrm>
            <a:off x="514350" y="643466"/>
            <a:ext cx="1943100" cy="4995333"/>
          </a:xfrm>
        </p:spPr>
        <p:txBody>
          <a:bodyPr>
            <a:normAutofit/>
          </a:bodyPr>
          <a:lstStyle/>
          <a:p>
            <a:pPr eaLnBrk="1" hangingPunct="1"/>
            <a:r>
              <a:rPr lang="en-GB" altLang="en-US" sz="2600" b="1">
                <a:solidFill>
                  <a:srgbClr val="FFFFFF"/>
                </a:solidFill>
              </a:rPr>
              <a:t>Challenges of the innovation</a:t>
            </a:r>
          </a:p>
        </p:txBody>
      </p:sp>
      <p:graphicFrame>
        <p:nvGraphicFramePr>
          <p:cNvPr id="15379" name="Content Placeholder 2">
            <a:extLst>
              <a:ext uri="{FF2B5EF4-FFF2-40B4-BE49-F238E27FC236}">
                <a16:creationId xmlns:a16="http://schemas.microsoft.com/office/drawing/2014/main" id="{FBAC73E4-EE6C-566F-5EF8-54543B3BD52D}"/>
              </a:ext>
            </a:extLst>
          </p:cNvPr>
          <p:cNvGraphicFramePr>
            <a:graphicFrameLocks noGrp="1"/>
          </p:cNvGraphicFramePr>
          <p:nvPr>
            <p:ph idx="1"/>
            <p:extLst>
              <p:ext uri="{D42A27DB-BD31-4B8C-83A1-F6EECF244321}">
                <p14:modId xmlns:p14="http://schemas.microsoft.com/office/powerpoint/2010/main" val="3133470278"/>
              </p:ext>
            </p:extLst>
          </p:nvPr>
        </p:nvGraphicFramePr>
        <p:xfrm>
          <a:off x="3606450" y="901700"/>
          <a:ext cx="5023200" cy="5047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BB67808-337C-2195-083F-77469ED9C4AE}"/>
              </a:ext>
            </a:extLst>
          </p:cNvPr>
          <p:cNvSpPr>
            <a:spLocks noGrp="1" noChangeArrowheads="1"/>
          </p:cNvSpPr>
          <p:nvPr>
            <p:ph type="title"/>
          </p:nvPr>
        </p:nvSpPr>
        <p:spPr>
          <a:xfrm>
            <a:off x="619431" y="808055"/>
            <a:ext cx="2984404" cy="1453363"/>
          </a:xfrm>
        </p:spPr>
        <p:txBody>
          <a:bodyPr>
            <a:normAutofit/>
          </a:bodyPr>
          <a:lstStyle/>
          <a:p>
            <a:r>
              <a:rPr lang="en-GB" altLang="en-US" sz="2600" b="1"/>
              <a:t>Recommendations</a:t>
            </a:r>
          </a:p>
        </p:txBody>
      </p:sp>
      <p:sp>
        <p:nvSpPr>
          <p:cNvPr id="16387" name="Content Placeholder 2">
            <a:extLst>
              <a:ext uri="{FF2B5EF4-FFF2-40B4-BE49-F238E27FC236}">
                <a16:creationId xmlns:a16="http://schemas.microsoft.com/office/drawing/2014/main" id="{39584979-D5F5-43D1-D92F-D84DDF36FBAD}"/>
              </a:ext>
            </a:extLst>
          </p:cNvPr>
          <p:cNvSpPr>
            <a:spLocks noGrp="1" noChangeArrowheads="1"/>
          </p:cNvSpPr>
          <p:nvPr>
            <p:ph idx="1"/>
          </p:nvPr>
        </p:nvSpPr>
        <p:spPr>
          <a:xfrm>
            <a:off x="601633" y="2261420"/>
            <a:ext cx="3002202" cy="3637935"/>
          </a:xfrm>
        </p:spPr>
        <p:txBody>
          <a:bodyPr>
            <a:normAutofit/>
          </a:bodyPr>
          <a:lstStyle/>
          <a:p>
            <a:pPr>
              <a:buFont typeface="Wingdings" panose="05000000000000000000" pitchFamily="2" charset="2"/>
              <a:buChar char="q"/>
            </a:pPr>
            <a:r>
              <a:rPr lang="en-GB" altLang="en-US"/>
              <a:t>Training</a:t>
            </a:r>
          </a:p>
          <a:p>
            <a:pPr>
              <a:buFont typeface="Wingdings" panose="05000000000000000000" pitchFamily="2" charset="2"/>
              <a:buChar char="q"/>
            </a:pPr>
            <a:r>
              <a:rPr lang="en-GB" altLang="en-US"/>
              <a:t>Ethical Consideration</a:t>
            </a:r>
          </a:p>
          <a:p>
            <a:pPr>
              <a:buFont typeface="Wingdings" panose="05000000000000000000" pitchFamily="2" charset="2"/>
              <a:buChar char="q"/>
            </a:pPr>
            <a:r>
              <a:rPr lang="en-GB" altLang="en-US"/>
              <a:t>Monitor Technologies</a:t>
            </a:r>
          </a:p>
          <a:p>
            <a:pPr>
              <a:buFont typeface="Wingdings" panose="05000000000000000000" pitchFamily="2" charset="2"/>
              <a:buChar char="q"/>
            </a:pPr>
            <a:r>
              <a:rPr lang="en-GB" altLang="en-US"/>
              <a:t>Secure Security and Privacy</a:t>
            </a:r>
          </a:p>
          <a:p>
            <a:pPr>
              <a:buFont typeface="Wingdings" panose="05000000000000000000" pitchFamily="2" charset="2"/>
              <a:buChar char="q"/>
            </a:pPr>
            <a:r>
              <a:rPr lang="en-GB" altLang="en-US"/>
              <a:t>Funding opportunities</a:t>
            </a:r>
          </a:p>
          <a:p>
            <a:pPr>
              <a:buFont typeface="Wingdings" panose="05000000000000000000" pitchFamily="2" charset="2"/>
              <a:buChar char="q"/>
            </a:pPr>
            <a:endParaRPr lang="en-GB" altLang="en-US"/>
          </a:p>
          <a:p>
            <a:pPr marL="0" indent="0">
              <a:buNone/>
            </a:pPr>
            <a:r>
              <a:rPr lang="en-GB" altLang="en-US"/>
              <a:t>(Khan, Ali, Shah, 2024)</a:t>
            </a:r>
          </a:p>
        </p:txBody>
      </p:sp>
      <p:pic>
        <p:nvPicPr>
          <p:cNvPr id="3" name="Picture 2">
            <a:extLst>
              <a:ext uri="{FF2B5EF4-FFF2-40B4-BE49-F238E27FC236}">
                <a16:creationId xmlns:a16="http://schemas.microsoft.com/office/drawing/2014/main" id="{4C2647B8-B42B-5888-6F65-641F221E0D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67314" y="1062037"/>
            <a:ext cx="4571694"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1D559F53-2488-6AA2-DCBD-F01107DD10CD}"/>
              </a:ext>
            </a:extLst>
          </p:cNvPr>
          <p:cNvSpPr txBox="1"/>
          <p:nvPr/>
        </p:nvSpPr>
        <p:spPr>
          <a:xfrm>
            <a:off x="6219142" y="5433676"/>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ercollective.caul.edu.au/digital-evidence-manual/chapter/chapter-11-the-smart-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5B3A1BF-7F82-7A31-8EEC-29801184B09B}"/>
              </a:ext>
            </a:extLst>
          </p:cNvPr>
          <p:cNvSpPr>
            <a:spLocks noGrp="1" noChangeArrowheads="1"/>
          </p:cNvSpPr>
          <p:nvPr>
            <p:ph type="title"/>
          </p:nvPr>
        </p:nvSpPr>
        <p:spPr>
          <a:xfrm>
            <a:off x="619431" y="808055"/>
            <a:ext cx="2984404" cy="1453363"/>
          </a:xfrm>
        </p:spPr>
        <p:txBody>
          <a:bodyPr>
            <a:normAutofit/>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F68F3AC9-738F-1BB2-63EA-2BD142CC1F86}"/>
              </a:ext>
            </a:extLst>
          </p:cNvPr>
          <p:cNvSpPr>
            <a:spLocks noGrp="1" noChangeArrowheads="1"/>
          </p:cNvSpPr>
          <p:nvPr>
            <p:ph idx="1"/>
          </p:nvPr>
        </p:nvSpPr>
        <p:spPr>
          <a:xfrm>
            <a:off x="601633" y="2261420"/>
            <a:ext cx="3002202" cy="3637935"/>
          </a:xfrm>
        </p:spPr>
        <p:txBody>
          <a:bodyPr>
            <a:normAutofit/>
          </a:bodyPr>
          <a:lstStyle/>
          <a:p>
            <a:pPr eaLnBrk="1" hangingPunct="1">
              <a:lnSpc>
                <a:spcPct val="90000"/>
              </a:lnSpc>
              <a:buFont typeface="Wingdings" panose="05000000000000000000" pitchFamily="2" charset="2"/>
              <a:buChar char="q"/>
            </a:pPr>
            <a:r>
              <a:rPr lang="en-GB" altLang="en-US" sz="1100"/>
              <a:t>The Integration of Smart home and assistive technologies within the health and social care gives many ways of help to patients and professionals.</a:t>
            </a:r>
          </a:p>
          <a:p>
            <a:pPr>
              <a:lnSpc>
                <a:spcPct val="90000"/>
              </a:lnSpc>
              <a:buFont typeface="Wingdings" panose="05000000000000000000" pitchFamily="2" charset="2"/>
              <a:buChar char="q"/>
            </a:pPr>
            <a:r>
              <a:rPr lang="en-GB" altLang="en-US" sz="1100"/>
              <a:t>This evolution comes with many challenges</a:t>
            </a:r>
            <a:r>
              <a:rPr lang="en-US" altLang="en-US" sz="1100"/>
              <a:t>, but if approached effectively, it will bring communities together and make person-</a:t>
            </a:r>
            <a:r>
              <a:rPr lang="en-US" altLang="en-US" sz="1100" err="1"/>
              <a:t>centred</a:t>
            </a:r>
            <a:r>
              <a:rPr lang="en-US" altLang="en-US" sz="1100"/>
              <a:t> care easier to deliver, allowing better service delivery</a:t>
            </a:r>
            <a:r>
              <a:rPr lang="en-GB" altLang="en-US" sz="1100"/>
              <a:t>.</a:t>
            </a:r>
          </a:p>
          <a:p>
            <a:pPr>
              <a:lnSpc>
                <a:spcPct val="90000"/>
              </a:lnSpc>
              <a:buFont typeface="Wingdings" panose="05000000000000000000" pitchFamily="2" charset="2"/>
              <a:buChar char="q"/>
            </a:pPr>
            <a:r>
              <a:rPr lang="en-GB" altLang="en-US" sz="1100"/>
              <a:t>The impacts on</a:t>
            </a:r>
            <a:r>
              <a:rPr lang="en-US" altLang="en-US" sz="1100"/>
              <a:t> services and delivery, communities, patients, and the workforce show how innovation can be negative and positive, leading to better outcomes</a:t>
            </a:r>
            <a:r>
              <a:rPr lang="en-GB" altLang="en-US" sz="1100"/>
              <a:t> for all.</a:t>
            </a:r>
          </a:p>
          <a:p>
            <a:pPr>
              <a:lnSpc>
                <a:spcPct val="90000"/>
              </a:lnSpc>
              <a:buFont typeface="Wingdings" panose="05000000000000000000" pitchFamily="2" charset="2"/>
              <a:buChar char="q"/>
            </a:pPr>
            <a:r>
              <a:rPr lang="en-GB" altLang="en-US" sz="1100"/>
              <a:t>Recognising and embracing smart homes and assistive technologies will </a:t>
            </a:r>
            <a:r>
              <a:rPr lang="en-US" altLang="en-US" sz="1100"/>
              <a:t>pave the way for further studies and applications</a:t>
            </a:r>
            <a:r>
              <a:rPr lang="en-GB" altLang="en-US" sz="1100"/>
              <a:t>.</a:t>
            </a:r>
          </a:p>
          <a:p>
            <a:pPr marL="0" indent="0" eaLnBrk="1" hangingPunct="1">
              <a:lnSpc>
                <a:spcPct val="90000"/>
              </a:lnSpc>
              <a:buNone/>
            </a:pPr>
            <a:endParaRPr lang="en-GB" altLang="en-US" sz="1100"/>
          </a:p>
        </p:txBody>
      </p:sp>
      <p:pic>
        <p:nvPicPr>
          <p:cNvPr id="3" name="Picture 2">
            <a:extLst>
              <a:ext uri="{FF2B5EF4-FFF2-40B4-BE49-F238E27FC236}">
                <a16:creationId xmlns:a16="http://schemas.microsoft.com/office/drawing/2014/main" id="{7A81C862-652E-B1EB-7EAC-953F9F29E1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67314" y="1062037"/>
            <a:ext cx="4571694"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Freeform: Shape 18442">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3094482"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8434" name="Title 1">
            <a:extLst>
              <a:ext uri="{FF2B5EF4-FFF2-40B4-BE49-F238E27FC236}">
                <a16:creationId xmlns:a16="http://schemas.microsoft.com/office/drawing/2014/main" id="{BFC4BF92-03D3-C411-52C4-B08B5066496D}"/>
              </a:ext>
            </a:extLst>
          </p:cNvPr>
          <p:cNvSpPr>
            <a:spLocks noGrp="1" noChangeArrowheads="1"/>
          </p:cNvSpPr>
          <p:nvPr>
            <p:ph type="title"/>
          </p:nvPr>
        </p:nvSpPr>
        <p:spPr>
          <a:xfrm>
            <a:off x="514350" y="643466"/>
            <a:ext cx="1943100" cy="4995333"/>
          </a:xfrm>
        </p:spPr>
        <p:txBody>
          <a:bodyPr>
            <a:normAutofit/>
          </a:bodyPr>
          <a:lstStyle/>
          <a:p>
            <a:pPr eaLnBrk="1" hangingPunct="1"/>
            <a:r>
              <a:rPr lang="en-GB" altLang="en-US" sz="2600" b="1">
                <a:solidFill>
                  <a:srgbClr val="FFFFFF"/>
                </a:solidFill>
              </a:rPr>
              <a:t>References</a:t>
            </a:r>
          </a:p>
        </p:txBody>
      </p:sp>
      <p:graphicFrame>
        <p:nvGraphicFramePr>
          <p:cNvPr id="18437" name="Content Placeholder 2">
            <a:extLst>
              <a:ext uri="{FF2B5EF4-FFF2-40B4-BE49-F238E27FC236}">
                <a16:creationId xmlns:a16="http://schemas.microsoft.com/office/drawing/2014/main" id="{37555088-4495-1856-E730-DF054643EBF1}"/>
              </a:ext>
            </a:extLst>
          </p:cNvPr>
          <p:cNvGraphicFramePr>
            <a:graphicFrameLocks noGrp="1"/>
          </p:cNvGraphicFramePr>
          <p:nvPr>
            <p:ph idx="1"/>
            <p:extLst>
              <p:ext uri="{D42A27DB-BD31-4B8C-83A1-F6EECF244321}">
                <p14:modId xmlns:p14="http://schemas.microsoft.com/office/powerpoint/2010/main" val="2080827622"/>
              </p:ext>
            </p:extLst>
          </p:nvPr>
        </p:nvGraphicFramePr>
        <p:xfrm>
          <a:off x="3606450" y="901700"/>
          <a:ext cx="4908900"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04BA-7D01-490A-DD54-40507F70F8F5}"/>
              </a:ext>
            </a:extLst>
          </p:cNvPr>
          <p:cNvSpPr>
            <a:spLocks noGrp="1"/>
          </p:cNvSpPr>
          <p:nvPr>
            <p:ph type="title"/>
          </p:nvPr>
        </p:nvSpPr>
        <p:spPr>
          <a:xfrm>
            <a:off x="514350" y="404664"/>
            <a:ext cx="3588696" cy="522571"/>
          </a:xfrm>
        </p:spPr>
        <p:txBody>
          <a:bodyPr>
            <a:normAutofit/>
          </a:bodyPr>
          <a:lstStyle/>
          <a:p>
            <a:r>
              <a:rPr lang="en-GB"/>
              <a:t>Appendix</a:t>
            </a:r>
          </a:p>
        </p:txBody>
      </p:sp>
      <p:pic>
        <p:nvPicPr>
          <p:cNvPr id="29" name="Content Placeholder 28">
            <a:extLst>
              <a:ext uri="{FF2B5EF4-FFF2-40B4-BE49-F238E27FC236}">
                <a16:creationId xmlns:a16="http://schemas.microsoft.com/office/drawing/2014/main" id="{C7E36FBA-F2B8-9FBF-FFA1-B4E037B113E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512" y="1051639"/>
            <a:ext cx="3168352" cy="2088232"/>
          </a:xfrm>
        </p:spPr>
      </p:pic>
      <p:sp>
        <p:nvSpPr>
          <p:cNvPr id="30" name="TextBox 29">
            <a:extLst>
              <a:ext uri="{FF2B5EF4-FFF2-40B4-BE49-F238E27FC236}">
                <a16:creationId xmlns:a16="http://schemas.microsoft.com/office/drawing/2014/main" id="{B87CFED1-E1D3-7972-9886-F5A96EBE6AF8}"/>
              </a:ext>
            </a:extLst>
          </p:cNvPr>
          <p:cNvSpPr txBox="1"/>
          <p:nvPr/>
        </p:nvSpPr>
        <p:spPr>
          <a:xfrm>
            <a:off x="251520" y="5699933"/>
            <a:ext cx="6488288" cy="230832"/>
          </a:xfrm>
          <a:prstGeom prst="rect">
            <a:avLst/>
          </a:prstGeom>
          <a:noFill/>
        </p:spPr>
        <p:txBody>
          <a:bodyPr wrap="square" rtlCol="0">
            <a:spAutoFit/>
          </a:bodyPr>
          <a:lstStyle/>
          <a:p>
            <a:r>
              <a:rPr lang="en-GB" sz="900">
                <a:hlinkClick r:id="rId4" tooltip="https://www.bendigoexchange.com.au/get-a-smart-home-with-home-automation/"/>
              </a:rPr>
              <a:t>This Photo</a:t>
            </a:r>
            <a:r>
              <a:rPr lang="en-GB" sz="900"/>
              <a:t> by Unknown Author is licensed under </a:t>
            </a:r>
            <a:r>
              <a:rPr lang="en-GB" sz="900">
                <a:hlinkClick r:id="rId5" tooltip="https://creativecommons.org/licenses/by/3.0/"/>
              </a:rPr>
              <a:t>CC BY</a:t>
            </a:r>
            <a:endParaRPr lang="en-GB" sz="900"/>
          </a:p>
        </p:txBody>
      </p:sp>
      <p:pic>
        <p:nvPicPr>
          <p:cNvPr id="35" name="Picture 34">
            <a:extLst>
              <a:ext uri="{FF2B5EF4-FFF2-40B4-BE49-F238E27FC236}">
                <a16:creationId xmlns:a16="http://schemas.microsoft.com/office/drawing/2014/main" id="{DBFABC80-4A1E-9790-6497-F912703FFC6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3712" y="3214433"/>
            <a:ext cx="3334152" cy="2840736"/>
          </a:xfrm>
          <a:prstGeom prst="rect">
            <a:avLst/>
          </a:prstGeom>
        </p:spPr>
      </p:pic>
      <p:sp>
        <p:nvSpPr>
          <p:cNvPr id="36" name="TextBox 35">
            <a:extLst>
              <a:ext uri="{FF2B5EF4-FFF2-40B4-BE49-F238E27FC236}">
                <a16:creationId xmlns:a16="http://schemas.microsoft.com/office/drawing/2014/main" id="{58A0F50F-1067-5062-BECC-6087F7D2EE3A}"/>
              </a:ext>
            </a:extLst>
          </p:cNvPr>
          <p:cNvSpPr txBox="1"/>
          <p:nvPr/>
        </p:nvSpPr>
        <p:spPr>
          <a:xfrm>
            <a:off x="13712" y="6055169"/>
            <a:ext cx="3334152" cy="230832"/>
          </a:xfrm>
          <a:prstGeom prst="rect">
            <a:avLst/>
          </a:prstGeom>
          <a:noFill/>
        </p:spPr>
        <p:txBody>
          <a:bodyPr wrap="square" rtlCol="0">
            <a:spAutoFit/>
          </a:bodyPr>
          <a:lstStyle/>
          <a:p>
            <a:r>
              <a:rPr lang="en-GB" sz="900">
                <a:hlinkClick r:id="rId7" tooltip="https://www.frontiersin.org/articles/10.3389/fpsyg.2020.00335/full"/>
              </a:rPr>
              <a:t>This Photo</a:t>
            </a:r>
            <a:r>
              <a:rPr lang="en-GB" sz="900"/>
              <a:t> by Unknown Author is licensed under </a:t>
            </a:r>
            <a:r>
              <a:rPr lang="en-GB" sz="900">
                <a:hlinkClick r:id="rId5" tooltip="https://creativecommons.org/licenses/by/3.0/"/>
              </a:rPr>
              <a:t>CC BY</a:t>
            </a:r>
            <a:endParaRPr lang="en-GB" sz="900"/>
          </a:p>
        </p:txBody>
      </p:sp>
      <p:pic>
        <p:nvPicPr>
          <p:cNvPr id="40" name="Picture 39">
            <a:extLst>
              <a:ext uri="{FF2B5EF4-FFF2-40B4-BE49-F238E27FC236}">
                <a16:creationId xmlns:a16="http://schemas.microsoft.com/office/drawing/2014/main" id="{5E703F33-0AE6-E6B0-289C-CADC06F598D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510138" y="3212976"/>
            <a:ext cx="4230214" cy="2842193"/>
          </a:xfrm>
          <a:prstGeom prst="rect">
            <a:avLst/>
          </a:prstGeom>
        </p:spPr>
      </p:pic>
      <p:sp>
        <p:nvSpPr>
          <p:cNvPr id="41" name="TextBox 40">
            <a:extLst>
              <a:ext uri="{FF2B5EF4-FFF2-40B4-BE49-F238E27FC236}">
                <a16:creationId xmlns:a16="http://schemas.microsoft.com/office/drawing/2014/main" id="{5C06F656-4E08-43EB-B1D5-2DDA0F010DF5}"/>
              </a:ext>
            </a:extLst>
          </p:cNvPr>
          <p:cNvSpPr txBox="1"/>
          <p:nvPr/>
        </p:nvSpPr>
        <p:spPr>
          <a:xfrm>
            <a:off x="3510138" y="5827959"/>
            <a:ext cx="4230214" cy="230832"/>
          </a:xfrm>
          <a:prstGeom prst="rect">
            <a:avLst/>
          </a:prstGeom>
          <a:noFill/>
        </p:spPr>
        <p:txBody>
          <a:bodyPr wrap="square" rtlCol="0">
            <a:spAutoFit/>
          </a:bodyPr>
          <a:lstStyle/>
          <a:p>
            <a:r>
              <a:rPr lang="en-GB" sz="900">
                <a:hlinkClick r:id="rId9" tooltip="https://glossary.mada.org.qa/glossary/%D8%A7%D9%84%D8%AA%D9%83%D9%86%D9%88%D9%84%D9%88%D8%AC%D9%8A%D8%A7-%D8%A7%D9%84%D9%85%D8%B3%D8%A7%D8%B9%D8%AF%D8%A9/"/>
              </a:rPr>
              <a:t>This Photo</a:t>
            </a:r>
            <a:r>
              <a:rPr lang="en-GB" sz="900"/>
              <a:t> by Unknown Author is licensed under </a:t>
            </a:r>
            <a:r>
              <a:rPr lang="en-GB" sz="900">
                <a:hlinkClick r:id="rId10" tooltip="https://creativecommons.org/licenses/by-nc/3.0/"/>
              </a:rPr>
              <a:t>CC BY-NC</a:t>
            </a:r>
            <a:endParaRPr lang="en-GB" sz="900"/>
          </a:p>
        </p:txBody>
      </p:sp>
      <p:pic>
        <p:nvPicPr>
          <p:cNvPr id="43" name="Picture 42">
            <a:extLst>
              <a:ext uri="{FF2B5EF4-FFF2-40B4-BE49-F238E27FC236}">
                <a16:creationId xmlns:a16="http://schemas.microsoft.com/office/drawing/2014/main" id="{949B7CC2-69BF-A8CB-E021-96609529E95D}"/>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3512517" y="1001285"/>
            <a:ext cx="4230214" cy="1936425"/>
          </a:xfrm>
          <a:prstGeom prst="rect">
            <a:avLst/>
          </a:prstGeom>
        </p:spPr>
      </p:pic>
      <p:sp>
        <p:nvSpPr>
          <p:cNvPr id="44" name="TextBox 43">
            <a:extLst>
              <a:ext uri="{FF2B5EF4-FFF2-40B4-BE49-F238E27FC236}">
                <a16:creationId xmlns:a16="http://schemas.microsoft.com/office/drawing/2014/main" id="{417EB16F-DFB7-0F18-4CD8-E822E878ED3E}"/>
              </a:ext>
            </a:extLst>
          </p:cNvPr>
          <p:cNvSpPr txBox="1"/>
          <p:nvPr/>
        </p:nvSpPr>
        <p:spPr>
          <a:xfrm>
            <a:off x="3510138" y="2991686"/>
            <a:ext cx="4230214" cy="230832"/>
          </a:xfrm>
          <a:prstGeom prst="rect">
            <a:avLst/>
          </a:prstGeom>
          <a:noFill/>
        </p:spPr>
        <p:txBody>
          <a:bodyPr wrap="square" rtlCol="0">
            <a:spAutoFit/>
          </a:bodyPr>
          <a:lstStyle/>
          <a:p>
            <a:r>
              <a:rPr lang="en-GB" sz="900">
                <a:hlinkClick r:id="rId12" tooltip="https://pressbooks.library.ryerson.ca/pwaa/chapter/assistive-technology-testing/"/>
              </a:rPr>
              <a:t>This Photo</a:t>
            </a:r>
            <a:r>
              <a:rPr lang="en-GB" sz="900"/>
              <a:t> by Unknown Author is licensed under </a:t>
            </a:r>
            <a:r>
              <a:rPr lang="en-GB" sz="900">
                <a:hlinkClick r:id="rId13" tooltip="https://creativecommons.org/licenses/by-sa/3.0/"/>
              </a:rPr>
              <a:t>CC BY-SA</a:t>
            </a:r>
            <a:endParaRPr lang="en-GB" sz="900"/>
          </a:p>
        </p:txBody>
      </p:sp>
    </p:spTree>
    <p:extLst>
      <p:ext uri="{BB962C8B-B14F-4D97-AF65-F5344CB8AC3E}">
        <p14:creationId xmlns:p14="http://schemas.microsoft.com/office/powerpoint/2010/main" val="363236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BAADFC8-5EC1-425B-BF89-49E9EED7FE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12" name="Rectangle 11">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sz="1350"/>
          </a:p>
        </p:txBody>
      </p:sp>
      <p:pic>
        <p:nvPicPr>
          <p:cNvPr id="14" name="Picture 13">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0555"/>
          <a:stretch/>
        </p:blipFill>
        <p:spPr>
          <a:xfrm>
            <a:off x="1" y="857250"/>
            <a:ext cx="4520072" cy="5142161"/>
          </a:xfrm>
          <a:prstGeom prst="rect">
            <a:avLst/>
          </a:prstGeom>
        </p:spPr>
      </p:pic>
      <p:sp>
        <p:nvSpPr>
          <p:cNvPr id="2" name="Title 1">
            <a:extLst>
              <a:ext uri="{FF2B5EF4-FFF2-40B4-BE49-F238E27FC236}">
                <a16:creationId xmlns:a16="http://schemas.microsoft.com/office/drawing/2014/main" id="{60F25203-B744-A1E9-AE34-59929136F43B}"/>
              </a:ext>
            </a:extLst>
          </p:cNvPr>
          <p:cNvSpPr>
            <a:spLocks noGrp="1"/>
          </p:cNvSpPr>
          <p:nvPr>
            <p:ph type="title"/>
          </p:nvPr>
        </p:nvSpPr>
        <p:spPr>
          <a:xfrm>
            <a:off x="365157" y="2381250"/>
            <a:ext cx="3385344" cy="2114549"/>
          </a:xfrm>
        </p:spPr>
        <p:txBody>
          <a:bodyPr vert="horz" lIns="91440" tIns="45720" rIns="91440" bIns="45720" rtlCol="0" anchor="b">
            <a:normAutofit/>
          </a:bodyPr>
          <a:lstStyle/>
          <a:p>
            <a:pPr algn="r"/>
            <a:r>
              <a:rPr lang="en-US" sz="4400">
                <a:solidFill>
                  <a:srgbClr val="FFFFFF"/>
                </a:solidFill>
              </a:rPr>
              <a:t>Questions?</a:t>
            </a:r>
          </a:p>
        </p:txBody>
      </p:sp>
      <p:sp>
        <p:nvSpPr>
          <p:cNvPr id="3" name="Content Placeholder 2">
            <a:extLst>
              <a:ext uri="{FF2B5EF4-FFF2-40B4-BE49-F238E27FC236}">
                <a16:creationId xmlns:a16="http://schemas.microsoft.com/office/drawing/2014/main" id="{CD6DB9C8-E3EB-B225-E36A-17B9C92D49A9}"/>
              </a:ext>
            </a:extLst>
          </p:cNvPr>
          <p:cNvSpPr>
            <a:spLocks noGrp="1"/>
          </p:cNvSpPr>
          <p:nvPr>
            <p:ph idx="1"/>
          </p:nvPr>
        </p:nvSpPr>
        <p:spPr>
          <a:xfrm>
            <a:off x="365157" y="4495800"/>
            <a:ext cx="3385344" cy="685801"/>
          </a:xfrm>
        </p:spPr>
        <p:txBody>
          <a:bodyPr vert="horz" lIns="91440" tIns="45720" rIns="91440" bIns="45720" rtlCol="0" anchor="t">
            <a:normAutofit lnSpcReduction="10000"/>
          </a:bodyPr>
          <a:lstStyle/>
          <a:p>
            <a:pPr marL="0" indent="0" algn="r">
              <a:lnSpc>
                <a:spcPct val="90000"/>
              </a:lnSpc>
              <a:buNone/>
            </a:pPr>
            <a:r>
              <a:rPr lang="en-US" sz="1500" cap="all">
                <a:solidFill>
                  <a:srgbClr val="FFFFFF"/>
                </a:solidFill>
              </a:rPr>
              <a:t>If you have any questions about anything on any of the slides, please see my references.</a:t>
            </a:r>
          </a:p>
        </p:txBody>
      </p:sp>
      <p:sp useBgFill="1">
        <p:nvSpPr>
          <p:cNvPr id="16"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49034" y="2195761"/>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68580" tIns="34290" rIns="68580" bIns="34290" rtlCol="0" anchor="t">
            <a:normAutofit/>
          </a:bodyPr>
          <a:lstStyle/>
          <a:p>
            <a:pPr algn="ctr">
              <a:spcAft>
                <a:spcPts val="750"/>
              </a:spcAft>
              <a:buClr>
                <a:schemeClr val="tx1"/>
              </a:buClr>
              <a:buSzPct val="100000"/>
            </a:pPr>
            <a:endParaRPr lang="en-US" sz="1200" cap="all"/>
          </a:p>
        </p:txBody>
      </p:sp>
      <p:sp>
        <p:nvSpPr>
          <p:cNvPr id="18"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9590" y="1779136"/>
            <a:ext cx="5172535" cy="4504118"/>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0" name="Group 19">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16205" y="1949089"/>
            <a:ext cx="5007957" cy="3926499"/>
            <a:chOff x="5516018" y="331504"/>
            <a:chExt cx="6675982" cy="5235326"/>
          </a:xfrm>
        </p:grpSpPr>
        <p:cxnSp>
          <p:nvCxnSpPr>
            <p:cNvPr id="21" name="Straight Connector 20">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7" name="Graphic 6" descr="Questions">
            <a:extLst>
              <a:ext uri="{FF2B5EF4-FFF2-40B4-BE49-F238E27FC236}">
                <a16:creationId xmlns:a16="http://schemas.microsoft.com/office/drawing/2014/main" id="{23FAB8BA-AF80-76B9-85AF-D2D5F27904C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94638" y="3344190"/>
            <a:ext cx="2765183" cy="2765183"/>
          </a:xfrm>
          <a:prstGeom prst="rect">
            <a:avLst/>
          </a:prstGeom>
        </p:spPr>
      </p:pic>
    </p:spTree>
    <p:extLst>
      <p:ext uri="{BB962C8B-B14F-4D97-AF65-F5344CB8AC3E}">
        <p14:creationId xmlns:p14="http://schemas.microsoft.com/office/powerpoint/2010/main" val="70053003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TM03457452[[fn=Celestial]]</Template>
  <Application>Microsoft Office PowerPoint</Application>
  <PresentationFormat>On-screen Show (4:3)</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Digital Transformation in the Health and Care Professions (BMHP6026) Component 2: Smart Homes &amp; Assistive Technologies  Student name: Moveta Douglas Student ID: 2329297 Lecturer: Mr Mohammed Khan</vt:lpstr>
      <vt:lpstr>Use of AI Acknowledgement</vt:lpstr>
      <vt:lpstr>Introduction</vt:lpstr>
      <vt:lpstr>Impact on Workforce</vt:lpstr>
      <vt:lpstr>Impact on Service delivery</vt:lpstr>
      <vt:lpstr>Impact on patients </vt:lpstr>
      <vt:lpstr>Impact on community </vt:lpstr>
      <vt:lpstr>Challenges of the innovation</vt:lpstr>
      <vt:lpstr>Recommendations</vt:lpstr>
      <vt:lpstr>Conclusion</vt:lpstr>
      <vt:lpstr>References</vt:lpstr>
      <vt:lpstr>Appendix</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revision>1</cp:revision>
  <cp:lastPrinted>2021-01-18T19:39:53Z</cp:lastPrinted>
  <dcterms:created xsi:type="dcterms:W3CDTF">2020-06-13T21:56:47Z</dcterms:created>
  <dcterms:modified xsi:type="dcterms:W3CDTF">2026-04-13T13:34:49Z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