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9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87823" autoAdjust="0"/>
  </p:normalViewPr>
  <p:slideViewPr>
    <p:cSldViewPr snapToGrid="0" snapToObjects="1">
      <p:cViewPr varScale="1">
        <p:scale>
          <a:sx n="80" d="100"/>
          <a:sy n="80" d="100"/>
        </p:scale>
        <p:origin x="1116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91924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4/19/2026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136750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4/19/2026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7510838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282304"/>
            <a:ext cx="7886700" cy="2139553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3442098"/>
            <a:ext cx="7886700" cy="1125140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smtClean="0"/>
              <a:t>4/19/2026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1661435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369219"/>
            <a:ext cx="3886200" cy="3263504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369219"/>
            <a:ext cx="3886200" cy="3263504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smtClean="0"/>
              <a:t>4/19/2026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0486808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273844"/>
            <a:ext cx="7886700" cy="99417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260872"/>
            <a:ext cx="3868340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1878806"/>
            <a:ext cx="3868340" cy="2763441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260872"/>
            <a:ext cx="3887391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1878806"/>
            <a:ext cx="3887391" cy="2763441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smtClean="0"/>
              <a:t>4/19/2026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4874837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4/19/2026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9275798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4/19/2026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100330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740569"/>
            <a:ext cx="4629150" cy="3655219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4/19/2026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2523205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391" y="740569"/>
            <a:ext cx="4629150" cy="3655219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4/19/2026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0485981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4/19/2026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6696876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273844"/>
            <a:ext cx="1971675" cy="4358879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273844"/>
            <a:ext cx="5800725" cy="4358879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4/19/2026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0582033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350121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smtClean="0"/>
              <a:t>4/19/2026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42746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75" r:id="rId6"/>
    <p:sldLayoutId id="2147483676" r:id="rId7"/>
    <p:sldLayoutId id="2147483677" r:id="rId8"/>
    <p:sldLayoutId id="2147483678" r:id="rId9"/>
    <p:sldLayoutId id="2147483679" r:id="rId10"/>
    <p:sldLayoutId id="2147483680" r:id="rId11"/>
    <p:sldLayoutId id="2147483681" r:id="rId12"/>
  </p:sldLayoutIdLst>
  <p:hf sldNum="0" hdr="0" ft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A162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91440"/>
          </a:xfrm>
          <a:prstGeom prst="rect">
            <a:avLst/>
          </a:prstGeom>
          <a:solidFill>
            <a:srgbClr val="00B4D8"/>
          </a:solidFill>
          <a:ln/>
        </p:spPr>
      </p:sp>
      <p:sp>
        <p:nvSpPr>
          <p:cNvPr id="3" name="Shape 1"/>
          <p:cNvSpPr/>
          <p:nvPr/>
        </p:nvSpPr>
        <p:spPr>
          <a:xfrm>
            <a:off x="457200" y="914400"/>
            <a:ext cx="73152" cy="2926080"/>
          </a:xfrm>
          <a:prstGeom prst="rect">
            <a:avLst/>
          </a:prstGeom>
          <a:solidFill>
            <a:srgbClr val="00B4D8"/>
          </a:solidFill>
          <a:ln/>
        </p:spPr>
      </p:sp>
      <p:sp>
        <p:nvSpPr>
          <p:cNvPr id="4" name="Text 2"/>
          <p:cNvSpPr/>
          <p:nvPr/>
        </p:nvSpPr>
        <p:spPr>
          <a:xfrm>
            <a:off x="713232" y="868680"/>
            <a:ext cx="822960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800" b="1" dirty="0">
                <a:solidFill>
                  <a:srgbClr val="FFFFFF"/>
                </a:solidFill>
              </a:rPr>
              <a:t>AI-Powered Application</a:t>
            </a:r>
            <a:endParaRPr lang="en-US" sz="3800" dirty="0"/>
          </a:p>
        </p:txBody>
      </p:sp>
      <p:sp>
        <p:nvSpPr>
          <p:cNvPr id="5" name="Text 3"/>
          <p:cNvSpPr/>
          <p:nvPr/>
        </p:nvSpPr>
        <p:spPr>
          <a:xfrm>
            <a:off x="713232" y="1645920"/>
            <a:ext cx="822960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800" b="1" dirty="0">
                <a:solidFill>
                  <a:srgbClr val="00B4D8"/>
                </a:solidFill>
              </a:rPr>
              <a:t>Security Framework</a:t>
            </a:r>
            <a:endParaRPr lang="en-US" sz="3800" dirty="0"/>
          </a:p>
        </p:txBody>
      </p:sp>
      <p:sp>
        <p:nvSpPr>
          <p:cNvPr id="6" name="Text 4"/>
          <p:cNvSpPr/>
          <p:nvPr/>
        </p:nvSpPr>
        <p:spPr>
          <a:xfrm>
            <a:off x="713232" y="2514600"/>
            <a:ext cx="77724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i="1" dirty="0">
                <a:solidFill>
                  <a:srgbClr val="8BB8D4"/>
                </a:solidFill>
              </a:rPr>
              <a:t>Smarter Detection + Automated Fixes in CI/CD Pipelines</a:t>
            </a:r>
            <a:endParaRPr lang="en-US" sz="1500" dirty="0"/>
          </a:p>
        </p:txBody>
      </p:sp>
      <p:sp>
        <p:nvSpPr>
          <p:cNvPr id="7" name="Shape 5"/>
          <p:cNvSpPr/>
          <p:nvPr/>
        </p:nvSpPr>
        <p:spPr>
          <a:xfrm>
            <a:off x="713232" y="3063240"/>
            <a:ext cx="7772400" cy="27432"/>
          </a:xfrm>
          <a:prstGeom prst="rect">
            <a:avLst/>
          </a:prstGeom>
          <a:solidFill>
            <a:srgbClr val="0077B6"/>
          </a:solidFill>
          <a:ln/>
        </p:spPr>
      </p:sp>
      <p:sp>
        <p:nvSpPr>
          <p:cNvPr id="8" name="Text 6"/>
          <p:cNvSpPr/>
          <p:nvPr/>
        </p:nvSpPr>
        <p:spPr>
          <a:xfrm>
            <a:off x="713232" y="3200400"/>
            <a:ext cx="77724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8BB8D4"/>
                </a:solidFill>
              </a:rPr>
              <a:t>Habibullah Shaikh  |  ID: 2503799  |  MSc Cybersecurity &amp; Digital Forensics</a:t>
            </a:r>
            <a:endParaRPr lang="en-US" sz="1300" dirty="0"/>
          </a:p>
        </p:txBody>
      </p:sp>
      <p:sp>
        <p:nvSpPr>
          <p:cNvPr id="9" name="Text 7"/>
          <p:cNvSpPr/>
          <p:nvPr/>
        </p:nvSpPr>
        <p:spPr>
          <a:xfrm>
            <a:off x="713232" y="3547872"/>
            <a:ext cx="7772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5E7FAA"/>
                </a:solidFill>
              </a:rPr>
              <a:t>ACFA7004 </a:t>
            </a:r>
            <a:r>
              <a:rPr lang="en-US" sz="1200" dirty="0" smtClean="0">
                <a:solidFill>
                  <a:srgbClr val="5E7FAA"/>
                </a:solidFill>
              </a:rPr>
              <a:t>| </a:t>
            </a:r>
            <a:r>
              <a:rPr lang="en-US" sz="1200" dirty="0">
                <a:solidFill>
                  <a:srgbClr val="5E7FAA"/>
                </a:solidFill>
              </a:rPr>
              <a:t>Research Methods &amp; Professional Development  |  April 2026</a:t>
            </a:r>
            <a:endParaRPr lang="en-US" sz="1200" dirty="0"/>
          </a:p>
        </p:txBody>
      </p:sp>
      <p:pic>
        <p:nvPicPr>
          <p:cNvPr id="11" name="Picture 10"/>
          <p:cNvPicPr/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4688"/>
          <a:stretch/>
        </p:blipFill>
        <p:spPr>
          <a:xfrm>
            <a:off x="7828534" y="354711"/>
            <a:ext cx="942848" cy="123571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0F4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0"/>
          </a:xfrm>
          <a:prstGeom prst="rect">
            <a:avLst/>
          </a:prstGeom>
          <a:solidFill>
            <a:srgbClr val="0A1628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731520"/>
            <a:ext cx="9144000" cy="64008"/>
          </a:xfrm>
          <a:prstGeom prst="rect">
            <a:avLst/>
          </a:prstGeom>
          <a:solidFill>
            <a:srgbClr val="00B4D8"/>
          </a:solidFill>
          <a:ln/>
        </p:spPr>
      </p:sp>
      <p:sp>
        <p:nvSpPr>
          <p:cNvPr id="4" name="Text 2"/>
          <p:cNvSpPr/>
          <p:nvPr/>
        </p:nvSpPr>
        <p:spPr>
          <a:xfrm>
            <a:off x="365760" y="0"/>
            <a:ext cx="841248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</a:rPr>
              <a:t>1. Research Background</a:t>
            </a:r>
            <a:endParaRPr lang="en-US" sz="2600" dirty="0"/>
          </a:p>
        </p:txBody>
      </p:sp>
      <p:sp>
        <p:nvSpPr>
          <p:cNvPr id="5" name="Text 3"/>
          <p:cNvSpPr/>
          <p:nvPr/>
        </p:nvSpPr>
        <p:spPr>
          <a:xfrm>
            <a:off x="8138160" y="4846320"/>
            <a:ext cx="82296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E7FAA"/>
                </a:solidFill>
              </a:rPr>
              <a:t>2 / 12</a:t>
            </a:r>
            <a:endParaRPr lang="en-US" sz="900" dirty="0"/>
          </a:p>
        </p:txBody>
      </p:sp>
      <p:sp>
        <p:nvSpPr>
          <p:cNvPr id="6" name="Shape 4"/>
          <p:cNvSpPr/>
          <p:nvPr/>
        </p:nvSpPr>
        <p:spPr>
          <a:xfrm>
            <a:off x="274320" y="914400"/>
            <a:ext cx="1920240" cy="1188720"/>
          </a:xfrm>
          <a:prstGeom prst="rect">
            <a:avLst/>
          </a:prstGeom>
          <a:solidFill>
            <a:srgbClr val="0047AB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</p:sp>
      <p:sp>
        <p:nvSpPr>
          <p:cNvPr id="7" name="Text 5"/>
          <p:cNvSpPr/>
          <p:nvPr/>
        </p:nvSpPr>
        <p:spPr>
          <a:xfrm>
            <a:off x="274320" y="1005840"/>
            <a:ext cx="1920240" cy="653796"/>
          </a:xfrm>
          <a:prstGeom prst="rect">
            <a:avLst/>
          </a:prstGeom>
          <a:noFill/>
          <a:ln/>
        </p:spPr>
        <p:txBody>
          <a:bodyPr wrap="square" rtlCol="0" anchor="b"/>
          <a:lstStyle/>
          <a:p>
            <a:pPr marL="0" indent="0" algn="ctr">
              <a:buNone/>
            </a:pPr>
            <a:r>
              <a:rPr lang="en-US" sz="3400" b="1" dirty="0">
                <a:solidFill>
                  <a:srgbClr val="FFFFFF"/>
                </a:solidFill>
              </a:rPr>
              <a:t>$4.88M</a:t>
            </a:r>
            <a:endParaRPr lang="en-US" sz="3400" dirty="0"/>
          </a:p>
        </p:txBody>
      </p:sp>
      <p:sp>
        <p:nvSpPr>
          <p:cNvPr id="8" name="Text 6"/>
          <p:cNvSpPr/>
          <p:nvPr/>
        </p:nvSpPr>
        <p:spPr>
          <a:xfrm>
            <a:off x="365760" y="1603858"/>
            <a:ext cx="1737360" cy="439826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ctr">
              <a:buNone/>
            </a:pPr>
            <a:r>
              <a:rPr lang="en-US" sz="1100" dirty="0">
                <a:solidFill>
                  <a:srgbClr val="FFFFFF"/>
                </a:solidFill>
              </a:rPr>
              <a:t>Avg. data breach cost</a:t>
            </a:r>
            <a:endParaRPr lang="en-US" sz="1100" dirty="0"/>
          </a:p>
          <a:p>
            <a:pPr marL="0" indent="0" algn="ctr">
              <a:buNone/>
            </a:pPr>
            <a:r>
              <a:rPr lang="en-US" sz="1100" dirty="0">
                <a:solidFill>
                  <a:srgbClr val="FFFFFF"/>
                </a:solidFill>
              </a:rPr>
              <a:t>(IBM 2024)</a:t>
            </a:r>
            <a:endParaRPr lang="en-US" sz="1100" dirty="0"/>
          </a:p>
        </p:txBody>
      </p:sp>
      <p:sp>
        <p:nvSpPr>
          <p:cNvPr id="9" name="Shape 7"/>
          <p:cNvSpPr/>
          <p:nvPr/>
        </p:nvSpPr>
        <p:spPr>
          <a:xfrm>
            <a:off x="2377440" y="914400"/>
            <a:ext cx="1920240" cy="1188720"/>
          </a:xfrm>
          <a:prstGeom prst="rect">
            <a:avLst/>
          </a:prstGeom>
          <a:solidFill>
            <a:srgbClr val="0077B6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</p:sp>
      <p:sp>
        <p:nvSpPr>
          <p:cNvPr id="10" name="Text 8"/>
          <p:cNvSpPr/>
          <p:nvPr/>
        </p:nvSpPr>
        <p:spPr>
          <a:xfrm>
            <a:off x="2377440" y="1005840"/>
            <a:ext cx="1920240" cy="653796"/>
          </a:xfrm>
          <a:prstGeom prst="rect">
            <a:avLst/>
          </a:prstGeom>
          <a:noFill/>
          <a:ln/>
        </p:spPr>
        <p:txBody>
          <a:bodyPr wrap="square" rtlCol="0" anchor="b"/>
          <a:lstStyle/>
          <a:p>
            <a:pPr marL="0" indent="0" algn="ctr">
              <a:buNone/>
            </a:pPr>
            <a:r>
              <a:rPr lang="en-US" sz="3400" b="1" dirty="0">
                <a:solidFill>
                  <a:srgbClr val="FFFFFF"/>
                </a:solidFill>
              </a:rPr>
              <a:t>209B</a:t>
            </a:r>
            <a:endParaRPr lang="en-US" sz="3400" dirty="0"/>
          </a:p>
        </p:txBody>
      </p:sp>
      <p:sp>
        <p:nvSpPr>
          <p:cNvPr id="11" name="Text 9"/>
          <p:cNvSpPr/>
          <p:nvPr/>
        </p:nvSpPr>
        <p:spPr>
          <a:xfrm>
            <a:off x="2468880" y="1603858"/>
            <a:ext cx="1737360" cy="439826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ctr">
              <a:buNone/>
            </a:pPr>
            <a:r>
              <a:rPr lang="en-US" sz="1100" dirty="0">
                <a:solidFill>
                  <a:srgbClr val="FFFFFF"/>
                </a:solidFill>
              </a:rPr>
              <a:t>Threats filtered by</a:t>
            </a:r>
            <a:endParaRPr lang="en-US" sz="1100" dirty="0"/>
          </a:p>
          <a:p>
            <a:pPr marL="0" indent="0" algn="ctr">
              <a:buNone/>
            </a:pPr>
            <a:r>
              <a:rPr lang="en-US" sz="1100" dirty="0">
                <a:solidFill>
                  <a:srgbClr val="FFFFFF"/>
                </a:solidFill>
              </a:rPr>
              <a:t>Cloudflare/day</a:t>
            </a:r>
            <a:endParaRPr lang="en-US" sz="1100" dirty="0"/>
          </a:p>
        </p:txBody>
      </p:sp>
      <p:sp>
        <p:nvSpPr>
          <p:cNvPr id="12" name="Shape 10"/>
          <p:cNvSpPr/>
          <p:nvPr/>
        </p:nvSpPr>
        <p:spPr>
          <a:xfrm>
            <a:off x="4480560" y="914400"/>
            <a:ext cx="1920240" cy="1188720"/>
          </a:xfrm>
          <a:prstGeom prst="rect">
            <a:avLst/>
          </a:prstGeom>
          <a:solidFill>
            <a:srgbClr val="C0392B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</p:sp>
      <p:sp>
        <p:nvSpPr>
          <p:cNvPr id="13" name="Text 11"/>
          <p:cNvSpPr/>
          <p:nvPr/>
        </p:nvSpPr>
        <p:spPr>
          <a:xfrm>
            <a:off x="4480560" y="1005840"/>
            <a:ext cx="1920240" cy="653796"/>
          </a:xfrm>
          <a:prstGeom prst="rect">
            <a:avLst/>
          </a:prstGeom>
          <a:noFill/>
          <a:ln/>
        </p:spPr>
        <p:txBody>
          <a:bodyPr wrap="square" rtlCol="0" anchor="b"/>
          <a:lstStyle/>
          <a:p>
            <a:pPr marL="0" indent="0" algn="ctr">
              <a:buNone/>
            </a:pPr>
            <a:r>
              <a:rPr lang="en-US" sz="3400" b="1" dirty="0">
                <a:solidFill>
                  <a:srgbClr val="FFFFFF"/>
                </a:solidFill>
              </a:rPr>
              <a:t>40,077</a:t>
            </a:r>
            <a:endParaRPr lang="en-US" sz="3400" dirty="0"/>
          </a:p>
        </p:txBody>
      </p:sp>
      <p:sp>
        <p:nvSpPr>
          <p:cNvPr id="14" name="Text 12"/>
          <p:cNvSpPr/>
          <p:nvPr/>
        </p:nvSpPr>
        <p:spPr>
          <a:xfrm>
            <a:off x="4572000" y="1603858"/>
            <a:ext cx="1737360" cy="439826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ctr">
              <a:buNone/>
            </a:pPr>
            <a:r>
              <a:rPr lang="en-US" sz="1100" dirty="0">
                <a:solidFill>
                  <a:srgbClr val="FFFFFF"/>
                </a:solidFill>
              </a:rPr>
              <a:t>Vulnerabilities</a:t>
            </a:r>
            <a:endParaRPr lang="en-US" sz="1100" dirty="0"/>
          </a:p>
          <a:p>
            <a:pPr marL="0" indent="0" algn="ctr">
              <a:buNone/>
            </a:pPr>
            <a:r>
              <a:rPr lang="en-US" sz="1100" dirty="0">
                <a:solidFill>
                  <a:srgbClr val="FFFFFF"/>
                </a:solidFill>
              </a:rPr>
              <a:t>reported in 2024</a:t>
            </a:r>
            <a:endParaRPr lang="en-US" sz="1100" dirty="0"/>
          </a:p>
        </p:txBody>
      </p:sp>
      <p:sp>
        <p:nvSpPr>
          <p:cNvPr id="15" name="Shape 13"/>
          <p:cNvSpPr/>
          <p:nvPr/>
        </p:nvSpPr>
        <p:spPr>
          <a:xfrm>
            <a:off x="6583680" y="914400"/>
            <a:ext cx="1920240" cy="1188720"/>
          </a:xfrm>
          <a:prstGeom prst="rect">
            <a:avLst/>
          </a:prstGeom>
          <a:solidFill>
            <a:srgbClr val="6C3483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</p:sp>
      <p:sp>
        <p:nvSpPr>
          <p:cNvPr id="16" name="Text 14"/>
          <p:cNvSpPr/>
          <p:nvPr/>
        </p:nvSpPr>
        <p:spPr>
          <a:xfrm>
            <a:off x="6583680" y="1005840"/>
            <a:ext cx="1920240" cy="653796"/>
          </a:xfrm>
          <a:prstGeom prst="rect">
            <a:avLst/>
          </a:prstGeom>
          <a:noFill/>
          <a:ln/>
        </p:spPr>
        <p:txBody>
          <a:bodyPr wrap="square" rtlCol="0" anchor="b"/>
          <a:lstStyle/>
          <a:p>
            <a:pPr marL="0" indent="0" algn="ctr">
              <a:buNone/>
            </a:pPr>
            <a:r>
              <a:rPr lang="en-US" sz="3400" b="1" dirty="0">
                <a:solidFill>
                  <a:srgbClr val="FFFFFF"/>
                </a:solidFill>
              </a:rPr>
              <a:t>22 min</a:t>
            </a:r>
            <a:endParaRPr lang="en-US" sz="3400" dirty="0"/>
          </a:p>
        </p:txBody>
      </p:sp>
      <p:sp>
        <p:nvSpPr>
          <p:cNvPr id="17" name="Text 15"/>
          <p:cNvSpPr/>
          <p:nvPr/>
        </p:nvSpPr>
        <p:spPr>
          <a:xfrm>
            <a:off x="6675120" y="1603858"/>
            <a:ext cx="1737360" cy="439826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ctr">
              <a:buNone/>
            </a:pPr>
            <a:r>
              <a:rPr lang="en-US" sz="1100" dirty="0">
                <a:solidFill>
                  <a:srgbClr val="FFFFFF"/>
                </a:solidFill>
              </a:rPr>
              <a:t>Time to exploit after</a:t>
            </a:r>
            <a:endParaRPr lang="en-US" sz="1100" dirty="0"/>
          </a:p>
          <a:p>
            <a:pPr marL="0" indent="0" algn="ctr">
              <a:buNone/>
            </a:pPr>
            <a:r>
              <a:rPr lang="en-US" sz="1100" dirty="0">
                <a:solidFill>
                  <a:srgbClr val="FFFFFF"/>
                </a:solidFill>
              </a:rPr>
              <a:t>disclosure</a:t>
            </a:r>
            <a:endParaRPr lang="en-US" sz="1100" dirty="0"/>
          </a:p>
        </p:txBody>
      </p:sp>
      <p:sp>
        <p:nvSpPr>
          <p:cNvPr id="18" name="Shape 16"/>
          <p:cNvSpPr/>
          <p:nvPr/>
        </p:nvSpPr>
        <p:spPr>
          <a:xfrm>
            <a:off x="274320" y="2286000"/>
            <a:ext cx="8549640" cy="2514600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</p:sp>
      <p:sp>
        <p:nvSpPr>
          <p:cNvPr id="19" name="Text 17"/>
          <p:cNvSpPr/>
          <p:nvPr/>
        </p:nvSpPr>
        <p:spPr>
          <a:xfrm>
            <a:off x="502920" y="2377440"/>
            <a:ext cx="36576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D1B2A"/>
                </a:solidFill>
              </a:rPr>
              <a:t>Key Points</a:t>
            </a:r>
            <a:endParaRPr lang="en-US" sz="1400" dirty="0"/>
          </a:p>
        </p:txBody>
      </p:sp>
      <p:sp>
        <p:nvSpPr>
          <p:cNvPr id="20" name="Text 18"/>
          <p:cNvSpPr/>
          <p:nvPr/>
        </p:nvSpPr>
        <p:spPr>
          <a:xfrm>
            <a:off x="502920" y="2743200"/>
            <a:ext cx="8229600" cy="1920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300" dirty="0">
                <a:solidFill>
                  <a:srgbClr val="0D1B2A"/>
                </a:solidFill>
              </a:rPr>
              <a:t>AppSec protects software from </a:t>
            </a:r>
            <a:r>
              <a:rPr lang="en-US" sz="1300" dirty="0" smtClean="0">
                <a:solidFill>
                  <a:srgbClr val="0D1B2A"/>
                </a:solidFill>
              </a:rPr>
              <a:t>hacks </a:t>
            </a:r>
            <a:r>
              <a:rPr lang="en-US" sz="1300" dirty="0">
                <a:solidFill>
                  <a:srgbClr val="0D1B2A"/>
                </a:solidFill>
              </a:rPr>
              <a:t>covers code, testing and monitoring</a:t>
            </a:r>
            <a:endParaRPr lang="en-US" sz="13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300" dirty="0">
                <a:solidFill>
                  <a:srgbClr val="0D1B2A"/>
                </a:solidFill>
              </a:rPr>
              <a:t>OWASP Top 10: Broken Access Control is #1 threat; Insecure Design is newly added</a:t>
            </a:r>
            <a:endParaRPr lang="en-US" sz="13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300" dirty="0">
                <a:solidFill>
                  <a:srgbClr val="0D1B2A"/>
                </a:solidFill>
              </a:rPr>
              <a:t>AI is now used by both attackers (faster exploits) and defenders (smarter detection)</a:t>
            </a:r>
            <a:endParaRPr lang="en-US" sz="13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300" dirty="0">
                <a:solidFill>
                  <a:srgbClr val="0D1B2A"/>
                </a:solidFill>
              </a:rPr>
              <a:t>DevSecOps brings security into the development pipeline </a:t>
            </a:r>
            <a:r>
              <a:rPr lang="en-US" sz="1300" dirty="0" smtClean="0">
                <a:solidFill>
                  <a:srgbClr val="0D1B2A"/>
                </a:solidFill>
              </a:rPr>
              <a:t> </a:t>
            </a:r>
            <a:r>
              <a:rPr lang="en-US" sz="1300" dirty="0">
                <a:solidFill>
                  <a:srgbClr val="0D1B2A"/>
                </a:solidFill>
              </a:rPr>
              <a:t>but adoption is still low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0F4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0"/>
          </a:xfrm>
          <a:prstGeom prst="rect">
            <a:avLst/>
          </a:prstGeom>
          <a:solidFill>
            <a:srgbClr val="0A1628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731520"/>
            <a:ext cx="9144000" cy="64008"/>
          </a:xfrm>
          <a:prstGeom prst="rect">
            <a:avLst/>
          </a:prstGeom>
          <a:solidFill>
            <a:srgbClr val="00B4D8"/>
          </a:solidFill>
          <a:ln/>
        </p:spPr>
      </p:sp>
      <p:sp>
        <p:nvSpPr>
          <p:cNvPr id="4" name="Text 2"/>
          <p:cNvSpPr/>
          <p:nvPr/>
        </p:nvSpPr>
        <p:spPr>
          <a:xfrm>
            <a:off x="365760" y="0"/>
            <a:ext cx="841248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</a:rPr>
              <a:t>2. Research Problem</a:t>
            </a:r>
            <a:endParaRPr lang="en-US" sz="2600" dirty="0"/>
          </a:p>
        </p:txBody>
      </p:sp>
      <p:sp>
        <p:nvSpPr>
          <p:cNvPr id="5" name="Text 3"/>
          <p:cNvSpPr/>
          <p:nvPr/>
        </p:nvSpPr>
        <p:spPr>
          <a:xfrm>
            <a:off x="8138160" y="4846320"/>
            <a:ext cx="82296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E7FAA"/>
                </a:solidFill>
              </a:rPr>
              <a:t>3 / 12</a:t>
            </a:r>
            <a:endParaRPr lang="en-US" sz="900" dirty="0"/>
          </a:p>
        </p:txBody>
      </p:sp>
      <p:sp>
        <p:nvSpPr>
          <p:cNvPr id="6" name="Shape 4"/>
          <p:cNvSpPr/>
          <p:nvPr/>
        </p:nvSpPr>
        <p:spPr>
          <a:xfrm>
            <a:off x="274320" y="914400"/>
            <a:ext cx="8595360" cy="777240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</p:sp>
      <p:sp>
        <p:nvSpPr>
          <p:cNvPr id="7" name="Shape 5"/>
          <p:cNvSpPr/>
          <p:nvPr/>
        </p:nvSpPr>
        <p:spPr>
          <a:xfrm>
            <a:off x="274320" y="914400"/>
            <a:ext cx="64008" cy="777240"/>
          </a:xfrm>
          <a:prstGeom prst="rect">
            <a:avLst/>
          </a:prstGeom>
          <a:solidFill>
            <a:srgbClr val="E67E22"/>
          </a:solidFill>
          <a:ln/>
        </p:spPr>
      </p:sp>
      <p:sp>
        <p:nvSpPr>
          <p:cNvPr id="8" name="Text 6"/>
          <p:cNvSpPr/>
          <p:nvPr/>
        </p:nvSpPr>
        <p:spPr>
          <a:xfrm>
            <a:off x="502920" y="914400"/>
            <a:ext cx="822960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D1B2A"/>
                </a:solidFill>
              </a:rPr>
              <a:t>Current tools fail to reliably find vulnerabilities AND tell developers how to fix them.</a:t>
            </a:r>
            <a:endParaRPr lang="en-US" sz="1400" dirty="0"/>
          </a:p>
        </p:txBody>
      </p:sp>
      <p:sp>
        <p:nvSpPr>
          <p:cNvPr id="9" name="Shape 7"/>
          <p:cNvSpPr/>
          <p:nvPr/>
        </p:nvSpPr>
        <p:spPr>
          <a:xfrm>
            <a:off x="274320" y="1874520"/>
            <a:ext cx="4114800" cy="2606040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</p:sp>
      <p:sp>
        <p:nvSpPr>
          <p:cNvPr id="10" name="Shape 8"/>
          <p:cNvSpPr/>
          <p:nvPr/>
        </p:nvSpPr>
        <p:spPr>
          <a:xfrm>
            <a:off x="274320" y="1874520"/>
            <a:ext cx="4114800" cy="384048"/>
          </a:xfrm>
          <a:prstGeom prst="rect">
            <a:avLst/>
          </a:prstGeom>
          <a:solidFill>
            <a:srgbClr val="C0392B"/>
          </a:solidFill>
          <a:ln/>
        </p:spPr>
      </p:sp>
      <p:sp>
        <p:nvSpPr>
          <p:cNvPr id="11" name="Text 9"/>
          <p:cNvSpPr/>
          <p:nvPr/>
        </p:nvSpPr>
        <p:spPr>
          <a:xfrm>
            <a:off x="365760" y="1874520"/>
            <a:ext cx="393192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</a:rPr>
              <a:t>SAST Tool Problems</a:t>
            </a:r>
            <a:endParaRPr lang="en-US" sz="1400" dirty="0"/>
          </a:p>
        </p:txBody>
      </p:sp>
      <p:sp>
        <p:nvSpPr>
          <p:cNvPr id="12" name="Text 10"/>
          <p:cNvSpPr/>
          <p:nvPr/>
        </p:nvSpPr>
        <p:spPr>
          <a:xfrm>
            <a:off x="411480" y="2331720"/>
            <a:ext cx="3840480" cy="2057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300" dirty="0">
                <a:solidFill>
                  <a:srgbClr val="0D1B2A"/>
                </a:solidFill>
              </a:rPr>
              <a:t>53% of alerts are false positives</a:t>
            </a:r>
            <a:endParaRPr lang="en-US" sz="13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300" dirty="0">
                <a:solidFill>
                  <a:srgbClr val="0D1B2A"/>
                </a:solidFill>
              </a:rPr>
              <a:t>Java false positive rate up to 78%</a:t>
            </a:r>
            <a:endParaRPr lang="en-US" sz="13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300" dirty="0">
                <a:solidFill>
                  <a:srgbClr val="0D1B2A"/>
                </a:solidFill>
              </a:rPr>
              <a:t>Detects only </a:t>
            </a:r>
            <a:r>
              <a:rPr lang="en-US" sz="1300" dirty="0" smtClean="0">
                <a:solidFill>
                  <a:srgbClr val="0D1B2A"/>
                </a:solidFill>
              </a:rPr>
              <a:t>50</a:t>
            </a:r>
            <a:r>
              <a:rPr lang="en-US" sz="1300" dirty="0">
                <a:solidFill>
                  <a:srgbClr val="0D1B2A"/>
                </a:solidFill>
              </a:rPr>
              <a:t>% of real bugs</a:t>
            </a:r>
            <a:endParaRPr lang="en-US" sz="13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300" dirty="0">
                <a:solidFill>
                  <a:srgbClr val="0D1B2A"/>
                </a:solidFill>
              </a:rPr>
              <a:t>Developers start ignoring ALL warnings</a:t>
            </a:r>
            <a:endParaRPr lang="en-US" sz="1300" dirty="0"/>
          </a:p>
        </p:txBody>
      </p:sp>
      <p:sp>
        <p:nvSpPr>
          <p:cNvPr id="13" name="Shape 11"/>
          <p:cNvSpPr/>
          <p:nvPr/>
        </p:nvSpPr>
        <p:spPr>
          <a:xfrm>
            <a:off x="4663440" y="1874520"/>
            <a:ext cx="4114800" cy="2606040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</p:sp>
      <p:sp>
        <p:nvSpPr>
          <p:cNvPr id="14" name="Shape 12"/>
          <p:cNvSpPr/>
          <p:nvPr/>
        </p:nvSpPr>
        <p:spPr>
          <a:xfrm>
            <a:off x="4663440" y="1874520"/>
            <a:ext cx="4114800" cy="384048"/>
          </a:xfrm>
          <a:prstGeom prst="rect">
            <a:avLst/>
          </a:prstGeom>
          <a:solidFill>
            <a:srgbClr val="6C3483"/>
          </a:solidFill>
          <a:ln/>
        </p:spPr>
      </p:sp>
      <p:sp>
        <p:nvSpPr>
          <p:cNvPr id="15" name="Text 13"/>
          <p:cNvSpPr/>
          <p:nvPr/>
        </p:nvSpPr>
        <p:spPr>
          <a:xfrm>
            <a:off x="4754880" y="1874520"/>
            <a:ext cx="393192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</a:rPr>
              <a:t>DAST &amp; Remediation Problems</a:t>
            </a:r>
            <a:endParaRPr lang="en-US" sz="1400" dirty="0"/>
          </a:p>
        </p:txBody>
      </p:sp>
      <p:sp>
        <p:nvSpPr>
          <p:cNvPr id="16" name="Text 14"/>
          <p:cNvSpPr/>
          <p:nvPr/>
        </p:nvSpPr>
        <p:spPr>
          <a:xfrm>
            <a:off x="4800600" y="2331720"/>
            <a:ext cx="3840480" cy="2057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300" dirty="0">
                <a:solidFill>
                  <a:srgbClr val="0D1B2A"/>
                </a:solidFill>
              </a:rPr>
              <a:t>DAST covers &lt;40% of app flows</a:t>
            </a:r>
            <a:endParaRPr lang="en-US" sz="13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300" dirty="0">
                <a:solidFill>
                  <a:srgbClr val="0D1B2A"/>
                </a:solidFill>
              </a:rPr>
              <a:t>60% of security alerts are just noise</a:t>
            </a:r>
            <a:endParaRPr lang="en-US" sz="13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300" dirty="0">
                <a:solidFill>
                  <a:srgbClr val="0D1B2A"/>
                </a:solidFill>
              </a:rPr>
              <a:t>Developers get no clear fix instructions</a:t>
            </a:r>
            <a:endParaRPr lang="en-US" sz="13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300" dirty="0">
                <a:solidFill>
                  <a:srgbClr val="0D1B2A"/>
                </a:solidFill>
              </a:rPr>
              <a:t>Many patches create new problems</a:t>
            </a:r>
            <a:endParaRPr lang="en-US" sz="1300" dirty="0"/>
          </a:p>
        </p:txBody>
      </p:sp>
      <p:sp>
        <p:nvSpPr>
          <p:cNvPr id="17" name="Text 15"/>
          <p:cNvSpPr/>
          <p:nvPr/>
        </p:nvSpPr>
        <p:spPr>
          <a:xfrm>
            <a:off x="274320" y="4663440"/>
            <a:ext cx="85953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0077B6"/>
                </a:solidFill>
              </a:rPr>
              <a:t>The Gap: No tool combines accurate detection with intelligent, developer-friendly remediation inside CI/CD.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0F4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0"/>
          </a:xfrm>
          <a:prstGeom prst="rect">
            <a:avLst/>
          </a:prstGeom>
          <a:solidFill>
            <a:srgbClr val="0A1628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731520"/>
            <a:ext cx="9144000" cy="64008"/>
          </a:xfrm>
          <a:prstGeom prst="rect">
            <a:avLst/>
          </a:prstGeom>
          <a:solidFill>
            <a:srgbClr val="00B4D8"/>
          </a:solidFill>
          <a:ln/>
        </p:spPr>
      </p:sp>
      <p:sp>
        <p:nvSpPr>
          <p:cNvPr id="4" name="Text 2"/>
          <p:cNvSpPr/>
          <p:nvPr/>
        </p:nvSpPr>
        <p:spPr>
          <a:xfrm>
            <a:off x="365760" y="0"/>
            <a:ext cx="841248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</a:rPr>
              <a:t>3. Research Aim &amp; Objectives</a:t>
            </a:r>
            <a:endParaRPr lang="en-US" sz="2600" dirty="0"/>
          </a:p>
        </p:txBody>
      </p:sp>
      <p:sp>
        <p:nvSpPr>
          <p:cNvPr id="5" name="Text 3"/>
          <p:cNvSpPr/>
          <p:nvPr/>
        </p:nvSpPr>
        <p:spPr>
          <a:xfrm>
            <a:off x="8138160" y="4846320"/>
            <a:ext cx="82296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E7FAA"/>
                </a:solidFill>
              </a:rPr>
              <a:t>4 / 12</a:t>
            </a:r>
            <a:endParaRPr lang="en-US" sz="900" dirty="0"/>
          </a:p>
        </p:txBody>
      </p:sp>
      <p:sp>
        <p:nvSpPr>
          <p:cNvPr id="6" name="Shape 4"/>
          <p:cNvSpPr/>
          <p:nvPr/>
        </p:nvSpPr>
        <p:spPr>
          <a:xfrm>
            <a:off x="274320" y="914400"/>
            <a:ext cx="8595360" cy="777240"/>
          </a:xfrm>
          <a:prstGeom prst="rect">
            <a:avLst/>
          </a:prstGeom>
          <a:solidFill>
            <a:srgbClr val="0A1628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</p:sp>
      <p:sp>
        <p:nvSpPr>
          <p:cNvPr id="7" name="Text 5"/>
          <p:cNvSpPr/>
          <p:nvPr/>
        </p:nvSpPr>
        <p:spPr>
          <a:xfrm>
            <a:off x="502920" y="914400"/>
            <a:ext cx="822960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</a:rPr>
              <a:t>AIM: Build an AI framework that detects code vulnerabilities AND automatically suggests fixes — inside a CI/CD pipeline.</a:t>
            </a:r>
            <a:endParaRPr lang="en-US" sz="1300" dirty="0"/>
          </a:p>
        </p:txBody>
      </p:sp>
      <p:sp>
        <p:nvSpPr>
          <p:cNvPr id="8" name="Shape 6"/>
          <p:cNvSpPr/>
          <p:nvPr/>
        </p:nvSpPr>
        <p:spPr>
          <a:xfrm>
            <a:off x="274320" y="1874520"/>
            <a:ext cx="2743200" cy="1298448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</p:sp>
      <p:sp>
        <p:nvSpPr>
          <p:cNvPr id="9" name="Shape 7"/>
          <p:cNvSpPr/>
          <p:nvPr/>
        </p:nvSpPr>
        <p:spPr>
          <a:xfrm>
            <a:off x="274320" y="1874520"/>
            <a:ext cx="2743200" cy="347472"/>
          </a:xfrm>
          <a:prstGeom prst="rect">
            <a:avLst/>
          </a:prstGeom>
          <a:solidFill>
            <a:srgbClr val="0047AB"/>
          </a:solidFill>
          <a:ln/>
        </p:spPr>
      </p:sp>
      <p:sp>
        <p:nvSpPr>
          <p:cNvPr id="10" name="Text 8"/>
          <p:cNvSpPr/>
          <p:nvPr/>
        </p:nvSpPr>
        <p:spPr>
          <a:xfrm>
            <a:off x="365760" y="1874520"/>
            <a:ext cx="26060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</a:rPr>
              <a:t>O1  Literature Review</a:t>
            </a:r>
            <a:endParaRPr lang="en-US" sz="1300" dirty="0"/>
          </a:p>
        </p:txBody>
      </p:sp>
      <p:sp>
        <p:nvSpPr>
          <p:cNvPr id="11" name="Text 9"/>
          <p:cNvSpPr/>
          <p:nvPr/>
        </p:nvSpPr>
        <p:spPr>
          <a:xfrm>
            <a:off x="365760" y="2258568"/>
            <a:ext cx="260604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0D1B2A"/>
                </a:solidFill>
              </a:rPr>
              <a:t>Review AI detection &amp; remediation research</a:t>
            </a:r>
            <a:endParaRPr lang="en-US" sz="1150" dirty="0"/>
          </a:p>
          <a:p>
            <a:pPr marL="0" indent="0">
              <a:buNone/>
            </a:pPr>
            <a:r>
              <a:rPr lang="en-US" sz="1150" dirty="0">
                <a:solidFill>
                  <a:srgbClr val="0D1B2A"/>
                </a:solidFill>
              </a:rPr>
              <a:t>Identify </a:t>
            </a:r>
            <a:r>
              <a:rPr lang="en-US" sz="1150" dirty="0" smtClean="0">
                <a:solidFill>
                  <a:srgbClr val="0D1B2A"/>
                </a:solidFill>
              </a:rPr>
              <a:t>gaps </a:t>
            </a:r>
            <a:r>
              <a:rPr lang="en-US" sz="1150" dirty="0">
                <a:solidFill>
                  <a:srgbClr val="0D1B2A"/>
                </a:solidFill>
              </a:rPr>
              <a:t>done by Month 2</a:t>
            </a:r>
            <a:endParaRPr lang="en-US" sz="1150" dirty="0"/>
          </a:p>
        </p:txBody>
      </p:sp>
      <p:sp>
        <p:nvSpPr>
          <p:cNvPr id="12" name="Shape 10"/>
          <p:cNvSpPr/>
          <p:nvPr/>
        </p:nvSpPr>
        <p:spPr>
          <a:xfrm>
            <a:off x="3182112" y="1874520"/>
            <a:ext cx="2743200" cy="1298448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</p:sp>
      <p:sp>
        <p:nvSpPr>
          <p:cNvPr id="13" name="Shape 11"/>
          <p:cNvSpPr/>
          <p:nvPr/>
        </p:nvSpPr>
        <p:spPr>
          <a:xfrm>
            <a:off x="3182112" y="1874520"/>
            <a:ext cx="2743200" cy="347472"/>
          </a:xfrm>
          <a:prstGeom prst="rect">
            <a:avLst/>
          </a:prstGeom>
          <a:solidFill>
            <a:srgbClr val="0077B6"/>
          </a:solidFill>
          <a:ln/>
        </p:spPr>
      </p:sp>
      <p:sp>
        <p:nvSpPr>
          <p:cNvPr id="14" name="Text 12"/>
          <p:cNvSpPr/>
          <p:nvPr/>
        </p:nvSpPr>
        <p:spPr>
          <a:xfrm>
            <a:off x="3273552" y="1874520"/>
            <a:ext cx="26060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</a:rPr>
              <a:t>O2  Build AI Model</a:t>
            </a:r>
            <a:endParaRPr lang="en-US" sz="1300" dirty="0"/>
          </a:p>
        </p:txBody>
      </p:sp>
      <p:sp>
        <p:nvSpPr>
          <p:cNvPr id="15" name="Text 13"/>
          <p:cNvSpPr/>
          <p:nvPr/>
        </p:nvSpPr>
        <p:spPr>
          <a:xfrm>
            <a:off x="3273552" y="2258568"/>
            <a:ext cx="260604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0D1B2A"/>
                </a:solidFill>
              </a:rPr>
              <a:t>Train GNN + CodeBERT hybrid model</a:t>
            </a:r>
            <a:endParaRPr lang="en-US" sz="1150" dirty="0"/>
          </a:p>
          <a:p>
            <a:pPr marL="0" indent="0">
              <a:buNone/>
            </a:pPr>
            <a:r>
              <a:rPr lang="en-US" sz="1150" dirty="0">
                <a:solidFill>
                  <a:srgbClr val="0D1B2A"/>
                </a:solidFill>
              </a:rPr>
              <a:t>Target: </a:t>
            </a:r>
            <a:r>
              <a:rPr lang="en-US" sz="1150" dirty="0" smtClean="0">
                <a:solidFill>
                  <a:srgbClr val="0D1B2A"/>
                </a:solidFill>
              </a:rPr>
              <a:t>&gt;=85</a:t>
            </a:r>
            <a:r>
              <a:rPr lang="en-US" sz="1150" dirty="0">
                <a:solidFill>
                  <a:srgbClr val="0D1B2A"/>
                </a:solidFill>
              </a:rPr>
              <a:t>% precision, ≥80% recall</a:t>
            </a:r>
            <a:endParaRPr lang="en-US" sz="1150" dirty="0"/>
          </a:p>
        </p:txBody>
      </p:sp>
      <p:sp>
        <p:nvSpPr>
          <p:cNvPr id="16" name="Shape 14"/>
          <p:cNvSpPr/>
          <p:nvPr/>
        </p:nvSpPr>
        <p:spPr>
          <a:xfrm>
            <a:off x="6089904" y="1874520"/>
            <a:ext cx="2743200" cy="1298448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</p:sp>
      <p:sp>
        <p:nvSpPr>
          <p:cNvPr id="17" name="Shape 15"/>
          <p:cNvSpPr/>
          <p:nvPr/>
        </p:nvSpPr>
        <p:spPr>
          <a:xfrm>
            <a:off x="6089904" y="1874520"/>
            <a:ext cx="2743200" cy="347472"/>
          </a:xfrm>
          <a:prstGeom prst="rect">
            <a:avLst/>
          </a:prstGeom>
          <a:solidFill>
            <a:srgbClr val="028090"/>
          </a:solidFill>
          <a:ln/>
        </p:spPr>
      </p:sp>
      <p:sp>
        <p:nvSpPr>
          <p:cNvPr id="18" name="Text 16"/>
          <p:cNvSpPr/>
          <p:nvPr/>
        </p:nvSpPr>
        <p:spPr>
          <a:xfrm>
            <a:off x="6181344" y="1874520"/>
            <a:ext cx="26060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</a:rPr>
              <a:t>O3  CI/CD Prototype</a:t>
            </a:r>
            <a:endParaRPr lang="en-US" sz="1300" dirty="0"/>
          </a:p>
        </p:txBody>
      </p:sp>
      <p:sp>
        <p:nvSpPr>
          <p:cNvPr id="19" name="Text 17"/>
          <p:cNvSpPr/>
          <p:nvPr/>
        </p:nvSpPr>
        <p:spPr>
          <a:xfrm>
            <a:off x="6181344" y="2258568"/>
            <a:ext cx="260604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0D1B2A"/>
                </a:solidFill>
              </a:rPr>
              <a:t>GitHub Actions plugin on 2 real repos</a:t>
            </a:r>
            <a:endParaRPr lang="en-US" sz="1150" dirty="0"/>
          </a:p>
          <a:p>
            <a:pPr marL="0" indent="0">
              <a:buNone/>
            </a:pPr>
            <a:r>
              <a:rPr lang="en-US" sz="1150" dirty="0">
                <a:solidFill>
                  <a:srgbClr val="0D1B2A"/>
                </a:solidFill>
              </a:rPr>
              <a:t>Scan 100K lines in under 60 seconds</a:t>
            </a:r>
            <a:endParaRPr lang="en-US" sz="1150" dirty="0"/>
          </a:p>
        </p:txBody>
      </p:sp>
      <p:sp>
        <p:nvSpPr>
          <p:cNvPr id="20" name="Shape 18"/>
          <p:cNvSpPr/>
          <p:nvPr/>
        </p:nvSpPr>
        <p:spPr>
          <a:xfrm>
            <a:off x="274320" y="3291840"/>
            <a:ext cx="2743200" cy="1298448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</p:sp>
      <p:sp>
        <p:nvSpPr>
          <p:cNvPr id="21" name="Shape 19"/>
          <p:cNvSpPr/>
          <p:nvPr/>
        </p:nvSpPr>
        <p:spPr>
          <a:xfrm>
            <a:off x="274320" y="3291840"/>
            <a:ext cx="2743200" cy="347472"/>
          </a:xfrm>
          <a:prstGeom prst="rect">
            <a:avLst/>
          </a:prstGeom>
          <a:solidFill>
            <a:srgbClr val="6C3483"/>
          </a:solidFill>
          <a:ln/>
        </p:spPr>
      </p:sp>
      <p:sp>
        <p:nvSpPr>
          <p:cNvPr id="22" name="Text 20"/>
          <p:cNvSpPr/>
          <p:nvPr/>
        </p:nvSpPr>
        <p:spPr>
          <a:xfrm>
            <a:off x="365760" y="3291840"/>
            <a:ext cx="26060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</a:rPr>
              <a:t>O4  Remediation Engine</a:t>
            </a:r>
            <a:endParaRPr lang="en-US" sz="1300" dirty="0"/>
          </a:p>
        </p:txBody>
      </p:sp>
      <p:sp>
        <p:nvSpPr>
          <p:cNvPr id="23" name="Text 21"/>
          <p:cNvSpPr/>
          <p:nvPr/>
        </p:nvSpPr>
        <p:spPr>
          <a:xfrm>
            <a:off x="365760" y="3675888"/>
            <a:ext cx="260604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0D1B2A"/>
                </a:solidFill>
              </a:rPr>
              <a:t>GPT-4 generates context-specific fixes</a:t>
            </a:r>
            <a:endParaRPr lang="en-US" sz="1150" dirty="0"/>
          </a:p>
          <a:p>
            <a:pPr marL="0" indent="0">
              <a:buNone/>
            </a:pPr>
            <a:r>
              <a:rPr lang="en-US" sz="1150" dirty="0">
                <a:solidFill>
                  <a:srgbClr val="0D1B2A"/>
                </a:solidFill>
              </a:rPr>
              <a:t>Target: </a:t>
            </a:r>
            <a:r>
              <a:rPr lang="en-US" sz="1150" dirty="0" smtClean="0">
                <a:solidFill>
                  <a:srgbClr val="0D1B2A"/>
                </a:solidFill>
              </a:rPr>
              <a:t>&gt;=70</a:t>
            </a:r>
            <a:r>
              <a:rPr lang="en-US" sz="1150" dirty="0">
                <a:solidFill>
                  <a:srgbClr val="0D1B2A"/>
                </a:solidFill>
              </a:rPr>
              <a:t>% correct-fix rate</a:t>
            </a:r>
            <a:endParaRPr lang="en-US" sz="1150" dirty="0"/>
          </a:p>
        </p:txBody>
      </p:sp>
      <p:sp>
        <p:nvSpPr>
          <p:cNvPr id="24" name="Shape 22"/>
          <p:cNvSpPr/>
          <p:nvPr/>
        </p:nvSpPr>
        <p:spPr>
          <a:xfrm>
            <a:off x="3182112" y="3291840"/>
            <a:ext cx="2743200" cy="1298448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</p:sp>
      <p:sp>
        <p:nvSpPr>
          <p:cNvPr id="25" name="Shape 23"/>
          <p:cNvSpPr/>
          <p:nvPr/>
        </p:nvSpPr>
        <p:spPr>
          <a:xfrm>
            <a:off x="3182112" y="3291840"/>
            <a:ext cx="2743200" cy="347472"/>
          </a:xfrm>
          <a:prstGeom prst="rect">
            <a:avLst/>
          </a:prstGeom>
          <a:solidFill>
            <a:srgbClr val="1D6A4F"/>
          </a:solidFill>
          <a:ln/>
        </p:spPr>
      </p:sp>
      <p:sp>
        <p:nvSpPr>
          <p:cNvPr id="26" name="Text 24"/>
          <p:cNvSpPr/>
          <p:nvPr/>
        </p:nvSpPr>
        <p:spPr>
          <a:xfrm>
            <a:off x="3273552" y="3291840"/>
            <a:ext cx="26060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</a:rPr>
              <a:t>O5  Benchmark Evaluation</a:t>
            </a:r>
            <a:endParaRPr lang="en-US" sz="1300" dirty="0"/>
          </a:p>
        </p:txBody>
      </p:sp>
      <p:sp>
        <p:nvSpPr>
          <p:cNvPr id="27" name="Text 25"/>
          <p:cNvSpPr/>
          <p:nvPr/>
        </p:nvSpPr>
        <p:spPr>
          <a:xfrm>
            <a:off x="3273552" y="3675888"/>
            <a:ext cx="260604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0D1B2A"/>
                </a:solidFill>
              </a:rPr>
              <a:t>Compare vs SonarQube, Checkmarx &amp; Semgrep</a:t>
            </a:r>
            <a:endParaRPr lang="en-US" sz="1150" dirty="0"/>
          </a:p>
          <a:p>
            <a:pPr marL="0" indent="0">
              <a:buNone/>
            </a:pPr>
            <a:r>
              <a:rPr lang="en-US" sz="1150" dirty="0">
                <a:solidFill>
                  <a:srgbClr val="0D1B2A"/>
                </a:solidFill>
              </a:rPr>
              <a:t>On 3 standard datasets by Month 9</a:t>
            </a:r>
            <a:endParaRPr lang="en-US" sz="1150" dirty="0"/>
          </a:p>
        </p:txBody>
      </p:sp>
      <p:sp>
        <p:nvSpPr>
          <p:cNvPr id="28" name="Shape 26"/>
          <p:cNvSpPr/>
          <p:nvPr/>
        </p:nvSpPr>
        <p:spPr>
          <a:xfrm>
            <a:off x="6089904" y="3291840"/>
            <a:ext cx="2743200" cy="1298448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</p:sp>
      <p:sp>
        <p:nvSpPr>
          <p:cNvPr id="29" name="Shape 27"/>
          <p:cNvSpPr/>
          <p:nvPr/>
        </p:nvSpPr>
        <p:spPr>
          <a:xfrm>
            <a:off x="6089904" y="3291840"/>
            <a:ext cx="2743200" cy="347472"/>
          </a:xfrm>
          <a:prstGeom prst="rect">
            <a:avLst/>
          </a:prstGeom>
          <a:solidFill>
            <a:srgbClr val="8E5C00"/>
          </a:solidFill>
          <a:ln/>
        </p:spPr>
      </p:sp>
      <p:sp>
        <p:nvSpPr>
          <p:cNvPr id="30" name="Text 28"/>
          <p:cNvSpPr/>
          <p:nvPr/>
        </p:nvSpPr>
        <p:spPr>
          <a:xfrm>
            <a:off x="6181344" y="3291840"/>
            <a:ext cx="26060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</a:rPr>
              <a:t>O6  Developer Study</a:t>
            </a:r>
            <a:endParaRPr lang="en-US" sz="1300" dirty="0"/>
          </a:p>
        </p:txBody>
      </p:sp>
      <p:sp>
        <p:nvSpPr>
          <p:cNvPr id="31" name="Text 29"/>
          <p:cNvSpPr/>
          <p:nvPr/>
        </p:nvSpPr>
        <p:spPr>
          <a:xfrm>
            <a:off x="6181344" y="3675888"/>
            <a:ext cx="260604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0D1B2A"/>
                </a:solidFill>
              </a:rPr>
              <a:t>10 developers test the framework</a:t>
            </a:r>
            <a:endParaRPr lang="en-US" sz="1150" dirty="0"/>
          </a:p>
          <a:p>
            <a:pPr marL="0" indent="0">
              <a:buNone/>
            </a:pPr>
            <a:r>
              <a:rPr lang="en-US" sz="1150" dirty="0">
                <a:solidFill>
                  <a:srgbClr val="0D1B2A"/>
                </a:solidFill>
              </a:rPr>
              <a:t>Collect usability + barrier feedback</a:t>
            </a:r>
            <a:endParaRPr lang="en-US" sz="11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0F4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0"/>
          </a:xfrm>
          <a:prstGeom prst="rect">
            <a:avLst/>
          </a:prstGeom>
          <a:solidFill>
            <a:srgbClr val="0A1628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731520"/>
            <a:ext cx="9144000" cy="64008"/>
          </a:xfrm>
          <a:prstGeom prst="rect">
            <a:avLst/>
          </a:prstGeom>
          <a:solidFill>
            <a:srgbClr val="00B4D8"/>
          </a:solidFill>
          <a:ln/>
        </p:spPr>
      </p:sp>
      <p:sp>
        <p:nvSpPr>
          <p:cNvPr id="4" name="Text 2"/>
          <p:cNvSpPr/>
          <p:nvPr/>
        </p:nvSpPr>
        <p:spPr>
          <a:xfrm>
            <a:off x="365760" y="0"/>
            <a:ext cx="841248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</a:rPr>
              <a:t>4. Literature Review</a:t>
            </a:r>
            <a:endParaRPr lang="en-US" sz="2600" dirty="0"/>
          </a:p>
        </p:txBody>
      </p:sp>
      <p:sp>
        <p:nvSpPr>
          <p:cNvPr id="5" name="Text 3"/>
          <p:cNvSpPr/>
          <p:nvPr/>
        </p:nvSpPr>
        <p:spPr>
          <a:xfrm>
            <a:off x="8138160" y="4846320"/>
            <a:ext cx="82296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E7FAA"/>
                </a:solidFill>
              </a:rPr>
              <a:t>5 / 12</a:t>
            </a:r>
            <a:endParaRPr lang="en-US" sz="900" dirty="0"/>
          </a:p>
        </p:txBody>
      </p:sp>
      <p:sp>
        <p:nvSpPr>
          <p:cNvPr id="6" name="Shape 4"/>
          <p:cNvSpPr/>
          <p:nvPr/>
        </p:nvSpPr>
        <p:spPr>
          <a:xfrm>
            <a:off x="256032" y="914400"/>
            <a:ext cx="2743200" cy="1627632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</p:sp>
      <p:sp>
        <p:nvSpPr>
          <p:cNvPr id="7" name="Shape 5"/>
          <p:cNvSpPr/>
          <p:nvPr/>
        </p:nvSpPr>
        <p:spPr>
          <a:xfrm>
            <a:off x="256032" y="914400"/>
            <a:ext cx="2743200" cy="347472"/>
          </a:xfrm>
          <a:prstGeom prst="rect">
            <a:avLst/>
          </a:prstGeom>
          <a:solidFill>
            <a:srgbClr val="C0392B"/>
          </a:solidFill>
          <a:ln/>
        </p:spPr>
      </p:sp>
      <p:sp>
        <p:nvSpPr>
          <p:cNvPr id="8" name="Text 6"/>
          <p:cNvSpPr/>
          <p:nvPr/>
        </p:nvSpPr>
        <p:spPr>
          <a:xfrm>
            <a:off x="347472" y="914400"/>
            <a:ext cx="26060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</a:rPr>
              <a:t>Threat Landscape</a:t>
            </a:r>
            <a:endParaRPr lang="en-US" sz="1300" dirty="0"/>
          </a:p>
        </p:txBody>
      </p:sp>
      <p:sp>
        <p:nvSpPr>
          <p:cNvPr id="9" name="Text 7"/>
          <p:cNvSpPr/>
          <p:nvPr/>
        </p:nvSpPr>
        <p:spPr>
          <a:xfrm>
            <a:off x="347472" y="1316736"/>
            <a:ext cx="2606040" cy="11704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0D1B2A"/>
                </a:solidFill>
              </a:rPr>
              <a:t>OWASP Top 10: Broken Access Control #1</a:t>
            </a:r>
            <a:endParaRPr lang="en-US" sz="1150" dirty="0"/>
          </a:p>
          <a:p>
            <a:pPr marL="0" indent="0">
              <a:buNone/>
            </a:pPr>
            <a:r>
              <a:rPr lang="en-US" sz="1150" dirty="0">
                <a:solidFill>
                  <a:srgbClr val="0D1B2A"/>
                </a:solidFill>
              </a:rPr>
              <a:t>Injection &amp; auth flaws recur even after </a:t>
            </a:r>
            <a:r>
              <a:rPr lang="en-US" sz="1150" dirty="0" smtClean="0">
                <a:solidFill>
                  <a:srgbClr val="0D1B2A"/>
                </a:solidFill>
              </a:rPr>
              <a:t>fixing</a:t>
            </a:r>
            <a:r>
              <a:rPr lang="en-US" sz="1150" dirty="0" smtClean="0"/>
              <a:t>.</a:t>
            </a:r>
            <a:endParaRPr lang="en-US" sz="1150" dirty="0"/>
          </a:p>
        </p:txBody>
      </p:sp>
      <p:sp>
        <p:nvSpPr>
          <p:cNvPr id="10" name="Shape 8"/>
          <p:cNvSpPr/>
          <p:nvPr/>
        </p:nvSpPr>
        <p:spPr>
          <a:xfrm>
            <a:off x="3163824" y="914400"/>
            <a:ext cx="2743200" cy="1627632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</p:sp>
      <p:sp>
        <p:nvSpPr>
          <p:cNvPr id="11" name="Shape 9"/>
          <p:cNvSpPr/>
          <p:nvPr/>
        </p:nvSpPr>
        <p:spPr>
          <a:xfrm>
            <a:off x="3163824" y="914400"/>
            <a:ext cx="2743200" cy="347472"/>
          </a:xfrm>
          <a:prstGeom prst="rect">
            <a:avLst/>
          </a:prstGeom>
          <a:solidFill>
            <a:srgbClr val="E67E22"/>
          </a:solidFill>
          <a:ln/>
        </p:spPr>
      </p:sp>
      <p:sp>
        <p:nvSpPr>
          <p:cNvPr id="12" name="Text 10"/>
          <p:cNvSpPr/>
          <p:nvPr/>
        </p:nvSpPr>
        <p:spPr>
          <a:xfrm>
            <a:off x="3255264" y="914400"/>
            <a:ext cx="26060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</a:rPr>
              <a:t>SAST / DAST Limits</a:t>
            </a:r>
            <a:endParaRPr lang="en-US" sz="1300" dirty="0"/>
          </a:p>
        </p:txBody>
      </p:sp>
      <p:sp>
        <p:nvSpPr>
          <p:cNvPr id="13" name="Text 11"/>
          <p:cNvSpPr/>
          <p:nvPr/>
        </p:nvSpPr>
        <p:spPr>
          <a:xfrm>
            <a:off x="3255264" y="1316736"/>
            <a:ext cx="2606040" cy="11704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0D1B2A"/>
                </a:solidFill>
              </a:rPr>
              <a:t>SAST: 48–79% false positive rates</a:t>
            </a:r>
            <a:endParaRPr lang="en-US" sz="1150" dirty="0"/>
          </a:p>
          <a:p>
            <a:pPr marL="0" indent="0">
              <a:buNone/>
            </a:pPr>
            <a:r>
              <a:rPr lang="en-US" sz="1150" dirty="0">
                <a:solidFill>
                  <a:srgbClr val="0D1B2A"/>
                </a:solidFill>
              </a:rPr>
              <a:t>DAST: covers &lt;40% of app </a:t>
            </a:r>
            <a:r>
              <a:rPr lang="en-US" sz="1150" dirty="0" smtClean="0">
                <a:solidFill>
                  <a:srgbClr val="0D1B2A"/>
                </a:solidFill>
              </a:rPr>
              <a:t>flows</a:t>
            </a:r>
            <a:r>
              <a:rPr lang="en-US" sz="1150" dirty="0" smtClean="0"/>
              <a:t>.</a:t>
            </a:r>
            <a:endParaRPr lang="en-US" sz="1150" dirty="0"/>
          </a:p>
        </p:txBody>
      </p:sp>
      <p:sp>
        <p:nvSpPr>
          <p:cNvPr id="14" name="Shape 12"/>
          <p:cNvSpPr/>
          <p:nvPr/>
        </p:nvSpPr>
        <p:spPr>
          <a:xfrm>
            <a:off x="6071616" y="914400"/>
            <a:ext cx="2743200" cy="1627632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</p:sp>
      <p:sp>
        <p:nvSpPr>
          <p:cNvPr id="15" name="Shape 13"/>
          <p:cNvSpPr/>
          <p:nvPr/>
        </p:nvSpPr>
        <p:spPr>
          <a:xfrm>
            <a:off x="6071616" y="914400"/>
            <a:ext cx="2743200" cy="347472"/>
          </a:xfrm>
          <a:prstGeom prst="rect">
            <a:avLst/>
          </a:prstGeom>
          <a:solidFill>
            <a:srgbClr val="0077B6"/>
          </a:solidFill>
          <a:ln/>
        </p:spPr>
      </p:sp>
      <p:sp>
        <p:nvSpPr>
          <p:cNvPr id="16" name="Text 14"/>
          <p:cNvSpPr/>
          <p:nvPr/>
        </p:nvSpPr>
        <p:spPr>
          <a:xfrm>
            <a:off x="6163056" y="914400"/>
            <a:ext cx="26060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</a:rPr>
              <a:t>AI Detection</a:t>
            </a:r>
            <a:endParaRPr lang="en-US" sz="1300" dirty="0"/>
          </a:p>
        </p:txBody>
      </p:sp>
      <p:sp>
        <p:nvSpPr>
          <p:cNvPr id="17" name="Text 15"/>
          <p:cNvSpPr/>
          <p:nvPr/>
        </p:nvSpPr>
        <p:spPr>
          <a:xfrm>
            <a:off x="6163056" y="1316736"/>
            <a:ext cx="2606040" cy="11704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0D1B2A"/>
                </a:solidFill>
              </a:rPr>
              <a:t>VulDeePecker: 3% FP rate with deep learning</a:t>
            </a:r>
            <a:endParaRPr lang="en-US" sz="1150" dirty="0"/>
          </a:p>
          <a:p>
            <a:pPr marL="0" indent="0">
              <a:buNone/>
            </a:pPr>
            <a:r>
              <a:rPr lang="en-US" sz="1150" dirty="0">
                <a:solidFill>
                  <a:srgbClr val="0D1B2A"/>
                </a:solidFill>
              </a:rPr>
              <a:t>CodeBERT + CNN improves F1 by 29.7% (2024</a:t>
            </a:r>
            <a:r>
              <a:rPr lang="en-US" sz="1150" dirty="0" smtClean="0">
                <a:solidFill>
                  <a:srgbClr val="0D1B2A"/>
                </a:solidFill>
              </a:rPr>
              <a:t>)</a:t>
            </a:r>
            <a:r>
              <a:rPr lang="en-US" sz="1150" dirty="0" smtClean="0"/>
              <a:t>.</a:t>
            </a:r>
            <a:endParaRPr lang="en-US" sz="1150" dirty="0"/>
          </a:p>
        </p:txBody>
      </p:sp>
      <p:sp>
        <p:nvSpPr>
          <p:cNvPr id="18" name="Shape 16"/>
          <p:cNvSpPr/>
          <p:nvPr/>
        </p:nvSpPr>
        <p:spPr>
          <a:xfrm>
            <a:off x="256032" y="2651760"/>
            <a:ext cx="2743200" cy="1627632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</p:sp>
      <p:sp>
        <p:nvSpPr>
          <p:cNvPr id="19" name="Shape 17"/>
          <p:cNvSpPr/>
          <p:nvPr/>
        </p:nvSpPr>
        <p:spPr>
          <a:xfrm>
            <a:off x="256032" y="2651760"/>
            <a:ext cx="2743200" cy="347472"/>
          </a:xfrm>
          <a:prstGeom prst="rect">
            <a:avLst/>
          </a:prstGeom>
          <a:solidFill>
            <a:srgbClr val="6C3483"/>
          </a:solidFill>
          <a:ln/>
        </p:spPr>
      </p:sp>
      <p:sp>
        <p:nvSpPr>
          <p:cNvPr id="20" name="Text 18"/>
          <p:cNvSpPr/>
          <p:nvPr/>
        </p:nvSpPr>
        <p:spPr>
          <a:xfrm>
            <a:off x="347472" y="2651760"/>
            <a:ext cx="26060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</a:rPr>
              <a:t>Auto Repair (APR)</a:t>
            </a:r>
            <a:endParaRPr lang="en-US" sz="1300" dirty="0"/>
          </a:p>
        </p:txBody>
      </p:sp>
      <p:sp>
        <p:nvSpPr>
          <p:cNvPr id="21" name="Text 19"/>
          <p:cNvSpPr/>
          <p:nvPr/>
        </p:nvSpPr>
        <p:spPr>
          <a:xfrm>
            <a:off x="347472" y="3054096"/>
            <a:ext cx="2606040" cy="11704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0D1B2A"/>
                </a:solidFill>
              </a:rPr>
              <a:t>GPT-4 correctly fixes 65.2% of vulnerabilities</a:t>
            </a:r>
            <a:endParaRPr lang="en-US" sz="1150" dirty="0"/>
          </a:p>
          <a:p>
            <a:pPr marL="0" indent="0">
              <a:buNone/>
            </a:pPr>
            <a:r>
              <a:rPr lang="en-US" sz="1150" dirty="0">
                <a:solidFill>
                  <a:srgbClr val="0D1B2A"/>
                </a:solidFill>
              </a:rPr>
              <a:t>Best zero-shot result to </a:t>
            </a:r>
            <a:r>
              <a:rPr lang="en-US" sz="1150" dirty="0" smtClean="0">
                <a:solidFill>
                  <a:srgbClr val="0D1B2A"/>
                </a:solidFill>
              </a:rPr>
              <a:t>date</a:t>
            </a:r>
            <a:r>
              <a:rPr lang="en-US" sz="1150" dirty="0" smtClean="0"/>
              <a:t>.</a:t>
            </a:r>
            <a:endParaRPr lang="en-US" sz="1150" dirty="0"/>
          </a:p>
        </p:txBody>
      </p:sp>
      <p:sp>
        <p:nvSpPr>
          <p:cNvPr id="22" name="Shape 20"/>
          <p:cNvSpPr/>
          <p:nvPr/>
        </p:nvSpPr>
        <p:spPr>
          <a:xfrm>
            <a:off x="3163824" y="2651760"/>
            <a:ext cx="2743200" cy="1627632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</p:sp>
      <p:sp>
        <p:nvSpPr>
          <p:cNvPr id="23" name="Shape 21"/>
          <p:cNvSpPr/>
          <p:nvPr/>
        </p:nvSpPr>
        <p:spPr>
          <a:xfrm>
            <a:off x="3163824" y="2651760"/>
            <a:ext cx="2743200" cy="347472"/>
          </a:xfrm>
          <a:prstGeom prst="rect">
            <a:avLst/>
          </a:prstGeom>
          <a:solidFill>
            <a:srgbClr val="1D6A4F"/>
          </a:solidFill>
          <a:ln/>
        </p:spPr>
      </p:sp>
      <p:sp>
        <p:nvSpPr>
          <p:cNvPr id="24" name="Text 22"/>
          <p:cNvSpPr/>
          <p:nvPr/>
        </p:nvSpPr>
        <p:spPr>
          <a:xfrm>
            <a:off x="3255264" y="2651760"/>
            <a:ext cx="26060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</a:rPr>
              <a:t>DevSecOps Reality</a:t>
            </a:r>
            <a:endParaRPr lang="en-US" sz="1300" dirty="0"/>
          </a:p>
        </p:txBody>
      </p:sp>
      <p:sp>
        <p:nvSpPr>
          <p:cNvPr id="25" name="Text 23"/>
          <p:cNvSpPr/>
          <p:nvPr/>
        </p:nvSpPr>
        <p:spPr>
          <a:xfrm>
            <a:off x="3255264" y="3054096"/>
            <a:ext cx="2606040" cy="11704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0D1B2A"/>
                </a:solidFill>
              </a:rPr>
              <a:t>Only 9% of CI/CD pipelines include AppSec</a:t>
            </a:r>
            <a:endParaRPr lang="en-US" sz="1150" dirty="0"/>
          </a:p>
          <a:p>
            <a:pPr marL="0" indent="0">
              <a:buNone/>
            </a:pPr>
            <a:r>
              <a:rPr lang="en-US" sz="1150" dirty="0">
                <a:solidFill>
                  <a:srgbClr val="0D1B2A"/>
                </a:solidFill>
              </a:rPr>
              <a:t>82% of firms use 6–20 tools → noise &amp; </a:t>
            </a:r>
            <a:r>
              <a:rPr lang="en-US" sz="1150" dirty="0" smtClean="0">
                <a:solidFill>
                  <a:srgbClr val="0D1B2A"/>
                </a:solidFill>
              </a:rPr>
              <a:t>complexity</a:t>
            </a:r>
            <a:r>
              <a:rPr lang="en-US" sz="1150" dirty="0" smtClean="0"/>
              <a:t>.</a:t>
            </a:r>
            <a:endParaRPr lang="en-US" sz="1150" dirty="0"/>
          </a:p>
        </p:txBody>
      </p:sp>
      <p:sp>
        <p:nvSpPr>
          <p:cNvPr id="26" name="Shape 24"/>
          <p:cNvSpPr/>
          <p:nvPr/>
        </p:nvSpPr>
        <p:spPr>
          <a:xfrm>
            <a:off x="6071616" y="2651760"/>
            <a:ext cx="2743200" cy="1627632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</p:sp>
      <p:sp>
        <p:nvSpPr>
          <p:cNvPr id="27" name="Shape 25"/>
          <p:cNvSpPr/>
          <p:nvPr/>
        </p:nvSpPr>
        <p:spPr>
          <a:xfrm>
            <a:off x="6071616" y="2651760"/>
            <a:ext cx="2743200" cy="347472"/>
          </a:xfrm>
          <a:prstGeom prst="rect">
            <a:avLst/>
          </a:prstGeom>
          <a:solidFill>
            <a:srgbClr val="0A1628"/>
          </a:solidFill>
          <a:ln/>
        </p:spPr>
      </p:sp>
      <p:sp>
        <p:nvSpPr>
          <p:cNvPr id="28" name="Text 26"/>
          <p:cNvSpPr/>
          <p:nvPr/>
        </p:nvSpPr>
        <p:spPr>
          <a:xfrm>
            <a:off x="6163056" y="2651760"/>
            <a:ext cx="26060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</a:rPr>
              <a:t>Research Gaps</a:t>
            </a:r>
            <a:endParaRPr lang="en-US" sz="1300" dirty="0"/>
          </a:p>
        </p:txBody>
      </p:sp>
      <p:sp>
        <p:nvSpPr>
          <p:cNvPr id="29" name="Text 27"/>
          <p:cNvSpPr/>
          <p:nvPr/>
        </p:nvSpPr>
        <p:spPr>
          <a:xfrm>
            <a:off x="6163056" y="3054096"/>
            <a:ext cx="2606040" cy="11704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0D1B2A"/>
                </a:solidFill>
              </a:rPr>
              <a:t>1. AI not tested in real CI/CD at scale</a:t>
            </a:r>
            <a:endParaRPr lang="en-US" sz="1150" dirty="0"/>
          </a:p>
          <a:p>
            <a:pPr marL="0" indent="0">
              <a:buNone/>
            </a:pPr>
            <a:r>
              <a:rPr lang="en-US" sz="1150" dirty="0">
                <a:solidFill>
                  <a:srgbClr val="0D1B2A"/>
                </a:solidFill>
              </a:rPr>
              <a:t>2. No system combines detection + remediation</a:t>
            </a:r>
            <a:endParaRPr lang="en-US" sz="1150" dirty="0"/>
          </a:p>
          <a:p>
            <a:pPr marL="0" indent="0">
              <a:buNone/>
            </a:pPr>
            <a:r>
              <a:rPr lang="en-US" sz="1150" dirty="0">
                <a:solidFill>
                  <a:srgbClr val="0D1B2A"/>
                </a:solidFill>
              </a:rPr>
              <a:t>3. Developer experience is understudied</a:t>
            </a:r>
            <a:endParaRPr lang="en-US" sz="115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0F4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0"/>
          </a:xfrm>
          <a:prstGeom prst="rect">
            <a:avLst/>
          </a:prstGeom>
          <a:solidFill>
            <a:srgbClr val="0A1628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731520"/>
            <a:ext cx="9144000" cy="64008"/>
          </a:xfrm>
          <a:prstGeom prst="rect">
            <a:avLst/>
          </a:prstGeom>
          <a:solidFill>
            <a:srgbClr val="00B4D8"/>
          </a:solidFill>
          <a:ln/>
        </p:spPr>
      </p:sp>
      <p:sp>
        <p:nvSpPr>
          <p:cNvPr id="4" name="Text 2"/>
          <p:cNvSpPr/>
          <p:nvPr/>
        </p:nvSpPr>
        <p:spPr>
          <a:xfrm>
            <a:off x="365760" y="0"/>
            <a:ext cx="841248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</a:rPr>
              <a:t>5. Research Methodology</a:t>
            </a:r>
            <a:endParaRPr lang="en-US" sz="2600" dirty="0"/>
          </a:p>
        </p:txBody>
      </p:sp>
      <p:sp>
        <p:nvSpPr>
          <p:cNvPr id="5" name="Text 3"/>
          <p:cNvSpPr/>
          <p:nvPr/>
        </p:nvSpPr>
        <p:spPr>
          <a:xfrm>
            <a:off x="8138160" y="4846320"/>
            <a:ext cx="82296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E7FAA"/>
                </a:solidFill>
              </a:rPr>
              <a:t>6 / 12</a:t>
            </a:r>
            <a:endParaRPr lang="en-US" sz="900" dirty="0"/>
          </a:p>
        </p:txBody>
      </p:sp>
      <p:sp>
        <p:nvSpPr>
          <p:cNvPr id="6" name="Shape 4"/>
          <p:cNvSpPr/>
          <p:nvPr/>
        </p:nvSpPr>
        <p:spPr>
          <a:xfrm>
            <a:off x="274320" y="914400"/>
            <a:ext cx="4160520" cy="2011680"/>
          </a:xfrm>
          <a:prstGeom prst="rect">
            <a:avLst/>
          </a:prstGeom>
          <a:solidFill>
            <a:srgbClr val="0A1628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</p:sp>
      <p:sp>
        <p:nvSpPr>
          <p:cNvPr id="7" name="Text 5"/>
          <p:cNvSpPr/>
          <p:nvPr/>
        </p:nvSpPr>
        <p:spPr>
          <a:xfrm>
            <a:off x="457200" y="987552"/>
            <a:ext cx="37490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0B4D8"/>
                </a:solidFill>
              </a:rPr>
              <a:t>Research Design</a:t>
            </a:r>
            <a:endParaRPr lang="en-US" sz="1500" dirty="0"/>
          </a:p>
        </p:txBody>
      </p:sp>
      <p:sp>
        <p:nvSpPr>
          <p:cNvPr id="8" name="Text 6"/>
          <p:cNvSpPr/>
          <p:nvPr/>
        </p:nvSpPr>
        <p:spPr>
          <a:xfrm>
            <a:off x="457200" y="1325880"/>
            <a:ext cx="37490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</a:rPr>
              <a:t>Design Science </a:t>
            </a:r>
            <a:r>
              <a:rPr lang="en-US" sz="1300" b="1" dirty="0" smtClean="0">
                <a:solidFill>
                  <a:srgbClr val="FFFFFF"/>
                </a:solidFill>
              </a:rPr>
              <a:t>Research</a:t>
            </a:r>
            <a:endParaRPr lang="en-US" sz="1300" dirty="0"/>
          </a:p>
        </p:txBody>
      </p:sp>
      <p:sp>
        <p:nvSpPr>
          <p:cNvPr id="9" name="Text 7"/>
          <p:cNvSpPr/>
          <p:nvPr/>
        </p:nvSpPr>
        <p:spPr>
          <a:xfrm>
            <a:off x="457200" y="1810512"/>
            <a:ext cx="374904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A8C6E8"/>
                </a:solidFill>
              </a:rPr>
              <a:t>Why DSR? Because the goal is to BUILD something new </a:t>
            </a:r>
            <a:r>
              <a:rPr lang="en-US" sz="1200" dirty="0" smtClean="0">
                <a:solidFill>
                  <a:srgbClr val="A8C6E8"/>
                </a:solidFill>
              </a:rPr>
              <a:t> </a:t>
            </a:r>
            <a:r>
              <a:rPr lang="en-US" sz="1200" dirty="0">
                <a:solidFill>
                  <a:srgbClr val="A8C6E8"/>
                </a:solidFill>
              </a:rPr>
              <a:t>not just study the problem. DSR requires the solution to be rigorously tested.</a:t>
            </a:r>
            <a:endParaRPr lang="en-US" sz="1200" dirty="0"/>
          </a:p>
        </p:txBody>
      </p:sp>
      <p:sp>
        <p:nvSpPr>
          <p:cNvPr id="10" name="Shape 8"/>
          <p:cNvSpPr/>
          <p:nvPr/>
        </p:nvSpPr>
        <p:spPr>
          <a:xfrm>
            <a:off x="4663440" y="914400"/>
            <a:ext cx="4160520" cy="2011680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</p:sp>
      <p:sp>
        <p:nvSpPr>
          <p:cNvPr id="11" name="Text 9"/>
          <p:cNvSpPr/>
          <p:nvPr/>
        </p:nvSpPr>
        <p:spPr>
          <a:xfrm>
            <a:off x="4828032" y="987552"/>
            <a:ext cx="37490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077B6"/>
                </a:solidFill>
              </a:rPr>
              <a:t>Mixed Methods Approach</a:t>
            </a:r>
            <a:endParaRPr lang="en-US" sz="1500" dirty="0"/>
          </a:p>
        </p:txBody>
      </p:sp>
      <p:sp>
        <p:nvSpPr>
          <p:cNvPr id="12" name="Text 10"/>
          <p:cNvSpPr/>
          <p:nvPr/>
        </p:nvSpPr>
        <p:spPr>
          <a:xfrm>
            <a:off x="4828032" y="1325880"/>
            <a:ext cx="3840480" cy="1508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200" dirty="0">
                <a:solidFill>
                  <a:srgbClr val="0D1B2A"/>
                </a:solidFill>
              </a:rPr>
              <a:t>Quantitative: Controlled experiments on benchmark datasets</a:t>
            </a:r>
            <a:endParaRPr lang="en-US" sz="12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200" dirty="0">
                <a:solidFill>
                  <a:srgbClr val="0D1B2A"/>
                </a:solidFill>
              </a:rPr>
              <a:t>Compare vs SonarQube, Checkmarx &amp; Semgrep</a:t>
            </a:r>
            <a:endParaRPr lang="en-US" sz="12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200" dirty="0">
                <a:solidFill>
                  <a:srgbClr val="0D1B2A"/>
                </a:solidFill>
              </a:rPr>
              <a:t>Metrics: Precision, Recall, F1, AUC-ROC, FPR</a:t>
            </a:r>
            <a:endParaRPr lang="en-US" sz="12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200" dirty="0">
                <a:solidFill>
                  <a:srgbClr val="0D1B2A"/>
                </a:solidFill>
              </a:rPr>
              <a:t>Qualitative: Developer usability study (10 participants)</a:t>
            </a:r>
            <a:endParaRPr lang="en-US" sz="1200" dirty="0"/>
          </a:p>
        </p:txBody>
      </p:sp>
      <p:sp>
        <p:nvSpPr>
          <p:cNvPr id="13" name="Shape 11"/>
          <p:cNvSpPr/>
          <p:nvPr/>
        </p:nvSpPr>
        <p:spPr>
          <a:xfrm>
            <a:off x="274320" y="3063240"/>
            <a:ext cx="8595360" cy="1691640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</p:sp>
      <p:sp>
        <p:nvSpPr>
          <p:cNvPr id="14" name="Text 12"/>
          <p:cNvSpPr/>
          <p:nvPr/>
        </p:nvSpPr>
        <p:spPr>
          <a:xfrm>
            <a:off x="457200" y="3136392"/>
            <a:ext cx="365760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077B6"/>
                </a:solidFill>
              </a:rPr>
              <a:t>5 Research Phases</a:t>
            </a:r>
            <a:endParaRPr lang="en-US" sz="1400" dirty="0"/>
          </a:p>
        </p:txBody>
      </p:sp>
      <p:sp>
        <p:nvSpPr>
          <p:cNvPr id="15" name="Shape 13"/>
          <p:cNvSpPr/>
          <p:nvPr/>
        </p:nvSpPr>
        <p:spPr>
          <a:xfrm>
            <a:off x="365760" y="3493008"/>
            <a:ext cx="1627632" cy="256032"/>
          </a:xfrm>
          <a:prstGeom prst="rect">
            <a:avLst/>
          </a:prstGeom>
          <a:solidFill>
            <a:srgbClr val="0077B6"/>
          </a:solidFill>
          <a:ln/>
        </p:spPr>
      </p:sp>
      <p:sp>
        <p:nvSpPr>
          <p:cNvPr id="16" name="Text 14"/>
          <p:cNvSpPr/>
          <p:nvPr/>
        </p:nvSpPr>
        <p:spPr>
          <a:xfrm>
            <a:off x="365760" y="3493008"/>
            <a:ext cx="1627632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50" b="1" dirty="0">
                <a:solidFill>
                  <a:srgbClr val="FFFFFF"/>
                </a:solidFill>
              </a:rPr>
              <a:t>Months 1–2</a:t>
            </a:r>
            <a:endParaRPr lang="en-US" sz="950" dirty="0"/>
          </a:p>
        </p:txBody>
      </p:sp>
      <p:sp>
        <p:nvSpPr>
          <p:cNvPr id="17" name="Text 15"/>
          <p:cNvSpPr/>
          <p:nvPr/>
        </p:nvSpPr>
        <p:spPr>
          <a:xfrm>
            <a:off x="365760" y="3767328"/>
            <a:ext cx="1627632" cy="8686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ctr">
              <a:buNone/>
            </a:pPr>
            <a:r>
              <a:rPr lang="en-US" sz="950" dirty="0">
                <a:solidFill>
                  <a:srgbClr val="0D1B2A"/>
                </a:solidFill>
              </a:rPr>
              <a:t>Literature review, ethics, datasets, baseline tools</a:t>
            </a:r>
            <a:endParaRPr lang="en-US" sz="950" dirty="0"/>
          </a:p>
        </p:txBody>
      </p:sp>
      <p:sp>
        <p:nvSpPr>
          <p:cNvPr id="18" name="Shape 16"/>
          <p:cNvSpPr/>
          <p:nvPr/>
        </p:nvSpPr>
        <p:spPr>
          <a:xfrm>
            <a:off x="2084832" y="3493008"/>
            <a:ext cx="1627632" cy="256032"/>
          </a:xfrm>
          <a:prstGeom prst="rect">
            <a:avLst/>
          </a:prstGeom>
          <a:solidFill>
            <a:srgbClr val="0077B6"/>
          </a:solidFill>
          <a:ln/>
        </p:spPr>
      </p:sp>
      <p:sp>
        <p:nvSpPr>
          <p:cNvPr id="19" name="Text 17"/>
          <p:cNvSpPr/>
          <p:nvPr/>
        </p:nvSpPr>
        <p:spPr>
          <a:xfrm>
            <a:off x="2084832" y="3493008"/>
            <a:ext cx="1627632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50" b="1" dirty="0">
                <a:solidFill>
                  <a:srgbClr val="FFFFFF"/>
                </a:solidFill>
              </a:rPr>
              <a:t>Months 3–5</a:t>
            </a:r>
            <a:endParaRPr lang="en-US" sz="950" dirty="0"/>
          </a:p>
        </p:txBody>
      </p:sp>
      <p:sp>
        <p:nvSpPr>
          <p:cNvPr id="20" name="Text 18"/>
          <p:cNvSpPr/>
          <p:nvPr/>
        </p:nvSpPr>
        <p:spPr>
          <a:xfrm>
            <a:off x="2084832" y="3767328"/>
            <a:ext cx="1627632" cy="8686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ctr">
              <a:buNone/>
            </a:pPr>
            <a:r>
              <a:rPr lang="en-US" sz="950" dirty="0">
                <a:solidFill>
                  <a:srgbClr val="0D1B2A"/>
                </a:solidFill>
              </a:rPr>
              <a:t>Train GNN + CodeBERT, build ensemble model</a:t>
            </a:r>
            <a:endParaRPr lang="en-US" sz="950" dirty="0"/>
          </a:p>
        </p:txBody>
      </p:sp>
      <p:sp>
        <p:nvSpPr>
          <p:cNvPr id="21" name="Shape 19"/>
          <p:cNvSpPr/>
          <p:nvPr/>
        </p:nvSpPr>
        <p:spPr>
          <a:xfrm>
            <a:off x="3803904" y="3493008"/>
            <a:ext cx="1627632" cy="256032"/>
          </a:xfrm>
          <a:prstGeom prst="rect">
            <a:avLst/>
          </a:prstGeom>
          <a:solidFill>
            <a:srgbClr val="0077B6"/>
          </a:solidFill>
          <a:ln/>
        </p:spPr>
      </p:sp>
      <p:sp>
        <p:nvSpPr>
          <p:cNvPr id="22" name="Text 20"/>
          <p:cNvSpPr/>
          <p:nvPr/>
        </p:nvSpPr>
        <p:spPr>
          <a:xfrm>
            <a:off x="3803904" y="3493008"/>
            <a:ext cx="1627632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50" b="1" dirty="0">
                <a:solidFill>
                  <a:srgbClr val="FFFFFF"/>
                </a:solidFill>
              </a:rPr>
              <a:t>Months 6–8</a:t>
            </a:r>
            <a:endParaRPr lang="en-US" sz="950" dirty="0"/>
          </a:p>
        </p:txBody>
      </p:sp>
      <p:sp>
        <p:nvSpPr>
          <p:cNvPr id="23" name="Text 21"/>
          <p:cNvSpPr/>
          <p:nvPr/>
        </p:nvSpPr>
        <p:spPr>
          <a:xfrm>
            <a:off x="3803904" y="3767328"/>
            <a:ext cx="1627632" cy="8686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ctr">
              <a:buNone/>
            </a:pPr>
            <a:r>
              <a:rPr lang="en-US" sz="950" dirty="0">
                <a:solidFill>
                  <a:srgbClr val="0D1B2A"/>
                </a:solidFill>
              </a:rPr>
              <a:t>Build CI/CD plugin + GPT-4 remediation engine</a:t>
            </a:r>
            <a:endParaRPr lang="en-US" sz="950" dirty="0"/>
          </a:p>
        </p:txBody>
      </p:sp>
      <p:sp>
        <p:nvSpPr>
          <p:cNvPr id="24" name="Shape 22"/>
          <p:cNvSpPr/>
          <p:nvPr/>
        </p:nvSpPr>
        <p:spPr>
          <a:xfrm>
            <a:off x="5522976" y="3493008"/>
            <a:ext cx="1627632" cy="256032"/>
          </a:xfrm>
          <a:prstGeom prst="rect">
            <a:avLst/>
          </a:prstGeom>
          <a:solidFill>
            <a:srgbClr val="0077B6"/>
          </a:solidFill>
          <a:ln/>
        </p:spPr>
      </p:sp>
      <p:sp>
        <p:nvSpPr>
          <p:cNvPr id="25" name="Text 23"/>
          <p:cNvSpPr/>
          <p:nvPr/>
        </p:nvSpPr>
        <p:spPr>
          <a:xfrm>
            <a:off x="5522976" y="3493008"/>
            <a:ext cx="1627632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50" b="1" dirty="0">
                <a:solidFill>
                  <a:srgbClr val="FFFFFF"/>
                </a:solidFill>
              </a:rPr>
              <a:t>Months 9–10</a:t>
            </a:r>
            <a:endParaRPr lang="en-US" sz="950" dirty="0"/>
          </a:p>
        </p:txBody>
      </p:sp>
      <p:sp>
        <p:nvSpPr>
          <p:cNvPr id="26" name="Text 24"/>
          <p:cNvSpPr/>
          <p:nvPr/>
        </p:nvSpPr>
        <p:spPr>
          <a:xfrm>
            <a:off x="5522976" y="3767328"/>
            <a:ext cx="1627632" cy="8686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ctr">
              <a:buNone/>
            </a:pPr>
            <a:r>
              <a:rPr lang="en-US" sz="950" dirty="0">
                <a:solidFill>
                  <a:srgbClr val="0D1B2A"/>
                </a:solidFill>
              </a:rPr>
              <a:t>Full evaluation + developer study</a:t>
            </a:r>
            <a:endParaRPr lang="en-US" sz="950" dirty="0"/>
          </a:p>
        </p:txBody>
      </p:sp>
      <p:sp>
        <p:nvSpPr>
          <p:cNvPr id="27" name="Shape 25"/>
          <p:cNvSpPr/>
          <p:nvPr/>
        </p:nvSpPr>
        <p:spPr>
          <a:xfrm>
            <a:off x="7242048" y="3493008"/>
            <a:ext cx="1627632" cy="256032"/>
          </a:xfrm>
          <a:prstGeom prst="rect">
            <a:avLst/>
          </a:prstGeom>
          <a:solidFill>
            <a:srgbClr val="0077B6"/>
          </a:solidFill>
          <a:ln/>
        </p:spPr>
      </p:sp>
      <p:sp>
        <p:nvSpPr>
          <p:cNvPr id="28" name="Text 26"/>
          <p:cNvSpPr/>
          <p:nvPr/>
        </p:nvSpPr>
        <p:spPr>
          <a:xfrm>
            <a:off x="7242048" y="3493008"/>
            <a:ext cx="1627632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50" b="1" dirty="0">
                <a:solidFill>
                  <a:srgbClr val="FFFFFF"/>
                </a:solidFill>
              </a:rPr>
              <a:t>Months 11–12</a:t>
            </a:r>
            <a:endParaRPr lang="en-US" sz="950" dirty="0"/>
          </a:p>
        </p:txBody>
      </p:sp>
      <p:sp>
        <p:nvSpPr>
          <p:cNvPr id="29" name="Text 27"/>
          <p:cNvSpPr/>
          <p:nvPr/>
        </p:nvSpPr>
        <p:spPr>
          <a:xfrm>
            <a:off x="7242048" y="3767328"/>
            <a:ext cx="1627632" cy="8686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ctr">
              <a:buNone/>
            </a:pPr>
            <a:r>
              <a:rPr lang="en-US" sz="950" dirty="0">
                <a:solidFill>
                  <a:srgbClr val="0D1B2A"/>
                </a:solidFill>
              </a:rPr>
              <a:t>Write-up, revisions, open-source release</a:t>
            </a:r>
            <a:endParaRPr lang="en-US" sz="9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0F4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0"/>
          </a:xfrm>
          <a:prstGeom prst="rect">
            <a:avLst/>
          </a:prstGeom>
          <a:solidFill>
            <a:srgbClr val="0A1628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731520"/>
            <a:ext cx="9144000" cy="64008"/>
          </a:xfrm>
          <a:prstGeom prst="rect">
            <a:avLst/>
          </a:prstGeom>
          <a:solidFill>
            <a:srgbClr val="00B4D8"/>
          </a:solidFill>
          <a:ln/>
        </p:spPr>
      </p:sp>
      <p:sp>
        <p:nvSpPr>
          <p:cNvPr id="4" name="Text 2"/>
          <p:cNvSpPr/>
          <p:nvPr/>
        </p:nvSpPr>
        <p:spPr>
          <a:xfrm>
            <a:off x="365760" y="0"/>
            <a:ext cx="841248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</a:rPr>
              <a:t>6. System </a:t>
            </a:r>
            <a:r>
              <a:rPr lang="en-US" sz="2600" b="1" dirty="0" smtClean="0">
                <a:solidFill>
                  <a:srgbClr val="FFFFFF"/>
                </a:solidFill>
              </a:rPr>
              <a:t>Architecture </a:t>
            </a:r>
            <a:r>
              <a:rPr lang="en-US" sz="2600" b="1" dirty="0">
                <a:solidFill>
                  <a:srgbClr val="FFFFFF"/>
                </a:solidFill>
              </a:rPr>
              <a:t>4-Component Pipeline</a:t>
            </a:r>
            <a:endParaRPr lang="en-US" sz="2600" dirty="0"/>
          </a:p>
        </p:txBody>
      </p:sp>
      <p:sp>
        <p:nvSpPr>
          <p:cNvPr id="5" name="Text 3"/>
          <p:cNvSpPr/>
          <p:nvPr/>
        </p:nvSpPr>
        <p:spPr>
          <a:xfrm>
            <a:off x="8138160" y="4846320"/>
            <a:ext cx="82296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E7FAA"/>
                </a:solidFill>
              </a:rPr>
              <a:t>7 / 12</a:t>
            </a:r>
            <a:endParaRPr lang="en-US" sz="900" dirty="0"/>
          </a:p>
        </p:txBody>
      </p:sp>
      <p:sp>
        <p:nvSpPr>
          <p:cNvPr id="6" name="Shape 4"/>
          <p:cNvSpPr/>
          <p:nvPr/>
        </p:nvSpPr>
        <p:spPr>
          <a:xfrm>
            <a:off x="228600" y="914400"/>
            <a:ext cx="2057400" cy="3794760"/>
          </a:xfrm>
          <a:prstGeom prst="rect">
            <a:avLst/>
          </a:prstGeom>
          <a:solidFill>
            <a:srgbClr val="0F4C75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</p:sp>
      <p:sp>
        <p:nvSpPr>
          <p:cNvPr id="7" name="Shape 5"/>
          <p:cNvSpPr/>
          <p:nvPr/>
        </p:nvSpPr>
        <p:spPr>
          <a:xfrm>
            <a:off x="987552" y="1005840"/>
            <a:ext cx="548640" cy="548640"/>
          </a:xfrm>
          <a:prstGeom prst="ellipse">
            <a:avLst/>
          </a:prstGeom>
          <a:solidFill>
            <a:srgbClr val="00B4D8"/>
          </a:solidFill>
          <a:ln/>
        </p:spPr>
      </p:sp>
      <p:sp>
        <p:nvSpPr>
          <p:cNvPr id="8" name="Text 6"/>
          <p:cNvSpPr/>
          <p:nvPr/>
        </p:nvSpPr>
        <p:spPr>
          <a:xfrm>
            <a:off x="987552" y="1005840"/>
            <a:ext cx="5486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0A1628"/>
                </a:solidFill>
              </a:rPr>
              <a:t>1</a:t>
            </a:r>
            <a:endParaRPr lang="en-US" sz="2000" dirty="0"/>
          </a:p>
        </p:txBody>
      </p:sp>
      <p:sp>
        <p:nvSpPr>
          <p:cNvPr id="9" name="Text 7"/>
          <p:cNvSpPr/>
          <p:nvPr/>
        </p:nvSpPr>
        <p:spPr>
          <a:xfrm>
            <a:off x="320040" y="1664208"/>
            <a:ext cx="1892808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</a:rPr>
              <a:t>Code Representation</a:t>
            </a:r>
            <a:endParaRPr lang="en-US" sz="1200" dirty="0"/>
          </a:p>
        </p:txBody>
      </p:sp>
      <p:sp>
        <p:nvSpPr>
          <p:cNvPr id="10" name="Text 8"/>
          <p:cNvSpPr/>
          <p:nvPr/>
        </p:nvSpPr>
        <p:spPr>
          <a:xfrm>
            <a:off x="320040" y="2103120"/>
            <a:ext cx="1892808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i="1" dirty="0">
                <a:solidFill>
                  <a:srgbClr val="00B4D8"/>
                </a:solidFill>
              </a:rPr>
              <a:t>Joern CPG</a:t>
            </a:r>
            <a:endParaRPr lang="en-US" sz="1000" dirty="0"/>
          </a:p>
        </p:txBody>
      </p:sp>
      <p:sp>
        <p:nvSpPr>
          <p:cNvPr id="11" name="Shape 9"/>
          <p:cNvSpPr/>
          <p:nvPr/>
        </p:nvSpPr>
        <p:spPr>
          <a:xfrm>
            <a:off x="393192" y="2395728"/>
            <a:ext cx="1737360" cy="27432"/>
          </a:xfrm>
          <a:prstGeom prst="rect">
            <a:avLst/>
          </a:prstGeom>
          <a:solidFill>
            <a:srgbClr val="00B4D8"/>
          </a:solidFill>
          <a:ln/>
        </p:spPr>
      </p:sp>
      <p:sp>
        <p:nvSpPr>
          <p:cNvPr id="12" name="Text 10"/>
          <p:cNvSpPr/>
          <p:nvPr/>
        </p:nvSpPr>
        <p:spPr>
          <a:xfrm>
            <a:off x="338328" y="2468880"/>
            <a:ext cx="1865376" cy="12344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D0E8F5"/>
                </a:solidFill>
              </a:rPr>
              <a:t>Converts source code into a Code Property Graph (CPG) combining syntax, control flow and data dependencies</a:t>
            </a:r>
            <a:endParaRPr lang="en-US" sz="1050" dirty="0"/>
          </a:p>
        </p:txBody>
      </p:sp>
      <p:sp>
        <p:nvSpPr>
          <p:cNvPr id="13" name="Shape 11"/>
          <p:cNvSpPr/>
          <p:nvPr/>
        </p:nvSpPr>
        <p:spPr>
          <a:xfrm>
            <a:off x="2286000" y="2651760"/>
            <a:ext cx="137160" cy="137160"/>
          </a:xfrm>
          <a:prstGeom prst="rect">
            <a:avLst/>
          </a:prstGeom>
          <a:solidFill>
            <a:srgbClr val="00B4D8"/>
          </a:solidFill>
          <a:ln/>
        </p:spPr>
      </p:sp>
      <p:sp>
        <p:nvSpPr>
          <p:cNvPr id="14" name="Shape 12"/>
          <p:cNvSpPr/>
          <p:nvPr/>
        </p:nvSpPr>
        <p:spPr>
          <a:xfrm>
            <a:off x="2423160" y="914400"/>
            <a:ext cx="2057400" cy="3794760"/>
          </a:xfrm>
          <a:prstGeom prst="rect">
            <a:avLst/>
          </a:prstGeom>
          <a:solidFill>
            <a:srgbClr val="0077B6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</p:sp>
      <p:sp>
        <p:nvSpPr>
          <p:cNvPr id="15" name="Shape 13"/>
          <p:cNvSpPr/>
          <p:nvPr/>
        </p:nvSpPr>
        <p:spPr>
          <a:xfrm>
            <a:off x="3182112" y="1005840"/>
            <a:ext cx="548640" cy="548640"/>
          </a:xfrm>
          <a:prstGeom prst="ellipse">
            <a:avLst/>
          </a:prstGeom>
          <a:solidFill>
            <a:srgbClr val="00B4D8"/>
          </a:solidFill>
          <a:ln/>
        </p:spPr>
      </p:sp>
      <p:sp>
        <p:nvSpPr>
          <p:cNvPr id="16" name="Text 14"/>
          <p:cNvSpPr/>
          <p:nvPr/>
        </p:nvSpPr>
        <p:spPr>
          <a:xfrm>
            <a:off x="3182112" y="1005840"/>
            <a:ext cx="5486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0A1628"/>
                </a:solidFill>
              </a:rPr>
              <a:t>2</a:t>
            </a:r>
            <a:endParaRPr lang="en-US" sz="2000" dirty="0"/>
          </a:p>
        </p:txBody>
      </p:sp>
      <p:sp>
        <p:nvSpPr>
          <p:cNvPr id="17" name="Text 15"/>
          <p:cNvSpPr/>
          <p:nvPr/>
        </p:nvSpPr>
        <p:spPr>
          <a:xfrm>
            <a:off x="2514600" y="1664208"/>
            <a:ext cx="1892808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</a:rPr>
              <a:t>Vulnerability Detection</a:t>
            </a:r>
            <a:endParaRPr lang="en-US" sz="1200" dirty="0"/>
          </a:p>
        </p:txBody>
      </p:sp>
      <p:sp>
        <p:nvSpPr>
          <p:cNvPr id="18" name="Text 16"/>
          <p:cNvSpPr/>
          <p:nvPr/>
        </p:nvSpPr>
        <p:spPr>
          <a:xfrm>
            <a:off x="2514600" y="2103120"/>
            <a:ext cx="1892808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i="1" dirty="0">
                <a:solidFill>
                  <a:srgbClr val="00B4D8"/>
                </a:solidFill>
              </a:rPr>
              <a:t>GNN + CodeBERT</a:t>
            </a:r>
            <a:endParaRPr lang="en-US" sz="1000" dirty="0"/>
          </a:p>
        </p:txBody>
      </p:sp>
      <p:sp>
        <p:nvSpPr>
          <p:cNvPr id="19" name="Shape 17"/>
          <p:cNvSpPr/>
          <p:nvPr/>
        </p:nvSpPr>
        <p:spPr>
          <a:xfrm>
            <a:off x="2587752" y="2395728"/>
            <a:ext cx="1737360" cy="27432"/>
          </a:xfrm>
          <a:prstGeom prst="rect">
            <a:avLst/>
          </a:prstGeom>
          <a:solidFill>
            <a:srgbClr val="00B4D8"/>
          </a:solidFill>
          <a:ln/>
        </p:spPr>
      </p:sp>
      <p:sp>
        <p:nvSpPr>
          <p:cNvPr id="20" name="Text 18"/>
          <p:cNvSpPr/>
          <p:nvPr/>
        </p:nvSpPr>
        <p:spPr>
          <a:xfrm>
            <a:off x="2532888" y="2468880"/>
            <a:ext cx="1865376" cy="12344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D0E8F5"/>
                </a:solidFill>
              </a:rPr>
              <a:t>Hybrid AI model detects vulnerabilities across all OWASP Top 10</a:t>
            </a:r>
            <a:endParaRPr lang="en-US" sz="1050" dirty="0"/>
          </a:p>
          <a:p>
            <a:pPr marL="0" indent="0">
              <a:buNone/>
            </a:pPr>
            <a:r>
              <a:rPr lang="en-US" sz="1050" dirty="0">
                <a:solidFill>
                  <a:srgbClr val="D0E8F5"/>
                </a:solidFill>
              </a:rPr>
              <a:t>Target: ≥85% precision, ≥80% recall</a:t>
            </a:r>
            <a:endParaRPr lang="en-US" sz="1050" dirty="0"/>
          </a:p>
        </p:txBody>
      </p:sp>
      <p:sp>
        <p:nvSpPr>
          <p:cNvPr id="21" name="Shape 19"/>
          <p:cNvSpPr/>
          <p:nvPr/>
        </p:nvSpPr>
        <p:spPr>
          <a:xfrm>
            <a:off x="4480560" y="2651760"/>
            <a:ext cx="137160" cy="137160"/>
          </a:xfrm>
          <a:prstGeom prst="rect">
            <a:avLst/>
          </a:prstGeom>
          <a:solidFill>
            <a:srgbClr val="00B4D8"/>
          </a:solidFill>
          <a:ln/>
        </p:spPr>
      </p:sp>
      <p:sp>
        <p:nvSpPr>
          <p:cNvPr id="22" name="Shape 20"/>
          <p:cNvSpPr/>
          <p:nvPr/>
        </p:nvSpPr>
        <p:spPr>
          <a:xfrm>
            <a:off x="4617720" y="914400"/>
            <a:ext cx="2057400" cy="3794760"/>
          </a:xfrm>
          <a:prstGeom prst="rect">
            <a:avLst/>
          </a:prstGeom>
          <a:solidFill>
            <a:srgbClr val="00B4D8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</p:sp>
      <p:sp>
        <p:nvSpPr>
          <p:cNvPr id="23" name="Shape 21"/>
          <p:cNvSpPr/>
          <p:nvPr/>
        </p:nvSpPr>
        <p:spPr>
          <a:xfrm>
            <a:off x="5376672" y="1005840"/>
            <a:ext cx="548640" cy="548640"/>
          </a:xfrm>
          <a:prstGeom prst="ellipse">
            <a:avLst/>
          </a:prstGeom>
          <a:solidFill>
            <a:srgbClr val="00B4D8"/>
          </a:solidFill>
          <a:ln/>
        </p:spPr>
      </p:sp>
      <p:sp>
        <p:nvSpPr>
          <p:cNvPr id="24" name="Text 22"/>
          <p:cNvSpPr/>
          <p:nvPr/>
        </p:nvSpPr>
        <p:spPr>
          <a:xfrm>
            <a:off x="5376672" y="1005840"/>
            <a:ext cx="5486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0A1628"/>
                </a:solidFill>
              </a:rPr>
              <a:t>3</a:t>
            </a:r>
            <a:endParaRPr lang="en-US" sz="2000" dirty="0"/>
          </a:p>
        </p:txBody>
      </p:sp>
      <p:sp>
        <p:nvSpPr>
          <p:cNvPr id="25" name="Text 23"/>
          <p:cNvSpPr/>
          <p:nvPr/>
        </p:nvSpPr>
        <p:spPr>
          <a:xfrm>
            <a:off x="4709160" y="1664208"/>
            <a:ext cx="1892808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</a:rPr>
              <a:t>Remediation Engine</a:t>
            </a:r>
            <a:endParaRPr lang="en-US" sz="1200" dirty="0"/>
          </a:p>
        </p:txBody>
      </p:sp>
      <p:sp>
        <p:nvSpPr>
          <p:cNvPr id="26" name="Text 24"/>
          <p:cNvSpPr/>
          <p:nvPr/>
        </p:nvSpPr>
        <p:spPr>
          <a:xfrm>
            <a:off x="4709160" y="2103120"/>
            <a:ext cx="1892808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i="1" dirty="0">
                <a:solidFill>
                  <a:srgbClr val="00B4D8"/>
                </a:solidFill>
              </a:rPr>
              <a:t>GPT-4</a:t>
            </a:r>
            <a:endParaRPr lang="en-US" sz="1000" dirty="0"/>
          </a:p>
        </p:txBody>
      </p:sp>
      <p:sp>
        <p:nvSpPr>
          <p:cNvPr id="27" name="Shape 25"/>
          <p:cNvSpPr/>
          <p:nvPr/>
        </p:nvSpPr>
        <p:spPr>
          <a:xfrm>
            <a:off x="4782312" y="2395728"/>
            <a:ext cx="1737360" cy="27432"/>
          </a:xfrm>
          <a:prstGeom prst="rect">
            <a:avLst/>
          </a:prstGeom>
          <a:solidFill>
            <a:srgbClr val="00B4D8"/>
          </a:solidFill>
          <a:ln/>
        </p:spPr>
      </p:sp>
      <p:sp>
        <p:nvSpPr>
          <p:cNvPr id="28" name="Text 26"/>
          <p:cNvSpPr/>
          <p:nvPr/>
        </p:nvSpPr>
        <p:spPr>
          <a:xfrm>
            <a:off x="4727448" y="2468880"/>
            <a:ext cx="1865376" cy="12344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D0E8F5"/>
                </a:solidFill>
              </a:rPr>
              <a:t>Generates code-specific fix recommendations using CWE type and code context</a:t>
            </a:r>
            <a:endParaRPr lang="en-US" sz="1050" dirty="0"/>
          </a:p>
          <a:p>
            <a:pPr marL="0" indent="0">
              <a:buNone/>
            </a:pPr>
            <a:r>
              <a:rPr lang="en-US" sz="1050" dirty="0">
                <a:solidFill>
                  <a:srgbClr val="D0E8F5"/>
                </a:solidFill>
              </a:rPr>
              <a:t>Target: ≥70% correct fixes</a:t>
            </a:r>
            <a:endParaRPr lang="en-US" sz="1050" dirty="0"/>
          </a:p>
        </p:txBody>
      </p:sp>
      <p:sp>
        <p:nvSpPr>
          <p:cNvPr id="29" name="Shape 27"/>
          <p:cNvSpPr/>
          <p:nvPr/>
        </p:nvSpPr>
        <p:spPr>
          <a:xfrm>
            <a:off x="6675120" y="2651760"/>
            <a:ext cx="137160" cy="137160"/>
          </a:xfrm>
          <a:prstGeom prst="rect">
            <a:avLst/>
          </a:prstGeom>
          <a:solidFill>
            <a:srgbClr val="00B4D8"/>
          </a:solidFill>
          <a:ln/>
        </p:spPr>
      </p:sp>
      <p:sp>
        <p:nvSpPr>
          <p:cNvPr id="30" name="Shape 28"/>
          <p:cNvSpPr/>
          <p:nvPr/>
        </p:nvSpPr>
        <p:spPr>
          <a:xfrm>
            <a:off x="6812280" y="914400"/>
            <a:ext cx="2057400" cy="3794760"/>
          </a:xfrm>
          <a:prstGeom prst="rect">
            <a:avLst/>
          </a:prstGeom>
          <a:solidFill>
            <a:srgbClr val="0A1628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</p:sp>
      <p:sp>
        <p:nvSpPr>
          <p:cNvPr id="31" name="Shape 29"/>
          <p:cNvSpPr/>
          <p:nvPr/>
        </p:nvSpPr>
        <p:spPr>
          <a:xfrm>
            <a:off x="7571232" y="1005840"/>
            <a:ext cx="548640" cy="548640"/>
          </a:xfrm>
          <a:prstGeom prst="ellipse">
            <a:avLst/>
          </a:prstGeom>
          <a:solidFill>
            <a:srgbClr val="00B4D8"/>
          </a:solidFill>
          <a:ln/>
        </p:spPr>
      </p:sp>
      <p:sp>
        <p:nvSpPr>
          <p:cNvPr id="32" name="Text 30"/>
          <p:cNvSpPr/>
          <p:nvPr/>
        </p:nvSpPr>
        <p:spPr>
          <a:xfrm>
            <a:off x="7571232" y="1005840"/>
            <a:ext cx="5486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0A1628"/>
                </a:solidFill>
              </a:rPr>
              <a:t>4</a:t>
            </a:r>
            <a:endParaRPr lang="en-US" sz="2000" dirty="0"/>
          </a:p>
        </p:txBody>
      </p:sp>
      <p:sp>
        <p:nvSpPr>
          <p:cNvPr id="33" name="Text 31"/>
          <p:cNvSpPr/>
          <p:nvPr/>
        </p:nvSpPr>
        <p:spPr>
          <a:xfrm>
            <a:off x="6903720" y="1664208"/>
            <a:ext cx="1892808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</a:rPr>
              <a:t>CI/CD Integration</a:t>
            </a:r>
            <a:endParaRPr lang="en-US" sz="1200" dirty="0"/>
          </a:p>
        </p:txBody>
      </p:sp>
      <p:sp>
        <p:nvSpPr>
          <p:cNvPr id="34" name="Text 32"/>
          <p:cNvSpPr/>
          <p:nvPr/>
        </p:nvSpPr>
        <p:spPr>
          <a:xfrm>
            <a:off x="6903720" y="2103120"/>
            <a:ext cx="1892808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i="1" dirty="0">
                <a:solidFill>
                  <a:srgbClr val="00B4D8"/>
                </a:solidFill>
              </a:rPr>
              <a:t>GitHub Actions + SARIF</a:t>
            </a:r>
            <a:endParaRPr lang="en-US" sz="1000" dirty="0"/>
          </a:p>
        </p:txBody>
      </p:sp>
      <p:sp>
        <p:nvSpPr>
          <p:cNvPr id="35" name="Shape 33"/>
          <p:cNvSpPr/>
          <p:nvPr/>
        </p:nvSpPr>
        <p:spPr>
          <a:xfrm>
            <a:off x="6976872" y="2395728"/>
            <a:ext cx="1737360" cy="27432"/>
          </a:xfrm>
          <a:prstGeom prst="rect">
            <a:avLst/>
          </a:prstGeom>
          <a:solidFill>
            <a:srgbClr val="00B4D8"/>
          </a:solidFill>
          <a:ln/>
        </p:spPr>
      </p:sp>
      <p:sp>
        <p:nvSpPr>
          <p:cNvPr id="36" name="Text 34"/>
          <p:cNvSpPr/>
          <p:nvPr/>
        </p:nvSpPr>
        <p:spPr>
          <a:xfrm>
            <a:off x="6922008" y="2468880"/>
            <a:ext cx="1865376" cy="12344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D0E8F5"/>
                </a:solidFill>
              </a:rPr>
              <a:t>Runs on every push/PR. Annotates code inline. Scans 100K lines in under 60 seconds</a:t>
            </a:r>
            <a:endParaRPr lang="en-US" sz="10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0F4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0"/>
          </a:xfrm>
          <a:prstGeom prst="rect">
            <a:avLst/>
          </a:prstGeom>
          <a:solidFill>
            <a:srgbClr val="0A1628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731520"/>
            <a:ext cx="9144000" cy="64008"/>
          </a:xfrm>
          <a:prstGeom prst="rect">
            <a:avLst/>
          </a:prstGeom>
          <a:solidFill>
            <a:srgbClr val="00B4D8"/>
          </a:solidFill>
          <a:ln/>
        </p:spPr>
      </p:sp>
      <p:sp>
        <p:nvSpPr>
          <p:cNvPr id="4" name="Text 2"/>
          <p:cNvSpPr/>
          <p:nvPr/>
        </p:nvSpPr>
        <p:spPr>
          <a:xfrm>
            <a:off x="365760" y="0"/>
            <a:ext cx="841248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</a:rPr>
              <a:t>7. Data, Tools &amp; Hardware</a:t>
            </a:r>
            <a:endParaRPr lang="en-US" sz="2600" dirty="0"/>
          </a:p>
        </p:txBody>
      </p:sp>
      <p:sp>
        <p:nvSpPr>
          <p:cNvPr id="5" name="Text 3"/>
          <p:cNvSpPr/>
          <p:nvPr/>
        </p:nvSpPr>
        <p:spPr>
          <a:xfrm>
            <a:off x="8138160" y="4846320"/>
            <a:ext cx="82296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E7FAA"/>
                </a:solidFill>
              </a:rPr>
              <a:t>8 / 12</a:t>
            </a:r>
            <a:endParaRPr lang="en-US" sz="900" dirty="0"/>
          </a:p>
        </p:txBody>
      </p:sp>
      <p:sp>
        <p:nvSpPr>
          <p:cNvPr id="6" name="Shape 4"/>
          <p:cNvSpPr/>
          <p:nvPr/>
        </p:nvSpPr>
        <p:spPr>
          <a:xfrm>
            <a:off x="274320" y="914400"/>
            <a:ext cx="4023360" cy="3840480"/>
          </a:xfrm>
          <a:prstGeom prst="rect">
            <a:avLst/>
          </a:prstGeom>
          <a:solidFill>
            <a:srgbClr val="0A1628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</p:sp>
      <p:sp>
        <p:nvSpPr>
          <p:cNvPr id="7" name="Text 5"/>
          <p:cNvSpPr/>
          <p:nvPr/>
        </p:nvSpPr>
        <p:spPr>
          <a:xfrm>
            <a:off x="457200" y="987552"/>
            <a:ext cx="36576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0B4D8"/>
                </a:solidFill>
              </a:rPr>
              <a:t>Datasets</a:t>
            </a:r>
            <a:endParaRPr lang="en-US" sz="1500" dirty="0"/>
          </a:p>
        </p:txBody>
      </p:sp>
      <p:sp>
        <p:nvSpPr>
          <p:cNvPr id="8" name="Shape 6"/>
          <p:cNvSpPr/>
          <p:nvPr/>
        </p:nvSpPr>
        <p:spPr>
          <a:xfrm>
            <a:off x="384048" y="1389888"/>
            <a:ext cx="3794760" cy="502920"/>
          </a:xfrm>
          <a:prstGeom prst="rect">
            <a:avLst/>
          </a:prstGeom>
          <a:solidFill>
            <a:srgbClr val="0F2E5F"/>
          </a:solidFill>
          <a:ln/>
        </p:spPr>
      </p:sp>
      <p:sp>
        <p:nvSpPr>
          <p:cNvPr id="9" name="Text 7"/>
          <p:cNvSpPr/>
          <p:nvPr/>
        </p:nvSpPr>
        <p:spPr>
          <a:xfrm>
            <a:off x="502920" y="1408176"/>
            <a:ext cx="365760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0B4D8"/>
                </a:solidFill>
              </a:rPr>
              <a:t>BigVul</a:t>
            </a:r>
            <a:endParaRPr lang="en-US" sz="1200" dirty="0"/>
          </a:p>
        </p:txBody>
      </p:sp>
      <p:sp>
        <p:nvSpPr>
          <p:cNvPr id="10" name="Text 8"/>
          <p:cNvSpPr/>
          <p:nvPr/>
        </p:nvSpPr>
        <p:spPr>
          <a:xfrm>
            <a:off x="502920" y="1609344"/>
            <a:ext cx="3657600" cy="23774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A8C6E8"/>
                </a:solidFill>
              </a:rPr>
              <a:t>3,754 real C/C++ CVE </a:t>
            </a:r>
            <a:r>
              <a:rPr lang="en-US" sz="1050" dirty="0" smtClean="0">
                <a:solidFill>
                  <a:srgbClr val="A8C6E8"/>
                </a:solidFill>
              </a:rPr>
              <a:t>commits </a:t>
            </a:r>
            <a:r>
              <a:rPr lang="en-US" sz="1050" dirty="0">
                <a:solidFill>
                  <a:srgbClr val="A8C6E8"/>
                </a:solidFill>
              </a:rPr>
              <a:t>primary benchmark</a:t>
            </a:r>
            <a:endParaRPr lang="en-US" sz="1050" dirty="0"/>
          </a:p>
        </p:txBody>
      </p:sp>
      <p:sp>
        <p:nvSpPr>
          <p:cNvPr id="11" name="Shape 9"/>
          <p:cNvSpPr/>
          <p:nvPr/>
        </p:nvSpPr>
        <p:spPr>
          <a:xfrm>
            <a:off x="384048" y="1956816"/>
            <a:ext cx="3794760" cy="502920"/>
          </a:xfrm>
          <a:prstGeom prst="rect">
            <a:avLst/>
          </a:prstGeom>
          <a:solidFill>
            <a:srgbClr val="0F2E5F"/>
          </a:solidFill>
          <a:ln/>
        </p:spPr>
      </p:sp>
      <p:sp>
        <p:nvSpPr>
          <p:cNvPr id="12" name="Text 10"/>
          <p:cNvSpPr/>
          <p:nvPr/>
        </p:nvSpPr>
        <p:spPr>
          <a:xfrm>
            <a:off x="502920" y="1975104"/>
            <a:ext cx="365760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0B4D8"/>
                </a:solidFill>
              </a:rPr>
              <a:t>Juliet Test Suite</a:t>
            </a:r>
            <a:endParaRPr lang="en-US" sz="1200" dirty="0"/>
          </a:p>
        </p:txBody>
      </p:sp>
      <p:sp>
        <p:nvSpPr>
          <p:cNvPr id="13" name="Text 11"/>
          <p:cNvSpPr/>
          <p:nvPr/>
        </p:nvSpPr>
        <p:spPr>
          <a:xfrm>
            <a:off x="502920" y="2176272"/>
            <a:ext cx="3657600" cy="23774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A8C6E8"/>
                </a:solidFill>
              </a:rPr>
              <a:t>NIST/NSA synthetic cases for 118 CWE types</a:t>
            </a:r>
            <a:endParaRPr lang="en-US" sz="1050" dirty="0"/>
          </a:p>
        </p:txBody>
      </p:sp>
      <p:sp>
        <p:nvSpPr>
          <p:cNvPr id="14" name="Shape 12"/>
          <p:cNvSpPr/>
          <p:nvPr/>
        </p:nvSpPr>
        <p:spPr>
          <a:xfrm>
            <a:off x="384048" y="2523744"/>
            <a:ext cx="3794760" cy="502920"/>
          </a:xfrm>
          <a:prstGeom prst="rect">
            <a:avLst/>
          </a:prstGeom>
          <a:solidFill>
            <a:srgbClr val="0F2E5F"/>
          </a:solidFill>
          <a:ln/>
        </p:spPr>
      </p:sp>
      <p:sp>
        <p:nvSpPr>
          <p:cNvPr id="15" name="Text 13"/>
          <p:cNvSpPr/>
          <p:nvPr/>
        </p:nvSpPr>
        <p:spPr>
          <a:xfrm>
            <a:off x="502920" y="2542032"/>
            <a:ext cx="365760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0B4D8"/>
                </a:solidFill>
              </a:rPr>
              <a:t>OWASP WebGoat</a:t>
            </a:r>
            <a:endParaRPr lang="en-US" sz="1200" dirty="0"/>
          </a:p>
        </p:txBody>
      </p:sp>
      <p:sp>
        <p:nvSpPr>
          <p:cNvPr id="16" name="Text 14"/>
          <p:cNvSpPr/>
          <p:nvPr/>
        </p:nvSpPr>
        <p:spPr>
          <a:xfrm>
            <a:off x="502920" y="2743200"/>
            <a:ext cx="3657600" cy="23774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A8C6E8"/>
                </a:solidFill>
              </a:rPr>
              <a:t>Vulnerable Java </a:t>
            </a:r>
            <a:r>
              <a:rPr lang="en-US" sz="1050" dirty="0" smtClean="0">
                <a:solidFill>
                  <a:srgbClr val="A8C6E8"/>
                </a:solidFill>
              </a:rPr>
              <a:t>app </a:t>
            </a:r>
            <a:r>
              <a:rPr lang="en-US" sz="1050" dirty="0">
                <a:solidFill>
                  <a:srgbClr val="A8C6E8"/>
                </a:solidFill>
              </a:rPr>
              <a:t>full OWASP Top 10 coverage</a:t>
            </a:r>
            <a:endParaRPr lang="en-US" sz="1050" dirty="0"/>
          </a:p>
        </p:txBody>
      </p:sp>
      <p:sp>
        <p:nvSpPr>
          <p:cNvPr id="17" name="Shape 15"/>
          <p:cNvSpPr/>
          <p:nvPr/>
        </p:nvSpPr>
        <p:spPr>
          <a:xfrm>
            <a:off x="384048" y="3090672"/>
            <a:ext cx="3794760" cy="502920"/>
          </a:xfrm>
          <a:prstGeom prst="rect">
            <a:avLst/>
          </a:prstGeom>
          <a:solidFill>
            <a:srgbClr val="0F2E5F"/>
          </a:solidFill>
          <a:ln/>
        </p:spPr>
      </p:sp>
      <p:sp>
        <p:nvSpPr>
          <p:cNvPr id="18" name="Text 16"/>
          <p:cNvSpPr/>
          <p:nvPr/>
        </p:nvSpPr>
        <p:spPr>
          <a:xfrm>
            <a:off x="502920" y="3108960"/>
            <a:ext cx="365760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0B4D8"/>
                </a:solidFill>
              </a:rPr>
              <a:t>NIST NVD Database</a:t>
            </a:r>
            <a:endParaRPr lang="en-US" sz="1200" dirty="0"/>
          </a:p>
        </p:txBody>
      </p:sp>
      <p:sp>
        <p:nvSpPr>
          <p:cNvPr id="19" name="Text 17"/>
          <p:cNvSpPr/>
          <p:nvPr/>
        </p:nvSpPr>
        <p:spPr>
          <a:xfrm>
            <a:off x="502920" y="3310128"/>
            <a:ext cx="3657600" cy="23774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A8C6E8"/>
                </a:solidFill>
              </a:rPr>
              <a:t>200K+ known CVEs with severity scores</a:t>
            </a:r>
            <a:endParaRPr lang="en-US" sz="1050" dirty="0"/>
          </a:p>
        </p:txBody>
      </p:sp>
      <p:sp>
        <p:nvSpPr>
          <p:cNvPr id="20" name="Shape 18"/>
          <p:cNvSpPr/>
          <p:nvPr/>
        </p:nvSpPr>
        <p:spPr>
          <a:xfrm>
            <a:off x="4572000" y="914400"/>
            <a:ext cx="4206240" cy="1874520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</p:sp>
      <p:sp>
        <p:nvSpPr>
          <p:cNvPr id="21" name="Text 19"/>
          <p:cNvSpPr/>
          <p:nvPr/>
        </p:nvSpPr>
        <p:spPr>
          <a:xfrm>
            <a:off x="4736592" y="987552"/>
            <a:ext cx="38404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077B6"/>
                </a:solidFill>
              </a:rPr>
              <a:t>Software Stack</a:t>
            </a:r>
            <a:endParaRPr lang="en-US" sz="1500" dirty="0"/>
          </a:p>
        </p:txBody>
      </p:sp>
      <p:sp>
        <p:nvSpPr>
          <p:cNvPr id="22" name="Text 20"/>
          <p:cNvSpPr/>
          <p:nvPr/>
        </p:nvSpPr>
        <p:spPr>
          <a:xfrm>
            <a:off x="4736592" y="1353312"/>
            <a:ext cx="3931920" cy="1325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200" dirty="0">
                <a:solidFill>
                  <a:srgbClr val="0D1B2A"/>
                </a:solidFill>
              </a:rPr>
              <a:t>Python 3.11, PyTorch 2.x, Hugging Face Transformers</a:t>
            </a:r>
            <a:endParaRPr lang="en-US" sz="1200" dirty="0"/>
          </a:p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200" dirty="0">
                <a:solidFill>
                  <a:srgbClr val="0D1B2A"/>
                </a:solidFill>
              </a:rPr>
              <a:t>Joern (CPG generation), OpenAI GPT-4 API</a:t>
            </a:r>
            <a:endParaRPr lang="en-US" sz="1200" dirty="0"/>
          </a:p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200" dirty="0">
                <a:solidFill>
                  <a:srgbClr val="0D1B2A"/>
                </a:solidFill>
              </a:rPr>
              <a:t>GitHub Actions, Docker, SARIF output format</a:t>
            </a:r>
            <a:endParaRPr lang="en-US" sz="1200" dirty="0"/>
          </a:p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200" dirty="0">
                <a:solidFill>
                  <a:srgbClr val="0D1B2A"/>
                </a:solidFill>
              </a:rPr>
              <a:t>SonarQube, Checkmarx, Semgrep (baselines)</a:t>
            </a:r>
            <a:endParaRPr lang="en-US" sz="1200" dirty="0"/>
          </a:p>
        </p:txBody>
      </p:sp>
      <p:sp>
        <p:nvSpPr>
          <p:cNvPr id="23" name="Shape 21"/>
          <p:cNvSpPr/>
          <p:nvPr/>
        </p:nvSpPr>
        <p:spPr>
          <a:xfrm>
            <a:off x="4572000" y="2880360"/>
            <a:ext cx="4206240" cy="1874520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</p:sp>
      <p:sp>
        <p:nvSpPr>
          <p:cNvPr id="24" name="Text 22"/>
          <p:cNvSpPr/>
          <p:nvPr/>
        </p:nvSpPr>
        <p:spPr>
          <a:xfrm>
            <a:off x="4736592" y="2953512"/>
            <a:ext cx="38404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077B6"/>
                </a:solidFill>
              </a:rPr>
              <a:t>Hardware &amp; Ethics</a:t>
            </a:r>
            <a:endParaRPr lang="en-US" sz="1500" dirty="0"/>
          </a:p>
        </p:txBody>
      </p:sp>
      <p:sp>
        <p:nvSpPr>
          <p:cNvPr id="25" name="Text 23"/>
          <p:cNvSpPr/>
          <p:nvPr/>
        </p:nvSpPr>
        <p:spPr>
          <a:xfrm>
            <a:off x="4736592" y="3310128"/>
            <a:ext cx="3931920" cy="1325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200" dirty="0">
                <a:solidFill>
                  <a:srgbClr val="0D1B2A"/>
                </a:solidFill>
              </a:rPr>
              <a:t>GPU: NVIDIA A100 (Google Colab Pro+ or AWS)</a:t>
            </a:r>
            <a:endParaRPr lang="en-US" sz="1200" dirty="0"/>
          </a:p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200" dirty="0">
                <a:solidFill>
                  <a:srgbClr val="0D1B2A"/>
                </a:solidFill>
              </a:rPr>
              <a:t>Cloud: GCP / AWS for scalable pipeline testing</a:t>
            </a:r>
            <a:endParaRPr lang="en-US" sz="1200" dirty="0"/>
          </a:p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200" dirty="0">
                <a:solidFill>
                  <a:srgbClr val="0D1B2A"/>
                </a:solidFill>
              </a:rPr>
              <a:t>Ethics: Public datasets; developer study uses</a:t>
            </a:r>
            <a:endParaRPr lang="en-US" sz="1200" dirty="0"/>
          </a:p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200" dirty="0">
                <a:solidFill>
                  <a:srgbClr val="0D1B2A"/>
                </a:solidFill>
              </a:rPr>
              <a:t>informed consent + UK GDPR compliance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0F4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0"/>
          </a:xfrm>
          <a:prstGeom prst="rect">
            <a:avLst/>
          </a:prstGeom>
          <a:solidFill>
            <a:srgbClr val="0A1628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731520"/>
            <a:ext cx="9144000" cy="64008"/>
          </a:xfrm>
          <a:prstGeom prst="rect">
            <a:avLst/>
          </a:prstGeom>
          <a:solidFill>
            <a:srgbClr val="00B4D8"/>
          </a:solidFill>
          <a:ln/>
        </p:spPr>
      </p:sp>
      <p:sp>
        <p:nvSpPr>
          <p:cNvPr id="4" name="Text 2"/>
          <p:cNvSpPr/>
          <p:nvPr/>
        </p:nvSpPr>
        <p:spPr>
          <a:xfrm>
            <a:off x="365760" y="0"/>
            <a:ext cx="841248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</a:rPr>
              <a:t>8. Expected Outcomes</a:t>
            </a:r>
            <a:endParaRPr lang="en-US" sz="2600" dirty="0"/>
          </a:p>
        </p:txBody>
      </p:sp>
      <p:sp>
        <p:nvSpPr>
          <p:cNvPr id="5" name="Text 3"/>
          <p:cNvSpPr/>
          <p:nvPr/>
        </p:nvSpPr>
        <p:spPr>
          <a:xfrm>
            <a:off x="8138160" y="4846320"/>
            <a:ext cx="82296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E7FAA"/>
                </a:solidFill>
              </a:rPr>
              <a:t>9 / 12</a:t>
            </a:r>
            <a:endParaRPr lang="en-US" sz="900" dirty="0"/>
          </a:p>
        </p:txBody>
      </p:sp>
      <p:sp>
        <p:nvSpPr>
          <p:cNvPr id="6" name="Shape 4"/>
          <p:cNvSpPr/>
          <p:nvPr/>
        </p:nvSpPr>
        <p:spPr>
          <a:xfrm>
            <a:off x="256032" y="914400"/>
            <a:ext cx="1600200" cy="1234440"/>
          </a:xfrm>
          <a:prstGeom prst="rect">
            <a:avLst/>
          </a:prstGeom>
          <a:solidFill>
            <a:srgbClr val="0047AB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</p:sp>
      <p:sp>
        <p:nvSpPr>
          <p:cNvPr id="7" name="Text 5"/>
          <p:cNvSpPr/>
          <p:nvPr/>
        </p:nvSpPr>
        <p:spPr>
          <a:xfrm>
            <a:off x="256032" y="1005840"/>
            <a:ext cx="1600200" cy="678942"/>
          </a:xfrm>
          <a:prstGeom prst="rect">
            <a:avLst/>
          </a:prstGeom>
          <a:noFill/>
          <a:ln/>
        </p:spPr>
        <p:txBody>
          <a:bodyPr wrap="square" rtlCol="0" anchor="b"/>
          <a:lstStyle/>
          <a:p>
            <a:pPr marL="0" indent="0" algn="ctr">
              <a:buNone/>
            </a:pPr>
            <a:r>
              <a:rPr lang="en-US" sz="3400" b="1" dirty="0">
                <a:solidFill>
                  <a:srgbClr val="FFFFFF"/>
                </a:solidFill>
              </a:rPr>
              <a:t>≥85%</a:t>
            </a:r>
            <a:endParaRPr lang="en-US" sz="3400" dirty="0"/>
          </a:p>
        </p:txBody>
      </p:sp>
      <p:sp>
        <p:nvSpPr>
          <p:cNvPr id="8" name="Text 6"/>
          <p:cNvSpPr/>
          <p:nvPr/>
        </p:nvSpPr>
        <p:spPr>
          <a:xfrm>
            <a:off x="347472" y="1630375"/>
            <a:ext cx="1417320" cy="456743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ctr">
              <a:buNone/>
            </a:pPr>
            <a:r>
              <a:rPr lang="en-US" sz="1100" dirty="0">
                <a:solidFill>
                  <a:srgbClr val="FFFFFF"/>
                </a:solidFill>
              </a:rPr>
              <a:t>Detection</a:t>
            </a:r>
            <a:endParaRPr lang="en-US" sz="1100" dirty="0"/>
          </a:p>
          <a:p>
            <a:pPr marL="0" indent="0" algn="ctr">
              <a:buNone/>
            </a:pPr>
            <a:r>
              <a:rPr lang="en-US" sz="1100" dirty="0">
                <a:solidFill>
                  <a:srgbClr val="FFFFFF"/>
                </a:solidFill>
              </a:rPr>
              <a:t>Precision</a:t>
            </a:r>
            <a:endParaRPr lang="en-US" sz="1100" dirty="0"/>
          </a:p>
        </p:txBody>
      </p:sp>
      <p:sp>
        <p:nvSpPr>
          <p:cNvPr id="9" name="Shape 7"/>
          <p:cNvSpPr/>
          <p:nvPr/>
        </p:nvSpPr>
        <p:spPr>
          <a:xfrm>
            <a:off x="1993392" y="914400"/>
            <a:ext cx="1600200" cy="1234440"/>
          </a:xfrm>
          <a:prstGeom prst="rect">
            <a:avLst/>
          </a:prstGeom>
          <a:solidFill>
            <a:srgbClr val="0077B6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</p:sp>
      <p:sp>
        <p:nvSpPr>
          <p:cNvPr id="10" name="Text 8"/>
          <p:cNvSpPr/>
          <p:nvPr/>
        </p:nvSpPr>
        <p:spPr>
          <a:xfrm>
            <a:off x="1993392" y="1005840"/>
            <a:ext cx="1600200" cy="678942"/>
          </a:xfrm>
          <a:prstGeom prst="rect">
            <a:avLst/>
          </a:prstGeom>
          <a:noFill/>
          <a:ln/>
        </p:spPr>
        <p:txBody>
          <a:bodyPr wrap="square" rtlCol="0" anchor="b"/>
          <a:lstStyle/>
          <a:p>
            <a:pPr marL="0" indent="0" algn="ctr">
              <a:buNone/>
            </a:pPr>
            <a:r>
              <a:rPr lang="en-US" sz="3400" b="1" dirty="0">
                <a:solidFill>
                  <a:srgbClr val="FFFFFF"/>
                </a:solidFill>
              </a:rPr>
              <a:t>≥80%</a:t>
            </a:r>
            <a:endParaRPr lang="en-US" sz="3400" dirty="0"/>
          </a:p>
        </p:txBody>
      </p:sp>
      <p:sp>
        <p:nvSpPr>
          <p:cNvPr id="11" name="Text 9"/>
          <p:cNvSpPr/>
          <p:nvPr/>
        </p:nvSpPr>
        <p:spPr>
          <a:xfrm>
            <a:off x="2084832" y="1630375"/>
            <a:ext cx="1417320" cy="456743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ctr">
              <a:buNone/>
            </a:pPr>
            <a:r>
              <a:rPr lang="en-US" sz="1100" dirty="0">
                <a:solidFill>
                  <a:srgbClr val="FFFFFF"/>
                </a:solidFill>
              </a:rPr>
              <a:t>Detection</a:t>
            </a:r>
            <a:endParaRPr lang="en-US" sz="1100" dirty="0"/>
          </a:p>
          <a:p>
            <a:pPr marL="0" indent="0" algn="ctr">
              <a:buNone/>
            </a:pPr>
            <a:r>
              <a:rPr lang="en-US" sz="1100" dirty="0">
                <a:solidFill>
                  <a:srgbClr val="FFFFFF"/>
                </a:solidFill>
              </a:rPr>
              <a:t>Recall</a:t>
            </a:r>
            <a:endParaRPr lang="en-US" sz="1100" dirty="0"/>
          </a:p>
        </p:txBody>
      </p:sp>
      <p:sp>
        <p:nvSpPr>
          <p:cNvPr id="12" name="Shape 10"/>
          <p:cNvSpPr/>
          <p:nvPr/>
        </p:nvSpPr>
        <p:spPr>
          <a:xfrm>
            <a:off x="3730752" y="914400"/>
            <a:ext cx="1600200" cy="1234440"/>
          </a:xfrm>
          <a:prstGeom prst="rect">
            <a:avLst/>
          </a:prstGeom>
          <a:solidFill>
            <a:srgbClr val="1D6A4F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</p:sp>
      <p:sp>
        <p:nvSpPr>
          <p:cNvPr id="13" name="Text 11"/>
          <p:cNvSpPr/>
          <p:nvPr/>
        </p:nvSpPr>
        <p:spPr>
          <a:xfrm>
            <a:off x="3730752" y="1005840"/>
            <a:ext cx="1600200" cy="678942"/>
          </a:xfrm>
          <a:prstGeom prst="rect">
            <a:avLst/>
          </a:prstGeom>
          <a:noFill/>
          <a:ln/>
        </p:spPr>
        <p:txBody>
          <a:bodyPr wrap="square" rtlCol="0" anchor="b"/>
          <a:lstStyle/>
          <a:p>
            <a:pPr marL="0" indent="0" algn="ctr">
              <a:buNone/>
            </a:pPr>
            <a:r>
              <a:rPr lang="en-US" sz="3400" b="1" dirty="0">
                <a:solidFill>
                  <a:srgbClr val="FFFFFF"/>
                </a:solidFill>
              </a:rPr>
              <a:t>&lt;20%</a:t>
            </a:r>
            <a:endParaRPr lang="en-US" sz="3400" dirty="0"/>
          </a:p>
        </p:txBody>
      </p:sp>
      <p:sp>
        <p:nvSpPr>
          <p:cNvPr id="14" name="Text 12"/>
          <p:cNvSpPr/>
          <p:nvPr/>
        </p:nvSpPr>
        <p:spPr>
          <a:xfrm>
            <a:off x="3822192" y="1630375"/>
            <a:ext cx="1417320" cy="456743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ctr">
              <a:buNone/>
            </a:pPr>
            <a:r>
              <a:rPr lang="en-US" sz="1100" dirty="0">
                <a:solidFill>
                  <a:srgbClr val="FFFFFF"/>
                </a:solidFill>
              </a:rPr>
              <a:t>False Positive</a:t>
            </a:r>
            <a:endParaRPr lang="en-US" sz="1100" dirty="0"/>
          </a:p>
          <a:p>
            <a:pPr marL="0" indent="0" algn="ctr">
              <a:buNone/>
            </a:pPr>
            <a:r>
              <a:rPr lang="en-US" sz="1100" dirty="0">
                <a:solidFill>
                  <a:srgbClr val="FFFFFF"/>
                </a:solidFill>
              </a:rPr>
              <a:t>Rate</a:t>
            </a:r>
            <a:endParaRPr lang="en-US" sz="1100" dirty="0"/>
          </a:p>
        </p:txBody>
      </p:sp>
      <p:sp>
        <p:nvSpPr>
          <p:cNvPr id="15" name="Shape 13"/>
          <p:cNvSpPr/>
          <p:nvPr/>
        </p:nvSpPr>
        <p:spPr>
          <a:xfrm>
            <a:off x="5468112" y="914400"/>
            <a:ext cx="1600200" cy="1234440"/>
          </a:xfrm>
          <a:prstGeom prst="rect">
            <a:avLst/>
          </a:prstGeom>
          <a:solidFill>
            <a:srgbClr val="6C3483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</p:sp>
      <p:sp>
        <p:nvSpPr>
          <p:cNvPr id="16" name="Text 14"/>
          <p:cNvSpPr/>
          <p:nvPr/>
        </p:nvSpPr>
        <p:spPr>
          <a:xfrm>
            <a:off x="5468112" y="1005840"/>
            <a:ext cx="1600200" cy="678942"/>
          </a:xfrm>
          <a:prstGeom prst="rect">
            <a:avLst/>
          </a:prstGeom>
          <a:noFill/>
          <a:ln/>
        </p:spPr>
        <p:txBody>
          <a:bodyPr wrap="square" rtlCol="0" anchor="b"/>
          <a:lstStyle/>
          <a:p>
            <a:pPr marL="0" indent="0" algn="ctr">
              <a:buNone/>
            </a:pPr>
            <a:r>
              <a:rPr lang="en-US" sz="3400" b="1" dirty="0">
                <a:solidFill>
                  <a:srgbClr val="FFFFFF"/>
                </a:solidFill>
              </a:rPr>
              <a:t>≥70%</a:t>
            </a:r>
            <a:endParaRPr lang="en-US" sz="3400" dirty="0"/>
          </a:p>
        </p:txBody>
      </p:sp>
      <p:sp>
        <p:nvSpPr>
          <p:cNvPr id="17" name="Text 15"/>
          <p:cNvSpPr/>
          <p:nvPr/>
        </p:nvSpPr>
        <p:spPr>
          <a:xfrm>
            <a:off x="5559552" y="1630375"/>
            <a:ext cx="1417320" cy="456743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ctr">
              <a:buNone/>
            </a:pPr>
            <a:r>
              <a:rPr lang="en-US" sz="1100" dirty="0">
                <a:solidFill>
                  <a:srgbClr val="FFFFFF"/>
                </a:solidFill>
              </a:rPr>
              <a:t>Correct</a:t>
            </a:r>
            <a:endParaRPr lang="en-US" sz="1100" dirty="0"/>
          </a:p>
          <a:p>
            <a:pPr marL="0" indent="0" algn="ctr">
              <a:buNone/>
            </a:pPr>
            <a:r>
              <a:rPr lang="en-US" sz="1100" dirty="0">
                <a:solidFill>
                  <a:srgbClr val="FFFFFF"/>
                </a:solidFill>
              </a:rPr>
              <a:t>Fix Rate</a:t>
            </a:r>
            <a:endParaRPr lang="en-US" sz="1100" dirty="0"/>
          </a:p>
        </p:txBody>
      </p:sp>
      <p:sp>
        <p:nvSpPr>
          <p:cNvPr id="18" name="Shape 16"/>
          <p:cNvSpPr/>
          <p:nvPr/>
        </p:nvSpPr>
        <p:spPr>
          <a:xfrm>
            <a:off x="7205472" y="914400"/>
            <a:ext cx="1600200" cy="1234440"/>
          </a:xfrm>
          <a:prstGeom prst="rect">
            <a:avLst/>
          </a:prstGeom>
          <a:solidFill>
            <a:srgbClr val="C0392B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</p:sp>
      <p:sp>
        <p:nvSpPr>
          <p:cNvPr id="19" name="Text 17"/>
          <p:cNvSpPr/>
          <p:nvPr/>
        </p:nvSpPr>
        <p:spPr>
          <a:xfrm>
            <a:off x="7205472" y="1005840"/>
            <a:ext cx="1600200" cy="678942"/>
          </a:xfrm>
          <a:prstGeom prst="rect">
            <a:avLst/>
          </a:prstGeom>
          <a:noFill/>
          <a:ln/>
        </p:spPr>
        <p:txBody>
          <a:bodyPr wrap="square" rtlCol="0" anchor="b"/>
          <a:lstStyle/>
          <a:p>
            <a:pPr marL="0" indent="0" algn="ctr">
              <a:buNone/>
            </a:pPr>
            <a:r>
              <a:rPr lang="en-US" sz="3400" b="1" dirty="0">
                <a:solidFill>
                  <a:srgbClr val="FFFFFF"/>
                </a:solidFill>
              </a:rPr>
              <a:t>&lt;60s</a:t>
            </a:r>
            <a:endParaRPr lang="en-US" sz="3400" dirty="0"/>
          </a:p>
        </p:txBody>
      </p:sp>
      <p:sp>
        <p:nvSpPr>
          <p:cNvPr id="20" name="Text 18"/>
          <p:cNvSpPr/>
          <p:nvPr/>
        </p:nvSpPr>
        <p:spPr>
          <a:xfrm>
            <a:off x="7296912" y="1630375"/>
            <a:ext cx="1417320" cy="456743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ctr">
              <a:buNone/>
            </a:pPr>
            <a:r>
              <a:rPr lang="en-US" sz="1100" dirty="0">
                <a:solidFill>
                  <a:srgbClr val="FFFFFF"/>
                </a:solidFill>
              </a:rPr>
              <a:t>CI/CD Scan</a:t>
            </a:r>
            <a:endParaRPr lang="en-US" sz="1100" dirty="0"/>
          </a:p>
          <a:p>
            <a:pPr marL="0" indent="0" algn="ctr">
              <a:buNone/>
            </a:pPr>
            <a:r>
              <a:rPr lang="en-US" sz="1100" dirty="0">
                <a:solidFill>
                  <a:srgbClr val="FFFFFF"/>
                </a:solidFill>
              </a:rPr>
              <a:t>Time</a:t>
            </a:r>
            <a:endParaRPr lang="en-US" sz="1100" dirty="0"/>
          </a:p>
        </p:txBody>
      </p:sp>
      <p:sp>
        <p:nvSpPr>
          <p:cNvPr id="21" name="Shape 19"/>
          <p:cNvSpPr/>
          <p:nvPr/>
        </p:nvSpPr>
        <p:spPr>
          <a:xfrm>
            <a:off x="274320" y="2331720"/>
            <a:ext cx="2761488" cy="2423160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</p:sp>
      <p:sp>
        <p:nvSpPr>
          <p:cNvPr id="22" name="Shape 20"/>
          <p:cNvSpPr/>
          <p:nvPr/>
        </p:nvSpPr>
        <p:spPr>
          <a:xfrm>
            <a:off x="274320" y="2331720"/>
            <a:ext cx="2761488" cy="365760"/>
          </a:xfrm>
          <a:prstGeom prst="rect">
            <a:avLst/>
          </a:prstGeom>
          <a:solidFill>
            <a:srgbClr val="0077B6"/>
          </a:solidFill>
          <a:ln/>
        </p:spPr>
      </p:sp>
      <p:sp>
        <p:nvSpPr>
          <p:cNvPr id="23" name="Text 21"/>
          <p:cNvSpPr/>
          <p:nvPr/>
        </p:nvSpPr>
        <p:spPr>
          <a:xfrm>
            <a:off x="365760" y="2331720"/>
            <a:ext cx="26060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FFFFFF"/>
                </a:solidFill>
              </a:rPr>
              <a:t>Developers</a:t>
            </a:r>
            <a:endParaRPr lang="en-US" sz="1500" dirty="0"/>
          </a:p>
        </p:txBody>
      </p:sp>
      <p:sp>
        <p:nvSpPr>
          <p:cNvPr id="24" name="Text 22"/>
          <p:cNvSpPr/>
          <p:nvPr/>
        </p:nvSpPr>
        <p:spPr>
          <a:xfrm>
            <a:off x="384048" y="2743200"/>
            <a:ext cx="2578608" cy="1920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0D1B2A"/>
                </a:solidFill>
              </a:rPr>
              <a:t>Quick, accurate detection</a:t>
            </a:r>
            <a:endParaRPr lang="en-US" sz="1250" dirty="0"/>
          </a:p>
          <a:p>
            <a:pPr marL="0" indent="0">
              <a:buNone/>
            </a:pPr>
            <a:r>
              <a:rPr lang="en-US" sz="1250" dirty="0">
                <a:solidFill>
                  <a:srgbClr val="0D1B2A"/>
                </a:solidFill>
              </a:rPr>
              <a:t>with clear code-specific</a:t>
            </a:r>
            <a:endParaRPr lang="en-US" sz="1250" dirty="0"/>
          </a:p>
          <a:p>
            <a:pPr marL="0" indent="0">
              <a:buNone/>
            </a:pPr>
            <a:r>
              <a:rPr lang="en-US" sz="1250" dirty="0">
                <a:solidFill>
                  <a:srgbClr val="0D1B2A"/>
                </a:solidFill>
              </a:rPr>
              <a:t>fix instructions</a:t>
            </a:r>
            <a:endParaRPr lang="en-US" sz="1250" dirty="0"/>
          </a:p>
          <a:p>
            <a:pPr marL="0" indent="0">
              <a:buNone/>
            </a:pPr>
            <a:r>
              <a:rPr lang="en-US" sz="1250" dirty="0">
                <a:solidFill>
                  <a:srgbClr val="0D1B2A"/>
                </a:solidFill>
              </a:rPr>
              <a:t>Reduces alert fatigue</a:t>
            </a:r>
            <a:endParaRPr lang="en-US" sz="1250" dirty="0"/>
          </a:p>
        </p:txBody>
      </p:sp>
      <p:sp>
        <p:nvSpPr>
          <p:cNvPr id="25" name="Shape 23"/>
          <p:cNvSpPr/>
          <p:nvPr/>
        </p:nvSpPr>
        <p:spPr>
          <a:xfrm>
            <a:off x="3182112" y="2331720"/>
            <a:ext cx="2761488" cy="2423160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</p:sp>
      <p:sp>
        <p:nvSpPr>
          <p:cNvPr id="26" name="Shape 24"/>
          <p:cNvSpPr/>
          <p:nvPr/>
        </p:nvSpPr>
        <p:spPr>
          <a:xfrm>
            <a:off x="3182112" y="2331720"/>
            <a:ext cx="2761488" cy="365760"/>
          </a:xfrm>
          <a:prstGeom prst="rect">
            <a:avLst/>
          </a:prstGeom>
          <a:solidFill>
            <a:srgbClr val="6C3483"/>
          </a:solidFill>
          <a:ln/>
        </p:spPr>
      </p:sp>
      <p:sp>
        <p:nvSpPr>
          <p:cNvPr id="27" name="Text 25"/>
          <p:cNvSpPr/>
          <p:nvPr/>
        </p:nvSpPr>
        <p:spPr>
          <a:xfrm>
            <a:off x="3273552" y="2331720"/>
            <a:ext cx="26060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FFFFFF"/>
                </a:solidFill>
              </a:rPr>
              <a:t>Researchers</a:t>
            </a:r>
            <a:endParaRPr lang="en-US" sz="1500" dirty="0"/>
          </a:p>
        </p:txBody>
      </p:sp>
      <p:sp>
        <p:nvSpPr>
          <p:cNvPr id="28" name="Text 26"/>
          <p:cNvSpPr/>
          <p:nvPr/>
        </p:nvSpPr>
        <p:spPr>
          <a:xfrm>
            <a:off x="3291840" y="2743200"/>
            <a:ext cx="2578608" cy="1920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0D1B2A"/>
                </a:solidFill>
              </a:rPr>
              <a:t>Open-source framework</a:t>
            </a:r>
            <a:endParaRPr lang="en-US" sz="1250" dirty="0"/>
          </a:p>
          <a:p>
            <a:pPr marL="0" indent="0">
              <a:buNone/>
            </a:pPr>
            <a:r>
              <a:rPr lang="en-US" sz="1250" dirty="0">
                <a:solidFill>
                  <a:srgbClr val="0D1B2A"/>
                </a:solidFill>
              </a:rPr>
              <a:t>Reproducible evaluation</a:t>
            </a:r>
            <a:endParaRPr lang="en-US" sz="1250" dirty="0"/>
          </a:p>
          <a:p>
            <a:pPr marL="0" indent="0">
              <a:buNone/>
            </a:pPr>
            <a:r>
              <a:rPr lang="en-US" sz="1250" dirty="0">
                <a:solidFill>
                  <a:srgbClr val="0D1B2A"/>
                </a:solidFill>
              </a:rPr>
              <a:t>Fills CI/CD deployment gap</a:t>
            </a:r>
            <a:endParaRPr lang="en-US" sz="1250" dirty="0"/>
          </a:p>
          <a:p>
            <a:pPr marL="0" indent="0">
              <a:buNone/>
            </a:pPr>
            <a:r>
              <a:rPr lang="en-US" sz="1250" dirty="0">
                <a:solidFill>
                  <a:srgbClr val="0D1B2A"/>
                </a:solidFill>
              </a:rPr>
              <a:t>Enables future studies</a:t>
            </a:r>
            <a:endParaRPr lang="en-US" sz="1250" dirty="0"/>
          </a:p>
        </p:txBody>
      </p:sp>
      <p:sp>
        <p:nvSpPr>
          <p:cNvPr id="29" name="Shape 27"/>
          <p:cNvSpPr/>
          <p:nvPr/>
        </p:nvSpPr>
        <p:spPr>
          <a:xfrm>
            <a:off x="6089904" y="2331720"/>
            <a:ext cx="2761488" cy="2423160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</p:sp>
      <p:sp>
        <p:nvSpPr>
          <p:cNvPr id="30" name="Shape 28"/>
          <p:cNvSpPr/>
          <p:nvPr/>
        </p:nvSpPr>
        <p:spPr>
          <a:xfrm>
            <a:off x="6089904" y="2331720"/>
            <a:ext cx="2761488" cy="365760"/>
          </a:xfrm>
          <a:prstGeom prst="rect">
            <a:avLst/>
          </a:prstGeom>
          <a:solidFill>
            <a:srgbClr val="1D6A4F"/>
          </a:solidFill>
          <a:ln/>
        </p:spPr>
      </p:sp>
      <p:sp>
        <p:nvSpPr>
          <p:cNvPr id="31" name="Text 29"/>
          <p:cNvSpPr/>
          <p:nvPr/>
        </p:nvSpPr>
        <p:spPr>
          <a:xfrm>
            <a:off x="6181344" y="2331720"/>
            <a:ext cx="26060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FFFFFF"/>
                </a:solidFill>
              </a:rPr>
              <a:t>Society</a:t>
            </a:r>
            <a:endParaRPr lang="en-US" sz="1500" dirty="0"/>
          </a:p>
        </p:txBody>
      </p:sp>
      <p:sp>
        <p:nvSpPr>
          <p:cNvPr id="32" name="Text 30"/>
          <p:cNvSpPr/>
          <p:nvPr/>
        </p:nvSpPr>
        <p:spPr>
          <a:xfrm>
            <a:off x="6199632" y="2743200"/>
            <a:ext cx="2578608" cy="1920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0D1B2A"/>
                </a:solidFill>
              </a:rPr>
              <a:t>Safer healthcare, finance</a:t>
            </a:r>
            <a:endParaRPr lang="en-US" sz="1250" dirty="0"/>
          </a:p>
          <a:p>
            <a:pPr marL="0" indent="0">
              <a:buNone/>
            </a:pPr>
            <a:r>
              <a:rPr lang="en-US" sz="1250" dirty="0">
                <a:solidFill>
                  <a:srgbClr val="0D1B2A"/>
                </a:solidFill>
              </a:rPr>
              <a:t>and public sector software</a:t>
            </a:r>
            <a:endParaRPr lang="en-US" sz="1250" dirty="0"/>
          </a:p>
          <a:p>
            <a:pPr marL="0" indent="0">
              <a:buNone/>
            </a:pPr>
            <a:r>
              <a:rPr lang="en-US" sz="1250" dirty="0">
                <a:solidFill>
                  <a:srgbClr val="0D1B2A"/>
                </a:solidFill>
              </a:rPr>
              <a:t>Reduces avg $4.88M breach cost</a:t>
            </a:r>
            <a:endParaRPr lang="en-US" sz="1250" dirty="0"/>
          </a:p>
          <a:p>
            <a:pPr marL="0" indent="0">
              <a:buNone/>
            </a:pPr>
            <a:r>
              <a:rPr lang="en-US" sz="1250" dirty="0">
                <a:solidFill>
                  <a:srgbClr val="0D1B2A"/>
                </a:solidFill>
              </a:rPr>
              <a:t>Early detection saves ~$1.12M</a:t>
            </a:r>
            <a:endParaRPr lang="en-US" sz="12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0F4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0"/>
          </a:xfrm>
          <a:prstGeom prst="rect">
            <a:avLst/>
          </a:prstGeom>
          <a:solidFill>
            <a:srgbClr val="0A1628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731520"/>
            <a:ext cx="9144000" cy="64008"/>
          </a:xfrm>
          <a:prstGeom prst="rect">
            <a:avLst/>
          </a:prstGeom>
          <a:solidFill>
            <a:srgbClr val="00B4D8"/>
          </a:solidFill>
          <a:ln/>
        </p:spPr>
      </p:sp>
      <p:sp>
        <p:nvSpPr>
          <p:cNvPr id="4" name="Text 2"/>
          <p:cNvSpPr/>
          <p:nvPr/>
        </p:nvSpPr>
        <p:spPr>
          <a:xfrm>
            <a:off x="365760" y="0"/>
            <a:ext cx="841248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</a:rPr>
              <a:t>9. Project Timeline (12 Months)</a:t>
            </a:r>
            <a:endParaRPr lang="en-US" sz="2600" dirty="0"/>
          </a:p>
        </p:txBody>
      </p:sp>
      <p:sp>
        <p:nvSpPr>
          <p:cNvPr id="5" name="Text 3"/>
          <p:cNvSpPr/>
          <p:nvPr/>
        </p:nvSpPr>
        <p:spPr>
          <a:xfrm>
            <a:off x="8138160" y="4846320"/>
            <a:ext cx="82296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E7FAA"/>
                </a:solidFill>
              </a:rPr>
              <a:t>10 / 12</a:t>
            </a:r>
            <a:endParaRPr lang="en-US" sz="900" dirty="0"/>
          </a:p>
        </p:txBody>
      </p:sp>
      <p:graphicFrame>
        <p:nvGraphicFramePr>
          <p:cNvPr id="11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65615724"/>
              </p:ext>
            </p:extLst>
          </p:nvPr>
        </p:nvGraphicFramePr>
        <p:xfrm>
          <a:off x="228600" y="822960"/>
          <a:ext cx="8686800" cy="2268220"/>
        </p:xfrm>
        <a:graphic>
          <a:graphicData uri="http://schemas.openxmlformats.org/drawingml/2006/table">
            <a:tbl>
              <a:tblPr/>
              <a:tblGrid>
                <a:gridCol w="59436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73736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06908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2860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100" b="1" dirty="0">
                          <a:solidFill>
                            <a:srgbClr val="FFFFFF"/>
                          </a:solidFill>
                        </a:rPr>
                        <a:t>Month(s)</a:t>
                      </a:r>
                      <a:endParaRPr lang="en-US" sz="1100" dirty="0"/>
                    </a:p>
                  </a:txBody>
                  <a:tcPr marL="88900" marR="88900" marT="50800" marB="50800" anchor="ctr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A1628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100" b="1" dirty="0">
                          <a:solidFill>
                            <a:srgbClr val="FFFFFF"/>
                          </a:solidFill>
                        </a:rPr>
                        <a:t>Phase</a:t>
                      </a:r>
                      <a:endParaRPr lang="en-US" sz="1100" dirty="0"/>
                    </a:p>
                  </a:txBody>
                  <a:tcPr marL="88900" marR="88900" marT="50800" marB="50800" anchor="ctr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A1628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100" b="1" dirty="0">
                          <a:solidFill>
                            <a:srgbClr val="FFFFFF"/>
                          </a:solidFill>
                        </a:rPr>
                        <a:t>Key Activities</a:t>
                      </a:r>
                      <a:endParaRPr lang="en-US" sz="1100" dirty="0"/>
                    </a:p>
                  </a:txBody>
                  <a:tcPr marL="88900" marR="88900" marT="50800" marB="50800" anchor="ctr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A1628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100" b="1" dirty="0">
                          <a:solidFill>
                            <a:srgbClr val="FFFFFF"/>
                          </a:solidFill>
                        </a:rPr>
                        <a:t>Milestone</a:t>
                      </a:r>
                      <a:endParaRPr lang="en-US" sz="1100" dirty="0"/>
                    </a:p>
                  </a:txBody>
                  <a:tcPr marL="88900" marR="88900" marT="50800" marB="50800" anchor="ctr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A162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0D1B2A"/>
                          </a:solidFill>
                        </a:rPr>
                        <a:t>1–2</a:t>
                      </a:r>
                      <a:endParaRPr lang="en-US" sz="1050" dirty="0"/>
                    </a:p>
                  </a:txBody>
                  <a:tcPr marL="88900" marR="88900" marT="50800" marB="50800" anchor="ctr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b="1" dirty="0">
                          <a:solidFill>
                            <a:srgbClr val="FFFFFF"/>
                          </a:solidFill>
                        </a:rPr>
                        <a:t>Foundation</a:t>
                      </a:r>
                      <a:endParaRPr lang="en-US" sz="1050" dirty="0"/>
                    </a:p>
                  </a:txBody>
                  <a:tcPr marL="88900" marR="88900" marT="50800" marB="50800" anchor="ctr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0D1B2A"/>
                          </a:solidFill>
                        </a:rPr>
                        <a:t>SLR, ethics, datasets, baseline tools</a:t>
                      </a:r>
                      <a:endParaRPr lang="en-US" sz="1050" dirty="0"/>
                    </a:p>
                  </a:txBody>
                  <a:tcPr marL="88900" marR="88900" marT="50800" marB="50800" anchor="ctr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0D1B2A"/>
                          </a:solidFill>
                        </a:rPr>
                        <a:t>Literature review + ethics done (O1)</a:t>
                      </a:r>
                      <a:endParaRPr lang="en-US" sz="1050" dirty="0"/>
                    </a:p>
                  </a:txBody>
                  <a:tcPr marL="88900" marR="88900" marT="50800" marB="50800" anchor="ctr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0D1B2A"/>
                          </a:solidFill>
                        </a:rPr>
                        <a:t>3–5</a:t>
                      </a:r>
                      <a:endParaRPr lang="en-US" sz="1050" dirty="0"/>
                    </a:p>
                  </a:txBody>
                  <a:tcPr marL="88900" marR="88900" marT="50800" marB="50800" anchor="ctr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BF3F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b="1" dirty="0">
                          <a:solidFill>
                            <a:srgbClr val="FFFFFF"/>
                          </a:solidFill>
                        </a:rPr>
                        <a:t>Model Development</a:t>
                      </a:r>
                      <a:endParaRPr lang="en-US" sz="1050" dirty="0"/>
                    </a:p>
                  </a:txBody>
                  <a:tcPr marL="88900" marR="88900" marT="50800" marB="50800" anchor="ctr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47A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0D1B2A"/>
                          </a:solidFill>
                        </a:rPr>
                        <a:t>Train GNN + CodeBERT; build ensemble model</a:t>
                      </a:r>
                      <a:endParaRPr lang="en-US" sz="1050" dirty="0"/>
                    </a:p>
                  </a:txBody>
                  <a:tcPr marL="88900" marR="88900" marT="50800" marB="50800" anchor="ctr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BF3F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 smtClean="0">
                          <a:solidFill>
                            <a:srgbClr val="0D1B2A"/>
                          </a:solidFill>
                        </a:rPr>
                        <a:t>&gt;=85</a:t>
                      </a:r>
                      <a:r>
                        <a:rPr lang="en-US" sz="1050" dirty="0">
                          <a:solidFill>
                            <a:srgbClr val="0D1B2A"/>
                          </a:solidFill>
                        </a:rPr>
                        <a:t>% precision, </a:t>
                      </a:r>
                      <a:r>
                        <a:rPr lang="en-US" sz="1050" dirty="0" smtClean="0">
                          <a:solidFill>
                            <a:srgbClr val="0D1B2A"/>
                          </a:solidFill>
                        </a:rPr>
                        <a:t>&gt;=80</a:t>
                      </a:r>
                      <a:r>
                        <a:rPr lang="en-US" sz="1050" dirty="0">
                          <a:solidFill>
                            <a:srgbClr val="0D1B2A"/>
                          </a:solidFill>
                        </a:rPr>
                        <a:t>% recall (O2)</a:t>
                      </a:r>
                      <a:endParaRPr lang="en-US" sz="1050" dirty="0"/>
                    </a:p>
                  </a:txBody>
                  <a:tcPr marL="88900" marR="88900" marT="50800" marB="50800" anchor="ctr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BF3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0D1B2A"/>
                          </a:solidFill>
                        </a:rPr>
                        <a:t>6–7</a:t>
                      </a:r>
                      <a:endParaRPr lang="en-US" sz="1050" dirty="0"/>
                    </a:p>
                  </a:txBody>
                  <a:tcPr marL="88900" marR="88900" marT="50800" marB="50800" anchor="ctr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b="1" dirty="0">
                          <a:solidFill>
                            <a:srgbClr val="FFFFFF"/>
                          </a:solidFill>
                        </a:rPr>
                        <a:t>Framework Build</a:t>
                      </a:r>
                      <a:endParaRPr lang="en-US" sz="1050" dirty="0"/>
                    </a:p>
                  </a:txBody>
                  <a:tcPr marL="88900" marR="88900" marT="50800" marB="50800" anchor="ctr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7B6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0D1B2A"/>
                          </a:solidFill>
                        </a:rPr>
                        <a:t>GitHub Actions plugin; CI/CD integration; test on 2 repos</a:t>
                      </a:r>
                      <a:endParaRPr lang="en-US" sz="1050" dirty="0"/>
                    </a:p>
                  </a:txBody>
                  <a:tcPr marL="88900" marR="88900" marT="50800" marB="50800" anchor="ctr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0D1B2A"/>
                          </a:solidFill>
                        </a:rPr>
                        <a:t>Working prototype &lt;60s scans (O3)</a:t>
                      </a:r>
                      <a:endParaRPr lang="en-US" sz="1050" dirty="0"/>
                    </a:p>
                  </a:txBody>
                  <a:tcPr marL="88900" marR="88900" marT="50800" marB="50800" anchor="ctr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0D1B2A"/>
                          </a:solidFill>
                        </a:rPr>
                        <a:t>8</a:t>
                      </a:r>
                      <a:endParaRPr lang="en-US" sz="1050" dirty="0"/>
                    </a:p>
                  </a:txBody>
                  <a:tcPr marL="88900" marR="88900" marT="50800" marB="50800" anchor="ctr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BF3F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b="1" dirty="0">
                          <a:solidFill>
                            <a:srgbClr val="FFFFFF"/>
                          </a:solidFill>
                        </a:rPr>
                        <a:t>Framework Build</a:t>
                      </a:r>
                      <a:endParaRPr lang="en-US" sz="1050" dirty="0"/>
                    </a:p>
                  </a:txBody>
                  <a:tcPr marL="88900" marR="88900" marT="50800" marB="50800" anchor="ctr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7B6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0D1B2A"/>
                          </a:solidFill>
                        </a:rPr>
                        <a:t>GPT-4 remediation engine; expert review panel</a:t>
                      </a:r>
                      <a:endParaRPr lang="en-US" sz="1050" dirty="0"/>
                    </a:p>
                  </a:txBody>
                  <a:tcPr marL="88900" marR="88900" marT="50800" marB="50800" anchor="ctr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BF3F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 smtClean="0">
                          <a:solidFill>
                            <a:srgbClr val="0D1B2A"/>
                          </a:solidFill>
                        </a:rPr>
                        <a:t>&gt;=70</a:t>
                      </a:r>
                      <a:r>
                        <a:rPr lang="en-US" sz="1050" dirty="0">
                          <a:solidFill>
                            <a:srgbClr val="0D1B2A"/>
                          </a:solidFill>
                        </a:rPr>
                        <a:t>% correct-fix rate (O4)</a:t>
                      </a:r>
                      <a:endParaRPr lang="en-US" sz="1050" dirty="0"/>
                    </a:p>
                  </a:txBody>
                  <a:tcPr marL="88900" marR="88900" marT="50800" marB="50800" anchor="ctr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BF3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0D1B2A"/>
                          </a:solidFill>
                        </a:rPr>
                        <a:t>9</a:t>
                      </a:r>
                      <a:endParaRPr lang="en-US" sz="1050" dirty="0"/>
                    </a:p>
                  </a:txBody>
                  <a:tcPr marL="88900" marR="88900" marT="50800" marB="50800" anchor="ctr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b="1" dirty="0">
                          <a:solidFill>
                            <a:srgbClr val="FFFFFF"/>
                          </a:solidFill>
                        </a:rPr>
                        <a:t>Evaluation</a:t>
                      </a:r>
                      <a:endParaRPr lang="en-US" sz="1050" dirty="0"/>
                    </a:p>
                  </a:txBody>
                  <a:tcPr marL="88900" marR="88900" marT="50800" marB="50800" anchor="ctr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C3483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0D1B2A"/>
                          </a:solidFill>
                        </a:rPr>
                        <a:t>Full benchmark eval vs 3 tools on 3 datasets</a:t>
                      </a:r>
                      <a:endParaRPr lang="en-US" sz="1050" dirty="0"/>
                    </a:p>
                  </a:txBody>
                  <a:tcPr marL="88900" marR="88900" marT="50800" marB="50800" anchor="ctr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0D1B2A"/>
                          </a:solidFill>
                        </a:rPr>
                        <a:t>Comparative results report (O5)</a:t>
                      </a:r>
                      <a:endParaRPr lang="en-US" sz="1050" dirty="0"/>
                    </a:p>
                  </a:txBody>
                  <a:tcPr marL="88900" marR="88900" marT="50800" marB="50800" anchor="ctr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0D1B2A"/>
                          </a:solidFill>
                        </a:rPr>
                        <a:t>10</a:t>
                      </a:r>
                      <a:endParaRPr lang="en-US" sz="1050" dirty="0"/>
                    </a:p>
                  </a:txBody>
                  <a:tcPr marL="88900" marR="88900" marT="50800" marB="50800" anchor="ctr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BF3F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b="1" dirty="0">
                          <a:solidFill>
                            <a:srgbClr val="FFFFFF"/>
                          </a:solidFill>
                        </a:rPr>
                        <a:t>Evaluation</a:t>
                      </a:r>
                      <a:endParaRPr lang="en-US" sz="1050" dirty="0"/>
                    </a:p>
                  </a:txBody>
                  <a:tcPr marL="88900" marR="88900" marT="50800" marB="50800" anchor="ctr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C3483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0D1B2A"/>
                          </a:solidFill>
                        </a:rPr>
                        <a:t>Developer usability </a:t>
                      </a:r>
                      <a:r>
                        <a:rPr lang="en-US" sz="1050" dirty="0" smtClean="0">
                          <a:solidFill>
                            <a:srgbClr val="0D1B2A"/>
                          </a:solidFill>
                        </a:rPr>
                        <a:t>study </a:t>
                      </a:r>
                      <a:r>
                        <a:rPr lang="en-US" sz="1050" dirty="0">
                          <a:solidFill>
                            <a:srgbClr val="0D1B2A"/>
                          </a:solidFill>
                        </a:rPr>
                        <a:t>10 participants</a:t>
                      </a:r>
                      <a:endParaRPr lang="en-US" sz="1050" dirty="0"/>
                    </a:p>
                  </a:txBody>
                  <a:tcPr marL="88900" marR="88900" marT="50800" marB="50800" anchor="ctr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BF3F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0D1B2A"/>
                          </a:solidFill>
                        </a:rPr>
                        <a:t>Usability report (O6)</a:t>
                      </a:r>
                      <a:endParaRPr lang="en-US" sz="1050" dirty="0"/>
                    </a:p>
                  </a:txBody>
                  <a:tcPr marL="88900" marR="88900" marT="50800" marB="50800" anchor="ctr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BF3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0D1B2A"/>
                          </a:solidFill>
                        </a:rPr>
                        <a:t>11–12</a:t>
                      </a:r>
                      <a:endParaRPr lang="en-US" sz="1050" dirty="0"/>
                    </a:p>
                  </a:txBody>
                  <a:tcPr marL="88900" marR="88900" marT="50800" marB="50800" anchor="ctr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b="1" dirty="0">
                          <a:solidFill>
                            <a:srgbClr val="FFFFFF"/>
                          </a:solidFill>
                        </a:rPr>
                        <a:t>Write-Up</a:t>
                      </a:r>
                      <a:endParaRPr lang="en-US" sz="1050" dirty="0"/>
                    </a:p>
                  </a:txBody>
                  <a:tcPr marL="88900" marR="88900" marT="50800" marB="50800" anchor="ctr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D6A4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0D1B2A"/>
                          </a:solidFill>
                        </a:rPr>
                        <a:t>Draft, revisions, supervisor review, open-source release</a:t>
                      </a:r>
                      <a:endParaRPr lang="en-US" sz="1050" dirty="0"/>
                    </a:p>
                  </a:txBody>
                  <a:tcPr marL="88900" marR="88900" marT="50800" marB="50800" anchor="ctr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0D1B2A"/>
                          </a:solidFill>
                        </a:rPr>
                        <a:t>Final submission + GitHub repo</a:t>
                      </a:r>
                      <a:endParaRPr lang="en-US" sz="1050" dirty="0"/>
                    </a:p>
                  </a:txBody>
                  <a:tcPr marL="88900" marR="88900" marT="50800" marB="50800" anchor="ctr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0F4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0"/>
          </a:xfrm>
          <a:prstGeom prst="rect">
            <a:avLst/>
          </a:prstGeom>
          <a:solidFill>
            <a:srgbClr val="0A1628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731520"/>
            <a:ext cx="9144000" cy="64008"/>
          </a:xfrm>
          <a:prstGeom prst="rect">
            <a:avLst/>
          </a:prstGeom>
          <a:solidFill>
            <a:srgbClr val="00B4D8"/>
          </a:solidFill>
          <a:ln/>
        </p:spPr>
      </p:sp>
      <p:sp>
        <p:nvSpPr>
          <p:cNvPr id="4" name="Text 2"/>
          <p:cNvSpPr/>
          <p:nvPr/>
        </p:nvSpPr>
        <p:spPr>
          <a:xfrm>
            <a:off x="365760" y="0"/>
            <a:ext cx="841248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</a:rPr>
              <a:t>10. Impact &amp; Limitations</a:t>
            </a:r>
            <a:endParaRPr lang="en-US" sz="2600" dirty="0"/>
          </a:p>
        </p:txBody>
      </p:sp>
      <p:sp>
        <p:nvSpPr>
          <p:cNvPr id="5" name="Text 3"/>
          <p:cNvSpPr/>
          <p:nvPr/>
        </p:nvSpPr>
        <p:spPr>
          <a:xfrm>
            <a:off x="8138160" y="4846320"/>
            <a:ext cx="82296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E7FAA"/>
                </a:solidFill>
              </a:rPr>
              <a:t>11 / 12</a:t>
            </a:r>
            <a:endParaRPr lang="en-US" sz="900" dirty="0"/>
          </a:p>
        </p:txBody>
      </p:sp>
      <p:sp>
        <p:nvSpPr>
          <p:cNvPr id="6" name="Shape 4"/>
          <p:cNvSpPr/>
          <p:nvPr/>
        </p:nvSpPr>
        <p:spPr>
          <a:xfrm>
            <a:off x="274320" y="914400"/>
            <a:ext cx="4160520" cy="3840480"/>
          </a:xfrm>
          <a:prstGeom prst="rect">
            <a:avLst/>
          </a:prstGeom>
          <a:solidFill>
            <a:srgbClr val="0A1628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</p:sp>
      <p:sp>
        <p:nvSpPr>
          <p:cNvPr id="7" name="Text 5"/>
          <p:cNvSpPr/>
          <p:nvPr/>
        </p:nvSpPr>
        <p:spPr>
          <a:xfrm>
            <a:off x="457200" y="987552"/>
            <a:ext cx="37490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0B4D8"/>
                </a:solidFill>
              </a:rPr>
              <a:t>Potential Impact</a:t>
            </a:r>
            <a:endParaRPr lang="en-US" sz="1500" dirty="0"/>
          </a:p>
        </p:txBody>
      </p:sp>
      <p:sp>
        <p:nvSpPr>
          <p:cNvPr id="8" name="Text 6"/>
          <p:cNvSpPr/>
          <p:nvPr/>
        </p:nvSpPr>
        <p:spPr>
          <a:xfrm>
            <a:off x="457200" y="1389888"/>
            <a:ext cx="37490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0B4D8"/>
                </a:solidFill>
              </a:rPr>
              <a:t>Academic</a:t>
            </a:r>
            <a:endParaRPr lang="en-US" sz="1300" dirty="0"/>
          </a:p>
        </p:txBody>
      </p:sp>
      <p:sp>
        <p:nvSpPr>
          <p:cNvPr id="9" name="Text 7"/>
          <p:cNvSpPr/>
          <p:nvPr/>
        </p:nvSpPr>
        <p:spPr>
          <a:xfrm>
            <a:off x="457200" y="1673352"/>
            <a:ext cx="374904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A8C6E8"/>
                </a:solidFill>
              </a:rPr>
              <a:t>Fills 3 documented research gaps</a:t>
            </a:r>
            <a:endParaRPr lang="en-US" sz="1200" dirty="0"/>
          </a:p>
          <a:p>
            <a:pPr marL="0" indent="0">
              <a:buNone/>
            </a:pPr>
            <a:r>
              <a:rPr lang="en-US" sz="1200" dirty="0">
                <a:solidFill>
                  <a:srgbClr val="A8C6E8"/>
                </a:solidFill>
              </a:rPr>
              <a:t>Open-source artefact for future studies</a:t>
            </a:r>
            <a:endParaRPr lang="en-US" sz="1200" dirty="0"/>
          </a:p>
        </p:txBody>
      </p:sp>
      <p:sp>
        <p:nvSpPr>
          <p:cNvPr id="10" name="Text 8"/>
          <p:cNvSpPr/>
          <p:nvPr/>
        </p:nvSpPr>
        <p:spPr>
          <a:xfrm>
            <a:off x="457200" y="2395728"/>
            <a:ext cx="37490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0B4D8"/>
                </a:solidFill>
              </a:rPr>
              <a:t>Professional</a:t>
            </a:r>
            <a:endParaRPr lang="en-US" sz="1300" dirty="0"/>
          </a:p>
        </p:txBody>
      </p:sp>
      <p:sp>
        <p:nvSpPr>
          <p:cNvPr id="11" name="Text 9"/>
          <p:cNvSpPr/>
          <p:nvPr/>
        </p:nvSpPr>
        <p:spPr>
          <a:xfrm>
            <a:off x="457200" y="2679192"/>
            <a:ext cx="374904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A8C6E8"/>
                </a:solidFill>
              </a:rPr>
              <a:t>Free, high-accuracy alternative to costly</a:t>
            </a:r>
            <a:endParaRPr lang="en-US" sz="1200" dirty="0"/>
          </a:p>
          <a:p>
            <a:pPr marL="0" indent="0">
              <a:buNone/>
            </a:pPr>
            <a:r>
              <a:rPr lang="en-US" sz="1200" dirty="0">
                <a:solidFill>
                  <a:srgbClr val="A8C6E8"/>
                </a:solidFill>
              </a:rPr>
              <a:t>commercial SAST tools</a:t>
            </a:r>
            <a:endParaRPr lang="en-US" sz="1200" dirty="0"/>
          </a:p>
        </p:txBody>
      </p:sp>
      <p:sp>
        <p:nvSpPr>
          <p:cNvPr id="12" name="Text 10"/>
          <p:cNvSpPr/>
          <p:nvPr/>
        </p:nvSpPr>
        <p:spPr>
          <a:xfrm>
            <a:off x="457200" y="3401568"/>
            <a:ext cx="37490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0B4D8"/>
                </a:solidFill>
              </a:rPr>
              <a:t>Societal</a:t>
            </a:r>
            <a:endParaRPr lang="en-US" sz="1300" dirty="0"/>
          </a:p>
        </p:txBody>
      </p:sp>
      <p:sp>
        <p:nvSpPr>
          <p:cNvPr id="13" name="Text 11"/>
          <p:cNvSpPr/>
          <p:nvPr/>
        </p:nvSpPr>
        <p:spPr>
          <a:xfrm>
            <a:off x="457200" y="3685032"/>
            <a:ext cx="374904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A8C6E8"/>
                </a:solidFill>
              </a:rPr>
              <a:t>Safer software in healthcare, banking</a:t>
            </a:r>
            <a:endParaRPr lang="en-US" sz="1200" dirty="0"/>
          </a:p>
          <a:p>
            <a:pPr marL="0" indent="0">
              <a:buNone/>
            </a:pPr>
            <a:r>
              <a:rPr lang="en-US" sz="1200" dirty="0">
                <a:solidFill>
                  <a:srgbClr val="A8C6E8"/>
                </a:solidFill>
              </a:rPr>
              <a:t>and public services</a:t>
            </a:r>
            <a:endParaRPr lang="en-US" sz="1200" dirty="0"/>
          </a:p>
        </p:txBody>
      </p:sp>
      <p:sp>
        <p:nvSpPr>
          <p:cNvPr id="14" name="Shape 12"/>
          <p:cNvSpPr/>
          <p:nvPr/>
        </p:nvSpPr>
        <p:spPr>
          <a:xfrm>
            <a:off x="4663440" y="914400"/>
            <a:ext cx="4160520" cy="3840480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</p:sp>
      <p:sp>
        <p:nvSpPr>
          <p:cNvPr id="15" name="Text 13"/>
          <p:cNvSpPr/>
          <p:nvPr/>
        </p:nvSpPr>
        <p:spPr>
          <a:xfrm>
            <a:off x="4846320" y="987552"/>
            <a:ext cx="37490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C0392B"/>
                </a:solidFill>
              </a:rPr>
              <a:t>Limitations</a:t>
            </a:r>
            <a:endParaRPr lang="en-US" sz="1500" dirty="0"/>
          </a:p>
        </p:txBody>
      </p:sp>
      <p:sp>
        <p:nvSpPr>
          <p:cNvPr id="16" name="Shape 14"/>
          <p:cNvSpPr/>
          <p:nvPr/>
        </p:nvSpPr>
        <p:spPr>
          <a:xfrm>
            <a:off x="4773168" y="1371600"/>
            <a:ext cx="3931920" cy="713232"/>
          </a:xfrm>
          <a:prstGeom prst="rect">
            <a:avLst/>
          </a:prstGeom>
          <a:solidFill>
            <a:srgbClr val="FEF9E7"/>
          </a:solidFill>
          <a:ln/>
        </p:spPr>
      </p:sp>
      <p:sp>
        <p:nvSpPr>
          <p:cNvPr id="17" name="Shape 15"/>
          <p:cNvSpPr/>
          <p:nvPr/>
        </p:nvSpPr>
        <p:spPr>
          <a:xfrm>
            <a:off x="4773168" y="1371600"/>
            <a:ext cx="54864" cy="713232"/>
          </a:xfrm>
          <a:prstGeom prst="rect">
            <a:avLst/>
          </a:prstGeom>
          <a:solidFill>
            <a:srgbClr val="E67E22"/>
          </a:solidFill>
          <a:ln/>
        </p:spPr>
      </p:sp>
      <p:sp>
        <p:nvSpPr>
          <p:cNvPr id="18" name="Text 16"/>
          <p:cNvSpPr/>
          <p:nvPr/>
        </p:nvSpPr>
        <p:spPr>
          <a:xfrm>
            <a:off x="4892040" y="1389888"/>
            <a:ext cx="3749040" cy="23774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D1B2A"/>
                </a:solidFill>
              </a:rPr>
              <a:t>Language Scope</a:t>
            </a:r>
            <a:endParaRPr lang="en-US" sz="1200" dirty="0"/>
          </a:p>
        </p:txBody>
      </p:sp>
      <p:sp>
        <p:nvSpPr>
          <p:cNvPr id="19" name="Text 17"/>
          <p:cNvSpPr/>
          <p:nvPr/>
        </p:nvSpPr>
        <p:spPr>
          <a:xfrm>
            <a:off x="4892040" y="1627632"/>
            <a:ext cx="374904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0D1B2A"/>
                </a:solidFill>
              </a:rPr>
              <a:t>C/C++ and Java only </a:t>
            </a:r>
            <a:r>
              <a:rPr lang="en-US" sz="1100" dirty="0" smtClean="0">
                <a:solidFill>
                  <a:srgbClr val="0D1B2A"/>
                </a:solidFill>
              </a:rPr>
              <a:t>Python</a:t>
            </a:r>
            <a:r>
              <a:rPr lang="en-US" sz="1100" dirty="0">
                <a:solidFill>
                  <a:srgbClr val="0D1B2A"/>
                </a:solidFill>
              </a:rPr>
              <a:t>, JS need extra training</a:t>
            </a:r>
            <a:endParaRPr lang="en-US" sz="1100" dirty="0"/>
          </a:p>
        </p:txBody>
      </p:sp>
      <p:sp>
        <p:nvSpPr>
          <p:cNvPr id="20" name="Shape 18"/>
          <p:cNvSpPr/>
          <p:nvPr/>
        </p:nvSpPr>
        <p:spPr>
          <a:xfrm>
            <a:off x="4773168" y="2194560"/>
            <a:ext cx="3931920" cy="713232"/>
          </a:xfrm>
          <a:prstGeom prst="rect">
            <a:avLst/>
          </a:prstGeom>
          <a:solidFill>
            <a:srgbClr val="FEF9E7"/>
          </a:solidFill>
          <a:ln/>
        </p:spPr>
      </p:sp>
      <p:sp>
        <p:nvSpPr>
          <p:cNvPr id="21" name="Shape 19"/>
          <p:cNvSpPr/>
          <p:nvPr/>
        </p:nvSpPr>
        <p:spPr>
          <a:xfrm>
            <a:off x="4773168" y="2194560"/>
            <a:ext cx="54864" cy="713232"/>
          </a:xfrm>
          <a:prstGeom prst="rect">
            <a:avLst/>
          </a:prstGeom>
          <a:solidFill>
            <a:srgbClr val="E67E22"/>
          </a:solidFill>
          <a:ln/>
        </p:spPr>
      </p:sp>
      <p:sp>
        <p:nvSpPr>
          <p:cNvPr id="22" name="Text 20"/>
          <p:cNvSpPr/>
          <p:nvPr/>
        </p:nvSpPr>
        <p:spPr>
          <a:xfrm>
            <a:off x="4892040" y="2212848"/>
            <a:ext cx="3749040" cy="23774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D1B2A"/>
                </a:solidFill>
              </a:rPr>
              <a:t>Dataset Realism</a:t>
            </a:r>
            <a:endParaRPr lang="en-US" sz="1200" dirty="0"/>
          </a:p>
        </p:txBody>
      </p:sp>
      <p:sp>
        <p:nvSpPr>
          <p:cNvPr id="23" name="Text 21"/>
          <p:cNvSpPr/>
          <p:nvPr/>
        </p:nvSpPr>
        <p:spPr>
          <a:xfrm>
            <a:off x="4892040" y="2450592"/>
            <a:ext cx="374904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0D1B2A"/>
                </a:solidFill>
              </a:rPr>
              <a:t>Benchmarks may not match real production code</a:t>
            </a:r>
            <a:endParaRPr lang="en-US" sz="1100" dirty="0"/>
          </a:p>
        </p:txBody>
      </p:sp>
      <p:sp>
        <p:nvSpPr>
          <p:cNvPr id="24" name="Shape 22"/>
          <p:cNvSpPr/>
          <p:nvPr/>
        </p:nvSpPr>
        <p:spPr>
          <a:xfrm>
            <a:off x="4773168" y="3017520"/>
            <a:ext cx="3931920" cy="713232"/>
          </a:xfrm>
          <a:prstGeom prst="rect">
            <a:avLst/>
          </a:prstGeom>
          <a:solidFill>
            <a:srgbClr val="FEF9E7"/>
          </a:solidFill>
          <a:ln/>
        </p:spPr>
      </p:sp>
      <p:sp>
        <p:nvSpPr>
          <p:cNvPr id="25" name="Shape 23"/>
          <p:cNvSpPr/>
          <p:nvPr/>
        </p:nvSpPr>
        <p:spPr>
          <a:xfrm>
            <a:off x="4773168" y="3017520"/>
            <a:ext cx="54864" cy="713232"/>
          </a:xfrm>
          <a:prstGeom prst="rect">
            <a:avLst/>
          </a:prstGeom>
          <a:solidFill>
            <a:srgbClr val="E67E22"/>
          </a:solidFill>
          <a:ln/>
        </p:spPr>
      </p:sp>
      <p:sp>
        <p:nvSpPr>
          <p:cNvPr id="26" name="Text 24"/>
          <p:cNvSpPr/>
          <p:nvPr/>
        </p:nvSpPr>
        <p:spPr>
          <a:xfrm>
            <a:off x="4892040" y="3035808"/>
            <a:ext cx="3749040" cy="23774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D1B2A"/>
                </a:solidFill>
              </a:rPr>
              <a:t>GPT-4 Dependency</a:t>
            </a:r>
            <a:endParaRPr lang="en-US" sz="1200" dirty="0"/>
          </a:p>
        </p:txBody>
      </p:sp>
      <p:sp>
        <p:nvSpPr>
          <p:cNvPr id="27" name="Text 25"/>
          <p:cNvSpPr/>
          <p:nvPr/>
        </p:nvSpPr>
        <p:spPr>
          <a:xfrm>
            <a:off x="4892040" y="3273552"/>
            <a:ext cx="374904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0D1B2A"/>
                </a:solidFill>
              </a:rPr>
              <a:t>Remediation engine costs money; subject to API availability</a:t>
            </a:r>
            <a:endParaRPr lang="en-US" sz="1100" dirty="0"/>
          </a:p>
        </p:txBody>
      </p:sp>
      <p:sp>
        <p:nvSpPr>
          <p:cNvPr id="28" name="Shape 26"/>
          <p:cNvSpPr/>
          <p:nvPr/>
        </p:nvSpPr>
        <p:spPr>
          <a:xfrm>
            <a:off x="4773168" y="3840480"/>
            <a:ext cx="3931920" cy="713232"/>
          </a:xfrm>
          <a:prstGeom prst="rect">
            <a:avLst/>
          </a:prstGeom>
          <a:solidFill>
            <a:srgbClr val="FEF9E7"/>
          </a:solidFill>
          <a:ln/>
        </p:spPr>
      </p:sp>
      <p:sp>
        <p:nvSpPr>
          <p:cNvPr id="29" name="Shape 27"/>
          <p:cNvSpPr/>
          <p:nvPr/>
        </p:nvSpPr>
        <p:spPr>
          <a:xfrm>
            <a:off x="4773168" y="3840480"/>
            <a:ext cx="54864" cy="713232"/>
          </a:xfrm>
          <a:prstGeom prst="rect">
            <a:avLst/>
          </a:prstGeom>
          <a:solidFill>
            <a:srgbClr val="E67E22"/>
          </a:solidFill>
          <a:ln/>
        </p:spPr>
      </p:sp>
      <p:sp>
        <p:nvSpPr>
          <p:cNvPr id="30" name="Text 28"/>
          <p:cNvSpPr/>
          <p:nvPr/>
        </p:nvSpPr>
        <p:spPr>
          <a:xfrm>
            <a:off x="4892040" y="3858768"/>
            <a:ext cx="3749040" cy="23774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D1B2A"/>
                </a:solidFill>
              </a:rPr>
              <a:t>Study Size</a:t>
            </a:r>
            <a:endParaRPr lang="en-US" sz="1200" dirty="0"/>
          </a:p>
        </p:txBody>
      </p:sp>
      <p:sp>
        <p:nvSpPr>
          <p:cNvPr id="31" name="Text 29"/>
          <p:cNvSpPr/>
          <p:nvPr/>
        </p:nvSpPr>
        <p:spPr>
          <a:xfrm>
            <a:off x="4892040" y="4096512"/>
            <a:ext cx="374904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0D1B2A"/>
                </a:solidFill>
              </a:rPr>
              <a:t>10 developers gives useful insights but can't be generalised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0F4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0"/>
          </a:xfrm>
          <a:prstGeom prst="rect">
            <a:avLst/>
          </a:prstGeom>
          <a:solidFill>
            <a:srgbClr val="0A1628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731520"/>
            <a:ext cx="9144000" cy="64008"/>
          </a:xfrm>
          <a:prstGeom prst="rect">
            <a:avLst/>
          </a:prstGeom>
          <a:solidFill>
            <a:srgbClr val="00B4D8"/>
          </a:solidFill>
          <a:ln/>
        </p:spPr>
      </p:sp>
      <p:sp>
        <p:nvSpPr>
          <p:cNvPr id="4" name="Text 2"/>
          <p:cNvSpPr/>
          <p:nvPr/>
        </p:nvSpPr>
        <p:spPr>
          <a:xfrm>
            <a:off x="365760" y="0"/>
            <a:ext cx="841248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</a:rPr>
              <a:t>References (IEEE Format)</a:t>
            </a:r>
            <a:endParaRPr lang="en-US" sz="2600" dirty="0"/>
          </a:p>
        </p:txBody>
      </p:sp>
      <p:sp>
        <p:nvSpPr>
          <p:cNvPr id="5" name="Text 3"/>
          <p:cNvSpPr/>
          <p:nvPr/>
        </p:nvSpPr>
        <p:spPr>
          <a:xfrm>
            <a:off x="8138160" y="4846320"/>
            <a:ext cx="82296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E7FAA"/>
                </a:solidFill>
              </a:rPr>
              <a:t>12 / 12</a:t>
            </a:r>
            <a:endParaRPr lang="en-US" sz="900" dirty="0"/>
          </a:p>
        </p:txBody>
      </p:sp>
      <p:sp>
        <p:nvSpPr>
          <p:cNvPr id="6" name="Text 4"/>
          <p:cNvSpPr/>
          <p:nvPr/>
        </p:nvSpPr>
        <p:spPr>
          <a:xfrm>
            <a:off x="274320" y="868680"/>
            <a:ext cx="4343400" cy="4206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spcAft>
                <a:spcPts val="200"/>
              </a:spcAft>
              <a:buNone/>
            </a:pPr>
            <a:r>
              <a:rPr lang="en-US" sz="800" dirty="0">
                <a:solidFill>
                  <a:srgbClr val="0D1B2A"/>
                </a:solidFill>
              </a:rPr>
              <a:t>[1] IBM Security, "Cost of a Data Breach Report 2024," IBM Corp., July 2024.</a:t>
            </a:r>
            <a:endParaRPr lang="en-US" sz="800" dirty="0"/>
          </a:p>
          <a:p>
            <a:pPr marL="0" indent="0">
              <a:spcAft>
                <a:spcPts val="200"/>
              </a:spcAft>
              <a:buNone/>
            </a:pPr>
            <a:r>
              <a:rPr lang="en-US" sz="800" dirty="0">
                <a:solidFill>
                  <a:srgbClr val="0D1B2A"/>
                </a:solidFill>
              </a:rPr>
              <a:t>[2] Cloudflare, "Application Security Report: 2024 Update," July 2024.</a:t>
            </a:r>
            <a:endParaRPr lang="en-US" sz="800" dirty="0"/>
          </a:p>
          <a:p>
            <a:pPr marL="0" indent="0">
              <a:spcAft>
                <a:spcPts val="200"/>
              </a:spcAft>
              <a:buNone/>
            </a:pPr>
            <a:r>
              <a:rPr lang="en-US" sz="800" dirty="0">
                <a:solidFill>
                  <a:srgbClr val="0D1B2A"/>
                </a:solidFill>
              </a:rPr>
              <a:t>[3] SiteWALL, "2024 Web Application Security Statistics," 2025.</a:t>
            </a:r>
            <a:endParaRPr lang="en-US" sz="800" dirty="0"/>
          </a:p>
          <a:p>
            <a:pPr marL="0" indent="0">
              <a:spcAft>
                <a:spcPts val="200"/>
              </a:spcAft>
              <a:buNone/>
            </a:pPr>
            <a:r>
              <a:rPr lang="en-US" sz="800" dirty="0">
                <a:solidFill>
                  <a:srgbClr val="0D1B2A"/>
                </a:solidFill>
              </a:rPr>
              <a:t>[4] OWASP Foundation, "OWASP Top Ten 2021," 2021.</a:t>
            </a:r>
            <a:endParaRPr lang="en-US" sz="800" dirty="0"/>
          </a:p>
          <a:p>
            <a:pPr marL="0" indent="0">
              <a:spcAft>
                <a:spcPts val="200"/>
              </a:spcAft>
              <a:buNone/>
            </a:pPr>
            <a:r>
              <a:rPr lang="en-US" sz="800" dirty="0">
                <a:solidFill>
                  <a:srgbClr val="0D1B2A"/>
                </a:solidFill>
              </a:rPr>
              <a:t>[5] B. Singh, "Automating Security Testing in CI/CD Pipelines," WJARR, vol.22, no.1, 2024.</a:t>
            </a:r>
            <a:endParaRPr lang="en-US" sz="800" dirty="0"/>
          </a:p>
          <a:p>
            <a:pPr marL="0" indent="0">
              <a:spcAft>
                <a:spcPts val="200"/>
              </a:spcAft>
              <a:buNone/>
            </a:pPr>
            <a:r>
              <a:rPr lang="en-US" sz="800" dirty="0">
                <a:solidFill>
                  <a:srgbClr val="0D1B2A"/>
                </a:solidFill>
              </a:rPr>
              <a:t>[6] Endor Labs, "False Negatives in SAST," 2024.</a:t>
            </a:r>
            <a:endParaRPr lang="en-US" sz="800" dirty="0"/>
          </a:p>
          <a:p>
            <a:pPr marL="0" indent="0">
              <a:spcAft>
                <a:spcPts val="200"/>
              </a:spcAft>
              <a:buNone/>
            </a:pPr>
            <a:r>
              <a:rPr lang="en-US" sz="800" dirty="0">
                <a:solidFill>
                  <a:srgbClr val="0D1B2A"/>
                </a:solidFill>
              </a:rPr>
              <a:t>[7] Contrast Security, "AppSec Noise and Fatigue by the Numbers," 2023.</a:t>
            </a:r>
            <a:endParaRPr lang="en-US" sz="800" dirty="0"/>
          </a:p>
          <a:p>
            <a:pPr marL="0" indent="0">
              <a:spcAft>
                <a:spcPts val="200"/>
              </a:spcAft>
              <a:buNone/>
            </a:pPr>
            <a:r>
              <a:rPr lang="en-US" sz="800" dirty="0">
                <a:solidFill>
                  <a:srgbClr val="0D1B2A"/>
                </a:solidFill>
              </a:rPr>
              <a:t>[8] Black Duck, "2024 Global State of DevSecOps Report," Oct. 2024.</a:t>
            </a:r>
            <a:endParaRPr lang="en-US" sz="800" dirty="0"/>
          </a:p>
          <a:p>
            <a:pPr marL="0" indent="0">
              <a:spcAft>
                <a:spcPts val="200"/>
              </a:spcAft>
              <a:buNone/>
            </a:pPr>
            <a:r>
              <a:rPr lang="en-US" sz="800" dirty="0">
                <a:solidFill>
                  <a:srgbClr val="0D1B2A"/>
                </a:solidFill>
              </a:rPr>
              <a:t>[9] F. Zampetti et al., "SAST tools: Are we there yet?" IEEE SANER, 2020.</a:t>
            </a:r>
            <a:endParaRPr lang="en-US" sz="800" dirty="0"/>
          </a:p>
          <a:p>
            <a:pPr marL="0" indent="0">
              <a:spcAft>
                <a:spcPts val="200"/>
              </a:spcAft>
              <a:buNone/>
            </a:pPr>
            <a:r>
              <a:rPr lang="en-US" sz="800" dirty="0">
                <a:solidFill>
                  <a:srgbClr val="0D1B2A"/>
                </a:solidFill>
              </a:rPr>
              <a:t>[10] Y. Chen et al., "Neural transfer learning for repairing security vulnerabilities," IEEE TSE, 2023.</a:t>
            </a:r>
            <a:endParaRPr lang="en-US" sz="800" dirty="0"/>
          </a:p>
          <a:p>
            <a:pPr marL="0" indent="0">
              <a:spcAft>
                <a:spcPts val="200"/>
              </a:spcAft>
              <a:buNone/>
            </a:pPr>
            <a:r>
              <a:rPr lang="en-US" sz="800" dirty="0">
                <a:solidFill>
                  <a:srgbClr val="0D1B2A"/>
                </a:solidFill>
              </a:rPr>
              <a:t>[11] MITRE, "2023 CWE Top 25 Most Dangerous Software Weaknesses," 2023.</a:t>
            </a:r>
            <a:endParaRPr lang="en-US" sz="800" dirty="0"/>
          </a:p>
          <a:p>
            <a:pPr marL="0" indent="0">
              <a:spcAft>
                <a:spcPts val="200"/>
              </a:spcAft>
              <a:buNone/>
            </a:pPr>
            <a:r>
              <a:rPr lang="en-US" sz="800" dirty="0">
                <a:solidFill>
                  <a:srgbClr val="0D1B2A"/>
                </a:solidFill>
              </a:rPr>
              <a:t>[12] J. A. Harer et al., "Automated software vulnerability detection with ML," arXiv:1803.04497, 2018.</a:t>
            </a:r>
            <a:endParaRPr lang="en-US" sz="800" dirty="0"/>
          </a:p>
          <a:p>
            <a:pPr marL="0" indent="0">
              <a:spcAft>
                <a:spcPts val="200"/>
              </a:spcAft>
              <a:buNone/>
            </a:pPr>
            <a:r>
              <a:rPr lang="en-US" sz="800" dirty="0">
                <a:solidFill>
                  <a:srgbClr val="0D1B2A"/>
                </a:solidFill>
              </a:rPr>
              <a:t>[13] Lipp et al., "Effectiveness of Static C Code Analyzers," ACM ISSTA, 2022.</a:t>
            </a:r>
            <a:endParaRPr lang="en-US" sz="800" dirty="0"/>
          </a:p>
          <a:p>
            <a:pPr marL="0" indent="0">
              <a:spcAft>
                <a:spcPts val="200"/>
              </a:spcAft>
              <a:buNone/>
            </a:pPr>
            <a:r>
              <a:rPr lang="en-US" sz="800" dirty="0">
                <a:solidFill>
                  <a:srgbClr val="0D1B2A"/>
                </a:solidFill>
              </a:rPr>
              <a:t>[14] A. Doupe et al., "Why Johnny can't pentest," DIMVA, 2010.</a:t>
            </a:r>
            <a:endParaRPr lang="en-US" sz="800" dirty="0"/>
          </a:p>
          <a:p>
            <a:pPr marL="0" indent="0">
              <a:spcAft>
                <a:spcPts val="200"/>
              </a:spcAft>
              <a:buNone/>
            </a:pPr>
            <a:r>
              <a:rPr lang="en-US" sz="800" dirty="0">
                <a:solidFill>
                  <a:srgbClr val="0D1B2A"/>
                </a:solidFill>
              </a:rPr>
              <a:t>[15] M. Ohm et al., "Backstabber's knife collection," DIMVA, 2020.</a:t>
            </a:r>
            <a:endParaRPr lang="en-US" sz="800" dirty="0"/>
          </a:p>
          <a:p>
            <a:pPr marL="0" indent="0">
              <a:spcAft>
                <a:spcPts val="200"/>
              </a:spcAft>
              <a:buNone/>
            </a:pPr>
            <a:r>
              <a:rPr lang="en-US" sz="800" dirty="0">
                <a:solidFill>
                  <a:srgbClr val="0D1B2A"/>
                </a:solidFill>
              </a:rPr>
              <a:t>[16] F. Yamaguchi et al., "Modeling vulnerabilities with code property graphs," IEEE S&amp;P, 2014.</a:t>
            </a:r>
            <a:endParaRPr lang="en-US" sz="800" dirty="0"/>
          </a:p>
        </p:txBody>
      </p:sp>
      <p:sp>
        <p:nvSpPr>
          <p:cNvPr id="7" name="Text 5"/>
          <p:cNvSpPr/>
          <p:nvPr/>
        </p:nvSpPr>
        <p:spPr>
          <a:xfrm>
            <a:off x="4754880" y="868680"/>
            <a:ext cx="4343400" cy="4206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spcAft>
                <a:spcPts val="200"/>
              </a:spcAft>
              <a:buNone/>
            </a:pPr>
            <a:r>
              <a:rPr lang="en-US" sz="800" dirty="0">
                <a:solidFill>
                  <a:srgbClr val="0D1B2A"/>
                </a:solidFill>
              </a:rPr>
              <a:t>[17] Z. Li et al., "VulDeePecker," NDSS, 2018.</a:t>
            </a:r>
            <a:endParaRPr lang="en-US" sz="800" dirty="0"/>
          </a:p>
          <a:p>
            <a:pPr marL="0" indent="0">
              <a:spcAft>
                <a:spcPts val="200"/>
              </a:spcAft>
              <a:buNone/>
            </a:pPr>
            <a:r>
              <a:rPr lang="en-US" sz="800" dirty="0">
                <a:solidFill>
                  <a:srgbClr val="0D1B2A"/>
                </a:solidFill>
              </a:rPr>
              <a:t>[18] Y. Zhou et al., "Devign: Vulnerability identification via GNNs," NeurIPS, 2019.</a:t>
            </a:r>
            <a:endParaRPr lang="en-US" sz="800" dirty="0"/>
          </a:p>
          <a:p>
            <a:pPr marL="0" indent="0">
              <a:spcAft>
                <a:spcPts val="200"/>
              </a:spcAft>
              <a:buNone/>
            </a:pPr>
            <a:r>
              <a:rPr lang="en-US" sz="800" dirty="0">
                <a:solidFill>
                  <a:srgbClr val="0D1B2A"/>
                </a:solidFill>
              </a:rPr>
              <a:t>[19] Z. Feng et al., "CodeBERT," ACL: EMNLP Findings, 2020.</a:t>
            </a:r>
            <a:endParaRPr lang="en-US" sz="800" dirty="0"/>
          </a:p>
          <a:p>
            <a:pPr marL="0" indent="0">
              <a:spcAft>
                <a:spcPts val="200"/>
              </a:spcAft>
              <a:buNone/>
            </a:pPr>
            <a:r>
              <a:rPr lang="en-US" sz="800" dirty="0">
                <a:solidFill>
                  <a:srgbClr val="0D1B2A"/>
                </a:solidFill>
              </a:rPr>
              <a:t>[20] R. S. Mim et al., "Vulnerability Detection Using CodeBERT and CNN," ENASE, 2024.</a:t>
            </a:r>
            <a:endParaRPr lang="en-US" sz="800" dirty="0"/>
          </a:p>
          <a:p>
            <a:pPr marL="0" indent="0">
              <a:spcAft>
                <a:spcPts val="200"/>
              </a:spcAft>
              <a:buNone/>
            </a:pPr>
            <a:r>
              <a:rPr lang="en-US" sz="800" dirty="0">
                <a:solidFill>
                  <a:srgbClr val="0D1B2A"/>
                </a:solidFill>
              </a:rPr>
              <a:t>[21] Anon., "Vulnerability detection via augmented PDG + CodeBERT," Scientific Reports, 2024.</a:t>
            </a:r>
            <a:endParaRPr lang="en-US" sz="800" dirty="0"/>
          </a:p>
          <a:p>
            <a:pPr marL="0" indent="0">
              <a:spcAft>
                <a:spcPts val="200"/>
              </a:spcAft>
              <a:buNone/>
            </a:pPr>
            <a:r>
              <a:rPr lang="en-US" sz="800" dirty="0">
                <a:solidFill>
                  <a:srgbClr val="0D1B2A"/>
                </a:solidFill>
              </a:rPr>
              <a:t>[22] Anon., "Vulnerability Detection with Code Language Models," arXiv:2403.18624, 2024.</a:t>
            </a:r>
            <a:endParaRPr lang="en-US" sz="800" dirty="0"/>
          </a:p>
          <a:p>
            <a:pPr marL="0" indent="0">
              <a:spcAft>
                <a:spcPts val="200"/>
              </a:spcAft>
              <a:buNone/>
            </a:pPr>
            <a:r>
              <a:rPr lang="en-US" sz="800" dirty="0">
                <a:solidFill>
                  <a:srgbClr val="0D1B2A"/>
                </a:solidFill>
              </a:rPr>
              <a:t>[23] F. Long and M. Rinard, "Automatic patch generation," POPL, 2016.</a:t>
            </a:r>
            <a:endParaRPr lang="en-US" sz="800" dirty="0"/>
          </a:p>
          <a:p>
            <a:pPr marL="0" indent="0">
              <a:spcAft>
                <a:spcPts val="200"/>
              </a:spcAft>
              <a:buNone/>
            </a:pPr>
            <a:r>
              <a:rPr lang="en-US" sz="800" dirty="0">
                <a:solidFill>
                  <a:srgbClr val="0D1B2A"/>
                </a:solidFill>
              </a:rPr>
              <a:t>[24] H. Pearce et al., "Zero-shot vulnerability repair with LLMs," IEEE S&amp;P, 2023.</a:t>
            </a:r>
            <a:endParaRPr lang="en-US" sz="800" dirty="0"/>
          </a:p>
          <a:p>
            <a:pPr marL="0" indent="0">
              <a:spcAft>
                <a:spcPts val="200"/>
              </a:spcAft>
              <a:buNone/>
            </a:pPr>
            <a:r>
              <a:rPr lang="en-US" sz="800" dirty="0">
                <a:solidFill>
                  <a:srgbClr val="0D1B2A"/>
                </a:solidFill>
              </a:rPr>
              <a:t>[25] M. Souppaya et al., "NIST SP 800-204C: DevSecOps," NIST, 2022.</a:t>
            </a:r>
            <a:endParaRPr lang="en-US" sz="800" dirty="0"/>
          </a:p>
          <a:p>
            <a:pPr marL="0" indent="0">
              <a:spcAft>
                <a:spcPts val="200"/>
              </a:spcAft>
              <a:buNone/>
            </a:pPr>
            <a:r>
              <a:rPr lang="en-US" sz="800" dirty="0">
                <a:solidFill>
                  <a:srgbClr val="0D1B2A"/>
                </a:solidFill>
              </a:rPr>
              <a:t>[26] M. M. Rahman and L. Williams, "Security smells in Ansible/Chef scripts," ACM TOSEM, 2020.</a:t>
            </a:r>
            <a:endParaRPr lang="en-US" sz="800" dirty="0"/>
          </a:p>
          <a:p>
            <a:pPr marL="0" indent="0">
              <a:spcAft>
                <a:spcPts val="200"/>
              </a:spcAft>
              <a:buNone/>
            </a:pPr>
            <a:r>
              <a:rPr lang="en-US" sz="800" dirty="0">
                <a:solidFill>
                  <a:srgbClr val="0D1B2A"/>
                </a:solidFill>
              </a:rPr>
              <a:t>[27] V. S. Mohan and L. B. Othmane, "SecDevOps," IEEE SecDevOps, 2016.</a:t>
            </a:r>
            <a:endParaRPr lang="en-US" sz="800" dirty="0"/>
          </a:p>
          <a:p>
            <a:pPr marL="0" indent="0">
              <a:spcAft>
                <a:spcPts val="200"/>
              </a:spcAft>
              <a:buNone/>
            </a:pPr>
            <a:r>
              <a:rPr lang="en-US" sz="800" dirty="0">
                <a:solidFill>
                  <a:srgbClr val="0D1B2A"/>
                </a:solidFill>
              </a:rPr>
              <a:t>[28] A. R. Hevner et al., "Design science in IS research," MIS Quarterly, 2004.</a:t>
            </a:r>
            <a:endParaRPr lang="en-US" sz="800" dirty="0"/>
          </a:p>
          <a:p>
            <a:pPr marL="0" indent="0">
              <a:spcAft>
                <a:spcPts val="200"/>
              </a:spcAft>
              <a:buNone/>
            </a:pPr>
            <a:r>
              <a:rPr lang="en-US" sz="800" dirty="0">
                <a:solidFill>
                  <a:srgbClr val="0D1B2A"/>
                </a:solidFill>
              </a:rPr>
              <a:t>[29] J. Fan et al., "A C/C++ code vulnerability dataset," MSR, 2020.</a:t>
            </a:r>
            <a:endParaRPr lang="en-US" sz="800" dirty="0"/>
          </a:p>
          <a:p>
            <a:pPr marL="0" indent="0">
              <a:spcAft>
                <a:spcPts val="200"/>
              </a:spcAft>
              <a:buNone/>
            </a:pPr>
            <a:r>
              <a:rPr lang="en-US" sz="800" dirty="0">
                <a:solidFill>
                  <a:srgbClr val="0D1B2A"/>
                </a:solidFill>
              </a:rPr>
              <a:t>[30] T. Boland and P. Black, "Juliet 1.3 test suite," NIST, 2012.</a:t>
            </a:r>
            <a:endParaRPr lang="en-US" sz="800" dirty="0"/>
          </a:p>
          <a:p>
            <a:pPr marL="0" indent="0">
              <a:spcAft>
                <a:spcPts val="200"/>
              </a:spcAft>
              <a:buNone/>
            </a:pPr>
            <a:r>
              <a:rPr lang="en-US" sz="800" dirty="0">
                <a:solidFill>
                  <a:srgbClr val="0D1B2A"/>
                </a:solidFill>
              </a:rPr>
              <a:t>[31] NIST, "National Vulnerability Database (NVD)," 2024.</a:t>
            </a:r>
            <a:endParaRPr lang="en-US" sz="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9591</TotalTime>
  <Words>1772</Words>
  <Application>Microsoft Office PowerPoint</Application>
  <PresentationFormat>On-screen Show (16:9)</PresentationFormat>
  <Paragraphs>274</Paragraphs>
  <Slides>12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ACER</cp:lastModifiedBy>
  <cp:revision>7</cp:revision>
  <dcterms:created xsi:type="dcterms:W3CDTF">2026-04-12T16:50:49Z</dcterms:created>
  <dcterms:modified xsi:type="dcterms:W3CDTF">2026-04-20T08:33:11Z</dcterms:modified>
</cp:coreProperties>
</file>