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69" r:id="rId2"/>
    <p:sldId id="271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1" r:id="rId12"/>
    <p:sldId id="28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688"/>
    <p:restoredTop sz="94654"/>
  </p:normalViewPr>
  <p:slideViewPr>
    <p:cSldViewPr snapToGrid="0">
      <p:cViewPr varScale="1">
        <p:scale>
          <a:sx n="76" d="100"/>
          <a:sy n="76" d="100"/>
        </p:scale>
        <p:origin x="208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8E7979-B536-5848-8710-73B2473D8D85}" type="datetimeFigureOut">
              <a:rPr lang="en-US" smtClean="0"/>
              <a:t>5/24/23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65C1A9-8730-8F40-B241-C2E519395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960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65C1A9-8730-8F40-B241-C2E519395E7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4665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4BD52-46E0-76BF-F539-E6137BC1EE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1B6D19-7FA3-9A8A-B8D6-63337CD254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BDFCB-7EF3-A233-E827-0A3547348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BDF85-92D0-4144-AA5E-1C797BFB3B49}" type="datetimeFigureOut">
              <a:rPr lang="en-US" smtClean="0"/>
              <a:t>5/23/23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AAA461-F111-685A-37F6-13EAC690E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31AA1-15B1-91C5-C02A-309D2751D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9C27-47BD-D44D-86EA-656A7B0283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401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C97A0-0B54-CF07-E2A1-1F0EABABC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05180-8849-E913-9AE7-53F1CEE867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8FEC5B-21FF-2CA1-CE2A-262275162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BDF85-92D0-4144-AA5E-1C797BFB3B49}" type="datetimeFigureOut">
              <a:rPr lang="en-US" smtClean="0"/>
              <a:t>5/23/23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3BFC3-0889-BDC2-AF52-20A88735E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9EBD20-49F0-136F-6EAC-13EA5005F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9C27-47BD-D44D-86EA-656A7B0283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848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7D732-2DDF-DA92-F056-B2D9472AE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5DC2D7-0A2B-3CB2-ED08-F9B93FB9A8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6725E-B477-E260-0D27-CFB95C137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BDF85-92D0-4144-AA5E-1C797BFB3B49}" type="datetimeFigureOut">
              <a:rPr lang="en-US" smtClean="0"/>
              <a:t>5/23/23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D16AE0-1E77-CCD9-225E-A0A025911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6C1A6-77B6-3659-B158-65DBF1E35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9C27-47BD-D44D-86EA-656A7B0283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246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55DE1-976A-FB8E-19D8-4609F15D0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E911A-AFA4-9EB0-78BC-52D1725FF4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0E619D-9147-8DE4-6B32-9AC4B290E6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5A257F-DC2A-2DEA-9972-5E3847D5FE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BDF85-92D0-4144-AA5E-1C797BFB3B49}" type="datetimeFigureOut">
              <a:rPr lang="en-US" smtClean="0"/>
              <a:t>5/23/23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BBD69F-F88E-6407-4EF3-5E4CC39DF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5D253C-46C5-5BE3-995B-AA0DA78492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9C27-47BD-D44D-86EA-656A7B0283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618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5149F-E039-0DF7-C7D7-590FC00E3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A8D18E-C2E9-03E4-1032-39B33D4C99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8E2BCF-0072-BA77-80A2-7A399B5101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30298D-C302-7354-4AA2-AA440352B6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322DC7-68F4-EB41-0F10-17D8636D92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7FBCF8-3FE4-CD4C-0D59-A22EA9DC6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BDF85-92D0-4144-AA5E-1C797BFB3B49}" type="datetimeFigureOut">
              <a:rPr lang="en-US" smtClean="0"/>
              <a:t>5/23/23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76F03A-A507-259E-75F5-F6CFFD8D1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790E47-0125-94E7-BD9E-ED7FBF482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9C27-47BD-D44D-86EA-656A7B0283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857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457BB-5342-E21D-86BC-C9C40690F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DA95EB-B74C-4B86-10E9-844303D81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BDF85-92D0-4144-AA5E-1C797BFB3B49}" type="datetimeFigureOut">
              <a:rPr lang="en-US" smtClean="0"/>
              <a:t>5/23/23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C71E6C-2575-51B1-1946-84EF02085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2171DE-2137-AD9E-0E81-428741968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9C27-47BD-D44D-86EA-656A7B0283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540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88ED08-AD74-88AB-530A-D8C84B99B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BDF85-92D0-4144-AA5E-1C797BFB3B49}" type="datetimeFigureOut">
              <a:rPr lang="en-US" smtClean="0"/>
              <a:t>5/23/23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F25823-A713-0B06-E72E-9415B5994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C1579E-F94E-FF30-866E-90DE492B5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9C27-47BD-D44D-86EA-656A7B0283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204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9E63E-D22D-489A-A292-9194EBAC3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B015E-6E70-8E51-F97B-FDB48A10C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0D7DE9-A3CF-8039-B212-18D070EF6B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5DB913-0667-2B92-53F9-B7F19CA7F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BDF85-92D0-4144-AA5E-1C797BFB3B49}" type="datetimeFigureOut">
              <a:rPr lang="en-US" smtClean="0"/>
              <a:t>5/23/23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9C5E40-C131-052D-4085-57A6BEE34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7BE303-ECDE-AD10-3525-777086621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9C27-47BD-D44D-86EA-656A7B0283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47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3AC70-FEB2-1218-7FAC-75BEAEB1D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020C16-BA29-8776-B4D3-2933196775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B3F234-2E90-A2AB-E781-818130255E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EAEEE2-1298-20D5-850F-99E453E16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BDF85-92D0-4144-AA5E-1C797BFB3B49}" type="datetimeFigureOut">
              <a:rPr lang="en-US" smtClean="0"/>
              <a:t>5/23/23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8D58A6-0905-1594-9FF3-8322B897F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1B6ECA-D29E-24FC-D61A-8754BC899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9C27-47BD-D44D-86EA-656A7B0283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365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B5C67-FF5B-4690-0A84-7A3388309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99A273-B3CF-18ED-D0D3-0ACAAF3F6B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C39928-B048-8C88-6DD7-B03B8C59F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BDF85-92D0-4144-AA5E-1C797BFB3B49}" type="datetimeFigureOut">
              <a:rPr lang="en-US" smtClean="0"/>
              <a:t>5/23/23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587B4B-90E1-BDD8-7C12-81D19ED3E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E779F6-9678-2292-A894-4137056B9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9C27-47BD-D44D-86EA-656A7B0283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085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094DA5-DE18-6D7D-0730-0140CD9822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DB551-CA66-4175-828A-9C67D03ADD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F7B647-D2EA-D17A-DDD5-B14DE92DC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BDF85-92D0-4144-AA5E-1C797BFB3B49}" type="datetimeFigureOut">
              <a:rPr lang="en-US" smtClean="0"/>
              <a:t>5/23/23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D426B7-4C5C-A094-AF37-F35450808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A6B86-7CCD-EE34-6921-5AE6E3FDF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9C27-47BD-D44D-86EA-656A7B0283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274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38F2B8-EB66-DBF3-784C-1C2F3FB50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FADCE-AD7F-BE32-3AD2-5E342759E8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6C6B66-B7ED-B5BE-9934-25B6B463DB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5BDF85-92D0-4144-AA5E-1C797BFB3B49}" type="datetimeFigureOut">
              <a:rPr lang="en-US" smtClean="0"/>
              <a:t>5/23/23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30652E-D14B-46A3-4EF0-9E18007710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3C7AD0-17F2-00ED-810E-8310888DD8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39C27-47BD-D44D-86EA-656A7B0283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974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8767" y="350051"/>
            <a:ext cx="5610578" cy="2828925"/>
          </a:xfrm>
        </p:spPr>
        <p:txBody>
          <a:bodyPr>
            <a:normAutofit/>
          </a:bodyPr>
          <a:lstStyle/>
          <a:p>
            <a:r>
              <a:rPr lang="en-US" sz="6600" b="1" dirty="0">
                <a:latin typeface="Harlow Solid Italic" panose="04030604020F02020D02" pitchFamily="82" charset="0"/>
              </a:rPr>
              <a:t>Spring Hill Suites- Marriot</a:t>
            </a:r>
          </a:p>
        </p:txBody>
      </p:sp>
      <p:sp>
        <p:nvSpPr>
          <p:cNvPr id="41" name="Flowchart: Data 40"/>
          <p:cNvSpPr/>
          <p:nvPr/>
        </p:nvSpPr>
        <p:spPr>
          <a:xfrm>
            <a:off x="11215688" y="5500688"/>
            <a:ext cx="976312" cy="1357312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Flowchart: Data 43"/>
          <p:cNvSpPr/>
          <p:nvPr/>
        </p:nvSpPr>
        <p:spPr>
          <a:xfrm>
            <a:off x="11229975" y="5500688"/>
            <a:ext cx="976312" cy="1357312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2" name="Group 41"/>
          <p:cNvGrpSpPr/>
          <p:nvPr/>
        </p:nvGrpSpPr>
        <p:grpSpPr>
          <a:xfrm>
            <a:off x="5757864" y="-364317"/>
            <a:ext cx="6477000" cy="7222317"/>
            <a:chOff x="6355560" y="-364317"/>
            <a:chExt cx="5879303" cy="7222317"/>
          </a:xfrm>
          <a:blipFill>
            <a:blip r:embed="rId2"/>
            <a:stretch>
              <a:fillRect/>
            </a:stretch>
          </a:blipFill>
        </p:grpSpPr>
        <p:sp>
          <p:nvSpPr>
            <p:cNvPr id="50" name="Flowchart: Data 49"/>
            <p:cNvSpPr/>
            <p:nvPr/>
          </p:nvSpPr>
          <p:spPr>
            <a:xfrm>
              <a:off x="11244263" y="5500688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lowchart: Data 50"/>
            <p:cNvSpPr/>
            <p:nvPr/>
          </p:nvSpPr>
          <p:spPr>
            <a:xfrm>
              <a:off x="10267951" y="5500688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lowchart: Data 51"/>
            <p:cNvSpPr/>
            <p:nvPr/>
          </p:nvSpPr>
          <p:spPr>
            <a:xfrm>
              <a:off x="9270209" y="5500688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Flowchart: Data 52"/>
            <p:cNvSpPr/>
            <p:nvPr/>
          </p:nvSpPr>
          <p:spPr>
            <a:xfrm>
              <a:off x="8293897" y="5500688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Flowchart: Data 53"/>
            <p:cNvSpPr/>
            <p:nvPr/>
          </p:nvSpPr>
          <p:spPr>
            <a:xfrm>
              <a:off x="7331872" y="5500688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lowchart: Data 54"/>
            <p:cNvSpPr/>
            <p:nvPr/>
          </p:nvSpPr>
          <p:spPr>
            <a:xfrm>
              <a:off x="6355560" y="5500688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Flowchart: Data 55"/>
            <p:cNvSpPr/>
            <p:nvPr/>
          </p:nvSpPr>
          <p:spPr>
            <a:xfrm flipH="1">
              <a:off x="11229975" y="4029078"/>
              <a:ext cx="1004888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Flowchart: Data 56"/>
            <p:cNvSpPr/>
            <p:nvPr/>
          </p:nvSpPr>
          <p:spPr>
            <a:xfrm flipH="1">
              <a:off x="10253663" y="4029078"/>
              <a:ext cx="1004888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Flowchart: Data 57"/>
            <p:cNvSpPr/>
            <p:nvPr/>
          </p:nvSpPr>
          <p:spPr>
            <a:xfrm flipH="1">
              <a:off x="9255921" y="4029078"/>
              <a:ext cx="1004888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lowchart: Data 58"/>
            <p:cNvSpPr/>
            <p:nvPr/>
          </p:nvSpPr>
          <p:spPr>
            <a:xfrm flipH="1">
              <a:off x="8279609" y="4029078"/>
              <a:ext cx="1004888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Flowchart: Data 59"/>
            <p:cNvSpPr/>
            <p:nvPr/>
          </p:nvSpPr>
          <p:spPr>
            <a:xfrm flipH="1">
              <a:off x="7317584" y="4029078"/>
              <a:ext cx="1004888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Flowchart: Data 60"/>
            <p:cNvSpPr/>
            <p:nvPr/>
          </p:nvSpPr>
          <p:spPr>
            <a:xfrm flipH="1">
              <a:off x="6369848" y="4029078"/>
              <a:ext cx="947736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Flowchart: Data 61"/>
            <p:cNvSpPr/>
            <p:nvPr/>
          </p:nvSpPr>
          <p:spPr>
            <a:xfrm>
              <a:off x="11244263" y="2557468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lowchart: Data 62"/>
            <p:cNvSpPr/>
            <p:nvPr/>
          </p:nvSpPr>
          <p:spPr>
            <a:xfrm>
              <a:off x="10267951" y="2557468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Flowchart: Data 63"/>
            <p:cNvSpPr/>
            <p:nvPr/>
          </p:nvSpPr>
          <p:spPr>
            <a:xfrm>
              <a:off x="9270209" y="2557468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Flowchart: Data 64"/>
            <p:cNvSpPr/>
            <p:nvPr/>
          </p:nvSpPr>
          <p:spPr>
            <a:xfrm>
              <a:off x="8293897" y="2557468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Flowchart: Data 65"/>
            <p:cNvSpPr/>
            <p:nvPr/>
          </p:nvSpPr>
          <p:spPr>
            <a:xfrm>
              <a:off x="7331872" y="2557468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Flowchart: Data 66"/>
            <p:cNvSpPr/>
            <p:nvPr/>
          </p:nvSpPr>
          <p:spPr>
            <a:xfrm>
              <a:off x="6355560" y="2557468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Flowchart: Data 67"/>
            <p:cNvSpPr/>
            <p:nvPr/>
          </p:nvSpPr>
          <p:spPr>
            <a:xfrm flipH="1">
              <a:off x="11229975" y="1085858"/>
              <a:ext cx="1004888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lowchart: Data 68"/>
            <p:cNvSpPr/>
            <p:nvPr/>
          </p:nvSpPr>
          <p:spPr>
            <a:xfrm flipH="1">
              <a:off x="10253663" y="1085858"/>
              <a:ext cx="1004888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lowchart: Data 69"/>
            <p:cNvSpPr/>
            <p:nvPr/>
          </p:nvSpPr>
          <p:spPr>
            <a:xfrm flipH="1">
              <a:off x="9255921" y="1085858"/>
              <a:ext cx="1004888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lowchart: Data 70"/>
            <p:cNvSpPr/>
            <p:nvPr/>
          </p:nvSpPr>
          <p:spPr>
            <a:xfrm flipH="1">
              <a:off x="8279609" y="1085858"/>
              <a:ext cx="1004888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Flowchart: Data 71"/>
            <p:cNvSpPr/>
            <p:nvPr/>
          </p:nvSpPr>
          <p:spPr>
            <a:xfrm flipH="1">
              <a:off x="7317584" y="1085858"/>
              <a:ext cx="1004888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lowchart: Data 72"/>
            <p:cNvSpPr/>
            <p:nvPr/>
          </p:nvSpPr>
          <p:spPr>
            <a:xfrm flipH="1">
              <a:off x="6369848" y="1085858"/>
              <a:ext cx="947736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lowchart: Data 73"/>
            <p:cNvSpPr/>
            <p:nvPr/>
          </p:nvSpPr>
          <p:spPr>
            <a:xfrm>
              <a:off x="11244263" y="-364317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Flowchart: Data 74"/>
            <p:cNvSpPr/>
            <p:nvPr/>
          </p:nvSpPr>
          <p:spPr>
            <a:xfrm>
              <a:off x="10267951" y="-364317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6" name="Flowchart: Data 75"/>
            <p:cNvSpPr/>
            <p:nvPr/>
          </p:nvSpPr>
          <p:spPr>
            <a:xfrm>
              <a:off x="9270209" y="-364317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7" name="Flowchart: Data 76"/>
            <p:cNvSpPr/>
            <p:nvPr/>
          </p:nvSpPr>
          <p:spPr>
            <a:xfrm>
              <a:off x="8293897" y="-364317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8" name="Flowchart: Data 77"/>
            <p:cNvSpPr/>
            <p:nvPr/>
          </p:nvSpPr>
          <p:spPr>
            <a:xfrm>
              <a:off x="7331872" y="-364317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9" name="Flowchart: Data 78"/>
            <p:cNvSpPr/>
            <p:nvPr/>
          </p:nvSpPr>
          <p:spPr>
            <a:xfrm>
              <a:off x="6355560" y="-364317"/>
              <a:ext cx="976312" cy="1357312"/>
            </a:xfrm>
            <a:prstGeom prst="flowChartInputOutp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81" name="Picture 8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442" y="2771783"/>
            <a:ext cx="47625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734000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287" y="1690688"/>
            <a:ext cx="7277100" cy="464820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SpringHill Suites has established itself as a dependable provider of exceptional hospitality experiences for visitors who are enthusiastic about travel. </a:t>
            </a:r>
          </a:p>
          <a:p>
            <a:r>
              <a:rPr lang="en-US" dirty="0"/>
              <a:t>With an unwavering dedication to providing industry-leading service, SpringHill Suites distinguishes itself from rivals by providing a combination of style, comfort, and functionality that is unmatched.</a:t>
            </a:r>
          </a:p>
          <a:p>
            <a:r>
              <a:rPr lang="en-US" dirty="0"/>
              <a:t>Springhill Suites is a Marriott International trademark </a:t>
            </a:r>
            <a:r>
              <a:rPr lang="en-US" dirty="0" err="1"/>
              <a:t>recognised</a:t>
            </a:r>
            <a:r>
              <a:rPr lang="en-US" dirty="0"/>
              <a:t> for its distinctive service culture. This is reflected in the brand's service culture, which strives to provide guests with a home-like environment.  </a:t>
            </a:r>
          </a:p>
        </p:txBody>
      </p:sp>
      <p:pic>
        <p:nvPicPr>
          <p:cNvPr id="2050" name="Picture 2" descr="Hotels in Del City, OK | SpringHill Suites Oklahoma City Midwest City/Del  C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4" y="1571625"/>
            <a:ext cx="4519613" cy="4586288"/>
          </a:xfrm>
          <a:prstGeom prst="rect">
            <a:avLst/>
          </a:prstGeom>
          <a:noFill/>
          <a:effectLst>
            <a:outerShdw blurRad="495300" dist="50800" dir="5400000" algn="ctr" rotWithShape="0">
              <a:srgbClr val="000000">
                <a:alpha val="8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14484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Main consumers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43038"/>
            <a:ext cx="7162800" cy="4733925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Business Travelers: Experts who require a practical location, extras like a business center, and close access to corporate offices or meeting facilities.</a:t>
            </a:r>
          </a:p>
          <a:p>
            <a:r>
              <a:rPr lang="en-US" dirty="0"/>
              <a:t>Families: Travelers in need of roomy accommodations, fun amenities like a pool, and a convenient location close to family-friendly attractions.</a:t>
            </a:r>
          </a:p>
          <a:p>
            <a:r>
              <a:rPr lang="en-US" dirty="0"/>
              <a:t>Tourists: Passengers who wish to explore the neighborhood and require a convenient starting point for their </a:t>
            </a:r>
            <a:r>
              <a:rPr lang="en-US" dirty="0" err="1"/>
              <a:t>sighseeing</a:t>
            </a:r>
            <a:r>
              <a:rPr lang="en-US" dirty="0"/>
              <a:t>  excursions.</a:t>
            </a:r>
          </a:p>
          <a:p>
            <a:r>
              <a:rPr lang="en-US" dirty="0"/>
              <a:t>Groups: Organizations or clubs that require a location for meetings or events like conferences or weddings.</a:t>
            </a:r>
          </a:p>
          <a:p>
            <a:r>
              <a:rPr lang="en-US" dirty="0"/>
              <a:t>Guests who require temporary housing for a long period of time, such as those moving or on business trips.</a:t>
            </a:r>
          </a:p>
        </p:txBody>
      </p:sp>
      <p:pic>
        <p:nvPicPr>
          <p:cNvPr id="4098" name="Picture 2" descr="The Importance of Customer Service in the Hospitality Indust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0" y="1443038"/>
            <a:ext cx="3979863" cy="4133850"/>
          </a:xfrm>
          <a:prstGeom prst="rect">
            <a:avLst/>
          </a:prstGeom>
          <a:noFill/>
          <a:effectLst>
            <a:outerShdw blurRad="330200" dist="431800" dir="2580000" sx="52000" sy="52000" algn="ctr" rotWithShape="0">
              <a:srgbClr val="000000">
                <a:alpha val="72000"/>
              </a:srgbClr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821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Nature of Guest Services and Facilities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491163" cy="435133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In order to improve the visitor experience, the hotel provides a variety of services and facilities.</a:t>
            </a:r>
          </a:p>
          <a:p>
            <a:r>
              <a:rPr lang="en-US" dirty="0"/>
              <a:t>The facilities and services are designed to make visitors feel comfortable, convenient, and entertained.</a:t>
            </a:r>
          </a:p>
          <a:p>
            <a:r>
              <a:rPr lang="en-US" dirty="0"/>
              <a:t>The hotel staff has received training on how to satisfy guests' demands and offer exceptional customer service.</a:t>
            </a:r>
          </a:p>
        </p:txBody>
      </p:sp>
      <p:pic>
        <p:nvPicPr>
          <p:cNvPr id="3074" name="Picture 2" descr="Hotels in Anaheim, California | SpringHill Suites Anaheim Mainga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25" y="1825625"/>
            <a:ext cx="4495800" cy="3823495"/>
          </a:xfrm>
          <a:prstGeom prst="rect">
            <a:avLst/>
          </a:prstGeom>
          <a:noFill/>
          <a:effectLst>
            <a:outerShdw blurRad="419100" dist="50800" dir="9420000" algn="ctr" rotWithShape="0">
              <a:srgbClr val="000000">
                <a:alpha val="7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676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Scope of guest services and facilities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2099" y="1568450"/>
            <a:ext cx="6467475" cy="477520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Accommodations: The hotel offers roomy, well-appointed accommodations with contemporary conveniences including fast internet, flat-screen TVs, and plush linen.</a:t>
            </a:r>
          </a:p>
          <a:p>
            <a:r>
              <a:rPr lang="en-US" dirty="0"/>
              <a:t>Food and beverage options include a restaurant, bar and room service at the hotel.</a:t>
            </a:r>
          </a:p>
          <a:p>
            <a:r>
              <a:rPr lang="en-US" dirty="0"/>
              <a:t>Facilities for business travelers include a business center, meeting spaces, and audio-visual equipment.</a:t>
            </a:r>
          </a:p>
          <a:p>
            <a:r>
              <a:rPr lang="en-US" dirty="0"/>
              <a:t>Fitness &amp; recreation: To keep visitors active and relaxed, the hotel offers a fitness center, an indoor pool, and a whirlpool.</a:t>
            </a:r>
          </a:p>
          <a:p>
            <a:r>
              <a:rPr lang="en-US" dirty="0"/>
              <a:t>For the comfort of its guests, the hotel also provides laundry, dry cleaning, and concierge services.</a:t>
            </a:r>
          </a:p>
        </p:txBody>
      </p:sp>
      <p:pic>
        <p:nvPicPr>
          <p:cNvPr id="5122" name="Picture 2" descr="The changing Food and Beverage Scenario – INLEAD_Blo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653" y="1568450"/>
            <a:ext cx="4144672" cy="4329112"/>
          </a:xfrm>
          <a:prstGeom prst="rect">
            <a:avLst/>
          </a:prstGeom>
          <a:noFill/>
          <a:effectLst>
            <a:outerShdw blurRad="609600" dist="50800" dir="5400000" algn="ctr" rotWithShape="0">
              <a:srgbClr val="000000">
                <a:alpha val="58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030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Role of guest services and facilities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2100" y="1582738"/>
            <a:ext cx="6496050" cy="4351338"/>
          </a:xfrm>
        </p:spPr>
        <p:txBody>
          <a:bodyPr>
            <a:normAutofit fontScale="92500"/>
          </a:bodyPr>
          <a:lstStyle/>
          <a:p>
            <a:r>
              <a:rPr lang="en-US" dirty="0"/>
              <a:t>Enhance the guest experience: The hotel’s facilities and services are designed to make visitors feel relaxed and at home during their stay.</a:t>
            </a:r>
          </a:p>
          <a:p>
            <a:r>
              <a:rPr lang="en-US" dirty="0"/>
              <a:t>Boost customer satisfaction: Providing exceptional customer service and practical facilities can increase customer satisfaction and encourage repeat business.</a:t>
            </a:r>
          </a:p>
          <a:p>
            <a:r>
              <a:rPr lang="en-US" dirty="0"/>
              <a:t>Offering a variety of services and facilities can give the hotel a competitive edge and help it draw in more visitors.</a:t>
            </a:r>
          </a:p>
        </p:txBody>
      </p:sp>
      <p:pic>
        <p:nvPicPr>
          <p:cNvPr id="6146" name="Picture 2" descr="SpringHill Suites by Marriott Denver Downtown Reviews, Deals &amp; Photos 2023  - Exped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690688"/>
            <a:ext cx="4314827" cy="3895725"/>
          </a:xfrm>
          <a:prstGeom prst="rect">
            <a:avLst/>
          </a:prstGeom>
          <a:noFill/>
          <a:effectLst>
            <a:glow rad="101600">
              <a:schemeClr val="accent1">
                <a:alpha val="40000"/>
              </a:schemeClr>
            </a:glow>
            <a:outerShdw blurRad="368300" dist="50800" dir="7200000" algn="ctr" rotWithShape="0">
              <a:srgbClr val="000000">
                <a:alpha val="47000"/>
              </a:srgbClr>
            </a:outerShdw>
            <a:reflection stA="45000" endPos="500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85562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Role and Function of Guest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14938" y="1468438"/>
            <a:ext cx="6667500" cy="4889500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Customer satisfaction is SpringHill Marriott's top priority when it comes to offering great service and immediately attending to customers' wants and concerns.</a:t>
            </a:r>
          </a:p>
          <a:p>
            <a:r>
              <a:rPr lang="en-US" dirty="0"/>
              <a:t>Brand reputation: A good guest experience can boost SpringHill Marriott's brand reputation, resulting in more repeat customers and brand loyalty.</a:t>
            </a:r>
          </a:p>
          <a:p>
            <a:r>
              <a:rPr lang="en-US" dirty="0"/>
              <a:t>Competitive advantage: SpringHill Marriott can distinguish itself from rivals and get an advantage in the market by providing superior guest service.</a:t>
            </a:r>
          </a:p>
          <a:p>
            <a:r>
              <a:rPr lang="en-US" dirty="0"/>
              <a:t>Revenue generation: Happy visitors are more inclined to stay again and refer SpringHill Marriott to others, which boosts sales and profits.</a:t>
            </a:r>
          </a:p>
          <a:p>
            <a:r>
              <a:rPr lang="en-US" dirty="0"/>
              <a:t>Employee satisfaction: Employees that deliver exceptional guest service and are well-trained and engaged are more content with their jobs, which results in higher retention rates and lower recruitment costs.</a:t>
            </a:r>
          </a:p>
        </p:txBody>
      </p:sp>
      <p:pic>
        <p:nvPicPr>
          <p:cNvPr id="7170" name="Picture 2" descr="SpringHill Suites by Marriott New York Manhattan Chelsea (NY) - reviews,  prices | Planet of Hote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674" y="1468438"/>
            <a:ext cx="3444875" cy="4762500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54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87357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Importance of Hospitality and How Hotels Meet Guest Expectation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49116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u="sng" dirty="0"/>
              <a:t>Importance of Hospitality: </a:t>
            </a:r>
          </a:p>
          <a:p>
            <a:r>
              <a:rPr lang="en-US" dirty="0"/>
              <a:t>Hospitality is the cornerstone of the hotel sector and entails giving visitors a warm greeting, welcoming assistance, and pleasant lodging.</a:t>
            </a:r>
          </a:p>
          <a:p>
            <a:r>
              <a:rPr lang="en-US" dirty="0"/>
              <a:t>A great guest experience and boosting client satisfaction are two important goals of the hospitality industry.</a:t>
            </a:r>
          </a:p>
        </p:txBody>
      </p:sp>
      <p:pic>
        <p:nvPicPr>
          <p:cNvPr id="8194" name="Picture 2" descr="SpringHill Suites by Marriott Florence from $119. Florence Hotel Deals &amp;  Reviews - KAYA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988" y="1825625"/>
            <a:ext cx="4994273" cy="4024312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57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8061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Importance of Hospitality and How Hotels Meet Guest Expectation (</a:t>
            </a:r>
            <a:r>
              <a:rPr lang="en-US" b="1" dirty="0" err="1"/>
              <a:t>Cont</a:t>
            </a:r>
            <a:r>
              <a:rPr lang="en-US" b="1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u="sng" dirty="0"/>
              <a:t>Meeting Guest Expectations:</a:t>
            </a:r>
          </a:p>
          <a:p>
            <a:r>
              <a:rPr lang="en-US" dirty="0"/>
              <a:t>Understanding the value of hospitality, SpringHill Marriott works to go above and beyond what is expected of them by offering </a:t>
            </a:r>
            <a:r>
              <a:rPr lang="en-US" dirty="0" err="1"/>
              <a:t>individualised</a:t>
            </a:r>
            <a:r>
              <a:rPr lang="en-US" dirty="0"/>
              <a:t> service, meticulous attention to detail, and top-notch facilities.</a:t>
            </a:r>
          </a:p>
          <a:p>
            <a:r>
              <a:rPr lang="en-US" dirty="0"/>
              <a:t>Assuring that visitors have a pleasant and happy stay is the hotel's top priority, thus staff members are teach to anticipate requirements and offer fast assistance.</a:t>
            </a:r>
          </a:p>
          <a:p>
            <a:r>
              <a:rPr lang="en-US" dirty="0"/>
              <a:t>In order to satisfy the needs of guests and improve their stay, SpringHill Marriott provides a variety of facilities and services, including fitness </a:t>
            </a:r>
            <a:r>
              <a:rPr lang="en-US" dirty="0" err="1"/>
              <a:t>centres</a:t>
            </a:r>
            <a:r>
              <a:rPr lang="en-US" dirty="0"/>
              <a:t>, business </a:t>
            </a:r>
            <a:r>
              <a:rPr lang="en-US" dirty="0" err="1"/>
              <a:t>centres</a:t>
            </a:r>
            <a:r>
              <a:rPr lang="en-US" dirty="0"/>
              <a:t>, and complementary breakfasts.</a:t>
            </a:r>
          </a:p>
        </p:txBody>
      </p:sp>
    </p:spTree>
    <p:extLst>
      <p:ext uri="{BB962C8B-B14F-4D97-AF65-F5344CB8AC3E}">
        <p14:creationId xmlns:p14="http://schemas.microsoft.com/office/powerpoint/2010/main" val="602925011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Importance of Hospitality and How Hotels Meet Guest Expectation (</a:t>
            </a:r>
            <a:r>
              <a:rPr lang="en-US" b="1" err="1"/>
              <a:t>Cont</a:t>
            </a:r>
            <a:r>
              <a:rPr lang="en-US" b="1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1464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u="sng"/>
              <a:t>Positive Outcomes:</a:t>
            </a:r>
          </a:p>
          <a:p>
            <a:r>
              <a:rPr lang="en-US"/>
              <a:t>By providing excellent service, businesses can encourage repeat business, boost brand loyalty, and receive </a:t>
            </a:r>
            <a:r>
              <a:rPr lang="en-US" err="1"/>
              <a:t>favourable</a:t>
            </a:r>
            <a:r>
              <a:rPr lang="en-US"/>
              <a:t> feedback and referrals.</a:t>
            </a:r>
          </a:p>
          <a:p>
            <a:r>
              <a:rPr lang="en-US"/>
              <a:t>Offering top-notch customer service can help </a:t>
            </a:r>
            <a:r>
              <a:rPr lang="en-US" err="1"/>
              <a:t>SpringHill</a:t>
            </a:r>
            <a:r>
              <a:rPr lang="en-US"/>
              <a:t> Marriott stand out from other businesses and generate more income and profits.</a:t>
            </a:r>
          </a:p>
        </p:txBody>
      </p:sp>
      <p:pic>
        <p:nvPicPr>
          <p:cNvPr id="9218" name="Picture 2" descr="Swaying public opinion for develop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1013" y="4735512"/>
            <a:ext cx="3141662" cy="169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6888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AC23D-DD55-5FDB-2155-786DC90BD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28A0A-2077-FF6F-4F01-01FFF918E6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br>
              <a:rPr lang="en-GB" sz="1400" dirty="0">
                <a:effectLst/>
              </a:rPr>
            </a:br>
            <a:endParaRPr lang="en-GB" sz="1400" dirty="0">
              <a:effectLst/>
            </a:endParaRPr>
          </a:p>
          <a:p>
            <a:r>
              <a:rPr lang="en-GB" sz="1800" dirty="0">
                <a:effectLst/>
                <a:latin typeface="TimesNewRoman-Identity-H"/>
              </a:rPr>
              <a:t>Chenă </a:t>
            </a:r>
            <a:r>
              <a:rPr lang="en-GB" sz="1800" dirty="0" err="1">
                <a:effectLst/>
                <a:latin typeface="TimesNewRoman-Identity-H"/>
              </a:rPr>
              <a:t>J.a</a:t>
            </a:r>
            <a:r>
              <a:rPr lang="en-GB" sz="1800" dirty="0">
                <a:effectLst/>
                <a:latin typeface="TimesNewRoman-Identity-H"/>
              </a:rPr>
              <a:t>̆ </a:t>
            </a:r>
            <a:r>
              <a:rPr lang="en-GB" sz="1800" dirty="0" err="1">
                <a:effectLst/>
                <a:latin typeface="TimesNewRoman-Identity-H"/>
              </a:rPr>
              <a:t>J.a</a:t>
            </a:r>
            <a:r>
              <a:rPr lang="en-GB" sz="1800" dirty="0">
                <a:effectLst/>
                <a:latin typeface="TimesNewRoman-Identity-H"/>
              </a:rPr>
              <a:t>̆ &amp;ă </a:t>
            </a:r>
            <a:r>
              <a:rPr lang="en-GB" sz="1800" dirty="0" err="1">
                <a:effectLst/>
                <a:latin typeface="TimesNewRoman-Identity-H"/>
              </a:rPr>
              <a:t>Dimoua</a:t>
            </a:r>
            <a:r>
              <a:rPr lang="en-GB" sz="1800" dirty="0">
                <a:effectLst/>
                <a:latin typeface="TimesNewRoman-Identity-H"/>
              </a:rPr>
              <a:t>̆ </a:t>
            </a:r>
            <a:r>
              <a:rPr lang="en-GB" sz="1800" dirty="0" err="1">
                <a:effectLst/>
                <a:latin typeface="TimesNewRoman-Identity-H"/>
              </a:rPr>
              <a:t>I.a</a:t>
            </a:r>
            <a:r>
              <a:rPr lang="en-GB" sz="1800" dirty="0">
                <a:effectLst/>
                <a:latin typeface="TimesNewRoman-Identity-H"/>
              </a:rPr>
              <a:t>̆ (2005),ă „</a:t>
            </a:r>
            <a:r>
              <a:rPr lang="en-GB" sz="1800" dirty="0">
                <a:effectLst/>
                <a:latin typeface="TimesNewRoman,Italic-Identity-H"/>
              </a:rPr>
              <a:t>Expansion strategy of international hotel firms”</a:t>
            </a:r>
            <a:r>
              <a:rPr lang="en-GB" sz="1800" dirty="0">
                <a:effectLst/>
                <a:latin typeface="Times" pitchFamily="2" charset="0"/>
              </a:rPr>
              <a:t>, </a:t>
            </a:r>
            <a:r>
              <a:rPr lang="en-GB" sz="1800" i="1" dirty="0">
                <a:effectLst/>
                <a:latin typeface="Times" pitchFamily="2" charset="0"/>
              </a:rPr>
              <a:t>Journal of Business Research, </a:t>
            </a:r>
            <a:r>
              <a:rPr lang="en-GB" sz="1800" dirty="0">
                <a:effectLst/>
                <a:latin typeface="Times" pitchFamily="2" charset="0"/>
              </a:rPr>
              <a:t>Vol. 58, (1730</a:t>
            </a:r>
            <a:r>
              <a:rPr lang="en-GB" sz="1800" dirty="0">
                <a:effectLst/>
                <a:latin typeface="TimesNewRoman-Identity-H"/>
              </a:rPr>
              <a:t>– </a:t>
            </a:r>
            <a:r>
              <a:rPr lang="en-GB" sz="1800" dirty="0">
                <a:effectLst/>
                <a:latin typeface="Times" pitchFamily="2" charset="0"/>
              </a:rPr>
              <a:t>1740) </a:t>
            </a:r>
            <a:endParaRPr lang="en-GB" sz="1600" dirty="0"/>
          </a:p>
          <a:p>
            <a:r>
              <a:rPr lang="en-GB" sz="1800" dirty="0">
                <a:effectLst/>
                <a:latin typeface="Times" pitchFamily="2" charset="0"/>
              </a:rPr>
              <a:t>Contractor F. J. &amp; </a:t>
            </a:r>
            <a:r>
              <a:rPr lang="en-GB" sz="1800" dirty="0" err="1">
                <a:effectLst/>
                <a:latin typeface="Times" pitchFamily="2" charset="0"/>
              </a:rPr>
              <a:t>Ku</a:t>
            </a:r>
            <a:r>
              <a:rPr lang="en-GB" sz="1800" dirty="0" err="1">
                <a:effectLst/>
                <a:latin typeface="TimesNewRoman-Identity-H"/>
              </a:rPr>
              <a:t>nduăS.ăK.a</a:t>
            </a:r>
            <a:r>
              <a:rPr lang="en-GB" sz="1800" dirty="0">
                <a:effectLst/>
                <a:latin typeface="TimesNewRoman-Identity-H"/>
              </a:rPr>
              <a:t>̆(1998),</a:t>
            </a:r>
            <a:r>
              <a:rPr lang="en-GB" sz="1800" dirty="0" err="1">
                <a:effectLst/>
                <a:latin typeface="TimesNewRoman-Identity-H"/>
              </a:rPr>
              <a:t>ă„</a:t>
            </a:r>
            <a:r>
              <a:rPr lang="en-GB" sz="1800" i="1" dirty="0" err="1">
                <a:effectLst/>
                <a:latin typeface="Times" pitchFamily="2" charset="0"/>
              </a:rPr>
              <a:t>Modal</a:t>
            </a:r>
            <a:r>
              <a:rPr lang="en-GB" sz="1800" i="1" dirty="0">
                <a:effectLst/>
                <a:latin typeface="Times" pitchFamily="2" charset="0"/>
              </a:rPr>
              <a:t> Choice in a World of Alliances: </a:t>
            </a:r>
            <a:r>
              <a:rPr lang="en-GB" sz="1800" i="1" dirty="0" err="1">
                <a:effectLst/>
                <a:latin typeface="Times" pitchFamily="2" charset="0"/>
              </a:rPr>
              <a:t>Analyzing</a:t>
            </a:r>
            <a:r>
              <a:rPr lang="en-GB" sz="1800" i="1" dirty="0">
                <a:effectLst/>
                <a:latin typeface="Times" pitchFamily="2" charset="0"/>
              </a:rPr>
              <a:t> Organizational Forms in the International Hotel Sector</a:t>
            </a:r>
            <a:r>
              <a:rPr lang="en-GB" sz="1800" dirty="0">
                <a:effectLst/>
                <a:latin typeface="TimesNewRoman-Identity-H"/>
              </a:rPr>
              <a:t>‖,</a:t>
            </a:r>
            <a:r>
              <a:rPr lang="en-GB" sz="1800" dirty="0" err="1">
                <a:effectLst/>
                <a:latin typeface="TimesNewRoman-Identity-H"/>
              </a:rPr>
              <a:t>ă</a:t>
            </a:r>
            <a:r>
              <a:rPr lang="en-GB" sz="1800" i="1" dirty="0" err="1">
                <a:effectLst/>
                <a:latin typeface="Times" pitchFamily="2" charset="0"/>
              </a:rPr>
              <a:t>Journal</a:t>
            </a:r>
            <a:r>
              <a:rPr lang="en-GB" sz="1800" i="1" dirty="0">
                <a:effectLst/>
                <a:latin typeface="Times" pitchFamily="2" charset="0"/>
              </a:rPr>
              <a:t> of International Business Studies</a:t>
            </a:r>
            <a:r>
              <a:rPr lang="en-GB" sz="1800" dirty="0">
                <a:effectLst/>
                <a:latin typeface="Times" pitchFamily="2" charset="0"/>
              </a:rPr>
              <a:t>, Vol. 29, Nr. 2, (325-358) </a:t>
            </a:r>
            <a:endParaRPr lang="en-GB" sz="1600" dirty="0"/>
          </a:p>
          <a:p>
            <a:r>
              <a:rPr lang="en-GB" sz="1800" dirty="0" err="1">
                <a:effectLst/>
                <a:latin typeface="TimesNewRoman-Identity-H"/>
              </a:rPr>
              <a:t>CosmaăS.a</a:t>
            </a:r>
            <a:r>
              <a:rPr lang="en-GB" sz="1800" dirty="0">
                <a:effectLst/>
                <a:latin typeface="TimesNewRoman-Identity-H"/>
              </a:rPr>
              <a:t>̆&amp;</a:t>
            </a:r>
            <a:r>
              <a:rPr lang="en-GB" sz="1800" dirty="0" err="1">
                <a:effectLst/>
                <a:latin typeface="TimesNewRoman-Identity-H"/>
              </a:rPr>
              <a:t>ăFleşeriuăC.a</a:t>
            </a:r>
            <a:r>
              <a:rPr lang="en-GB" sz="1800" dirty="0">
                <a:effectLst/>
                <a:latin typeface="TimesNewRoman-Identity-H"/>
              </a:rPr>
              <a:t>̆(2010),</a:t>
            </a:r>
            <a:r>
              <a:rPr lang="en-GB" sz="1800" dirty="0" err="1">
                <a:effectLst/>
                <a:latin typeface="TimesNewRoman-Identity-H"/>
              </a:rPr>
              <a:t>ă„</a:t>
            </a:r>
            <a:r>
              <a:rPr lang="en-GB" sz="1800" i="1" dirty="0" err="1">
                <a:effectLst/>
                <a:latin typeface="Times" pitchFamily="2" charset="0"/>
              </a:rPr>
              <a:t>Factors</a:t>
            </a:r>
            <a:r>
              <a:rPr lang="en-GB" sz="1800" i="1" dirty="0">
                <a:effectLst/>
                <a:latin typeface="Times" pitchFamily="2" charset="0"/>
              </a:rPr>
              <a:t> influencing the selection of the hotel chains strategy of penetration into international markets</a:t>
            </a:r>
            <a:r>
              <a:rPr lang="en-GB" sz="1800" dirty="0">
                <a:effectLst/>
                <a:latin typeface="TimesNewRoman-Identity-H"/>
              </a:rPr>
              <a:t>‖,</a:t>
            </a:r>
            <a:r>
              <a:rPr lang="en-GB" sz="1800" dirty="0" err="1">
                <a:effectLst/>
                <a:latin typeface="TimesNewRoman-Identity-H"/>
              </a:rPr>
              <a:t>ăînăEditoriăAndrasăBauer,a</a:t>
            </a:r>
            <a:r>
              <a:rPr lang="en-GB" sz="1800" dirty="0">
                <a:effectLst/>
                <a:latin typeface="TimesNewRoman-Identity-H"/>
              </a:rPr>
              <a:t>̆ IrmaăAgardi,ăEMACăRegionalăConference,ăînă„MarketingăTheoryăChallengesăină </a:t>
            </a:r>
            <a:r>
              <a:rPr lang="en-GB" sz="1800" dirty="0">
                <a:effectLst/>
                <a:latin typeface="Times" pitchFamily="2" charset="0"/>
              </a:rPr>
              <a:t>Emerging </a:t>
            </a:r>
            <a:r>
              <a:rPr lang="en-GB" sz="1800" dirty="0" err="1">
                <a:effectLst/>
                <a:latin typeface="Times" pitchFamily="2" charset="0"/>
              </a:rPr>
              <a:t>Societies</a:t>
            </a:r>
            <a:r>
              <a:rPr lang="en-GB" sz="1800" dirty="0" err="1">
                <a:effectLst/>
                <a:latin typeface="TimesNewRoman-Identity-H"/>
              </a:rPr>
              <a:t>‖,a</a:t>
            </a:r>
            <a:r>
              <a:rPr lang="en-GB" sz="1800" dirty="0">
                <a:effectLst/>
                <a:latin typeface="TimesNewRoman-Identity-H"/>
              </a:rPr>
              <a:t>̆ </a:t>
            </a:r>
            <a:r>
              <a:rPr lang="en-GB" sz="1800" dirty="0" err="1">
                <a:effectLst/>
                <a:latin typeface="TimesNewRoman-Identity-H"/>
              </a:rPr>
              <a:t>ETCa</a:t>
            </a:r>
            <a:r>
              <a:rPr lang="en-GB" sz="1800" dirty="0">
                <a:effectLst/>
                <a:latin typeface="TimesNewRoman-Identity-H"/>
              </a:rPr>
              <a:t>̆ 4,ă </a:t>
            </a:r>
            <a:r>
              <a:rPr lang="en-GB" sz="1800" dirty="0" err="1">
                <a:effectLst/>
                <a:latin typeface="TimesNewRoman-Identity-H"/>
              </a:rPr>
              <a:t>Editat</a:t>
            </a:r>
            <a:r>
              <a:rPr lang="en-GB" sz="1800" dirty="0">
                <a:effectLst/>
                <a:latin typeface="TimesNewRoman-Identity-H"/>
              </a:rPr>
              <a:t>􏰁ă </a:t>
            </a:r>
            <a:r>
              <a:rPr lang="en-GB" sz="1800" dirty="0" err="1">
                <a:effectLst/>
                <a:latin typeface="TimesNewRoman-Identity-H"/>
              </a:rPr>
              <a:t>dea</a:t>
            </a:r>
            <a:r>
              <a:rPr lang="en-GB" sz="1800" dirty="0">
                <a:effectLst/>
                <a:latin typeface="TimesNewRoman-Identity-H"/>
              </a:rPr>
              <a:t>̆ </a:t>
            </a:r>
            <a:r>
              <a:rPr lang="en-GB" sz="1800" dirty="0" err="1">
                <a:effectLst/>
                <a:latin typeface="TimesNewRoman-Identity-H"/>
              </a:rPr>
              <a:t>Corviniusa</a:t>
            </a:r>
            <a:r>
              <a:rPr lang="en-GB" sz="1800" dirty="0">
                <a:effectLst/>
                <a:latin typeface="TimesNewRoman-Identity-H"/>
              </a:rPr>
              <a:t>̆ </a:t>
            </a:r>
            <a:r>
              <a:rPr lang="en-GB" sz="1800" dirty="0" err="1">
                <a:effectLst/>
                <a:latin typeface="TimesNewRoman-Identity-H"/>
              </a:rPr>
              <a:t>Universitya</a:t>
            </a:r>
            <a:r>
              <a:rPr lang="en-GB" sz="1800" dirty="0">
                <a:effectLst/>
                <a:latin typeface="TimesNewRoman-Identity-H"/>
              </a:rPr>
              <a:t>̆ </a:t>
            </a:r>
            <a:r>
              <a:rPr lang="en-GB" sz="1800" dirty="0" err="1">
                <a:effectLst/>
                <a:latin typeface="TimesNewRoman-Identity-H"/>
              </a:rPr>
              <a:t>ofa</a:t>
            </a:r>
            <a:r>
              <a:rPr lang="en-GB" sz="1800" dirty="0">
                <a:effectLst/>
                <a:latin typeface="TimesNewRoman-Identity-H"/>
              </a:rPr>
              <a:t>̆ </a:t>
            </a:r>
            <a:r>
              <a:rPr lang="en-GB" sz="1800" dirty="0" err="1">
                <a:effectLst/>
                <a:latin typeface="TimesNewRoman-Identity-H"/>
              </a:rPr>
              <a:t>Budapest,a</a:t>
            </a:r>
            <a:r>
              <a:rPr lang="en-GB" sz="1800" dirty="0">
                <a:effectLst/>
                <a:latin typeface="TimesNewRoman-Identity-H"/>
              </a:rPr>
              <a:t>̆ </a:t>
            </a:r>
            <a:r>
              <a:rPr lang="en-GB" sz="1800" dirty="0">
                <a:effectLst/>
                <a:latin typeface="Times" pitchFamily="2" charset="0"/>
              </a:rPr>
              <a:t>Marketing and Media Institute, (367-373) </a:t>
            </a:r>
            <a:endParaRPr lang="en-GB" sz="1600" dirty="0"/>
          </a:p>
          <a:p>
            <a:r>
              <a:rPr lang="en-GB" sz="1800" dirty="0" err="1">
                <a:effectLst/>
                <a:latin typeface="Times" pitchFamily="2" charset="0"/>
              </a:rPr>
              <a:t>Cristureanu</a:t>
            </a:r>
            <a:r>
              <a:rPr lang="en-GB" sz="1800" dirty="0">
                <a:effectLst/>
                <a:latin typeface="Times" pitchFamily="2" charset="0"/>
              </a:rPr>
              <a:t> C. (2006), </a:t>
            </a:r>
            <a:r>
              <a:rPr lang="en-GB" sz="1800" dirty="0" err="1">
                <a:effectLst/>
                <a:latin typeface="TimesNewRoman,Italic-Identity-H"/>
              </a:rPr>
              <a:t>Strategii</a:t>
            </a:r>
            <a:r>
              <a:rPr lang="en-GB" sz="1800" dirty="0">
                <a:effectLst/>
                <a:latin typeface="TimesNewRoman,Italic-Identity-H"/>
              </a:rPr>
              <a:t> </a:t>
            </a:r>
            <a:r>
              <a:rPr lang="en-GB" sz="1800" dirty="0" err="1">
                <a:effectLst/>
                <a:latin typeface="TimesNewRoman,Italic-Identity-H"/>
              </a:rPr>
              <a:t>şi</a:t>
            </a:r>
            <a:r>
              <a:rPr lang="en-GB" sz="1800" dirty="0">
                <a:effectLst/>
                <a:latin typeface="TimesNewRoman,Italic-Identity-H"/>
              </a:rPr>
              <a:t> </a:t>
            </a:r>
            <a:r>
              <a:rPr lang="en-GB" sz="1800" dirty="0" err="1">
                <a:effectLst/>
                <a:latin typeface="TimesNewRoman,Italic-Identity-H"/>
              </a:rPr>
              <a:t>tranzacţii</a:t>
            </a:r>
            <a:r>
              <a:rPr lang="en-GB" sz="1800" dirty="0">
                <a:effectLst/>
                <a:latin typeface="TimesNewRoman,Italic-Identity-H"/>
              </a:rPr>
              <a:t> </a:t>
            </a:r>
            <a:r>
              <a:rPr lang="en-GB" sz="1800" dirty="0" err="1">
                <a:effectLst/>
                <a:latin typeface="TimesNewRoman,Italic-Identity-H"/>
              </a:rPr>
              <a:t>în</a:t>
            </a:r>
            <a:r>
              <a:rPr lang="en-GB" sz="1800" dirty="0">
                <a:effectLst/>
                <a:latin typeface="TimesNewRoman,Italic-Identity-H"/>
              </a:rPr>
              <a:t> </a:t>
            </a:r>
            <a:r>
              <a:rPr lang="en-GB" sz="1800" dirty="0" err="1">
                <a:effectLst/>
                <a:latin typeface="TimesNewRoman,Italic-Identity-H"/>
              </a:rPr>
              <a:t>turismul</a:t>
            </a:r>
            <a:r>
              <a:rPr lang="en-GB" sz="1800" dirty="0">
                <a:effectLst/>
                <a:latin typeface="TimesNewRoman,Italic-Identity-H"/>
              </a:rPr>
              <a:t> </a:t>
            </a:r>
            <a:r>
              <a:rPr lang="en-GB" sz="1800" dirty="0" err="1">
                <a:effectLst/>
                <a:latin typeface="TimesNewRoman,Italic-Identity-H"/>
              </a:rPr>
              <a:t>internaţional</a:t>
            </a:r>
            <a:r>
              <a:rPr lang="en-GB" sz="1800" dirty="0">
                <a:effectLst/>
                <a:latin typeface="Times" pitchFamily="2" charset="0"/>
              </a:rPr>
              <a:t>, </a:t>
            </a:r>
            <a:r>
              <a:rPr lang="en-GB" sz="1800" dirty="0" err="1">
                <a:effectLst/>
                <a:latin typeface="Times" pitchFamily="2" charset="0"/>
              </a:rPr>
              <a:t>Editura</a:t>
            </a:r>
            <a:r>
              <a:rPr lang="en-GB" sz="1800" dirty="0">
                <a:effectLst/>
                <a:latin typeface="Times" pitchFamily="2" charset="0"/>
              </a:rPr>
              <a:t> C.H. </a:t>
            </a:r>
            <a:r>
              <a:rPr lang="en-GB" sz="1800" dirty="0" err="1">
                <a:effectLst/>
                <a:latin typeface="TimesNewRoman-Identity-H"/>
              </a:rPr>
              <a:t>Beck,ăBucureştia</a:t>
            </a:r>
            <a:r>
              <a:rPr lang="en-GB" sz="1800" dirty="0">
                <a:effectLst/>
                <a:latin typeface="TimesNewRoman-Identity-H"/>
              </a:rPr>
              <a:t>̆ </a:t>
            </a:r>
            <a:endParaRPr lang="en-GB" sz="1600" dirty="0"/>
          </a:p>
          <a:p>
            <a:r>
              <a:rPr lang="en-GB" sz="1800" dirty="0" err="1">
                <a:effectLst/>
                <a:latin typeface="Times" pitchFamily="2" charset="0"/>
              </a:rPr>
              <a:t>Erramilli</a:t>
            </a:r>
            <a:r>
              <a:rPr lang="en-GB" sz="1800" dirty="0">
                <a:effectLst/>
                <a:latin typeface="Times" pitchFamily="2" charset="0"/>
              </a:rPr>
              <a:t> M. K., Agarwal S., Dev C. S. (2002), </a:t>
            </a:r>
            <a:r>
              <a:rPr lang="en-GB" sz="1800" dirty="0">
                <a:effectLst/>
                <a:latin typeface="TimesNewRoman,Italic-Identity-H"/>
              </a:rPr>
              <a:t>„Choice </a:t>
            </a:r>
            <a:r>
              <a:rPr lang="en-GB" sz="1800" i="1" dirty="0">
                <a:effectLst/>
                <a:latin typeface="Times" pitchFamily="2" charset="0"/>
              </a:rPr>
              <a:t>between non-equity entry </a:t>
            </a:r>
            <a:r>
              <a:rPr lang="en-GB" sz="1800" dirty="0">
                <a:effectLst/>
                <a:latin typeface="TimesNewRoman,Italic-Identity-H"/>
              </a:rPr>
              <a:t>modes: An organizational capability perspective”</a:t>
            </a:r>
            <a:r>
              <a:rPr lang="en-GB" sz="1800" dirty="0">
                <a:effectLst/>
                <a:latin typeface="Times" pitchFamily="2" charset="0"/>
              </a:rPr>
              <a:t>, </a:t>
            </a:r>
            <a:r>
              <a:rPr lang="en-GB" sz="1800" i="1" dirty="0">
                <a:effectLst/>
                <a:latin typeface="Times" pitchFamily="2" charset="0"/>
              </a:rPr>
              <a:t>Journal of International Business Studies, </a:t>
            </a:r>
            <a:r>
              <a:rPr lang="en-GB" sz="1800" dirty="0">
                <a:effectLst/>
                <a:latin typeface="Times" pitchFamily="2" charset="0"/>
              </a:rPr>
              <a:t>Second Quarter, Vol. 33, Nr. 2, (223-242) </a:t>
            </a:r>
            <a:endParaRPr lang="en-GB" sz="1600" dirty="0"/>
          </a:p>
          <a:p>
            <a:r>
              <a:rPr lang="en-GB" sz="1800" dirty="0" err="1">
                <a:effectLst/>
                <a:latin typeface="TimesNewRoman-Identity-H"/>
              </a:rPr>
              <a:t>FleşeriuăC.a</a:t>
            </a:r>
            <a:r>
              <a:rPr lang="en-GB" sz="1800" dirty="0">
                <a:effectLst/>
                <a:latin typeface="TimesNewRoman-Identity-H"/>
              </a:rPr>
              <a:t>̆&amp;</a:t>
            </a:r>
            <a:r>
              <a:rPr lang="en-GB" sz="1800" dirty="0" err="1">
                <a:effectLst/>
                <a:latin typeface="TimesNewRoman-Identity-H"/>
              </a:rPr>
              <a:t>ăFleşeriuăA.a</a:t>
            </a:r>
            <a:r>
              <a:rPr lang="en-GB" sz="1800" dirty="0">
                <a:effectLst/>
                <a:latin typeface="TimesNewRoman-Identity-H"/>
              </a:rPr>
              <a:t>̆(2011),</a:t>
            </a:r>
            <a:r>
              <a:rPr lang="en-GB" sz="1800" dirty="0" err="1">
                <a:effectLst/>
                <a:latin typeface="TimesNewRoman-Identity-H"/>
              </a:rPr>
              <a:t>ă„</a:t>
            </a:r>
            <a:r>
              <a:rPr lang="en-GB" sz="1800" i="1" dirty="0" err="1">
                <a:effectLst/>
                <a:latin typeface="Times" pitchFamily="2" charset="0"/>
              </a:rPr>
              <a:t>Die</a:t>
            </a:r>
            <a:r>
              <a:rPr lang="en-GB" sz="1800" i="1" dirty="0">
                <a:effectLst/>
                <a:latin typeface="Times" pitchFamily="2" charset="0"/>
              </a:rPr>
              <a:t> </a:t>
            </a:r>
            <a:r>
              <a:rPr lang="en-GB" sz="1800" i="1" dirty="0" err="1">
                <a:effectLst/>
                <a:latin typeface="Times" pitchFamily="2" charset="0"/>
              </a:rPr>
              <a:t>Selektion</a:t>
            </a:r>
            <a:r>
              <a:rPr lang="en-GB" sz="1800" i="1" dirty="0">
                <a:effectLst/>
                <a:latin typeface="Times" pitchFamily="2" charset="0"/>
              </a:rPr>
              <a:t> der </a:t>
            </a:r>
            <a:r>
              <a:rPr lang="en-GB" sz="1800" i="1" dirty="0" err="1">
                <a:effectLst/>
                <a:latin typeface="Times" pitchFamily="2" charset="0"/>
              </a:rPr>
              <a:t>Internationalmärkte</a:t>
            </a:r>
            <a:r>
              <a:rPr lang="en-GB" sz="1800" i="1" dirty="0">
                <a:effectLst/>
                <a:latin typeface="Times" pitchFamily="2" charset="0"/>
              </a:rPr>
              <a:t>, </a:t>
            </a:r>
            <a:r>
              <a:rPr lang="en-GB" sz="1800" i="1" dirty="0" err="1">
                <a:effectLst/>
                <a:latin typeface="Times" pitchFamily="2" charset="0"/>
              </a:rPr>
              <a:t>durchgeführt</a:t>
            </a:r>
            <a:r>
              <a:rPr lang="en-GB" sz="1800" i="1" dirty="0">
                <a:effectLst/>
                <a:latin typeface="Times" pitchFamily="2" charset="0"/>
              </a:rPr>
              <a:t> </a:t>
            </a:r>
            <a:r>
              <a:rPr lang="en-GB" sz="1800" i="1" dirty="0" err="1">
                <a:effectLst/>
                <a:latin typeface="Times" pitchFamily="2" charset="0"/>
              </a:rPr>
              <a:t>vom</a:t>
            </a:r>
            <a:r>
              <a:rPr lang="en-GB" sz="1800" i="1" dirty="0">
                <a:effectLst/>
                <a:latin typeface="Times" pitchFamily="2" charset="0"/>
              </a:rPr>
              <a:t> </a:t>
            </a:r>
            <a:r>
              <a:rPr lang="en-GB" sz="1800" i="1" dirty="0" err="1">
                <a:effectLst/>
                <a:latin typeface="Times" pitchFamily="2" charset="0"/>
              </a:rPr>
              <a:t>Hotelketten</a:t>
            </a:r>
            <a:r>
              <a:rPr lang="en-GB" sz="1800" dirty="0">
                <a:effectLst/>
                <a:latin typeface="TimesNewRoman-Identity-H"/>
              </a:rPr>
              <a:t>‖,ă</a:t>
            </a:r>
            <a:r>
              <a:rPr lang="en-GB" sz="1800" dirty="0">
                <a:effectLst/>
                <a:latin typeface="TimesNewRoman,Italic-Identity-H"/>
              </a:rPr>
              <a:t>„</a:t>
            </a:r>
            <a:r>
              <a:rPr lang="en-GB" sz="1800" dirty="0" err="1">
                <a:effectLst/>
                <a:latin typeface="TimesNewRoman,Italic-Identity-H"/>
              </a:rPr>
              <a:t>Anuarul</a:t>
            </a:r>
            <a:r>
              <a:rPr lang="en-GB" sz="1800" dirty="0">
                <a:effectLst/>
                <a:latin typeface="TimesNewRoman,Italic-Identity-H"/>
              </a:rPr>
              <a:t> </a:t>
            </a:r>
            <a:r>
              <a:rPr lang="en-GB" sz="1800" dirty="0" err="1">
                <a:effectLst/>
                <a:latin typeface="TimesNewRoman,Italic-Identity-H"/>
              </a:rPr>
              <a:t>Institutului</a:t>
            </a:r>
            <a:r>
              <a:rPr lang="en-GB" sz="1800" dirty="0">
                <a:effectLst/>
                <a:latin typeface="TimesNewRoman,Italic-Identity-H"/>
              </a:rPr>
              <a:t> de </a:t>
            </a:r>
            <a:r>
              <a:rPr lang="en-GB" sz="1800" dirty="0" err="1">
                <a:effectLst/>
                <a:latin typeface="TimesNewRoman,Italic-Identity-H"/>
              </a:rPr>
              <a:t>Istorie</a:t>
            </a:r>
            <a:r>
              <a:rPr lang="en-GB" sz="1800" dirty="0">
                <a:effectLst/>
                <a:latin typeface="TimesNewRoman,Italic-Identity-H"/>
              </a:rPr>
              <a:t> “George </a:t>
            </a:r>
            <a:r>
              <a:rPr lang="en-GB" sz="1800" dirty="0" err="1">
                <a:effectLst/>
                <a:latin typeface="TimesNewRoman,Italic-Identity-H"/>
              </a:rPr>
              <a:t>Bariţiu</a:t>
            </a:r>
            <a:r>
              <a:rPr lang="en-GB" sz="1800" dirty="0">
                <a:effectLst/>
                <a:latin typeface="TimesNewRoman,Italic-Identity-H"/>
              </a:rPr>
              <a:t>” din Cluj</a:t>
            </a:r>
            <a:r>
              <a:rPr lang="en-GB" sz="1800" i="1" dirty="0">
                <a:effectLst/>
                <a:latin typeface="Times" pitchFamily="2" charset="0"/>
              </a:rPr>
              <a:t>- </a:t>
            </a:r>
            <a:r>
              <a:rPr lang="en-GB" sz="1800" dirty="0" err="1">
                <a:effectLst/>
                <a:latin typeface="TimesNewRoman,Italic-Identity-H"/>
              </a:rPr>
              <a:t>Napoca</a:t>
            </a:r>
            <a:r>
              <a:rPr lang="en-GB" sz="1800" dirty="0">
                <a:effectLst/>
                <a:latin typeface="TimesNewRoman,Italic-Identity-H"/>
              </a:rPr>
              <a:t>”</a:t>
            </a:r>
            <a:r>
              <a:rPr lang="en-GB" sz="1800" dirty="0">
                <a:effectLst/>
                <a:latin typeface="Times" pitchFamily="2" charset="0"/>
              </a:rPr>
              <a:t>, Series </a:t>
            </a:r>
            <a:r>
              <a:rPr lang="en-GB" sz="1800" dirty="0" err="1">
                <a:effectLst/>
                <a:latin typeface="Times" pitchFamily="2" charset="0"/>
              </a:rPr>
              <a:t>Humanistica</a:t>
            </a:r>
            <a:r>
              <a:rPr lang="en-GB" sz="1800" dirty="0">
                <a:effectLst/>
                <a:latin typeface="Times" pitchFamily="2" charset="0"/>
              </a:rPr>
              <a:t> 2011, Tom IX, (295-302) </a:t>
            </a:r>
            <a:endParaRPr lang="en-GB" sz="1600" dirty="0"/>
          </a:p>
          <a:p>
            <a:r>
              <a:rPr lang="en-GB" sz="1800" dirty="0">
                <a:effectLst/>
                <a:latin typeface="Times" pitchFamily="2" charset="0"/>
              </a:rPr>
              <a:t>Graf N. S. (2009), </a:t>
            </a:r>
            <a:r>
              <a:rPr lang="en-GB" sz="1800" dirty="0">
                <a:effectLst/>
                <a:latin typeface="TimesNewRoman,Italic-Identity-H"/>
              </a:rPr>
              <a:t>„Stock market reactions to entry mode choices of multinational hotel firms”, </a:t>
            </a:r>
            <a:r>
              <a:rPr lang="en-GB" sz="1800" i="1" dirty="0">
                <a:effectLst/>
                <a:latin typeface="Times" pitchFamily="2" charset="0"/>
              </a:rPr>
              <a:t>International Journal of Hospitality Management, </a:t>
            </a:r>
            <a:r>
              <a:rPr lang="en-GB" sz="1800" dirty="0">
                <a:effectLst/>
                <a:latin typeface="Times" pitchFamily="2" charset="0"/>
              </a:rPr>
              <a:t>Vol. 28, Nr. 2, (236</a:t>
            </a:r>
            <a:r>
              <a:rPr lang="en-GB" sz="1800" dirty="0">
                <a:effectLst/>
                <a:latin typeface="TimesNewRoman-Identity-H"/>
              </a:rPr>
              <a:t>– </a:t>
            </a:r>
            <a:r>
              <a:rPr lang="en-GB" sz="1800" dirty="0">
                <a:effectLst/>
                <a:latin typeface="Times" pitchFamily="2" charset="0"/>
              </a:rPr>
              <a:t>244) </a:t>
            </a:r>
            <a:endParaRPr lang="en-GB" sz="1600" dirty="0"/>
          </a:p>
          <a:p>
            <a:r>
              <a:rPr lang="en-GB" sz="1800" dirty="0" err="1">
                <a:effectLst/>
                <a:latin typeface="Times" pitchFamily="2" charset="0"/>
              </a:rPr>
              <a:t>Guillet</a:t>
            </a:r>
            <a:r>
              <a:rPr lang="en-GB" sz="1800" dirty="0">
                <a:effectLst/>
                <a:latin typeface="Times" pitchFamily="2" charset="0"/>
              </a:rPr>
              <a:t> B. D., Zhang H. Q., Gao B. W. (2011), </a:t>
            </a:r>
            <a:r>
              <a:rPr lang="en-GB" sz="1800" dirty="0">
                <a:effectLst/>
                <a:latin typeface="TimesNewRoman,Italic-Identity-H"/>
              </a:rPr>
              <a:t>„Interpreting the mind of multinational hotel investors: Future trends and implications in China”</a:t>
            </a:r>
            <a:r>
              <a:rPr lang="en-GB" sz="1800" dirty="0">
                <a:effectLst/>
                <a:latin typeface="Times" pitchFamily="2" charset="0"/>
              </a:rPr>
              <a:t>, </a:t>
            </a:r>
            <a:r>
              <a:rPr lang="en-GB" sz="1800" i="1" dirty="0">
                <a:effectLst/>
                <a:latin typeface="Times" pitchFamily="2" charset="0"/>
              </a:rPr>
              <a:t>International Journal of Hospitality Management</a:t>
            </a:r>
            <a:r>
              <a:rPr lang="en-GB" sz="1800" dirty="0">
                <a:effectLst/>
                <a:latin typeface="Times" pitchFamily="2" charset="0"/>
              </a:rPr>
              <a:t>, Vol. 30, Nr. 2, (222</a:t>
            </a:r>
            <a:r>
              <a:rPr lang="en-GB" sz="1800" dirty="0">
                <a:effectLst/>
                <a:latin typeface="TimesNewRoman-Identity-H"/>
              </a:rPr>
              <a:t>–</a:t>
            </a:r>
            <a:r>
              <a:rPr lang="en-GB" sz="1800" dirty="0">
                <a:effectLst/>
                <a:latin typeface="Times" pitchFamily="2" charset="0"/>
              </a:rPr>
              <a:t>232) </a:t>
            </a:r>
            <a:endParaRPr lang="en-GB" sz="1600" dirty="0"/>
          </a:p>
          <a:p>
            <a:r>
              <a:rPr lang="en-GB" sz="1800" dirty="0" err="1">
                <a:effectLst/>
                <a:latin typeface="Times" pitchFamily="2" charset="0"/>
              </a:rPr>
              <a:t>Lupu</a:t>
            </a:r>
            <a:r>
              <a:rPr lang="en-GB" sz="1800" dirty="0">
                <a:effectLst/>
                <a:latin typeface="Times" pitchFamily="2" charset="0"/>
              </a:rPr>
              <a:t> N. </a:t>
            </a:r>
            <a:r>
              <a:rPr lang="en-GB" sz="1800" dirty="0">
                <a:effectLst/>
                <a:latin typeface="TimesNewRoman-Identity-H"/>
              </a:rPr>
              <a:t>&amp;ă 􏰂</a:t>
            </a:r>
            <a:r>
              <a:rPr lang="en-GB" sz="1800" dirty="0" err="1">
                <a:effectLst/>
                <a:latin typeface="TimesNewRoman-Identity-H"/>
              </a:rPr>
              <a:t>igua</a:t>
            </a:r>
            <a:r>
              <a:rPr lang="en-GB" sz="1800" dirty="0">
                <a:effectLst/>
                <a:latin typeface="TimesNewRoman-Identity-H"/>
              </a:rPr>
              <a:t>̆ </a:t>
            </a:r>
            <a:r>
              <a:rPr lang="en-GB" sz="1800" dirty="0" err="1">
                <a:effectLst/>
                <a:latin typeface="TimesNewRoman-Identity-H"/>
              </a:rPr>
              <a:t>G.a</a:t>
            </a:r>
            <a:r>
              <a:rPr lang="en-GB" sz="1800" dirty="0">
                <a:effectLst/>
                <a:latin typeface="TimesNewRoman-Identity-H"/>
              </a:rPr>
              <a:t>̆ (2006),ă </a:t>
            </a:r>
            <a:r>
              <a:rPr lang="en-GB" sz="1800" dirty="0">
                <a:effectLst/>
                <a:latin typeface="TimesNewRoman,Italic-Identity-H"/>
              </a:rPr>
              <a:t>„</a:t>
            </a:r>
            <a:r>
              <a:rPr lang="en-GB" sz="1800" dirty="0" err="1">
                <a:effectLst/>
                <a:latin typeface="TimesNewRoman,Italic-Identity-H"/>
              </a:rPr>
              <a:t>Strategia</a:t>
            </a:r>
            <a:r>
              <a:rPr lang="en-GB" sz="1800" dirty="0">
                <a:effectLst/>
                <a:latin typeface="TimesNewRoman,Italic-Identity-H"/>
              </a:rPr>
              <a:t> de </a:t>
            </a:r>
            <a:r>
              <a:rPr lang="en-GB" sz="1800" dirty="0" err="1">
                <a:effectLst/>
                <a:latin typeface="TimesNewRoman,Italic-Identity-H"/>
              </a:rPr>
              <a:t>neangajare</a:t>
            </a:r>
            <a:r>
              <a:rPr lang="en-GB" sz="1800" dirty="0">
                <a:effectLst/>
                <a:latin typeface="TimesNewRoman,Italic-Identity-H"/>
              </a:rPr>
              <a:t> </a:t>
            </a:r>
            <a:r>
              <a:rPr lang="en-GB" sz="1800" dirty="0" err="1">
                <a:effectLst/>
                <a:latin typeface="TimesNewRoman,Italic-Identity-H"/>
              </a:rPr>
              <a:t>financiara</a:t>
            </a:r>
            <a:r>
              <a:rPr lang="en-GB" sz="1800" dirty="0">
                <a:effectLst/>
                <a:latin typeface="TimesNewRoman,Italic-Identity-H"/>
              </a:rPr>
              <a:t>̆ a </a:t>
            </a:r>
            <a:r>
              <a:rPr lang="en-GB" sz="1800" dirty="0" err="1">
                <a:effectLst/>
                <a:latin typeface="TimesNewRoman,Italic-Identity-H"/>
              </a:rPr>
              <a:t>marilor</a:t>
            </a:r>
            <a:r>
              <a:rPr lang="en-GB" sz="1800" dirty="0">
                <a:effectLst/>
                <a:latin typeface="TimesNewRoman,Italic-Identity-H"/>
              </a:rPr>
              <a:t> </a:t>
            </a:r>
            <a:r>
              <a:rPr lang="en-GB" sz="1800" dirty="0" err="1">
                <a:effectLst/>
                <a:latin typeface="TimesNewRoman,Italic-Identity-H"/>
              </a:rPr>
              <a:t>lanţuri</a:t>
            </a:r>
            <a:r>
              <a:rPr lang="en-GB" sz="1800" dirty="0">
                <a:effectLst/>
                <a:latin typeface="TimesNewRoman,Italic-Identity-H"/>
              </a:rPr>
              <a:t> </a:t>
            </a:r>
            <a:r>
              <a:rPr lang="en-GB" sz="1800" dirty="0" err="1">
                <a:effectLst/>
                <a:latin typeface="TimesNewRoman,Italic-Identity-H"/>
              </a:rPr>
              <a:t>hoteliere</a:t>
            </a:r>
            <a:r>
              <a:rPr lang="en-GB" sz="1800" dirty="0">
                <a:effectLst/>
                <a:latin typeface="TimesNewRoman,Italic-Identity-H"/>
              </a:rPr>
              <a:t>”</a:t>
            </a:r>
            <a:r>
              <a:rPr lang="en-GB" sz="1800" dirty="0">
                <a:effectLst/>
                <a:latin typeface="Times" pitchFamily="2" charset="0"/>
              </a:rPr>
              <a:t>, </a:t>
            </a:r>
            <a:r>
              <a:rPr lang="en-GB" sz="1800" i="1" dirty="0" err="1">
                <a:effectLst/>
                <a:latin typeface="Times" pitchFamily="2" charset="0"/>
              </a:rPr>
              <a:t>Revista</a:t>
            </a:r>
            <a:r>
              <a:rPr lang="en-GB" sz="1800" i="1" dirty="0">
                <a:effectLst/>
                <a:latin typeface="Times" pitchFamily="2" charset="0"/>
              </a:rPr>
              <a:t> de </a:t>
            </a:r>
            <a:r>
              <a:rPr lang="en-GB" sz="1800" i="1" dirty="0" err="1">
                <a:effectLst/>
                <a:latin typeface="Times" pitchFamily="2" charset="0"/>
              </a:rPr>
              <a:t>Turism</a:t>
            </a:r>
            <a:r>
              <a:rPr lang="en-GB" sz="1800" dirty="0">
                <a:effectLst/>
                <a:latin typeface="Times" pitchFamily="2" charset="0"/>
              </a:rPr>
              <a:t>, Nr. 1, (21-23) </a:t>
            </a:r>
            <a:endParaRPr lang="en-GB" sz="1600" dirty="0"/>
          </a:p>
          <a:p>
            <a:r>
              <a:rPr lang="en-GB" sz="1800" dirty="0" err="1">
                <a:effectLst/>
                <a:latin typeface="Times" pitchFamily="2" charset="0"/>
              </a:rPr>
              <a:t>Riesterer</a:t>
            </a:r>
            <a:r>
              <a:rPr lang="en-GB" sz="1800" dirty="0">
                <a:effectLst/>
                <a:latin typeface="Times" pitchFamily="2" charset="0"/>
              </a:rPr>
              <a:t>, C. A. (2001), </a:t>
            </a:r>
            <a:r>
              <a:rPr lang="en-GB" sz="1800" i="1" dirty="0">
                <a:effectLst/>
                <a:latin typeface="Times" pitchFamily="2" charset="0"/>
              </a:rPr>
              <a:t>Structuring the contractual relationship</a:t>
            </a:r>
            <a:r>
              <a:rPr lang="en-GB" sz="1800" dirty="0">
                <a:effectLst/>
                <a:latin typeface="Times" pitchFamily="2" charset="0"/>
              </a:rPr>
              <a:t>, in Fundamentals of international franchising, Editors </a:t>
            </a:r>
            <a:r>
              <a:rPr lang="en-GB" sz="1800" dirty="0" err="1">
                <a:effectLst/>
                <a:latin typeface="Times" pitchFamily="2" charset="0"/>
              </a:rPr>
              <a:t>Asbill</a:t>
            </a:r>
            <a:r>
              <a:rPr lang="en-GB" sz="1800" dirty="0">
                <a:effectLst/>
                <a:latin typeface="Times" pitchFamily="2" charset="0"/>
              </a:rPr>
              <a:t> R. M. &amp; Goldman S. M., Publisher American Bar Association, Chicago </a:t>
            </a:r>
            <a:endParaRPr lang="en-GB" sz="1600" dirty="0"/>
          </a:p>
          <a:p>
            <a:pPr marL="0" indent="0" algn="l">
              <a:buNone/>
            </a:pPr>
            <a:endParaRPr lang="en-GB" sz="2400" i="0" u="none" strike="noStrike" dirty="0">
              <a:solidFill>
                <a:srgbClr val="05103E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81053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Using a Thank You Slide to End Your Presentation (+Video)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98" b="9574"/>
          <a:stretch/>
        </p:blipFill>
        <p:spPr bwMode="auto">
          <a:xfrm>
            <a:off x="2470151" y="1449388"/>
            <a:ext cx="7602538" cy="4108450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39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7928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1895</TotalTime>
  <Words>1331</Words>
  <Application>Microsoft Macintosh PowerPoint</Application>
  <PresentationFormat>Widescreen</PresentationFormat>
  <Paragraphs>57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Arial</vt:lpstr>
      <vt:lpstr>Calibri</vt:lpstr>
      <vt:lpstr>Calibri Light</vt:lpstr>
      <vt:lpstr>Harlow Solid Italic</vt:lpstr>
      <vt:lpstr>Times</vt:lpstr>
      <vt:lpstr>Times New Roman</vt:lpstr>
      <vt:lpstr>TimesNewRoman-Identity-H</vt:lpstr>
      <vt:lpstr>TimesNewRoman,Italic-Identity-H</vt:lpstr>
      <vt:lpstr>Office Theme</vt:lpstr>
      <vt:lpstr>Spring Hill Suites- Marriot</vt:lpstr>
      <vt:lpstr>Introduction</vt:lpstr>
      <vt:lpstr>Main consumers </vt:lpstr>
      <vt:lpstr>Nature of Guest Services and Facilities </vt:lpstr>
      <vt:lpstr>Scope of guest services and facilities</vt:lpstr>
      <vt:lpstr>Role of guest services and facilities</vt:lpstr>
      <vt:lpstr>Role and Function of Guest Services</vt:lpstr>
      <vt:lpstr>Importance of Hospitality and How Hotels Meet Guest Expectation</vt:lpstr>
      <vt:lpstr>Importance of Hospitality and How Hotels Meet Guest Expectation (Cont)</vt:lpstr>
      <vt:lpstr>Importance of Hospitality and How Hotels Meet Guest Expectation (Cont)</vt:lpstr>
      <vt:lpstr>Reference 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Spring Hill Suites- Marriot</dc:title>
  <dc:subject/>
  <dc:creator>Vasile Florin Buzan (2222994)</dc:creator>
  <cp:keywords/>
  <dc:description/>
  <cp:lastModifiedBy>2222994</cp:lastModifiedBy>
  <cp:revision>3</cp:revision>
  <dcterms:created xsi:type="dcterms:W3CDTF">2023-05-23T09:14:54Z</dcterms:created>
  <dcterms:modified xsi:type="dcterms:W3CDTF">2023-05-24T16:51:08Z</dcterms:modified>
  <cp:category/>
</cp:coreProperties>
</file>