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4.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63" r:id="rId2"/>
    <p:sldMasterId id="2147483668" r:id="rId3"/>
    <p:sldMasterId id="2147483669" r:id="rId4"/>
    <p:sldMasterId id="2147483778" r:id="rId5"/>
  </p:sldMasterIdLst>
  <p:notesMasterIdLst>
    <p:notesMasterId r:id="rId20"/>
  </p:notesMasterIdLst>
  <p:sldIdLst>
    <p:sldId id="257" r:id="rId6"/>
    <p:sldId id="258" r:id="rId7"/>
    <p:sldId id="459" r:id="rId8"/>
    <p:sldId id="460" r:id="rId9"/>
    <p:sldId id="461" r:id="rId10"/>
    <p:sldId id="462" r:id="rId11"/>
    <p:sldId id="463" r:id="rId12"/>
    <p:sldId id="466" r:id="rId13"/>
    <p:sldId id="469" r:id="rId14"/>
    <p:sldId id="464" r:id="rId15"/>
    <p:sldId id="465" r:id="rId16"/>
    <p:sldId id="470" r:id="rId17"/>
    <p:sldId id="467" r:id="rId18"/>
    <p:sldId id="468"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73981" autoAdjust="0"/>
  </p:normalViewPr>
  <p:slideViewPr>
    <p:cSldViewPr snapToGrid="0" snapToObjects="1">
      <p:cViewPr varScale="1">
        <p:scale>
          <a:sx n="82" d="100"/>
          <a:sy n="82" d="100"/>
        </p:scale>
        <p:origin x="2070" y="9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7949757A-AD69-4126-B2D1-7959911563A1}"/>
    <pc:docChg chg="modSld">
      <pc:chgData name="Alison Rees-Edwards" userId="6ddc9a34-5fd4-438d-87b4-9c8b83b97512" providerId="ADAL" clId="{7949757A-AD69-4126-B2D1-7959911563A1}" dt="2026-09-15T08:14:59.337" v="18" actId="20577"/>
      <pc:docMkLst>
        <pc:docMk/>
      </pc:docMkLst>
      <pc:sldChg chg="modNotesTx">
        <pc:chgData name="Alison Rees-Edwards" userId="6ddc9a34-5fd4-438d-87b4-9c8b83b97512" providerId="ADAL" clId="{7949757A-AD69-4126-B2D1-7959911563A1}" dt="2026-09-15T08:14:10.085" v="0" actId="6549"/>
        <pc:sldMkLst>
          <pc:docMk/>
          <pc:sldMk cId="4000592592" sldId="257"/>
        </pc:sldMkLst>
      </pc:sldChg>
      <pc:sldChg chg="modNotesTx">
        <pc:chgData name="Alison Rees-Edwards" userId="6ddc9a34-5fd4-438d-87b4-9c8b83b97512" providerId="ADAL" clId="{7949757A-AD69-4126-B2D1-7959911563A1}" dt="2026-09-15T08:14:13.260" v="1" actId="20577"/>
        <pc:sldMkLst>
          <pc:docMk/>
          <pc:sldMk cId="891992905" sldId="258"/>
        </pc:sldMkLst>
      </pc:sldChg>
      <pc:sldChg chg="modNotesTx">
        <pc:chgData name="Alison Rees-Edwards" userId="6ddc9a34-5fd4-438d-87b4-9c8b83b97512" providerId="ADAL" clId="{7949757A-AD69-4126-B2D1-7959911563A1}" dt="2026-09-15T08:14:18.613" v="3" actId="20577"/>
        <pc:sldMkLst>
          <pc:docMk/>
          <pc:sldMk cId="3026624250" sldId="459"/>
        </pc:sldMkLst>
      </pc:sldChg>
      <pc:sldChg chg="modNotesTx">
        <pc:chgData name="Alison Rees-Edwards" userId="6ddc9a34-5fd4-438d-87b4-9c8b83b97512" providerId="ADAL" clId="{7949757A-AD69-4126-B2D1-7959911563A1}" dt="2026-09-15T08:14:23.344" v="5" actId="20577"/>
        <pc:sldMkLst>
          <pc:docMk/>
          <pc:sldMk cId="3903898980" sldId="460"/>
        </pc:sldMkLst>
      </pc:sldChg>
      <pc:sldChg chg="modNotesTx">
        <pc:chgData name="Alison Rees-Edwards" userId="6ddc9a34-5fd4-438d-87b4-9c8b83b97512" providerId="ADAL" clId="{7949757A-AD69-4126-B2D1-7959911563A1}" dt="2026-09-15T08:14:29.291" v="8" actId="20577"/>
        <pc:sldMkLst>
          <pc:docMk/>
          <pc:sldMk cId="3078884780" sldId="461"/>
        </pc:sldMkLst>
      </pc:sldChg>
      <pc:sldChg chg="modNotesTx">
        <pc:chgData name="Alison Rees-Edwards" userId="6ddc9a34-5fd4-438d-87b4-9c8b83b97512" providerId="ADAL" clId="{7949757A-AD69-4126-B2D1-7959911563A1}" dt="2026-09-15T08:14:32.722" v="9" actId="20577"/>
        <pc:sldMkLst>
          <pc:docMk/>
          <pc:sldMk cId="1335303742" sldId="462"/>
        </pc:sldMkLst>
      </pc:sldChg>
      <pc:sldChg chg="modNotesTx">
        <pc:chgData name="Alison Rees-Edwards" userId="6ddc9a34-5fd4-438d-87b4-9c8b83b97512" providerId="ADAL" clId="{7949757A-AD69-4126-B2D1-7959911563A1}" dt="2026-09-15T08:14:36.209" v="10" actId="20577"/>
        <pc:sldMkLst>
          <pc:docMk/>
          <pc:sldMk cId="2691634715" sldId="463"/>
        </pc:sldMkLst>
      </pc:sldChg>
      <pc:sldChg chg="modNotesTx">
        <pc:chgData name="Alison Rees-Edwards" userId="6ddc9a34-5fd4-438d-87b4-9c8b83b97512" providerId="ADAL" clId="{7949757A-AD69-4126-B2D1-7959911563A1}" dt="2026-09-15T08:14:44.958" v="13" actId="20577"/>
        <pc:sldMkLst>
          <pc:docMk/>
          <pc:sldMk cId="2837339685" sldId="464"/>
        </pc:sldMkLst>
      </pc:sldChg>
      <pc:sldChg chg="modNotesTx">
        <pc:chgData name="Alison Rees-Edwards" userId="6ddc9a34-5fd4-438d-87b4-9c8b83b97512" providerId="ADAL" clId="{7949757A-AD69-4126-B2D1-7959911563A1}" dt="2026-09-15T08:14:48.126" v="14" actId="20577"/>
        <pc:sldMkLst>
          <pc:docMk/>
          <pc:sldMk cId="3360425493" sldId="465"/>
        </pc:sldMkLst>
      </pc:sldChg>
      <pc:sldChg chg="modNotesTx">
        <pc:chgData name="Alison Rees-Edwards" userId="6ddc9a34-5fd4-438d-87b4-9c8b83b97512" providerId="ADAL" clId="{7949757A-AD69-4126-B2D1-7959911563A1}" dt="2026-09-15T08:14:38.959" v="11" actId="20577"/>
        <pc:sldMkLst>
          <pc:docMk/>
          <pc:sldMk cId="3909467280" sldId="466"/>
        </pc:sldMkLst>
      </pc:sldChg>
      <pc:sldChg chg="modNotesTx">
        <pc:chgData name="Alison Rees-Edwards" userId="6ddc9a34-5fd4-438d-87b4-9c8b83b97512" providerId="ADAL" clId="{7949757A-AD69-4126-B2D1-7959911563A1}" dt="2026-09-15T08:14:55.871" v="17" actId="20577"/>
        <pc:sldMkLst>
          <pc:docMk/>
          <pc:sldMk cId="1449567722" sldId="467"/>
        </pc:sldMkLst>
      </pc:sldChg>
      <pc:sldChg chg="modNotesTx">
        <pc:chgData name="Alison Rees-Edwards" userId="6ddc9a34-5fd4-438d-87b4-9c8b83b97512" providerId="ADAL" clId="{7949757A-AD69-4126-B2D1-7959911563A1}" dt="2026-09-15T08:14:59.337" v="18" actId="20577"/>
        <pc:sldMkLst>
          <pc:docMk/>
          <pc:sldMk cId="1599437840" sldId="468"/>
        </pc:sldMkLst>
      </pc:sldChg>
      <pc:sldChg chg="modNotesTx">
        <pc:chgData name="Alison Rees-Edwards" userId="6ddc9a34-5fd4-438d-87b4-9c8b83b97512" providerId="ADAL" clId="{7949757A-AD69-4126-B2D1-7959911563A1}" dt="2026-09-15T08:14:41.881" v="12" actId="20577"/>
        <pc:sldMkLst>
          <pc:docMk/>
          <pc:sldMk cId="3908720246" sldId="469"/>
        </pc:sldMkLst>
      </pc:sldChg>
      <pc:sldChg chg="modNotesTx">
        <pc:chgData name="Alison Rees-Edwards" userId="6ddc9a34-5fd4-438d-87b4-9c8b83b97512" providerId="ADAL" clId="{7949757A-AD69-4126-B2D1-7959911563A1}" dt="2026-09-15T08:14:51.018" v="15" actId="20577"/>
        <pc:sldMkLst>
          <pc:docMk/>
          <pc:sldMk cId="2479750376" sldId="4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9/15/2026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A41D5A-FE16-0892-7076-EC91B16D50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705A4A-1304-DACF-D49B-11864C06A51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C02870D-A4E3-54CD-240A-F3A899C4C25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5AE87E-C406-E0D0-AF3B-5F10179456BB}"/>
              </a:ext>
            </a:extLst>
          </p:cNvPr>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817133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0BD98-2181-05BE-2A5F-304D370603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93573E-BDCF-B3C9-F612-7F1203841D7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8C196CE-6A64-6409-0CDA-837424FAB6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FC3DAB4-231C-9094-902D-59C45ED537EB}"/>
              </a:ext>
            </a:extLst>
          </p:cNvPr>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564446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71F5F-AD9A-D093-868C-4880BA49B1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7830CB-3BD0-5571-956B-FA0EB107C44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A86186A-DCE7-C36D-656F-2758903EA3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D8EA268-C415-5931-F386-520E2B9E1E12}"/>
              </a:ext>
            </a:extLst>
          </p:cNvPr>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2346744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6CA3C4-7BED-14AF-FF51-A08EDB434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7AD740-2B34-402F-5DC9-571EDB37A71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9DC6834-C92C-7BFB-E142-A961E2892A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8D68D8F-36B1-86B0-94CD-D4588DFA5AA0}"/>
              </a:ext>
            </a:extLst>
          </p:cNvPr>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4047222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E6909C-A5D0-110C-2F79-7758135509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50397A-70EE-15D1-0559-09A2B461641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CFF2321-0E70-2FA8-5D4F-C5DC5D6699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F07F7E2-BFB7-3EBE-F43D-92CB2593F43B}"/>
              </a:ext>
            </a:extLst>
          </p:cNvPr>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2361323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B16D5-B5FE-4FFB-D021-6C4043015E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1CD6CD-935C-4FB7-173F-19BFB2439D0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B25F42F-B6FD-B4E0-6017-DA7D110A9153}"/>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AE711CAF-5F4B-AB86-C73A-BEB3483405C4}"/>
              </a:ext>
            </a:extLst>
          </p:cNvPr>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42735553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EBA47-A13A-3560-64FC-5CB5A00D9E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EF48FE-7A33-677C-4ADF-DDE33C44167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13E408A-2EB6-2538-8FD0-4C033994D2E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3604D1E-EC28-51F2-F972-0C010286EE37}"/>
              </a:ext>
            </a:extLst>
          </p:cNvPr>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3940808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BF0051-067B-BFE7-1830-7401B4E159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2DF3B0-D36A-ADBD-D782-2FA9569BB6A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35A247D-5844-E245-0251-8DEFD1C061D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DF6B8F9-BDAC-EF86-BB3B-FE270D9CC81E}"/>
              </a:ext>
            </a:extLst>
          </p:cNvPr>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278872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4F0011-BCCD-4927-911E-914930546A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47DD7B-5E3C-B970-A16F-97E858EE89A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C7D484A-7D96-5BDC-090A-D5FBDCF14CB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1AEC9A-2413-0694-2D25-58172FDF97C4}"/>
              </a:ext>
            </a:extLst>
          </p:cNvPr>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046479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C6254-B658-C0E8-6BBF-07FC3752EA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46F025-CDC6-921E-E08A-F86DA0B6F07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40CD818-2074-C1B7-5746-6D8FB4C1D5E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44D50E6-E1E7-3DDA-059F-16E9AE0B1985}"/>
              </a:ext>
            </a:extLst>
          </p:cNvPr>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595924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50DA6-578E-240E-62EC-4907AE03ED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1316F-B6EB-3249-BBF0-F4C2F1DAFA0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ECDE5B1-EBC8-7B2A-9C4A-6D025C2926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58750C-E09A-1868-1806-A16C6CDF9EE0}"/>
              </a:ext>
            </a:extLst>
          </p:cNvPr>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560255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B4EE6-5C3E-5121-DE0C-EAABCD383E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ABA0E6-119E-9046-BA50-327B54FE8D4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560A0E7-B60E-778E-286E-EA6B771812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EE2CFDD-04D9-354F-07DD-F49EEE6AEF90}"/>
              </a:ext>
            </a:extLst>
          </p:cNvPr>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4266194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6.xml"/><Relationship Id="rId7" Type="http://schemas.openxmlformats.org/officeDocument/2006/relationships/theme" Target="../theme/theme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mailto:hwb@uwtsd.ac.uk"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p:txBody>
          <a:bodyPr/>
          <a:lstStyle/>
          <a:p>
            <a:r>
              <a:rPr lang="en-GB" sz="3600" b="1" dirty="0" err="1"/>
              <a:t>Canllawiau</a:t>
            </a:r>
            <a:r>
              <a:rPr lang="en-GB" sz="3600" b="1" dirty="0"/>
              <a:t> </a:t>
            </a:r>
            <a:r>
              <a:rPr lang="en-GB" sz="3600" b="1" i="1" dirty="0"/>
              <a:t>Patch</a:t>
            </a:r>
            <a:r>
              <a:rPr lang="en-GB" sz="3600" b="1" dirty="0"/>
              <a:t> 4</a:t>
            </a:r>
            <a:br>
              <a:rPr lang="en-GB" sz="3600" b="1" dirty="0"/>
            </a:br>
            <a:br>
              <a:rPr lang="en-GB" sz="3600" b="1" dirty="0"/>
            </a:br>
            <a:br>
              <a:rPr lang="en-GB" sz="3600" b="1" dirty="0"/>
            </a:br>
            <a:br>
              <a:rPr lang="en-GB" sz="3600" b="1" dirty="0"/>
            </a:b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p:txBody>
          <a:bodyPr/>
          <a:lstStyle/>
          <a:p>
            <a:pPr marL="0" lvl="0" indent="0" eaLnBrk="0" fontAlgn="base" hangingPunct="0">
              <a:spcAft>
                <a:spcPct val="0"/>
              </a:spcAft>
              <a:buNone/>
              <a:defRPr/>
            </a:pPr>
            <a:r>
              <a:rPr lang="en-GB" sz="3600" b="1" kern="0" dirty="0">
                <a:solidFill>
                  <a:schemeClr val="accent4">
                    <a:lumMod val="20000"/>
                    <a:lumOff val="80000"/>
                  </a:schemeClr>
                </a:solidFill>
                <a:ea typeface="ＭＳ Ｐゴシック" charset="-128"/>
              </a:rPr>
              <a:t>Patch 4 Guidance</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Cymorth ar gyfer </a:t>
            </a:r>
            <a:r>
              <a:rPr lang="cy-GB" sz="4000" i="1" dirty="0" err="1">
                <a:latin typeface="Arial" panose="020B0604020202020204" pitchFamily="34" charset="0"/>
                <a:cs typeface="Arial" panose="020B0604020202020204" pitchFamily="34" charset="0"/>
              </a:rPr>
              <a:t>Patch</a:t>
            </a:r>
            <a:r>
              <a:rPr lang="cy-GB" sz="4000" dirty="0">
                <a:latin typeface="Arial" panose="020B0604020202020204" pitchFamily="34" charset="0"/>
                <a:cs typeface="Arial" panose="020B0604020202020204" pitchFamily="34" charset="0"/>
              </a:rPr>
              <a:t> 4</a:t>
            </a:r>
            <a:br>
              <a:rPr lang="cy-GB" sz="27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Patch</a:t>
            </a:r>
            <a:r>
              <a:rPr lang="cy-GB" sz="4000" dirty="0">
                <a:solidFill>
                  <a:srgbClr val="0070C0"/>
                </a:solidFill>
                <a:latin typeface="Arial" panose="020B0604020202020204" pitchFamily="34" charset="0"/>
                <a:cs typeface="Arial" panose="020B0604020202020204" pitchFamily="34" charset="0"/>
              </a:rPr>
              <a:t> 4 </a:t>
            </a:r>
            <a:r>
              <a:rPr lang="cy-GB" sz="4000" dirty="0" err="1">
                <a:solidFill>
                  <a:srgbClr val="0070C0"/>
                </a:solidFill>
                <a:latin typeface="Arial" panose="020B0604020202020204" pitchFamily="34" charset="0"/>
                <a:cs typeface="Arial" panose="020B0604020202020204" pitchFamily="34" charset="0"/>
              </a:rPr>
              <a:t>Assessment</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support</a:t>
            </a:r>
            <a:endParaRPr lang="en-GB" sz="27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628650" y="2192214"/>
            <a:ext cx="3867150" cy="3669323"/>
          </a:xfrm>
        </p:spPr>
        <p:txBody>
          <a:bodyPr>
            <a:normAutofit/>
          </a:bodyPr>
          <a:lstStyle/>
          <a:p>
            <a:r>
              <a:rPr lang="cy-GB" dirty="0">
                <a:latin typeface="Arial" panose="020B0604020202020204" pitchFamily="34" charset="0"/>
                <a:cs typeface="Arial" panose="020B0604020202020204" pitchFamily="34" charset="0"/>
              </a:rPr>
              <a:t>Myfyrdod ar Ddigwyddiad Proffesiynol Critigol</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4648200" y="2192215"/>
            <a:ext cx="3867150" cy="3669322"/>
          </a:xfrm>
        </p:spPr>
        <p:txBody>
          <a:bodyPr>
            <a:normAutofit/>
          </a:bodyPr>
          <a:lstStyle/>
          <a:p>
            <a:r>
              <a:rPr lang="en-GB" dirty="0">
                <a:solidFill>
                  <a:srgbClr val="0070C0"/>
                </a:solidFill>
                <a:latin typeface="Arial" panose="020B0604020202020204" pitchFamily="34" charset="0"/>
                <a:cs typeface="Arial" panose="020B0604020202020204" pitchFamily="34" charset="0"/>
              </a:rPr>
              <a:t>Critical Professional Incident Reflection</a:t>
            </a:r>
            <a:endParaRPr lang="en-GB" sz="2400" b="1"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5E82CF-69ED-39CB-DAA9-7B7141177DE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DE25AD3-E428-FB9A-EF21-7A36BE3C9B0A}"/>
              </a:ext>
            </a:extLst>
          </p:cNvPr>
          <p:cNvSpPr>
            <a:spLocks noGrp="1"/>
          </p:cNvSpPr>
          <p:nvPr>
            <p:ph type="title"/>
          </p:nvPr>
        </p:nvSpPr>
        <p:spPr>
          <a:xfrm>
            <a:off x="635794" y="365125"/>
            <a:ext cx="7886700" cy="1325563"/>
          </a:xfrm>
        </p:spPr>
        <p:txBody>
          <a:bodyPr>
            <a:normAutofit/>
          </a:bodyPr>
          <a:lstStyle/>
          <a:p>
            <a:pPr algn="ctr"/>
            <a:r>
              <a:rPr lang="cy-GB" sz="4000" dirty="0">
                <a:latin typeface="Arial" panose="020B0604020202020204" pitchFamily="34" charset="0"/>
                <a:cs typeface="Arial" panose="020B0604020202020204" pitchFamily="34" charset="0"/>
              </a:rPr>
              <a:t>Beth yw </a:t>
            </a:r>
            <a:r>
              <a:rPr lang="cy-GB" sz="4000" i="1" dirty="0" err="1">
                <a:latin typeface="Arial" panose="020B0604020202020204" pitchFamily="34" charset="0"/>
                <a:cs typeface="Arial" panose="020B0604020202020204" pitchFamily="34" charset="0"/>
              </a:rPr>
              <a:t>Patch</a:t>
            </a:r>
            <a:r>
              <a:rPr lang="cy-GB" sz="4000" i="1" dirty="0">
                <a:latin typeface="Arial" panose="020B0604020202020204" pitchFamily="34" charset="0"/>
                <a:cs typeface="Arial" panose="020B0604020202020204" pitchFamily="34" charset="0"/>
              </a:rPr>
              <a:t> </a:t>
            </a:r>
            <a:r>
              <a:rPr lang="cy-GB" sz="4000" dirty="0">
                <a:latin typeface="Arial" panose="020B0604020202020204" pitchFamily="34" charset="0"/>
                <a:cs typeface="Arial" panose="020B0604020202020204" pitchFamily="34" charset="0"/>
              </a:rPr>
              <a:t>4?</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What</a:t>
            </a:r>
            <a:r>
              <a:rPr lang="cy-GB" sz="4000" dirty="0">
                <a:solidFill>
                  <a:srgbClr val="0070C0"/>
                </a:solidFill>
                <a:latin typeface="Arial" panose="020B0604020202020204" pitchFamily="34" charset="0"/>
                <a:cs typeface="Arial" panose="020B0604020202020204" pitchFamily="34" charset="0"/>
              </a:rPr>
              <a:t> is </a:t>
            </a:r>
            <a:r>
              <a:rPr lang="cy-GB" sz="4000" dirty="0" err="1">
                <a:solidFill>
                  <a:srgbClr val="0070C0"/>
                </a:solidFill>
                <a:latin typeface="Arial" panose="020B0604020202020204" pitchFamily="34" charset="0"/>
                <a:cs typeface="Arial" panose="020B0604020202020204" pitchFamily="34" charset="0"/>
              </a:rPr>
              <a:t>Patch</a:t>
            </a:r>
            <a:r>
              <a:rPr lang="cy-GB" sz="4000" dirty="0">
                <a:solidFill>
                  <a:srgbClr val="0070C0"/>
                </a:solidFill>
                <a:latin typeface="Arial" panose="020B0604020202020204" pitchFamily="34" charset="0"/>
                <a:cs typeface="Arial" panose="020B0604020202020204" pitchFamily="34" charset="0"/>
              </a:rPr>
              <a:t> 4?</a:t>
            </a:r>
            <a:endParaRPr lang="en-GB" sz="2700" i="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1931A4B-D18C-EAC1-7B27-C8AABCBC3032}"/>
              </a:ext>
            </a:extLst>
          </p:cNvPr>
          <p:cNvSpPr>
            <a:spLocks noGrp="1"/>
          </p:cNvSpPr>
          <p:nvPr>
            <p:ph sz="half" idx="1"/>
          </p:nvPr>
        </p:nvSpPr>
        <p:spPr>
          <a:xfrm>
            <a:off x="246185" y="1843088"/>
            <a:ext cx="4249615" cy="4123958"/>
          </a:xfrm>
        </p:spPr>
        <p:txBody>
          <a:bodyPr>
            <a:normAutofit/>
          </a:bodyPr>
          <a:lstStyle/>
          <a:p>
            <a:r>
              <a:rPr lang="cy-GB" dirty="0">
                <a:latin typeface="Arial" panose="020B0604020202020204" pitchFamily="34" charset="0"/>
                <a:cs typeface="Arial" panose="020B0604020202020204" pitchFamily="34" charset="0"/>
              </a:rPr>
              <a:t>(Tua) 600 o eiriau;</a:t>
            </a:r>
          </a:p>
          <a:p>
            <a:r>
              <a:rPr lang="cy-GB" dirty="0">
                <a:latin typeface="Arial" panose="020B0604020202020204" pitchFamily="34" charset="0"/>
                <a:cs typeface="Arial" panose="020B0604020202020204" pitchFamily="34" charset="0"/>
              </a:rPr>
              <a:t>Yn gysylltiedig a Sesiynau 6 a 7;</a:t>
            </a:r>
          </a:p>
          <a:p>
            <a:r>
              <a:rPr lang="cy-GB" dirty="0">
                <a:latin typeface="Arial" panose="020B0604020202020204" pitchFamily="34" charset="0"/>
                <a:cs typeface="Arial" panose="020B0604020202020204" pitchFamily="34" charset="0"/>
              </a:rPr>
              <a:t>🟥Cyflwyniad portffolio coch;</a:t>
            </a:r>
          </a:p>
          <a:p>
            <a:r>
              <a:rPr lang="cy-GB" dirty="0">
                <a:latin typeface="Arial" panose="020B0604020202020204" pitchFamily="34" charset="0"/>
                <a:cs typeface="Arial" panose="020B0604020202020204" pitchFamily="34" charset="0"/>
              </a:rPr>
              <a:t>Pwynt cyflwyno ffurfiannol;</a:t>
            </a:r>
          </a:p>
          <a:p>
            <a:r>
              <a:rPr lang="cy-GB" dirty="0">
                <a:latin typeface="Arial" panose="020B0604020202020204" pitchFamily="34" charset="0"/>
                <a:cs typeface="Arial" panose="020B0604020202020204" pitchFamily="34" charset="0"/>
              </a:rPr>
              <a:t>Cysylltiadau AWLIF.</a:t>
            </a:r>
          </a:p>
          <a:p>
            <a:pPr marL="0" indent="0">
              <a:buNone/>
            </a:pPr>
            <a:endParaRPr lang="cy-GB" dirty="0">
              <a:latin typeface="Arial" panose="020B0604020202020204" pitchFamily="34" charset="0"/>
              <a:cs typeface="Arial" panose="020B0604020202020204" pitchFamily="34" charset="0"/>
            </a:endParaRPr>
          </a:p>
          <a:p>
            <a:pPr marL="0" indent="0">
              <a:buNone/>
            </a:pPr>
            <a:endParaRPr lang="en-GB" dirty="0"/>
          </a:p>
        </p:txBody>
      </p:sp>
      <p:sp>
        <p:nvSpPr>
          <p:cNvPr id="6" name="Content Placeholder 5">
            <a:extLst>
              <a:ext uri="{FF2B5EF4-FFF2-40B4-BE49-F238E27FC236}">
                <a16:creationId xmlns:a16="http://schemas.microsoft.com/office/drawing/2014/main" id="{518DDF5C-B0D0-7BEB-7CD0-AF5CE5D12B5F}"/>
              </a:ext>
            </a:extLst>
          </p:cNvPr>
          <p:cNvSpPr>
            <a:spLocks noGrp="1"/>
          </p:cNvSpPr>
          <p:nvPr>
            <p:ph sz="half" idx="2"/>
          </p:nvPr>
        </p:nvSpPr>
        <p:spPr>
          <a:xfrm>
            <a:off x="4648200" y="1843088"/>
            <a:ext cx="4249614" cy="4123958"/>
          </a:xfrm>
        </p:spPr>
        <p:txBody>
          <a:bodyPr>
            <a:normAutofit/>
          </a:bodyPr>
          <a:lstStyle/>
          <a:p>
            <a:r>
              <a:rPr lang="en-GB" dirty="0">
                <a:solidFill>
                  <a:srgbClr val="0070C0"/>
                </a:solidFill>
                <a:latin typeface="Arial" panose="020B0604020202020204" pitchFamily="34" charset="0"/>
                <a:cs typeface="Arial" panose="020B0604020202020204" pitchFamily="34" charset="0"/>
              </a:rPr>
              <a:t>600 words (approx.);</a:t>
            </a:r>
          </a:p>
          <a:p>
            <a:r>
              <a:rPr lang="en-GB" dirty="0">
                <a:solidFill>
                  <a:srgbClr val="0070C0"/>
                </a:solidFill>
                <a:latin typeface="Arial" panose="020B0604020202020204" pitchFamily="34" charset="0"/>
                <a:cs typeface="Arial" panose="020B0604020202020204" pitchFamily="34" charset="0"/>
              </a:rPr>
              <a:t>Linked to Sessions 6 and 7;</a:t>
            </a:r>
          </a:p>
          <a:p>
            <a:r>
              <a:rPr lang="en-GB" dirty="0">
                <a:solidFill>
                  <a:srgbClr val="0070C0"/>
                </a:solidFill>
                <a:latin typeface="Arial" panose="020B0604020202020204" pitchFamily="34" charset="0"/>
                <a:cs typeface="Arial" panose="020B0604020202020204" pitchFamily="34" charset="0"/>
              </a:rPr>
              <a:t>🟥Red portfolio submission;</a:t>
            </a:r>
          </a:p>
          <a:p>
            <a:r>
              <a:rPr lang="en-GB" dirty="0">
                <a:solidFill>
                  <a:srgbClr val="0070C0"/>
                </a:solidFill>
                <a:latin typeface="Arial" panose="020B0604020202020204" pitchFamily="34" charset="0"/>
                <a:cs typeface="Arial" panose="020B0604020202020204" pitchFamily="34" charset="0"/>
              </a:rPr>
              <a:t>Formative submission point;</a:t>
            </a:r>
          </a:p>
          <a:p>
            <a:r>
              <a:rPr lang="en-GB" dirty="0">
                <a:solidFill>
                  <a:srgbClr val="0070C0"/>
                </a:solidFill>
                <a:latin typeface="Arial" panose="020B0604020202020204" pitchFamily="34" charset="0"/>
                <a:cs typeface="Arial" panose="020B0604020202020204" pitchFamily="34" charset="0"/>
              </a:rPr>
              <a:t>AWLIF links.</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6624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39055D-6F45-370B-0B97-B4E8EBAB1E4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C449938-A050-60AF-9183-553D42D2E2B1}"/>
              </a:ext>
            </a:extLst>
          </p:cNvPr>
          <p:cNvSpPr>
            <a:spLocks noGrp="1"/>
          </p:cNvSpPr>
          <p:nvPr>
            <p:ph type="title"/>
          </p:nvPr>
        </p:nvSpPr>
        <p:spPr>
          <a:xfrm>
            <a:off x="635794" y="365125"/>
            <a:ext cx="7886700" cy="1325563"/>
          </a:xfrm>
        </p:spPr>
        <p:txBody>
          <a:bodyPr>
            <a:normAutofit/>
          </a:bodyPr>
          <a:lstStyle/>
          <a:p>
            <a:pPr algn="ctr"/>
            <a:r>
              <a:rPr lang="cy-GB" sz="4000" dirty="0">
                <a:latin typeface="Arial" panose="020B0604020202020204" pitchFamily="34" charset="0"/>
                <a:cs typeface="Arial" panose="020B0604020202020204" pitchFamily="34" charset="0"/>
              </a:rPr>
              <a:t>Cwestiwn yr Asesiad</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Assessment</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Question</a:t>
            </a:r>
            <a:endParaRPr lang="en-GB" sz="27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11B2FF-4007-7376-918F-F3829E96C952}"/>
              </a:ext>
            </a:extLst>
          </p:cNvPr>
          <p:cNvSpPr>
            <a:spLocks noGrp="1"/>
          </p:cNvSpPr>
          <p:nvPr>
            <p:ph sz="half" idx="1"/>
          </p:nvPr>
        </p:nvSpPr>
        <p:spPr>
          <a:xfrm>
            <a:off x="257908" y="1863970"/>
            <a:ext cx="4237892" cy="4091352"/>
          </a:xfrm>
        </p:spPr>
        <p:txBody>
          <a:bodyPr>
            <a:normAutofit fontScale="92500" lnSpcReduction="20000"/>
          </a:bodyPr>
          <a:lstStyle/>
          <a:p>
            <a:r>
              <a:rPr lang="cy-GB" dirty="0">
                <a:latin typeface="Arial" panose="020B0604020202020204" pitchFamily="34" charset="0"/>
                <a:cs typeface="Arial" panose="020B0604020202020204" pitchFamily="34" charset="0"/>
              </a:rPr>
              <a:t>Pa ddysgu proffesiynol y gellir ei ennill o sefyllfa heriol yn y gweithle, ar leoliad neu mewn arfer?</a:t>
            </a:r>
          </a:p>
          <a:p>
            <a:pPr marL="0" indent="0">
              <a:buNone/>
            </a:pPr>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Geiriau allweddol:</a:t>
            </a:r>
          </a:p>
          <a:p>
            <a:pPr>
              <a:buFontTx/>
              <a:buChar char="-"/>
            </a:pPr>
            <a:r>
              <a:rPr lang="cy-GB" dirty="0">
                <a:latin typeface="Arial" panose="020B0604020202020204" pitchFamily="34" charset="0"/>
                <a:cs typeface="Arial" panose="020B0604020202020204" pitchFamily="34" charset="0"/>
              </a:rPr>
              <a:t>Dysgu arweinyddiaeth;</a:t>
            </a:r>
          </a:p>
          <a:p>
            <a:pPr>
              <a:buFontTx/>
              <a:buChar char="-"/>
            </a:pPr>
            <a:r>
              <a:rPr lang="cy-GB" dirty="0">
                <a:latin typeface="Arial" panose="020B0604020202020204" pitchFamily="34" charset="0"/>
                <a:cs typeface="Arial" panose="020B0604020202020204" pitchFamily="34" charset="0"/>
              </a:rPr>
              <a:t>Sefyllfa heriol;</a:t>
            </a:r>
          </a:p>
          <a:p>
            <a:pPr>
              <a:buFontTx/>
              <a:buChar char="-"/>
            </a:pPr>
            <a:r>
              <a:rPr lang="cy-GB" dirty="0">
                <a:latin typeface="Arial" panose="020B0604020202020204" pitchFamily="34" charset="0"/>
                <a:cs typeface="Arial" panose="020B0604020202020204" pitchFamily="34" charset="0"/>
              </a:rPr>
              <a:t>Myfyrio;</a:t>
            </a:r>
          </a:p>
          <a:p>
            <a:pPr>
              <a:buFontTx/>
              <a:buChar char="-"/>
            </a:pPr>
            <a:r>
              <a:rPr lang="cy-GB" dirty="0">
                <a:latin typeface="Arial" panose="020B0604020202020204" pitchFamily="34" charset="0"/>
                <a:cs typeface="Arial" panose="020B0604020202020204" pitchFamily="34" charset="0"/>
              </a:rPr>
              <a:t>Dadansoddi.</a:t>
            </a:r>
            <a:endParaRPr lang="en-GB" dirty="0"/>
          </a:p>
        </p:txBody>
      </p:sp>
      <p:sp>
        <p:nvSpPr>
          <p:cNvPr id="6" name="Content Placeholder 5">
            <a:extLst>
              <a:ext uri="{FF2B5EF4-FFF2-40B4-BE49-F238E27FC236}">
                <a16:creationId xmlns:a16="http://schemas.microsoft.com/office/drawing/2014/main" id="{75CFD853-9CEC-0F88-31C1-0FFBD30B3CA9}"/>
              </a:ext>
            </a:extLst>
          </p:cNvPr>
          <p:cNvSpPr>
            <a:spLocks noGrp="1"/>
          </p:cNvSpPr>
          <p:nvPr>
            <p:ph sz="half" idx="2"/>
          </p:nvPr>
        </p:nvSpPr>
        <p:spPr>
          <a:xfrm>
            <a:off x="4648200" y="1863969"/>
            <a:ext cx="4237892" cy="4091354"/>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What professional learning can be gained from a challenging workplace, placement or practice-based situation?</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Key words:</a:t>
            </a:r>
          </a:p>
          <a:p>
            <a:pPr>
              <a:buFontTx/>
              <a:buChar char="-"/>
            </a:pPr>
            <a:r>
              <a:rPr lang="en-GB" dirty="0">
                <a:solidFill>
                  <a:srgbClr val="0070C0"/>
                </a:solidFill>
                <a:latin typeface="Arial" panose="020B0604020202020204" pitchFamily="34" charset="0"/>
                <a:cs typeface="Arial" panose="020B0604020202020204" pitchFamily="34" charset="0"/>
              </a:rPr>
              <a:t>Leadership learning;</a:t>
            </a:r>
          </a:p>
          <a:p>
            <a:pPr>
              <a:buFontTx/>
              <a:buChar char="-"/>
            </a:pPr>
            <a:r>
              <a:rPr lang="en-GB" dirty="0">
                <a:solidFill>
                  <a:srgbClr val="0070C0"/>
                </a:solidFill>
                <a:latin typeface="Arial" panose="020B0604020202020204" pitchFamily="34" charset="0"/>
                <a:cs typeface="Arial" panose="020B0604020202020204" pitchFamily="34" charset="0"/>
              </a:rPr>
              <a:t>Challenging situation;</a:t>
            </a:r>
          </a:p>
          <a:p>
            <a:pPr>
              <a:buFontTx/>
              <a:buChar char="-"/>
            </a:pPr>
            <a:r>
              <a:rPr lang="en-GB" dirty="0">
                <a:solidFill>
                  <a:srgbClr val="0070C0"/>
                </a:solidFill>
                <a:latin typeface="Arial" panose="020B0604020202020204" pitchFamily="34" charset="0"/>
                <a:cs typeface="Arial" panose="020B0604020202020204" pitchFamily="34" charset="0"/>
              </a:rPr>
              <a:t>Reflection;</a:t>
            </a:r>
          </a:p>
          <a:p>
            <a:pPr>
              <a:buFontTx/>
              <a:buChar char="-"/>
            </a:pPr>
            <a:r>
              <a:rPr lang="en-GB" dirty="0">
                <a:solidFill>
                  <a:srgbClr val="0070C0"/>
                </a:solidFill>
                <a:latin typeface="Arial" panose="020B0604020202020204" pitchFamily="34" charset="0"/>
                <a:cs typeface="Arial" panose="020B0604020202020204" pitchFamily="34" charset="0"/>
              </a:rPr>
              <a:t>Analysis.</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3898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1A95BC-930C-7278-8CB1-1F33745DB90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705AABF-C7DB-2136-2E6F-1C43CAEBB5E0}"/>
              </a:ext>
            </a:extLst>
          </p:cNvPr>
          <p:cNvSpPr>
            <a:spLocks noGrp="1"/>
          </p:cNvSpPr>
          <p:nvPr>
            <p:ph type="title"/>
          </p:nvPr>
        </p:nvSpPr>
        <p:spPr>
          <a:xfrm>
            <a:off x="635794" y="365125"/>
            <a:ext cx="7886700" cy="1325563"/>
          </a:xfrm>
        </p:spPr>
        <p:txBody>
          <a:bodyPr>
            <a:normAutofit/>
          </a:bodyPr>
          <a:lstStyle/>
          <a:p>
            <a:pPr algn="ctr"/>
            <a:r>
              <a:rPr lang="cy-GB" sz="4000" dirty="0">
                <a:latin typeface="Arial" panose="020B0604020202020204" pitchFamily="34" charset="0"/>
                <a:cs typeface="Arial" panose="020B0604020202020204" pitchFamily="34" charset="0"/>
              </a:rPr>
              <a:t>Beth sydd angen ei drafod?</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What</a:t>
            </a:r>
            <a:r>
              <a:rPr lang="cy-GB" sz="4000" dirty="0">
                <a:solidFill>
                  <a:srgbClr val="0070C0"/>
                </a:solidFill>
                <a:latin typeface="Arial" panose="020B0604020202020204" pitchFamily="34" charset="0"/>
                <a:cs typeface="Arial" panose="020B0604020202020204" pitchFamily="34" charset="0"/>
              </a:rPr>
              <a:t> do </a:t>
            </a:r>
            <a:r>
              <a:rPr lang="cy-GB" sz="4000" dirty="0" err="1">
                <a:solidFill>
                  <a:srgbClr val="0070C0"/>
                </a:solidFill>
                <a:latin typeface="Arial" panose="020B0604020202020204" pitchFamily="34" charset="0"/>
                <a:cs typeface="Arial" panose="020B0604020202020204" pitchFamily="34" charset="0"/>
              </a:rPr>
              <a:t>you</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need</a:t>
            </a:r>
            <a:r>
              <a:rPr lang="cy-GB" sz="4000" dirty="0">
                <a:solidFill>
                  <a:srgbClr val="0070C0"/>
                </a:solidFill>
                <a:latin typeface="Arial" panose="020B0604020202020204" pitchFamily="34" charset="0"/>
                <a:cs typeface="Arial" panose="020B0604020202020204" pitchFamily="34" charset="0"/>
              </a:rPr>
              <a:t> to </a:t>
            </a:r>
            <a:r>
              <a:rPr lang="cy-GB" sz="4000" dirty="0" err="1">
                <a:solidFill>
                  <a:srgbClr val="0070C0"/>
                </a:solidFill>
                <a:latin typeface="Arial" panose="020B0604020202020204" pitchFamily="34" charset="0"/>
                <a:cs typeface="Arial" panose="020B0604020202020204" pitchFamily="34" charset="0"/>
              </a:rPr>
              <a:t>discuss</a:t>
            </a:r>
            <a:r>
              <a:rPr lang="cy-GB" sz="4000" dirty="0">
                <a:solidFill>
                  <a:srgbClr val="0070C0"/>
                </a:solidFill>
                <a:latin typeface="Arial" panose="020B0604020202020204" pitchFamily="34" charset="0"/>
                <a:cs typeface="Arial" panose="020B0604020202020204" pitchFamily="34" charset="0"/>
              </a:rPr>
              <a:t>?</a:t>
            </a:r>
            <a:endParaRPr lang="en-GB" sz="27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062697-4AB0-EE4C-D537-027820D93383}"/>
              </a:ext>
            </a:extLst>
          </p:cNvPr>
          <p:cNvSpPr>
            <a:spLocks noGrp="1"/>
          </p:cNvSpPr>
          <p:nvPr>
            <p:ph sz="half" idx="1"/>
          </p:nvPr>
        </p:nvSpPr>
        <p:spPr>
          <a:xfrm>
            <a:off x="257908" y="1863970"/>
            <a:ext cx="4237892" cy="4091352"/>
          </a:xfrm>
        </p:spPr>
        <p:txBody>
          <a:bodyPr>
            <a:normAutofit fontScale="92500" lnSpcReduction="20000"/>
          </a:bodyPr>
          <a:lstStyle/>
          <a:p>
            <a:r>
              <a:rPr lang="cy-GB" dirty="0">
                <a:latin typeface="Arial" panose="020B0604020202020204" pitchFamily="34" charset="0"/>
                <a:cs typeface="Arial" panose="020B0604020202020204" pitchFamily="34" charset="0"/>
              </a:rPr>
              <a:t>Cyfrifoldebau diogelu;</a:t>
            </a:r>
          </a:p>
          <a:p>
            <a:r>
              <a:rPr lang="cy-GB" dirty="0">
                <a:latin typeface="Arial" panose="020B0604020202020204" pitchFamily="34" charset="0"/>
                <a:cs typeface="Arial" panose="020B0604020202020204" pitchFamily="34" charset="0"/>
              </a:rPr>
              <a:t>Atal ac ymyrraeth gynnar;</a:t>
            </a:r>
          </a:p>
          <a:p>
            <a:r>
              <a:rPr lang="cy-GB" dirty="0">
                <a:latin typeface="Arial" panose="020B0604020202020204" pitchFamily="34" charset="0"/>
                <a:cs typeface="Arial" panose="020B0604020202020204" pitchFamily="34" charset="0"/>
              </a:rPr>
              <a:t>Atebolrwydd proffesiynol;</a:t>
            </a:r>
          </a:p>
          <a:p>
            <a:r>
              <a:rPr lang="cy-GB" dirty="0">
                <a:latin typeface="Arial" panose="020B0604020202020204" pitchFamily="34" charset="0"/>
                <a:cs typeface="Arial" panose="020B0604020202020204" pitchFamily="34" charset="0"/>
              </a:rPr>
              <a:t>Gwneud penderfyniadau moesegol;</a:t>
            </a:r>
          </a:p>
          <a:p>
            <a:r>
              <a:rPr lang="cy-GB" dirty="0">
                <a:latin typeface="Arial" panose="020B0604020202020204" pitchFamily="34" charset="0"/>
                <a:cs typeface="Arial" panose="020B0604020202020204" pitchFamily="34" charset="0"/>
              </a:rPr>
              <a:t>Datblygiad plant;</a:t>
            </a:r>
          </a:p>
          <a:p>
            <a:r>
              <a:rPr lang="cy-GB" dirty="0">
                <a:latin typeface="Arial" panose="020B0604020202020204" pitchFamily="34" charset="0"/>
                <a:cs typeface="Arial" panose="020B0604020202020204" pitchFamily="34" charset="0"/>
              </a:rPr>
              <a:t>Rheoli risg;</a:t>
            </a:r>
          </a:p>
          <a:p>
            <a:r>
              <a:rPr lang="cy-GB" dirty="0">
                <a:latin typeface="Arial" panose="020B0604020202020204" pitchFamily="34" charset="0"/>
                <a:cs typeface="Arial" panose="020B0604020202020204" pitchFamily="34" charset="0"/>
              </a:rPr>
              <a:t>Arweinyddiaeth fyfyriol;</a:t>
            </a:r>
          </a:p>
          <a:p>
            <a:r>
              <a:rPr lang="cy-GB" dirty="0">
                <a:latin typeface="Arial" panose="020B0604020202020204" pitchFamily="34" charset="0"/>
                <a:cs typeface="Arial" panose="020B0604020202020204" pitchFamily="34" charset="0"/>
              </a:rPr>
              <a:t>Barn broffesiynol.</a:t>
            </a:r>
          </a:p>
        </p:txBody>
      </p:sp>
      <p:sp>
        <p:nvSpPr>
          <p:cNvPr id="6" name="Content Placeholder 5">
            <a:extLst>
              <a:ext uri="{FF2B5EF4-FFF2-40B4-BE49-F238E27FC236}">
                <a16:creationId xmlns:a16="http://schemas.microsoft.com/office/drawing/2014/main" id="{A02C6BB7-9B34-194F-8720-3EEF70E8A59E}"/>
              </a:ext>
            </a:extLst>
          </p:cNvPr>
          <p:cNvSpPr>
            <a:spLocks noGrp="1"/>
          </p:cNvSpPr>
          <p:nvPr>
            <p:ph sz="half" idx="2"/>
          </p:nvPr>
        </p:nvSpPr>
        <p:spPr>
          <a:xfrm>
            <a:off x="4648200" y="1863969"/>
            <a:ext cx="4237892" cy="4091354"/>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Safeguarding responsibilities;</a:t>
            </a:r>
          </a:p>
          <a:p>
            <a:r>
              <a:rPr lang="en-GB" dirty="0">
                <a:solidFill>
                  <a:srgbClr val="0070C0"/>
                </a:solidFill>
                <a:latin typeface="Arial" panose="020B0604020202020204" pitchFamily="34" charset="0"/>
                <a:cs typeface="Arial" panose="020B0604020202020204" pitchFamily="34" charset="0"/>
              </a:rPr>
              <a:t>Prevention and early intervention;</a:t>
            </a:r>
          </a:p>
          <a:p>
            <a:r>
              <a:rPr lang="en-GB" dirty="0">
                <a:solidFill>
                  <a:srgbClr val="0070C0"/>
                </a:solidFill>
                <a:latin typeface="Arial" panose="020B0604020202020204" pitchFamily="34" charset="0"/>
                <a:cs typeface="Arial" panose="020B0604020202020204" pitchFamily="34" charset="0"/>
              </a:rPr>
              <a:t>Professional accountability;</a:t>
            </a:r>
          </a:p>
          <a:p>
            <a:r>
              <a:rPr lang="en-GB" dirty="0">
                <a:solidFill>
                  <a:srgbClr val="0070C0"/>
                </a:solidFill>
                <a:latin typeface="Arial" panose="020B0604020202020204" pitchFamily="34" charset="0"/>
                <a:cs typeface="Arial" panose="020B0604020202020204" pitchFamily="34" charset="0"/>
              </a:rPr>
              <a:t>Ethical decision-making;</a:t>
            </a:r>
          </a:p>
          <a:p>
            <a:r>
              <a:rPr lang="en-GB" dirty="0">
                <a:solidFill>
                  <a:srgbClr val="0070C0"/>
                </a:solidFill>
                <a:latin typeface="Arial" panose="020B0604020202020204" pitchFamily="34" charset="0"/>
                <a:cs typeface="Arial" panose="020B0604020202020204" pitchFamily="34" charset="0"/>
              </a:rPr>
              <a:t>Child development;</a:t>
            </a:r>
          </a:p>
          <a:p>
            <a:r>
              <a:rPr lang="en-GB" dirty="0">
                <a:solidFill>
                  <a:srgbClr val="0070C0"/>
                </a:solidFill>
                <a:latin typeface="Arial" panose="020B0604020202020204" pitchFamily="34" charset="0"/>
                <a:cs typeface="Arial" panose="020B0604020202020204" pitchFamily="34" charset="0"/>
              </a:rPr>
              <a:t>Risk management;</a:t>
            </a:r>
          </a:p>
          <a:p>
            <a:r>
              <a:rPr lang="en-GB" dirty="0">
                <a:solidFill>
                  <a:srgbClr val="0070C0"/>
                </a:solidFill>
                <a:latin typeface="Arial" panose="020B0604020202020204" pitchFamily="34" charset="0"/>
                <a:cs typeface="Arial" panose="020B0604020202020204" pitchFamily="34" charset="0"/>
              </a:rPr>
              <a:t>Reflective leadership;</a:t>
            </a:r>
          </a:p>
          <a:p>
            <a:r>
              <a:rPr lang="en-GB" dirty="0">
                <a:solidFill>
                  <a:srgbClr val="0070C0"/>
                </a:solidFill>
                <a:latin typeface="Arial" panose="020B0604020202020204" pitchFamily="34" charset="0"/>
                <a:cs typeface="Arial" panose="020B0604020202020204" pitchFamily="34" charset="0"/>
              </a:rPr>
              <a:t>Professional judgement.</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8884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82CA8-E184-C506-9F74-170B5868ED6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ECE695E-09C6-820E-10DD-C16DD910E82A}"/>
              </a:ext>
            </a:extLst>
          </p:cNvPr>
          <p:cNvSpPr>
            <a:spLocks noGrp="1"/>
          </p:cNvSpPr>
          <p:nvPr>
            <p:ph type="title"/>
          </p:nvPr>
        </p:nvSpPr>
        <p:spPr>
          <a:xfrm>
            <a:off x="635794" y="365125"/>
            <a:ext cx="7886700" cy="1325563"/>
          </a:xfrm>
        </p:spPr>
        <p:txBody>
          <a:bodyPr>
            <a:normAutofit/>
          </a:bodyPr>
          <a:lstStyle/>
          <a:p>
            <a:pPr algn="ctr"/>
            <a:r>
              <a:rPr lang="cy-GB" sz="4000" dirty="0">
                <a:latin typeface="Arial" panose="020B0604020202020204" pitchFamily="34" charset="0"/>
                <a:cs typeface="Arial" panose="020B0604020202020204" pitchFamily="34" charset="0"/>
              </a:rPr>
              <a:t>Dysgu o Sesiynau 6 a 7</a:t>
            </a:r>
            <a:br>
              <a:rPr lang="cy-GB" sz="4000" dirty="0">
                <a:latin typeface="Arial" panose="020B0604020202020204" pitchFamily="34" charset="0"/>
                <a:cs typeface="Arial" panose="020B0604020202020204" pitchFamily="34" charset="0"/>
              </a:rPr>
            </a:br>
            <a:r>
              <a:rPr lang="cy-GB" sz="4000" dirty="0">
                <a:solidFill>
                  <a:srgbClr val="0070C0"/>
                </a:solidFill>
                <a:latin typeface="Arial" panose="020B0604020202020204" pitchFamily="34" charset="0"/>
                <a:cs typeface="Arial" panose="020B0604020202020204" pitchFamily="34" charset="0"/>
              </a:rPr>
              <a:t>Learning </a:t>
            </a:r>
            <a:r>
              <a:rPr lang="cy-GB" sz="4000" dirty="0" err="1">
                <a:solidFill>
                  <a:srgbClr val="0070C0"/>
                </a:solidFill>
                <a:latin typeface="Arial" panose="020B0604020202020204" pitchFamily="34" charset="0"/>
                <a:cs typeface="Arial" panose="020B0604020202020204" pitchFamily="34" charset="0"/>
              </a:rPr>
              <a:t>from</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Sessions</a:t>
            </a:r>
            <a:r>
              <a:rPr lang="cy-GB" sz="4000" dirty="0">
                <a:solidFill>
                  <a:srgbClr val="0070C0"/>
                </a:solidFill>
                <a:latin typeface="Arial" panose="020B0604020202020204" pitchFamily="34" charset="0"/>
                <a:cs typeface="Arial" panose="020B0604020202020204" pitchFamily="34" charset="0"/>
              </a:rPr>
              <a:t> 6 </a:t>
            </a:r>
            <a:r>
              <a:rPr lang="cy-GB" sz="4000" dirty="0" err="1">
                <a:solidFill>
                  <a:srgbClr val="0070C0"/>
                </a:solidFill>
                <a:latin typeface="Arial" panose="020B0604020202020204" pitchFamily="34" charset="0"/>
                <a:cs typeface="Arial" panose="020B0604020202020204" pitchFamily="34" charset="0"/>
              </a:rPr>
              <a:t>and</a:t>
            </a:r>
            <a:r>
              <a:rPr lang="cy-GB" sz="4000" dirty="0">
                <a:solidFill>
                  <a:srgbClr val="0070C0"/>
                </a:solidFill>
                <a:latin typeface="Arial" panose="020B0604020202020204" pitchFamily="34" charset="0"/>
                <a:cs typeface="Arial" panose="020B0604020202020204" pitchFamily="34" charset="0"/>
              </a:rPr>
              <a:t> 7</a:t>
            </a:r>
            <a:endParaRPr lang="en-GB" sz="2700" dirty="0">
              <a:solidFill>
                <a:srgbClr val="0070C0"/>
              </a:solidFill>
              <a:latin typeface="Arial" panose="020B0604020202020204" pitchFamily="34" charset="0"/>
              <a:cs typeface="Arial" panose="020B0604020202020204" pitchFamily="34" charset="0"/>
            </a:endParaRPr>
          </a:p>
        </p:txBody>
      </p:sp>
      <p:graphicFrame>
        <p:nvGraphicFramePr>
          <p:cNvPr id="10" name="Content Placeholder 9">
            <a:extLst>
              <a:ext uri="{FF2B5EF4-FFF2-40B4-BE49-F238E27FC236}">
                <a16:creationId xmlns:a16="http://schemas.microsoft.com/office/drawing/2014/main" id="{7617C4E2-3108-8DA3-E8A6-7F3328D80A17}"/>
              </a:ext>
            </a:extLst>
          </p:cNvPr>
          <p:cNvGraphicFramePr>
            <a:graphicFrameLocks noGrp="1"/>
          </p:cNvGraphicFramePr>
          <p:nvPr>
            <p:ph sz="half" idx="1"/>
            <p:extLst>
              <p:ext uri="{D42A27DB-BD31-4B8C-83A1-F6EECF244321}">
                <p14:modId xmlns:p14="http://schemas.microsoft.com/office/powerpoint/2010/main" val="2569501837"/>
              </p:ext>
            </p:extLst>
          </p:nvPr>
        </p:nvGraphicFramePr>
        <p:xfrm>
          <a:off x="175846" y="1825625"/>
          <a:ext cx="4319954" cy="3791403"/>
        </p:xfrm>
        <a:graphic>
          <a:graphicData uri="http://schemas.openxmlformats.org/drawingml/2006/table">
            <a:tbl>
              <a:tblPr firstRow="1" bandRow="1">
                <a:tableStyleId>{5C22544A-7EE6-4342-B048-85BDC9FD1C3A}</a:tableStyleId>
              </a:tblPr>
              <a:tblGrid>
                <a:gridCol w="2159977">
                  <a:extLst>
                    <a:ext uri="{9D8B030D-6E8A-4147-A177-3AD203B41FA5}">
                      <a16:colId xmlns:a16="http://schemas.microsoft.com/office/drawing/2014/main" val="3778403463"/>
                    </a:ext>
                  </a:extLst>
                </a:gridCol>
                <a:gridCol w="2159977">
                  <a:extLst>
                    <a:ext uri="{9D8B030D-6E8A-4147-A177-3AD203B41FA5}">
                      <a16:colId xmlns:a16="http://schemas.microsoft.com/office/drawing/2014/main" val="1256614226"/>
                    </a:ext>
                  </a:extLst>
                </a:gridCol>
              </a:tblGrid>
              <a:tr h="568321">
                <a:tc>
                  <a:txBody>
                    <a:bodyPr/>
                    <a:lstStyle/>
                    <a:p>
                      <a:r>
                        <a:rPr lang="en-GB" dirty="0" err="1"/>
                        <a:t>Sesiwn</a:t>
                      </a:r>
                      <a:endParaRPr lang="en-GB" dirty="0"/>
                    </a:p>
                  </a:txBody>
                  <a:tcPr/>
                </a:tc>
                <a:tc>
                  <a:txBody>
                    <a:bodyPr/>
                    <a:lstStyle/>
                    <a:p>
                      <a:r>
                        <a:rPr lang="en-GB" dirty="0" err="1"/>
                        <a:t>Prif</a:t>
                      </a:r>
                      <a:r>
                        <a:rPr lang="en-GB" dirty="0"/>
                        <a:t> Thema</a:t>
                      </a:r>
                    </a:p>
                  </a:txBody>
                  <a:tcPr/>
                </a:tc>
                <a:extLst>
                  <a:ext uri="{0D108BD9-81ED-4DB2-BD59-A6C34878D82A}">
                    <a16:rowId xmlns:a16="http://schemas.microsoft.com/office/drawing/2014/main" val="3851072591"/>
                  </a:ext>
                </a:extLst>
              </a:tr>
              <a:tr h="1821742">
                <a:tc>
                  <a:txBody>
                    <a:bodyPr/>
                    <a:lstStyle/>
                    <a:p>
                      <a:r>
                        <a:rPr lang="en-GB" dirty="0" err="1"/>
                        <a:t>Sesiwn</a:t>
                      </a:r>
                      <a:r>
                        <a:rPr lang="en-GB" dirty="0"/>
                        <a:t> 6</a:t>
                      </a:r>
                    </a:p>
                  </a:txBody>
                  <a:tcPr/>
                </a:tc>
                <a:tc>
                  <a:txBody>
                    <a:bodyPr/>
                    <a:lstStyle/>
                    <a:p>
                      <a:r>
                        <a:rPr lang="en-GB" dirty="0" err="1"/>
                        <a:t>Datblygiad</a:t>
                      </a:r>
                      <a:r>
                        <a:rPr lang="en-GB" dirty="0"/>
                        <a:t> plant, </a:t>
                      </a:r>
                      <a:r>
                        <a:rPr lang="en-GB" dirty="0" err="1"/>
                        <a:t>atal</a:t>
                      </a:r>
                      <a:r>
                        <a:rPr lang="en-GB" dirty="0"/>
                        <a:t> ac </a:t>
                      </a:r>
                      <a:r>
                        <a:rPr lang="en-GB" dirty="0" err="1"/>
                        <a:t>ymyrraeth</a:t>
                      </a:r>
                      <a:r>
                        <a:rPr lang="en-GB" dirty="0"/>
                        <a:t> </a:t>
                      </a:r>
                      <a:r>
                        <a:rPr lang="en-GB" dirty="0" err="1"/>
                        <a:t>gynnar</a:t>
                      </a:r>
                      <a:endParaRPr lang="en-GB" dirty="0"/>
                    </a:p>
                  </a:txBody>
                  <a:tcPr/>
                </a:tc>
                <a:extLst>
                  <a:ext uri="{0D108BD9-81ED-4DB2-BD59-A6C34878D82A}">
                    <a16:rowId xmlns:a16="http://schemas.microsoft.com/office/drawing/2014/main" val="3902291084"/>
                  </a:ext>
                </a:extLst>
              </a:tr>
              <a:tr h="1401340">
                <a:tc>
                  <a:txBody>
                    <a:bodyPr/>
                    <a:lstStyle/>
                    <a:p>
                      <a:r>
                        <a:rPr lang="en-GB" dirty="0" err="1"/>
                        <a:t>Sesiwn</a:t>
                      </a:r>
                      <a:r>
                        <a:rPr lang="en-GB" dirty="0"/>
                        <a:t> 7</a:t>
                      </a:r>
                    </a:p>
                  </a:txBody>
                  <a:tcPr/>
                </a:tc>
                <a:tc>
                  <a:txBody>
                    <a:bodyPr/>
                    <a:lstStyle/>
                    <a:p>
                      <a:r>
                        <a:rPr lang="en-GB" dirty="0" err="1"/>
                        <a:t>Arwain</a:t>
                      </a:r>
                      <a:r>
                        <a:rPr lang="en-GB" dirty="0"/>
                        <a:t> </a:t>
                      </a:r>
                      <a:r>
                        <a:rPr lang="en-GB" dirty="0" err="1"/>
                        <a:t>diogelu</a:t>
                      </a:r>
                      <a:r>
                        <a:rPr lang="en-GB" dirty="0"/>
                        <a:t> a </a:t>
                      </a:r>
                      <a:r>
                        <a:rPr lang="en-GB" dirty="0" err="1"/>
                        <a:t>chwythu’r</a:t>
                      </a:r>
                      <a:r>
                        <a:rPr lang="en-GB" dirty="0"/>
                        <a:t> </a:t>
                      </a:r>
                      <a:r>
                        <a:rPr lang="en-GB" dirty="0" err="1"/>
                        <a:t>chwiban</a:t>
                      </a:r>
                      <a:endParaRPr lang="en-GB" dirty="0"/>
                    </a:p>
                  </a:txBody>
                  <a:tcPr/>
                </a:tc>
                <a:extLst>
                  <a:ext uri="{0D108BD9-81ED-4DB2-BD59-A6C34878D82A}">
                    <a16:rowId xmlns:a16="http://schemas.microsoft.com/office/drawing/2014/main" val="181003086"/>
                  </a:ext>
                </a:extLst>
              </a:tr>
            </a:tbl>
          </a:graphicData>
        </a:graphic>
      </p:graphicFrame>
      <p:graphicFrame>
        <p:nvGraphicFramePr>
          <p:cNvPr id="5" name="Content Placeholder 4">
            <a:extLst>
              <a:ext uri="{FF2B5EF4-FFF2-40B4-BE49-F238E27FC236}">
                <a16:creationId xmlns:a16="http://schemas.microsoft.com/office/drawing/2014/main" id="{B46AECAB-11D8-8DDE-3506-1334E51A4A1B}"/>
              </a:ext>
            </a:extLst>
          </p:cNvPr>
          <p:cNvGraphicFramePr>
            <a:graphicFrameLocks noGrp="1"/>
          </p:cNvGraphicFramePr>
          <p:nvPr>
            <p:ph sz="half" idx="2"/>
            <p:extLst>
              <p:ext uri="{D42A27DB-BD31-4B8C-83A1-F6EECF244321}">
                <p14:modId xmlns:p14="http://schemas.microsoft.com/office/powerpoint/2010/main" val="3755614039"/>
              </p:ext>
            </p:extLst>
          </p:nvPr>
        </p:nvGraphicFramePr>
        <p:xfrm>
          <a:off x="4648200" y="1825625"/>
          <a:ext cx="3867150" cy="3791403"/>
        </p:xfrm>
        <a:graphic>
          <a:graphicData uri="http://schemas.openxmlformats.org/drawingml/2006/table">
            <a:tbl>
              <a:tblPr firstRow="1" bandRow="1">
                <a:tableStyleId>{5C22544A-7EE6-4342-B048-85BDC9FD1C3A}</a:tableStyleId>
              </a:tblPr>
              <a:tblGrid>
                <a:gridCol w="1933575">
                  <a:extLst>
                    <a:ext uri="{9D8B030D-6E8A-4147-A177-3AD203B41FA5}">
                      <a16:colId xmlns:a16="http://schemas.microsoft.com/office/drawing/2014/main" val="962834060"/>
                    </a:ext>
                  </a:extLst>
                </a:gridCol>
                <a:gridCol w="1933575">
                  <a:extLst>
                    <a:ext uri="{9D8B030D-6E8A-4147-A177-3AD203B41FA5}">
                      <a16:colId xmlns:a16="http://schemas.microsoft.com/office/drawing/2014/main" val="2456853472"/>
                    </a:ext>
                  </a:extLst>
                </a:gridCol>
              </a:tblGrid>
              <a:tr h="568321">
                <a:tc>
                  <a:txBody>
                    <a:bodyPr/>
                    <a:lstStyle/>
                    <a:p>
                      <a:r>
                        <a:rPr lang="en-GB" dirty="0"/>
                        <a:t>Session</a:t>
                      </a:r>
                    </a:p>
                  </a:txBody>
                  <a:tcPr/>
                </a:tc>
                <a:tc>
                  <a:txBody>
                    <a:bodyPr/>
                    <a:lstStyle/>
                    <a:p>
                      <a:r>
                        <a:rPr lang="en-GB" dirty="0"/>
                        <a:t>Main  Theme</a:t>
                      </a:r>
                    </a:p>
                  </a:txBody>
                  <a:tcPr/>
                </a:tc>
                <a:extLst>
                  <a:ext uri="{0D108BD9-81ED-4DB2-BD59-A6C34878D82A}">
                    <a16:rowId xmlns:a16="http://schemas.microsoft.com/office/drawing/2014/main" val="2843795281"/>
                  </a:ext>
                </a:extLst>
              </a:tr>
              <a:tr h="1821742">
                <a:tc>
                  <a:txBody>
                    <a:bodyPr/>
                    <a:lstStyle/>
                    <a:p>
                      <a:r>
                        <a:rPr lang="en-GB" dirty="0"/>
                        <a:t>Session 6</a:t>
                      </a:r>
                    </a:p>
                  </a:txBody>
                  <a:tcPr/>
                </a:tc>
                <a:tc>
                  <a:txBody>
                    <a:bodyPr/>
                    <a:lstStyle/>
                    <a:p>
                      <a:r>
                        <a:rPr lang="en-GB" dirty="0"/>
                        <a:t>Child development, prevention and early intervention</a:t>
                      </a:r>
                    </a:p>
                  </a:txBody>
                  <a:tcPr/>
                </a:tc>
                <a:extLst>
                  <a:ext uri="{0D108BD9-81ED-4DB2-BD59-A6C34878D82A}">
                    <a16:rowId xmlns:a16="http://schemas.microsoft.com/office/drawing/2014/main" val="2629882665"/>
                  </a:ext>
                </a:extLst>
              </a:tr>
              <a:tr h="1401340">
                <a:tc>
                  <a:txBody>
                    <a:bodyPr/>
                    <a:lstStyle/>
                    <a:p>
                      <a:r>
                        <a:rPr lang="en-GB" dirty="0"/>
                        <a:t>Session 7</a:t>
                      </a:r>
                    </a:p>
                  </a:txBody>
                  <a:tcPr/>
                </a:tc>
                <a:tc>
                  <a:txBody>
                    <a:bodyPr/>
                    <a:lstStyle/>
                    <a:p>
                      <a:r>
                        <a:rPr lang="en-GB" dirty="0"/>
                        <a:t>Safeguarding leadership and whistleblowing</a:t>
                      </a:r>
                    </a:p>
                  </a:txBody>
                  <a:tcPr/>
                </a:tc>
                <a:extLst>
                  <a:ext uri="{0D108BD9-81ED-4DB2-BD59-A6C34878D82A}">
                    <a16:rowId xmlns:a16="http://schemas.microsoft.com/office/drawing/2014/main" val="1810641351"/>
                  </a:ext>
                </a:extLst>
              </a:tr>
            </a:tbl>
          </a:graphicData>
        </a:graphic>
      </p:graphicFrame>
    </p:spTree>
    <p:extLst>
      <p:ext uri="{BB962C8B-B14F-4D97-AF65-F5344CB8AC3E}">
        <p14:creationId xmlns:p14="http://schemas.microsoft.com/office/powerpoint/2010/main" val="1335303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B7BE0-3C16-F5CB-F33D-81DE059D634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CE43DC6-AD29-A6BD-B0A4-AE5BFB1A7D97}"/>
              </a:ext>
            </a:extLst>
          </p:cNvPr>
          <p:cNvSpPr>
            <a:spLocks noGrp="1"/>
          </p:cNvSpPr>
          <p:nvPr>
            <p:ph type="title"/>
          </p:nvPr>
        </p:nvSpPr>
        <p:spPr>
          <a:xfrm>
            <a:off x="635794" y="365125"/>
            <a:ext cx="7886700" cy="1325563"/>
          </a:xfrm>
        </p:spPr>
        <p:txBody>
          <a:bodyPr>
            <a:normAutofit/>
          </a:bodyPr>
          <a:lstStyle/>
          <a:p>
            <a:pPr algn="ctr"/>
            <a:r>
              <a:rPr lang="cy-GB" sz="4000" dirty="0">
                <a:latin typeface="Arial" panose="020B0604020202020204" pitchFamily="34" charset="0"/>
                <a:cs typeface="Arial" panose="020B0604020202020204" pitchFamily="34" charset="0"/>
              </a:rPr>
              <a:t>Beth yw Digwyddiad Critigol?</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What</a:t>
            </a:r>
            <a:r>
              <a:rPr lang="cy-GB" sz="4000" dirty="0">
                <a:solidFill>
                  <a:srgbClr val="0070C0"/>
                </a:solidFill>
                <a:latin typeface="Arial" panose="020B0604020202020204" pitchFamily="34" charset="0"/>
                <a:cs typeface="Arial" panose="020B0604020202020204" pitchFamily="34" charset="0"/>
              </a:rPr>
              <a:t> is a </a:t>
            </a:r>
            <a:r>
              <a:rPr lang="cy-GB" sz="4000" dirty="0" err="1">
                <a:solidFill>
                  <a:srgbClr val="0070C0"/>
                </a:solidFill>
                <a:latin typeface="Arial" panose="020B0604020202020204" pitchFamily="34" charset="0"/>
                <a:cs typeface="Arial" panose="020B0604020202020204" pitchFamily="34" charset="0"/>
              </a:rPr>
              <a:t>Critical</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Incident</a:t>
            </a:r>
            <a:r>
              <a:rPr lang="cy-GB" sz="4000" dirty="0">
                <a:solidFill>
                  <a:srgbClr val="0070C0"/>
                </a:solidFill>
                <a:latin typeface="Arial" panose="020B0604020202020204" pitchFamily="34" charset="0"/>
                <a:cs typeface="Arial" panose="020B0604020202020204" pitchFamily="34" charset="0"/>
              </a:rPr>
              <a:t>?</a:t>
            </a:r>
            <a:endParaRPr lang="en-GB" sz="27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83A811-EDB3-D368-3550-4F1E6DDE2916}"/>
              </a:ext>
            </a:extLst>
          </p:cNvPr>
          <p:cNvSpPr>
            <a:spLocks noGrp="1"/>
          </p:cNvSpPr>
          <p:nvPr>
            <p:ph sz="half" idx="1"/>
          </p:nvPr>
        </p:nvSpPr>
        <p:spPr>
          <a:xfrm>
            <a:off x="257908" y="1863970"/>
            <a:ext cx="4237892" cy="4091352"/>
          </a:xfrm>
        </p:spPr>
        <p:txBody>
          <a:bodyPr>
            <a:normAutofit fontScale="92500"/>
          </a:bodyPr>
          <a:lstStyle/>
          <a:p>
            <a:r>
              <a:rPr lang="cy-GB" dirty="0">
                <a:latin typeface="Arial" panose="020B0604020202020204" pitchFamily="34" charset="0"/>
                <a:cs typeface="Arial" panose="020B0604020202020204" pitchFamily="34" charset="0"/>
              </a:rPr>
              <a:t>Gall gynnwys:</a:t>
            </a:r>
          </a:p>
          <a:p>
            <a:pPr>
              <a:buFontTx/>
              <a:buChar char="-"/>
            </a:pPr>
            <a:r>
              <a:rPr lang="cy-GB" dirty="0">
                <a:latin typeface="Arial" panose="020B0604020202020204" pitchFamily="34" charset="0"/>
                <a:cs typeface="Arial" panose="020B0604020202020204" pitchFamily="34" charset="0"/>
              </a:rPr>
              <a:t>Pryder diogelu;</a:t>
            </a:r>
          </a:p>
          <a:p>
            <a:pPr>
              <a:buFontTx/>
              <a:buChar char="-"/>
            </a:pPr>
            <a:r>
              <a:rPr lang="cy-GB" dirty="0">
                <a:latin typeface="Arial" panose="020B0604020202020204" pitchFamily="34" charset="0"/>
                <a:cs typeface="Arial" panose="020B0604020202020204" pitchFamily="34" charset="0"/>
              </a:rPr>
              <a:t>Penderfyniad ymyrraeth gynnar;</a:t>
            </a:r>
          </a:p>
          <a:p>
            <a:pPr>
              <a:buFontTx/>
              <a:buChar char="-"/>
            </a:pPr>
            <a:r>
              <a:rPr lang="cy-GB" dirty="0">
                <a:latin typeface="Arial" panose="020B0604020202020204" pitchFamily="34" charset="0"/>
                <a:cs typeface="Arial" panose="020B0604020202020204" pitchFamily="34" charset="0"/>
              </a:rPr>
              <a:t>Cyfyng gyngor moesegol;</a:t>
            </a:r>
          </a:p>
          <a:p>
            <a:pPr>
              <a:buFontTx/>
              <a:buChar char="-"/>
            </a:pPr>
            <a:r>
              <a:rPr lang="cy-GB" dirty="0">
                <a:latin typeface="Arial" panose="020B0604020202020204" pitchFamily="34" charset="0"/>
                <a:cs typeface="Arial" panose="020B0604020202020204" pitchFamily="34" charset="0"/>
              </a:rPr>
              <a:t>Pryder chwythu'r chwiban;</a:t>
            </a:r>
          </a:p>
          <a:p>
            <a:pPr>
              <a:buFontTx/>
              <a:buChar char="-"/>
            </a:pPr>
            <a:r>
              <a:rPr lang="cy-GB" dirty="0">
                <a:latin typeface="Arial" panose="020B0604020202020204" pitchFamily="34" charset="0"/>
                <a:cs typeface="Arial" panose="020B0604020202020204" pitchFamily="34" charset="0"/>
              </a:rPr>
              <a:t>Her arweinyddiaeth;</a:t>
            </a:r>
          </a:p>
          <a:p>
            <a:pPr>
              <a:buFontTx/>
              <a:buChar char="-"/>
            </a:pPr>
            <a:r>
              <a:rPr lang="cy-GB" dirty="0">
                <a:latin typeface="Arial" panose="020B0604020202020204" pitchFamily="34" charset="0"/>
                <a:cs typeface="Arial" panose="020B0604020202020204" pitchFamily="34" charset="0"/>
              </a:rPr>
              <a:t>Pryder datblygiad plentyn.</a:t>
            </a:r>
          </a:p>
        </p:txBody>
      </p:sp>
      <p:sp>
        <p:nvSpPr>
          <p:cNvPr id="6" name="Content Placeholder 5">
            <a:extLst>
              <a:ext uri="{FF2B5EF4-FFF2-40B4-BE49-F238E27FC236}">
                <a16:creationId xmlns:a16="http://schemas.microsoft.com/office/drawing/2014/main" id="{375935FF-C289-CBC2-EB33-569A7BC2F367}"/>
              </a:ext>
            </a:extLst>
          </p:cNvPr>
          <p:cNvSpPr>
            <a:spLocks noGrp="1"/>
          </p:cNvSpPr>
          <p:nvPr>
            <p:ph sz="half" idx="2"/>
          </p:nvPr>
        </p:nvSpPr>
        <p:spPr>
          <a:xfrm>
            <a:off x="4648200" y="1863969"/>
            <a:ext cx="4237892" cy="4091354"/>
          </a:xfrm>
        </p:spPr>
        <p:txBody>
          <a:bodyPr>
            <a:normAutofit fontScale="92500"/>
          </a:bodyPr>
          <a:lstStyle/>
          <a:p>
            <a:r>
              <a:rPr lang="en-GB" dirty="0">
                <a:solidFill>
                  <a:srgbClr val="0070C0"/>
                </a:solidFill>
                <a:latin typeface="Arial" panose="020B0604020202020204" pitchFamily="34" charset="0"/>
                <a:cs typeface="Arial" panose="020B0604020202020204" pitchFamily="34" charset="0"/>
              </a:rPr>
              <a:t>Can include:</a:t>
            </a:r>
          </a:p>
          <a:p>
            <a:pPr>
              <a:buFontTx/>
              <a:buChar char="-"/>
            </a:pPr>
            <a:r>
              <a:rPr lang="en-GB" dirty="0">
                <a:solidFill>
                  <a:srgbClr val="0070C0"/>
                </a:solidFill>
                <a:latin typeface="Arial" panose="020B0604020202020204" pitchFamily="34" charset="0"/>
                <a:cs typeface="Arial" panose="020B0604020202020204" pitchFamily="34" charset="0"/>
              </a:rPr>
              <a:t>Safeguarding concern;</a:t>
            </a:r>
          </a:p>
          <a:p>
            <a:pPr>
              <a:buFontTx/>
              <a:buChar char="-"/>
            </a:pPr>
            <a:r>
              <a:rPr lang="en-GB" dirty="0">
                <a:solidFill>
                  <a:srgbClr val="0070C0"/>
                </a:solidFill>
                <a:latin typeface="Arial" panose="020B0604020202020204" pitchFamily="34" charset="0"/>
                <a:cs typeface="Arial" panose="020B0604020202020204" pitchFamily="34" charset="0"/>
              </a:rPr>
              <a:t>Early intervention decision;</a:t>
            </a:r>
          </a:p>
          <a:p>
            <a:pPr>
              <a:buFontTx/>
              <a:buChar char="-"/>
            </a:pPr>
            <a:r>
              <a:rPr lang="en-GB" dirty="0">
                <a:solidFill>
                  <a:srgbClr val="0070C0"/>
                </a:solidFill>
                <a:latin typeface="Arial" panose="020B0604020202020204" pitchFamily="34" charset="0"/>
                <a:cs typeface="Arial" panose="020B0604020202020204" pitchFamily="34" charset="0"/>
              </a:rPr>
              <a:t>Ethical dilemma;</a:t>
            </a:r>
          </a:p>
          <a:p>
            <a:pPr>
              <a:buFontTx/>
              <a:buChar char="-"/>
            </a:pPr>
            <a:r>
              <a:rPr lang="en-GB" dirty="0">
                <a:solidFill>
                  <a:srgbClr val="0070C0"/>
                </a:solidFill>
                <a:latin typeface="Arial" panose="020B0604020202020204" pitchFamily="34" charset="0"/>
                <a:cs typeface="Arial" panose="020B0604020202020204" pitchFamily="34" charset="0"/>
              </a:rPr>
              <a:t>Whistleblowing concern;</a:t>
            </a:r>
          </a:p>
          <a:p>
            <a:pPr>
              <a:buFontTx/>
              <a:buChar char="-"/>
            </a:pPr>
            <a:r>
              <a:rPr lang="en-GB" dirty="0">
                <a:solidFill>
                  <a:srgbClr val="0070C0"/>
                </a:solidFill>
                <a:latin typeface="Arial" panose="020B0604020202020204" pitchFamily="34" charset="0"/>
                <a:cs typeface="Arial" panose="020B0604020202020204" pitchFamily="34" charset="0"/>
              </a:rPr>
              <a:t>Leadership challenge;</a:t>
            </a:r>
          </a:p>
          <a:p>
            <a:pPr>
              <a:buFontTx/>
              <a:buChar char="-"/>
            </a:pPr>
            <a:r>
              <a:rPr lang="en-GB" dirty="0">
                <a:solidFill>
                  <a:srgbClr val="0070C0"/>
                </a:solidFill>
                <a:latin typeface="Arial" panose="020B0604020202020204" pitchFamily="34" charset="0"/>
                <a:cs typeface="Arial" panose="020B0604020202020204" pitchFamily="34" charset="0"/>
              </a:rPr>
              <a:t>Child development concern.</a:t>
            </a: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1634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339E44-D7D4-5A68-8727-58C16915BD0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FBBBAA1-A709-0BA3-236B-F5E0FA745CE3}"/>
              </a:ext>
            </a:extLst>
          </p:cNvPr>
          <p:cNvSpPr>
            <a:spLocks noGrp="1"/>
          </p:cNvSpPr>
          <p:nvPr>
            <p:ph type="title"/>
          </p:nvPr>
        </p:nvSpPr>
        <p:spPr>
          <a:xfrm>
            <a:off x="635794" y="365125"/>
            <a:ext cx="7886700" cy="1065089"/>
          </a:xfrm>
        </p:spPr>
        <p:txBody>
          <a:bodyPr>
            <a:normAutofit/>
          </a:bodyPr>
          <a:lstStyle/>
          <a:p>
            <a:pPr algn="ctr"/>
            <a:r>
              <a:rPr lang="cy-GB" sz="3200" dirty="0">
                <a:latin typeface="Arial" panose="020B0604020202020204" pitchFamily="34" charset="0"/>
                <a:cs typeface="Arial" panose="020B0604020202020204" pitchFamily="34" charset="0"/>
              </a:rPr>
              <a:t>Cyfrinachedd</a:t>
            </a:r>
            <a:br>
              <a:rPr lang="cy-GB" sz="3200" dirty="0">
                <a:latin typeface="Arial" panose="020B0604020202020204" pitchFamily="34" charset="0"/>
                <a:cs typeface="Arial" panose="020B0604020202020204" pitchFamily="34" charset="0"/>
              </a:rPr>
            </a:br>
            <a:r>
              <a:rPr lang="en-GB" sz="3200" noProof="0" dirty="0">
                <a:solidFill>
                  <a:srgbClr val="0070C0"/>
                </a:solidFill>
                <a:latin typeface="Arial" panose="020B0604020202020204" pitchFamily="34" charset="0"/>
                <a:cs typeface="Arial" panose="020B0604020202020204" pitchFamily="34" charset="0"/>
              </a:rPr>
              <a:t>Confidentiality</a:t>
            </a:r>
            <a:endParaRPr lang="en-GB" sz="2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7D985A-24E4-5106-6D34-4DC6A21E9247}"/>
              </a:ext>
            </a:extLst>
          </p:cNvPr>
          <p:cNvSpPr>
            <a:spLocks noGrp="1"/>
          </p:cNvSpPr>
          <p:nvPr>
            <p:ph sz="half" idx="1"/>
          </p:nvPr>
        </p:nvSpPr>
        <p:spPr>
          <a:xfrm>
            <a:off x="257908" y="1781906"/>
            <a:ext cx="4237892" cy="4173416"/>
          </a:xfrm>
        </p:spPr>
        <p:txBody>
          <a:bodyPr>
            <a:normAutofit/>
          </a:bodyPr>
          <a:lstStyle/>
          <a:p>
            <a:pPr marL="0" indent="0">
              <a:buNone/>
            </a:pPr>
            <a:r>
              <a:rPr lang="cy-GB" sz="1800" b="1" dirty="0">
                <a:latin typeface="Arial" panose="020B0604020202020204" pitchFamily="34" charset="0"/>
                <a:cs typeface="Arial" panose="020B0604020202020204" pitchFamily="34" charset="0"/>
              </a:rPr>
              <a:t>Peidiwch â Chynnwys:</a:t>
            </a:r>
          </a:p>
          <a:p>
            <a:pPr marL="0" indent="0">
              <a:buNone/>
            </a:pPr>
            <a:r>
              <a:rPr lang="cy-GB" sz="1800" dirty="0">
                <a:latin typeface="Arial" panose="020B0604020202020204" pitchFamily="34" charset="0"/>
                <a:cs typeface="Arial" panose="020B0604020202020204" pitchFamily="34" charset="0"/>
              </a:rPr>
              <a:t>❌ Enwau plant </a:t>
            </a:r>
          </a:p>
          <a:p>
            <a:pPr marL="0" indent="0">
              <a:buNone/>
            </a:pPr>
            <a:r>
              <a:rPr lang="cy-GB" sz="1800" dirty="0">
                <a:latin typeface="Arial" panose="020B0604020202020204" pitchFamily="34" charset="0"/>
                <a:cs typeface="Arial" panose="020B0604020202020204" pitchFamily="34" charset="0"/>
              </a:rPr>
              <a:t>❌ Enwau teuluoedd </a:t>
            </a:r>
          </a:p>
          <a:p>
            <a:pPr marL="0" indent="0">
              <a:buNone/>
            </a:pPr>
            <a:r>
              <a:rPr lang="cy-GB" sz="1800" dirty="0">
                <a:latin typeface="Arial" panose="020B0604020202020204" pitchFamily="34" charset="0"/>
                <a:cs typeface="Arial" panose="020B0604020202020204" pitchFamily="34" charset="0"/>
              </a:rPr>
              <a:t>❌ Enwau staff</a:t>
            </a:r>
          </a:p>
          <a:p>
            <a:pPr marL="0" indent="0">
              <a:buNone/>
            </a:pPr>
            <a:r>
              <a:rPr lang="cy-GB" sz="1800" dirty="0">
                <a:latin typeface="Arial" panose="020B0604020202020204" pitchFamily="34" charset="0"/>
                <a:cs typeface="Arial" panose="020B0604020202020204" pitchFamily="34" charset="0"/>
              </a:rPr>
              <a:t>❌ Lleoliadau penodol</a:t>
            </a:r>
          </a:p>
          <a:p>
            <a:pPr marL="0" indent="0">
              <a:buNone/>
            </a:pPr>
            <a:endParaRPr lang="cy-GB" sz="1800" dirty="0">
              <a:latin typeface="Arial" panose="020B0604020202020204" pitchFamily="34" charset="0"/>
              <a:cs typeface="Arial" panose="020B0604020202020204" pitchFamily="34" charset="0"/>
            </a:endParaRPr>
          </a:p>
          <a:p>
            <a:pPr marL="0" indent="0">
              <a:buNone/>
            </a:pPr>
            <a:r>
              <a:rPr lang="cy-GB" sz="1800" b="1" dirty="0">
                <a:latin typeface="Arial" panose="020B0604020202020204" pitchFamily="34" charset="0"/>
                <a:cs typeface="Arial" panose="020B0604020202020204" pitchFamily="34" charset="0"/>
              </a:rPr>
              <a:t>Defnyddiwch:</a:t>
            </a:r>
          </a:p>
          <a:p>
            <a:pPr marL="0" indent="0">
              <a:buNone/>
            </a:pPr>
            <a:r>
              <a:rPr lang="cy-GB" sz="1800" dirty="0">
                <a:latin typeface="Arial" panose="020B0604020202020204" pitchFamily="34" charset="0"/>
                <a:cs typeface="Arial" panose="020B0604020202020204" pitchFamily="34" charset="0"/>
              </a:rPr>
              <a:t>✅ Ffugenwau</a:t>
            </a:r>
          </a:p>
          <a:p>
            <a:pPr marL="0" indent="0">
              <a:buNone/>
            </a:pPr>
            <a:r>
              <a:rPr lang="cy-GB" sz="1800" dirty="0">
                <a:latin typeface="Arial" panose="020B0604020202020204" pitchFamily="34" charset="0"/>
                <a:cs typeface="Arial" panose="020B0604020202020204" pitchFamily="34" charset="0"/>
              </a:rPr>
              <a:t>✅ Disgrifiadau cyffredinol </a:t>
            </a:r>
          </a:p>
        </p:txBody>
      </p:sp>
      <p:sp>
        <p:nvSpPr>
          <p:cNvPr id="6" name="Content Placeholder 5">
            <a:extLst>
              <a:ext uri="{FF2B5EF4-FFF2-40B4-BE49-F238E27FC236}">
                <a16:creationId xmlns:a16="http://schemas.microsoft.com/office/drawing/2014/main" id="{57661EB1-98A3-90A6-D0D6-92C9828A236E}"/>
              </a:ext>
            </a:extLst>
          </p:cNvPr>
          <p:cNvSpPr>
            <a:spLocks noGrp="1"/>
          </p:cNvSpPr>
          <p:nvPr>
            <p:ph sz="half" idx="2"/>
          </p:nvPr>
        </p:nvSpPr>
        <p:spPr>
          <a:xfrm>
            <a:off x="4648199" y="1781908"/>
            <a:ext cx="4402015" cy="4173415"/>
          </a:xfrm>
        </p:spPr>
        <p:txBody>
          <a:bodyPr>
            <a:normAutofit/>
          </a:bodyPr>
          <a:lstStyle/>
          <a:p>
            <a:pPr marL="0" indent="0">
              <a:buNone/>
            </a:pPr>
            <a:r>
              <a:rPr lang="en-GB" sz="2000" b="1" dirty="0">
                <a:solidFill>
                  <a:srgbClr val="0070C0"/>
                </a:solidFill>
                <a:latin typeface="Arial" panose="020B0604020202020204" pitchFamily="34" charset="0"/>
                <a:cs typeface="Arial" panose="020B0604020202020204" pitchFamily="34" charset="0"/>
              </a:rPr>
              <a:t>Do Not Include:</a:t>
            </a:r>
          </a:p>
          <a:p>
            <a:pPr marL="0" indent="0">
              <a:buNone/>
            </a:pPr>
            <a:r>
              <a:rPr lang="en-GB" sz="2000" dirty="0">
                <a:solidFill>
                  <a:srgbClr val="0070C0"/>
                </a:solidFill>
                <a:latin typeface="Arial" panose="020B0604020202020204" pitchFamily="34" charset="0"/>
                <a:cs typeface="Arial" panose="020B0604020202020204" pitchFamily="34" charset="0"/>
              </a:rPr>
              <a:t>❌ Children’s names</a:t>
            </a:r>
          </a:p>
          <a:p>
            <a:pPr marL="0" indent="0">
              <a:buNone/>
            </a:pPr>
            <a:r>
              <a:rPr lang="en-GB" sz="2000" dirty="0">
                <a:solidFill>
                  <a:srgbClr val="0070C0"/>
                </a:solidFill>
                <a:latin typeface="Arial" panose="020B0604020202020204" pitchFamily="34" charset="0"/>
                <a:cs typeface="Arial" panose="020B0604020202020204" pitchFamily="34" charset="0"/>
              </a:rPr>
              <a:t>❌ Families’ names</a:t>
            </a:r>
          </a:p>
          <a:p>
            <a:pPr marL="0" indent="0">
              <a:buNone/>
            </a:pPr>
            <a:r>
              <a:rPr lang="en-GB" sz="2000" dirty="0">
                <a:solidFill>
                  <a:srgbClr val="0070C0"/>
                </a:solidFill>
                <a:latin typeface="Arial" panose="020B0604020202020204" pitchFamily="34" charset="0"/>
                <a:cs typeface="Arial" panose="020B0604020202020204" pitchFamily="34" charset="0"/>
              </a:rPr>
              <a:t>❌ Names of staff</a:t>
            </a:r>
          </a:p>
          <a:p>
            <a:pPr marL="0" indent="0">
              <a:buNone/>
            </a:pPr>
            <a:r>
              <a:rPr lang="en-GB" sz="2000" dirty="0">
                <a:solidFill>
                  <a:srgbClr val="0070C0"/>
                </a:solidFill>
                <a:latin typeface="Arial" panose="020B0604020202020204" pitchFamily="34" charset="0"/>
                <a:cs typeface="Arial" panose="020B0604020202020204" pitchFamily="34" charset="0"/>
              </a:rPr>
              <a:t>❌ Specific settings</a:t>
            </a:r>
          </a:p>
          <a:p>
            <a:pPr marL="0" indent="0">
              <a:buNone/>
            </a:pPr>
            <a:endParaRPr lang="en-GB" sz="2000" dirty="0">
              <a:solidFill>
                <a:srgbClr val="0070C0"/>
              </a:solidFill>
              <a:latin typeface="Arial" panose="020B0604020202020204" pitchFamily="34" charset="0"/>
              <a:cs typeface="Arial" panose="020B0604020202020204" pitchFamily="34" charset="0"/>
            </a:endParaRPr>
          </a:p>
          <a:p>
            <a:pPr marL="0" indent="0">
              <a:buNone/>
            </a:pPr>
            <a:r>
              <a:rPr lang="en-GB" sz="2000" b="1" dirty="0">
                <a:solidFill>
                  <a:srgbClr val="0070C0"/>
                </a:solidFill>
                <a:latin typeface="Arial" panose="020B0604020202020204" pitchFamily="34" charset="0"/>
                <a:cs typeface="Arial" panose="020B0604020202020204" pitchFamily="34" charset="0"/>
              </a:rPr>
              <a:t>Use:</a:t>
            </a:r>
          </a:p>
          <a:p>
            <a:pPr marL="0" indent="0">
              <a:buNone/>
            </a:pPr>
            <a:r>
              <a:rPr lang="en-GB" sz="2000" dirty="0">
                <a:solidFill>
                  <a:srgbClr val="0070C0"/>
                </a:solidFill>
                <a:latin typeface="Arial" panose="020B0604020202020204" pitchFamily="34" charset="0"/>
                <a:cs typeface="Arial" panose="020B0604020202020204" pitchFamily="34" charset="0"/>
              </a:rPr>
              <a:t>✅ Pseudonyms</a:t>
            </a:r>
          </a:p>
          <a:p>
            <a:pPr marL="0" indent="0">
              <a:buNone/>
            </a:pPr>
            <a:r>
              <a:rPr lang="en-GB" sz="2000" dirty="0">
                <a:solidFill>
                  <a:srgbClr val="0070C0"/>
                </a:solidFill>
                <a:latin typeface="Arial" panose="020B0604020202020204" pitchFamily="34" charset="0"/>
                <a:cs typeface="Arial" panose="020B0604020202020204" pitchFamily="34" charset="0"/>
              </a:rPr>
              <a:t>✅ General descriptions</a:t>
            </a:r>
          </a:p>
          <a:p>
            <a:pPr marL="0" indent="0">
              <a:buNone/>
            </a:pPr>
            <a:endParaRPr lang="en-GB" sz="20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9467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F752A-E658-0EA2-BFA0-2F73C59E63F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B70E79A-8853-E336-3FCB-8D19E0D28015}"/>
              </a:ext>
            </a:extLst>
          </p:cNvPr>
          <p:cNvSpPr>
            <a:spLocks noGrp="1"/>
          </p:cNvSpPr>
          <p:nvPr>
            <p:ph type="title"/>
          </p:nvPr>
        </p:nvSpPr>
        <p:spPr>
          <a:xfrm>
            <a:off x="635794" y="365125"/>
            <a:ext cx="7886700" cy="1325563"/>
          </a:xfrm>
        </p:spPr>
        <p:txBody>
          <a:bodyPr>
            <a:normAutofit/>
          </a:bodyPr>
          <a:lstStyle/>
          <a:p>
            <a:pPr algn="ctr"/>
            <a:r>
              <a:rPr lang="cy-GB" sz="4000" dirty="0">
                <a:latin typeface="Arial" panose="020B0604020202020204" pitchFamily="34" charset="0"/>
                <a:cs typeface="Arial" panose="020B0604020202020204" pitchFamily="34" charset="0"/>
              </a:rPr>
              <a:t>Tystiolaeth y gallwch ddefnyddio</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Evidence</a:t>
            </a:r>
            <a:r>
              <a:rPr lang="cy-GB" sz="4000" dirty="0">
                <a:solidFill>
                  <a:srgbClr val="0070C0"/>
                </a:solidFill>
                <a:latin typeface="Arial" panose="020B0604020202020204" pitchFamily="34" charset="0"/>
                <a:cs typeface="Arial" panose="020B0604020202020204" pitchFamily="34" charset="0"/>
              </a:rPr>
              <a:t> </a:t>
            </a:r>
            <a:r>
              <a:rPr lang="cy-GB" sz="4000" dirty="0" err="1">
                <a:solidFill>
                  <a:srgbClr val="0070C0"/>
                </a:solidFill>
                <a:latin typeface="Arial" panose="020B0604020202020204" pitchFamily="34" charset="0"/>
                <a:cs typeface="Arial" panose="020B0604020202020204" pitchFamily="34" charset="0"/>
              </a:rPr>
              <a:t>you</a:t>
            </a:r>
            <a:r>
              <a:rPr lang="cy-GB" sz="4000" dirty="0">
                <a:solidFill>
                  <a:srgbClr val="0070C0"/>
                </a:solidFill>
                <a:latin typeface="Arial" panose="020B0604020202020204" pitchFamily="34" charset="0"/>
                <a:cs typeface="Arial" panose="020B0604020202020204" pitchFamily="34" charset="0"/>
              </a:rPr>
              <a:t> can </a:t>
            </a:r>
            <a:r>
              <a:rPr lang="cy-GB" sz="4000" dirty="0" err="1">
                <a:solidFill>
                  <a:srgbClr val="0070C0"/>
                </a:solidFill>
                <a:latin typeface="Arial" panose="020B0604020202020204" pitchFamily="34" charset="0"/>
                <a:cs typeface="Arial" panose="020B0604020202020204" pitchFamily="34" charset="0"/>
              </a:rPr>
              <a:t>use</a:t>
            </a:r>
            <a:endParaRPr lang="en-GB" sz="27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BE7FFA-1CD9-EEAB-A40C-E1890224BE20}"/>
              </a:ext>
            </a:extLst>
          </p:cNvPr>
          <p:cNvSpPr>
            <a:spLocks noGrp="1"/>
          </p:cNvSpPr>
          <p:nvPr>
            <p:ph sz="half" idx="1"/>
          </p:nvPr>
        </p:nvSpPr>
        <p:spPr>
          <a:xfrm>
            <a:off x="257908" y="1863970"/>
            <a:ext cx="4237892" cy="4091352"/>
          </a:xfrm>
        </p:spPr>
        <p:txBody>
          <a:bodyPr>
            <a:normAutofit lnSpcReduction="10000"/>
          </a:bodyPr>
          <a:lstStyle/>
          <a:p>
            <a:r>
              <a:rPr lang="cy-GB" dirty="0">
                <a:latin typeface="Arial" panose="020B0604020202020204" pitchFamily="34" charset="0"/>
                <a:cs typeface="Arial" panose="020B0604020202020204" pitchFamily="34" charset="0"/>
              </a:rPr>
              <a:t>Digwyddiad o'ch gweithle;</a:t>
            </a:r>
          </a:p>
          <a:p>
            <a:r>
              <a:rPr lang="cy-GB" dirty="0">
                <a:latin typeface="Arial" panose="020B0604020202020204" pitchFamily="34" charset="0"/>
                <a:cs typeface="Arial" panose="020B0604020202020204" pitchFamily="34" charset="0"/>
              </a:rPr>
              <a:t>Profiad lleoliad;</a:t>
            </a:r>
          </a:p>
          <a:p>
            <a:r>
              <a:rPr lang="cy-GB" dirty="0">
                <a:latin typeface="Arial" panose="020B0604020202020204" pitchFamily="34" charset="0"/>
                <a:cs typeface="Arial" panose="020B0604020202020204" pitchFamily="34" charset="0"/>
              </a:rPr>
              <a:t>Astudiaeth achos;</a:t>
            </a:r>
          </a:p>
          <a:p>
            <a:r>
              <a:rPr lang="cy-GB" dirty="0">
                <a:latin typeface="Arial" panose="020B0604020202020204" pitchFamily="34" charset="0"/>
                <a:cs typeface="Arial" panose="020B0604020202020204" pitchFamily="34" charset="0"/>
              </a:rPr>
              <a:t>Senario a ddarperir gan diwtor;</a:t>
            </a:r>
          </a:p>
          <a:p>
            <a:r>
              <a:rPr lang="cy-GB" dirty="0">
                <a:latin typeface="Arial" panose="020B0604020202020204" pitchFamily="34" charset="0"/>
                <a:cs typeface="Arial" panose="020B0604020202020204" pitchFamily="34" charset="0"/>
              </a:rPr>
              <a:t>Polisïau perthnasol;</a:t>
            </a:r>
          </a:p>
          <a:p>
            <a:r>
              <a:rPr lang="cy-GB" dirty="0">
                <a:latin typeface="Arial" panose="020B0604020202020204" pitchFamily="34" charset="0"/>
                <a:cs typeface="Arial" panose="020B0604020202020204" pitchFamily="34" charset="0"/>
              </a:rPr>
              <a:t>Deddfwriaeth;</a:t>
            </a:r>
          </a:p>
          <a:p>
            <a:r>
              <a:rPr lang="cy-GB" dirty="0">
                <a:latin typeface="Arial" panose="020B0604020202020204" pitchFamily="34" charset="0"/>
                <a:cs typeface="Arial" panose="020B0604020202020204" pitchFamily="34" charset="0"/>
              </a:rPr>
              <a:t>Fframweithiau myfyriol.</a:t>
            </a:r>
          </a:p>
        </p:txBody>
      </p:sp>
      <p:sp>
        <p:nvSpPr>
          <p:cNvPr id="6" name="Content Placeholder 5">
            <a:extLst>
              <a:ext uri="{FF2B5EF4-FFF2-40B4-BE49-F238E27FC236}">
                <a16:creationId xmlns:a16="http://schemas.microsoft.com/office/drawing/2014/main" id="{DC68832A-F73C-DA4E-2930-45BCB7B53168}"/>
              </a:ext>
            </a:extLst>
          </p:cNvPr>
          <p:cNvSpPr>
            <a:spLocks noGrp="1"/>
          </p:cNvSpPr>
          <p:nvPr>
            <p:ph sz="half" idx="2"/>
          </p:nvPr>
        </p:nvSpPr>
        <p:spPr>
          <a:xfrm>
            <a:off x="4648200" y="1863969"/>
            <a:ext cx="4237892" cy="4091354"/>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A workplace incident;</a:t>
            </a:r>
          </a:p>
          <a:p>
            <a:r>
              <a:rPr lang="en-GB" dirty="0">
                <a:solidFill>
                  <a:srgbClr val="0070C0"/>
                </a:solidFill>
                <a:latin typeface="Arial" panose="020B0604020202020204" pitchFamily="34" charset="0"/>
                <a:cs typeface="Arial" panose="020B0604020202020204" pitchFamily="34" charset="0"/>
              </a:rPr>
              <a:t>A placement experience;</a:t>
            </a:r>
          </a:p>
          <a:p>
            <a:r>
              <a:rPr lang="en-GB" dirty="0">
                <a:solidFill>
                  <a:srgbClr val="0070C0"/>
                </a:solidFill>
                <a:latin typeface="Arial" panose="020B0604020202020204" pitchFamily="34" charset="0"/>
                <a:cs typeface="Arial" panose="020B0604020202020204" pitchFamily="34" charset="0"/>
              </a:rPr>
              <a:t>A case study;</a:t>
            </a:r>
          </a:p>
          <a:p>
            <a:r>
              <a:rPr lang="en-GB" dirty="0">
                <a:solidFill>
                  <a:srgbClr val="0070C0"/>
                </a:solidFill>
                <a:latin typeface="Arial" panose="020B0604020202020204" pitchFamily="34" charset="0"/>
                <a:cs typeface="Arial" panose="020B0604020202020204" pitchFamily="34" charset="0"/>
              </a:rPr>
              <a:t>A tutor-provided scenario;</a:t>
            </a:r>
          </a:p>
          <a:p>
            <a:r>
              <a:rPr lang="en-GB" dirty="0">
                <a:solidFill>
                  <a:srgbClr val="0070C0"/>
                </a:solidFill>
                <a:latin typeface="Arial" panose="020B0604020202020204" pitchFamily="34" charset="0"/>
                <a:cs typeface="Arial" panose="020B0604020202020204" pitchFamily="34" charset="0"/>
              </a:rPr>
              <a:t>Relevant policies;</a:t>
            </a:r>
          </a:p>
          <a:p>
            <a:r>
              <a:rPr lang="en-GB" dirty="0">
                <a:solidFill>
                  <a:srgbClr val="0070C0"/>
                </a:solidFill>
                <a:latin typeface="Arial" panose="020B0604020202020204" pitchFamily="34" charset="0"/>
                <a:cs typeface="Arial" panose="020B0604020202020204" pitchFamily="34" charset="0"/>
              </a:rPr>
              <a:t>Legislation;</a:t>
            </a:r>
          </a:p>
          <a:p>
            <a:r>
              <a:rPr lang="en-GB" dirty="0">
                <a:solidFill>
                  <a:srgbClr val="0070C0"/>
                </a:solidFill>
                <a:latin typeface="Arial" panose="020B0604020202020204" pitchFamily="34" charset="0"/>
                <a:cs typeface="Arial" panose="020B0604020202020204" pitchFamily="34" charset="0"/>
              </a:rPr>
              <a:t>Reflective frameworks.</a:t>
            </a: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8720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DE3A69-52E1-822E-F8EB-8D1133CD315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0DBD313-CEFE-DF1A-6254-3DA29A766B5B}"/>
              </a:ext>
            </a:extLst>
          </p:cNvPr>
          <p:cNvSpPr>
            <a:spLocks noGrp="1"/>
          </p:cNvSpPr>
          <p:nvPr>
            <p:ph type="title"/>
          </p:nvPr>
        </p:nvSpPr>
        <p:spPr>
          <a:xfrm>
            <a:off x="635794" y="365126"/>
            <a:ext cx="7886700" cy="537552"/>
          </a:xfrm>
        </p:spPr>
        <p:txBody>
          <a:bodyPr>
            <a:normAutofit fontScale="90000"/>
          </a:bodyPr>
          <a:lstStyle/>
          <a:p>
            <a:pPr algn="ctr"/>
            <a:r>
              <a:rPr lang="cy-GB" sz="3200" dirty="0">
                <a:latin typeface="Arial" panose="020B0604020202020204" pitchFamily="34" charset="0"/>
                <a:cs typeface="Arial" panose="020B0604020202020204" pitchFamily="34" charset="0"/>
              </a:rPr>
              <a:t>Strwythur </a:t>
            </a:r>
            <a:r>
              <a:rPr lang="cy-GB" sz="3200" dirty="0" err="1">
                <a:latin typeface="Arial" panose="020B0604020202020204" pitchFamily="34" charset="0"/>
                <a:cs typeface="Arial" panose="020B0604020202020204" pitchFamily="34" charset="0"/>
              </a:rPr>
              <a:t>Argymelledig</a:t>
            </a:r>
            <a:br>
              <a:rPr lang="cy-GB" sz="3200" dirty="0">
                <a:latin typeface="Arial" panose="020B0604020202020204" pitchFamily="34" charset="0"/>
                <a:cs typeface="Arial" panose="020B0604020202020204" pitchFamily="34" charset="0"/>
              </a:rPr>
            </a:br>
            <a:r>
              <a:rPr lang="en-GB" sz="3200" noProof="0" dirty="0">
                <a:solidFill>
                  <a:srgbClr val="0070C0"/>
                </a:solidFill>
                <a:latin typeface="Arial" panose="020B0604020202020204" pitchFamily="34" charset="0"/>
                <a:cs typeface="Arial" panose="020B0604020202020204" pitchFamily="34" charset="0"/>
              </a:rPr>
              <a:t>Recommended Structure</a:t>
            </a:r>
            <a:endParaRPr lang="en-GB" sz="2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88AEC0-F31F-D57C-BD43-7826687F4D78}"/>
              </a:ext>
            </a:extLst>
          </p:cNvPr>
          <p:cNvSpPr>
            <a:spLocks noGrp="1"/>
          </p:cNvSpPr>
          <p:nvPr>
            <p:ph sz="half" idx="1"/>
          </p:nvPr>
        </p:nvSpPr>
        <p:spPr>
          <a:xfrm>
            <a:off x="257908" y="1195754"/>
            <a:ext cx="4237892" cy="4759568"/>
          </a:xfrm>
        </p:spPr>
        <p:txBody>
          <a:bodyPr>
            <a:normAutofit fontScale="40000" lnSpcReduction="20000"/>
          </a:bodyPr>
          <a:lstStyle/>
          <a:p>
            <a:r>
              <a:rPr lang="cy-GB" b="1" dirty="0">
                <a:latin typeface="Arial" panose="020B0604020202020204" pitchFamily="34" charset="0"/>
                <a:cs typeface="Arial" panose="020B0604020202020204" pitchFamily="34" charset="0"/>
              </a:rPr>
              <a:t>Cyflwyniad</a:t>
            </a:r>
            <a:r>
              <a:rPr lang="cy-GB" dirty="0">
                <a:latin typeface="Arial" panose="020B0604020202020204" pitchFamily="34" charset="0"/>
                <a:cs typeface="Arial" panose="020B0604020202020204" pitchFamily="34" charset="0"/>
              </a:rPr>
              <a:t> (75 gair)</a:t>
            </a:r>
          </a:p>
          <a:p>
            <a:pPr>
              <a:buFontTx/>
              <a:buChar char="-"/>
            </a:pPr>
            <a:r>
              <a:rPr lang="cy-GB" dirty="0">
                <a:latin typeface="Arial" panose="020B0604020202020204" pitchFamily="34" charset="0"/>
                <a:cs typeface="Arial" panose="020B0604020202020204" pitchFamily="34" charset="0"/>
              </a:rPr>
              <a:t>Y digwyddiad</a:t>
            </a:r>
          </a:p>
          <a:p>
            <a:pPr>
              <a:buFontTx/>
              <a:buChar char="-"/>
            </a:pPr>
            <a:r>
              <a:rPr lang="cy-GB" dirty="0">
                <a:latin typeface="Arial" panose="020B0604020202020204" pitchFamily="34" charset="0"/>
                <a:cs typeface="Arial" panose="020B0604020202020204" pitchFamily="34" charset="0"/>
              </a:rPr>
              <a:t>Y cyd-destun</a:t>
            </a:r>
          </a:p>
          <a:p>
            <a:pPr>
              <a:buFontTx/>
              <a:buChar char="-"/>
            </a:pPr>
            <a:r>
              <a:rPr lang="cy-GB" dirty="0">
                <a:latin typeface="Arial" panose="020B0604020202020204" pitchFamily="34" charset="0"/>
                <a:cs typeface="Arial" panose="020B0604020202020204" pitchFamily="34" charset="0"/>
              </a:rPr>
              <a:t>Fframwaith myfyrio</a:t>
            </a:r>
          </a:p>
          <a:p>
            <a:r>
              <a:rPr lang="cy-GB" b="1" dirty="0">
                <a:latin typeface="Arial" panose="020B0604020202020204" pitchFamily="34" charset="0"/>
                <a:cs typeface="Arial" panose="020B0604020202020204" pitchFamily="34" charset="0"/>
              </a:rPr>
              <a:t>Disgrifiad </a:t>
            </a:r>
            <a:r>
              <a:rPr lang="cy-GB" dirty="0">
                <a:latin typeface="Arial" panose="020B0604020202020204" pitchFamily="34" charset="0"/>
                <a:cs typeface="Arial" panose="020B0604020202020204" pitchFamily="34" charset="0"/>
              </a:rPr>
              <a:t>(100 gair)</a:t>
            </a:r>
          </a:p>
          <a:p>
            <a:pPr>
              <a:buFontTx/>
              <a:buChar char="-"/>
            </a:pPr>
            <a:r>
              <a:rPr lang="cy-GB" dirty="0">
                <a:latin typeface="Arial" panose="020B0604020202020204" pitchFamily="34" charset="0"/>
                <a:cs typeface="Arial" panose="020B0604020202020204" pitchFamily="34" charset="0"/>
              </a:rPr>
              <a:t>Beth ddigwyddodd?</a:t>
            </a:r>
          </a:p>
          <a:p>
            <a:pPr>
              <a:buFontTx/>
              <a:buChar char="-"/>
            </a:pPr>
            <a:r>
              <a:rPr lang="cy-GB" dirty="0">
                <a:latin typeface="Arial" panose="020B0604020202020204" pitchFamily="34" charset="0"/>
                <a:cs typeface="Arial" panose="020B0604020202020204" pitchFamily="34" charset="0"/>
              </a:rPr>
              <a:t>Eich rôl?</a:t>
            </a:r>
          </a:p>
          <a:p>
            <a:r>
              <a:rPr lang="cy-GB" b="1" dirty="0">
                <a:latin typeface="Arial" panose="020B0604020202020204" pitchFamily="34" charset="0"/>
                <a:cs typeface="Arial" panose="020B0604020202020204" pitchFamily="34" charset="0"/>
              </a:rPr>
              <a:t>Dadansoddiad </a:t>
            </a:r>
            <a:r>
              <a:rPr lang="cy-GB" dirty="0">
                <a:latin typeface="Arial" panose="020B0604020202020204" pitchFamily="34" charset="0"/>
                <a:cs typeface="Arial" panose="020B0604020202020204" pitchFamily="34" charset="0"/>
              </a:rPr>
              <a:t>(250 gair)</a:t>
            </a:r>
          </a:p>
          <a:p>
            <a:pPr>
              <a:buFontTx/>
              <a:buChar char="-"/>
            </a:pPr>
            <a:r>
              <a:rPr lang="cy-GB" dirty="0">
                <a:latin typeface="Arial" panose="020B0604020202020204" pitchFamily="34" charset="0"/>
                <a:cs typeface="Arial" panose="020B0604020202020204" pitchFamily="34" charset="0"/>
              </a:rPr>
              <a:t>Gwneud penderfyniadau</a:t>
            </a:r>
          </a:p>
          <a:p>
            <a:pPr>
              <a:buFontTx/>
              <a:buChar char="-"/>
            </a:pPr>
            <a:r>
              <a:rPr lang="cy-GB" dirty="0">
                <a:latin typeface="Arial" panose="020B0604020202020204" pitchFamily="34" charset="0"/>
                <a:cs typeface="Arial" panose="020B0604020202020204" pitchFamily="34" charset="0"/>
              </a:rPr>
              <a:t>Arweinyddiaeth</a:t>
            </a:r>
          </a:p>
          <a:p>
            <a:pPr>
              <a:buFontTx/>
              <a:buChar char="-"/>
            </a:pPr>
            <a:r>
              <a:rPr lang="cy-GB" dirty="0">
                <a:latin typeface="Arial" panose="020B0604020202020204" pitchFamily="34" charset="0"/>
                <a:cs typeface="Arial" panose="020B0604020202020204" pitchFamily="34" charset="0"/>
              </a:rPr>
              <a:t>Moeseg</a:t>
            </a:r>
          </a:p>
          <a:p>
            <a:pPr>
              <a:buFontTx/>
              <a:buChar char="-"/>
            </a:pPr>
            <a:r>
              <a:rPr lang="cy-GB" dirty="0">
                <a:latin typeface="Arial" panose="020B0604020202020204" pitchFamily="34" charset="0"/>
                <a:cs typeface="Arial" panose="020B0604020202020204" pitchFamily="34" charset="0"/>
              </a:rPr>
              <a:t>Diogelu</a:t>
            </a:r>
          </a:p>
          <a:p>
            <a:pPr>
              <a:buFontTx/>
              <a:buChar char="-"/>
            </a:pPr>
            <a:r>
              <a:rPr lang="cy-GB" dirty="0">
                <a:latin typeface="Arial" panose="020B0604020202020204" pitchFamily="34" charset="0"/>
                <a:cs typeface="Arial" panose="020B0604020202020204" pitchFamily="34" charset="0"/>
              </a:rPr>
              <a:t>Rheoli risg</a:t>
            </a:r>
          </a:p>
          <a:p>
            <a:r>
              <a:rPr lang="cy-GB" b="1" dirty="0">
                <a:latin typeface="Arial" panose="020B0604020202020204" pitchFamily="34" charset="0"/>
                <a:cs typeface="Arial" panose="020B0604020202020204" pitchFamily="34" charset="0"/>
              </a:rPr>
              <a:t>Dysgu arweinyddiaeth </a:t>
            </a:r>
            <a:r>
              <a:rPr lang="cy-GB" dirty="0">
                <a:latin typeface="Arial" panose="020B0604020202020204" pitchFamily="34" charset="0"/>
                <a:cs typeface="Arial" panose="020B0604020202020204" pitchFamily="34" charset="0"/>
              </a:rPr>
              <a:t>(125 gair)</a:t>
            </a:r>
          </a:p>
          <a:p>
            <a:pPr>
              <a:buFontTx/>
              <a:buChar char="-"/>
            </a:pPr>
            <a:r>
              <a:rPr lang="cy-GB" dirty="0">
                <a:latin typeface="Arial" panose="020B0604020202020204" pitchFamily="34" charset="0"/>
                <a:cs typeface="Arial" panose="020B0604020202020204" pitchFamily="34" charset="0"/>
              </a:rPr>
              <a:t>Beth ddysgoch o’r profiad?</a:t>
            </a:r>
          </a:p>
          <a:p>
            <a:pPr>
              <a:buFontTx/>
              <a:buChar char="-"/>
            </a:pPr>
            <a:r>
              <a:rPr lang="cy-GB" dirty="0">
                <a:latin typeface="Arial" panose="020B0604020202020204" pitchFamily="34" charset="0"/>
                <a:cs typeface="Arial" panose="020B0604020202020204" pitchFamily="34" charset="0"/>
              </a:rPr>
              <a:t>Sut mae wedi datblygu eich gwybodaeth a’ch sgiliau?</a:t>
            </a:r>
          </a:p>
          <a:p>
            <a:pPr>
              <a:buFontTx/>
              <a:buChar char="-"/>
            </a:pPr>
            <a:r>
              <a:rPr lang="cy-GB" dirty="0">
                <a:latin typeface="Arial" panose="020B0604020202020204" pitchFamily="34" charset="0"/>
                <a:cs typeface="Arial" panose="020B0604020202020204" pitchFamily="34" charset="0"/>
              </a:rPr>
              <a:t>Sut fydd hyn yn dylanwadu ar eich arfer yn y dyfodol?</a:t>
            </a:r>
          </a:p>
          <a:p>
            <a:r>
              <a:rPr lang="cy-GB" b="1" dirty="0">
                <a:latin typeface="Arial" panose="020B0604020202020204" pitchFamily="34" charset="0"/>
                <a:cs typeface="Arial" panose="020B0604020202020204" pitchFamily="34" charset="0"/>
              </a:rPr>
              <a:t>Casgliad </a:t>
            </a:r>
            <a:r>
              <a:rPr lang="cy-GB" dirty="0">
                <a:latin typeface="Arial" panose="020B0604020202020204" pitchFamily="34" charset="0"/>
                <a:cs typeface="Arial" panose="020B0604020202020204" pitchFamily="34" charset="0"/>
              </a:rPr>
              <a:t>(50 gair)</a:t>
            </a:r>
          </a:p>
        </p:txBody>
      </p:sp>
      <p:sp>
        <p:nvSpPr>
          <p:cNvPr id="6" name="Content Placeholder 5">
            <a:extLst>
              <a:ext uri="{FF2B5EF4-FFF2-40B4-BE49-F238E27FC236}">
                <a16:creationId xmlns:a16="http://schemas.microsoft.com/office/drawing/2014/main" id="{69045B55-0795-6651-4708-6CB66EC5FE97}"/>
              </a:ext>
            </a:extLst>
          </p:cNvPr>
          <p:cNvSpPr>
            <a:spLocks noGrp="1"/>
          </p:cNvSpPr>
          <p:nvPr>
            <p:ph sz="half" idx="2"/>
          </p:nvPr>
        </p:nvSpPr>
        <p:spPr>
          <a:xfrm>
            <a:off x="4648199" y="1195754"/>
            <a:ext cx="4402015" cy="4759569"/>
          </a:xfrm>
        </p:spPr>
        <p:txBody>
          <a:bodyPr>
            <a:normAutofit fontScale="40000" lnSpcReduction="20000"/>
          </a:bodyPr>
          <a:lstStyle/>
          <a:p>
            <a:r>
              <a:rPr lang="en-GB" b="1" dirty="0">
                <a:solidFill>
                  <a:srgbClr val="0070C0"/>
                </a:solidFill>
                <a:latin typeface="Arial" panose="020B0604020202020204" pitchFamily="34" charset="0"/>
                <a:cs typeface="Arial" panose="020B0604020202020204" pitchFamily="34" charset="0"/>
              </a:rPr>
              <a:t>Introduction</a:t>
            </a:r>
            <a:r>
              <a:rPr lang="en-GB" dirty="0">
                <a:solidFill>
                  <a:srgbClr val="0070C0"/>
                </a:solidFill>
                <a:latin typeface="Arial" panose="020B0604020202020204" pitchFamily="34" charset="0"/>
                <a:cs typeface="Arial" panose="020B0604020202020204" pitchFamily="34" charset="0"/>
              </a:rPr>
              <a:t> (75 words)</a:t>
            </a:r>
          </a:p>
          <a:p>
            <a:pPr>
              <a:buFontTx/>
              <a:buChar char="-"/>
            </a:pPr>
            <a:r>
              <a:rPr lang="en-GB" dirty="0">
                <a:solidFill>
                  <a:srgbClr val="0070C0"/>
                </a:solidFill>
                <a:latin typeface="Arial" panose="020B0604020202020204" pitchFamily="34" charset="0"/>
                <a:cs typeface="Arial" panose="020B0604020202020204" pitchFamily="34" charset="0"/>
              </a:rPr>
              <a:t>The incident</a:t>
            </a:r>
          </a:p>
          <a:p>
            <a:pPr>
              <a:buFontTx/>
              <a:buChar char="-"/>
            </a:pPr>
            <a:r>
              <a:rPr lang="en-GB" dirty="0">
                <a:solidFill>
                  <a:srgbClr val="0070C0"/>
                </a:solidFill>
                <a:latin typeface="Arial" panose="020B0604020202020204" pitchFamily="34" charset="0"/>
                <a:cs typeface="Arial" panose="020B0604020202020204" pitchFamily="34" charset="0"/>
              </a:rPr>
              <a:t>The context</a:t>
            </a:r>
          </a:p>
          <a:p>
            <a:pPr>
              <a:buFontTx/>
              <a:buChar char="-"/>
            </a:pPr>
            <a:r>
              <a:rPr lang="en-GB" dirty="0">
                <a:solidFill>
                  <a:srgbClr val="0070C0"/>
                </a:solidFill>
                <a:latin typeface="Arial" panose="020B0604020202020204" pitchFamily="34" charset="0"/>
                <a:cs typeface="Arial" panose="020B0604020202020204" pitchFamily="34" charset="0"/>
              </a:rPr>
              <a:t>Reflective framework</a:t>
            </a:r>
          </a:p>
          <a:p>
            <a:r>
              <a:rPr lang="en-GB" b="1" dirty="0">
                <a:solidFill>
                  <a:srgbClr val="0070C0"/>
                </a:solidFill>
                <a:latin typeface="Arial" panose="020B0604020202020204" pitchFamily="34" charset="0"/>
                <a:cs typeface="Arial" panose="020B0604020202020204" pitchFamily="34" charset="0"/>
              </a:rPr>
              <a:t>Description </a:t>
            </a:r>
            <a:r>
              <a:rPr lang="en-GB" dirty="0">
                <a:solidFill>
                  <a:srgbClr val="0070C0"/>
                </a:solidFill>
                <a:latin typeface="Arial" panose="020B0604020202020204" pitchFamily="34" charset="0"/>
                <a:cs typeface="Arial" panose="020B0604020202020204" pitchFamily="34" charset="0"/>
              </a:rPr>
              <a:t>(100 words)</a:t>
            </a:r>
          </a:p>
          <a:p>
            <a:pPr>
              <a:buFontTx/>
              <a:buChar char="-"/>
            </a:pPr>
            <a:r>
              <a:rPr lang="en-GB" dirty="0">
                <a:solidFill>
                  <a:srgbClr val="0070C0"/>
                </a:solidFill>
                <a:latin typeface="Arial" panose="020B0604020202020204" pitchFamily="34" charset="0"/>
                <a:cs typeface="Arial" panose="020B0604020202020204" pitchFamily="34" charset="0"/>
              </a:rPr>
              <a:t>What happened?</a:t>
            </a:r>
          </a:p>
          <a:p>
            <a:pPr>
              <a:buFontTx/>
              <a:buChar char="-"/>
            </a:pPr>
            <a:r>
              <a:rPr lang="en-GB" dirty="0">
                <a:solidFill>
                  <a:srgbClr val="0070C0"/>
                </a:solidFill>
                <a:latin typeface="Arial" panose="020B0604020202020204" pitchFamily="34" charset="0"/>
                <a:cs typeface="Arial" panose="020B0604020202020204" pitchFamily="34" charset="0"/>
              </a:rPr>
              <a:t>Your role</a:t>
            </a:r>
          </a:p>
          <a:p>
            <a:r>
              <a:rPr lang="en-GB" b="1" dirty="0">
                <a:solidFill>
                  <a:srgbClr val="0070C0"/>
                </a:solidFill>
                <a:latin typeface="Arial" panose="020B0604020202020204" pitchFamily="34" charset="0"/>
                <a:cs typeface="Arial" panose="020B0604020202020204" pitchFamily="34" charset="0"/>
              </a:rPr>
              <a:t>Analysis </a:t>
            </a:r>
            <a:r>
              <a:rPr lang="en-GB" dirty="0">
                <a:solidFill>
                  <a:srgbClr val="0070C0"/>
                </a:solidFill>
                <a:latin typeface="Arial" panose="020B0604020202020204" pitchFamily="34" charset="0"/>
                <a:cs typeface="Arial" panose="020B0604020202020204" pitchFamily="34" charset="0"/>
              </a:rPr>
              <a:t>(250 words)</a:t>
            </a:r>
          </a:p>
          <a:p>
            <a:pPr>
              <a:buFontTx/>
              <a:buChar char="-"/>
            </a:pPr>
            <a:r>
              <a:rPr lang="en-GB" dirty="0">
                <a:solidFill>
                  <a:srgbClr val="0070C0"/>
                </a:solidFill>
                <a:latin typeface="Arial" panose="020B0604020202020204" pitchFamily="34" charset="0"/>
                <a:cs typeface="Arial" panose="020B0604020202020204" pitchFamily="34" charset="0"/>
              </a:rPr>
              <a:t>Decision-making</a:t>
            </a:r>
          </a:p>
          <a:p>
            <a:pPr>
              <a:buFontTx/>
              <a:buChar char="-"/>
            </a:pPr>
            <a:r>
              <a:rPr lang="en-GB" dirty="0">
                <a:solidFill>
                  <a:srgbClr val="0070C0"/>
                </a:solidFill>
                <a:latin typeface="Arial" panose="020B0604020202020204" pitchFamily="34" charset="0"/>
                <a:cs typeface="Arial" panose="020B0604020202020204" pitchFamily="34" charset="0"/>
              </a:rPr>
              <a:t>Leadership</a:t>
            </a:r>
          </a:p>
          <a:p>
            <a:pPr>
              <a:buFontTx/>
              <a:buChar char="-"/>
            </a:pPr>
            <a:r>
              <a:rPr lang="en-GB" dirty="0">
                <a:solidFill>
                  <a:srgbClr val="0070C0"/>
                </a:solidFill>
                <a:latin typeface="Arial" panose="020B0604020202020204" pitchFamily="34" charset="0"/>
                <a:cs typeface="Arial" panose="020B0604020202020204" pitchFamily="34" charset="0"/>
              </a:rPr>
              <a:t>Ethics</a:t>
            </a:r>
          </a:p>
          <a:p>
            <a:pPr>
              <a:buFontTx/>
              <a:buChar char="-"/>
            </a:pPr>
            <a:r>
              <a:rPr lang="en-GB" dirty="0">
                <a:solidFill>
                  <a:srgbClr val="0070C0"/>
                </a:solidFill>
                <a:latin typeface="Arial" panose="020B0604020202020204" pitchFamily="34" charset="0"/>
                <a:cs typeface="Arial" panose="020B0604020202020204" pitchFamily="34" charset="0"/>
              </a:rPr>
              <a:t>Safeguarding</a:t>
            </a:r>
          </a:p>
          <a:p>
            <a:pPr>
              <a:buFontTx/>
              <a:buChar char="-"/>
            </a:pPr>
            <a:r>
              <a:rPr lang="en-GB" dirty="0">
                <a:solidFill>
                  <a:srgbClr val="0070C0"/>
                </a:solidFill>
                <a:latin typeface="Arial" panose="020B0604020202020204" pitchFamily="34" charset="0"/>
                <a:cs typeface="Arial" panose="020B0604020202020204" pitchFamily="34" charset="0"/>
              </a:rPr>
              <a:t>Risk management</a:t>
            </a:r>
          </a:p>
          <a:p>
            <a:r>
              <a:rPr lang="en-GB" b="1" dirty="0">
                <a:solidFill>
                  <a:srgbClr val="0070C0"/>
                </a:solidFill>
                <a:latin typeface="Arial" panose="020B0604020202020204" pitchFamily="34" charset="0"/>
                <a:cs typeface="Arial" panose="020B0604020202020204" pitchFamily="34" charset="0"/>
              </a:rPr>
              <a:t>Leadership learning </a:t>
            </a:r>
            <a:r>
              <a:rPr lang="en-GB" dirty="0">
                <a:solidFill>
                  <a:srgbClr val="0070C0"/>
                </a:solidFill>
                <a:latin typeface="Arial" panose="020B0604020202020204" pitchFamily="34" charset="0"/>
                <a:cs typeface="Arial" panose="020B0604020202020204" pitchFamily="34" charset="0"/>
              </a:rPr>
              <a:t>(125 words)</a:t>
            </a:r>
          </a:p>
          <a:p>
            <a:pPr>
              <a:buFontTx/>
              <a:buChar char="-"/>
            </a:pPr>
            <a:r>
              <a:rPr lang="en-GB" dirty="0">
                <a:solidFill>
                  <a:srgbClr val="0070C0"/>
                </a:solidFill>
                <a:latin typeface="Arial" panose="020B0604020202020204" pitchFamily="34" charset="0"/>
                <a:cs typeface="Arial" panose="020B0604020202020204" pitchFamily="34" charset="0"/>
              </a:rPr>
              <a:t>What did you learn from the experience?</a:t>
            </a:r>
          </a:p>
          <a:p>
            <a:pPr>
              <a:buFontTx/>
              <a:buChar char="-"/>
            </a:pPr>
            <a:r>
              <a:rPr lang="en-GB" dirty="0">
                <a:solidFill>
                  <a:srgbClr val="0070C0"/>
                </a:solidFill>
                <a:latin typeface="Arial" panose="020B0604020202020204" pitchFamily="34" charset="0"/>
                <a:cs typeface="Arial" panose="020B0604020202020204" pitchFamily="34" charset="0"/>
              </a:rPr>
              <a:t>How has it developed your knowledge and skills?</a:t>
            </a:r>
          </a:p>
          <a:p>
            <a:pPr>
              <a:buFontTx/>
              <a:buChar char="-"/>
            </a:pPr>
            <a:r>
              <a:rPr lang="en-GB" dirty="0">
                <a:solidFill>
                  <a:srgbClr val="0070C0"/>
                </a:solidFill>
                <a:latin typeface="Arial" panose="020B0604020202020204" pitchFamily="34" charset="0"/>
                <a:cs typeface="Arial" panose="020B0604020202020204" pitchFamily="34" charset="0"/>
              </a:rPr>
              <a:t>How will it influence your future practice?</a:t>
            </a:r>
          </a:p>
          <a:p>
            <a:r>
              <a:rPr lang="en-GB" b="1" dirty="0">
                <a:solidFill>
                  <a:srgbClr val="0070C0"/>
                </a:solidFill>
                <a:latin typeface="Arial" panose="020B0604020202020204" pitchFamily="34" charset="0"/>
                <a:cs typeface="Arial" panose="020B0604020202020204" pitchFamily="34" charset="0"/>
              </a:rPr>
              <a:t>Conclusion </a:t>
            </a:r>
            <a:r>
              <a:rPr lang="en-GB" dirty="0">
                <a:solidFill>
                  <a:srgbClr val="0070C0"/>
                </a:solidFill>
                <a:latin typeface="Arial" panose="020B0604020202020204" pitchFamily="34" charset="0"/>
                <a:cs typeface="Arial" panose="020B0604020202020204" pitchFamily="34" charset="0"/>
              </a:rPr>
              <a:t>(50 words)</a:t>
            </a: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7339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54761A-3C56-81A4-3851-C2DA9A4034E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083EC3F-DB9F-99B4-5A57-9E76D38D9A28}"/>
              </a:ext>
            </a:extLst>
          </p:cNvPr>
          <p:cNvSpPr>
            <a:spLocks noGrp="1"/>
          </p:cNvSpPr>
          <p:nvPr>
            <p:ph type="title"/>
          </p:nvPr>
        </p:nvSpPr>
        <p:spPr>
          <a:xfrm>
            <a:off x="635794" y="365126"/>
            <a:ext cx="7886700" cy="537552"/>
          </a:xfrm>
        </p:spPr>
        <p:txBody>
          <a:bodyPr>
            <a:normAutofit fontScale="90000"/>
          </a:bodyPr>
          <a:lstStyle/>
          <a:p>
            <a:pPr algn="ctr"/>
            <a:r>
              <a:rPr lang="cy-GB" sz="3200" dirty="0">
                <a:latin typeface="Arial" panose="020B0604020202020204" pitchFamily="34" charset="0"/>
                <a:cs typeface="Arial" panose="020B0604020202020204" pitchFamily="34" charset="0"/>
              </a:rPr>
              <a:t>Mae angen dadansoddi...</a:t>
            </a:r>
            <a:br>
              <a:rPr lang="cy-GB" sz="3200" dirty="0">
                <a:latin typeface="Arial" panose="020B0604020202020204" pitchFamily="34" charset="0"/>
                <a:cs typeface="Arial" panose="020B0604020202020204" pitchFamily="34" charset="0"/>
              </a:rPr>
            </a:br>
            <a:r>
              <a:rPr lang="en-GB" sz="3200" noProof="0" dirty="0">
                <a:solidFill>
                  <a:srgbClr val="0070C0"/>
                </a:solidFill>
                <a:latin typeface="Arial" panose="020B0604020202020204" pitchFamily="34" charset="0"/>
                <a:cs typeface="Arial" panose="020B0604020202020204" pitchFamily="34" charset="0"/>
              </a:rPr>
              <a:t>Analysis required…</a:t>
            </a:r>
            <a:endParaRPr lang="en-GB" sz="2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AC1FE2-0898-0897-23A6-1BD4EABC5AAE}"/>
              </a:ext>
            </a:extLst>
          </p:cNvPr>
          <p:cNvSpPr>
            <a:spLocks noGrp="1"/>
          </p:cNvSpPr>
          <p:nvPr>
            <p:ph sz="half" idx="1"/>
          </p:nvPr>
        </p:nvSpPr>
        <p:spPr>
          <a:xfrm>
            <a:off x="257908" y="1195754"/>
            <a:ext cx="4237892" cy="4759568"/>
          </a:xfrm>
        </p:spPr>
        <p:txBody>
          <a:bodyPr>
            <a:noAutofit/>
          </a:bodyPr>
          <a:lstStyle/>
          <a:p>
            <a:pPr marL="0" indent="0">
              <a:buNone/>
            </a:pPr>
            <a:r>
              <a:rPr lang="cy-GB" sz="1900" b="1" dirty="0">
                <a:latin typeface="Arial" panose="020B0604020202020204" pitchFamily="34" charset="0"/>
                <a:cs typeface="Arial" panose="020B0604020202020204" pitchFamily="34" charset="0"/>
              </a:rPr>
              <a:t>O hwn:</a:t>
            </a:r>
          </a:p>
          <a:p>
            <a:pPr>
              <a:buFontTx/>
              <a:buChar char="-"/>
            </a:pPr>
            <a:r>
              <a:rPr lang="cy-GB" sz="1900" dirty="0">
                <a:latin typeface="Arial" panose="020B0604020202020204" pitchFamily="34" charset="0"/>
                <a:cs typeface="Arial" panose="020B0604020202020204" pitchFamily="34" charset="0"/>
              </a:rPr>
              <a:t>Cafodd pryder diogelu ei adrodd a dilynwyd y gweithdrefnau priodol.</a:t>
            </a:r>
          </a:p>
          <a:p>
            <a:pPr marL="0" indent="0">
              <a:buNone/>
            </a:pPr>
            <a:endParaRPr lang="cy-GB" sz="1900" dirty="0">
              <a:latin typeface="Arial" panose="020B0604020202020204" pitchFamily="34" charset="0"/>
              <a:cs typeface="Arial" panose="020B0604020202020204" pitchFamily="34" charset="0"/>
            </a:endParaRPr>
          </a:p>
          <a:p>
            <a:pPr marL="0" indent="0">
              <a:buNone/>
            </a:pPr>
            <a:r>
              <a:rPr lang="cy-GB" sz="1900" b="1" dirty="0">
                <a:latin typeface="Arial" panose="020B0604020202020204" pitchFamily="34" charset="0"/>
                <a:cs typeface="Arial" panose="020B0604020202020204" pitchFamily="34" charset="0"/>
              </a:rPr>
              <a:t>I hwn:</a:t>
            </a:r>
          </a:p>
          <a:p>
            <a:pPr marL="0" indent="0">
              <a:buNone/>
            </a:pPr>
            <a:r>
              <a:rPr lang="cy-GB" sz="1900" dirty="0">
                <a:latin typeface="Arial" panose="020B0604020202020204" pitchFamily="34" charset="0"/>
                <a:cs typeface="Arial" panose="020B0604020202020204" pitchFamily="34" charset="0"/>
              </a:rPr>
              <a:t>- Amlygodd y pryder diogelu bwysigrwydd chwilfrydedd proffesiynol a chyfathrebu amserol. Er bod y polisi wedi'i ddilyn yn briodol, datgelodd myfyrio gyfleoedd ar gyfer ymyrraeth gynharach. Atgyfnerthodd y profiad hwn fy nealltwriaeth bod arweinyddiaeth yn cynnwys creu amgylcheddau lle mae staff yn teimlo'n hyderus i godi pryderon heb ofni beirniadaeth.</a:t>
            </a:r>
          </a:p>
        </p:txBody>
      </p:sp>
      <p:sp>
        <p:nvSpPr>
          <p:cNvPr id="6" name="Content Placeholder 5">
            <a:extLst>
              <a:ext uri="{FF2B5EF4-FFF2-40B4-BE49-F238E27FC236}">
                <a16:creationId xmlns:a16="http://schemas.microsoft.com/office/drawing/2014/main" id="{AB4BDCDD-9302-A6D5-6A45-3E67BA1F0C6D}"/>
              </a:ext>
            </a:extLst>
          </p:cNvPr>
          <p:cNvSpPr>
            <a:spLocks noGrp="1"/>
          </p:cNvSpPr>
          <p:nvPr>
            <p:ph sz="half" idx="2"/>
          </p:nvPr>
        </p:nvSpPr>
        <p:spPr>
          <a:xfrm>
            <a:off x="4648199" y="1195754"/>
            <a:ext cx="4402015" cy="4759569"/>
          </a:xfrm>
        </p:spPr>
        <p:txBody>
          <a:bodyPr>
            <a:normAutofit fontScale="92500" lnSpcReduction="10000"/>
          </a:bodyPr>
          <a:lstStyle/>
          <a:p>
            <a:pPr marL="0" indent="0">
              <a:buNone/>
            </a:pPr>
            <a:r>
              <a:rPr lang="en-GB" sz="2000" b="1" dirty="0">
                <a:solidFill>
                  <a:srgbClr val="0070C0"/>
                </a:solidFill>
                <a:latin typeface="Arial" panose="020B0604020202020204" pitchFamily="34" charset="0"/>
                <a:cs typeface="Arial" panose="020B0604020202020204" pitchFamily="34" charset="0"/>
              </a:rPr>
              <a:t>From this:</a:t>
            </a:r>
          </a:p>
          <a:p>
            <a:pPr>
              <a:buFontTx/>
              <a:buChar char="-"/>
            </a:pPr>
            <a:r>
              <a:rPr lang="en-GB" sz="2000" dirty="0">
                <a:solidFill>
                  <a:srgbClr val="0070C0"/>
                </a:solidFill>
                <a:latin typeface="Arial" panose="020B0604020202020204" pitchFamily="34" charset="0"/>
                <a:cs typeface="Arial" panose="020B0604020202020204" pitchFamily="34" charset="0"/>
              </a:rPr>
              <a:t>A safeguarding concern was reported and appropriate procedures were followed.</a:t>
            </a:r>
          </a:p>
          <a:p>
            <a:pPr marL="0" indent="0">
              <a:buNone/>
            </a:pPr>
            <a:endParaRPr lang="en-GB" sz="2000" b="1" dirty="0">
              <a:solidFill>
                <a:srgbClr val="0070C0"/>
              </a:solidFill>
              <a:latin typeface="Arial" panose="020B0604020202020204" pitchFamily="34" charset="0"/>
              <a:cs typeface="Arial" panose="020B0604020202020204" pitchFamily="34" charset="0"/>
            </a:endParaRPr>
          </a:p>
          <a:p>
            <a:pPr marL="0" indent="0">
              <a:buNone/>
            </a:pPr>
            <a:r>
              <a:rPr lang="en-GB" sz="2000" b="1" dirty="0">
                <a:solidFill>
                  <a:srgbClr val="0070C0"/>
                </a:solidFill>
                <a:latin typeface="Arial" panose="020B0604020202020204" pitchFamily="34" charset="0"/>
                <a:cs typeface="Arial" panose="020B0604020202020204" pitchFamily="34" charset="0"/>
              </a:rPr>
              <a:t>To this:</a:t>
            </a:r>
          </a:p>
          <a:p>
            <a:pPr marL="0" indent="0">
              <a:buNone/>
            </a:pPr>
            <a:r>
              <a:rPr lang="en-GB" sz="2000" b="1" dirty="0">
                <a:solidFill>
                  <a:srgbClr val="0070C0"/>
                </a:solidFill>
                <a:latin typeface="Arial" panose="020B0604020202020204" pitchFamily="34" charset="0"/>
                <a:cs typeface="Arial" panose="020B0604020202020204" pitchFamily="34" charset="0"/>
              </a:rPr>
              <a:t>- </a:t>
            </a:r>
            <a:r>
              <a:rPr lang="en-GB" sz="2000" dirty="0">
                <a:solidFill>
                  <a:srgbClr val="0070C0"/>
                </a:solidFill>
                <a:latin typeface="Arial" panose="020B0604020202020204" pitchFamily="34" charset="0"/>
                <a:cs typeface="Arial" panose="020B0604020202020204" pitchFamily="34" charset="0"/>
              </a:rPr>
              <a:t>The safeguarding concern highlighted the importance of professional curiosity and timely communication. Although policy was followed appropriately, reflection revealed opportunities for earlier intervention. This experience reinforced my understanding that leadership involves creating environments where staff feel confident to raise concerns without fear of criticism.</a:t>
            </a:r>
          </a:p>
        </p:txBody>
      </p:sp>
    </p:spTree>
    <p:extLst>
      <p:ext uri="{BB962C8B-B14F-4D97-AF65-F5344CB8AC3E}">
        <p14:creationId xmlns:p14="http://schemas.microsoft.com/office/powerpoint/2010/main" val="3360425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130D2-1BE5-8348-07F0-449E0898997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B9D4B39-0986-7DA0-503C-82256F6080A8}"/>
              </a:ext>
            </a:extLst>
          </p:cNvPr>
          <p:cNvSpPr>
            <a:spLocks noGrp="1"/>
          </p:cNvSpPr>
          <p:nvPr>
            <p:ph type="title"/>
          </p:nvPr>
        </p:nvSpPr>
        <p:spPr>
          <a:xfrm>
            <a:off x="635794" y="365126"/>
            <a:ext cx="7886700" cy="537552"/>
          </a:xfrm>
        </p:spPr>
        <p:txBody>
          <a:bodyPr>
            <a:normAutofit fontScale="90000"/>
          </a:bodyPr>
          <a:lstStyle/>
          <a:p>
            <a:pPr algn="ctr"/>
            <a:r>
              <a:rPr lang="cy-GB" sz="3200" dirty="0">
                <a:latin typeface="Arial" panose="020B0604020202020204" pitchFamily="34" charset="0"/>
                <a:cs typeface="Arial" panose="020B0604020202020204" pitchFamily="34" charset="0"/>
              </a:rPr>
              <a:t>Cwestiynau Myfyrio</a:t>
            </a:r>
            <a:br>
              <a:rPr lang="cy-GB" sz="3200" dirty="0">
                <a:latin typeface="Arial" panose="020B0604020202020204" pitchFamily="34" charset="0"/>
                <a:cs typeface="Arial" panose="020B0604020202020204" pitchFamily="34" charset="0"/>
              </a:rPr>
            </a:br>
            <a:r>
              <a:rPr lang="en-GB" sz="3200" noProof="0" dirty="0">
                <a:solidFill>
                  <a:srgbClr val="0070C0"/>
                </a:solidFill>
                <a:latin typeface="Arial" panose="020B0604020202020204" pitchFamily="34" charset="0"/>
                <a:cs typeface="Arial" panose="020B0604020202020204" pitchFamily="34" charset="0"/>
              </a:rPr>
              <a:t>Reflection Questions</a:t>
            </a:r>
            <a:endParaRPr lang="en-GB" sz="2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02FA521-F53D-C849-0A05-04BD8E2735F6}"/>
              </a:ext>
            </a:extLst>
          </p:cNvPr>
          <p:cNvSpPr>
            <a:spLocks noGrp="1"/>
          </p:cNvSpPr>
          <p:nvPr>
            <p:ph sz="half" idx="1"/>
          </p:nvPr>
        </p:nvSpPr>
        <p:spPr>
          <a:xfrm>
            <a:off x="257908" y="1195754"/>
            <a:ext cx="4237892" cy="4759568"/>
          </a:xfrm>
        </p:spPr>
        <p:txBody>
          <a:bodyPr>
            <a:noAutofit/>
          </a:bodyPr>
          <a:lstStyle/>
          <a:p>
            <a:pPr marL="0" indent="0">
              <a:buNone/>
            </a:pPr>
            <a:r>
              <a:rPr lang="cy-GB" sz="2000" b="1" dirty="0">
                <a:latin typeface="Arial" panose="020B0604020202020204" pitchFamily="34" charset="0"/>
                <a:cs typeface="Arial" panose="020B0604020202020204" pitchFamily="34" charset="0"/>
              </a:rPr>
              <a:t>Diogelu</a:t>
            </a:r>
          </a:p>
          <a:p>
            <a:pPr>
              <a:buFontTx/>
              <a:buChar char="-"/>
            </a:pPr>
            <a:r>
              <a:rPr lang="cy-GB" sz="2000" dirty="0">
                <a:latin typeface="Arial" panose="020B0604020202020204" pitchFamily="34" charset="0"/>
                <a:cs typeface="Arial" panose="020B0604020202020204" pitchFamily="34" charset="0"/>
              </a:rPr>
              <a:t>Sut dylanwadodd arferion arwain ar y canlyniad?</a:t>
            </a:r>
          </a:p>
          <a:p>
            <a:pPr marL="0" indent="0">
              <a:buNone/>
            </a:pPr>
            <a:r>
              <a:rPr lang="cy-GB" sz="2000" b="1" dirty="0">
                <a:latin typeface="Arial" panose="020B0604020202020204" pitchFamily="34" charset="0"/>
                <a:cs typeface="Arial" panose="020B0604020202020204" pitchFamily="34" charset="0"/>
              </a:rPr>
              <a:t>Datblygiad Plant</a:t>
            </a:r>
          </a:p>
          <a:p>
            <a:pPr>
              <a:buFontTx/>
              <a:buChar char="-"/>
            </a:pPr>
            <a:r>
              <a:rPr lang="cy-GB" sz="2000" dirty="0">
                <a:latin typeface="Arial" panose="020B0604020202020204" pitchFamily="34" charset="0"/>
                <a:cs typeface="Arial" panose="020B0604020202020204" pitchFamily="34" charset="0"/>
              </a:rPr>
              <a:t>Sut gefnogodd eich gwybodaeth benderfyniadau?</a:t>
            </a:r>
          </a:p>
          <a:p>
            <a:pPr marL="0" indent="0">
              <a:buNone/>
            </a:pPr>
            <a:r>
              <a:rPr lang="cy-GB" sz="2000" b="1" dirty="0">
                <a:latin typeface="Arial" panose="020B0604020202020204" pitchFamily="34" charset="0"/>
                <a:cs typeface="Arial" panose="020B0604020202020204" pitchFamily="34" charset="0"/>
              </a:rPr>
              <a:t>Ymyrraeth Gynnar</a:t>
            </a:r>
          </a:p>
          <a:p>
            <a:pPr>
              <a:buFontTx/>
              <a:buChar char="-"/>
            </a:pPr>
            <a:r>
              <a:rPr lang="cy-GB" sz="2000" dirty="0">
                <a:latin typeface="Arial" panose="020B0604020202020204" pitchFamily="34" charset="0"/>
                <a:cs typeface="Arial" panose="020B0604020202020204" pitchFamily="34" charset="0"/>
              </a:rPr>
              <a:t>Sut gall arweinwyr sicrhau bod cymorth yn cael ei adnabod a'i ddarparu cyn gynted â phosibl?</a:t>
            </a:r>
          </a:p>
          <a:p>
            <a:pPr marL="0" indent="0">
              <a:buNone/>
            </a:pPr>
            <a:r>
              <a:rPr lang="cy-GB" sz="2000" b="1" dirty="0">
                <a:latin typeface="Arial" panose="020B0604020202020204" pitchFamily="34" charset="0"/>
                <a:cs typeface="Arial" panose="020B0604020202020204" pitchFamily="34" charset="0"/>
              </a:rPr>
              <a:t>Arfer yn y Dyfodol </a:t>
            </a:r>
          </a:p>
          <a:p>
            <a:pPr marL="0" indent="0">
              <a:buNone/>
            </a:pPr>
            <a:r>
              <a:rPr lang="cy-GB" sz="2000" b="1" dirty="0">
                <a:latin typeface="Arial" panose="020B0604020202020204" pitchFamily="34" charset="0"/>
                <a:cs typeface="Arial" panose="020B0604020202020204" pitchFamily="34" charset="0"/>
              </a:rPr>
              <a:t>- </a:t>
            </a:r>
            <a:r>
              <a:rPr lang="cy-GB" sz="2000" dirty="0">
                <a:latin typeface="Arial" panose="020B0604020202020204" pitchFamily="34" charset="0"/>
                <a:cs typeface="Arial" panose="020B0604020202020204" pitchFamily="34" charset="0"/>
              </a:rPr>
              <a:t>Sut bydd y profiad hwn yn dylanwadu ar eich ymarfer </a:t>
            </a:r>
            <a:r>
              <a:rPr lang="cy-GB" sz="2000" dirty="0" err="1">
                <a:latin typeface="Arial" panose="020B0604020202020204" pitchFamily="34" charset="0"/>
                <a:cs typeface="Arial" panose="020B0604020202020204" pitchFamily="34" charset="0"/>
              </a:rPr>
              <a:t>arweinyddol</a:t>
            </a:r>
            <a:r>
              <a:rPr lang="cy-GB" sz="2000" dirty="0">
                <a:latin typeface="Arial" panose="020B0604020202020204" pitchFamily="34" charset="0"/>
                <a:cs typeface="Arial" panose="020B0604020202020204" pitchFamily="34" charset="0"/>
              </a:rPr>
              <a:t> yn y dyfodol?</a:t>
            </a:r>
          </a:p>
        </p:txBody>
      </p:sp>
      <p:sp>
        <p:nvSpPr>
          <p:cNvPr id="6" name="Content Placeholder 5">
            <a:extLst>
              <a:ext uri="{FF2B5EF4-FFF2-40B4-BE49-F238E27FC236}">
                <a16:creationId xmlns:a16="http://schemas.microsoft.com/office/drawing/2014/main" id="{C1018BE0-A14F-7CCB-9AE3-764E889BD771}"/>
              </a:ext>
            </a:extLst>
          </p:cNvPr>
          <p:cNvSpPr>
            <a:spLocks noGrp="1"/>
          </p:cNvSpPr>
          <p:nvPr>
            <p:ph sz="half" idx="2"/>
          </p:nvPr>
        </p:nvSpPr>
        <p:spPr>
          <a:xfrm>
            <a:off x="4648199" y="1195754"/>
            <a:ext cx="4402015" cy="4759569"/>
          </a:xfrm>
        </p:spPr>
        <p:txBody>
          <a:bodyPr>
            <a:normAutofit/>
          </a:bodyPr>
          <a:lstStyle/>
          <a:p>
            <a:pPr marL="0" indent="0">
              <a:buNone/>
            </a:pPr>
            <a:r>
              <a:rPr lang="en-GB" sz="2000" b="1" dirty="0">
                <a:solidFill>
                  <a:srgbClr val="0070C0"/>
                </a:solidFill>
                <a:latin typeface="Arial" panose="020B0604020202020204" pitchFamily="34" charset="0"/>
                <a:cs typeface="Arial" panose="020B0604020202020204" pitchFamily="34" charset="0"/>
              </a:rPr>
              <a:t>Safeguarding</a:t>
            </a:r>
          </a:p>
          <a:p>
            <a:pPr>
              <a:buFontTx/>
              <a:buChar char="-"/>
            </a:pPr>
            <a:r>
              <a:rPr lang="en-GB" sz="2000" dirty="0">
                <a:solidFill>
                  <a:srgbClr val="0070C0"/>
                </a:solidFill>
                <a:latin typeface="Arial" panose="020B0604020202020204" pitchFamily="34" charset="0"/>
                <a:cs typeface="Arial" panose="020B0604020202020204" pitchFamily="34" charset="0"/>
              </a:rPr>
              <a:t>How did leadership practices influence outcomes?</a:t>
            </a:r>
          </a:p>
          <a:p>
            <a:pPr marL="0" indent="0">
              <a:buNone/>
            </a:pPr>
            <a:r>
              <a:rPr lang="en-GB" sz="2000" b="1" dirty="0">
                <a:solidFill>
                  <a:srgbClr val="0070C0"/>
                </a:solidFill>
                <a:latin typeface="Arial" panose="020B0604020202020204" pitchFamily="34" charset="0"/>
                <a:cs typeface="Arial" panose="020B0604020202020204" pitchFamily="34" charset="0"/>
              </a:rPr>
              <a:t>Child Development</a:t>
            </a:r>
          </a:p>
          <a:p>
            <a:pPr>
              <a:buFontTx/>
              <a:buChar char="-"/>
            </a:pPr>
            <a:r>
              <a:rPr lang="en-GB" sz="2000" dirty="0">
                <a:solidFill>
                  <a:srgbClr val="0070C0"/>
                </a:solidFill>
                <a:latin typeface="Arial" panose="020B0604020202020204" pitchFamily="34" charset="0"/>
                <a:cs typeface="Arial" panose="020B0604020202020204" pitchFamily="34" charset="0"/>
              </a:rPr>
              <a:t>How did knowledge support decision-making?</a:t>
            </a:r>
          </a:p>
          <a:p>
            <a:pPr marL="0" indent="0">
              <a:buNone/>
            </a:pPr>
            <a:r>
              <a:rPr lang="en-GB" sz="2000" b="1" dirty="0">
                <a:solidFill>
                  <a:srgbClr val="0070C0"/>
                </a:solidFill>
                <a:latin typeface="Arial" panose="020B0604020202020204" pitchFamily="34" charset="0"/>
                <a:cs typeface="Arial" panose="020B0604020202020204" pitchFamily="34" charset="0"/>
              </a:rPr>
              <a:t>Early Intervention</a:t>
            </a:r>
          </a:p>
          <a:p>
            <a:pPr>
              <a:buFontTx/>
              <a:buChar char="-"/>
            </a:pPr>
            <a:r>
              <a:rPr lang="en-GB" sz="2000" dirty="0">
                <a:solidFill>
                  <a:srgbClr val="0070C0"/>
                </a:solidFill>
                <a:latin typeface="Arial" panose="020B0604020202020204" pitchFamily="34" charset="0"/>
                <a:cs typeface="Arial" panose="020B0604020202020204" pitchFamily="34" charset="0"/>
              </a:rPr>
              <a:t>How could leaders ensure that support is identified and provided at the earliest opportunity?</a:t>
            </a:r>
          </a:p>
          <a:p>
            <a:pPr marL="0" indent="0">
              <a:buNone/>
            </a:pPr>
            <a:r>
              <a:rPr lang="en-GB" sz="2000" b="1" dirty="0">
                <a:solidFill>
                  <a:srgbClr val="0070C0"/>
                </a:solidFill>
                <a:latin typeface="Arial" panose="020B0604020202020204" pitchFamily="34" charset="0"/>
                <a:cs typeface="Arial" panose="020B0604020202020204" pitchFamily="34" charset="0"/>
              </a:rPr>
              <a:t>Future Practice</a:t>
            </a:r>
          </a:p>
          <a:p>
            <a:pPr marL="0" indent="0">
              <a:buNone/>
            </a:pPr>
            <a:r>
              <a:rPr lang="en-GB" sz="2000" b="1" dirty="0">
                <a:solidFill>
                  <a:srgbClr val="0070C0"/>
                </a:solidFill>
                <a:latin typeface="Arial" panose="020B0604020202020204" pitchFamily="34" charset="0"/>
                <a:cs typeface="Arial" panose="020B0604020202020204" pitchFamily="34" charset="0"/>
              </a:rPr>
              <a:t>- </a:t>
            </a:r>
            <a:r>
              <a:rPr lang="en-GB" sz="2000" dirty="0">
                <a:solidFill>
                  <a:srgbClr val="0070C0"/>
                </a:solidFill>
                <a:latin typeface="Arial" panose="020B0604020202020204" pitchFamily="34" charset="0"/>
                <a:cs typeface="Arial" panose="020B0604020202020204" pitchFamily="34" charset="0"/>
              </a:rPr>
              <a:t>How will this experience influence your future leadership practice?</a:t>
            </a:r>
          </a:p>
        </p:txBody>
      </p:sp>
    </p:spTree>
    <p:extLst>
      <p:ext uri="{BB962C8B-B14F-4D97-AF65-F5344CB8AC3E}">
        <p14:creationId xmlns:p14="http://schemas.microsoft.com/office/powerpoint/2010/main" val="2479750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D84441-D16F-1561-C2A1-EBC6DFBEFD2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FEC4ED2-5810-86C7-63F6-A082CC68264C}"/>
              </a:ext>
            </a:extLst>
          </p:cNvPr>
          <p:cNvSpPr>
            <a:spLocks noGrp="1"/>
          </p:cNvSpPr>
          <p:nvPr>
            <p:ph type="title"/>
          </p:nvPr>
        </p:nvSpPr>
        <p:spPr>
          <a:xfrm>
            <a:off x="635794" y="365125"/>
            <a:ext cx="7886700" cy="1065089"/>
          </a:xfrm>
        </p:spPr>
        <p:txBody>
          <a:bodyPr>
            <a:normAutofit/>
          </a:bodyPr>
          <a:lstStyle/>
          <a:p>
            <a:pPr algn="ctr"/>
            <a:r>
              <a:rPr lang="cy-GB" sz="3200" dirty="0">
                <a:latin typeface="Arial" panose="020B0604020202020204" pitchFamily="34" charset="0"/>
                <a:cs typeface="Arial" panose="020B0604020202020204" pitchFamily="34" charset="0"/>
              </a:rPr>
              <a:t>Rhestr wirio</a:t>
            </a:r>
            <a:br>
              <a:rPr lang="cy-GB" sz="3200" dirty="0">
                <a:latin typeface="Arial" panose="020B0604020202020204" pitchFamily="34" charset="0"/>
                <a:cs typeface="Arial" panose="020B0604020202020204" pitchFamily="34" charset="0"/>
              </a:rPr>
            </a:br>
            <a:r>
              <a:rPr lang="en-GB" sz="3200" noProof="0" dirty="0">
                <a:solidFill>
                  <a:srgbClr val="0070C0"/>
                </a:solidFill>
                <a:latin typeface="Arial" panose="020B0604020202020204" pitchFamily="34" charset="0"/>
                <a:cs typeface="Arial" panose="020B0604020202020204" pitchFamily="34" charset="0"/>
              </a:rPr>
              <a:t>Checklist</a:t>
            </a:r>
            <a:endParaRPr lang="en-GB" sz="2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991BC5-5FB5-F0E7-AA16-62E3C80FCD8A}"/>
              </a:ext>
            </a:extLst>
          </p:cNvPr>
          <p:cNvSpPr>
            <a:spLocks noGrp="1"/>
          </p:cNvSpPr>
          <p:nvPr>
            <p:ph sz="half" idx="1"/>
          </p:nvPr>
        </p:nvSpPr>
        <p:spPr>
          <a:xfrm>
            <a:off x="257908" y="1781906"/>
            <a:ext cx="4237892" cy="4173416"/>
          </a:xfrm>
        </p:spPr>
        <p:txBody>
          <a:bodyPr>
            <a:noAutofit/>
          </a:bodyPr>
          <a:lstStyle/>
          <a:p>
            <a:pPr marL="0" indent="0">
              <a:buNone/>
            </a:pPr>
            <a:r>
              <a:rPr lang="cy-GB" sz="1900" dirty="0">
                <a:latin typeface="Arial" panose="020B0604020202020204" pitchFamily="34" charset="0"/>
                <a:cs typeface="Arial" panose="020B0604020202020204" pitchFamily="34" charset="0"/>
              </a:rPr>
              <a:t>✓ Digwyddiad critigol addas;</a:t>
            </a:r>
          </a:p>
          <a:p>
            <a:pPr marL="0" indent="0">
              <a:buNone/>
            </a:pPr>
            <a:r>
              <a:rPr lang="cy-GB" sz="1900" dirty="0">
                <a:latin typeface="Arial" panose="020B0604020202020204" pitchFamily="34" charset="0"/>
                <a:cs typeface="Arial" panose="020B0604020202020204" pitchFamily="34" charset="0"/>
              </a:rPr>
              <a:t>✓ Cyfrinachedd wedi'i gynnal;</a:t>
            </a:r>
          </a:p>
          <a:p>
            <a:pPr marL="0" indent="0">
              <a:buNone/>
            </a:pPr>
            <a:r>
              <a:rPr lang="cy-GB" sz="1900" dirty="0">
                <a:latin typeface="Arial" panose="020B0604020202020204" pitchFamily="34" charset="0"/>
                <a:cs typeface="Arial" panose="020B0604020202020204" pitchFamily="34" charset="0"/>
              </a:rPr>
              <a:t>✓ Fframwaith myfyriol wedi'i ddefnyddio;</a:t>
            </a:r>
          </a:p>
          <a:p>
            <a:pPr marL="0" indent="0">
              <a:buNone/>
            </a:pPr>
            <a:r>
              <a:rPr lang="cy-GB" sz="1900" dirty="0">
                <a:latin typeface="Arial" panose="020B0604020202020204" pitchFamily="34" charset="0"/>
                <a:cs typeface="Arial" panose="020B0604020202020204" pitchFamily="34" charset="0"/>
              </a:rPr>
              <a:t>✓ Diogelu neu atebolrwydd proffesiynol;</a:t>
            </a:r>
          </a:p>
          <a:p>
            <a:pPr marL="0" indent="0">
              <a:buNone/>
            </a:pPr>
            <a:r>
              <a:rPr lang="cy-GB" sz="1900" dirty="0">
                <a:latin typeface="Arial" panose="020B0604020202020204" pitchFamily="34" charset="0"/>
                <a:cs typeface="Arial" panose="020B0604020202020204" pitchFamily="34" charset="0"/>
              </a:rPr>
              <a:t>✓ Datblygiad plant neu ymyrraeth gynnar;</a:t>
            </a:r>
          </a:p>
          <a:p>
            <a:pPr marL="0" indent="0">
              <a:buNone/>
            </a:pPr>
            <a:r>
              <a:rPr lang="cy-GB" sz="1900" dirty="0">
                <a:latin typeface="Arial" panose="020B0604020202020204" pitchFamily="34" charset="0"/>
                <a:cs typeface="Arial" panose="020B0604020202020204" pitchFamily="34" charset="0"/>
              </a:rPr>
              <a:t>✓ Myfyrdod beirniadol;</a:t>
            </a:r>
          </a:p>
          <a:p>
            <a:pPr marL="0" indent="0">
              <a:buNone/>
            </a:pPr>
            <a:r>
              <a:rPr lang="cy-GB" sz="1900" dirty="0">
                <a:latin typeface="Arial" panose="020B0604020202020204" pitchFamily="34" charset="0"/>
                <a:cs typeface="Arial" panose="020B0604020202020204" pitchFamily="34" charset="0"/>
              </a:rPr>
              <a:t>✓ Dysgu arweinyddiaeth;</a:t>
            </a:r>
          </a:p>
          <a:p>
            <a:pPr marL="0" indent="0">
              <a:buNone/>
            </a:pPr>
            <a:r>
              <a:rPr lang="cy-GB" sz="1900" dirty="0">
                <a:latin typeface="Arial" panose="020B0604020202020204" pitchFamily="34" charset="0"/>
                <a:cs typeface="Arial" panose="020B0604020202020204" pitchFamily="34" charset="0"/>
              </a:rPr>
              <a:t>✓ Camau gweithredu ar gyfer y dyfodol.</a:t>
            </a:r>
          </a:p>
        </p:txBody>
      </p:sp>
      <p:sp>
        <p:nvSpPr>
          <p:cNvPr id="6" name="Content Placeholder 5">
            <a:extLst>
              <a:ext uri="{FF2B5EF4-FFF2-40B4-BE49-F238E27FC236}">
                <a16:creationId xmlns:a16="http://schemas.microsoft.com/office/drawing/2014/main" id="{4BEF9A8A-1212-CDE1-1CBB-C693C75F0334}"/>
              </a:ext>
            </a:extLst>
          </p:cNvPr>
          <p:cNvSpPr>
            <a:spLocks noGrp="1"/>
          </p:cNvSpPr>
          <p:nvPr>
            <p:ph sz="half" idx="2"/>
          </p:nvPr>
        </p:nvSpPr>
        <p:spPr>
          <a:xfrm>
            <a:off x="4648199" y="1781908"/>
            <a:ext cx="4402015" cy="4173415"/>
          </a:xfrm>
        </p:spPr>
        <p:txBody>
          <a:bodyPr>
            <a:normAutofit fontScale="92500" lnSpcReduction="20000"/>
          </a:bodyPr>
          <a:lstStyle/>
          <a:p>
            <a:pPr marL="0" indent="0">
              <a:buNone/>
            </a:pPr>
            <a:r>
              <a:rPr lang="en-GB" sz="2000" dirty="0">
                <a:solidFill>
                  <a:srgbClr val="0070C0"/>
                </a:solidFill>
                <a:latin typeface="Arial" panose="020B0604020202020204" pitchFamily="34" charset="0"/>
                <a:cs typeface="Arial" panose="020B0604020202020204" pitchFamily="34" charset="0"/>
              </a:rPr>
              <a:t>✓ A suitable critical incident has been chosen;</a:t>
            </a:r>
          </a:p>
          <a:p>
            <a:pPr marL="0" indent="0">
              <a:buNone/>
            </a:pPr>
            <a:r>
              <a:rPr lang="en-GB" sz="2000" dirty="0">
                <a:solidFill>
                  <a:srgbClr val="0070C0"/>
                </a:solidFill>
                <a:latin typeface="Arial" panose="020B0604020202020204" pitchFamily="34" charset="0"/>
                <a:cs typeface="Arial" panose="020B0604020202020204" pitchFamily="34" charset="0"/>
              </a:rPr>
              <a:t>✓ Confidentiality has been maintained;</a:t>
            </a:r>
          </a:p>
          <a:p>
            <a:pPr marL="0" indent="0">
              <a:buNone/>
            </a:pPr>
            <a:r>
              <a:rPr lang="en-GB" sz="2000" dirty="0">
                <a:solidFill>
                  <a:srgbClr val="0070C0"/>
                </a:solidFill>
                <a:latin typeface="Arial" panose="020B0604020202020204" pitchFamily="34" charset="0"/>
                <a:cs typeface="Arial" panose="020B0604020202020204" pitchFamily="34" charset="0"/>
              </a:rPr>
              <a:t>✓ A recognised reflective framework has been used;</a:t>
            </a:r>
          </a:p>
          <a:p>
            <a:pPr marL="0" indent="0">
              <a:buNone/>
            </a:pPr>
            <a:r>
              <a:rPr lang="en-GB" sz="2000" dirty="0">
                <a:solidFill>
                  <a:srgbClr val="0070C0"/>
                </a:solidFill>
                <a:latin typeface="Arial" panose="020B0604020202020204" pitchFamily="34" charset="0"/>
                <a:cs typeface="Arial" panose="020B0604020202020204" pitchFamily="34" charset="0"/>
              </a:rPr>
              <a:t>✓ Safeguarding or professional accountability has been discussed;</a:t>
            </a:r>
          </a:p>
          <a:p>
            <a:pPr marL="0" indent="0">
              <a:buNone/>
            </a:pPr>
            <a:r>
              <a:rPr lang="en-GB" sz="2000" dirty="0">
                <a:solidFill>
                  <a:srgbClr val="0070C0"/>
                </a:solidFill>
                <a:latin typeface="Arial" panose="020B0604020202020204" pitchFamily="34" charset="0"/>
                <a:cs typeface="Arial" panose="020B0604020202020204" pitchFamily="34" charset="0"/>
              </a:rPr>
              <a:t>✓ Child development or early intervention has been considered;</a:t>
            </a:r>
          </a:p>
          <a:p>
            <a:pPr marL="0" indent="0">
              <a:buNone/>
            </a:pPr>
            <a:r>
              <a:rPr lang="en-GB" sz="2000" dirty="0">
                <a:solidFill>
                  <a:srgbClr val="0070C0"/>
                </a:solidFill>
                <a:latin typeface="Arial" panose="020B0604020202020204" pitchFamily="34" charset="0"/>
                <a:cs typeface="Arial" panose="020B0604020202020204" pitchFamily="34" charset="0"/>
              </a:rPr>
              <a:t>✓ Critical reflection has been demonstrated;</a:t>
            </a:r>
          </a:p>
          <a:p>
            <a:pPr marL="0" indent="0">
              <a:buNone/>
            </a:pPr>
            <a:r>
              <a:rPr lang="en-GB" sz="2000" dirty="0">
                <a:solidFill>
                  <a:srgbClr val="0070C0"/>
                </a:solidFill>
                <a:latin typeface="Arial" panose="020B0604020202020204" pitchFamily="34" charset="0"/>
                <a:cs typeface="Arial" panose="020B0604020202020204" pitchFamily="34" charset="0"/>
              </a:rPr>
              <a:t>✓ Leadership learning has been identified;</a:t>
            </a:r>
          </a:p>
          <a:p>
            <a:pPr marL="0" indent="0">
              <a:buNone/>
            </a:pPr>
            <a:r>
              <a:rPr lang="en-GB" sz="2000" dirty="0">
                <a:solidFill>
                  <a:srgbClr val="0070C0"/>
                </a:solidFill>
                <a:latin typeface="Arial" panose="020B0604020202020204" pitchFamily="34" charset="0"/>
                <a:cs typeface="Arial" panose="020B0604020202020204" pitchFamily="34" charset="0"/>
              </a:rPr>
              <a:t>✓ Future actions have been identified.</a:t>
            </a:r>
          </a:p>
        </p:txBody>
      </p:sp>
    </p:spTree>
    <p:extLst>
      <p:ext uri="{BB962C8B-B14F-4D97-AF65-F5344CB8AC3E}">
        <p14:creationId xmlns:p14="http://schemas.microsoft.com/office/powerpoint/2010/main" val="1449567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5B06D-C318-37B9-AAE3-5F8FFA40E3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3CC81A5-2A7C-E43B-7396-8D7FF53D6E84}"/>
              </a:ext>
            </a:extLst>
          </p:cNvPr>
          <p:cNvSpPr>
            <a:spLocks noGrp="1"/>
          </p:cNvSpPr>
          <p:nvPr>
            <p:ph type="title"/>
          </p:nvPr>
        </p:nvSpPr>
        <p:spPr>
          <a:xfrm>
            <a:off x="635794" y="365125"/>
            <a:ext cx="7886700" cy="1065089"/>
          </a:xfrm>
        </p:spPr>
        <p:txBody>
          <a:bodyPr>
            <a:normAutofit/>
          </a:bodyPr>
          <a:lstStyle/>
          <a:p>
            <a:pPr algn="ctr"/>
            <a:r>
              <a:rPr lang="cy-GB" sz="3200" dirty="0">
                <a:latin typeface="Arial" panose="020B0604020202020204" pitchFamily="34" charset="0"/>
                <a:cs typeface="Arial" panose="020B0604020202020204" pitchFamily="34" charset="0"/>
              </a:rPr>
              <a:t>Camau nesaf</a:t>
            </a:r>
            <a:br>
              <a:rPr lang="cy-GB" sz="3200" dirty="0">
                <a:latin typeface="Arial" panose="020B0604020202020204" pitchFamily="34" charset="0"/>
                <a:cs typeface="Arial" panose="020B0604020202020204" pitchFamily="34" charset="0"/>
              </a:rPr>
            </a:br>
            <a:r>
              <a:rPr lang="en-GB" sz="3200" noProof="0" dirty="0">
                <a:solidFill>
                  <a:srgbClr val="0070C0"/>
                </a:solidFill>
                <a:latin typeface="Arial" panose="020B0604020202020204" pitchFamily="34" charset="0"/>
                <a:cs typeface="Arial" panose="020B0604020202020204" pitchFamily="34" charset="0"/>
              </a:rPr>
              <a:t>Next steps</a:t>
            </a:r>
            <a:endParaRPr lang="en-GB" sz="2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E0A62D-2192-CA22-0416-936A49ECFF95}"/>
              </a:ext>
            </a:extLst>
          </p:cNvPr>
          <p:cNvSpPr>
            <a:spLocks noGrp="1"/>
          </p:cNvSpPr>
          <p:nvPr>
            <p:ph sz="half" idx="1"/>
          </p:nvPr>
        </p:nvSpPr>
        <p:spPr>
          <a:xfrm>
            <a:off x="257908" y="1781906"/>
            <a:ext cx="4237892" cy="4173416"/>
          </a:xfrm>
        </p:spPr>
        <p:txBody>
          <a:bodyPr>
            <a:normAutofit lnSpcReduction="10000"/>
          </a:bodyPr>
          <a:lstStyle/>
          <a:p>
            <a:r>
              <a:rPr lang="cy-GB" sz="2000" dirty="0">
                <a:latin typeface="Arial" panose="020B0604020202020204" pitchFamily="34" charset="0"/>
                <a:cs typeface="Arial" panose="020B0604020202020204" pitchFamily="34" charset="0"/>
              </a:rPr>
              <a:t>Dewiswch eich digwyddiad critigol;</a:t>
            </a:r>
          </a:p>
          <a:p>
            <a:r>
              <a:rPr lang="cy-GB" sz="2000" dirty="0">
                <a:latin typeface="Arial" panose="020B0604020202020204" pitchFamily="34" charset="0"/>
                <a:cs typeface="Arial" panose="020B0604020202020204" pitchFamily="34" charset="0"/>
              </a:rPr>
              <a:t>Casglwch dystiolaeth;</a:t>
            </a:r>
          </a:p>
          <a:p>
            <a:r>
              <a:rPr lang="cy-GB" sz="2000" dirty="0">
                <a:latin typeface="Arial" panose="020B0604020202020204" pitchFamily="34" charset="0"/>
                <a:cs typeface="Arial" panose="020B0604020202020204" pitchFamily="34" charset="0"/>
              </a:rPr>
              <a:t>Defnyddiwch y templed cynllunio;</a:t>
            </a:r>
          </a:p>
          <a:p>
            <a:r>
              <a:rPr lang="cy-GB" sz="2000" dirty="0">
                <a:latin typeface="Arial" panose="020B0604020202020204" pitchFamily="34" charset="0"/>
                <a:cs typeface="Arial" panose="020B0604020202020204" pitchFamily="34" charset="0"/>
              </a:rPr>
              <a:t>Drafftiwch fesul adran;</a:t>
            </a:r>
          </a:p>
          <a:p>
            <a:r>
              <a:rPr lang="cy-GB" sz="2000" dirty="0">
                <a:latin typeface="Arial" panose="020B0604020202020204" pitchFamily="34" charset="0"/>
                <a:cs typeface="Arial" panose="020B0604020202020204" pitchFamily="34" charset="0"/>
              </a:rPr>
              <a:t>Defnyddiwch restr wirio </a:t>
            </a:r>
            <a:r>
              <a:rPr lang="cy-GB" sz="2000" i="1" dirty="0" err="1">
                <a:latin typeface="Arial" panose="020B0604020202020204" pitchFamily="34" charset="0"/>
                <a:cs typeface="Arial" panose="020B0604020202020204" pitchFamily="34" charset="0"/>
              </a:rPr>
              <a:t>Patch</a:t>
            </a:r>
            <a:r>
              <a:rPr lang="cy-GB" sz="2000" dirty="0">
                <a:latin typeface="Arial" panose="020B0604020202020204" pitchFamily="34" charset="0"/>
                <a:cs typeface="Arial" panose="020B0604020202020204" pitchFamily="34" charset="0"/>
              </a:rPr>
              <a:t> 4.</a:t>
            </a:r>
          </a:p>
          <a:p>
            <a:pPr marL="0" indent="0">
              <a:buNone/>
            </a:pPr>
            <a:endParaRPr lang="cy-GB" sz="2000" i="1" dirty="0">
              <a:latin typeface="Arial" panose="020B0604020202020204" pitchFamily="34" charset="0"/>
              <a:cs typeface="Arial" panose="020B0604020202020204" pitchFamily="34" charset="0"/>
            </a:endParaRPr>
          </a:p>
          <a:p>
            <a:pPr marL="0" indent="0">
              <a:buNone/>
            </a:pPr>
            <a:r>
              <a:rPr lang="cy-GB" sz="2000" b="1" dirty="0">
                <a:latin typeface="Arial" panose="020B0604020202020204" pitchFamily="34" charset="0"/>
                <a:cs typeface="Arial" panose="020B0604020202020204" pitchFamily="34" charset="0"/>
              </a:rPr>
              <a:t>Unrhyw broblem neu gonsyrn:</a:t>
            </a:r>
          </a:p>
          <a:p>
            <a:pPr>
              <a:buFontTx/>
              <a:buChar char="-"/>
            </a:pPr>
            <a:r>
              <a:rPr lang="cy-GB" sz="2000" dirty="0">
                <a:latin typeface="Arial" panose="020B0604020202020204" pitchFamily="34" charset="0"/>
                <a:cs typeface="Arial" panose="020B0604020202020204" pitchFamily="34" charset="0"/>
              </a:rPr>
              <a:t>Cysylltwch â thiwtor y sesiwn;</a:t>
            </a:r>
          </a:p>
          <a:p>
            <a:pPr>
              <a:buFontTx/>
              <a:buChar char="-"/>
            </a:pPr>
            <a:r>
              <a:rPr lang="cy-GB" sz="2000" dirty="0">
                <a:latin typeface="Arial" panose="020B0604020202020204" pitchFamily="34" charset="0"/>
                <a:cs typeface="Arial" panose="020B0604020202020204" pitchFamily="34" charset="0"/>
              </a:rPr>
              <a:t>Hwb: </a:t>
            </a:r>
            <a:r>
              <a:rPr lang="cy-GB" sz="2000" dirty="0">
                <a:latin typeface="Arial" panose="020B0604020202020204" pitchFamily="34" charset="0"/>
                <a:cs typeface="Arial" panose="020B0604020202020204" pitchFamily="34" charset="0"/>
                <a:hlinkClick r:id="rId3"/>
              </a:rPr>
              <a:t>hwb@uwtsd.ac.uk</a:t>
            </a:r>
            <a:r>
              <a:rPr lang="cy-GB" sz="2000" dirty="0">
                <a:latin typeface="Arial" panose="020B0604020202020204" pitchFamily="34" charset="0"/>
                <a:cs typeface="Arial" panose="020B0604020202020204" pitchFamily="34" charset="0"/>
              </a:rPr>
              <a:t> </a:t>
            </a:r>
          </a:p>
          <a:p>
            <a:pPr marL="0" indent="0">
              <a:buNone/>
            </a:pPr>
            <a:r>
              <a:rPr lang="cy-GB" sz="2000" dirty="0">
                <a:latin typeface="Arial" panose="020B0604020202020204" pitchFamily="34" charset="0"/>
                <a:cs typeface="Arial" panose="020B0604020202020204" pitchFamily="34" charset="0"/>
              </a:rPr>
              <a:t>-   Service </a:t>
            </a:r>
            <a:r>
              <a:rPr lang="cy-GB" sz="2000" dirty="0" err="1">
                <a:latin typeface="Arial" panose="020B0604020202020204" pitchFamily="34" charset="0"/>
                <a:cs typeface="Arial" panose="020B0604020202020204" pitchFamily="34" charset="0"/>
              </a:rPr>
              <a:t>Now</a:t>
            </a:r>
            <a:r>
              <a:rPr lang="cy-GB" sz="2000" dirty="0">
                <a:latin typeface="Arial" panose="020B0604020202020204" pitchFamily="34" charset="0"/>
                <a:cs typeface="Arial" panose="020B0604020202020204" pitchFamily="34" charset="0"/>
              </a:rPr>
              <a:t> drwy eich tudalen Hwb</a:t>
            </a:r>
          </a:p>
        </p:txBody>
      </p:sp>
      <p:sp>
        <p:nvSpPr>
          <p:cNvPr id="6" name="Content Placeholder 5">
            <a:extLst>
              <a:ext uri="{FF2B5EF4-FFF2-40B4-BE49-F238E27FC236}">
                <a16:creationId xmlns:a16="http://schemas.microsoft.com/office/drawing/2014/main" id="{62D32F93-2D31-397A-766C-0B26BD2286EA}"/>
              </a:ext>
            </a:extLst>
          </p:cNvPr>
          <p:cNvSpPr>
            <a:spLocks noGrp="1"/>
          </p:cNvSpPr>
          <p:nvPr>
            <p:ph sz="half" idx="2"/>
          </p:nvPr>
        </p:nvSpPr>
        <p:spPr>
          <a:xfrm>
            <a:off x="4648199" y="1781908"/>
            <a:ext cx="4402015" cy="4173415"/>
          </a:xfrm>
        </p:spPr>
        <p:txBody>
          <a:bodyPr>
            <a:normAutofit lnSpcReduction="10000"/>
          </a:bodyPr>
          <a:lstStyle/>
          <a:p>
            <a:r>
              <a:rPr lang="en-GB" sz="2000" dirty="0">
                <a:solidFill>
                  <a:srgbClr val="0070C0"/>
                </a:solidFill>
                <a:latin typeface="Arial" panose="020B0604020202020204" pitchFamily="34" charset="0"/>
                <a:cs typeface="Arial" panose="020B0604020202020204" pitchFamily="34" charset="0"/>
              </a:rPr>
              <a:t>Choose your critical incident;</a:t>
            </a:r>
          </a:p>
          <a:p>
            <a:r>
              <a:rPr lang="en-GB" sz="2000" dirty="0">
                <a:solidFill>
                  <a:srgbClr val="0070C0"/>
                </a:solidFill>
                <a:latin typeface="Arial" panose="020B0604020202020204" pitchFamily="34" charset="0"/>
                <a:cs typeface="Arial" panose="020B0604020202020204" pitchFamily="34" charset="0"/>
              </a:rPr>
              <a:t>Gather your evidence;</a:t>
            </a:r>
          </a:p>
          <a:p>
            <a:r>
              <a:rPr lang="en-GB" sz="2000" dirty="0">
                <a:solidFill>
                  <a:srgbClr val="0070C0"/>
                </a:solidFill>
                <a:latin typeface="Arial" panose="020B0604020202020204" pitchFamily="34" charset="0"/>
                <a:cs typeface="Arial" panose="020B0604020202020204" pitchFamily="34" charset="0"/>
              </a:rPr>
              <a:t>Complete planning template;</a:t>
            </a:r>
          </a:p>
          <a:p>
            <a:r>
              <a:rPr lang="en-GB" sz="2000" dirty="0">
                <a:solidFill>
                  <a:srgbClr val="0070C0"/>
                </a:solidFill>
                <a:latin typeface="Arial" panose="020B0604020202020204" pitchFamily="34" charset="0"/>
                <a:cs typeface="Arial" panose="020B0604020202020204" pitchFamily="34" charset="0"/>
              </a:rPr>
              <a:t>Draft section by section;</a:t>
            </a:r>
          </a:p>
          <a:p>
            <a:r>
              <a:rPr lang="en-GB" sz="2000" dirty="0">
                <a:solidFill>
                  <a:srgbClr val="0070C0"/>
                </a:solidFill>
                <a:latin typeface="Arial" panose="020B0604020202020204" pitchFamily="34" charset="0"/>
                <a:cs typeface="Arial" panose="020B0604020202020204" pitchFamily="34" charset="0"/>
              </a:rPr>
              <a:t>Use the Patch 4 checklist.</a:t>
            </a:r>
          </a:p>
          <a:p>
            <a:endParaRPr lang="en-GB" sz="2000" dirty="0">
              <a:solidFill>
                <a:srgbClr val="0070C0"/>
              </a:solidFill>
              <a:latin typeface="Arial" panose="020B0604020202020204" pitchFamily="34" charset="0"/>
              <a:cs typeface="Arial" panose="020B0604020202020204" pitchFamily="34" charset="0"/>
            </a:endParaRPr>
          </a:p>
          <a:p>
            <a:pPr marL="0" indent="0">
              <a:buNone/>
            </a:pPr>
            <a:r>
              <a:rPr lang="en-GB" sz="2000" b="1" dirty="0">
                <a:solidFill>
                  <a:srgbClr val="0070C0"/>
                </a:solidFill>
                <a:latin typeface="Arial" panose="020B0604020202020204" pitchFamily="34" charset="0"/>
                <a:cs typeface="Arial" panose="020B0604020202020204" pitchFamily="34" charset="0"/>
              </a:rPr>
              <a:t>Any issues/concerns:</a:t>
            </a:r>
          </a:p>
          <a:p>
            <a:pPr>
              <a:buFontTx/>
              <a:buChar char="-"/>
            </a:pPr>
            <a:r>
              <a:rPr lang="en-GB" sz="2000" dirty="0">
                <a:solidFill>
                  <a:srgbClr val="0070C0"/>
                </a:solidFill>
                <a:latin typeface="Arial" panose="020B0604020202020204" pitchFamily="34" charset="0"/>
                <a:cs typeface="Arial" panose="020B0604020202020204" pitchFamily="34" charset="0"/>
              </a:rPr>
              <a:t>Contact session tutor;</a:t>
            </a:r>
          </a:p>
          <a:p>
            <a:pPr>
              <a:buFontTx/>
              <a:buChar char="-"/>
            </a:pPr>
            <a:r>
              <a:rPr lang="en-GB" sz="2000" dirty="0">
                <a:solidFill>
                  <a:srgbClr val="0070C0"/>
                </a:solidFill>
                <a:latin typeface="Arial" panose="020B0604020202020204" pitchFamily="34" charset="0"/>
                <a:cs typeface="Arial" panose="020B0604020202020204" pitchFamily="34" charset="0"/>
              </a:rPr>
              <a:t>Hwb – </a:t>
            </a:r>
            <a:r>
              <a:rPr lang="en-GB" sz="2000" dirty="0">
                <a:solidFill>
                  <a:srgbClr val="0070C0"/>
                </a:solidFill>
                <a:latin typeface="Arial" panose="020B0604020202020204" pitchFamily="34" charset="0"/>
                <a:cs typeface="Arial" panose="020B0604020202020204" pitchFamily="34" charset="0"/>
                <a:hlinkClick r:id="rId3"/>
              </a:rPr>
              <a:t>hwb@uwtsd.ac.uk</a:t>
            </a:r>
            <a:endParaRPr lang="en-GB" sz="2000" dirty="0">
              <a:solidFill>
                <a:srgbClr val="0070C0"/>
              </a:solidFill>
              <a:latin typeface="Arial" panose="020B0604020202020204" pitchFamily="34" charset="0"/>
              <a:cs typeface="Arial" panose="020B0604020202020204" pitchFamily="34" charset="0"/>
            </a:endParaRPr>
          </a:p>
          <a:p>
            <a:pPr>
              <a:buFontTx/>
              <a:buChar char="-"/>
            </a:pPr>
            <a:r>
              <a:rPr lang="en-GB" sz="2000" dirty="0">
                <a:solidFill>
                  <a:srgbClr val="0070C0"/>
                </a:solidFill>
                <a:latin typeface="Arial" panose="020B0604020202020204" pitchFamily="34" charset="0"/>
                <a:cs typeface="Arial" panose="020B0604020202020204" pitchFamily="34" charset="0"/>
              </a:rPr>
              <a:t>Service Now via your Hwb page</a:t>
            </a:r>
          </a:p>
        </p:txBody>
      </p:sp>
    </p:spTree>
    <p:extLst>
      <p:ext uri="{BB962C8B-B14F-4D97-AF65-F5344CB8AC3E}">
        <p14:creationId xmlns:p14="http://schemas.microsoft.com/office/powerpoint/2010/main" val="1599437840"/>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1073</Words>
  <Application>Microsoft Office PowerPoint</Application>
  <PresentationFormat>On-screen Show (4:3)</PresentationFormat>
  <Paragraphs>227</Paragraphs>
  <Slides>14</Slides>
  <Notes>14</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14</vt:i4>
      </vt:variant>
    </vt:vector>
  </HeadingPairs>
  <TitlesOfParts>
    <vt:vector size="23" baseType="lpstr">
      <vt:lpstr>ＭＳ Ｐゴシック</vt:lpstr>
      <vt:lpstr>Arial</vt:lpstr>
      <vt:lpstr>Calibri</vt:lpstr>
      <vt:lpstr>Calibri Light</vt:lpstr>
      <vt:lpstr>Title Slide 1</vt:lpstr>
      <vt:lpstr>Title Slide 2</vt:lpstr>
      <vt:lpstr>Title Slide 4</vt:lpstr>
      <vt:lpstr>Sub Title 1</vt:lpstr>
      <vt:lpstr>Accessible 2</vt:lpstr>
      <vt:lpstr>Canllawiau Patch 4       </vt:lpstr>
      <vt:lpstr>Cymorth ar gyfer Patch 4 Patch 4 Assessment support</vt:lpstr>
      <vt:lpstr>Beth yw Patch 4? What is Patch 4?</vt:lpstr>
      <vt:lpstr>Cwestiwn yr Asesiad Assessment Question</vt:lpstr>
      <vt:lpstr>Beth sydd angen ei drafod? What do you need to discuss?</vt:lpstr>
      <vt:lpstr>Dysgu o Sesiynau 6 a 7 Learning from Sessions 6 and 7</vt:lpstr>
      <vt:lpstr>Beth yw Digwyddiad Critigol? What is a Critical Incident?</vt:lpstr>
      <vt:lpstr>Cyfrinachedd Confidentiality</vt:lpstr>
      <vt:lpstr>Tystiolaeth y gallwch ddefnyddio Evidence you can use</vt:lpstr>
      <vt:lpstr>Strwythur Argymelledig Recommended Structure</vt:lpstr>
      <vt:lpstr>Mae angen dadansoddi... Analysis required…</vt:lpstr>
      <vt:lpstr>Cwestiynau Myfyrio Reflection Questions</vt:lpstr>
      <vt:lpstr>Rhestr wirio Checklist</vt:lpstr>
      <vt:lpstr>Camau nesaf Next steps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Alison Rees-Edwards</cp:lastModifiedBy>
  <cp:revision>23</cp:revision>
  <dcterms:created xsi:type="dcterms:W3CDTF">2021-03-10T12:10:47Z</dcterms:created>
  <dcterms:modified xsi:type="dcterms:W3CDTF">2026-09-15T08:15:01Z</dcterms:modified>
</cp:coreProperties>
</file>