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74" r:id="rId5"/>
    <p:sldId id="275" r:id="rId6"/>
    <p:sldId id="269" r:id="rId7"/>
    <p:sldId id="270" r:id="rId8"/>
    <p:sldId id="271" r:id="rId9"/>
    <p:sldId id="272" r:id="rId10"/>
    <p:sldId id="262" r:id="rId11"/>
    <p:sldId id="263" r:id="rId12"/>
    <p:sldId id="264"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1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74C7D-118B-41B8-B1D7-06A1161D6111}" type="datetimeFigureOut">
              <a:rPr lang="en-GB" smtClean="0"/>
              <a:t>09/06/2020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E22DE-049F-425D-842C-61880A3069FF}" type="slidenum">
              <a:rPr lang="en-GB" smtClean="0"/>
              <a:t>‹#›</a:t>
            </a:fld>
            <a:endParaRPr lang="en-GB"/>
          </a:p>
        </p:txBody>
      </p:sp>
    </p:spTree>
    <p:extLst>
      <p:ext uri="{BB962C8B-B14F-4D97-AF65-F5344CB8AC3E}">
        <p14:creationId xmlns:p14="http://schemas.microsoft.com/office/powerpoint/2010/main" val="1256515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a:t>Price </a:t>
            </a:r>
            <a:r>
              <a:rPr lang="en-GB" altLang="en-US"/>
              <a:t>is the amount the consumer must exchange to receive the offering . Solomon et al (2009).</a:t>
            </a:r>
          </a:p>
          <a:p>
            <a:pPr>
              <a:spcBef>
                <a:spcPct val="0"/>
              </a:spcBef>
            </a:pPr>
            <a:r>
              <a:rPr lang="en-GB" altLang="en-US" i="1"/>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a:p>
          <a:p>
            <a:pPr>
              <a:spcBef>
                <a:spcPct val="0"/>
              </a:spcBef>
            </a:pPr>
            <a:r>
              <a:rPr lang="en-GB" altLang="en-US" b="1"/>
              <a:t>Place </a:t>
            </a:r>
            <a:r>
              <a:rPr lang="en-GB" altLang="en-US"/>
              <a:t>includes company activities that make the product available to target consumers. Kotler and Armstrong (2010).</a:t>
            </a:r>
          </a:p>
          <a:p>
            <a:pPr>
              <a:spcBef>
                <a:spcPct val="0"/>
              </a:spcBef>
            </a:pPr>
            <a:r>
              <a:rPr lang="en-GB" altLang="en-US" i="1"/>
              <a:t>Place is also known as channel, distribution, or intermediary. It is the mechanism through which goods and/or services are moved from the manufacturer/ service provider to the user or consumer</a:t>
            </a:r>
          </a:p>
          <a:p>
            <a:pPr>
              <a:spcBef>
                <a:spcPct val="0"/>
              </a:spcBef>
            </a:pPr>
            <a:endParaRPr lang="en-GB" altLang="en-US" i="1"/>
          </a:p>
          <a:p>
            <a:pPr>
              <a:spcBef>
                <a:spcPct val="0"/>
              </a:spcBef>
            </a:pPr>
            <a:r>
              <a:rPr lang="en-GB" altLang="en-US" b="1"/>
              <a:t>Product </a:t>
            </a:r>
            <a:r>
              <a:rPr lang="en-GB" altLang="en-US"/>
              <a:t>means the goods-and-services combination the company offers to the target market. Kotler and Armstrong (2010).</a:t>
            </a:r>
          </a:p>
          <a:p>
            <a:pPr>
              <a:spcBef>
                <a:spcPct val="0"/>
              </a:spcBef>
            </a:pPr>
            <a:r>
              <a:rPr lang="en-GB" altLang="en-US" i="1"/>
              <a:t>For many a product is simply the tangible, physical item that we buy or sell. You can also think of the product as intangible i.e. a service.</a:t>
            </a:r>
          </a:p>
          <a:p>
            <a:pPr>
              <a:spcBef>
                <a:spcPct val="0"/>
              </a:spcBef>
            </a:pPr>
            <a:endParaRPr lang="en-GB" altLang="en-US" i="1"/>
          </a:p>
          <a:p>
            <a:pPr>
              <a:spcBef>
                <a:spcPct val="0"/>
              </a:spcBef>
            </a:pPr>
            <a:r>
              <a:rPr lang="en-GB" altLang="en-US" b="1"/>
              <a:t>Promotion </a:t>
            </a:r>
            <a:r>
              <a:rPr lang="en-GB" altLang="en-US"/>
              <a:t>includes all of the activities marketers undertake to inform consumers about their products and to encourage potential customers to buy these products. Solomon et al (2009).</a:t>
            </a:r>
          </a:p>
          <a:p>
            <a:pPr>
              <a:spcBef>
                <a:spcPct val="0"/>
              </a:spcBef>
            </a:pPr>
            <a:r>
              <a:rPr lang="en-GB" altLang="en-US" i="1"/>
              <a:t>Promotion includes all of the tools available to the marketer for marketing communication. </a:t>
            </a:r>
          </a:p>
          <a:p>
            <a:pPr>
              <a:spcBef>
                <a:spcPct val="0"/>
              </a:spcBef>
            </a:pPr>
            <a:endParaRPr lang="en-GB" altLang="en-US" i="1"/>
          </a:p>
          <a:p>
            <a:pPr>
              <a:spcBef>
                <a:spcPct val="0"/>
              </a:spcBef>
            </a:pPr>
            <a:r>
              <a:rPr lang="en-GB" altLang="en-US" b="1"/>
              <a:t>Process </a:t>
            </a:r>
            <a:r>
              <a:rPr lang="en-GB" altLang="en-US"/>
              <a:t>is) . . . The actual procedures, mechanisms, and flow of activities by which the service is delivered – this service delivery and operating systems. </a:t>
            </a:r>
          </a:p>
          <a:p>
            <a:pPr>
              <a:spcBef>
                <a:spcPct val="0"/>
              </a:spcBef>
            </a:pPr>
            <a:r>
              <a:rPr lang="en-GB" altLang="en-US"/>
              <a:t>Zeithaml et al (2008).</a:t>
            </a:r>
          </a:p>
          <a:p>
            <a:pPr>
              <a:spcBef>
                <a:spcPct val="0"/>
              </a:spcBef>
            </a:pPr>
            <a:r>
              <a:rPr lang="en-GB" altLang="en-US" i="1"/>
              <a:t>However in reality it is more about the customer interface between the business and consumer and how they deal with each other in a series of steps in stages, i.e. throughout the process</a:t>
            </a:r>
          </a:p>
          <a:p>
            <a:pPr>
              <a:spcBef>
                <a:spcPct val="0"/>
              </a:spcBef>
            </a:pPr>
            <a:endParaRPr lang="en-GB" altLang="en-US" i="1"/>
          </a:p>
          <a:p>
            <a:pPr>
              <a:spcBef>
                <a:spcPct val="0"/>
              </a:spcBef>
            </a:pPr>
            <a:r>
              <a:rPr lang="en-GB" altLang="en-US" b="1"/>
              <a:t>Physical evidence </a:t>
            </a:r>
            <a:r>
              <a:rPr lang="en-GB" altLang="en-US"/>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a:p>
          <a:p>
            <a:pPr>
              <a:spcBef>
                <a:spcPct val="0"/>
              </a:spcBef>
            </a:pPr>
            <a:r>
              <a:rPr lang="en-GB" altLang="en-US" b="1"/>
              <a:t>(People </a:t>
            </a:r>
            <a:r>
              <a:rPr lang="en-GB" altLang="en-US"/>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C2F74DF-2F67-4E07-8028-9DD11EC9A738}" type="slidenum">
              <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537537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86334A2-0FCC-4746-BD96-6CB4BD2124D4}" type="slidenum">
              <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753034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09/06/2020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53154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8236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3832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324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84869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0964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67146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6204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69673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56395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19787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09/06/2020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88751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42188"/>
            <a:ext cx="10363200" cy="1470025"/>
          </a:xfrm>
        </p:spPr>
        <p:txBody>
          <a:bodyPr>
            <a:normAutofit/>
          </a:bodyPr>
          <a:lstStyle/>
          <a:p>
            <a:r>
              <a:rPr lang="en-GB" altLang="en-US" b="1"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CertHE Skills for the Workplace</a:t>
            </a:r>
            <a:br>
              <a:rPr lang="en-GB" altLang="en-US" dirty="0">
                <a:solidFill>
                  <a:schemeClr val="bg1">
                    <a:lumMod val="85000"/>
                  </a:schemeClr>
                </a:solidFill>
                <a:latin typeface="Arial Rounded MT Bold" panose="020F0704030504030204" pitchFamily="34" charset="0"/>
              </a:rPr>
            </a:br>
            <a:r>
              <a:rPr lang="en-GB" altLang="en-US"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Module: BMSK4006</a:t>
            </a:r>
            <a:endParaRPr lang="en-GB"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Subtitle 2"/>
          <p:cNvSpPr>
            <a:spLocks noGrp="1"/>
          </p:cNvSpPr>
          <p:nvPr>
            <p:ph type="subTitle" idx="1"/>
          </p:nvPr>
        </p:nvSpPr>
        <p:spPr>
          <a:xfrm>
            <a:off x="1242391" y="3535893"/>
            <a:ext cx="9760226" cy="1752600"/>
          </a:xfrm>
        </p:spPr>
        <p:txBody>
          <a:bodyPr>
            <a:normAutofit fontScale="85000" lnSpcReduction="20000"/>
          </a:bodyPr>
          <a:lstStyle/>
          <a:p>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Managing Enterprise in 21</a:t>
            </a:r>
            <a:r>
              <a:rPr lang="en-GB" sz="4400" baseline="30000" dirty="0">
                <a:solidFill>
                  <a:schemeClr val="bg1"/>
                </a:solidFill>
                <a:effectLst>
                  <a:outerShdw blurRad="38100" dist="38100" dir="2700000" algn="tl">
                    <a:srgbClr val="000000">
                      <a:alpha val="43137"/>
                    </a:srgbClr>
                  </a:outerShdw>
                </a:effectLst>
                <a:latin typeface="Arial Rounded MT Bold" panose="020F0704030504030204" pitchFamily="34" charset="0"/>
              </a:rPr>
              <a:t>st</a:t>
            </a:r>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 Century</a:t>
            </a:r>
          </a:p>
          <a:p>
            <a:endParaRPr lang="en-GB" sz="4400" dirty="0">
              <a:latin typeface="Arial Rounded MT Bold" panose="020F0704030504030204" pitchFamily="34" charset="0"/>
            </a:endParaRPr>
          </a:p>
          <a:p>
            <a:r>
              <a:rPr lang="en-GB" sz="4300" dirty="0">
                <a:solidFill>
                  <a:schemeClr val="bg1"/>
                </a:solidFill>
                <a:effectLst>
                  <a:outerShdw blurRad="38100" dist="38100" dir="2700000" algn="tl">
                    <a:srgbClr val="000000">
                      <a:alpha val="43137"/>
                    </a:srgbClr>
                  </a:outerShdw>
                </a:effectLst>
                <a:latin typeface="Arial Rounded MT Bold" panose="020F0704030504030204" pitchFamily="34" charset="0"/>
              </a:rPr>
              <a:t>SESSION 6</a:t>
            </a:r>
          </a:p>
          <a:p>
            <a:endParaRPr lang="en-GB" dirty="0"/>
          </a:p>
        </p:txBody>
      </p:sp>
    </p:spTree>
    <p:extLst>
      <p:ext uri="{BB962C8B-B14F-4D97-AF65-F5344CB8AC3E}">
        <p14:creationId xmlns:p14="http://schemas.microsoft.com/office/powerpoint/2010/main" val="108596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730609" y="1798983"/>
            <a:ext cx="10363200" cy="1325194"/>
          </a:xfrm>
        </p:spPr>
        <p:txBody>
          <a:bodyPr rtlCol="0">
            <a:normAutofit fontScale="90000"/>
          </a:bodyPr>
          <a:lstStyle/>
          <a:p>
            <a:pPr>
              <a:defRPr/>
            </a:pPr>
            <a:br>
              <a:rPr lang="en-GB" dirty="0"/>
            </a:br>
            <a:br>
              <a:rPr lang="en-GB" dirty="0"/>
            </a:br>
            <a: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t>Marketing Essentials for </a:t>
            </a:r>
            <a:b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br>
            <a: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t>Small Businesses</a:t>
            </a:r>
            <a:endParaRPr lang="en-GB" sz="67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itchFamily="34" charset="0"/>
            </a:endParaRPr>
          </a:p>
        </p:txBody>
      </p:sp>
    </p:spTree>
    <p:extLst>
      <p:ext uri="{BB962C8B-B14F-4D97-AF65-F5344CB8AC3E}">
        <p14:creationId xmlns:p14="http://schemas.microsoft.com/office/powerpoint/2010/main" val="2214870402"/>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046988"/>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In marketing and business strategy, market position refers to the consumer’s perception of a brand or product in relation to competing brands or products.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Market positioning refers to the process of establishing the image or identity of a brand or product so that consumers perceive it in a certain way.</a:t>
            </a: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701223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two broad categories of market position: cost leadership and differentiation.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Cost leadership and differentiation market positioning strategies are applicable to any business and any industry.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 company using a cost leader strategy attempts to position itself in the minds of the consumers as a company that provides products the consumers want at a price that is lower than competing products available in the marketplace.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Consumers expect basic products with no bells and whistles from a company using a cost leader strategy.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Instead, consumers just expect the products to meet their needs and nothing more or less.</a:t>
            </a: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371701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pitchFamily="34" charset="0"/>
                <a:ea typeface="+mn-ea"/>
                <a:cs typeface="+mn-cs"/>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917104" y="1003852"/>
            <a:ext cx="9888642" cy="457047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9996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spTree>
    <p:extLst>
      <p:ext uri="{BB962C8B-B14F-4D97-AF65-F5344CB8AC3E}">
        <p14:creationId xmlns:p14="http://schemas.microsoft.com/office/powerpoint/2010/main" val="313068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1" y="301626"/>
            <a:ext cx="10787979"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D9F56-A117-4E58-8E59-30C450A6CF8B}"/>
              </a:ext>
            </a:extLst>
          </p:cNvPr>
          <p:cNvSpPr>
            <a:spLocks noGrp="1"/>
          </p:cNvSpPr>
          <p:nvPr>
            <p:ph type="title"/>
          </p:nvPr>
        </p:nvSpPr>
        <p:spPr>
          <a:xfrm>
            <a:off x="361026" y="452761"/>
            <a:ext cx="10972800" cy="4465468"/>
          </a:xfrm>
        </p:spPr>
        <p:txBody>
          <a:bodyPr>
            <a:normAutofit/>
          </a:bodyPr>
          <a:lstStyle/>
          <a:p>
            <a:pPr algn="l"/>
            <a:r>
              <a:rPr lang="en-GB" b="1" dirty="0">
                <a:solidFill>
                  <a:srgbClr val="0070C0"/>
                </a:solidFill>
              </a:rPr>
              <a:t>Further Research</a:t>
            </a:r>
            <a:br>
              <a:rPr lang="en-GB" b="1" dirty="0">
                <a:solidFill>
                  <a:srgbClr val="0070C0"/>
                </a:solidFill>
              </a:rPr>
            </a:br>
            <a:br>
              <a:rPr lang="en-GB" b="1" dirty="0">
                <a:solidFill>
                  <a:srgbClr val="0070C0"/>
                </a:solidFill>
              </a:rPr>
            </a:br>
            <a:r>
              <a:rPr lang="en-GB" b="1" dirty="0">
                <a:solidFill>
                  <a:srgbClr val="0070C0"/>
                </a:solidFill>
              </a:rPr>
              <a:t>- </a:t>
            </a:r>
            <a:r>
              <a:rPr lang="en-GB" dirty="0"/>
              <a:t>What is your marketing positioning strategy? Why?</a:t>
            </a:r>
            <a:br>
              <a:rPr lang="en-GB" dirty="0"/>
            </a:br>
            <a:br>
              <a:rPr lang="en-GB" dirty="0"/>
            </a:br>
            <a:r>
              <a:rPr lang="en-GB" dirty="0"/>
              <a:t>-Do a competitor analysis for your venture. </a:t>
            </a:r>
          </a:p>
        </p:txBody>
      </p:sp>
    </p:spTree>
    <p:extLst>
      <p:ext uri="{BB962C8B-B14F-4D97-AF65-F5344CB8AC3E}">
        <p14:creationId xmlns:p14="http://schemas.microsoft.com/office/powerpoint/2010/main" val="1462043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6619CF16-8423-4371-9B9F-905A4FB47F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8B086F-4802-4C84-9263-224392022F26}">
  <ds:schemaRefs>
    <ds:schemaRef ds:uri="http://schemas.microsoft.com/sharepoint/v3/contenttype/forms"/>
  </ds:schemaRefs>
</ds:datastoreItem>
</file>

<file path=customXml/itemProps3.xml><?xml version="1.0" encoding="utf-8"?>
<ds:datastoreItem xmlns:ds="http://schemas.openxmlformats.org/officeDocument/2006/customXml" ds:itemID="{5758D750-DAC2-4C2D-8596-CD5F838599A0}">
  <ds:schemaRefs>
    <ds:schemaRef ds:uri="http://schemas.microsoft.com/office/2006/metadata/properties"/>
    <ds:schemaRef ds:uri="http://schemas.microsoft.com/office/infopath/2007/PartnerControls"/>
    <ds:schemaRef ds:uri="29175ae9-5035-4541-baef-9062a3a44232"/>
  </ds:schemaRefs>
</ds:datastoreItem>
</file>

<file path=docProps/app.xml><?xml version="1.0" encoding="utf-8"?>
<Properties xmlns="http://schemas.openxmlformats.org/officeDocument/2006/extended-properties" xmlns:vt="http://schemas.openxmlformats.org/officeDocument/2006/docPropsVTypes">
  <TotalTime>9</TotalTime>
  <Words>984</Words>
  <Application>Microsoft Office PowerPoint</Application>
  <PresentationFormat>Widescreen</PresentationFormat>
  <Paragraphs>71</Paragraphs>
  <Slides>10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Rounded MT Bold</vt:lpstr>
      <vt:lpstr>Calibri</vt:lpstr>
      <vt:lpstr>Myriad Pro</vt:lpstr>
      <vt:lpstr>Wingdings 2</vt:lpstr>
      <vt:lpstr>20140311PresentationUWTSDTemplate</vt:lpstr>
      <vt:lpstr>CertHE Skills for the Workplace Module: BMSK4006</vt:lpstr>
      <vt:lpstr>  Marketing Essentials for  Small Businesses</vt:lpstr>
      <vt:lpstr>Market Positioning</vt:lpstr>
      <vt:lpstr>Market Positioning</vt:lpstr>
      <vt:lpstr>Cost Leader Strategy</vt:lpstr>
      <vt:lpstr>Differentiation Business Strategy</vt:lpstr>
      <vt:lpstr>7 Ps Marketing Mix</vt:lpstr>
      <vt:lpstr>Competitor analysis</vt:lpstr>
      <vt:lpstr>Sources of information for competitor analysis   (Davidson 1997) </vt:lpstr>
      <vt:lpstr>Further Research  - What is your marketing positioning strategy? Why?  -Do a competitor analysis for your venture.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Julia Ault</cp:lastModifiedBy>
  <cp:revision>5</cp:revision>
  <dcterms:created xsi:type="dcterms:W3CDTF">2020-04-07T13:24:24Z</dcterms:created>
  <dcterms:modified xsi:type="dcterms:W3CDTF">2020-06-09T18:47:46Z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