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5"/>
  </p:notesMasterIdLst>
  <p:sldIdLst>
    <p:sldId id="719" r:id="rId7"/>
    <p:sldId id="301" r:id="rId8"/>
    <p:sldId id="302" r:id="rId9"/>
    <p:sldId id="331" r:id="rId10"/>
    <p:sldId id="783" r:id="rId11"/>
    <p:sldId id="784" r:id="rId12"/>
    <p:sldId id="753" r:id="rId13"/>
    <p:sldId id="830" r:id="rId14"/>
    <p:sldId id="799" r:id="rId15"/>
    <p:sldId id="806" r:id="rId16"/>
    <p:sldId id="807" r:id="rId17"/>
    <p:sldId id="808" r:id="rId18"/>
    <p:sldId id="809" r:id="rId19"/>
    <p:sldId id="810" r:id="rId20"/>
    <p:sldId id="801" r:id="rId21"/>
    <p:sldId id="800" r:id="rId22"/>
    <p:sldId id="802" r:id="rId23"/>
    <p:sldId id="804" r:id="rId24"/>
    <p:sldId id="758" r:id="rId25"/>
    <p:sldId id="812" r:id="rId26"/>
    <p:sldId id="811" r:id="rId27"/>
    <p:sldId id="770" r:id="rId28"/>
    <p:sldId id="813" r:id="rId29"/>
    <p:sldId id="769" r:id="rId30"/>
    <p:sldId id="773" r:id="rId31"/>
    <p:sldId id="771" r:id="rId32"/>
    <p:sldId id="776" r:id="rId33"/>
    <p:sldId id="774" r:id="rId34"/>
    <p:sldId id="779" r:id="rId35"/>
    <p:sldId id="817" r:id="rId36"/>
    <p:sldId id="815" r:id="rId37"/>
    <p:sldId id="777" r:id="rId38"/>
    <p:sldId id="781" r:id="rId39"/>
    <p:sldId id="782" r:id="rId40"/>
    <p:sldId id="805" r:id="rId41"/>
    <p:sldId id="827" r:id="rId42"/>
    <p:sldId id="829" r:id="rId43"/>
    <p:sldId id="721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F923ED-88FC-4070-B4EE-4EA4C7547EF5}" v="1" dt="2025-03-16T21:29:38.3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42" autoAdjust="0"/>
    <p:restoredTop sz="89406" autoAdjust="0"/>
  </p:normalViewPr>
  <p:slideViewPr>
    <p:cSldViewPr snapToGrid="0">
      <p:cViewPr varScale="1">
        <p:scale>
          <a:sx n="41" d="100"/>
          <a:sy n="41" d="100"/>
        </p:scale>
        <p:origin x="4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presProps" Target="pres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F3F923ED-88FC-4070-B4EE-4EA4C7547EF5}"/>
    <pc:docChg chg="undo custSel addSld delSld modSld">
      <pc:chgData name="Stalin Jacob Wilson Packia Dhas" userId="050d7d71-3621-4503-95e8-1c9a9d962492" providerId="ADAL" clId="{F3F923ED-88FC-4070-B4EE-4EA4C7547EF5}" dt="2025-03-17T08:53:24.862" v="83" actId="20577"/>
      <pc:docMkLst>
        <pc:docMk/>
      </pc:docMkLst>
      <pc:sldChg chg="modSp mod">
        <pc:chgData name="Stalin Jacob Wilson Packia Dhas" userId="050d7d71-3621-4503-95e8-1c9a9d962492" providerId="ADAL" clId="{F3F923ED-88FC-4070-B4EE-4EA4C7547EF5}" dt="2025-03-17T08:53:05.780" v="75" actId="255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F3F923ED-88FC-4070-B4EE-4EA4C7547EF5}" dt="2025-03-17T08:53:05.780" v="75" actId="255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F3F923ED-88FC-4070-B4EE-4EA4C7547EF5}" dt="2025-03-17T08:53:24.862" v="83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F3F923ED-88FC-4070-B4EE-4EA4C7547EF5}" dt="2025-03-17T08:53:24.862" v="83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F3F923ED-88FC-4070-B4EE-4EA4C7547EF5}" dt="2025-03-16T21:29:50.988" v="54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F3F923ED-88FC-4070-B4EE-4EA4C7547EF5}" dt="2025-03-16T21:29:50.988" v="54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F3F923ED-88FC-4070-B4EE-4EA4C7547EF5}" dt="2025-03-16T21:26:39.803" v="7" actId="47"/>
        <pc:sldMkLst>
          <pc:docMk/>
          <pc:sldMk cId="3692670372" sldId="752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1447002269" sldId="753"/>
        </pc:sldMkLst>
      </pc:sldChg>
      <pc:sldChg chg="del">
        <pc:chgData name="Stalin Jacob Wilson Packia Dhas" userId="050d7d71-3621-4503-95e8-1c9a9d962492" providerId="ADAL" clId="{F3F923ED-88FC-4070-B4EE-4EA4C7547EF5}" dt="2025-03-16T21:27:20.443" v="27" actId="47"/>
        <pc:sldMkLst>
          <pc:docMk/>
          <pc:sldMk cId="418152072" sldId="754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1563663112" sldId="758"/>
        </pc:sldMkLst>
      </pc:sldChg>
      <pc:sldChg chg="del">
        <pc:chgData name="Stalin Jacob Wilson Packia Dhas" userId="050d7d71-3621-4503-95e8-1c9a9d962492" providerId="ADAL" clId="{F3F923ED-88FC-4070-B4EE-4EA4C7547EF5}" dt="2025-03-16T21:26:30.356" v="0" actId="47"/>
        <pc:sldMkLst>
          <pc:docMk/>
          <pc:sldMk cId="3536798299" sldId="762"/>
        </pc:sldMkLst>
      </pc:sldChg>
      <pc:sldChg chg="del">
        <pc:chgData name="Stalin Jacob Wilson Packia Dhas" userId="050d7d71-3621-4503-95e8-1c9a9d962492" providerId="ADAL" clId="{F3F923ED-88FC-4070-B4EE-4EA4C7547EF5}" dt="2025-03-16T21:26:31.423" v="1" actId="47"/>
        <pc:sldMkLst>
          <pc:docMk/>
          <pc:sldMk cId="42006705" sldId="763"/>
        </pc:sldMkLst>
      </pc:sldChg>
      <pc:sldChg chg="del">
        <pc:chgData name="Stalin Jacob Wilson Packia Dhas" userId="050d7d71-3621-4503-95e8-1c9a9d962492" providerId="ADAL" clId="{F3F923ED-88FC-4070-B4EE-4EA4C7547EF5}" dt="2025-03-16T21:26:33.642" v="3" actId="47"/>
        <pc:sldMkLst>
          <pc:docMk/>
          <pc:sldMk cId="44116984" sldId="764"/>
        </pc:sldMkLst>
      </pc:sldChg>
      <pc:sldChg chg="del">
        <pc:chgData name="Stalin Jacob Wilson Packia Dhas" userId="050d7d71-3621-4503-95e8-1c9a9d962492" providerId="ADAL" clId="{F3F923ED-88FC-4070-B4EE-4EA4C7547EF5}" dt="2025-03-16T21:26:34.468" v="4" actId="47"/>
        <pc:sldMkLst>
          <pc:docMk/>
          <pc:sldMk cId="128256569" sldId="765"/>
        </pc:sldMkLst>
      </pc:sldChg>
      <pc:sldChg chg="del">
        <pc:chgData name="Stalin Jacob Wilson Packia Dhas" userId="050d7d71-3621-4503-95e8-1c9a9d962492" providerId="ADAL" clId="{F3F923ED-88FC-4070-B4EE-4EA4C7547EF5}" dt="2025-03-16T21:26:35.470" v="5" actId="47"/>
        <pc:sldMkLst>
          <pc:docMk/>
          <pc:sldMk cId="1090080037" sldId="766"/>
        </pc:sldMkLst>
      </pc:sldChg>
      <pc:sldChg chg="del">
        <pc:chgData name="Stalin Jacob Wilson Packia Dhas" userId="050d7d71-3621-4503-95e8-1c9a9d962492" providerId="ADAL" clId="{F3F923ED-88FC-4070-B4EE-4EA4C7547EF5}" dt="2025-03-16T21:26:36.419" v="6" actId="47"/>
        <pc:sldMkLst>
          <pc:docMk/>
          <pc:sldMk cId="1530791463" sldId="767"/>
        </pc:sldMkLst>
      </pc:sldChg>
      <pc:sldChg chg="del">
        <pc:chgData name="Stalin Jacob Wilson Packia Dhas" userId="050d7d71-3621-4503-95e8-1c9a9d962492" providerId="ADAL" clId="{F3F923ED-88FC-4070-B4EE-4EA4C7547EF5}" dt="2025-03-16T21:26:42.263" v="9" actId="47"/>
        <pc:sldMkLst>
          <pc:docMk/>
          <pc:sldMk cId="1373221598" sldId="769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1989618965" sldId="769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1756456406" sldId="770"/>
        </pc:sldMkLst>
      </pc:sldChg>
      <pc:sldChg chg="del">
        <pc:chgData name="Stalin Jacob Wilson Packia Dhas" userId="050d7d71-3621-4503-95e8-1c9a9d962492" providerId="ADAL" clId="{F3F923ED-88FC-4070-B4EE-4EA4C7547EF5}" dt="2025-03-16T21:26:45.941" v="14" actId="47"/>
        <pc:sldMkLst>
          <pc:docMk/>
          <pc:sldMk cId="1318562324" sldId="771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1416106824" sldId="771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727590422" sldId="773"/>
        </pc:sldMkLst>
      </pc:sldChg>
      <pc:sldChg chg="del">
        <pc:chgData name="Stalin Jacob Wilson Packia Dhas" userId="050d7d71-3621-4503-95e8-1c9a9d962492" providerId="ADAL" clId="{F3F923ED-88FC-4070-B4EE-4EA4C7547EF5}" dt="2025-03-16T21:26:44.344" v="12" actId="47"/>
        <pc:sldMkLst>
          <pc:docMk/>
          <pc:sldMk cId="3185438416" sldId="773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3053516335" sldId="774"/>
        </pc:sldMkLst>
      </pc:sldChg>
      <pc:sldChg chg="del">
        <pc:chgData name="Stalin Jacob Wilson Packia Dhas" userId="050d7d71-3621-4503-95e8-1c9a9d962492" providerId="ADAL" clId="{F3F923ED-88FC-4070-B4EE-4EA4C7547EF5}" dt="2025-03-16T21:26:41.590" v="8" actId="47"/>
        <pc:sldMkLst>
          <pc:docMk/>
          <pc:sldMk cId="3498701776" sldId="775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984388396" sldId="776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526998160" sldId="777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2186996199" sldId="779"/>
        </pc:sldMkLst>
      </pc:sldChg>
      <pc:sldChg chg="del">
        <pc:chgData name="Stalin Jacob Wilson Packia Dhas" userId="050d7d71-3621-4503-95e8-1c9a9d962492" providerId="ADAL" clId="{F3F923ED-88FC-4070-B4EE-4EA4C7547EF5}" dt="2025-03-16T21:26:43.348" v="11" actId="47"/>
        <pc:sldMkLst>
          <pc:docMk/>
          <pc:sldMk cId="52194364" sldId="780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1451704617" sldId="781"/>
        </pc:sldMkLst>
      </pc:sldChg>
      <pc:sldChg chg="del">
        <pc:chgData name="Stalin Jacob Wilson Packia Dhas" userId="050d7d71-3621-4503-95e8-1c9a9d962492" providerId="ADAL" clId="{F3F923ED-88FC-4070-B4EE-4EA4C7547EF5}" dt="2025-03-16T21:27:12.700" v="22" actId="47"/>
        <pc:sldMkLst>
          <pc:docMk/>
          <pc:sldMk cId="3479557296" sldId="781"/>
        </pc:sldMkLst>
      </pc:sldChg>
      <pc:sldChg chg="del">
        <pc:chgData name="Stalin Jacob Wilson Packia Dhas" userId="050d7d71-3621-4503-95e8-1c9a9d962492" providerId="ADAL" clId="{F3F923ED-88FC-4070-B4EE-4EA4C7547EF5}" dt="2025-03-16T21:27:17.076" v="25" actId="47"/>
        <pc:sldMkLst>
          <pc:docMk/>
          <pc:sldMk cId="1436167024" sldId="782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1507059433" sldId="782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0" sldId="783"/>
        </pc:sldMkLst>
      </pc:sldChg>
      <pc:sldChg chg="del">
        <pc:chgData name="Stalin Jacob Wilson Packia Dhas" userId="050d7d71-3621-4503-95e8-1c9a9d962492" providerId="ADAL" clId="{F3F923ED-88FC-4070-B4EE-4EA4C7547EF5}" dt="2025-03-16T21:27:23.174" v="30" actId="47"/>
        <pc:sldMkLst>
          <pc:docMk/>
          <pc:sldMk cId="1810487476" sldId="784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1911164477" sldId="784"/>
        </pc:sldMkLst>
      </pc:sldChg>
      <pc:sldChg chg="del">
        <pc:chgData name="Stalin Jacob Wilson Packia Dhas" userId="050d7d71-3621-4503-95e8-1c9a9d962492" providerId="ADAL" clId="{F3F923ED-88FC-4070-B4EE-4EA4C7547EF5}" dt="2025-03-16T21:27:32.296" v="36" actId="47"/>
        <pc:sldMkLst>
          <pc:docMk/>
          <pc:sldMk cId="560870415" sldId="785"/>
        </pc:sldMkLst>
      </pc:sldChg>
      <pc:sldChg chg="del">
        <pc:chgData name="Stalin Jacob Wilson Packia Dhas" userId="050d7d71-3621-4503-95e8-1c9a9d962492" providerId="ADAL" clId="{F3F923ED-88FC-4070-B4EE-4EA4C7547EF5}" dt="2025-03-16T21:27:22.230" v="29" actId="47"/>
        <pc:sldMkLst>
          <pc:docMk/>
          <pc:sldMk cId="3040749394" sldId="786"/>
        </pc:sldMkLst>
      </pc:sldChg>
      <pc:sldChg chg="del">
        <pc:chgData name="Stalin Jacob Wilson Packia Dhas" userId="050d7d71-3621-4503-95e8-1c9a9d962492" providerId="ADAL" clId="{F3F923ED-88FC-4070-B4EE-4EA4C7547EF5}" dt="2025-03-16T21:27:21.423" v="28" actId="47"/>
        <pc:sldMkLst>
          <pc:docMk/>
          <pc:sldMk cId="844967463" sldId="787"/>
        </pc:sldMkLst>
      </pc:sldChg>
      <pc:sldChg chg="del">
        <pc:chgData name="Stalin Jacob Wilson Packia Dhas" userId="050d7d71-3621-4503-95e8-1c9a9d962492" providerId="ADAL" clId="{F3F923ED-88FC-4070-B4EE-4EA4C7547EF5}" dt="2025-03-16T21:27:23.860" v="31" actId="47"/>
        <pc:sldMkLst>
          <pc:docMk/>
          <pc:sldMk cId="1546168413" sldId="788"/>
        </pc:sldMkLst>
      </pc:sldChg>
      <pc:sldChg chg="del">
        <pc:chgData name="Stalin Jacob Wilson Packia Dhas" userId="050d7d71-3621-4503-95e8-1c9a9d962492" providerId="ADAL" clId="{F3F923ED-88FC-4070-B4EE-4EA4C7547EF5}" dt="2025-03-16T21:27:25.493" v="33" actId="47"/>
        <pc:sldMkLst>
          <pc:docMk/>
          <pc:sldMk cId="3556147058" sldId="789"/>
        </pc:sldMkLst>
      </pc:sldChg>
      <pc:sldChg chg="del">
        <pc:chgData name="Stalin Jacob Wilson Packia Dhas" userId="050d7d71-3621-4503-95e8-1c9a9d962492" providerId="ADAL" clId="{F3F923ED-88FC-4070-B4EE-4EA4C7547EF5}" dt="2025-03-16T21:27:26.733" v="34" actId="47"/>
        <pc:sldMkLst>
          <pc:docMk/>
          <pc:sldMk cId="2138408494" sldId="790"/>
        </pc:sldMkLst>
      </pc:sldChg>
      <pc:sldChg chg="del">
        <pc:chgData name="Stalin Jacob Wilson Packia Dhas" userId="050d7d71-3621-4503-95e8-1c9a9d962492" providerId="ADAL" clId="{F3F923ED-88FC-4070-B4EE-4EA4C7547EF5}" dt="2025-03-16T21:26:32.359" v="2" actId="47"/>
        <pc:sldMkLst>
          <pc:docMk/>
          <pc:sldMk cId="3646443913" sldId="791"/>
        </pc:sldMkLst>
      </pc:sldChg>
      <pc:sldChg chg="del">
        <pc:chgData name="Stalin Jacob Wilson Packia Dhas" userId="050d7d71-3621-4503-95e8-1c9a9d962492" providerId="ADAL" clId="{F3F923ED-88FC-4070-B4EE-4EA4C7547EF5}" dt="2025-03-16T21:26:42.789" v="10" actId="47"/>
        <pc:sldMkLst>
          <pc:docMk/>
          <pc:sldMk cId="494493882" sldId="792"/>
        </pc:sldMkLst>
      </pc:sldChg>
      <pc:sldChg chg="del">
        <pc:chgData name="Stalin Jacob Wilson Packia Dhas" userId="050d7d71-3621-4503-95e8-1c9a9d962492" providerId="ADAL" clId="{F3F923ED-88FC-4070-B4EE-4EA4C7547EF5}" dt="2025-03-16T21:27:13.754" v="23" actId="47"/>
        <pc:sldMkLst>
          <pc:docMk/>
          <pc:sldMk cId="3947262601" sldId="793"/>
        </pc:sldMkLst>
      </pc:sldChg>
      <pc:sldChg chg="del">
        <pc:chgData name="Stalin Jacob Wilson Packia Dhas" userId="050d7d71-3621-4503-95e8-1c9a9d962492" providerId="ADAL" clId="{F3F923ED-88FC-4070-B4EE-4EA4C7547EF5}" dt="2025-03-16T21:27:19.080" v="26" actId="47"/>
        <pc:sldMkLst>
          <pc:docMk/>
          <pc:sldMk cId="570482136" sldId="794"/>
        </pc:sldMkLst>
      </pc:sldChg>
      <pc:sldChg chg="del">
        <pc:chgData name="Stalin Jacob Wilson Packia Dhas" userId="050d7d71-3621-4503-95e8-1c9a9d962492" providerId="ADAL" clId="{F3F923ED-88FC-4070-B4EE-4EA4C7547EF5}" dt="2025-03-16T21:26:45.173" v="13" actId="47"/>
        <pc:sldMkLst>
          <pc:docMk/>
          <pc:sldMk cId="2723093971" sldId="795"/>
        </pc:sldMkLst>
      </pc:sldChg>
      <pc:sldChg chg="add del">
        <pc:chgData name="Stalin Jacob Wilson Packia Dhas" userId="050d7d71-3621-4503-95e8-1c9a9d962492" providerId="ADAL" clId="{F3F923ED-88FC-4070-B4EE-4EA4C7547EF5}" dt="2025-03-16T21:27:05.328" v="21" actId="47"/>
        <pc:sldMkLst>
          <pc:docMk/>
          <pc:sldMk cId="1080759330" sldId="796"/>
        </pc:sldMkLst>
      </pc:sldChg>
      <pc:sldChg chg="del">
        <pc:chgData name="Stalin Jacob Wilson Packia Dhas" userId="050d7d71-3621-4503-95e8-1c9a9d962492" providerId="ADAL" clId="{F3F923ED-88FC-4070-B4EE-4EA4C7547EF5}" dt="2025-03-16T21:27:24.578" v="32" actId="47"/>
        <pc:sldMkLst>
          <pc:docMk/>
          <pc:sldMk cId="511010470" sldId="797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209635618" sldId="799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4117562774" sldId="800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321009967" sldId="801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2495511672" sldId="802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3871082892" sldId="804"/>
        </pc:sldMkLst>
      </pc:sldChg>
      <pc:sldChg chg="add del">
        <pc:chgData name="Stalin Jacob Wilson Packia Dhas" userId="050d7d71-3621-4503-95e8-1c9a9d962492" providerId="ADAL" clId="{F3F923ED-88FC-4070-B4EE-4EA4C7547EF5}" dt="2025-03-16T21:26:58.722" v="19" actId="47"/>
        <pc:sldMkLst>
          <pc:docMk/>
          <pc:sldMk cId="172339632" sldId="805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2604502078" sldId="806"/>
        </pc:sldMkLst>
      </pc:sldChg>
      <pc:sldChg chg="del">
        <pc:chgData name="Stalin Jacob Wilson Packia Dhas" userId="050d7d71-3621-4503-95e8-1c9a9d962492" providerId="ADAL" clId="{F3F923ED-88FC-4070-B4EE-4EA4C7547EF5}" dt="2025-03-16T21:27:27.841" v="35" actId="47"/>
        <pc:sldMkLst>
          <pc:docMk/>
          <pc:sldMk cId="3304880679" sldId="806"/>
        </pc:sldMkLst>
      </pc:sldChg>
      <pc:sldChg chg="add del">
        <pc:chgData name="Stalin Jacob Wilson Packia Dhas" userId="050d7d71-3621-4503-95e8-1c9a9d962492" providerId="ADAL" clId="{F3F923ED-88FC-4070-B4EE-4EA4C7547EF5}" dt="2025-03-16T21:27:56.989" v="39" actId="47"/>
        <pc:sldMkLst>
          <pc:docMk/>
          <pc:sldMk cId="2571070386" sldId="807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2714353060" sldId="807"/>
        </pc:sldMkLst>
      </pc:sldChg>
      <pc:sldChg chg="del">
        <pc:chgData name="Stalin Jacob Wilson Packia Dhas" userId="050d7d71-3621-4503-95e8-1c9a9d962492" providerId="ADAL" clId="{F3F923ED-88FC-4070-B4EE-4EA4C7547EF5}" dt="2025-03-16T21:28:00.186" v="45" actId="47"/>
        <pc:sldMkLst>
          <pc:docMk/>
          <pc:sldMk cId="2798682658" sldId="808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3659733141" sldId="808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2399208664" sldId="809"/>
        </pc:sldMkLst>
      </pc:sldChg>
      <pc:sldChg chg="del">
        <pc:chgData name="Stalin Jacob Wilson Packia Dhas" userId="050d7d71-3621-4503-95e8-1c9a9d962492" providerId="ADAL" clId="{F3F923ED-88FC-4070-B4EE-4EA4C7547EF5}" dt="2025-03-16T21:28:02.028" v="46" actId="47"/>
        <pc:sldMkLst>
          <pc:docMk/>
          <pc:sldMk cId="3968421811" sldId="809"/>
        </pc:sldMkLst>
      </pc:sldChg>
      <pc:sldChg chg="del">
        <pc:chgData name="Stalin Jacob Wilson Packia Dhas" userId="050d7d71-3621-4503-95e8-1c9a9d962492" providerId="ADAL" clId="{F3F923ED-88FC-4070-B4EE-4EA4C7547EF5}" dt="2025-03-16T21:28:02.659" v="47" actId="47"/>
        <pc:sldMkLst>
          <pc:docMk/>
          <pc:sldMk cId="2877959454" sldId="810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3093407611" sldId="810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371303484" sldId="811"/>
        </pc:sldMkLst>
      </pc:sldChg>
      <pc:sldChg chg="del">
        <pc:chgData name="Stalin Jacob Wilson Packia Dhas" userId="050d7d71-3621-4503-95e8-1c9a9d962492" providerId="ADAL" clId="{F3F923ED-88FC-4070-B4EE-4EA4C7547EF5}" dt="2025-03-16T21:28:03.547" v="48" actId="47"/>
        <pc:sldMkLst>
          <pc:docMk/>
          <pc:sldMk cId="1981780833" sldId="811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3650098621" sldId="812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255482834" sldId="813"/>
        </pc:sldMkLst>
      </pc:sldChg>
      <pc:sldChg chg="del">
        <pc:chgData name="Stalin Jacob Wilson Packia Dhas" userId="050d7d71-3621-4503-95e8-1c9a9d962492" providerId="ADAL" clId="{F3F923ED-88FC-4070-B4EE-4EA4C7547EF5}" dt="2025-03-16T21:27:57.405" v="40" actId="47"/>
        <pc:sldMkLst>
          <pc:docMk/>
          <pc:sldMk cId="1332133247" sldId="813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3677880235" sldId="815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393884167" sldId="817"/>
        </pc:sldMkLst>
      </pc:sldChg>
      <pc:sldChg chg="del">
        <pc:chgData name="Stalin Jacob Wilson Packia Dhas" userId="050d7d71-3621-4503-95e8-1c9a9d962492" providerId="ADAL" clId="{F3F923ED-88FC-4070-B4EE-4EA4C7547EF5}" dt="2025-03-16T21:27:57.966" v="41" actId="47"/>
        <pc:sldMkLst>
          <pc:docMk/>
          <pc:sldMk cId="1483238972" sldId="817"/>
        </pc:sldMkLst>
      </pc:sldChg>
      <pc:sldChg chg="del">
        <pc:chgData name="Stalin Jacob Wilson Packia Dhas" userId="050d7d71-3621-4503-95e8-1c9a9d962492" providerId="ADAL" clId="{F3F923ED-88FC-4070-B4EE-4EA4C7547EF5}" dt="2025-03-16T21:27:58.463" v="42" actId="47"/>
        <pc:sldMkLst>
          <pc:docMk/>
          <pc:sldMk cId="2747355486" sldId="821"/>
        </pc:sldMkLst>
      </pc:sldChg>
      <pc:sldChg chg="del">
        <pc:chgData name="Stalin Jacob Wilson Packia Dhas" userId="050d7d71-3621-4503-95e8-1c9a9d962492" providerId="ADAL" clId="{F3F923ED-88FC-4070-B4EE-4EA4C7547EF5}" dt="2025-03-16T21:27:58.942" v="43" actId="47"/>
        <pc:sldMkLst>
          <pc:docMk/>
          <pc:sldMk cId="3230377236" sldId="822"/>
        </pc:sldMkLst>
      </pc:sldChg>
      <pc:sldChg chg="del">
        <pc:chgData name="Stalin Jacob Wilson Packia Dhas" userId="050d7d71-3621-4503-95e8-1c9a9d962492" providerId="ADAL" clId="{F3F923ED-88FC-4070-B4EE-4EA4C7547EF5}" dt="2025-03-16T21:27:59.713" v="44" actId="47"/>
        <pc:sldMkLst>
          <pc:docMk/>
          <pc:sldMk cId="2572132864" sldId="823"/>
        </pc:sldMkLst>
      </pc:sldChg>
      <pc:sldChg chg="del">
        <pc:chgData name="Stalin Jacob Wilson Packia Dhas" userId="050d7d71-3621-4503-95e8-1c9a9d962492" providerId="ADAL" clId="{F3F923ED-88FC-4070-B4EE-4EA4C7547EF5}" dt="2025-03-16T21:27:15.859" v="24" actId="47"/>
        <pc:sldMkLst>
          <pc:docMk/>
          <pc:sldMk cId="1461073144" sldId="826"/>
        </pc:sldMkLst>
      </pc:sldChg>
      <pc:sldChg chg="add del">
        <pc:chgData name="Stalin Jacob Wilson Packia Dhas" userId="050d7d71-3621-4503-95e8-1c9a9d962492" providerId="ADAL" clId="{F3F923ED-88FC-4070-B4EE-4EA4C7547EF5}" dt="2025-03-16T21:26:56.081" v="18" actId="47"/>
        <pc:sldMkLst>
          <pc:docMk/>
          <pc:sldMk cId="3001791292" sldId="827"/>
        </pc:sldMkLst>
      </pc:sldChg>
      <pc:sldChg chg="add">
        <pc:chgData name="Stalin Jacob Wilson Packia Dhas" userId="050d7d71-3621-4503-95e8-1c9a9d962492" providerId="ADAL" clId="{F3F923ED-88FC-4070-B4EE-4EA4C7547EF5}" dt="2025-03-16T21:29:38.288" v="52"/>
        <pc:sldMkLst>
          <pc:docMk/>
          <pc:sldMk cId="193510123" sldId="830"/>
        </pc:sldMkLst>
      </pc:sldChg>
      <pc:sldChg chg="del">
        <pc:chgData name="Stalin Jacob Wilson Packia Dhas" userId="050d7d71-3621-4503-95e8-1c9a9d962492" providerId="ADAL" clId="{F3F923ED-88FC-4070-B4EE-4EA4C7547EF5}" dt="2025-03-16T21:28:04.531" v="49" actId="47"/>
        <pc:sldMkLst>
          <pc:docMk/>
          <pc:sldMk cId="4124817482" sldId="830"/>
        </pc:sldMkLst>
      </pc:sldChg>
      <pc:sldChg chg="del">
        <pc:chgData name="Stalin Jacob Wilson Packia Dhas" userId="050d7d71-3621-4503-95e8-1c9a9d962492" providerId="ADAL" clId="{F3F923ED-88FC-4070-B4EE-4EA4C7547EF5}" dt="2025-03-16T21:28:05.317" v="50" actId="47"/>
        <pc:sldMkLst>
          <pc:docMk/>
          <pc:sldMk cId="3713888385" sldId="831"/>
        </pc:sldMkLst>
      </pc:sldChg>
      <pc:sldChg chg="del">
        <pc:chgData name="Stalin Jacob Wilson Packia Dhas" userId="050d7d71-3621-4503-95e8-1c9a9d962492" providerId="ADAL" clId="{F3F923ED-88FC-4070-B4EE-4EA4C7547EF5}" dt="2025-03-16T21:28:06.172" v="51" actId="47"/>
        <pc:sldMkLst>
          <pc:docMk/>
          <pc:sldMk cId="2225947553" sldId="83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4708020-1F86-0D9E-8F19-8663FA63F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B090A7F-2407-F6B6-5B42-3B876B2298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ar-SA" altLang="ar-SA" dirty="0"/>
          </a:p>
        </p:txBody>
      </p:sp>
      <p:sp>
        <p:nvSpPr>
          <p:cNvPr id="17412" name="Date Placeholder 4">
            <a:extLst>
              <a:ext uri="{FF2B5EF4-FFF2-40B4-BE49-F238E27FC236}">
                <a16:creationId xmlns:a16="http://schemas.microsoft.com/office/drawing/2014/main" id="{F2A194F3-8AEE-83D4-C01B-6955B7CC3D5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95F4CEB-94F6-47F4-B46D-481C95DED0FB}" type="datetime1">
              <a:rPr lang="en-US" altLang="ar-SA" sz="1300" b="0" smtClean="0">
                <a:latin typeface="Times New Roman" panose="02020603050405020304" pitchFamily="18" charset="0"/>
              </a:rPr>
              <a:pPr/>
              <a:t>3/17/2025</a:t>
            </a:fld>
            <a:endParaRPr lang="en-US" altLang="ar-SA" sz="13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4708020-1F86-0D9E-8F19-8663FA63F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B090A7F-2407-F6B6-5B42-3B876B2298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ar-SA" altLang="ar-SA" dirty="0"/>
          </a:p>
        </p:txBody>
      </p:sp>
      <p:sp>
        <p:nvSpPr>
          <p:cNvPr id="17412" name="Date Placeholder 4">
            <a:extLst>
              <a:ext uri="{FF2B5EF4-FFF2-40B4-BE49-F238E27FC236}">
                <a16:creationId xmlns:a16="http://schemas.microsoft.com/office/drawing/2014/main" id="{F2A194F3-8AEE-83D4-C01B-6955B7CC3D5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95F4CEB-94F6-47F4-B46D-481C95DED0FB}" type="datetime1">
              <a:rPr lang="en-US" altLang="ar-SA" sz="1300" b="0" smtClean="0">
                <a:latin typeface="Times New Roman" panose="02020603050405020304" pitchFamily="18" charset="0"/>
              </a:rPr>
              <a:pPr/>
              <a:t>3/17/2025</a:t>
            </a:fld>
            <a:endParaRPr lang="en-US" altLang="ar-SA" sz="1300" b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4507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9185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8851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9861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173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2082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8556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2234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2582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2435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9600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0031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4641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4430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5883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0120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67412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35328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9168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70659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9989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3823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7367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92457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017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321617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1524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22935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906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35578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TIA-Telecommunications Industry Association</a:t>
            </a:r>
          </a:p>
          <a:p>
            <a:r>
              <a:rPr lang="en-IN" dirty="0"/>
              <a:t>EIA-Electronic Industries Alliance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76399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6335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E4047C6A-6ABD-5EA6-DB46-B8618A1C7B3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 altLang="ar-SA"/>
              <a:t>1.</a:t>
            </a:r>
            <a:fld id="{5E021057-941E-4D50-A8D0-EAEA01CF27E8}" type="slidenum">
              <a:rPr lang="en-US" altLang="ar-SA"/>
              <a:pPr/>
              <a:t>‹#›</a:t>
            </a:fld>
            <a:endParaRPr lang="en-US" altLang="ar-SA"/>
          </a:p>
        </p:txBody>
      </p:sp>
    </p:spTree>
    <p:extLst>
      <p:ext uri="{BB962C8B-B14F-4D97-AF65-F5344CB8AC3E}">
        <p14:creationId xmlns:p14="http://schemas.microsoft.com/office/powerpoint/2010/main" val="47413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85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GB" dirty="0">
                <a:cs typeface="Times New Roman" panose="02020603050405020304" pitchFamily="18" charset="0"/>
              </a:rPr>
              <a:t>Computer Network</a:t>
            </a:r>
          </a:p>
          <a:p>
            <a:pPr marL="446088" indent="-357188"/>
            <a:r>
              <a:rPr lang="en-US" altLang="ar-SA" dirty="0"/>
              <a:t>Types of connections</a:t>
            </a:r>
          </a:p>
          <a:p>
            <a:pPr marL="446088" indent="-357188"/>
            <a:r>
              <a:rPr lang="en-IN" dirty="0"/>
              <a:t>Computer Networks – Devices</a:t>
            </a:r>
          </a:p>
          <a:p>
            <a:pPr marL="446088" indent="-357188"/>
            <a:r>
              <a:rPr lang="en-GB" i="0" dirty="0">
                <a:effectLst/>
              </a:rPr>
              <a:t>Network topology</a:t>
            </a:r>
            <a:endParaRPr lang="en-IN" i="0" dirty="0">
              <a:effectLst/>
            </a:endParaRPr>
          </a:p>
          <a:p>
            <a:pPr marL="446088" indent="-357188"/>
            <a:r>
              <a:rPr lang="en-IN" altLang="ar-SA" dirty="0"/>
              <a:t>RJ 45</a:t>
            </a:r>
            <a:endParaRPr lang="en-US" altLang="ar-SA" dirty="0"/>
          </a:p>
          <a:p>
            <a:pPr marL="446088" indent="-357188"/>
            <a:endParaRPr lang="en-GB" sz="3200" b="1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computer network.</a:t>
            </a:r>
          </a:p>
          <a:p>
            <a:r>
              <a:rPr lang="en-IN" sz="3200" dirty="0"/>
              <a:t>Describe the functions of Computer Network.</a:t>
            </a:r>
          </a:p>
          <a:p>
            <a:r>
              <a:rPr lang="en-IN" sz="3200" dirty="0"/>
              <a:t>Describe types of </a:t>
            </a:r>
            <a:r>
              <a:rPr lang="en-IN" sz="3200"/>
              <a:t>Network topology</a:t>
            </a:r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297" y="1417611"/>
            <a:ext cx="6852858" cy="5044170"/>
          </a:xfrm>
        </p:spPr>
        <p:txBody>
          <a:bodyPr>
            <a:normAutofit/>
          </a:bodyPr>
          <a:lstStyle/>
          <a:p>
            <a:r>
              <a:rPr lang="en-GB" sz="3200" b="1" dirty="0"/>
              <a:t>Computer networks </a:t>
            </a:r>
            <a:r>
              <a:rPr lang="en-GB" sz="3200" dirty="0"/>
              <a:t>refer to the </a:t>
            </a:r>
            <a:r>
              <a:rPr lang="en-GB" sz="3200" b="1" dirty="0"/>
              <a:t>interconnected collection of computers and devices</a:t>
            </a:r>
            <a:r>
              <a:rPr lang="en-GB" sz="3200" dirty="0"/>
              <a:t> (node) that communicate with each other over a medium</a:t>
            </a:r>
            <a:r>
              <a:rPr lang="en-GB" sz="3200" b="1" dirty="0"/>
              <a:t> </a:t>
            </a:r>
            <a:r>
              <a:rPr lang="en-GB" sz="3200" dirty="0"/>
              <a:t>to exchange information and resources. </a:t>
            </a:r>
          </a:p>
          <a:p>
            <a:r>
              <a:rPr lang="en-US" sz="3200" dirty="0"/>
              <a:t>A </a:t>
            </a:r>
            <a:r>
              <a:rPr lang="en-US" sz="3200" b="1" dirty="0"/>
              <a:t>node</a:t>
            </a:r>
            <a:r>
              <a:rPr lang="en-US" sz="3200" dirty="0"/>
              <a:t> can be a </a:t>
            </a:r>
            <a:r>
              <a:rPr lang="en-US" sz="3200" b="1" dirty="0"/>
              <a:t>computer, printer, or any other device</a:t>
            </a:r>
            <a:r>
              <a:rPr lang="en-US" sz="3200" dirty="0"/>
              <a:t> capable of sending and/or receiving data generated by any devices in the network.</a:t>
            </a:r>
          </a:p>
          <a:p>
            <a:endParaRPr lang="en-US" sz="3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 descr="Introduction to Business Computer Networks">
            <a:extLst>
              <a:ext uri="{FF2B5EF4-FFF2-40B4-BE49-F238E27FC236}">
                <a16:creationId xmlns:a16="http://schemas.microsoft.com/office/drawing/2014/main" id="{017AB579-0AB2-5879-833E-ED1366D918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536" y="1974272"/>
            <a:ext cx="4987464" cy="3807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>
            <a:extLst>
              <a:ext uri="{FF2B5EF4-FFF2-40B4-BE49-F238E27FC236}">
                <a16:creationId xmlns:a16="http://schemas.microsoft.com/office/drawing/2014/main" id="{766154C3-6D8C-43B5-A159-C902F8F771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6196" y="213513"/>
            <a:ext cx="613063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ar-SA" sz="4000" b="0" dirty="0">
                <a:solidFill>
                  <a:schemeClr val="bg1"/>
                </a:solidFill>
                <a:latin typeface="+mn-lt"/>
              </a:rPr>
              <a:t>Types of connections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7E0FB77-FAC3-066A-3BFA-1126060673B1}"/>
              </a:ext>
            </a:extLst>
          </p:cNvPr>
          <p:cNvSpPr txBox="1">
            <a:spLocks noChangeArrowheads="1"/>
          </p:cNvSpPr>
          <p:nvPr/>
        </p:nvSpPr>
        <p:spPr>
          <a:xfrm>
            <a:off x="592282" y="1465117"/>
            <a:ext cx="9731086" cy="4667395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3200" b="1" kern="0" dirty="0"/>
              <a:t>Point to point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kern="0" dirty="0"/>
              <a:t>A dedicated communication link is provided between two devices</a:t>
            </a: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b="1" kern="0" dirty="0">
              <a:solidFill>
                <a:srgbClr val="CC3300"/>
              </a:solidFill>
            </a:endParaRP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endParaRPr lang="en-US" kern="0" dirty="0"/>
          </a:p>
        </p:txBody>
      </p:sp>
      <p:pic>
        <p:nvPicPr>
          <p:cNvPr id="16390" name="Picture 6">
            <a:extLst>
              <a:ext uri="{FF2B5EF4-FFF2-40B4-BE49-F238E27FC236}">
                <a16:creationId xmlns:a16="http://schemas.microsoft.com/office/drawing/2014/main" id="{7553D0A8-B5D1-1862-6D8D-E042B5946A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324" y="2941638"/>
            <a:ext cx="4054475" cy="188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Slide Number Placeholder 1">
            <a:extLst>
              <a:ext uri="{FF2B5EF4-FFF2-40B4-BE49-F238E27FC236}">
                <a16:creationId xmlns:a16="http://schemas.microsoft.com/office/drawing/2014/main" id="{3A559A7C-94B5-6789-125E-5741415A53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ar-SA" sz="1200" b="0">
                <a:latin typeface="Times New Roman" panose="02020603050405020304" pitchFamily="18" charset="0"/>
              </a:rPr>
              <a:t>1.</a:t>
            </a:r>
            <a:fld id="{05A382DF-57D2-42A5-A636-D4B29DAD3BFE}" type="slidenum">
              <a:rPr lang="en-US" altLang="ar-SA" sz="1200" b="0">
                <a:latin typeface="Times New Roman" panose="02020603050405020304" pitchFamily="18" charset="0"/>
              </a:rPr>
              <a:pPr/>
              <a:t>5</a:t>
            </a:fld>
            <a:endParaRPr lang="en-US" altLang="ar-SA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>
            <a:extLst>
              <a:ext uri="{FF2B5EF4-FFF2-40B4-BE49-F238E27FC236}">
                <a16:creationId xmlns:a16="http://schemas.microsoft.com/office/drawing/2014/main" id="{766154C3-6D8C-43B5-A159-C902F8F771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6881" y="66227"/>
            <a:ext cx="613063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ar-SA" b="0" dirty="0">
                <a:solidFill>
                  <a:schemeClr val="bg1"/>
                </a:solidFill>
                <a:latin typeface="+mn-lt"/>
              </a:rPr>
              <a:t>Computer Networks – </a:t>
            </a:r>
          </a:p>
          <a:p>
            <a:pPr algn="ctr"/>
            <a:r>
              <a:rPr lang="en-US" altLang="ar-SA" b="0" dirty="0">
                <a:solidFill>
                  <a:schemeClr val="bg1"/>
                </a:solidFill>
                <a:latin typeface="+mn-lt"/>
              </a:rPr>
              <a:t>Types of connections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7E0FB77-FAC3-066A-3BFA-1126060673B1}"/>
              </a:ext>
            </a:extLst>
          </p:cNvPr>
          <p:cNvSpPr txBox="1">
            <a:spLocks noChangeArrowheads="1"/>
          </p:cNvSpPr>
          <p:nvPr/>
        </p:nvSpPr>
        <p:spPr>
          <a:xfrm>
            <a:off x="592282" y="1465117"/>
            <a:ext cx="9731086" cy="4667395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b="1" kern="0" dirty="0"/>
              <a:t>Multipoint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kern="0" dirty="0"/>
              <a:t>More than two devices share a link.</a:t>
            </a:r>
            <a:endParaRPr lang="en-US" sz="2400" kern="0" dirty="0"/>
          </a:p>
        </p:txBody>
      </p:sp>
      <p:pic>
        <p:nvPicPr>
          <p:cNvPr id="16391" name="Picture 7">
            <a:extLst>
              <a:ext uri="{FF2B5EF4-FFF2-40B4-BE49-F238E27FC236}">
                <a16:creationId xmlns:a16="http://schemas.microsoft.com/office/drawing/2014/main" id="{9A95B2DD-4392-DFDF-BD0C-3E8B45F80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881" y="3025920"/>
            <a:ext cx="4054475" cy="236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Slide Number Placeholder 1">
            <a:extLst>
              <a:ext uri="{FF2B5EF4-FFF2-40B4-BE49-F238E27FC236}">
                <a16:creationId xmlns:a16="http://schemas.microsoft.com/office/drawing/2014/main" id="{3A559A7C-94B5-6789-125E-5741415A53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ar-SA" sz="1200" b="0">
                <a:latin typeface="Times New Roman" panose="02020603050405020304" pitchFamily="18" charset="0"/>
              </a:rPr>
              <a:t>1.</a:t>
            </a:r>
            <a:fld id="{05A382DF-57D2-42A5-A636-D4B29DAD3BFE}" type="slidenum">
              <a:rPr lang="en-US" altLang="ar-SA" sz="1200" b="0">
                <a:latin typeface="Times New Roman" panose="02020603050405020304" pitchFamily="18" charset="0"/>
              </a:rPr>
              <a:pPr/>
              <a:t>6</a:t>
            </a:fld>
            <a:endParaRPr lang="en-US" altLang="ar-SA" sz="1200" b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6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Network Infrastructure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116582" cy="504417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2800" dirty="0">
                <a:cs typeface="Arial" panose="020B0604020202020204" pitchFamily="34" charset="0"/>
              </a:rPr>
              <a:t>The network infrastructure contains </a:t>
            </a:r>
            <a:r>
              <a:rPr lang="en-US" sz="2800" b="1" dirty="0">
                <a:cs typeface="Arial" panose="020B0604020202020204" pitchFamily="34" charset="0"/>
              </a:rPr>
              <a:t>three categories </a:t>
            </a:r>
            <a:r>
              <a:rPr lang="en-US" sz="2800" dirty="0">
                <a:cs typeface="Arial" panose="020B0604020202020204" pitchFamily="34" charset="0"/>
              </a:rPr>
              <a:t>of hardware components, as shown in the figure: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End devices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Intermediate devices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Network media</a:t>
            </a:r>
          </a:p>
          <a:p>
            <a:pPr marL="0" indent="0" algn="l" fontAlgn="base">
              <a:buNone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FF3174-8479-5A9C-6D79-48F7A0B9B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5911" y="1656002"/>
            <a:ext cx="6877680" cy="480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002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363" y="1417611"/>
            <a:ext cx="11486941" cy="5044170"/>
          </a:xfrm>
        </p:spPr>
        <p:txBody>
          <a:bodyPr>
            <a:normAutofit fontScale="92500" lnSpcReduction="10000"/>
          </a:bodyPr>
          <a:lstStyle/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The network devices that are most familiar with are called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end devices, or hosts. 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These devices form the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interface between users and the underlying communication network.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Some examples of end devices are as follows: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Computers (workstations, laptops, file servers, web servers)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Network printers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Telephones and teleconferencing equipment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Security cameras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Mobile devices (such as smart phones, tablets, PDAs, and wireless debit/credit card readers and barcode scanners)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10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749489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Servers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 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dirty="0"/>
              <a:t>S</a:t>
            </a:r>
            <a:r>
              <a:rPr lang="en-GB" sz="3200" b="0" i="0" dirty="0">
                <a:effectLst/>
              </a:rPr>
              <a:t>erver is a </a:t>
            </a:r>
            <a:r>
              <a:rPr lang="en-GB" sz="3200" b="1" i="0" dirty="0">
                <a:effectLst/>
              </a:rPr>
              <a:t>computer or software system </a:t>
            </a:r>
            <a:r>
              <a:rPr lang="en-GB" sz="3200" b="0" i="0" dirty="0">
                <a:effectLst/>
              </a:rPr>
              <a:t>that 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is responsible for managing network resources and provide centralised services</a:t>
            </a:r>
            <a:r>
              <a:rPr lang="en-GB" sz="3200" b="0" i="0" dirty="0">
                <a:effectLst/>
              </a:rPr>
              <a:t> to other computers, known as </a:t>
            </a:r>
            <a:r>
              <a:rPr lang="en-GB" sz="3200" b="1" i="0" dirty="0">
                <a:effectLst/>
              </a:rPr>
              <a:t>clients</a:t>
            </a:r>
            <a:r>
              <a:rPr lang="en-GB" sz="3200" b="0" i="0" dirty="0">
                <a:effectLst/>
              </a:rPr>
              <a:t>, </a:t>
            </a:r>
            <a:r>
              <a:rPr lang="en-GB" sz="3200" b="1" i="0" dirty="0">
                <a:effectLst/>
              </a:rPr>
              <a:t>over a network</a:t>
            </a:r>
            <a:r>
              <a:rPr lang="en-GB" sz="3200" b="0" i="0" dirty="0"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highlight>
                  <a:srgbClr val="FFFFFF"/>
                </a:highlight>
              </a:rPr>
              <a:t>It operate within </a:t>
            </a:r>
            <a:r>
              <a:rPr lang="en-GB" sz="3200" b="1" i="0" dirty="0">
                <a:effectLst/>
                <a:highlight>
                  <a:srgbClr val="FFFFFF"/>
                </a:highlight>
              </a:rPr>
              <a:t>client-server network architectures.</a:t>
            </a: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7170" name="Picture 2" descr="What is a server? — Steemit">
            <a:extLst>
              <a:ext uri="{FF2B5EF4-FFF2-40B4-BE49-F238E27FC236}">
                <a16:creationId xmlns:a16="http://schemas.microsoft.com/office/drawing/2014/main" id="{C2F675D0-13D4-C04C-7D45-2CD6D8B9B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8530" y="1945837"/>
            <a:ext cx="3419968" cy="2813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3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/>
          </a:bodyPr>
          <a:lstStyle/>
          <a:p>
            <a:pPr fontAlgn="base"/>
            <a:r>
              <a:rPr lang="en-GB" sz="3200" dirty="0"/>
              <a:t>A </a:t>
            </a:r>
            <a:r>
              <a:rPr lang="en-GB" sz="3200" b="1" dirty="0"/>
              <a:t>client</a:t>
            </a:r>
            <a:r>
              <a:rPr lang="en-GB" sz="3200" dirty="0"/>
              <a:t> is a computer or software program that </a:t>
            </a:r>
            <a:r>
              <a:rPr lang="en-GB" sz="3200" b="1" dirty="0"/>
              <a:t>requests services or resources</a:t>
            </a:r>
            <a:r>
              <a:rPr lang="en-GB" sz="3200" dirty="0"/>
              <a:t> from another computer or software program, which is referred to as the server. </a:t>
            </a:r>
          </a:p>
          <a:p>
            <a:pPr fontAlgn="base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433C5-883D-DA0D-F60E-F641367B0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232" y="3429000"/>
            <a:ext cx="6745740" cy="1665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502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 lnSpcReduction="10000"/>
          </a:bodyPr>
          <a:lstStyle/>
          <a:p>
            <a:pPr marL="0" indent="0" fontAlgn="base">
              <a:buNone/>
            </a:pPr>
            <a:r>
              <a:rPr lang="en-GB" sz="3200" b="1" dirty="0"/>
              <a:t>E- mail server:</a:t>
            </a:r>
          </a:p>
          <a:p>
            <a:pPr fontAlgn="base"/>
            <a:r>
              <a:rPr lang="en-US" sz="3200" dirty="0">
                <a:solidFill>
                  <a:schemeClr val="tx1"/>
                </a:solidFill>
              </a:rPr>
              <a:t>The email server runs email server software. Clients use mail client software, such as Microsoft Outlook, to access email on the server.</a:t>
            </a:r>
          </a:p>
          <a:p>
            <a:pPr marL="0" indent="0" fontAlgn="base">
              <a:buNone/>
            </a:pPr>
            <a:r>
              <a:rPr lang="en-GB" sz="3200" b="1" dirty="0"/>
              <a:t>Web Server:</a:t>
            </a:r>
          </a:p>
          <a:p>
            <a:pPr fontAlgn="base"/>
            <a:r>
              <a:rPr lang="en-US" sz="3200" dirty="0">
                <a:solidFill>
                  <a:schemeClr val="tx1"/>
                </a:solidFill>
              </a:rPr>
              <a:t>The web server runs web server software. Clients use browser software, such as Windows Internet Explorer, to access web pages on the server.</a:t>
            </a:r>
          </a:p>
          <a:p>
            <a:pPr marL="0" indent="0" fontAlgn="base">
              <a:buNone/>
            </a:pPr>
            <a:r>
              <a:rPr lang="en-GB" sz="3200" b="1" dirty="0"/>
              <a:t>File Server:</a:t>
            </a:r>
          </a:p>
          <a:p>
            <a:pPr fontAlgn="base"/>
            <a:r>
              <a:rPr lang="en-US" sz="3200" dirty="0">
                <a:solidFill>
                  <a:schemeClr val="tx1"/>
                </a:solidFill>
              </a:rPr>
              <a:t>The file server stores files in a central location. The client devices access these files with client software such as the Windows File Explorer. </a:t>
            </a:r>
            <a:r>
              <a:rPr lang="en-GB" sz="3200" dirty="0">
                <a:solidFill>
                  <a:schemeClr val="tx1"/>
                </a:solidFill>
              </a:rPr>
              <a:t>They manage data storage, access, and security</a:t>
            </a:r>
            <a:endParaRPr lang="en-US" sz="3200" dirty="0">
              <a:solidFill>
                <a:schemeClr val="tx1"/>
              </a:solidFill>
            </a:endParaRPr>
          </a:p>
          <a:p>
            <a:pPr fontAlgn="base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35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3200" b="1" dirty="0"/>
              <a:t>Peer-to-Peer Networks: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In small businesses and homes, many computers function as the servers and clients on the network. 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This type of network is called a </a:t>
            </a:r>
            <a:r>
              <a:rPr lang="en-US" sz="2800" b="1" dirty="0">
                <a:cs typeface="Arial" panose="020B0604020202020204" pitchFamily="34" charset="0"/>
              </a:rPr>
              <a:t>peer-to-peer (P2P) network. 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The </a:t>
            </a:r>
            <a:r>
              <a:rPr lang="en-US" sz="2800" b="1" dirty="0">
                <a:cs typeface="Arial" panose="020B0604020202020204" pitchFamily="34" charset="0"/>
              </a:rPr>
              <a:t>simplest P2P network </a:t>
            </a:r>
            <a:r>
              <a:rPr lang="en-US" sz="2800" dirty="0">
                <a:cs typeface="Arial" panose="020B0604020202020204" pitchFamily="34" charset="0"/>
              </a:rPr>
              <a:t>consists of two directly connected computers using either a </a:t>
            </a:r>
            <a:r>
              <a:rPr lang="en-US" sz="2800" b="1" dirty="0">
                <a:cs typeface="Arial" panose="020B0604020202020204" pitchFamily="34" charset="0"/>
              </a:rPr>
              <a:t>wired or wireless connection</a:t>
            </a:r>
            <a:r>
              <a:rPr lang="en-US" sz="2800" dirty="0">
                <a:cs typeface="Arial" panose="020B0604020202020204" pitchFamily="34" charset="0"/>
              </a:rPr>
              <a:t>. 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FF10FA-9B85-9B87-2D14-079E073F0F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562" y="4158280"/>
            <a:ext cx="6574972" cy="186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733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353" y="1356599"/>
            <a:ext cx="9737678" cy="1454464"/>
          </a:xfrm>
        </p:spPr>
        <p:txBody>
          <a:bodyPr>
            <a:normAutofit lnSpcReduction="10000"/>
          </a:bodyPr>
          <a:lstStyle/>
          <a:p>
            <a:pPr marL="0" indent="0" fontAlgn="base">
              <a:buNone/>
            </a:pPr>
            <a:r>
              <a:rPr lang="en-US" sz="3200" b="1" dirty="0"/>
              <a:t>Peer-to-Peer Networks: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 P2P application allows a device to act as </a:t>
            </a:r>
            <a:r>
              <a:rPr lang="en-US" sz="3200" b="1" dirty="0">
                <a:cs typeface="Arial" panose="020B0604020202020204" pitchFamily="34" charset="0"/>
              </a:rPr>
              <a:t>both a client and a server </a:t>
            </a:r>
            <a:r>
              <a:rPr lang="en-US" sz="3200" dirty="0">
                <a:cs typeface="Arial" panose="020B0604020202020204" pitchFamily="34" charset="0"/>
              </a:rPr>
              <a:t>within the same communication.</a:t>
            </a:r>
          </a:p>
          <a:p>
            <a:pPr marL="0" indent="0" fontAlgn="base">
              <a:buNone/>
            </a:pPr>
            <a:endParaRPr lang="en-US" sz="3200" b="1" dirty="0"/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CAB3F1-F346-B736-4608-933F9C407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2800" y="2999064"/>
            <a:ext cx="6466399" cy="3711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20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352" y="1356598"/>
            <a:ext cx="5889835" cy="5001243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US" sz="3200" b="1" dirty="0"/>
              <a:t>Multiple Roles in the network: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 computer with server software can </a:t>
            </a:r>
            <a:r>
              <a:rPr lang="en-US" sz="3200" b="1" dirty="0">
                <a:cs typeface="Arial" panose="020B0604020202020204" pitchFamily="34" charset="0"/>
              </a:rPr>
              <a:t>provide services simultaneously to one or many clients. 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Additionally, a </a:t>
            </a:r>
            <a:r>
              <a:rPr lang="en-US" sz="3200" b="1" dirty="0">
                <a:cs typeface="Arial" panose="020B0604020202020204" pitchFamily="34" charset="0"/>
              </a:rPr>
              <a:t>single computer can run multiple types of server software. 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In a home or small business, it may be necessary for one computer to act as a </a:t>
            </a:r>
            <a:r>
              <a:rPr lang="en-US" sz="3200" b="1" dirty="0">
                <a:cs typeface="Arial" panose="020B0604020202020204" pitchFamily="34" charset="0"/>
              </a:rPr>
              <a:t>file server, a web server, and an email server.</a:t>
            </a:r>
          </a:p>
          <a:p>
            <a:pPr marL="0" indent="0" fontAlgn="base">
              <a:buNone/>
            </a:pPr>
            <a:endParaRPr lang="en-US" sz="3200" b="1" dirty="0"/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26A684-631B-EF20-6135-74FAFF0E3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7297"/>
            <a:ext cx="5779007" cy="5013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407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dirty="0">
                <a:solidFill>
                  <a:srgbClr val="0D0D0D"/>
                </a:solidFill>
              </a:rPr>
              <a:t>S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witch: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They connect </a:t>
            </a:r>
            <a:r>
              <a:rPr lang="en-GB" sz="3200" b="1" i="0" dirty="0">
                <a:solidFill>
                  <a:srgbClr val="202124"/>
                </a:solidFill>
                <a:effectLst/>
                <a:latin typeface="Google Sans"/>
              </a:rPr>
              <a:t>multiple devices, such as computers, wireless access points, printers, and servers</a:t>
            </a: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 on the same network within a building or campus.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A switch enables connected devices to share information and talk to each other.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8194" name="Picture 2" descr="What Is a Computer Switch?. The computer switch though has long… | by Laura  Yu | Medium">
            <a:extLst>
              <a:ext uri="{FF2B5EF4-FFF2-40B4-BE49-F238E27FC236}">
                <a16:creationId xmlns:a16="http://schemas.microsoft.com/office/drawing/2014/main" id="{632C725F-1363-38CD-5749-055A1B49B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865" y="4072594"/>
            <a:ext cx="5267325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09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90210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Routers: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A router is a networking device that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forwards data packets 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between computer networks. 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Acts as a dispatcher, choosing the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best path 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for information to travel across the network to reach its destination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efficiently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9218" name="Picture 2" descr="What is the difference between switch &amp; router? - Quora">
            <a:extLst>
              <a:ext uri="{FF2B5EF4-FFF2-40B4-BE49-F238E27FC236}">
                <a16:creationId xmlns:a16="http://schemas.microsoft.com/office/drawing/2014/main" id="{CD4DDB66-F1B1-C18A-09C6-8B41B1903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558" y="1316418"/>
            <a:ext cx="6128119" cy="532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56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600" b="1" i="0" dirty="0">
                <a:solidFill>
                  <a:srgbClr val="0D0D0D"/>
                </a:solidFill>
                <a:effectLst/>
              </a:rPr>
              <a:t>Gateways</a:t>
            </a:r>
            <a:r>
              <a:rPr lang="en-GB" sz="3600" b="0" i="0" dirty="0">
                <a:solidFill>
                  <a:srgbClr val="0D0D0D"/>
                </a:solidFill>
                <a:effectLst/>
              </a:rPr>
              <a:t>: 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i="0" dirty="0">
                <a:effectLst/>
              </a:rPr>
              <a:t>Gateways provide </a:t>
            </a:r>
            <a:r>
              <a:rPr lang="en-GB" sz="3200" b="1" i="0" dirty="0">
                <a:effectLst/>
              </a:rPr>
              <a:t>interconnectivity between different network environments and translates communication protocols.</a:t>
            </a:r>
          </a:p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Repeaters: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D0D0D"/>
                </a:solidFill>
              </a:rPr>
              <a:t>R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egenerate and amplify signals 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in transmission systems, particularly in networks where data is transmitted over long distances.</a:t>
            </a:r>
            <a:endParaRPr lang="en-GB" sz="3200" dirty="0">
              <a:solidFill>
                <a:srgbClr val="0D0D0D"/>
              </a:solidFill>
            </a:endParaRPr>
          </a:p>
          <a:p>
            <a:pPr marL="0" indent="0" algn="l" fontAlgn="base">
              <a:buNone/>
            </a:pPr>
            <a:endParaRPr lang="en-GB" sz="32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511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50E0F48-76AC-96DC-79A9-8545279D6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6FC6BA5-8B3B-D7FC-1640-CA3327206E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2086" y="1112108"/>
            <a:ext cx="8327828" cy="5745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0828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628650" algn="l">
              <a:buFont typeface="Arial" panose="020B0604020202020204" pitchFamily="34" charset="0"/>
              <a:buChar char="•"/>
            </a:pPr>
            <a:r>
              <a:rPr lang="en-GB" sz="3200" b="1" i="0" dirty="0">
                <a:effectLst/>
              </a:rPr>
              <a:t>Network topology </a:t>
            </a:r>
            <a:r>
              <a:rPr lang="en-GB" sz="3200" b="0" i="0" dirty="0">
                <a:effectLst/>
              </a:rPr>
              <a:t>refers to the </a:t>
            </a:r>
            <a:r>
              <a:rPr lang="en-GB" sz="3200" b="1" i="0" dirty="0">
                <a:effectLst/>
              </a:rPr>
              <a:t>arrangement of the various elements </a:t>
            </a:r>
            <a:r>
              <a:rPr lang="en-GB" sz="3200" b="0" i="0" dirty="0">
                <a:effectLst/>
              </a:rPr>
              <a:t>(links, nodes, etc.) of a computer network. 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sz="3200" dirty="0"/>
              <a:t>I</a:t>
            </a:r>
            <a:r>
              <a:rPr lang="en-GB" sz="3200" b="0" i="0" dirty="0">
                <a:effectLst/>
              </a:rPr>
              <a:t>t is the topological structure of a network and may be depicted physically or logically. </a:t>
            </a:r>
          </a:p>
          <a:p>
            <a:pPr marL="1085850" lvl="1"/>
            <a:r>
              <a:rPr lang="en-GB" sz="2800" dirty="0"/>
              <a:t>Bus Topology</a:t>
            </a:r>
          </a:p>
          <a:p>
            <a:pPr marL="1085850" lvl="1"/>
            <a:r>
              <a:rPr lang="en-GB" sz="2800" b="0" i="0" dirty="0">
                <a:effectLst/>
              </a:rPr>
              <a:t>Star Topology</a:t>
            </a:r>
          </a:p>
          <a:p>
            <a:pPr marL="1085850" lvl="1"/>
            <a:r>
              <a:rPr lang="en-GB" sz="2800" dirty="0"/>
              <a:t>Ring Topology</a:t>
            </a:r>
          </a:p>
          <a:p>
            <a:pPr marL="1085850" lvl="1"/>
            <a:r>
              <a:rPr lang="en-GB" sz="2800" dirty="0"/>
              <a:t>Mesh Topology</a:t>
            </a:r>
          </a:p>
          <a:p>
            <a:pPr marL="1085850" lvl="1"/>
            <a:r>
              <a:rPr lang="en-GB" sz="2800" dirty="0"/>
              <a:t>Tree Topology</a:t>
            </a: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663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CD7FA8-93CF-9B03-C124-343DFB4E4D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4460" y="1288089"/>
            <a:ext cx="8963079" cy="5538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0986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Bus </a:t>
            </a:r>
            <a:r>
              <a:rPr lang="en-GB" sz="3200" b="1" dirty="0">
                <a:solidFill>
                  <a:srgbClr val="0D0D0D"/>
                </a:solidFill>
              </a:rPr>
              <a:t>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dirty="0"/>
              <a:t>All</a:t>
            </a:r>
            <a:r>
              <a:rPr lang="en-GB" b="0" i="0" dirty="0">
                <a:effectLst/>
              </a:rPr>
              <a:t> </a:t>
            </a:r>
            <a:r>
              <a:rPr lang="en-GB" b="0" i="0" u="none" strike="noStrike" dirty="0">
                <a:effectLst/>
              </a:rPr>
              <a:t>nodes</a:t>
            </a:r>
            <a:r>
              <a:rPr lang="en-GB" b="0" i="0" dirty="0">
                <a:effectLst/>
              </a:rPr>
              <a:t> are </a:t>
            </a:r>
            <a:r>
              <a:rPr lang="en-GB" b="1" i="0" dirty="0">
                <a:effectLst/>
              </a:rPr>
              <a:t>directly connected to a common </a:t>
            </a:r>
            <a:r>
              <a:rPr lang="en-GB" b="1" i="0" u="none" strike="noStrike" dirty="0">
                <a:effectLst/>
              </a:rPr>
              <a:t>half-duplex</a:t>
            </a:r>
            <a:r>
              <a:rPr lang="en-GB" b="1" i="0" dirty="0">
                <a:effectLst/>
              </a:rPr>
              <a:t> link (backbone) </a:t>
            </a:r>
            <a:r>
              <a:rPr lang="en-GB" b="0" i="0" dirty="0">
                <a:effectLst/>
              </a:rPr>
              <a:t>called a </a:t>
            </a:r>
            <a:r>
              <a:rPr lang="en-GB" b="0" i="0" u="none" strike="noStrike" dirty="0">
                <a:effectLst/>
              </a:rPr>
              <a:t>bus</a:t>
            </a:r>
            <a:r>
              <a:rPr lang="en-GB" b="0" i="0" dirty="0">
                <a:effectLst/>
              </a:rPr>
              <a:t>.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Each node will receive all </a:t>
            </a:r>
            <a:r>
              <a:rPr lang="en-GB" b="1" i="0" dirty="0">
                <a:effectLst/>
              </a:rPr>
              <a:t>network traffic, and the traffic </a:t>
            </a:r>
            <a:r>
              <a:rPr lang="en-GB" b="0" i="0" dirty="0">
                <a:effectLst/>
              </a:rPr>
              <a:t>generated by each </a:t>
            </a:r>
            <a:r>
              <a:rPr lang="en-GB" dirty="0"/>
              <a:t>node</a:t>
            </a:r>
            <a:r>
              <a:rPr lang="en-GB" b="0" i="0" dirty="0">
                <a:effectLst/>
              </a:rPr>
              <a:t> has equal transmission priority.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31F20"/>
                </a:solidFill>
                <a:effectLst/>
              </a:rPr>
              <a:t>Data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is sent up and down the backbone </a:t>
            </a:r>
            <a:r>
              <a:rPr lang="en-GB" b="0" i="0" dirty="0">
                <a:solidFill>
                  <a:srgbClr val="231F20"/>
                </a:solidFill>
                <a:effectLst/>
              </a:rPr>
              <a:t>until it reaches the correct node.</a:t>
            </a: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 works well when you have a </a:t>
            </a:r>
            <a:r>
              <a:rPr lang="en-GB" b="1" i="0" dirty="0">
                <a:effectLst/>
              </a:rPr>
              <a:t>small network</a:t>
            </a:r>
            <a:r>
              <a:rPr lang="en-GB" b="0" i="0" dirty="0">
                <a:effectLst/>
              </a:rPr>
              <a:t>.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It's the </a:t>
            </a:r>
            <a:r>
              <a:rPr lang="en-GB" b="1" i="0" dirty="0">
                <a:effectLst/>
              </a:rPr>
              <a:t>easiest network topology </a:t>
            </a:r>
            <a:r>
              <a:rPr lang="en-GB" b="0" i="0" dirty="0">
                <a:effectLst/>
              </a:rPr>
              <a:t>for connecting computers or peripherals in a linear fashion.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 requires </a:t>
            </a:r>
            <a:r>
              <a:rPr lang="en-GB" b="1" i="0" dirty="0">
                <a:effectLst/>
              </a:rPr>
              <a:t>less cable length </a:t>
            </a:r>
            <a:r>
              <a:rPr lang="en-GB" b="0" i="0" dirty="0">
                <a:effectLst/>
              </a:rPr>
              <a:t>than a star topology.</a:t>
            </a: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0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6524028" cy="5044170"/>
          </a:xfrm>
        </p:spPr>
        <p:txBody>
          <a:bodyPr>
            <a:normAutofit lnSpcReduction="10000"/>
          </a:bodyPr>
          <a:lstStyle/>
          <a:p>
            <a:pPr marL="269875" indent="-269875" algn="l">
              <a:buFont typeface="Arial" panose="020B0604020202020204" pitchFamily="34" charset="0"/>
              <a:buChar char="•"/>
            </a:pPr>
            <a:r>
              <a:rPr lang="en-GB" dirty="0"/>
              <a:t>T</a:t>
            </a:r>
            <a:r>
              <a:rPr lang="en-GB" b="0" i="0" dirty="0">
                <a:effectLst/>
              </a:rPr>
              <a:t>he whole </a:t>
            </a:r>
            <a:r>
              <a:rPr lang="en-GB" b="1" i="0" dirty="0">
                <a:effectLst/>
              </a:rPr>
              <a:t>network fails </a:t>
            </a:r>
            <a:r>
              <a:rPr lang="en-GB" b="0" i="0" dirty="0">
                <a:effectLst/>
              </a:rPr>
              <a:t>if the </a:t>
            </a:r>
            <a:r>
              <a:rPr lang="en-GB" b="1" i="0" dirty="0">
                <a:effectLst/>
              </a:rPr>
              <a:t>backbone cable </a:t>
            </a:r>
            <a:r>
              <a:rPr lang="en-GB" b="0" i="0" dirty="0">
                <a:effectLst/>
              </a:rPr>
              <a:t>is broken</a:t>
            </a:r>
          </a:p>
          <a:p>
            <a:pPr marL="269875" indent="-269875" algn="l">
              <a:buFont typeface="Arial" panose="020B0604020202020204" pitchFamily="34" charset="0"/>
              <a:buChar char="•"/>
            </a:pPr>
            <a:r>
              <a:rPr lang="en-GB" dirty="0"/>
              <a:t>H</a:t>
            </a:r>
            <a:r>
              <a:rPr lang="en-GB" b="0" i="0" dirty="0">
                <a:effectLst/>
              </a:rPr>
              <a:t>aving one </a:t>
            </a:r>
            <a:r>
              <a:rPr lang="en-GB" b="1" i="0" dirty="0">
                <a:effectLst/>
              </a:rPr>
              <a:t>backbone</a:t>
            </a:r>
            <a:r>
              <a:rPr lang="en-GB" b="0" i="0" dirty="0">
                <a:effectLst/>
              </a:rPr>
              <a:t> increases the chances of </a:t>
            </a:r>
            <a:r>
              <a:rPr lang="en-GB" b="1" i="0" dirty="0">
                <a:effectLst/>
              </a:rPr>
              <a:t>data collision</a:t>
            </a:r>
            <a:endParaRPr lang="en-GB" b="0" i="0" dirty="0">
              <a:effectLst/>
            </a:endParaRPr>
          </a:p>
          <a:p>
            <a:pPr marL="269875" indent="-269875" fontAlgn="base"/>
            <a:r>
              <a:rPr lang="en-GB" b="0" i="0" dirty="0">
                <a:effectLst/>
              </a:rPr>
              <a:t>Bus topologies are </a:t>
            </a:r>
            <a:r>
              <a:rPr lang="en-GB" b="1" i="0" dirty="0">
                <a:effectLst/>
              </a:rPr>
              <a:t>not widely used in modern networking </a:t>
            </a:r>
            <a:r>
              <a:rPr lang="en-GB" b="0" i="0" dirty="0">
                <a:effectLst/>
              </a:rPr>
              <a:t>as they are </a:t>
            </a:r>
            <a:r>
              <a:rPr lang="en-GB" b="1" i="0" dirty="0">
                <a:effectLst/>
              </a:rPr>
              <a:t>not well suited</a:t>
            </a:r>
            <a:r>
              <a:rPr lang="en-GB" b="0" i="0" dirty="0">
                <a:effectLst/>
              </a:rPr>
              <a:t> to dealing with </a:t>
            </a:r>
            <a:r>
              <a:rPr lang="en-GB" b="1" i="0" dirty="0">
                <a:effectLst/>
              </a:rPr>
              <a:t>large amounts of data. </a:t>
            </a:r>
          </a:p>
          <a:p>
            <a:pPr marL="269875" indent="-269875" fontAlgn="base"/>
            <a:r>
              <a:rPr lang="en-GB" b="0" i="0" dirty="0">
                <a:effectLst/>
              </a:rPr>
              <a:t>They are used when a </a:t>
            </a:r>
            <a:r>
              <a:rPr lang="en-GB" b="1" i="0" dirty="0">
                <a:effectLst/>
              </a:rPr>
              <a:t>small, cheap and often temporary network </a:t>
            </a:r>
            <a:r>
              <a:rPr lang="en-GB" b="0" i="0" dirty="0">
                <a:effectLst/>
              </a:rPr>
              <a:t>is needed that </a:t>
            </a:r>
            <a:r>
              <a:rPr lang="en-GB" b="1" i="0" dirty="0">
                <a:effectLst/>
              </a:rPr>
              <a:t>does not rely </a:t>
            </a:r>
            <a:r>
              <a:rPr lang="en-GB" b="0" i="0" dirty="0">
                <a:effectLst/>
              </a:rPr>
              <a:t>on </a:t>
            </a:r>
            <a:r>
              <a:rPr lang="en-GB" b="1" i="0" dirty="0">
                <a:effectLst/>
              </a:rPr>
              <a:t>very high data transfer speeds.</a:t>
            </a:r>
          </a:p>
          <a:p>
            <a:pPr marL="269875" indent="-269875" fontAlgn="base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025591-D30D-9CFB-5A26-3BD1BFC24A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1854" y="1243568"/>
            <a:ext cx="49530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456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6D9695-3639-4892-449B-B87EE31438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907" y="1273747"/>
            <a:ext cx="9488722" cy="5340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828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 fontScale="92500" lnSpcReduction="20000"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Star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algn="l" fontAlgn="base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D0D0D"/>
                </a:solidFill>
              </a:rPr>
              <a:t>T</a:t>
            </a:r>
            <a:r>
              <a:rPr lang="en-GB" b="0" i="0" dirty="0">
                <a:solidFill>
                  <a:srgbClr val="0D0D0D"/>
                </a:solidFill>
                <a:effectLst/>
              </a:rPr>
              <a:t>he central node role is to manage and route communications. </a:t>
            </a:r>
          </a:p>
          <a:p>
            <a:pPr algn="l">
              <a:lnSpc>
                <a:spcPct val="120000"/>
              </a:lnSpc>
            </a:pPr>
            <a:r>
              <a:rPr lang="en-GB" b="1" i="0" dirty="0">
                <a:solidFill>
                  <a:srgbClr val="231F20"/>
                </a:solidFill>
                <a:effectLst/>
              </a:rPr>
              <a:t>Star topologies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are used in large and small networks.</a:t>
            </a:r>
          </a:p>
          <a:p>
            <a:pPr algn="l">
              <a:lnSpc>
                <a:spcPct val="120000"/>
              </a:lnSpc>
            </a:pPr>
            <a:r>
              <a:rPr lang="en-GB" b="0" i="0" dirty="0">
                <a:solidFill>
                  <a:srgbClr val="231F20"/>
                </a:solidFill>
                <a:effectLst/>
              </a:rPr>
              <a:t>In a star topology, all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nodes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indirectly connect to each other through one or more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switches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. The switch acts as a central point through which all communications are passed.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D0D0D"/>
                </a:solidFill>
                <a:effectLst/>
              </a:rPr>
              <a:t>This is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faster since data doesn’t have to travel through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each node.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Each node is </a:t>
            </a:r>
            <a:r>
              <a:rPr lang="en-GB" dirty="0">
                <a:solidFill>
                  <a:srgbClr val="231F20"/>
                </a:solidFill>
              </a:rPr>
              <a:t>individually</a:t>
            </a:r>
            <a:r>
              <a:rPr lang="en-GB" b="0" i="0" dirty="0">
                <a:solidFill>
                  <a:srgbClr val="231F20"/>
                </a:solidFill>
                <a:effectLst/>
              </a:rPr>
              <a:t> connected, therefore a failure of one node or its link -</a:t>
            </a:r>
            <a:r>
              <a:rPr lang="en-GB" b="1" i="0" dirty="0">
                <a:solidFill>
                  <a:srgbClr val="231F20"/>
                </a:solidFill>
                <a:effectLst/>
              </a:rPr>
              <a:t>transmission media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- does not affect any other nodes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231F20"/>
                </a:solidFill>
              </a:rPr>
              <a:t>N</a:t>
            </a:r>
            <a:r>
              <a:rPr lang="en-GB" b="1" i="0" dirty="0">
                <a:solidFill>
                  <a:srgbClr val="231F20"/>
                </a:solidFill>
                <a:effectLst/>
              </a:rPr>
              <a:t>ew nodes can be added </a:t>
            </a:r>
            <a:r>
              <a:rPr lang="en-GB" b="0" i="0" dirty="0">
                <a:solidFill>
                  <a:srgbClr val="231F20"/>
                </a:solidFill>
                <a:effectLst/>
              </a:rPr>
              <a:t>to the network simply by </a:t>
            </a:r>
            <a:r>
              <a:rPr lang="en-GB" b="1" i="0" dirty="0">
                <a:solidFill>
                  <a:srgbClr val="231F20"/>
                </a:solidFill>
                <a:effectLst/>
              </a:rPr>
              <a:t>connecting them to the switch</a:t>
            </a:r>
            <a:r>
              <a:rPr lang="en-GB" b="0" i="0" dirty="0">
                <a:solidFill>
                  <a:srgbClr val="231F2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231F20"/>
              </a:solidFill>
              <a:effectLst/>
              <a:latin typeface="ReithSans"/>
            </a:endParaRPr>
          </a:p>
          <a:p>
            <a:endParaRPr lang="en-GB" sz="2000" b="0" i="0" dirty="0">
              <a:solidFill>
                <a:srgbClr val="0D0D0D"/>
              </a:solidFill>
              <a:effectLst/>
            </a:endParaRPr>
          </a:p>
          <a:p>
            <a:pPr algn="l"/>
            <a:endParaRPr lang="en-GB" sz="2000" b="0" i="0" dirty="0">
              <a:solidFill>
                <a:srgbClr val="231F20"/>
              </a:solidFill>
              <a:effectLst/>
              <a:latin typeface="ReithSans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61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824373" cy="5044170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1F20"/>
                </a:solidFill>
              </a:rPr>
              <a:t>T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he whole network fails if the 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switch fails 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as no node can communicate.</a:t>
            </a:r>
          </a:p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31F20"/>
                </a:solidFill>
                <a:effectLst/>
              </a:rPr>
              <a:t>Wired star topology requires plenty of cable - in a large network this can be expensive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231F20"/>
                </a:solidFill>
              </a:rPr>
              <a:t>F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ound in home networks, especially those that are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wireless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.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231F20"/>
                </a:solidFill>
              </a:rPr>
              <a:t>A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router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with a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wireless access point (WAP)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provides the central connection for all nodes.</a:t>
            </a:r>
            <a:endParaRPr lang="en-GB" sz="3600" b="0" i="0" dirty="0">
              <a:solidFill>
                <a:srgbClr val="0D0D0D"/>
              </a:solidFill>
              <a:effectLst/>
            </a:endParaRPr>
          </a:p>
          <a:p>
            <a:pPr algn="l"/>
            <a:endParaRPr lang="en-GB" sz="2000" b="0" i="0" dirty="0">
              <a:solidFill>
                <a:srgbClr val="231F20"/>
              </a:solidFill>
              <a:effectLst/>
              <a:latin typeface="ReithSans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45E2BA-1BE2-F1D3-8BC6-723B8A79B4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2847" y="1343147"/>
            <a:ext cx="5175874" cy="4753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59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Ring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fontAlgn="base"/>
            <a:r>
              <a:rPr lang="en-GB" b="0" i="0" dirty="0">
                <a:effectLst/>
              </a:rPr>
              <a:t>Device connections create a circular </a:t>
            </a:r>
            <a:r>
              <a:rPr lang="en-GB" b="0" i="0" u="none" strike="noStrike" dirty="0">
                <a:effectLst/>
              </a:rPr>
              <a:t>data</a:t>
            </a:r>
            <a:r>
              <a:rPr lang="en-GB" b="0" i="0" dirty="0">
                <a:effectLst/>
              </a:rPr>
              <a:t> path. </a:t>
            </a:r>
          </a:p>
          <a:p>
            <a:pPr fontAlgn="base"/>
            <a:r>
              <a:rPr lang="en-GB" b="0" i="0" dirty="0">
                <a:effectLst/>
              </a:rPr>
              <a:t>Each node is linked to </a:t>
            </a:r>
            <a:r>
              <a:rPr lang="en-GB" b="1" i="0" dirty="0">
                <a:effectLst/>
              </a:rPr>
              <a:t>two other nodes, thus forming a ring.</a:t>
            </a:r>
          </a:p>
          <a:p>
            <a:r>
              <a:rPr lang="en-GB" b="0" i="0" dirty="0">
                <a:effectLst/>
              </a:rPr>
              <a:t>In a ring network, </a:t>
            </a:r>
            <a:r>
              <a:rPr lang="en-GB" b="0" i="0" u="none" strike="noStrike" dirty="0">
                <a:effectLst/>
              </a:rPr>
              <a:t>packets</a:t>
            </a:r>
            <a:r>
              <a:rPr lang="en-GB" b="0" i="0" dirty="0">
                <a:effectLst/>
              </a:rPr>
              <a:t> of data travel from one device to the next until they reach their destination. </a:t>
            </a:r>
          </a:p>
          <a:p>
            <a:r>
              <a:rPr lang="en-GB" dirty="0"/>
              <a:t>R</a:t>
            </a:r>
            <a:r>
              <a:rPr lang="en-GB" b="0" i="0" dirty="0">
                <a:effectLst/>
              </a:rPr>
              <a:t>ing topologies which allow packets to travel only in one direction</a:t>
            </a:r>
            <a:r>
              <a:rPr lang="en-GB" dirty="0"/>
              <a:t> is</a:t>
            </a:r>
            <a:r>
              <a:rPr lang="en-GB" b="0" i="0" dirty="0">
                <a:effectLst/>
              </a:rPr>
              <a:t> called a </a:t>
            </a:r>
            <a:r>
              <a:rPr lang="en-GB" b="1" i="0" dirty="0">
                <a:effectLst/>
              </a:rPr>
              <a:t>unidirectional</a:t>
            </a:r>
            <a:r>
              <a:rPr lang="en-GB" b="0" i="0" dirty="0">
                <a:effectLst/>
              </a:rPr>
              <a:t> ring network. Others permit data to move in either direction, called </a:t>
            </a:r>
            <a:r>
              <a:rPr lang="en-GB" b="1" i="0" dirty="0">
                <a:effectLst/>
              </a:rPr>
              <a:t>bidirectional</a:t>
            </a:r>
            <a:r>
              <a:rPr lang="en-GB" b="0" i="0" dirty="0">
                <a:effectLst/>
              </a:rPr>
              <a:t>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106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509345" cy="504417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All data being transferred over the network </a:t>
            </a:r>
            <a:r>
              <a:rPr lang="en-GB" b="1" i="0" dirty="0">
                <a:effectLst/>
              </a:rPr>
              <a:t>must pass through each workstation on the network</a:t>
            </a:r>
            <a:r>
              <a:rPr lang="en-GB" b="0" i="0" dirty="0">
                <a:effectLst/>
              </a:rPr>
              <a:t>, which can make it slower than a </a:t>
            </a:r>
            <a:r>
              <a:rPr lang="en-GB" b="0" i="0" u="none" strike="noStrike" dirty="0">
                <a:effectLst/>
              </a:rPr>
              <a:t>star topology</a:t>
            </a:r>
            <a:r>
              <a:rPr lang="en-GB" b="0" i="0" dirty="0">
                <a:effectLst/>
              </a:rPr>
              <a:t>.</a:t>
            </a:r>
          </a:p>
          <a:p>
            <a:pPr marL="0" indent="0" algn="l">
              <a:buNone/>
            </a:pPr>
            <a:endParaRPr lang="en-GB" b="1" i="0" dirty="0"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4" name="Picture 2" descr="Dual Ring Topology And Star Topology | by Tanushi Bandara | Bug Zero">
            <a:extLst>
              <a:ext uri="{FF2B5EF4-FFF2-40B4-BE49-F238E27FC236}">
                <a16:creationId xmlns:a16="http://schemas.microsoft.com/office/drawing/2014/main" id="{67AA2E50-B2A7-90DE-AF33-C1B87EC41C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058" y="1771696"/>
            <a:ext cx="5972942" cy="298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38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effectLst/>
              </a:rPr>
              <a:t>Mesh Topology</a:t>
            </a:r>
            <a:r>
              <a:rPr lang="en-GB" sz="3200" b="0" i="0" dirty="0">
                <a:effectLst/>
              </a:rPr>
              <a:t>:</a:t>
            </a:r>
          </a:p>
          <a:p>
            <a:pPr fontAlgn="base"/>
            <a:r>
              <a:rPr lang="en-GB" dirty="0"/>
              <a:t>E</a:t>
            </a:r>
            <a:r>
              <a:rPr lang="en-GB" b="0" i="0" dirty="0">
                <a:effectLst/>
              </a:rPr>
              <a:t>ach </a:t>
            </a:r>
            <a:r>
              <a:rPr lang="en-GB" b="1" i="0" dirty="0">
                <a:effectLst/>
              </a:rPr>
              <a:t>computer and network device is interconnected with one another. </a:t>
            </a:r>
          </a:p>
          <a:p>
            <a:pPr fontAlgn="base"/>
            <a:r>
              <a:rPr lang="en-GB" b="0" i="0" dirty="0">
                <a:effectLst/>
              </a:rPr>
              <a:t>This topology setup allows for most </a:t>
            </a:r>
            <a:r>
              <a:rPr lang="en-GB" b="1" i="0" dirty="0">
                <a:effectLst/>
              </a:rPr>
              <a:t>transmissions to be distributed even if one of the connections goes down</a:t>
            </a:r>
            <a:r>
              <a:rPr lang="en-GB" b="0" i="0" dirty="0"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Manages high amounts of traffic, because </a:t>
            </a:r>
            <a:r>
              <a:rPr lang="en-GB" b="1" i="0" dirty="0">
                <a:effectLst/>
              </a:rPr>
              <a:t>multiple devices can transmit data simultaneously.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A failure of one device does not cause a break </a:t>
            </a:r>
            <a:r>
              <a:rPr lang="en-GB" b="0" i="0" dirty="0">
                <a:effectLst/>
              </a:rPr>
              <a:t>in the network or transmission of data.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Adding additional devices does not disrupt </a:t>
            </a:r>
            <a:r>
              <a:rPr lang="en-GB" b="0" i="0" dirty="0">
                <a:effectLst/>
              </a:rPr>
              <a:t>data transmission between other devices.</a:t>
            </a:r>
          </a:p>
          <a:p>
            <a:pPr marL="0" indent="0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5163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4098" name="Picture 2" descr="What is Mesh Topology | EdrawMax">
            <a:extLst>
              <a:ext uri="{FF2B5EF4-FFF2-40B4-BE49-F238E27FC236}">
                <a16:creationId xmlns:a16="http://schemas.microsoft.com/office/drawing/2014/main" id="{8565FEA6-63DF-7D26-F601-0D7D4042F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406" y="1596546"/>
            <a:ext cx="6791325" cy="468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9961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fontAlgn="base"/>
            <a:r>
              <a:rPr lang="en-GB" sz="3200" b="0" i="0" dirty="0">
                <a:effectLst/>
              </a:rPr>
              <a:t>There are two forms of this topology: </a:t>
            </a:r>
            <a:r>
              <a:rPr lang="en-GB" sz="3200" b="1" i="0" dirty="0">
                <a:effectLst/>
              </a:rPr>
              <a:t>full mesh and a partially-connected mesh.</a:t>
            </a:r>
          </a:p>
          <a:p>
            <a:pPr marL="0" indent="0" algn="l">
              <a:buNone/>
            </a:pPr>
            <a:r>
              <a:rPr lang="en-GB" sz="3200" b="1" i="1" dirty="0">
                <a:effectLst/>
              </a:rPr>
              <a:t>Full mesh topology</a:t>
            </a:r>
            <a:r>
              <a:rPr lang="en-GB" sz="3200" b="0" i="0" dirty="0">
                <a:effectLst/>
              </a:rPr>
              <a:t>, </a:t>
            </a:r>
          </a:p>
          <a:p>
            <a:pPr algn="l"/>
            <a:r>
              <a:rPr lang="en-GB" sz="3200" dirty="0"/>
              <a:t>E</a:t>
            </a:r>
            <a:r>
              <a:rPr lang="en-GB" sz="3200" b="0" i="0" dirty="0">
                <a:effectLst/>
              </a:rPr>
              <a:t>very computer in the network has a connection to each of the other computers in that network. </a:t>
            </a:r>
          </a:p>
          <a:p>
            <a:r>
              <a:rPr lang="en-GB" sz="3200" b="0" i="0" dirty="0">
                <a:effectLst/>
              </a:rPr>
              <a:t>If the connection is </a:t>
            </a:r>
            <a:r>
              <a:rPr lang="en-GB" sz="3200" b="1" i="0" dirty="0">
                <a:effectLst/>
              </a:rPr>
              <a:t>simplex</a:t>
            </a:r>
            <a:r>
              <a:rPr lang="en-GB" sz="3200" b="0" i="0" dirty="0">
                <a:effectLst/>
              </a:rPr>
              <a:t>, the number of </a:t>
            </a:r>
            <a:r>
              <a:rPr lang="en-GB" sz="3200" dirty="0"/>
              <a:t>connections is n(n-1); </a:t>
            </a:r>
            <a:r>
              <a:rPr lang="en-GB" sz="3200" b="0" i="0" dirty="0">
                <a:effectLst/>
              </a:rPr>
              <a:t>(</a:t>
            </a:r>
            <a:r>
              <a:rPr lang="en-GB" sz="3200" b="0" i="1" dirty="0">
                <a:effectLst/>
              </a:rPr>
              <a:t>n</a:t>
            </a:r>
            <a:r>
              <a:rPr lang="en-GB" sz="3200" b="0" i="0" dirty="0">
                <a:effectLst/>
              </a:rPr>
              <a:t> is the number of computers in the network): n(n-1)/2</a:t>
            </a:r>
          </a:p>
          <a:p>
            <a:r>
              <a:rPr lang="en-GB" sz="3200" dirty="0"/>
              <a:t>If the connection is </a:t>
            </a:r>
            <a:r>
              <a:rPr lang="en-GB" sz="3200" b="1" dirty="0"/>
              <a:t>duplex</a:t>
            </a:r>
            <a:r>
              <a:rPr lang="en-GB" sz="3200" dirty="0"/>
              <a:t>, the number of connections is n(n-1)/2</a:t>
            </a:r>
          </a:p>
          <a:p>
            <a:r>
              <a:rPr lang="en-GB" sz="3200" dirty="0"/>
              <a:t>Total I/O Ports required is (n-1)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8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1557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dirty="0">
                <a:effectLst/>
              </a:rPr>
              <a:t>Partially-connected mesh topology:</a:t>
            </a:r>
            <a:endParaRPr lang="en-GB" sz="3200" dirty="0"/>
          </a:p>
          <a:p>
            <a:pPr algn="l"/>
            <a:r>
              <a:rPr lang="en-GB" sz="3200" dirty="0"/>
              <a:t>A few devices have </a:t>
            </a:r>
            <a:r>
              <a:rPr lang="en-GB" sz="3200" b="0" i="0" dirty="0">
                <a:effectLst/>
              </a:rPr>
              <a:t>connections to multiple other computers in that network.</a:t>
            </a:r>
          </a:p>
          <a:p>
            <a:r>
              <a:rPr lang="en-GB" sz="3200" dirty="0"/>
              <a:t>A node must go through another node to reach a third node.</a:t>
            </a:r>
            <a:endParaRPr lang="en-GB" sz="3200" b="0" i="0" dirty="0"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0D4D06-DCAE-7C66-3D64-CE25A32C7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158" y="3754464"/>
            <a:ext cx="3804464" cy="2560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88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6368164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Tree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algn="l"/>
            <a:r>
              <a:rPr lang="en-GB" b="0" i="0" dirty="0">
                <a:effectLst/>
              </a:rPr>
              <a:t>A </a:t>
            </a:r>
            <a:r>
              <a:rPr lang="en-GB" b="1" i="0" dirty="0">
                <a:effectLst/>
              </a:rPr>
              <a:t>tree topology</a:t>
            </a:r>
            <a:r>
              <a:rPr lang="en-GB" b="0" i="0" dirty="0">
                <a:effectLst/>
              </a:rPr>
              <a:t> is a special type of structure where many connected </a:t>
            </a:r>
            <a:r>
              <a:rPr lang="en-GB" dirty="0"/>
              <a:t>devices</a:t>
            </a:r>
            <a:r>
              <a:rPr lang="en-GB" b="0" i="0" dirty="0">
                <a:effectLst/>
              </a:rPr>
              <a:t> are arranged like the branches of a tree. </a:t>
            </a:r>
          </a:p>
          <a:p>
            <a:pPr algn="l"/>
            <a:r>
              <a:rPr lang="en-GB" b="0" i="0" dirty="0">
                <a:effectLst/>
              </a:rPr>
              <a:t>In a tree topology, there can be only one connection between any two connected nodes. </a:t>
            </a:r>
          </a:p>
          <a:p>
            <a:pPr algn="l"/>
            <a:r>
              <a:rPr lang="en-GB" dirty="0"/>
              <a:t>T</a:t>
            </a:r>
            <a:r>
              <a:rPr lang="en-GB" b="0" i="0" dirty="0">
                <a:effectLst/>
              </a:rPr>
              <a:t>ree topologies create a natural </a:t>
            </a:r>
            <a:r>
              <a:rPr lang="en-GB" b="1" i="0" u="none" strike="noStrike" dirty="0">
                <a:effectLst/>
              </a:rPr>
              <a:t>parent and child</a:t>
            </a:r>
            <a:r>
              <a:rPr lang="en-GB" b="1" i="0" dirty="0">
                <a:effectLst/>
              </a:rPr>
              <a:t> hierarchy.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4" name="Picture 2" descr="Difference between Ring Topology and Tree Topology - GeeksforGeeks">
            <a:extLst>
              <a:ext uri="{FF2B5EF4-FFF2-40B4-BE49-F238E27FC236}">
                <a16:creationId xmlns:a16="http://schemas.microsoft.com/office/drawing/2014/main" id="{DC0CC663-7FF2-DDC7-14AF-9B4D1E6F86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627" y="2372361"/>
            <a:ext cx="5062373" cy="2534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6998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884987" cy="5044170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A</a:t>
            </a:r>
            <a:r>
              <a:rPr lang="en-GB" b="0" i="0" dirty="0">
                <a:effectLst/>
              </a:rPr>
              <a:t> tree topology is also known as a </a:t>
            </a:r>
            <a:r>
              <a:rPr lang="en-GB" b="1" i="0" dirty="0">
                <a:effectLst/>
              </a:rPr>
              <a:t>star bus topology</a:t>
            </a:r>
            <a:r>
              <a:rPr lang="en-GB" b="0" i="0" dirty="0">
                <a:effectLst/>
              </a:rPr>
              <a:t>. It incorporates elements of both a </a:t>
            </a:r>
            <a:r>
              <a:rPr lang="en-GB" b="0" i="0" u="none" strike="noStrike" dirty="0">
                <a:effectLst/>
              </a:rPr>
              <a:t>bus topology</a:t>
            </a:r>
            <a:r>
              <a:rPr lang="en-GB" b="0" i="0" dirty="0">
                <a:effectLst/>
              </a:rPr>
              <a:t> and a </a:t>
            </a:r>
            <a:r>
              <a:rPr lang="en-GB" b="0" i="0" u="none" strike="noStrike" dirty="0">
                <a:effectLst/>
              </a:rPr>
              <a:t>star topology</a:t>
            </a:r>
            <a:r>
              <a:rPr lang="en-GB" b="0" i="0" dirty="0">
                <a:effectLst/>
              </a:rPr>
              <a:t>. </a:t>
            </a:r>
          </a:p>
          <a:p>
            <a:pPr fontAlgn="base"/>
            <a:r>
              <a:rPr lang="en-GB" b="0" i="0" dirty="0">
                <a:effectLst/>
              </a:rPr>
              <a:t>If the main cable (</a:t>
            </a:r>
            <a:r>
              <a:rPr lang="en-GB" b="0" i="0" u="none" strike="noStrike" dirty="0">
                <a:effectLst/>
              </a:rPr>
              <a:t>trunk</a:t>
            </a:r>
            <a:r>
              <a:rPr lang="en-GB" b="0" i="0" dirty="0">
                <a:effectLst/>
              </a:rPr>
              <a:t>) between the two-star topology networks failed, those networks would be unable to communicate with each other. However, </a:t>
            </a:r>
            <a:r>
              <a:rPr lang="en-GB" dirty="0"/>
              <a:t>devices</a:t>
            </a:r>
            <a:r>
              <a:rPr lang="en-GB" b="0" i="0" dirty="0">
                <a:effectLst/>
              </a:rPr>
              <a:t> on the same star topology would still be able to communicate.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6146" name="Picture 2" descr="Tree Topology Advantages and Disadvantages - javatpoint">
            <a:extLst>
              <a:ext uri="{FF2B5EF4-FFF2-40B4-BE49-F238E27FC236}">
                <a16:creationId xmlns:a16="http://schemas.microsoft.com/office/drawing/2014/main" id="{6A1F97D6-8273-8171-291B-7C6121630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275" y="1942667"/>
            <a:ext cx="4200525" cy="364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70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5964" cy="5044170"/>
          </a:xfrm>
        </p:spPr>
        <p:txBody>
          <a:bodyPr>
            <a:norm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This topology provides a hierarchical as well as central data arrangement of the nodes.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 other nodes in a network are not affected if one of the nodes gets damaged or stops working.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0594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RJ45 connector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RJ45 connectors</a:t>
            </a:r>
            <a:r>
              <a:rPr lang="en-GB" dirty="0"/>
              <a:t>:</a:t>
            </a:r>
          </a:p>
          <a:p>
            <a:r>
              <a:rPr lang="en-GB" altLang="en-US" dirty="0">
                <a:ea typeface="urw-din"/>
              </a:rPr>
              <a:t>RJ45 is a standard type of </a:t>
            </a:r>
            <a:r>
              <a:rPr lang="en-GB" altLang="en-US" b="1" dirty="0">
                <a:ea typeface="urw-din"/>
              </a:rPr>
              <a:t>connector</a:t>
            </a:r>
            <a:r>
              <a:rPr lang="en-GB" altLang="en-US" dirty="0">
                <a:ea typeface="urw-din"/>
              </a:rPr>
              <a:t> for network cables which is commonly used in Ethernet networks. </a:t>
            </a:r>
          </a:p>
          <a:p>
            <a:r>
              <a:rPr lang="en-GB" altLang="en-US" dirty="0">
                <a:ea typeface="urw-din"/>
              </a:rPr>
              <a:t>"RJ-Registered Jack," The "45" refers to the interface standard.</a:t>
            </a:r>
            <a:endParaRPr lang="en-US" altLang="en-US" dirty="0">
              <a:latin typeface="Arial" panose="020B0604020202020204" pitchFamily="34" charset="0"/>
              <a:ea typeface="urw-din"/>
            </a:endParaRPr>
          </a:p>
          <a:p>
            <a:r>
              <a:rPr lang="en-GB" dirty="0"/>
              <a:t>RJ45 connectors are clear plastic connectors with eight pins.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2" descr="iGreely Cat6 RJ45 Connectors 50-Pack Gold Plated RJ45 Cat6/Cat5E/Cat5 8P8C  3 Prong Ethernet Cable Crimp Modular Plug for Solid Wire and Standard Cable  (Shielded) : Amazon.co.uk: DIY &amp; Tools">
            <a:extLst>
              <a:ext uri="{FF2B5EF4-FFF2-40B4-BE49-F238E27FC236}">
                <a16:creationId xmlns:a16="http://schemas.microsoft.com/office/drawing/2014/main" id="{072C2EF1-D3B8-1787-44F2-9CFFC7FDF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2793" y="4038643"/>
            <a:ext cx="228600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396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RJ45 connector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1442698" cy="504417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The TIA/EIA organization defines two different patterns, or wiring schemes, called </a:t>
            </a:r>
            <a:r>
              <a:rPr lang="en-US" sz="2800" b="1" dirty="0">
                <a:cs typeface="Arial" panose="020B0604020202020204" pitchFamily="34" charset="0"/>
              </a:rPr>
              <a:t>T568A and T568B.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Each wiring scheme defines the </a:t>
            </a:r>
            <a:r>
              <a:rPr lang="en-US" sz="2800" b="1" dirty="0">
                <a:cs typeface="Arial" panose="020B0604020202020204" pitchFamily="34" charset="0"/>
              </a:rPr>
              <a:t>pinout, or order of wire connections</a:t>
            </a:r>
            <a:r>
              <a:rPr lang="en-US" sz="2800" dirty="0">
                <a:cs typeface="Arial" panose="020B0604020202020204" pitchFamily="34" charset="0"/>
              </a:rPr>
              <a:t>, on the end of the cable.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One of the two wiring schemes (T568A or T568B) should be chosen for a network installation.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It is important that the same wiring scheme is used for every termination in that project.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791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connector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8CDC7BA-2471-38E5-D6B3-4A167193F9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7751" y="1694760"/>
            <a:ext cx="4228836" cy="2286666"/>
          </a:xfrm>
          <a:prstGeom prst="rect">
            <a:avLst/>
          </a:prstGeom>
        </p:spPr>
      </p:pic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880C6072-56BD-C0F3-F8A5-C3E97D6A02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312872" y="4429055"/>
            <a:ext cx="6081287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213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1954</Words>
  <Application>Microsoft Office PowerPoint</Application>
  <PresentationFormat>Widescreen</PresentationFormat>
  <Paragraphs>318</Paragraphs>
  <Slides>38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38</vt:i4>
      </vt:variant>
    </vt:vector>
  </HeadingPairs>
  <TitlesOfParts>
    <vt:vector size="49" baseType="lpstr">
      <vt:lpstr>Google Sans</vt:lpstr>
      <vt:lpstr>ReithSans</vt:lpstr>
      <vt:lpstr>urw-din</vt:lpstr>
      <vt:lpstr>Arial</vt:lpstr>
      <vt:lpstr>Calibri</vt:lpstr>
      <vt:lpstr>Calibri Light</vt:lpstr>
      <vt:lpstr>Times New Roman</vt:lpstr>
      <vt:lpstr>Wingdings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Computer Networks</vt:lpstr>
      <vt:lpstr>PowerPoint Presentation</vt:lpstr>
      <vt:lpstr>PowerPoint Presentation</vt:lpstr>
      <vt:lpstr>Network Infrastructure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RJ45 connector</vt:lpstr>
      <vt:lpstr>RJ45 connector</vt:lpstr>
      <vt:lpstr>connector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147</cp:revision>
  <dcterms:created xsi:type="dcterms:W3CDTF">2021-03-09T15:35:42Z</dcterms:created>
  <dcterms:modified xsi:type="dcterms:W3CDTF">2025-03-17T08:53:27Z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