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84" r:id="rId2"/>
    <p:sldId id="347" r:id="rId3"/>
    <p:sldId id="289" r:id="rId4"/>
    <p:sldId id="257" r:id="rId5"/>
    <p:sldId id="258" r:id="rId6"/>
    <p:sldId id="288" r:id="rId7"/>
    <p:sldId id="362" r:id="rId8"/>
    <p:sldId id="350" r:id="rId9"/>
    <p:sldId id="363" r:id="rId10"/>
    <p:sldId id="348" r:id="rId11"/>
    <p:sldId id="351" r:id="rId12"/>
    <p:sldId id="354" r:id="rId13"/>
    <p:sldId id="352" r:id="rId14"/>
    <p:sldId id="356" r:id="rId15"/>
    <p:sldId id="273" r:id="rId16"/>
    <p:sldId id="364" r:id="rId17"/>
    <p:sldId id="355" r:id="rId18"/>
    <p:sldId id="365" r:id="rId19"/>
    <p:sldId id="358" r:id="rId20"/>
    <p:sldId id="371" r:id="rId21"/>
    <p:sldId id="367" r:id="rId22"/>
    <p:sldId id="369" r:id="rId23"/>
    <p:sldId id="357" r:id="rId24"/>
    <p:sldId id="372" r:id="rId25"/>
    <p:sldId id="360" r:id="rId26"/>
    <p:sldId id="361" r:id="rId27"/>
    <p:sldId id="353" r:id="rId28"/>
    <p:sldId id="373" r:id="rId29"/>
    <p:sldId id="370" r:id="rId30"/>
    <p:sldId id="277" r:id="rId31"/>
    <p:sldId id="263" r:id="rId32"/>
    <p:sldId id="264" r:id="rId33"/>
    <p:sldId id="265" r:id="rId34"/>
    <p:sldId id="278" r:id="rId35"/>
    <p:sldId id="283" r:id="rId36"/>
    <p:sldId id="281" r:id="rId37"/>
    <p:sldId id="28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4CE385-BC29-4C9C-8397-03E1879C8EC3}" v="2" dt="2025-02-14T14:42:02.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3" autoAdjust="0"/>
    <p:restoredTop sz="94660"/>
  </p:normalViewPr>
  <p:slideViewPr>
    <p:cSldViewPr snapToGrid="0">
      <p:cViewPr varScale="1">
        <p:scale>
          <a:sx n="88" d="100"/>
          <a:sy n="88" d="100"/>
        </p:scale>
        <p:origin x="60" y="4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95575964-E28D-43D8-8233-1D6D8CC3A1B2}"/>
    <pc:docChg chg="modSld">
      <pc:chgData name="Glenda Tinney" userId="56b889b2-370d-4cf5-add0-fc776a2ba020" providerId="ADAL" clId="{95575964-E28D-43D8-8233-1D6D8CC3A1B2}" dt="2024-02-22T15:33:27.858" v="0" actId="20577"/>
      <pc:docMkLst>
        <pc:docMk/>
      </pc:docMkLst>
      <pc:sldChg chg="modSp mod">
        <pc:chgData name="Glenda Tinney" userId="56b889b2-370d-4cf5-add0-fc776a2ba020" providerId="ADAL" clId="{95575964-E28D-43D8-8233-1D6D8CC3A1B2}" dt="2024-02-22T15:33:27.858" v="0" actId="20577"/>
        <pc:sldMkLst>
          <pc:docMk/>
          <pc:sldMk cId="727016121" sldId="265"/>
        </pc:sldMkLst>
      </pc:sldChg>
    </pc:docChg>
  </pc:docChgLst>
  <pc:docChgLst>
    <pc:chgData name="Glenda Tinney" userId="S::g.tinney@uwtsd.ac.uk::56b889b2-370d-4cf5-add0-fc776a2ba020" providerId="AD" clId="Web-{3343F5A7-05AE-3722-582B-C324AE9AF8FC}"/>
    <pc:docChg chg="modSld">
      <pc:chgData name="Glenda Tinney" userId="S::g.tinney@uwtsd.ac.uk::56b889b2-370d-4cf5-add0-fc776a2ba020" providerId="AD" clId="Web-{3343F5A7-05AE-3722-582B-C324AE9AF8FC}" dt="2024-09-02T08:20:55.060" v="2" actId="20577"/>
      <pc:docMkLst>
        <pc:docMk/>
      </pc:docMkLst>
      <pc:sldChg chg="modSp">
        <pc:chgData name="Glenda Tinney" userId="S::g.tinney@uwtsd.ac.uk::56b889b2-370d-4cf5-add0-fc776a2ba020" providerId="AD" clId="Web-{3343F5A7-05AE-3722-582B-C324AE9AF8FC}" dt="2024-09-02T08:20:55.060" v="2" actId="20577"/>
        <pc:sldMkLst>
          <pc:docMk/>
          <pc:sldMk cId="2234197657" sldId="263"/>
        </pc:sldMkLst>
      </pc:sldChg>
    </pc:docChg>
  </pc:docChgLst>
  <pc:docChgLst>
    <pc:chgData name="Glenda Tinney" userId="56b889b2-370d-4cf5-add0-fc776a2ba020" providerId="ADAL" clId="{BD4CE385-BC29-4C9C-8397-03E1879C8EC3}"/>
    <pc:docChg chg="undo custSel modSld">
      <pc:chgData name="Glenda Tinney" userId="56b889b2-370d-4cf5-add0-fc776a2ba020" providerId="ADAL" clId="{BD4CE385-BC29-4C9C-8397-03E1879C8EC3}" dt="2025-02-14T14:36:21.411" v="4"/>
      <pc:docMkLst>
        <pc:docMk/>
      </pc:docMkLst>
      <pc:sldChg chg="modSp mod">
        <pc:chgData name="Glenda Tinney" userId="56b889b2-370d-4cf5-add0-fc776a2ba020" providerId="ADAL" clId="{BD4CE385-BC29-4C9C-8397-03E1879C8EC3}" dt="2025-02-14T14:36:21.411" v="4"/>
        <pc:sldMkLst>
          <pc:docMk/>
          <pc:sldMk cId="3559334941" sldId="355"/>
        </pc:sldMkLst>
        <pc:spChg chg="mod">
          <ac:chgData name="Glenda Tinney" userId="56b889b2-370d-4cf5-add0-fc776a2ba020" providerId="ADAL" clId="{BD4CE385-BC29-4C9C-8397-03E1879C8EC3}" dt="2025-02-14T14:36:21.411" v="4"/>
          <ac:spMkLst>
            <pc:docMk/>
            <pc:sldMk cId="3559334941" sldId="355"/>
            <ac:spMk id="3" creationId="{6A9D5D1E-2EC2-43D8-9DB7-9B49D1CC0F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1</a:t>
            </a:fld>
            <a:endParaRPr lang="en-GB" dirty="0"/>
          </a:p>
        </p:txBody>
      </p:sp>
    </p:spTree>
    <p:extLst>
      <p:ext uri="{BB962C8B-B14F-4D97-AF65-F5344CB8AC3E}">
        <p14:creationId xmlns:p14="http://schemas.microsoft.com/office/powerpoint/2010/main" val="3394672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a:t>
            </a:fld>
            <a:endParaRPr lang="en-GB" dirty="0"/>
          </a:p>
        </p:txBody>
      </p:sp>
    </p:spTree>
    <p:extLst>
      <p:ext uri="{BB962C8B-B14F-4D97-AF65-F5344CB8AC3E}">
        <p14:creationId xmlns:p14="http://schemas.microsoft.com/office/powerpoint/2010/main" val="145901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4</a:t>
            </a:fld>
            <a:endParaRPr lang="en-GB" dirty="0"/>
          </a:p>
        </p:txBody>
      </p:sp>
    </p:spTree>
    <p:extLst>
      <p:ext uri="{BB962C8B-B14F-4D97-AF65-F5344CB8AC3E}">
        <p14:creationId xmlns:p14="http://schemas.microsoft.com/office/powerpoint/2010/main" val="1436074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5</a:t>
            </a:fld>
            <a:endParaRPr lang="en-GB" dirty="0"/>
          </a:p>
        </p:txBody>
      </p:sp>
    </p:spTree>
    <p:extLst>
      <p:ext uri="{BB962C8B-B14F-4D97-AF65-F5344CB8AC3E}">
        <p14:creationId xmlns:p14="http://schemas.microsoft.com/office/powerpoint/2010/main" val="2555618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6</a:t>
            </a:fld>
            <a:endParaRPr lang="en-GB" dirty="0"/>
          </a:p>
        </p:txBody>
      </p:sp>
    </p:spTree>
    <p:extLst>
      <p:ext uri="{BB962C8B-B14F-4D97-AF65-F5344CB8AC3E}">
        <p14:creationId xmlns:p14="http://schemas.microsoft.com/office/powerpoint/2010/main" val="3616786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7</a:t>
            </a:fld>
            <a:endParaRPr lang="en-GB" dirty="0"/>
          </a:p>
        </p:txBody>
      </p:sp>
    </p:spTree>
    <p:extLst>
      <p:ext uri="{BB962C8B-B14F-4D97-AF65-F5344CB8AC3E}">
        <p14:creationId xmlns:p14="http://schemas.microsoft.com/office/powerpoint/2010/main" val="80899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8</a:t>
            </a:fld>
            <a:endParaRPr lang="en-GB" dirty="0"/>
          </a:p>
        </p:txBody>
      </p:sp>
    </p:spTree>
    <p:extLst>
      <p:ext uri="{BB962C8B-B14F-4D97-AF65-F5344CB8AC3E}">
        <p14:creationId xmlns:p14="http://schemas.microsoft.com/office/powerpoint/2010/main" val="259477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9</a:t>
            </a:fld>
            <a:endParaRPr lang="en-GB" dirty="0"/>
          </a:p>
        </p:txBody>
      </p:sp>
    </p:spTree>
    <p:extLst>
      <p:ext uri="{BB962C8B-B14F-4D97-AF65-F5344CB8AC3E}">
        <p14:creationId xmlns:p14="http://schemas.microsoft.com/office/powerpoint/2010/main" val="72498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10</a:t>
            </a:fld>
            <a:endParaRPr lang="en-GB" dirty="0"/>
          </a:p>
        </p:txBody>
      </p:sp>
    </p:spTree>
    <p:extLst>
      <p:ext uri="{BB962C8B-B14F-4D97-AF65-F5344CB8AC3E}">
        <p14:creationId xmlns:p14="http://schemas.microsoft.com/office/powerpoint/2010/main" val="2342094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pPr/>
              <a:t>11</a:t>
            </a:fld>
            <a:endParaRPr lang="en-GB" dirty="0"/>
          </a:p>
        </p:txBody>
      </p:sp>
    </p:spTree>
    <p:extLst>
      <p:ext uri="{BB962C8B-B14F-4D97-AF65-F5344CB8AC3E}">
        <p14:creationId xmlns:p14="http://schemas.microsoft.com/office/powerpoint/2010/main" val="3926645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37</a:t>
            </a:fld>
            <a:endParaRPr lang="en-GB" dirty="0"/>
          </a:p>
        </p:txBody>
      </p:sp>
    </p:spTree>
    <p:extLst>
      <p:ext uri="{BB962C8B-B14F-4D97-AF65-F5344CB8AC3E}">
        <p14:creationId xmlns:p14="http://schemas.microsoft.com/office/powerpoint/2010/main" val="1745362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ZkXMY7eWD-o"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ZkXMY7eWD-o"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hyperlink" Target="https://hwb.gov.wales/cwricwlwm-i-gymru/gwyddoniaeth-a-thechnoleg/disgrifiadau-dysgu/" TargetMode="External"/><Relationship Id="rId1" Type="http://schemas.openxmlformats.org/officeDocument/2006/relationships/slideLayout" Target="../slideLayouts/slideLayout4.xml"/><Relationship Id="rId5" Type="http://schemas.openxmlformats.org/officeDocument/2006/relationships/hyperlink" Target="https://hwb.gov.wales/curriculum-for-wales/mathematics-and-numeracy/descriptions-of-learning/" TargetMode="External"/><Relationship Id="rId4" Type="http://schemas.openxmlformats.org/officeDocument/2006/relationships/hyperlink" Target="https://hwb.gov.wales/curriculum-for-wales/science-and-technology/descriptions-of-learnin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videos/search?q=sbs+news+danish+forest+school&amp;view=detail&amp;mid=EF011D05822D0DFC1ECAEF011D05822D0DFC1ECA&amp;FORM=VIR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09Y-huCMjIc&amp;t=19s"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Ja7SS1olx5I" TargetMode="External"/><Relationship Id="rId2" Type="http://schemas.openxmlformats.org/officeDocument/2006/relationships/hyperlink" Target="https://www.youtube.com/watch?v=5lGrYqaI26U"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4wE3I9jePa0"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newbeginningsatgrace.com/space.html" TargetMode="External"/><Relationship Id="rId2" Type="http://schemas.openxmlformats.org/officeDocument/2006/relationships/hyperlink" Target="https://www.earlyyearseducator.co.uk/features/article/possibilities-on-offer" TargetMode="External"/><Relationship Id="rId1" Type="http://schemas.openxmlformats.org/officeDocument/2006/relationships/slideLayout" Target="../slideLayouts/slideLayout2.xml"/><Relationship Id="rId6" Type="http://schemas.openxmlformats.org/officeDocument/2006/relationships/hyperlink" Target="http://theimaginationtree.com/2016/05/inspiring-outdoor-play-spaces-kids.html" TargetMode="External"/><Relationship Id="rId5" Type="http://schemas.openxmlformats.org/officeDocument/2006/relationships/hyperlink" Target="http://play-based-learning.weebly.com/respecting-the-natural-environment.html" TargetMode="External"/><Relationship Id="rId4" Type="http://schemas.openxmlformats.org/officeDocument/2006/relationships/hyperlink" Target="https://www.pinterest.co.uk/aliciadover15/forest-school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19084"/>
            <a:ext cx="9144000" cy="2387600"/>
          </a:xfrm>
        </p:spPr>
        <p:txBody>
          <a:bodyPr>
            <a:normAutofit fontScale="90000"/>
          </a:bodyPr>
          <a:lstStyle/>
          <a:p>
            <a:br>
              <a:rPr lang="en-GB" sz="5300" dirty="0"/>
            </a:br>
            <a:r>
              <a:rPr lang="en-GB" sz="5300" dirty="0"/>
              <a:t>EAEY5005/C </a:t>
            </a:r>
            <a:br>
              <a:rPr lang="en-GB" dirty="0"/>
            </a:br>
            <a:r>
              <a:rPr kumimoji="0" lang="en-GB" sz="4000" b="1" i="0" u="none" strike="noStrike" kern="1200" cap="none" spc="0" normalizeH="0" baseline="0" noProof="0" dirty="0" err="1">
                <a:ln>
                  <a:noFill/>
                </a:ln>
                <a:effectLst/>
                <a:uLnTx/>
                <a:uFillTx/>
                <a:ea typeface="+mj-ea"/>
                <a:cs typeface="+mj-cs"/>
              </a:rPr>
              <a:t>Syndod</a:t>
            </a:r>
            <a:r>
              <a:rPr kumimoji="0" lang="en-GB" sz="4000" b="1" i="0" u="none" strike="noStrike" kern="1200" cap="none" spc="0" normalizeH="0" baseline="0" noProof="0" dirty="0">
                <a:ln>
                  <a:noFill/>
                </a:ln>
                <a:effectLst/>
                <a:uLnTx/>
                <a:uFillTx/>
                <a:ea typeface="+mj-ea"/>
                <a:cs typeface="+mj-cs"/>
              </a:rPr>
              <a:t> a </a:t>
            </a:r>
            <a:r>
              <a:rPr kumimoji="0" lang="en-GB" sz="4000" b="1" i="0" u="none" strike="noStrike" kern="1200" cap="none" spc="0" normalizeH="0" baseline="0" noProof="0" dirty="0" err="1">
                <a:ln>
                  <a:noFill/>
                </a:ln>
                <a:effectLst/>
                <a:uLnTx/>
                <a:uFillTx/>
                <a:ea typeface="+mj-ea"/>
                <a:cs typeface="+mj-cs"/>
              </a:rPr>
              <a:t>rhyfeddod</a:t>
            </a:r>
            <a:r>
              <a:rPr kumimoji="0" lang="en-GB" sz="4000" b="1" i="0" u="none" strike="noStrike" kern="1200" cap="none" spc="0" normalizeH="0" baseline="0" noProof="0" dirty="0">
                <a:ln>
                  <a:noFill/>
                </a:ln>
                <a:effectLst/>
                <a:uLnTx/>
                <a:uFillTx/>
                <a:ea typeface="+mj-ea"/>
                <a:cs typeface="+mj-cs"/>
              </a:rPr>
              <a:t> – </a:t>
            </a:r>
            <a:r>
              <a:rPr kumimoji="0" lang="en-GB" sz="4000" b="1" i="0" u="none" strike="noStrike" kern="1200" cap="none" spc="0" normalizeH="0" baseline="0" noProof="0" dirty="0" err="1">
                <a:ln>
                  <a:noFill/>
                </a:ln>
                <a:effectLst/>
                <a:uLnTx/>
                <a:uFillTx/>
                <a:ea typeface="+mj-ea"/>
                <a:cs typeface="+mj-cs"/>
              </a:rPr>
              <a:t>gwyddoniaeth</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mathemateg</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awyr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agored</a:t>
            </a:r>
            <a:r>
              <a:rPr kumimoji="0" lang="en-GB" sz="4000" b="1" i="0" u="none" strike="noStrike" kern="1200" cap="none" spc="0" normalizeH="0" baseline="0" noProof="0" dirty="0">
                <a:ln>
                  <a:noFill/>
                </a:ln>
                <a:effectLst/>
                <a:uLnTx/>
                <a:uFillTx/>
                <a:ea typeface="+mj-ea"/>
                <a:cs typeface="+mj-cs"/>
              </a:rPr>
              <a:t> </a:t>
            </a:r>
            <a:br>
              <a:rPr kumimoji="0" lang="en-GB" sz="4000" b="0" i="0" u="none" strike="noStrike" kern="1200" cap="none" spc="0" normalizeH="0" baseline="0" noProof="0" dirty="0">
                <a:ln>
                  <a:noFill/>
                </a:ln>
                <a:effectLst/>
                <a:uLnTx/>
                <a:uFillTx/>
                <a:ea typeface="+mj-ea"/>
                <a:cs typeface="+mj-cs"/>
              </a:rPr>
            </a:b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err="1"/>
              <a:t>Darlith</a:t>
            </a:r>
            <a:r>
              <a:rPr lang="en-GB" dirty="0"/>
              <a:t> 1</a:t>
            </a:r>
          </a:p>
          <a:p>
            <a:r>
              <a:rPr lang="en-GB" dirty="0">
                <a:solidFill>
                  <a:srgbClr val="0070C0"/>
                </a:solidFill>
              </a:rPr>
              <a:t>Lecture 1</a:t>
            </a:r>
          </a:p>
          <a:p>
            <a:endParaRPr lang="en-GB" dirty="0"/>
          </a:p>
        </p:txBody>
      </p:sp>
    </p:spTree>
    <p:extLst>
      <p:ext uri="{BB962C8B-B14F-4D97-AF65-F5344CB8AC3E}">
        <p14:creationId xmlns:p14="http://schemas.microsoft.com/office/powerpoint/2010/main" val="1737681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dirty="0" err="1"/>
              <a:t>Adnoddau</a:t>
            </a:r>
            <a:r>
              <a:rPr lang="en-GB" sz="4800" dirty="0"/>
              <a:t> / </a:t>
            </a:r>
            <a:r>
              <a:rPr lang="en-GB" sz="4800" i="1" dirty="0">
                <a:solidFill>
                  <a:srgbClr val="0070C0"/>
                </a:solidFill>
              </a:rPr>
              <a:t>Resources</a:t>
            </a: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p>
          <a:p>
            <a:r>
              <a:rPr lang="en-GB" altLang="en-US" dirty="0"/>
              <a:t>PP </a:t>
            </a:r>
            <a:r>
              <a:rPr lang="en-GB" altLang="en-US" dirty="0" err="1"/>
              <a:t>ar</a:t>
            </a:r>
            <a:r>
              <a:rPr lang="en-GB" altLang="en-US" dirty="0"/>
              <a:t> </a:t>
            </a:r>
            <a:r>
              <a:rPr lang="en-GB" altLang="en-US" dirty="0" err="1"/>
              <a:t>gyfer</a:t>
            </a:r>
            <a:r>
              <a:rPr lang="en-GB" altLang="en-US" dirty="0"/>
              <a:t> y </a:t>
            </a:r>
            <a:r>
              <a:rPr lang="en-GB" altLang="en-US" dirty="0" err="1"/>
              <a:t>ddarlith</a:t>
            </a:r>
            <a:endParaRPr lang="en-GB" altLang="en-US" dirty="0"/>
          </a:p>
          <a:p>
            <a:r>
              <a:rPr lang="en-GB" altLang="en-US" dirty="0" err="1"/>
              <a:t>Ymchwil</a:t>
            </a:r>
            <a:r>
              <a:rPr lang="en-GB" altLang="en-US" dirty="0"/>
              <a:t> </a:t>
            </a:r>
          </a:p>
          <a:p>
            <a:r>
              <a:rPr lang="en-GB" altLang="en-US" dirty="0"/>
              <a:t>Leganto</a:t>
            </a:r>
          </a:p>
          <a:p>
            <a:r>
              <a:rPr lang="en-GB" altLang="en-US" dirty="0"/>
              <a:t>Moodle</a:t>
            </a:r>
          </a:p>
          <a:p>
            <a:r>
              <a:rPr lang="en-GB" altLang="en-US" dirty="0" err="1"/>
              <a:t>Llyfrgell</a:t>
            </a:r>
            <a:endParaRPr lang="en-GB" altLang="en-US" dirty="0"/>
          </a:p>
          <a:p>
            <a:r>
              <a:rPr lang="en-GB" altLang="en-US" dirty="0"/>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endParaRPr>
          </a:p>
          <a:p>
            <a:r>
              <a:rPr lang="en-GB" altLang="en-US" i="1" dirty="0">
                <a:solidFill>
                  <a:srgbClr val="0070C0"/>
                </a:solidFill>
              </a:rPr>
              <a:t>PP for the lecture</a:t>
            </a:r>
          </a:p>
          <a:p>
            <a:r>
              <a:rPr lang="en-GB" altLang="en-US" i="1" dirty="0">
                <a:solidFill>
                  <a:srgbClr val="0070C0"/>
                </a:solidFill>
              </a:rPr>
              <a:t>Research</a:t>
            </a:r>
          </a:p>
          <a:p>
            <a:r>
              <a:rPr lang="en-GB" altLang="en-US" i="1" dirty="0">
                <a:solidFill>
                  <a:srgbClr val="0070C0"/>
                </a:solidFill>
              </a:rPr>
              <a:t>Leganto</a:t>
            </a:r>
          </a:p>
          <a:p>
            <a:r>
              <a:rPr lang="en-GB" altLang="en-US" i="1" dirty="0">
                <a:solidFill>
                  <a:srgbClr val="0070C0"/>
                </a:solidFill>
              </a:rPr>
              <a:t>Moodle</a:t>
            </a:r>
          </a:p>
          <a:p>
            <a:r>
              <a:rPr lang="en-GB" altLang="en-US" i="1" dirty="0">
                <a:solidFill>
                  <a:srgbClr val="0070C0"/>
                </a:solidFill>
              </a:rPr>
              <a:t>Library</a:t>
            </a:r>
          </a:p>
          <a:p>
            <a:r>
              <a:rPr lang="en-GB" altLang="en-US" i="1" dirty="0">
                <a:solidFill>
                  <a:srgbClr val="0070C0"/>
                </a:solidFill>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 / </a:t>
            </a:r>
            <a:r>
              <a:rPr lang="en-GB" sz="4800" i="1" dirty="0" err="1">
                <a:solidFill>
                  <a:srgbClr val="0070C0"/>
                </a:solidFill>
              </a:rPr>
              <a:t>Cynnwys</a:t>
            </a:r>
            <a:endParaRPr lang="en-GB" sz="4800"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a:t>Ein </a:t>
            </a:r>
            <a:r>
              <a:rPr lang="en-GB" dirty="0" err="1"/>
              <a:t>gwerthoedd</a:t>
            </a:r>
            <a:endParaRPr lang="en-GB" dirty="0"/>
          </a:p>
          <a:p>
            <a:r>
              <a:rPr lang="en-GB" i="1" dirty="0" err="1"/>
              <a:t>Addysgeg</a:t>
            </a:r>
            <a:r>
              <a:rPr lang="en-GB" i="1" dirty="0"/>
              <a:t>, </a:t>
            </a:r>
            <a:r>
              <a:rPr lang="en-GB" i="1" dirty="0" err="1"/>
              <a:t>Damcaniaeth</a:t>
            </a:r>
            <a:r>
              <a:rPr lang="en-GB" i="1" dirty="0"/>
              <a:t> ac </a:t>
            </a:r>
            <a:r>
              <a:rPr lang="en-GB" i="1" dirty="0" err="1"/>
              <a:t>Athroniaeth</a:t>
            </a:r>
            <a:endParaRPr lang="en-GB" i="1" dirty="0"/>
          </a:p>
          <a:p>
            <a:r>
              <a:rPr lang="en-GB" i="1" dirty="0" err="1"/>
              <a:t>Cwricwlwm</a:t>
            </a:r>
            <a:endParaRPr lang="en-GB" i="1" dirty="0"/>
          </a:p>
          <a:p>
            <a:r>
              <a:rPr lang="en-GB" i="1" dirty="0" err="1"/>
              <a:t>Engheifftiau</a:t>
            </a:r>
            <a:r>
              <a:rPr lang="en-GB" i="1" dirty="0"/>
              <a:t> </a:t>
            </a:r>
            <a:r>
              <a:rPr lang="en-GB" i="1" dirty="0" err="1"/>
              <a:t>ymarferol</a:t>
            </a:r>
            <a:endParaRPr lang="en-GB" i="1" dirty="0"/>
          </a:p>
          <a:p>
            <a:endParaRPr lang="en-GB" dirty="0"/>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i="1" dirty="0">
                <a:solidFill>
                  <a:srgbClr val="0070C0"/>
                </a:solidFill>
              </a:rPr>
              <a:t>Our values</a:t>
            </a:r>
          </a:p>
          <a:p>
            <a:r>
              <a:rPr lang="en-GB" dirty="0">
                <a:solidFill>
                  <a:srgbClr val="0070C0"/>
                </a:solidFill>
              </a:rPr>
              <a:t>Pedagogy, Theory and philosophy</a:t>
            </a:r>
          </a:p>
          <a:p>
            <a:r>
              <a:rPr lang="en-GB" dirty="0">
                <a:solidFill>
                  <a:srgbClr val="0070C0"/>
                </a:solidFill>
              </a:rPr>
              <a:t>Curriculum</a:t>
            </a:r>
          </a:p>
          <a:p>
            <a:r>
              <a:rPr lang="en-GB" dirty="0">
                <a:solidFill>
                  <a:srgbClr val="0070C0"/>
                </a:solidFill>
              </a:rPr>
              <a:t>Practical examples</a:t>
            </a:r>
            <a:endParaRPr lang="en-GB" i="1" dirty="0">
              <a:solidFill>
                <a:srgbClr val="0070C0"/>
              </a:solidFill>
            </a:endParaRP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0501"/>
            <a:ext cx="10515600" cy="1238249"/>
          </a:xfrm>
        </p:spPr>
        <p:txBody>
          <a:bodyPr>
            <a:noAutofit/>
          </a:bodyPr>
          <a:lstStyle/>
          <a:p>
            <a:pPr algn="ctr"/>
            <a:r>
              <a:rPr lang="en-GB" sz="4800" b="1" dirty="0" err="1"/>
              <a:t>Ymarfer</a:t>
            </a:r>
            <a:r>
              <a:rPr lang="en-GB" sz="4800" b="1" i="1" dirty="0">
                <a:solidFill>
                  <a:schemeClr val="accent1">
                    <a:lumMod val="75000"/>
                  </a:schemeClr>
                </a:solidFill>
              </a:rPr>
              <a:t>       </a:t>
            </a:r>
            <a:r>
              <a:rPr lang="en-GB" sz="4800" b="1" i="1" dirty="0">
                <a:solidFill>
                  <a:srgbClr val="0070C0"/>
                </a:solidFill>
              </a:rPr>
              <a:t>Exercise</a:t>
            </a:r>
          </a:p>
        </p:txBody>
      </p:sp>
      <p:sp>
        <p:nvSpPr>
          <p:cNvPr id="3" name="Content Placeholder 2"/>
          <p:cNvSpPr>
            <a:spLocks noGrp="1"/>
          </p:cNvSpPr>
          <p:nvPr>
            <p:ph sz="half" idx="1"/>
          </p:nvPr>
        </p:nvSpPr>
        <p:spPr/>
        <p:txBody>
          <a:bodyPr>
            <a:normAutofit/>
          </a:bodyPr>
          <a:lstStyle/>
          <a:p>
            <a:r>
              <a:rPr lang="cy-GB" sz="4000" dirty="0"/>
              <a:t>Meddyliwch am eich plentyndod. </a:t>
            </a:r>
          </a:p>
          <a:p>
            <a:r>
              <a:rPr lang="cy-GB" sz="4000" dirty="0"/>
              <a:t>Ble a beth wnaethoch chwarae?</a:t>
            </a:r>
          </a:p>
        </p:txBody>
      </p:sp>
      <p:sp>
        <p:nvSpPr>
          <p:cNvPr id="4" name="Content Placeholder 3"/>
          <p:cNvSpPr>
            <a:spLocks noGrp="1"/>
          </p:cNvSpPr>
          <p:nvPr>
            <p:ph sz="half" idx="2"/>
          </p:nvPr>
        </p:nvSpPr>
        <p:spPr/>
        <p:txBody>
          <a:bodyPr>
            <a:normAutofit/>
          </a:bodyPr>
          <a:lstStyle/>
          <a:p>
            <a:r>
              <a:rPr lang="en-GB" sz="3600" dirty="0">
                <a:solidFill>
                  <a:srgbClr val="0070C0"/>
                </a:solidFill>
              </a:rPr>
              <a:t>Think about your own childhood.</a:t>
            </a:r>
          </a:p>
          <a:p>
            <a:r>
              <a:rPr lang="en-GB" sz="3600" dirty="0">
                <a:solidFill>
                  <a:srgbClr val="0070C0"/>
                </a:solidFill>
              </a:rPr>
              <a:t>Where and what did you play?</a:t>
            </a:r>
          </a:p>
        </p:txBody>
      </p:sp>
    </p:spTree>
    <p:extLst>
      <p:ext uri="{BB962C8B-B14F-4D97-AF65-F5344CB8AC3E}">
        <p14:creationId xmlns:p14="http://schemas.microsoft.com/office/powerpoint/2010/main" val="2201535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15" y="135155"/>
            <a:ext cx="10515600" cy="1255609"/>
          </a:xfrm>
        </p:spPr>
        <p:txBody>
          <a:bodyPr>
            <a:noAutofit/>
          </a:bodyPr>
          <a:lstStyle/>
          <a:p>
            <a:pPr algn="ctr"/>
            <a:r>
              <a:rPr lang="en-GB" sz="4800" b="1" dirty="0" err="1">
                <a:solidFill>
                  <a:prstClr val="black"/>
                </a:solidFill>
              </a:rPr>
              <a:t>Ymarfer</a:t>
            </a:r>
            <a:r>
              <a:rPr lang="en-GB" sz="4800" b="1" i="1" dirty="0">
                <a:solidFill>
                  <a:srgbClr val="5B9BD5">
                    <a:lumMod val="75000"/>
                  </a:srgbClr>
                </a:solidFill>
              </a:rPr>
              <a:t> </a:t>
            </a:r>
            <a:br>
              <a:rPr lang="en-GB" sz="4800" b="1" i="1" dirty="0">
                <a:solidFill>
                  <a:srgbClr val="5B9BD5">
                    <a:lumMod val="75000"/>
                  </a:srgbClr>
                </a:solidFill>
              </a:rPr>
            </a:br>
            <a:r>
              <a:rPr lang="en-GB" sz="4800" b="1" i="1" dirty="0">
                <a:solidFill>
                  <a:srgbClr val="5B9BD5">
                    <a:lumMod val="75000"/>
                  </a:srgbClr>
                </a:solidFill>
              </a:rPr>
              <a:t>Exercise</a:t>
            </a:r>
            <a:endParaRPr lang="en-GB" sz="4800" b="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r>
              <a:rPr lang="cy-GB" sz="4000" dirty="0"/>
              <a:t>Beth oedd yn bwysig am yr amgylchedd?</a:t>
            </a:r>
          </a:p>
          <a:p>
            <a:r>
              <a:rPr lang="cy-GB" sz="4000" dirty="0"/>
              <a:t>Beth oedd rôl yr oedolyn?</a:t>
            </a:r>
            <a:br>
              <a:rPr lang="cy-GB" sz="4000" dirty="0"/>
            </a:br>
            <a:endParaRPr lang="cy-GB" sz="4000" dirty="0"/>
          </a:p>
          <a:p>
            <a:endParaRPr lang="en-GB" sz="4000" dirty="0"/>
          </a:p>
        </p:txBody>
      </p:sp>
      <p:sp>
        <p:nvSpPr>
          <p:cNvPr id="4" name="Content Placeholder 3"/>
          <p:cNvSpPr>
            <a:spLocks noGrp="1"/>
          </p:cNvSpPr>
          <p:nvPr>
            <p:ph sz="half" idx="2"/>
          </p:nvPr>
        </p:nvSpPr>
        <p:spPr/>
        <p:txBody>
          <a:bodyPr/>
          <a:lstStyle/>
          <a:p>
            <a:r>
              <a:rPr lang="en-GB" sz="4000" i="1" dirty="0">
                <a:solidFill>
                  <a:srgbClr val="0070C0"/>
                </a:solidFill>
              </a:rPr>
              <a:t>What was special about the environment?</a:t>
            </a:r>
          </a:p>
          <a:p>
            <a:r>
              <a:rPr lang="en-GB" sz="4000" i="1" dirty="0">
                <a:solidFill>
                  <a:srgbClr val="0070C0"/>
                </a:solidFill>
              </a:rPr>
              <a:t>What was the role of the adult?</a:t>
            </a:r>
            <a:br>
              <a:rPr lang="en-GB" sz="4000" i="1" dirty="0">
                <a:solidFill>
                  <a:srgbClr val="0070C0"/>
                </a:solidFill>
              </a:rPr>
            </a:br>
            <a:endParaRPr lang="en-GB" sz="4000" i="1" dirty="0">
              <a:solidFill>
                <a:srgbClr val="0070C0"/>
              </a:solidFill>
            </a:endParaRPr>
          </a:p>
          <a:p>
            <a:endParaRPr lang="en-GB" dirty="0"/>
          </a:p>
        </p:txBody>
      </p:sp>
    </p:spTree>
    <p:extLst>
      <p:ext uri="{BB962C8B-B14F-4D97-AF65-F5344CB8AC3E}">
        <p14:creationId xmlns:p14="http://schemas.microsoft.com/office/powerpoint/2010/main" val="2628965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7CE9-D3C1-43AE-B673-F803AA68C470}"/>
              </a:ext>
            </a:extLst>
          </p:cNvPr>
          <p:cNvSpPr>
            <a:spLocks noGrp="1"/>
          </p:cNvSpPr>
          <p:nvPr>
            <p:ph type="title"/>
          </p:nvPr>
        </p:nvSpPr>
        <p:spPr>
          <a:xfrm>
            <a:off x="508000" y="-163512"/>
            <a:ext cx="10972800" cy="1143000"/>
          </a:xfrm>
        </p:spPr>
        <p:txBody>
          <a:bodyPr>
            <a:normAutofit fontScale="90000"/>
          </a:bodyPr>
          <a:lstStyle/>
          <a:p>
            <a:br>
              <a:rPr lang="en-GB" dirty="0"/>
            </a:br>
            <a:r>
              <a:rPr lang="en-GB" sz="5300" dirty="0" err="1"/>
              <a:t>Gwyddoniaeth</a:t>
            </a:r>
            <a:r>
              <a:rPr lang="en-GB" sz="5300" dirty="0"/>
              <a:t> a </a:t>
            </a:r>
            <a:r>
              <a:rPr lang="en-GB" sz="5300" dirty="0" err="1"/>
              <a:t>Mathamateg</a:t>
            </a:r>
            <a:br>
              <a:rPr lang="en-GB" sz="5300" dirty="0"/>
            </a:br>
            <a:r>
              <a:rPr lang="en-GB" sz="5300" dirty="0">
                <a:solidFill>
                  <a:srgbClr val="0070C0"/>
                </a:solidFill>
              </a:rPr>
              <a:t>Science and Mathematics</a:t>
            </a:r>
          </a:p>
        </p:txBody>
      </p:sp>
      <p:sp>
        <p:nvSpPr>
          <p:cNvPr id="3" name="Content Placeholder 2">
            <a:extLst>
              <a:ext uri="{FF2B5EF4-FFF2-40B4-BE49-F238E27FC236}">
                <a16:creationId xmlns:a16="http://schemas.microsoft.com/office/drawing/2014/main" id="{71B5325E-89AA-4B77-BD90-2638CCAF2D4B}"/>
              </a:ext>
            </a:extLst>
          </p:cNvPr>
          <p:cNvSpPr>
            <a:spLocks noGrp="1"/>
          </p:cNvSpPr>
          <p:nvPr>
            <p:ph sz="half" idx="1"/>
          </p:nvPr>
        </p:nvSpPr>
        <p:spPr>
          <a:xfrm>
            <a:off x="812800" y="1560155"/>
            <a:ext cx="5181600" cy="4351338"/>
          </a:xfrm>
        </p:spPr>
        <p:txBody>
          <a:bodyPr>
            <a:normAutofit fontScale="85000" lnSpcReduction="10000"/>
          </a:bodyPr>
          <a:lstStyle/>
          <a:p>
            <a:r>
              <a:rPr lang="en-GB" dirty="0" err="1"/>
              <a:t>Meddyliwch</a:t>
            </a:r>
            <a:r>
              <a:rPr lang="en-GB" dirty="0"/>
              <a:t> am y </a:t>
            </a:r>
            <a:r>
              <a:rPr lang="en-GB" dirty="0" err="1"/>
              <a:t>geiriau</a:t>
            </a:r>
            <a:r>
              <a:rPr lang="en-GB" dirty="0"/>
              <a:t> </a:t>
            </a:r>
            <a:r>
              <a:rPr lang="en-GB" dirty="0" err="1"/>
              <a:t>neu'r</a:t>
            </a:r>
            <a:r>
              <a:rPr lang="en-GB" dirty="0"/>
              <a:t> </a:t>
            </a:r>
            <a:r>
              <a:rPr lang="en-GB" dirty="0" err="1"/>
              <a:t>diffiniadau</a:t>
            </a:r>
            <a:r>
              <a:rPr lang="en-GB" dirty="0"/>
              <a:t> </a:t>
            </a:r>
            <a:r>
              <a:rPr lang="en-GB" dirty="0" err="1"/>
              <a:t>rydych</a:t>
            </a:r>
            <a:r>
              <a:rPr lang="en-GB" dirty="0"/>
              <a:t> </a:t>
            </a:r>
            <a:r>
              <a:rPr lang="en-GB" dirty="0" err="1"/>
              <a:t>chi'n</a:t>
            </a:r>
            <a:r>
              <a:rPr lang="en-GB" dirty="0"/>
              <a:t> </a:t>
            </a:r>
            <a:r>
              <a:rPr lang="en-GB" dirty="0" err="1"/>
              <a:t>eu</a:t>
            </a:r>
            <a:r>
              <a:rPr lang="en-GB" dirty="0"/>
              <a:t> </a:t>
            </a:r>
            <a:r>
              <a:rPr lang="en-GB" dirty="0" err="1"/>
              <a:t>cysylltu</a:t>
            </a:r>
            <a:r>
              <a:rPr lang="en-GB" dirty="0"/>
              <a:t> â </a:t>
            </a:r>
            <a:r>
              <a:rPr lang="en-GB" dirty="0" err="1"/>
              <a:t>Gwyddoniaeth</a:t>
            </a:r>
            <a:r>
              <a:rPr lang="en-GB" dirty="0"/>
              <a:t> a </a:t>
            </a:r>
            <a:r>
              <a:rPr lang="en-GB" dirty="0" err="1"/>
              <a:t>Mathemateg</a:t>
            </a:r>
            <a:r>
              <a:rPr lang="en-GB" dirty="0"/>
              <a:t>?</a:t>
            </a:r>
          </a:p>
          <a:p>
            <a:r>
              <a:rPr lang="en-GB" dirty="0"/>
              <a:t>Beth </a:t>
            </a:r>
            <a:r>
              <a:rPr lang="en-GB" dirty="0" err="1"/>
              <a:t>ydych</a:t>
            </a:r>
            <a:r>
              <a:rPr lang="en-GB" dirty="0"/>
              <a:t> </a:t>
            </a:r>
            <a:r>
              <a:rPr lang="en-GB" dirty="0" err="1"/>
              <a:t>chi'n</a:t>
            </a:r>
            <a:r>
              <a:rPr lang="en-GB" dirty="0"/>
              <a:t> </a:t>
            </a:r>
            <a:r>
              <a:rPr lang="en-GB" dirty="0" err="1"/>
              <a:t>ei</a:t>
            </a:r>
            <a:r>
              <a:rPr lang="en-GB" dirty="0"/>
              <a:t> </a:t>
            </a:r>
            <a:r>
              <a:rPr lang="en-GB" dirty="0" err="1"/>
              <a:t>deimlo</a:t>
            </a:r>
            <a:r>
              <a:rPr lang="en-GB" dirty="0"/>
              <a:t> am </a:t>
            </a:r>
            <a:r>
              <a:rPr lang="en-GB" dirty="0" err="1"/>
              <a:t>Wyddoniaeth</a:t>
            </a:r>
            <a:r>
              <a:rPr lang="en-GB" dirty="0"/>
              <a:t> a </a:t>
            </a:r>
            <a:r>
              <a:rPr lang="en-GB" dirty="0" err="1"/>
              <a:t>Mathemateg</a:t>
            </a:r>
            <a:r>
              <a:rPr lang="en-GB" dirty="0"/>
              <a:t>?</a:t>
            </a:r>
          </a:p>
          <a:p>
            <a:r>
              <a:rPr lang="en-GB" dirty="0"/>
              <a:t>Pa </a:t>
            </a:r>
            <a:r>
              <a:rPr lang="en-GB" dirty="0" err="1"/>
              <a:t>fathau</a:t>
            </a:r>
            <a:r>
              <a:rPr lang="en-GB" dirty="0"/>
              <a:t> o </a:t>
            </a:r>
            <a:r>
              <a:rPr lang="en-GB" dirty="0" err="1"/>
              <a:t>ddysgwyr</a:t>
            </a:r>
            <a:r>
              <a:rPr lang="en-GB" dirty="0"/>
              <a:t> </a:t>
            </a:r>
            <a:r>
              <a:rPr lang="en-GB" dirty="0" err="1"/>
              <a:t>mathemategol</a:t>
            </a:r>
            <a:r>
              <a:rPr lang="en-GB" dirty="0"/>
              <a:t> a </a:t>
            </a:r>
            <a:r>
              <a:rPr lang="en-GB" dirty="0" err="1"/>
              <a:t>gwyddonol</a:t>
            </a:r>
            <a:r>
              <a:rPr lang="en-GB" dirty="0"/>
              <a:t> </a:t>
            </a:r>
            <a:r>
              <a:rPr lang="en-GB" dirty="0" err="1"/>
              <a:t>ydyn</a:t>
            </a:r>
            <a:r>
              <a:rPr lang="en-GB" dirty="0"/>
              <a:t> </a:t>
            </a:r>
            <a:r>
              <a:rPr lang="en-GB" dirty="0" err="1"/>
              <a:t>ni</a:t>
            </a:r>
            <a:r>
              <a:rPr lang="en-GB" dirty="0"/>
              <a:t> </a:t>
            </a:r>
            <a:r>
              <a:rPr lang="en-GB" dirty="0" err="1"/>
              <a:t>eisiau</a:t>
            </a:r>
            <a:r>
              <a:rPr lang="en-GB" dirty="0"/>
              <a:t> </a:t>
            </a:r>
            <a:r>
              <a:rPr lang="en-GB" dirty="0" err="1"/>
              <a:t>yn</a:t>
            </a:r>
            <a:r>
              <a:rPr lang="en-GB" dirty="0"/>
              <a:t> y </a:t>
            </a:r>
            <a:r>
              <a:rPr lang="en-GB" dirty="0" err="1"/>
              <a:t>blynyddoedd</a:t>
            </a:r>
            <a:r>
              <a:rPr lang="en-GB" dirty="0"/>
              <a:t> </a:t>
            </a:r>
            <a:r>
              <a:rPr lang="en-GB" dirty="0" err="1"/>
              <a:t>cynnar</a:t>
            </a:r>
            <a:r>
              <a:rPr lang="en-GB" dirty="0"/>
              <a:t>?</a:t>
            </a:r>
          </a:p>
          <a:p>
            <a:r>
              <a:rPr lang="en-GB" dirty="0"/>
              <a:t>Pa </a:t>
            </a:r>
            <a:r>
              <a:rPr lang="en-GB" dirty="0" err="1"/>
              <a:t>fathau</a:t>
            </a:r>
            <a:r>
              <a:rPr lang="en-GB" dirty="0"/>
              <a:t> o </a:t>
            </a:r>
            <a:r>
              <a:rPr lang="en-GB" dirty="0" err="1"/>
              <a:t>ymarferwyr</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arnom</a:t>
            </a:r>
            <a:r>
              <a:rPr lang="en-GB" dirty="0"/>
              <a:t> </a:t>
            </a:r>
            <a:r>
              <a:rPr lang="en-GB" dirty="0" err="1"/>
              <a:t>i</a:t>
            </a:r>
            <a:r>
              <a:rPr lang="en-GB" dirty="0"/>
              <a:t> </a:t>
            </a:r>
            <a:r>
              <a:rPr lang="en-GB" dirty="0" err="1"/>
              <a:t>gefnogi</a:t>
            </a:r>
            <a:r>
              <a:rPr lang="en-GB" dirty="0"/>
              <a:t> plant </a:t>
            </a:r>
            <a:r>
              <a:rPr lang="en-GB" dirty="0" err="1"/>
              <a:t>ifanc</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gwyddoniaeth</a:t>
            </a:r>
            <a:r>
              <a:rPr lang="en-GB" dirty="0"/>
              <a:t> a </a:t>
            </a:r>
            <a:r>
              <a:rPr lang="en-GB" dirty="0" err="1"/>
              <a:t>mathemateg</a:t>
            </a:r>
            <a:r>
              <a:rPr lang="en-GB" dirty="0"/>
              <a:t>?</a:t>
            </a:r>
          </a:p>
          <a:p>
            <a:endParaRPr lang="en-GB" dirty="0"/>
          </a:p>
        </p:txBody>
      </p:sp>
      <p:sp>
        <p:nvSpPr>
          <p:cNvPr id="4" name="Content Placeholder 3">
            <a:extLst>
              <a:ext uri="{FF2B5EF4-FFF2-40B4-BE49-F238E27FC236}">
                <a16:creationId xmlns:a16="http://schemas.microsoft.com/office/drawing/2014/main" id="{795ED5AF-AB2D-444C-94F9-8148BC87C204}"/>
              </a:ext>
            </a:extLst>
          </p:cNvPr>
          <p:cNvSpPr>
            <a:spLocks noGrp="1"/>
          </p:cNvSpPr>
          <p:nvPr>
            <p:ph sz="half" idx="2"/>
          </p:nvPr>
        </p:nvSpPr>
        <p:spPr>
          <a:xfrm>
            <a:off x="6172200" y="1456916"/>
            <a:ext cx="5181600" cy="4351338"/>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Think of the words or definitions that you associate with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are you feelings about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mathematical and scientific learners do we want in the early years?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practitioners do we need to support young children develop science and mathematics skills?</a:t>
            </a:r>
          </a:p>
          <a:p>
            <a:endParaRPr lang="en-GB" dirty="0"/>
          </a:p>
        </p:txBody>
      </p:sp>
    </p:spTree>
    <p:extLst>
      <p:ext uri="{BB962C8B-B14F-4D97-AF65-F5344CB8AC3E}">
        <p14:creationId xmlns:p14="http://schemas.microsoft.com/office/powerpoint/2010/main" val="726157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EB0A-E7D9-46D0-AEC7-028A7BDC7AE3}"/>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ea typeface="+mj-ea"/>
                <a:cs typeface="+mj-cs"/>
              </a:rPr>
              <a:t>Leonardo da Vinci</a:t>
            </a:r>
            <a:endParaRPr lang="en-GB" dirty="0"/>
          </a:p>
        </p:txBody>
      </p:sp>
      <p:pic>
        <p:nvPicPr>
          <p:cNvPr id="5" name="Content Placeholder 4" descr="A picture of Leonardo da Vinci&#10;and the quotation&#10;To develop a complete mind:&#10;Study the science of art.&#10;Study the art of science&#10;Learn how to see&#10;Realize that everything connects to everything else.&#10;Study the ">
            <a:extLst>
              <a:ext uri="{FF2B5EF4-FFF2-40B4-BE49-F238E27FC236}">
                <a16:creationId xmlns:a16="http://schemas.microsoft.com/office/drawing/2014/main" id="{959B8E8C-C1B8-4952-B245-BBF268A579D8}"/>
              </a:ext>
            </a:extLst>
          </p:cNvPr>
          <p:cNvPicPr>
            <a:picLocks noGrp="1" noChangeAspect="1"/>
          </p:cNvPicPr>
          <p:nvPr>
            <p:ph sz="half" idx="1"/>
          </p:nvPr>
        </p:nvPicPr>
        <p:blipFill>
          <a:blip r:embed="rId3"/>
          <a:stretch>
            <a:fillRect/>
          </a:stretch>
        </p:blipFill>
        <p:spPr>
          <a:xfrm>
            <a:off x="1045056" y="1600200"/>
            <a:ext cx="4513888" cy="3989388"/>
          </a:xfrm>
          <a:prstGeom prst="rect">
            <a:avLst/>
          </a:prstGeom>
        </p:spPr>
      </p:pic>
      <p:sp>
        <p:nvSpPr>
          <p:cNvPr id="4" name="Content Placeholder 3">
            <a:extLst>
              <a:ext uri="{FF2B5EF4-FFF2-40B4-BE49-F238E27FC236}">
                <a16:creationId xmlns:a16="http://schemas.microsoft.com/office/drawing/2014/main" id="{5FE8A278-617B-4EF7-A4BA-14DA4E823CB2}"/>
              </a:ext>
            </a:extLst>
          </p:cNvPr>
          <p:cNvSpPr>
            <a:spLocks noGrp="1"/>
          </p:cNvSpPr>
          <p:nvPr>
            <p:ph sz="half" idx="2"/>
          </p:nvPr>
        </p:nvSpPr>
        <p:spPr>
          <a:xfrm>
            <a:off x="6172200" y="1600200"/>
            <a:ext cx="5181600" cy="4351338"/>
          </a:xfrm>
        </p:spPr>
        <p:txBody>
          <a:bodyPr>
            <a:normAutofit lnSpcReduction="10000"/>
          </a:bodyPr>
          <a:lstStyle/>
          <a:p>
            <a:r>
              <a:rPr lang="en-GB" dirty="0" err="1"/>
              <a:t>Gwyddoniaeth</a:t>
            </a:r>
            <a:r>
              <a:rPr lang="en-GB" dirty="0"/>
              <a:t> a </a:t>
            </a:r>
            <a:r>
              <a:rPr lang="en-GB" dirty="0" err="1"/>
              <a:t>Mathemateg</a:t>
            </a:r>
            <a:r>
              <a:rPr lang="en-GB" dirty="0"/>
              <a:t>- dim </a:t>
            </a:r>
            <a:r>
              <a:rPr lang="en-GB" dirty="0" err="1"/>
              <a:t>yn</a:t>
            </a:r>
            <a:r>
              <a:rPr lang="en-GB" dirty="0"/>
              <a:t> </a:t>
            </a:r>
            <a:r>
              <a:rPr lang="en-GB" dirty="0" err="1"/>
              <a:t>bynciau</a:t>
            </a:r>
            <a:r>
              <a:rPr lang="en-GB" dirty="0"/>
              <a:t> </a:t>
            </a:r>
            <a:r>
              <a:rPr lang="en-GB" dirty="0" err="1"/>
              <a:t>ar</a:t>
            </a:r>
            <a:r>
              <a:rPr lang="en-GB" dirty="0"/>
              <a:t> </a:t>
            </a:r>
            <a:r>
              <a:rPr lang="en-GB" dirty="0" err="1"/>
              <a:t>wahân</a:t>
            </a:r>
            <a:r>
              <a:rPr lang="en-GB" dirty="0"/>
              <a:t>?</a:t>
            </a:r>
          </a:p>
          <a:p>
            <a:r>
              <a:rPr lang="en-GB" dirty="0" err="1"/>
              <a:t>Rhan</a:t>
            </a:r>
            <a:r>
              <a:rPr lang="en-GB" dirty="0"/>
              <a:t> o </a:t>
            </a:r>
            <a:r>
              <a:rPr lang="en-GB" dirty="0" err="1"/>
              <a:t>ddysgu</a:t>
            </a:r>
            <a:r>
              <a:rPr lang="en-GB" dirty="0"/>
              <a:t> </a:t>
            </a:r>
            <a:r>
              <a:rPr lang="en-GB" dirty="0" err="1"/>
              <a:t>cyfannol</a:t>
            </a:r>
            <a:r>
              <a:rPr lang="en-GB" dirty="0"/>
              <a:t> y </a:t>
            </a:r>
            <a:r>
              <a:rPr lang="en-GB" dirty="0" err="1"/>
              <a:t>plentyn</a:t>
            </a:r>
            <a:r>
              <a:rPr lang="en-GB" dirty="0"/>
              <a:t>?</a:t>
            </a:r>
          </a:p>
          <a:p>
            <a:r>
              <a:rPr lang="en-GB" dirty="0" err="1"/>
              <a:t>Trawsgwricwlaidd</a:t>
            </a:r>
            <a:r>
              <a:rPr lang="en-GB" dirty="0"/>
              <a:t>?</a:t>
            </a:r>
          </a:p>
          <a:p>
            <a:r>
              <a:rPr lang="en-GB" dirty="0" err="1"/>
              <a:t>Gweld</a:t>
            </a:r>
            <a:r>
              <a:rPr lang="en-GB" dirty="0"/>
              <a:t> y </a:t>
            </a:r>
            <a:r>
              <a:rPr lang="en-GB" dirty="0" err="1"/>
              <a:t>gwyddoniaeth</a:t>
            </a:r>
            <a:r>
              <a:rPr lang="en-GB" dirty="0"/>
              <a:t> </a:t>
            </a:r>
            <a:r>
              <a:rPr lang="en-GB" dirty="0" err="1"/>
              <a:t>a'r</a:t>
            </a:r>
            <a:r>
              <a:rPr lang="en-GB" dirty="0"/>
              <a:t> </a:t>
            </a:r>
            <a:r>
              <a:rPr lang="en-GB" dirty="0" err="1"/>
              <a:t>mathemateg</a:t>
            </a:r>
            <a:r>
              <a:rPr lang="en-GB" dirty="0"/>
              <a:t> </a:t>
            </a:r>
            <a:r>
              <a:rPr lang="en-GB" dirty="0" err="1"/>
              <a:t>mewn</a:t>
            </a:r>
            <a:r>
              <a:rPr lang="en-GB" dirty="0"/>
              <a:t> </a:t>
            </a:r>
            <a:r>
              <a:rPr lang="en-GB" dirty="0" err="1"/>
              <a:t>chwarae</a:t>
            </a:r>
            <a:r>
              <a:rPr lang="en-GB" dirty="0"/>
              <a:t> bob </a:t>
            </a:r>
            <a:r>
              <a:rPr lang="en-GB" dirty="0" err="1"/>
              <a:t>dydd</a:t>
            </a:r>
            <a:endParaRPr lang="en-GB" dirty="0"/>
          </a:p>
          <a:p>
            <a:r>
              <a:rPr lang="en-GB" dirty="0" err="1"/>
              <a:t>Creadigol</a:t>
            </a:r>
            <a:r>
              <a:rPr lang="en-GB" dirty="0"/>
              <a:t>?</a:t>
            </a:r>
          </a:p>
          <a:p>
            <a:endParaRPr lang="en-GB" dirty="0"/>
          </a:p>
          <a:p>
            <a:endParaRPr lang="en-GB" dirty="0"/>
          </a:p>
        </p:txBody>
      </p:sp>
    </p:spTree>
    <p:extLst>
      <p:ext uri="{BB962C8B-B14F-4D97-AF65-F5344CB8AC3E}">
        <p14:creationId xmlns:p14="http://schemas.microsoft.com/office/powerpoint/2010/main" val="4277952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824A-38C8-4FFE-839C-36FE398891C1}"/>
              </a:ext>
            </a:extLst>
          </p:cNvPr>
          <p:cNvSpPr>
            <a:spLocks noGrp="1"/>
          </p:cNvSpPr>
          <p:nvPr>
            <p:ph type="title"/>
          </p:nvPr>
        </p:nvSpPr>
        <p:spPr/>
        <p:txBody>
          <a:bodyPr>
            <a:normAutofit/>
          </a:bodyPr>
          <a:lstStyle/>
          <a:p>
            <a:r>
              <a:rPr lang="en-GB" sz="4800" dirty="0"/>
              <a:t>Leonardo da Vinci</a:t>
            </a:r>
          </a:p>
        </p:txBody>
      </p:sp>
      <p:pic>
        <p:nvPicPr>
          <p:cNvPr id="5" name="Content Placeholder 4" descr="A picture of Leonardo da Vinci&#10;and the quotation&#10;To develop a complete mind:&#10;Study the science of art.&#10;Study the art of science&#10;Learn how to see&#10;Realize that everything connects to everything else.&#10;">
            <a:extLst>
              <a:ext uri="{FF2B5EF4-FFF2-40B4-BE49-F238E27FC236}">
                <a16:creationId xmlns:a16="http://schemas.microsoft.com/office/drawing/2014/main" id="{922042F4-218E-40DA-85D1-872BE035F0EF}"/>
              </a:ext>
            </a:extLst>
          </p:cNvPr>
          <p:cNvPicPr>
            <a:picLocks noGrp="1" noChangeAspect="1"/>
          </p:cNvPicPr>
          <p:nvPr>
            <p:ph sz="half" idx="1"/>
          </p:nvPr>
        </p:nvPicPr>
        <p:blipFill>
          <a:blip r:embed="rId3"/>
          <a:stretch>
            <a:fillRect/>
          </a:stretch>
        </p:blipFill>
        <p:spPr>
          <a:xfrm>
            <a:off x="609600" y="1297835"/>
            <a:ext cx="5196114" cy="4593771"/>
          </a:xfrm>
          <a:prstGeom prst="rect">
            <a:avLst/>
          </a:prstGeom>
        </p:spPr>
      </p:pic>
      <p:sp>
        <p:nvSpPr>
          <p:cNvPr id="4" name="Content Placeholder 3">
            <a:extLst>
              <a:ext uri="{FF2B5EF4-FFF2-40B4-BE49-F238E27FC236}">
                <a16:creationId xmlns:a16="http://schemas.microsoft.com/office/drawing/2014/main" id="{6433C690-47BC-49F8-8A7D-6A35EA48C50A}"/>
              </a:ext>
            </a:extLst>
          </p:cNvPr>
          <p:cNvSpPr>
            <a:spLocks noGrp="1"/>
          </p:cNvSpPr>
          <p:nvPr>
            <p:ph sz="half" idx="2"/>
          </p:nvPr>
        </p:nvSpPr>
        <p:spPr>
          <a:xfrm>
            <a:off x="6172200" y="1596821"/>
            <a:ext cx="5181600" cy="4351338"/>
          </a:xfrm>
        </p:spPr>
        <p:txBody>
          <a:bodyPr>
            <a:normAutofit/>
          </a:bodyPr>
          <a:lstStyle/>
          <a:p>
            <a:r>
              <a:rPr lang="en-GB" dirty="0">
                <a:solidFill>
                  <a:srgbClr val="0070C0"/>
                </a:solidFill>
              </a:rPr>
              <a:t>Science and Mathematics not separate subjects?</a:t>
            </a:r>
          </a:p>
          <a:p>
            <a:r>
              <a:rPr lang="en-GB" dirty="0">
                <a:solidFill>
                  <a:srgbClr val="0070C0"/>
                </a:solidFill>
              </a:rPr>
              <a:t>Part of the child’s holistic learning?</a:t>
            </a:r>
          </a:p>
          <a:p>
            <a:r>
              <a:rPr lang="en-GB" dirty="0">
                <a:solidFill>
                  <a:srgbClr val="0070C0"/>
                </a:solidFill>
              </a:rPr>
              <a:t>Cross-curricular?</a:t>
            </a:r>
          </a:p>
          <a:p>
            <a:r>
              <a:rPr lang="en-GB" dirty="0">
                <a:solidFill>
                  <a:srgbClr val="0070C0"/>
                </a:solidFill>
              </a:rPr>
              <a:t>See the science and mathematics in everyday play?</a:t>
            </a:r>
          </a:p>
          <a:p>
            <a:r>
              <a:rPr lang="en-GB" dirty="0">
                <a:solidFill>
                  <a:srgbClr val="0070C0"/>
                </a:solidFill>
              </a:rPr>
              <a:t>Creative?</a:t>
            </a:r>
          </a:p>
        </p:txBody>
      </p:sp>
    </p:spTree>
    <p:extLst>
      <p:ext uri="{BB962C8B-B14F-4D97-AF65-F5344CB8AC3E}">
        <p14:creationId xmlns:p14="http://schemas.microsoft.com/office/powerpoint/2010/main" val="46116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9049-110F-4987-9A90-1FEB08363113}"/>
              </a:ext>
            </a:extLst>
          </p:cNvPr>
          <p:cNvSpPr>
            <a:spLocks noGrp="1"/>
          </p:cNvSpPr>
          <p:nvPr>
            <p:ph type="title"/>
          </p:nvPr>
        </p:nvSpPr>
        <p:spPr/>
        <p:txBody>
          <a:bodyPr>
            <a:noAutofit/>
          </a:bodyPr>
          <a:lstStyle/>
          <a:p>
            <a:r>
              <a:rPr kumimoji="0" lang="en-GB" sz="4800" b="0" i="0" u="none" strike="noStrike" kern="1200" cap="none" spc="0" normalizeH="0" baseline="0" noProof="0" dirty="0">
                <a:ln>
                  <a:noFill/>
                </a:ln>
                <a:solidFill>
                  <a:prstClr val="black"/>
                </a:solidFill>
                <a:effectLst/>
                <a:uLnTx/>
                <a:uFillTx/>
                <a:ea typeface="+mj-ea"/>
                <a:cs typeface="+mj-cs"/>
              </a:rPr>
              <a:t>Einstein- ‘play is the highest form of research’</a:t>
            </a:r>
            <a:endParaRPr lang="en-GB" sz="4800" dirty="0"/>
          </a:p>
        </p:txBody>
      </p:sp>
      <p:sp>
        <p:nvSpPr>
          <p:cNvPr id="3" name="Content Placeholder 2">
            <a:extLst>
              <a:ext uri="{FF2B5EF4-FFF2-40B4-BE49-F238E27FC236}">
                <a16:creationId xmlns:a16="http://schemas.microsoft.com/office/drawing/2014/main" id="{F2D6B8CA-0AC4-42F5-BCEB-97E4309BAE6B}"/>
              </a:ext>
            </a:extLst>
          </p:cNvPr>
          <p:cNvSpPr>
            <a:spLocks noGrp="1"/>
          </p:cNvSpPr>
          <p:nvPr>
            <p:ph sz="half" idx="1"/>
          </p:nvPr>
        </p:nvSpPr>
        <p:spPr>
          <a:xfrm>
            <a:off x="838200" y="1825625"/>
            <a:ext cx="5181600" cy="3999988"/>
          </a:xfrm>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rgbClr val="181818"/>
                </a:solidFill>
                <a:effectLst/>
                <a:uLnTx/>
                <a:uFillTx/>
                <a:latin typeface="Merriweather"/>
                <a:ea typeface="+mn-ea"/>
                <a:cs typeface="+mn-cs"/>
              </a:rPr>
              <a:t>“The most beautiful thing we can experience is the mysterious. It is the source of all true art and all science. He to whom this emotion is a stranger, who can no longer pause to wonder and stand rapt in awe, is as good as dead: his eyes are closed.”</a:t>
            </a:r>
            <a:br>
              <a:rPr kumimoji="0" lang="en-GB" sz="2800" b="0" i="0" u="none" strike="noStrike" kern="1200" cap="none" spc="0" normalizeH="0" baseline="0" noProof="0" dirty="0">
                <a:ln>
                  <a:noFill/>
                </a:ln>
                <a:solidFill>
                  <a:prstClr val="black"/>
                </a:solidFill>
                <a:effectLst/>
                <a:uLnTx/>
                <a:uFillTx/>
                <a:ea typeface="+mn-ea"/>
                <a:cs typeface="+mn-cs"/>
              </a:rPr>
            </a:br>
            <a:r>
              <a:rPr kumimoji="0" lang="en-GB" sz="2800" b="0" i="0" u="none" strike="noStrike" kern="1200" cap="none" spc="0" normalizeH="0" baseline="0" noProof="0" dirty="0">
                <a:ln>
                  <a:noFill/>
                </a:ln>
                <a:solidFill>
                  <a:srgbClr val="181818"/>
                </a:solidFill>
                <a:effectLst/>
                <a:uLnTx/>
                <a:uFillTx/>
                <a:latin typeface="Merriweather"/>
                <a:ea typeface="+mn-ea"/>
                <a:cs typeface="+mn-cs"/>
              </a:rPr>
              <a:t>―</a:t>
            </a:r>
            <a:r>
              <a:rPr kumimoji="0" lang="en-GB" sz="3000" b="1" i="0" u="none" strike="noStrike" kern="1200" cap="none" spc="0" normalizeH="0" baseline="0" noProof="0" dirty="0">
                <a:ln>
                  <a:noFill/>
                </a:ln>
                <a:solidFill>
                  <a:srgbClr val="181818"/>
                </a:solidFill>
                <a:effectLst/>
                <a:uLnTx/>
                <a:uFillTx/>
                <a:latin typeface="Merriweather"/>
                <a:ea typeface="+mn-ea"/>
                <a:cs typeface="+mn-cs"/>
              </a:rPr>
              <a:t>Albert</a:t>
            </a:r>
            <a:r>
              <a:rPr kumimoji="0" lang="en-GB" sz="2800" b="1" i="0" u="none" strike="noStrike" kern="1200" cap="none" spc="0" normalizeH="0" baseline="0" noProof="0" dirty="0">
                <a:ln>
                  <a:noFill/>
                </a:ln>
                <a:solidFill>
                  <a:srgbClr val="181818"/>
                </a:solidFill>
                <a:effectLst/>
                <a:uLnTx/>
                <a:uFillTx/>
                <a:latin typeface="Merriweather"/>
                <a:ea typeface="+mn-ea"/>
                <a:cs typeface="+mn-cs"/>
              </a:rPr>
              <a:t> </a:t>
            </a:r>
            <a:r>
              <a:rPr kumimoji="0" lang="en-GB" sz="2800" b="1" i="0" u="none" strike="noStrike" kern="1200" cap="none" spc="0" normalizeH="0" baseline="0" noProof="0" dirty="0">
                <a:ln>
                  <a:noFill/>
                </a:ln>
                <a:solidFill>
                  <a:srgbClr val="333333"/>
                </a:solidFill>
                <a:effectLst/>
                <a:uLnTx/>
                <a:uFillTx/>
                <a:latin typeface="Lato"/>
                <a:ea typeface="+mn-ea"/>
                <a:cs typeface="+mn-cs"/>
              </a:rPr>
              <a:t>Einstein</a:t>
            </a: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Content Placeholder 3">
            <a:extLst>
              <a:ext uri="{FF2B5EF4-FFF2-40B4-BE49-F238E27FC236}">
                <a16:creationId xmlns:a16="http://schemas.microsoft.com/office/drawing/2014/main" id="{A08AACA0-FB4C-4D81-9CDD-04636948B28C}"/>
              </a:ext>
            </a:extLst>
          </p:cNvPr>
          <p:cNvSpPr>
            <a:spLocks noGrp="1"/>
          </p:cNvSpPr>
          <p:nvPr>
            <p:ph sz="half" idx="2"/>
          </p:nvPr>
        </p:nvSpPr>
        <p:spPr/>
        <p:txBody>
          <a:bodyPr>
            <a:normAutofit fontScale="92500" lnSpcReduction="20000"/>
          </a:bodyPr>
          <a:lstStyle/>
          <a:p>
            <a:r>
              <a:rPr lang="en-GB" dirty="0" err="1"/>
              <a:t>Chwilfrydedd</a:t>
            </a:r>
            <a:endParaRPr lang="en-GB" dirty="0"/>
          </a:p>
          <a:p>
            <a:r>
              <a:rPr lang="en-GB" dirty="0" err="1"/>
              <a:t>Darganfyddiad</a:t>
            </a:r>
            <a:endParaRPr lang="en-GB" dirty="0"/>
          </a:p>
          <a:p>
            <a:r>
              <a:rPr lang="en-GB" dirty="0" err="1"/>
              <a:t>Rhagfynegiad</a:t>
            </a:r>
            <a:endParaRPr lang="en-GB" dirty="0"/>
          </a:p>
          <a:p>
            <a:r>
              <a:rPr lang="en-GB" dirty="0" err="1"/>
              <a:t>Sgwrs</a:t>
            </a:r>
            <a:r>
              <a:rPr lang="en-GB" dirty="0"/>
              <a:t> </a:t>
            </a:r>
            <a:r>
              <a:rPr lang="en-GB" dirty="0" err="1"/>
              <a:t>Metawybyddol</a:t>
            </a:r>
            <a:r>
              <a:rPr lang="en-GB" dirty="0"/>
              <a:t> (</a:t>
            </a:r>
            <a:r>
              <a:rPr lang="en-GB" dirty="0" err="1"/>
              <a:t>dweud</a:t>
            </a:r>
            <a:r>
              <a:rPr lang="en-GB" dirty="0"/>
              <a:t> </a:t>
            </a:r>
            <a:r>
              <a:rPr lang="en-GB" dirty="0" err="1"/>
              <a:t>ein</a:t>
            </a:r>
            <a:r>
              <a:rPr lang="en-GB" dirty="0"/>
              <a:t> </a:t>
            </a:r>
            <a:r>
              <a:rPr lang="en-GB" dirty="0" err="1"/>
              <a:t>syniadau'n</a:t>
            </a:r>
            <a:r>
              <a:rPr lang="en-GB" dirty="0"/>
              <a:t> </a:t>
            </a:r>
            <a:r>
              <a:rPr lang="en-GB" dirty="0" err="1"/>
              <a:t>uchel</a:t>
            </a:r>
            <a:r>
              <a:rPr lang="en-GB" dirty="0"/>
              <a:t>) </a:t>
            </a:r>
          </a:p>
          <a:p>
            <a:r>
              <a:rPr lang="en-GB" dirty="0" err="1"/>
              <a:t>Arbrawf</a:t>
            </a:r>
            <a:endParaRPr lang="en-GB" dirty="0"/>
          </a:p>
          <a:p>
            <a:r>
              <a:rPr lang="en-GB" dirty="0" err="1"/>
              <a:t>Ymarferol</a:t>
            </a:r>
            <a:endParaRPr lang="en-GB" dirty="0"/>
          </a:p>
          <a:p>
            <a:r>
              <a:rPr lang="en-GB" dirty="0"/>
              <a:t>Beth </a:t>
            </a:r>
            <a:r>
              <a:rPr lang="en-GB" dirty="0" err="1"/>
              <a:t>os</a:t>
            </a:r>
            <a:r>
              <a:rPr lang="en-GB" dirty="0"/>
              <a:t>?</a:t>
            </a:r>
          </a:p>
          <a:p>
            <a:r>
              <a:rPr lang="en-GB" dirty="0"/>
              <a:t>Pam?</a:t>
            </a:r>
          </a:p>
          <a:p>
            <a:endParaRPr lang="en-GB" dirty="0"/>
          </a:p>
          <a:p>
            <a:endParaRPr lang="en-GB" dirty="0"/>
          </a:p>
        </p:txBody>
      </p:sp>
    </p:spTree>
    <p:extLst>
      <p:ext uri="{BB962C8B-B14F-4D97-AF65-F5344CB8AC3E}">
        <p14:creationId xmlns:p14="http://schemas.microsoft.com/office/powerpoint/2010/main" val="2228894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A0C5-923D-47D3-87C1-52C09826E2F6}"/>
              </a:ext>
            </a:extLst>
          </p:cNvPr>
          <p:cNvSpPr>
            <a:spLocks noGrp="1"/>
          </p:cNvSpPr>
          <p:nvPr>
            <p:ph type="title"/>
          </p:nvPr>
        </p:nvSpPr>
        <p:spPr>
          <a:xfrm>
            <a:off x="779207" y="153782"/>
            <a:ext cx="12176931" cy="1143000"/>
          </a:xfrm>
        </p:spPr>
        <p:txBody>
          <a:bodyPr>
            <a:noAutofit/>
          </a:bodyPr>
          <a:lstStyle/>
          <a:p>
            <a:pPr algn="ctr"/>
            <a:r>
              <a:rPr lang="en-GB" sz="4800" dirty="0"/>
              <a:t>Einstein- ‘play is the highest form of research’</a:t>
            </a:r>
          </a:p>
        </p:txBody>
      </p:sp>
      <p:sp>
        <p:nvSpPr>
          <p:cNvPr id="3" name="Content Placeholder 2">
            <a:extLst>
              <a:ext uri="{FF2B5EF4-FFF2-40B4-BE49-F238E27FC236}">
                <a16:creationId xmlns:a16="http://schemas.microsoft.com/office/drawing/2014/main" id="{458FCF24-4D4C-4709-8931-A85DC63E6D32}"/>
              </a:ext>
            </a:extLst>
          </p:cNvPr>
          <p:cNvSpPr>
            <a:spLocks noGrp="1"/>
          </p:cNvSpPr>
          <p:nvPr>
            <p:ph sz="half" idx="1"/>
          </p:nvPr>
        </p:nvSpPr>
        <p:spPr>
          <a:xfrm>
            <a:off x="779207" y="1515909"/>
            <a:ext cx="5181600" cy="4351338"/>
          </a:xfrm>
        </p:spPr>
        <p:txBody>
          <a:bodyPr>
            <a:normAutofit lnSpcReduction="10000"/>
          </a:bodyPr>
          <a:lstStyle/>
          <a:p>
            <a:r>
              <a:rPr lang="en-GB" b="0" i="0" dirty="0">
                <a:solidFill>
                  <a:srgbClr val="181818"/>
                </a:solidFill>
                <a:effectLst/>
                <a:latin typeface="Merriweather"/>
              </a:rPr>
              <a:t>“The most beautiful thing we can experience is the mysterious. It is the source of all true art and all science. He to whom this emotion is a stranger, who can no longer pause to wonder and stand rapt in awe, is as good as dead: his eyes are closed.”</a:t>
            </a:r>
            <a:br>
              <a:rPr lang="en-GB" dirty="0"/>
            </a:br>
            <a:r>
              <a:rPr lang="en-GB" b="0" i="0" dirty="0">
                <a:solidFill>
                  <a:srgbClr val="181818"/>
                </a:solidFill>
                <a:effectLst/>
                <a:latin typeface="Merriweather"/>
              </a:rPr>
              <a:t>―</a:t>
            </a:r>
            <a:r>
              <a:rPr lang="en-GB" sz="3000" b="1" i="0" dirty="0">
                <a:solidFill>
                  <a:srgbClr val="181818"/>
                </a:solidFill>
                <a:effectLst/>
                <a:latin typeface="Merriweather"/>
              </a:rPr>
              <a:t>Albert</a:t>
            </a:r>
            <a:r>
              <a:rPr lang="en-GB" b="1" i="0" dirty="0">
                <a:solidFill>
                  <a:srgbClr val="181818"/>
                </a:solidFill>
                <a:effectLst/>
                <a:latin typeface="Merriweather"/>
              </a:rPr>
              <a:t> </a:t>
            </a:r>
            <a:r>
              <a:rPr lang="en-GB" b="1" i="0" dirty="0">
                <a:solidFill>
                  <a:srgbClr val="333333"/>
                </a:solidFill>
                <a:effectLst/>
                <a:latin typeface="Lato"/>
              </a:rPr>
              <a:t>Einstein</a:t>
            </a:r>
            <a:endParaRPr lang="en-GB" dirty="0"/>
          </a:p>
        </p:txBody>
      </p:sp>
      <p:sp>
        <p:nvSpPr>
          <p:cNvPr id="4" name="Content Placeholder 3">
            <a:extLst>
              <a:ext uri="{FF2B5EF4-FFF2-40B4-BE49-F238E27FC236}">
                <a16:creationId xmlns:a16="http://schemas.microsoft.com/office/drawing/2014/main" id="{197C216A-4B19-4AED-AC02-E94BC827329E}"/>
              </a:ext>
            </a:extLst>
          </p:cNvPr>
          <p:cNvSpPr>
            <a:spLocks noGrp="1"/>
          </p:cNvSpPr>
          <p:nvPr>
            <p:ph sz="half" idx="2"/>
          </p:nvPr>
        </p:nvSpPr>
        <p:spPr>
          <a:xfrm>
            <a:off x="6096000" y="1515909"/>
            <a:ext cx="5181600" cy="4351338"/>
          </a:xfrm>
        </p:spPr>
        <p:txBody>
          <a:bodyPr>
            <a:normAutofit lnSpcReduction="10000"/>
          </a:bodyPr>
          <a:lstStyle/>
          <a:p>
            <a:r>
              <a:rPr lang="en-GB" i="1" dirty="0">
                <a:solidFill>
                  <a:srgbClr val="0070C0"/>
                </a:solidFill>
              </a:rPr>
              <a:t>Curiosity</a:t>
            </a:r>
          </a:p>
          <a:p>
            <a:r>
              <a:rPr lang="en-GB" i="1" dirty="0">
                <a:solidFill>
                  <a:srgbClr val="0070C0"/>
                </a:solidFill>
              </a:rPr>
              <a:t>Discovery</a:t>
            </a:r>
          </a:p>
          <a:p>
            <a:r>
              <a:rPr lang="en-GB" i="1" dirty="0">
                <a:solidFill>
                  <a:srgbClr val="0070C0"/>
                </a:solidFill>
              </a:rPr>
              <a:t>Prediction</a:t>
            </a:r>
          </a:p>
          <a:p>
            <a:r>
              <a:rPr lang="en-GB" i="1" dirty="0">
                <a:solidFill>
                  <a:srgbClr val="0070C0"/>
                </a:solidFill>
              </a:rPr>
              <a:t>Metacognitive talk (saying our ideas out loud) </a:t>
            </a:r>
          </a:p>
          <a:p>
            <a:r>
              <a:rPr lang="en-GB" i="1" dirty="0">
                <a:solidFill>
                  <a:srgbClr val="0070C0"/>
                </a:solidFill>
              </a:rPr>
              <a:t>Experiment</a:t>
            </a:r>
          </a:p>
          <a:p>
            <a:r>
              <a:rPr lang="en-GB" i="1" dirty="0">
                <a:solidFill>
                  <a:srgbClr val="0070C0"/>
                </a:solidFill>
              </a:rPr>
              <a:t>Hands-on</a:t>
            </a:r>
          </a:p>
          <a:p>
            <a:r>
              <a:rPr lang="en-GB" i="1" dirty="0">
                <a:solidFill>
                  <a:srgbClr val="0070C0"/>
                </a:solidFill>
              </a:rPr>
              <a:t>What if?</a:t>
            </a:r>
          </a:p>
          <a:p>
            <a:r>
              <a:rPr lang="en-GB" i="1" dirty="0">
                <a:solidFill>
                  <a:srgbClr val="0070C0"/>
                </a:solidFill>
              </a:rPr>
              <a:t>Why?</a:t>
            </a:r>
          </a:p>
          <a:p>
            <a:endParaRPr lang="en-GB" dirty="0"/>
          </a:p>
        </p:txBody>
      </p:sp>
    </p:spTree>
    <p:extLst>
      <p:ext uri="{BB962C8B-B14F-4D97-AF65-F5344CB8AC3E}">
        <p14:creationId xmlns:p14="http://schemas.microsoft.com/office/powerpoint/2010/main" val="2483278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671B1-344C-43A5-B686-41126CC9D6B1}"/>
              </a:ext>
            </a:extLst>
          </p:cNvPr>
          <p:cNvSpPr>
            <a:spLocks noGrp="1"/>
          </p:cNvSpPr>
          <p:nvPr>
            <p:ph type="title"/>
          </p:nvPr>
        </p:nvSpPr>
        <p:spPr>
          <a:xfrm>
            <a:off x="0" y="274638"/>
            <a:ext cx="11582400" cy="1143000"/>
          </a:xfrm>
        </p:spPr>
        <p:txBody>
          <a:bodyPr>
            <a:noAutofit/>
          </a:bodyPr>
          <a:lstStyle/>
          <a:p>
            <a:r>
              <a:rPr lang="en-GB" sz="4800" dirty="0"/>
              <a:t>Science, Mathematics and other Learning?</a:t>
            </a:r>
          </a:p>
        </p:txBody>
      </p:sp>
      <p:pic>
        <p:nvPicPr>
          <p:cNvPr id="5" name="Content Placeholder 4" descr="A photograph of  rainbow in the sky">
            <a:extLst>
              <a:ext uri="{FF2B5EF4-FFF2-40B4-BE49-F238E27FC236}">
                <a16:creationId xmlns:a16="http://schemas.microsoft.com/office/drawing/2014/main" id="{22394F49-D862-4FD2-BFB4-A56F04823C89}"/>
              </a:ext>
            </a:extLst>
          </p:cNvPr>
          <p:cNvPicPr>
            <a:picLocks noGrp="1" noChangeAspect="1"/>
          </p:cNvPicPr>
          <p:nvPr>
            <p:ph sz="half" idx="1"/>
          </p:nvPr>
        </p:nvPicPr>
        <p:blipFill>
          <a:blip r:embed="rId3"/>
          <a:stretch>
            <a:fillRect/>
          </a:stretch>
        </p:blipFill>
        <p:spPr>
          <a:xfrm>
            <a:off x="609600" y="1600201"/>
            <a:ext cx="5094514" cy="3989040"/>
          </a:xfrm>
          <a:prstGeom prst="rect">
            <a:avLst/>
          </a:prstGeom>
        </p:spPr>
      </p:pic>
      <p:sp>
        <p:nvSpPr>
          <p:cNvPr id="4" name="Content Placeholder 3">
            <a:extLst>
              <a:ext uri="{FF2B5EF4-FFF2-40B4-BE49-F238E27FC236}">
                <a16:creationId xmlns:a16="http://schemas.microsoft.com/office/drawing/2014/main" id="{0A907F9A-4231-45CA-8D67-ED1146E611C9}"/>
              </a:ext>
            </a:extLst>
          </p:cNvPr>
          <p:cNvSpPr>
            <a:spLocks noGrp="1"/>
          </p:cNvSpPr>
          <p:nvPr>
            <p:ph sz="half" idx="2"/>
          </p:nvPr>
        </p:nvSpPr>
        <p:spPr>
          <a:xfrm>
            <a:off x="6400800" y="1417638"/>
            <a:ext cx="5181600" cy="4351338"/>
          </a:xfrm>
        </p:spPr>
        <p:txBody>
          <a:bodyPr/>
          <a:lstStyle/>
          <a:p>
            <a:endParaRPr lang="en-GB" dirty="0"/>
          </a:p>
        </p:txBody>
      </p:sp>
    </p:spTree>
    <p:extLst>
      <p:ext uri="{BB962C8B-B14F-4D97-AF65-F5344CB8AC3E}">
        <p14:creationId xmlns:p14="http://schemas.microsoft.com/office/powerpoint/2010/main" val="3822789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95E3A-BEE8-46F3-959A-625E263C866B}"/>
              </a:ext>
            </a:extLst>
          </p:cNvPr>
          <p:cNvSpPr>
            <a:spLocks noGrp="1"/>
          </p:cNvSpPr>
          <p:nvPr>
            <p:ph type="title"/>
          </p:nvPr>
        </p:nvSpPr>
        <p:spPr>
          <a:xfrm>
            <a:off x="838200" y="92075"/>
            <a:ext cx="10515600" cy="1325563"/>
          </a:xfrm>
        </p:spPr>
        <p:txBody>
          <a:bodyPr>
            <a:normAutofit fontScale="90000"/>
          </a:bodyPr>
          <a:lstStyle/>
          <a:p>
            <a:r>
              <a:rPr lang="en-GB" dirty="0"/>
              <a:t>Science, </a:t>
            </a:r>
            <a:r>
              <a:rPr lang="en-GB" sz="4800" dirty="0"/>
              <a:t>Mathematics</a:t>
            </a:r>
            <a:r>
              <a:rPr lang="en-GB" dirty="0"/>
              <a:t> and other Learning</a:t>
            </a:r>
          </a:p>
        </p:txBody>
      </p:sp>
      <p:pic>
        <p:nvPicPr>
          <p:cNvPr id="4" name="Content Placeholder 3" descr="A child in wellingtons and waterproofs walking in a muddy puddle">
            <a:extLst>
              <a:ext uri="{FF2B5EF4-FFF2-40B4-BE49-F238E27FC236}">
                <a16:creationId xmlns:a16="http://schemas.microsoft.com/office/drawing/2014/main" id="{AE274960-9BD2-4580-993C-813060A96DB8}"/>
              </a:ext>
            </a:extLst>
          </p:cNvPr>
          <p:cNvPicPr>
            <a:picLocks noGrp="1" noChangeAspect="1"/>
          </p:cNvPicPr>
          <p:nvPr>
            <p:ph idx="1"/>
          </p:nvPr>
        </p:nvPicPr>
        <p:blipFill>
          <a:blip r:embed="rId2"/>
          <a:stretch>
            <a:fillRect/>
          </a:stretch>
        </p:blipFill>
        <p:spPr>
          <a:xfrm>
            <a:off x="413657" y="1417638"/>
            <a:ext cx="6988627" cy="4112305"/>
          </a:xfrm>
          <a:prstGeom prst="rect">
            <a:avLst/>
          </a:prstGeom>
        </p:spPr>
      </p:pic>
    </p:spTree>
    <p:extLst>
      <p:ext uri="{BB962C8B-B14F-4D97-AF65-F5344CB8AC3E}">
        <p14:creationId xmlns:p14="http://schemas.microsoft.com/office/powerpoint/2010/main" val="416907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A picture of a den in a woodland made of sticks and branches">
            <a:extLst>
              <a:ext uri="{FF2B5EF4-FFF2-40B4-BE49-F238E27FC236}">
                <a16:creationId xmlns:a16="http://schemas.microsoft.com/office/drawing/2014/main" id="{8BE37884-BECA-4CC0-B776-EB774C9FDBC8}"/>
              </a:ext>
            </a:extLst>
          </p:cNvPr>
          <p:cNvSpPr>
            <a:spLocks noGrp="1"/>
          </p:cNvSpPr>
          <p:nvPr>
            <p:ph type="title"/>
          </p:nvPr>
        </p:nvSpPr>
        <p:spPr/>
        <p:txBody>
          <a:bodyPr>
            <a:normAutofit/>
          </a:bodyPr>
          <a:lstStyle/>
          <a:p>
            <a:r>
              <a:rPr kumimoji="0" lang="en-GB" sz="4400" b="0" i="0" u="none" strike="noStrike" kern="1200" cap="none" spc="0" normalizeH="0" baseline="0" noProof="0" dirty="0">
                <a:ln>
                  <a:noFill/>
                </a:ln>
                <a:solidFill>
                  <a:prstClr val="black"/>
                </a:solidFill>
                <a:effectLst/>
                <a:uLnTx/>
                <a:uFillTx/>
                <a:ea typeface="+mj-ea"/>
                <a:cs typeface="+mj-cs"/>
              </a:rPr>
              <a:t>Science, Mathematics and other Learning?</a:t>
            </a:r>
            <a:endParaRPr lang="en-GB" dirty="0"/>
          </a:p>
        </p:txBody>
      </p:sp>
      <p:sp>
        <p:nvSpPr>
          <p:cNvPr id="4" name="Content Placeholder 3">
            <a:extLst>
              <a:ext uri="{FF2B5EF4-FFF2-40B4-BE49-F238E27FC236}">
                <a16:creationId xmlns:a16="http://schemas.microsoft.com/office/drawing/2014/main" id="{EEC6B572-9939-4FF2-8532-6B2832DB5281}"/>
              </a:ext>
            </a:extLst>
          </p:cNvPr>
          <p:cNvSpPr>
            <a:spLocks noGrp="1"/>
          </p:cNvSpPr>
          <p:nvPr>
            <p:ph sz="half" idx="2"/>
          </p:nvPr>
        </p:nvSpPr>
        <p:spPr/>
        <p:txBody>
          <a:bodyPr/>
          <a:lstStyle/>
          <a:p>
            <a:endParaRPr lang="en-GB"/>
          </a:p>
        </p:txBody>
      </p:sp>
      <p:pic>
        <p:nvPicPr>
          <p:cNvPr id="1026" name="Picture 2" descr="Image result for den building">
            <a:extLst>
              <a:ext uri="{FF2B5EF4-FFF2-40B4-BE49-F238E27FC236}">
                <a16:creationId xmlns:a16="http://schemas.microsoft.com/office/drawing/2014/main" id="{5E8E0A1B-62FE-46FB-A71F-F079507CC1D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9600" y="1600201"/>
            <a:ext cx="5007429"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042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D9139-3E2E-44D4-BA3C-692974D75B47}"/>
              </a:ext>
            </a:extLst>
          </p:cNvPr>
          <p:cNvSpPr>
            <a:spLocks noGrp="1"/>
          </p:cNvSpPr>
          <p:nvPr>
            <p:ph type="title"/>
          </p:nvPr>
        </p:nvSpPr>
        <p:spPr/>
        <p:txBody>
          <a:bodyPr>
            <a:noAutofit/>
          </a:bodyPr>
          <a:lstStyle/>
          <a:p>
            <a:r>
              <a:rPr lang="en-GB" sz="4800" dirty="0"/>
              <a:t>Science, Mathematics and other Learning</a:t>
            </a:r>
          </a:p>
        </p:txBody>
      </p:sp>
      <p:sp>
        <p:nvSpPr>
          <p:cNvPr id="4" name="Content Placeholder 3">
            <a:extLst>
              <a:ext uri="{FF2B5EF4-FFF2-40B4-BE49-F238E27FC236}">
                <a16:creationId xmlns:a16="http://schemas.microsoft.com/office/drawing/2014/main" id="{D27748B4-698F-447A-88A0-856FC7E62D37}"/>
              </a:ext>
            </a:extLst>
          </p:cNvPr>
          <p:cNvSpPr>
            <a:spLocks noGrp="1"/>
          </p:cNvSpPr>
          <p:nvPr>
            <p:ph sz="half" idx="2"/>
          </p:nvPr>
        </p:nvSpPr>
        <p:spPr/>
        <p:txBody>
          <a:bodyPr/>
          <a:lstStyle/>
          <a:p>
            <a:endParaRPr lang="en-GB" dirty="0"/>
          </a:p>
        </p:txBody>
      </p:sp>
      <p:pic>
        <p:nvPicPr>
          <p:cNvPr id="2050" name="Picture 2" descr="A ladybird on a flower">
            <a:extLst>
              <a:ext uri="{FF2B5EF4-FFF2-40B4-BE49-F238E27FC236}">
                <a16:creationId xmlns:a16="http://schemas.microsoft.com/office/drawing/2014/main" id="{70A07ED8-FB5D-4254-ABAB-F3A0C9497A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83208" y="1600200"/>
            <a:ext cx="4437584"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55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4800" dirty="0"/>
              <a:t>Natur fel Amgylchedd Dysgu</a:t>
            </a:r>
            <a:br>
              <a:rPr lang="cy-GB" sz="4800" dirty="0"/>
            </a:br>
            <a:r>
              <a:rPr lang="en-GB" sz="4800" b="1" dirty="0">
                <a:solidFill>
                  <a:srgbClr val="0070C0"/>
                </a:solidFill>
              </a:rPr>
              <a:t>Nature as Learning Environment </a:t>
            </a:r>
          </a:p>
        </p:txBody>
      </p:sp>
      <p:pic>
        <p:nvPicPr>
          <p:cNvPr id="5" name="Content Placeholder 4" descr="2 children in a dandelion field"/>
          <p:cNvPicPr>
            <a:picLocks noGrp="1" noChangeAspect="1"/>
          </p:cNvPicPr>
          <p:nvPr>
            <p:ph sz="half" idx="1"/>
          </p:nvPr>
        </p:nvPicPr>
        <p:blipFill>
          <a:blip r:embed="rId2"/>
          <a:stretch>
            <a:fillRect/>
          </a:stretch>
        </p:blipFill>
        <p:spPr>
          <a:xfrm>
            <a:off x="350590" y="1690688"/>
            <a:ext cx="5026007" cy="3740211"/>
          </a:xfrm>
          <a:prstGeom prst="rect">
            <a:avLst/>
          </a:prstGeom>
        </p:spPr>
      </p:pic>
      <p:pic>
        <p:nvPicPr>
          <p:cNvPr id="6" name="Content Placeholder 5" descr="A young child  hugging a tree"/>
          <p:cNvPicPr>
            <a:picLocks noGrp="1" noChangeAspect="1"/>
          </p:cNvPicPr>
          <p:nvPr>
            <p:ph sz="half" idx="2"/>
          </p:nvPr>
        </p:nvPicPr>
        <p:blipFill>
          <a:blip r:embed="rId3"/>
          <a:stretch>
            <a:fillRect/>
          </a:stretch>
        </p:blipFill>
        <p:spPr>
          <a:xfrm>
            <a:off x="6172200" y="1690688"/>
            <a:ext cx="5181600" cy="3740211"/>
          </a:xfrm>
          <a:prstGeom prst="rect">
            <a:avLst/>
          </a:prstGeom>
        </p:spPr>
      </p:pic>
      <p:sp>
        <p:nvSpPr>
          <p:cNvPr id="7" name="Rectangle 6"/>
          <p:cNvSpPr/>
          <p:nvPr/>
        </p:nvSpPr>
        <p:spPr>
          <a:xfrm>
            <a:off x="6019801" y="5430899"/>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 Play Based Learning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Weebly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52211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1800-4DD1-49E9-819A-9D94BBF0432E}"/>
              </a:ext>
            </a:extLst>
          </p:cNvPr>
          <p:cNvSpPr>
            <a:spLocks noGrp="1"/>
          </p:cNvSpPr>
          <p:nvPr>
            <p:ph type="title"/>
          </p:nvPr>
        </p:nvSpPr>
        <p:spPr/>
        <p:txBody>
          <a:bodyPr>
            <a:normAutofit/>
          </a:bodyPr>
          <a:lstStyle/>
          <a:p>
            <a:r>
              <a:rPr lang="en-GB" sz="4800" dirty="0"/>
              <a:t>Malaguzzi</a:t>
            </a:r>
          </a:p>
        </p:txBody>
      </p:sp>
      <p:sp>
        <p:nvSpPr>
          <p:cNvPr id="3" name="Content Placeholder 2">
            <a:extLst>
              <a:ext uri="{FF2B5EF4-FFF2-40B4-BE49-F238E27FC236}">
                <a16:creationId xmlns:a16="http://schemas.microsoft.com/office/drawing/2014/main" id="{49A6EB4F-99C4-4CC6-ACB7-1451FBD4BE6B}"/>
              </a:ext>
            </a:extLst>
          </p:cNvPr>
          <p:cNvSpPr>
            <a:spLocks noGrp="1"/>
          </p:cNvSpPr>
          <p:nvPr>
            <p:ph sz="half" idx="1"/>
          </p:nvPr>
        </p:nvSpPr>
        <p:spPr>
          <a:xfrm>
            <a:off x="609599" y="1600201"/>
            <a:ext cx="10972799" cy="3989040"/>
          </a:xfrm>
        </p:spPr>
        <p:txBody>
          <a:bodyPr/>
          <a:lstStyle/>
          <a:p>
            <a:pPr marL="0" indent="0">
              <a:buNone/>
            </a:pPr>
            <a:r>
              <a:rPr lang="en-GB" dirty="0"/>
              <a:t>‘Once children are helped to perceive themselves as authors and inventors, once they are helped to discover the pleasures of enquiry their motivation and interest explode’ (Malaguzzi, 1998, p. 67 cited in Brunton and Thornton, 2010).</a:t>
            </a:r>
          </a:p>
        </p:txBody>
      </p:sp>
    </p:spTree>
    <p:extLst>
      <p:ext uri="{BB962C8B-B14F-4D97-AF65-F5344CB8AC3E}">
        <p14:creationId xmlns:p14="http://schemas.microsoft.com/office/powerpoint/2010/main" val="35630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5D6B-B36E-4D11-8B72-BE78A7F2152D}"/>
              </a:ext>
            </a:extLst>
          </p:cNvPr>
          <p:cNvSpPr>
            <a:spLocks noGrp="1"/>
          </p:cNvSpPr>
          <p:nvPr>
            <p:ph type="title"/>
          </p:nvPr>
        </p:nvSpPr>
        <p:spPr/>
        <p:txBody>
          <a:bodyPr>
            <a:normAutofit/>
          </a:bodyPr>
          <a:lstStyle/>
          <a:p>
            <a:r>
              <a:rPr lang="en-GB" sz="4800" dirty="0">
                <a:solidFill>
                  <a:srgbClr val="0070C0"/>
                </a:solidFill>
              </a:rPr>
              <a:t>Watch this video and discuss</a:t>
            </a:r>
          </a:p>
        </p:txBody>
      </p:sp>
      <p:sp>
        <p:nvSpPr>
          <p:cNvPr id="3" name="Content Placeholder 2">
            <a:extLst>
              <a:ext uri="{FF2B5EF4-FFF2-40B4-BE49-F238E27FC236}">
                <a16:creationId xmlns:a16="http://schemas.microsoft.com/office/drawing/2014/main" id="{6A9D5D1E-2EC2-43D8-9DB7-9B49D1CC0F49}"/>
              </a:ext>
            </a:extLst>
          </p:cNvPr>
          <p:cNvSpPr>
            <a:spLocks noGrp="1"/>
          </p:cNvSpPr>
          <p:nvPr>
            <p:ph sz="half" idx="1"/>
          </p:nvPr>
        </p:nvSpPr>
        <p:spPr/>
        <p:txBody>
          <a:bodyPr>
            <a:normAutofit fontScale="92500" lnSpcReduction="10000"/>
          </a:bodyPr>
          <a:lstStyle/>
          <a:p>
            <a:r>
              <a:rPr lang="en-GB" dirty="0">
                <a:hlinkClick r:id="rId2"/>
              </a:rPr>
              <a:t>Link to a video clip of children building an imaginary vehicle </a:t>
            </a:r>
            <a:endParaRPr lang="en-GB" dirty="0"/>
          </a:p>
          <a:p>
            <a:endParaRPr lang="en-GB" dirty="0"/>
          </a:p>
        </p:txBody>
      </p:sp>
      <p:sp>
        <p:nvSpPr>
          <p:cNvPr id="4" name="Content Placeholder 3">
            <a:extLst>
              <a:ext uri="{FF2B5EF4-FFF2-40B4-BE49-F238E27FC236}">
                <a16:creationId xmlns:a16="http://schemas.microsoft.com/office/drawing/2014/main" id="{3EE090E2-958B-49BF-B036-6B241E62C7F9}"/>
              </a:ext>
            </a:extLst>
          </p:cNvPr>
          <p:cNvSpPr>
            <a:spLocks noGrp="1"/>
          </p:cNvSpPr>
          <p:nvPr>
            <p:ph sz="half" idx="2"/>
          </p:nvPr>
        </p:nvSpPr>
        <p:spPr>
          <a:xfrm>
            <a:off x="6172200" y="1545405"/>
            <a:ext cx="5181600" cy="4351338"/>
          </a:xfrm>
        </p:spPr>
        <p:txBody>
          <a:bodyPr>
            <a:normAutofit fontScale="92500" lnSpcReduction="10000"/>
          </a:bodyPr>
          <a:lstStyle/>
          <a:p>
            <a:r>
              <a:rPr lang="en-GB" sz="3600" dirty="0">
                <a:solidFill>
                  <a:srgbClr val="0070C0"/>
                </a:solidFill>
              </a:rPr>
              <a:t>Time?</a:t>
            </a:r>
          </a:p>
          <a:p>
            <a:r>
              <a:rPr lang="en-GB" sz="3600" dirty="0">
                <a:solidFill>
                  <a:srgbClr val="0070C0"/>
                </a:solidFill>
              </a:rPr>
              <a:t>Space?</a:t>
            </a:r>
          </a:p>
          <a:p>
            <a:r>
              <a:rPr lang="en-GB" sz="3600" dirty="0">
                <a:solidFill>
                  <a:srgbClr val="0070C0"/>
                </a:solidFill>
              </a:rPr>
              <a:t>Resources?</a:t>
            </a:r>
          </a:p>
          <a:p>
            <a:r>
              <a:rPr lang="en-GB" sz="3600" dirty="0">
                <a:solidFill>
                  <a:srgbClr val="0070C0"/>
                </a:solidFill>
              </a:rPr>
              <a:t>Choice?</a:t>
            </a:r>
          </a:p>
          <a:p>
            <a:r>
              <a:rPr lang="en-GB" sz="3600" dirty="0">
                <a:solidFill>
                  <a:srgbClr val="0070C0"/>
                </a:solidFill>
              </a:rPr>
              <a:t>Holistic development?</a:t>
            </a:r>
          </a:p>
          <a:p>
            <a:r>
              <a:rPr lang="en-GB" sz="3600" dirty="0">
                <a:solidFill>
                  <a:srgbClr val="0070C0"/>
                </a:solidFill>
              </a:rPr>
              <a:t>Movement?</a:t>
            </a:r>
          </a:p>
          <a:p>
            <a:r>
              <a:rPr lang="en-GB" sz="3600" dirty="0">
                <a:solidFill>
                  <a:srgbClr val="0070C0"/>
                </a:solidFill>
              </a:rPr>
              <a:t>Imagination?</a:t>
            </a:r>
          </a:p>
          <a:p>
            <a:r>
              <a:rPr lang="en-GB" sz="3600" dirty="0">
                <a:solidFill>
                  <a:srgbClr val="0070C0"/>
                </a:solidFill>
              </a:rPr>
              <a:t>Theory?</a:t>
            </a:r>
          </a:p>
          <a:p>
            <a:endParaRPr lang="en-GB" sz="3600" dirty="0"/>
          </a:p>
          <a:p>
            <a:endParaRPr lang="en-GB" dirty="0"/>
          </a:p>
        </p:txBody>
      </p:sp>
    </p:spTree>
    <p:extLst>
      <p:ext uri="{BB962C8B-B14F-4D97-AF65-F5344CB8AC3E}">
        <p14:creationId xmlns:p14="http://schemas.microsoft.com/office/powerpoint/2010/main" val="3559334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5D6B-B36E-4D11-8B72-BE78A7F2152D}"/>
              </a:ext>
            </a:extLst>
          </p:cNvPr>
          <p:cNvSpPr>
            <a:spLocks noGrp="1"/>
          </p:cNvSpPr>
          <p:nvPr>
            <p:ph type="title"/>
          </p:nvPr>
        </p:nvSpPr>
        <p:spPr/>
        <p:txBody>
          <a:bodyPr>
            <a:normAutofit/>
          </a:bodyPr>
          <a:lstStyle/>
          <a:p>
            <a:r>
              <a:rPr lang="en-GB" sz="4800" dirty="0" err="1"/>
              <a:t>Gwyliwch</a:t>
            </a:r>
            <a:r>
              <a:rPr lang="en-GB" sz="4800" dirty="0"/>
              <a:t> y </a:t>
            </a:r>
            <a:r>
              <a:rPr lang="en-GB" sz="4800" dirty="0" err="1"/>
              <a:t>fidio</a:t>
            </a:r>
            <a:r>
              <a:rPr lang="en-GB" sz="4800" dirty="0"/>
              <a:t> a </a:t>
            </a:r>
            <a:r>
              <a:rPr lang="en-GB" sz="4800" dirty="0" err="1"/>
              <a:t>thrafodwch</a:t>
            </a:r>
            <a:endParaRPr lang="en-GB" sz="4800" dirty="0"/>
          </a:p>
        </p:txBody>
      </p:sp>
      <p:sp>
        <p:nvSpPr>
          <p:cNvPr id="3" name="Content Placeholder 2">
            <a:extLst>
              <a:ext uri="{FF2B5EF4-FFF2-40B4-BE49-F238E27FC236}">
                <a16:creationId xmlns:a16="http://schemas.microsoft.com/office/drawing/2014/main" id="{6A9D5D1E-2EC2-43D8-9DB7-9B49D1CC0F49}"/>
              </a:ext>
            </a:extLst>
          </p:cNvPr>
          <p:cNvSpPr>
            <a:spLocks noGrp="1"/>
          </p:cNvSpPr>
          <p:nvPr>
            <p:ph sz="half" idx="1"/>
          </p:nvPr>
        </p:nvSpPr>
        <p:spPr/>
        <p:txBody>
          <a:bodyPr>
            <a:normAutofit fontScale="92500" lnSpcReduction="10000"/>
          </a:bodyPr>
          <a:lstStyle/>
          <a:p>
            <a:r>
              <a:rPr lang="en-GB" dirty="0">
                <a:hlinkClick r:id="rId2"/>
              </a:rPr>
              <a:t>Dolen </a:t>
            </a:r>
            <a:r>
              <a:rPr lang="en-GB" dirty="0" err="1">
                <a:hlinkClick r:id="rId2"/>
              </a:rPr>
              <a:t>i</a:t>
            </a:r>
            <a:r>
              <a:rPr lang="en-GB" dirty="0">
                <a:hlinkClick r:id="rId2"/>
              </a:rPr>
              <a:t> </a:t>
            </a:r>
            <a:r>
              <a:rPr lang="en-GB" dirty="0" err="1">
                <a:hlinkClick r:id="rId2"/>
              </a:rPr>
              <a:t>fidio</a:t>
            </a:r>
            <a:r>
              <a:rPr lang="en-GB" dirty="0">
                <a:hlinkClick r:id="rId2"/>
              </a:rPr>
              <a:t> o </a:t>
            </a:r>
            <a:r>
              <a:rPr lang="en-GB" dirty="0" err="1">
                <a:hlinkClick r:id="rId2"/>
              </a:rPr>
              <a:t>blant</a:t>
            </a:r>
            <a:r>
              <a:rPr lang="en-GB" dirty="0">
                <a:hlinkClick r:id="rId2"/>
              </a:rPr>
              <a:t> </a:t>
            </a:r>
            <a:r>
              <a:rPr lang="en-GB" dirty="0" err="1">
                <a:hlinkClick r:id="rId2"/>
              </a:rPr>
              <a:t>yn</a:t>
            </a:r>
            <a:r>
              <a:rPr lang="en-GB" dirty="0">
                <a:hlinkClick r:id="rId2"/>
              </a:rPr>
              <a:t> </a:t>
            </a:r>
            <a:r>
              <a:rPr lang="en-GB" dirty="0" err="1">
                <a:hlinkClick r:id="rId2"/>
              </a:rPr>
              <a:t>creu</a:t>
            </a:r>
            <a:r>
              <a:rPr lang="en-GB" dirty="0">
                <a:hlinkClick r:id="rId2"/>
              </a:rPr>
              <a:t> </a:t>
            </a:r>
            <a:r>
              <a:rPr lang="en-GB" dirty="0" err="1">
                <a:hlinkClick r:id="rId2"/>
              </a:rPr>
              <a:t>cerbyd</a:t>
            </a:r>
            <a:r>
              <a:rPr lang="en-GB" dirty="0">
                <a:hlinkClick r:id="rId2"/>
              </a:rPr>
              <a:t> </a:t>
            </a:r>
            <a:r>
              <a:rPr lang="en-GB" dirty="0" err="1">
                <a:hlinkClick r:id="rId2"/>
              </a:rPr>
              <a:t>dychmygol</a:t>
            </a:r>
            <a:endParaRPr lang="en-GB" dirty="0"/>
          </a:p>
        </p:txBody>
      </p:sp>
      <p:sp>
        <p:nvSpPr>
          <p:cNvPr id="4" name="Content Placeholder 3">
            <a:extLst>
              <a:ext uri="{FF2B5EF4-FFF2-40B4-BE49-F238E27FC236}">
                <a16:creationId xmlns:a16="http://schemas.microsoft.com/office/drawing/2014/main" id="{3EE090E2-958B-49BF-B036-6B241E62C7F9}"/>
              </a:ext>
            </a:extLst>
          </p:cNvPr>
          <p:cNvSpPr>
            <a:spLocks noGrp="1"/>
          </p:cNvSpPr>
          <p:nvPr>
            <p:ph sz="half" idx="2"/>
          </p:nvPr>
        </p:nvSpPr>
        <p:spPr>
          <a:xfrm>
            <a:off x="6172200" y="1515909"/>
            <a:ext cx="5181600" cy="4351338"/>
          </a:xfrm>
        </p:spPr>
        <p:txBody>
          <a:bodyPr>
            <a:normAutofit fontScale="92500" lnSpcReduction="10000"/>
          </a:bodyPr>
          <a:lstStyle/>
          <a:p>
            <a:r>
              <a:rPr lang="en-GB" sz="3600" dirty="0" err="1"/>
              <a:t>Amser</a:t>
            </a:r>
            <a:r>
              <a:rPr lang="en-GB" sz="3600" dirty="0"/>
              <a:t>?</a:t>
            </a:r>
          </a:p>
          <a:p>
            <a:r>
              <a:rPr lang="en-GB" sz="3600" dirty="0" err="1"/>
              <a:t>Gofod</a:t>
            </a:r>
            <a:r>
              <a:rPr lang="en-GB" sz="3600" dirty="0"/>
              <a:t>?</a:t>
            </a:r>
          </a:p>
          <a:p>
            <a:r>
              <a:rPr lang="en-GB" sz="3600" dirty="0" err="1"/>
              <a:t>Adnoddau</a:t>
            </a:r>
            <a:r>
              <a:rPr lang="en-GB" sz="3600" dirty="0"/>
              <a:t>?</a:t>
            </a:r>
          </a:p>
          <a:p>
            <a:r>
              <a:rPr lang="en-GB" sz="3600" dirty="0" err="1"/>
              <a:t>Dewis</a:t>
            </a:r>
            <a:r>
              <a:rPr lang="en-GB" sz="3600" dirty="0"/>
              <a:t>?</a:t>
            </a:r>
          </a:p>
          <a:p>
            <a:r>
              <a:rPr lang="en-GB" sz="3600" dirty="0" err="1"/>
              <a:t>Datblygiad</a:t>
            </a:r>
            <a:r>
              <a:rPr lang="en-GB" sz="3600" dirty="0"/>
              <a:t> </a:t>
            </a:r>
            <a:r>
              <a:rPr lang="en-GB" sz="3600" dirty="0" err="1"/>
              <a:t>Holistaidd</a:t>
            </a:r>
            <a:r>
              <a:rPr lang="en-GB" sz="3600" dirty="0"/>
              <a:t>?</a:t>
            </a:r>
          </a:p>
          <a:p>
            <a:r>
              <a:rPr lang="en-GB" sz="3600" dirty="0" err="1"/>
              <a:t>Symud</a:t>
            </a:r>
            <a:r>
              <a:rPr lang="en-GB" sz="3600" dirty="0"/>
              <a:t>?</a:t>
            </a:r>
          </a:p>
          <a:p>
            <a:r>
              <a:rPr lang="en-GB" sz="3600" dirty="0" err="1"/>
              <a:t>Dychymyg</a:t>
            </a:r>
            <a:r>
              <a:rPr lang="en-GB" sz="3600" dirty="0"/>
              <a:t>?</a:t>
            </a:r>
          </a:p>
          <a:p>
            <a:r>
              <a:rPr lang="en-GB" sz="3600" dirty="0" err="1"/>
              <a:t>Damcaniaeth</a:t>
            </a:r>
            <a:r>
              <a:rPr lang="en-GB" sz="3600" dirty="0"/>
              <a:t>?</a:t>
            </a:r>
          </a:p>
          <a:p>
            <a:endParaRPr lang="en-GB" sz="3600" dirty="0"/>
          </a:p>
          <a:p>
            <a:endParaRPr lang="en-GB" dirty="0"/>
          </a:p>
        </p:txBody>
      </p:sp>
    </p:spTree>
    <p:extLst>
      <p:ext uri="{BB962C8B-B14F-4D97-AF65-F5344CB8AC3E}">
        <p14:creationId xmlns:p14="http://schemas.microsoft.com/office/powerpoint/2010/main" val="1519823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046E-F1B6-4350-B163-C21FF4D24CA3}"/>
              </a:ext>
            </a:extLst>
          </p:cNvPr>
          <p:cNvSpPr>
            <a:spLocks noGrp="1"/>
          </p:cNvSpPr>
          <p:nvPr>
            <p:ph type="title"/>
          </p:nvPr>
        </p:nvSpPr>
        <p:spPr>
          <a:xfrm>
            <a:off x="0" y="0"/>
            <a:ext cx="12006470" cy="914400"/>
          </a:xfrm>
        </p:spPr>
        <p:txBody>
          <a:bodyPr>
            <a:noAutofit/>
          </a:bodyPr>
          <a:lstStyle/>
          <a:p>
            <a:r>
              <a:rPr lang="en-GB" sz="4800" dirty="0" err="1"/>
              <a:t>Cwriciwlwm</a:t>
            </a:r>
            <a:r>
              <a:rPr lang="en-GB" sz="4800" dirty="0"/>
              <a:t> </a:t>
            </a:r>
            <a:r>
              <a:rPr lang="en-GB" sz="4800" dirty="0" err="1"/>
              <a:t>i</a:t>
            </a:r>
            <a:r>
              <a:rPr lang="en-GB" sz="4800" dirty="0"/>
              <a:t> </a:t>
            </a:r>
            <a:r>
              <a:rPr lang="en-GB" sz="4800" dirty="0" err="1"/>
              <a:t>Gymru</a:t>
            </a:r>
            <a:r>
              <a:rPr lang="en-GB" sz="4800" dirty="0"/>
              <a:t> </a:t>
            </a:r>
            <a:endParaRPr lang="en-GB" sz="4800"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624FCA3C-F26D-4AB3-8F05-D7778F01C50F}"/>
              </a:ext>
            </a:extLst>
          </p:cNvPr>
          <p:cNvSpPr>
            <a:spLocks noGrp="1"/>
          </p:cNvSpPr>
          <p:nvPr>
            <p:ph sz="half" idx="1"/>
          </p:nvPr>
        </p:nvSpPr>
        <p:spPr>
          <a:xfrm>
            <a:off x="168965" y="914400"/>
            <a:ext cx="11668540" cy="6221895"/>
          </a:xfrm>
        </p:spPr>
        <p:txBody>
          <a:bodyPr>
            <a:noAutofit/>
          </a:bodyPr>
          <a:lstStyle/>
          <a:p>
            <a:pPr marL="0" indent="0">
              <a:buNone/>
            </a:pPr>
            <a:r>
              <a:rPr lang="en-GB" dirty="0"/>
              <a:t>4 </a:t>
            </a:r>
            <a:r>
              <a:rPr lang="en-GB" dirty="0" err="1"/>
              <a:t>pwrpas</a:t>
            </a:r>
            <a:endParaRPr lang="en-GB" dirty="0"/>
          </a:p>
          <a:p>
            <a:pPr marL="0" indent="0">
              <a:buNone/>
            </a:pPr>
            <a:r>
              <a:rPr lang="en-GB" dirty="0" err="1"/>
              <a:t>Yn</a:t>
            </a:r>
            <a:r>
              <a:rPr lang="en-GB" dirty="0"/>
              <a:t> y pen draw, nod </a:t>
            </a:r>
            <a:r>
              <a:rPr lang="en-GB" dirty="0" err="1"/>
              <a:t>cwricwlwm</a:t>
            </a:r>
            <a:r>
              <a:rPr lang="en-GB" dirty="0"/>
              <a:t> </a:t>
            </a:r>
            <a:r>
              <a:rPr lang="en-GB" dirty="0" err="1"/>
              <a:t>ysgol</a:t>
            </a:r>
            <a:r>
              <a:rPr lang="en-GB" dirty="0"/>
              <a:t> </a:t>
            </a:r>
            <a:r>
              <a:rPr lang="en-GB" dirty="0" err="1"/>
              <a:t>yw</a:t>
            </a:r>
            <a:r>
              <a:rPr lang="en-GB" dirty="0"/>
              <a:t> </a:t>
            </a:r>
            <a:r>
              <a:rPr lang="en-GB" dirty="0" err="1"/>
              <a:t>cefnogi</a:t>
            </a:r>
            <a:r>
              <a:rPr lang="en-GB" dirty="0"/>
              <a:t> </a:t>
            </a:r>
            <a:r>
              <a:rPr lang="en-GB" dirty="0" err="1"/>
              <a:t>ei</a:t>
            </a:r>
            <a:r>
              <a:rPr lang="en-GB" dirty="0"/>
              <a:t> </a:t>
            </a:r>
            <a:r>
              <a:rPr lang="en-GB" dirty="0" err="1"/>
              <a:t>dysgwyr</a:t>
            </a:r>
            <a:r>
              <a:rPr lang="en-GB" dirty="0"/>
              <a:t> </a:t>
            </a:r>
            <a:r>
              <a:rPr lang="en-GB" dirty="0" err="1"/>
              <a:t>i</a:t>
            </a:r>
            <a:r>
              <a:rPr lang="en-GB" dirty="0"/>
              <a:t> </a:t>
            </a:r>
            <a:r>
              <a:rPr lang="en-GB" dirty="0" err="1"/>
              <a:t>ddod</a:t>
            </a:r>
            <a:r>
              <a:rPr lang="en-GB" dirty="0"/>
              <a:t> </a:t>
            </a:r>
            <a:r>
              <a:rPr lang="en-GB" dirty="0" err="1"/>
              <a:t>yn</a:t>
            </a:r>
            <a:r>
              <a:rPr lang="en-GB" dirty="0"/>
              <a:t>:</a:t>
            </a:r>
          </a:p>
          <a:p>
            <a:r>
              <a:rPr lang="en-GB" dirty="0" err="1"/>
              <a:t>ddysgwyr</a:t>
            </a:r>
            <a:r>
              <a:rPr lang="en-GB" dirty="0"/>
              <a:t> </a:t>
            </a:r>
            <a:r>
              <a:rPr lang="en-GB" b="1" dirty="0" err="1"/>
              <a:t>uchelgeisiol</a:t>
            </a:r>
            <a:r>
              <a:rPr lang="en-GB" b="1" dirty="0"/>
              <a:t>, </a:t>
            </a:r>
            <a:r>
              <a:rPr lang="en-GB" b="1" dirty="0" err="1"/>
              <a:t>galluog</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ddysgu</a:t>
            </a:r>
            <a:r>
              <a:rPr lang="en-GB" b="1" dirty="0"/>
              <a:t> </a:t>
            </a:r>
            <a:r>
              <a:rPr lang="en-GB" b="1" dirty="0" err="1"/>
              <a:t>gydol</a:t>
            </a:r>
            <a:r>
              <a:rPr lang="en-GB" b="1" dirty="0"/>
              <a:t> </a:t>
            </a:r>
            <a:r>
              <a:rPr lang="en-GB" b="1" dirty="0" err="1"/>
              <a:t>eu</a:t>
            </a:r>
            <a:r>
              <a:rPr lang="en-GB" b="1" dirty="0"/>
              <a:t> </a:t>
            </a:r>
            <a:r>
              <a:rPr lang="en-GB" b="1" dirty="0" err="1"/>
              <a:t>bywydau</a:t>
            </a:r>
            <a:endParaRPr lang="en-GB" b="1" dirty="0"/>
          </a:p>
          <a:p>
            <a:r>
              <a:rPr lang="en-GB" dirty="0" err="1"/>
              <a:t>gyfranwyr</a:t>
            </a:r>
            <a:r>
              <a:rPr lang="en-GB" dirty="0"/>
              <a:t> </a:t>
            </a:r>
            <a:r>
              <a:rPr lang="en-GB" b="1" dirty="0" err="1"/>
              <a:t>mentrus</a:t>
            </a:r>
            <a:r>
              <a:rPr lang="en-GB" b="1" dirty="0"/>
              <a:t>, </a:t>
            </a:r>
            <a:r>
              <a:rPr lang="en-GB" b="1" dirty="0" err="1"/>
              <a:t>creadigol</a:t>
            </a:r>
            <a:r>
              <a:rPr lang="en-GB" b="1"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rhan</a:t>
            </a:r>
            <a:r>
              <a:rPr lang="en-GB" dirty="0"/>
              <a:t> lawn </a:t>
            </a:r>
            <a:r>
              <a:rPr lang="en-GB" dirty="0" err="1"/>
              <a:t>mewn</a:t>
            </a:r>
            <a:r>
              <a:rPr lang="en-GB" dirty="0"/>
              <a:t> </a:t>
            </a:r>
            <a:r>
              <a:rPr lang="en-GB" dirty="0" err="1"/>
              <a:t>bywyd</a:t>
            </a:r>
            <a:r>
              <a:rPr lang="en-GB" dirty="0"/>
              <a:t> a </a:t>
            </a:r>
            <a:r>
              <a:rPr lang="en-GB" dirty="0" err="1"/>
              <a:t>gwaith</a:t>
            </a:r>
            <a:endParaRPr lang="en-GB" dirty="0"/>
          </a:p>
          <a:p>
            <a:r>
              <a:rPr lang="en-GB" b="1" dirty="0" err="1"/>
              <a:t>ddinasyddion</a:t>
            </a:r>
            <a:r>
              <a:rPr lang="en-GB" b="1" dirty="0"/>
              <a:t> </a:t>
            </a:r>
            <a:r>
              <a:rPr lang="en-GB" b="1" dirty="0" err="1"/>
              <a:t>egwyddorol</a:t>
            </a:r>
            <a:r>
              <a:rPr lang="en-GB" b="1" dirty="0"/>
              <a:t>, </a:t>
            </a:r>
            <a:r>
              <a:rPr lang="en-GB" b="1" dirty="0" err="1"/>
              <a:t>gwybodus</a:t>
            </a:r>
            <a:r>
              <a:rPr lang="en-GB" b="1" dirty="0"/>
              <a:t> </a:t>
            </a:r>
            <a:r>
              <a:rPr lang="en-GB" dirty="0" err="1"/>
              <a:t>yng</a:t>
            </a:r>
            <a:r>
              <a:rPr lang="en-GB" dirty="0"/>
              <a:t> </a:t>
            </a:r>
            <a:r>
              <a:rPr lang="en-GB" dirty="0" err="1"/>
              <a:t>Nghymru</a:t>
            </a:r>
            <a:r>
              <a:rPr lang="en-GB" dirty="0"/>
              <a:t> </a:t>
            </a:r>
            <a:r>
              <a:rPr lang="en-GB" dirty="0" err="1"/>
              <a:t>a’r</a:t>
            </a:r>
            <a:r>
              <a:rPr lang="en-GB" dirty="0"/>
              <a:t> </a:t>
            </a:r>
            <a:r>
              <a:rPr lang="en-GB" dirty="0" err="1"/>
              <a:t>byd</a:t>
            </a:r>
            <a:endParaRPr lang="en-GB" dirty="0"/>
          </a:p>
          <a:p>
            <a:r>
              <a:rPr lang="en-GB" dirty="0" err="1"/>
              <a:t>unigolion</a:t>
            </a:r>
            <a:r>
              <a:rPr lang="en-GB" dirty="0"/>
              <a:t> </a:t>
            </a:r>
            <a:r>
              <a:rPr lang="en-GB" b="1" dirty="0" err="1"/>
              <a:t>iach</a:t>
            </a:r>
            <a:r>
              <a:rPr lang="en-GB" b="1" dirty="0"/>
              <a:t>, </a:t>
            </a:r>
            <a:r>
              <a:rPr lang="en-GB" b="1" dirty="0" err="1"/>
              <a:t>hyderus</a:t>
            </a:r>
            <a:r>
              <a:rPr lang="en-GB" b="1"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cyflawn</a:t>
            </a:r>
            <a:r>
              <a:rPr lang="en-GB" dirty="0"/>
              <a:t> </a:t>
            </a:r>
            <a:r>
              <a:rPr lang="en-GB" dirty="0" err="1"/>
              <a:t>fel</a:t>
            </a:r>
            <a:r>
              <a:rPr lang="en-GB" dirty="0"/>
              <a:t> </a:t>
            </a:r>
            <a:r>
              <a:rPr lang="en-GB" dirty="0" err="1"/>
              <a:t>aelodau</a:t>
            </a:r>
            <a:r>
              <a:rPr lang="en-GB" dirty="0"/>
              <a:t> </a:t>
            </a:r>
            <a:r>
              <a:rPr lang="en-GB" dirty="0" err="1"/>
              <a:t>gwerthfawr</a:t>
            </a:r>
            <a:r>
              <a:rPr lang="en-GB" dirty="0"/>
              <a:t> o </a:t>
            </a:r>
            <a:r>
              <a:rPr lang="en-GB" dirty="0" err="1"/>
              <a:t>gymdeithas</a:t>
            </a:r>
            <a:r>
              <a:rPr lang="en-GB" dirty="0"/>
              <a:t>.</a:t>
            </a:r>
          </a:p>
        </p:txBody>
      </p:sp>
    </p:spTree>
    <p:extLst>
      <p:ext uri="{BB962C8B-B14F-4D97-AF65-F5344CB8AC3E}">
        <p14:creationId xmlns:p14="http://schemas.microsoft.com/office/powerpoint/2010/main" val="3958408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046E-F1B6-4350-B163-C21FF4D24CA3}"/>
              </a:ext>
            </a:extLst>
          </p:cNvPr>
          <p:cNvSpPr>
            <a:spLocks noGrp="1"/>
          </p:cNvSpPr>
          <p:nvPr>
            <p:ph type="title"/>
          </p:nvPr>
        </p:nvSpPr>
        <p:spPr>
          <a:xfrm>
            <a:off x="0" y="0"/>
            <a:ext cx="12006470" cy="914400"/>
          </a:xfrm>
        </p:spPr>
        <p:txBody>
          <a:bodyPr>
            <a:noAutofit/>
          </a:bodyPr>
          <a:lstStyle/>
          <a:p>
            <a:r>
              <a:rPr lang="en-GB" sz="4800" dirty="0">
                <a:solidFill>
                  <a:srgbClr val="0070C0"/>
                </a:solidFill>
              </a:rPr>
              <a:t>Curriculum for Wales</a:t>
            </a:r>
          </a:p>
        </p:txBody>
      </p:sp>
      <p:sp>
        <p:nvSpPr>
          <p:cNvPr id="4" name="Content Placeholder 3">
            <a:extLst>
              <a:ext uri="{FF2B5EF4-FFF2-40B4-BE49-F238E27FC236}">
                <a16:creationId xmlns:a16="http://schemas.microsoft.com/office/drawing/2014/main" id="{41507170-EA93-4417-99E4-AC763548D7C1}"/>
              </a:ext>
            </a:extLst>
          </p:cNvPr>
          <p:cNvSpPr>
            <a:spLocks noGrp="1"/>
          </p:cNvSpPr>
          <p:nvPr>
            <p:ph sz="half" idx="2"/>
          </p:nvPr>
        </p:nvSpPr>
        <p:spPr>
          <a:xfrm>
            <a:off x="457201" y="937419"/>
            <a:ext cx="11549270" cy="4727885"/>
          </a:xfrm>
        </p:spPr>
        <p:txBody>
          <a:bodyPr>
            <a:normAutofit fontScale="92500" lnSpcReduction="10000"/>
          </a:bodyPr>
          <a:lstStyle/>
          <a:p>
            <a:pPr marL="0" indent="0">
              <a:buNone/>
            </a:pPr>
            <a:r>
              <a:rPr lang="en-GB" sz="3300" i="1" dirty="0">
                <a:solidFill>
                  <a:srgbClr val="0070C0"/>
                </a:solidFill>
              </a:rPr>
              <a:t>4 purposes</a:t>
            </a:r>
          </a:p>
          <a:p>
            <a:pPr marL="0" indent="0">
              <a:buNone/>
            </a:pPr>
            <a:r>
              <a:rPr lang="en-GB" sz="3300" i="1" dirty="0">
                <a:solidFill>
                  <a:srgbClr val="0070C0"/>
                </a:solidFill>
              </a:rPr>
              <a:t>Ultimately, the aim of a school’s curriculum is to support its learners to become:</a:t>
            </a:r>
          </a:p>
          <a:p>
            <a:r>
              <a:rPr lang="en-GB" sz="3300" b="1" i="1" dirty="0">
                <a:solidFill>
                  <a:srgbClr val="0070C0"/>
                </a:solidFill>
              </a:rPr>
              <a:t>ambitious, capable learners, ready to learn throughout their lives</a:t>
            </a:r>
          </a:p>
          <a:p>
            <a:r>
              <a:rPr lang="en-GB" sz="3300" b="1" i="1" dirty="0">
                <a:solidFill>
                  <a:srgbClr val="0070C0"/>
                </a:solidFill>
              </a:rPr>
              <a:t>enterprising, creative </a:t>
            </a:r>
            <a:r>
              <a:rPr lang="en-GB" sz="3300" i="1" dirty="0">
                <a:solidFill>
                  <a:srgbClr val="0070C0"/>
                </a:solidFill>
              </a:rPr>
              <a:t>contributors, ready to play a full part in life and work</a:t>
            </a:r>
          </a:p>
          <a:p>
            <a:r>
              <a:rPr lang="en-GB" sz="3300" b="1" i="1" dirty="0">
                <a:solidFill>
                  <a:srgbClr val="0070C0"/>
                </a:solidFill>
              </a:rPr>
              <a:t>ethical, informed citizens </a:t>
            </a:r>
            <a:r>
              <a:rPr lang="en-GB" sz="3300" i="1" dirty="0">
                <a:solidFill>
                  <a:srgbClr val="0070C0"/>
                </a:solidFill>
              </a:rPr>
              <a:t>of Wales and the world</a:t>
            </a:r>
          </a:p>
          <a:p>
            <a:r>
              <a:rPr lang="en-GB" sz="3300" b="1" i="1" dirty="0">
                <a:solidFill>
                  <a:srgbClr val="0070C0"/>
                </a:solidFill>
              </a:rPr>
              <a:t>healthy, confident </a:t>
            </a:r>
            <a:r>
              <a:rPr lang="en-GB" sz="3300" i="1" dirty="0">
                <a:solidFill>
                  <a:srgbClr val="0070C0"/>
                </a:solidFill>
              </a:rPr>
              <a:t>individuals, ready to lead fulfilling lives as valued members of society</a:t>
            </a:r>
          </a:p>
          <a:p>
            <a:endParaRPr lang="en-GB" dirty="0"/>
          </a:p>
        </p:txBody>
      </p:sp>
    </p:spTree>
    <p:extLst>
      <p:ext uri="{BB962C8B-B14F-4D97-AF65-F5344CB8AC3E}">
        <p14:creationId xmlns:p14="http://schemas.microsoft.com/office/powerpoint/2010/main" val="688612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in Welsh of the areas of learning, Curriculum for Wales">
            <a:extLst>
              <a:ext uri="{FF2B5EF4-FFF2-40B4-BE49-F238E27FC236}">
                <a16:creationId xmlns:a16="http://schemas.microsoft.com/office/drawing/2014/main" id="{8DE6DFB5-2D40-42CC-A74D-ED9F55DDD917}"/>
              </a:ext>
            </a:extLst>
          </p:cNvPr>
          <p:cNvPicPr>
            <a:picLocks noChangeAspect="1"/>
          </p:cNvPicPr>
          <p:nvPr/>
        </p:nvPicPr>
        <p:blipFill>
          <a:blip r:embed="rId2"/>
          <a:stretch>
            <a:fillRect/>
          </a:stretch>
        </p:blipFill>
        <p:spPr>
          <a:xfrm>
            <a:off x="1704975" y="414337"/>
            <a:ext cx="8782050" cy="6029325"/>
          </a:xfrm>
          <a:prstGeom prst="rect">
            <a:avLst/>
          </a:prstGeom>
        </p:spPr>
      </p:pic>
    </p:spTree>
    <p:extLst>
      <p:ext uri="{BB962C8B-B14F-4D97-AF65-F5344CB8AC3E}">
        <p14:creationId xmlns:p14="http://schemas.microsoft.com/office/powerpoint/2010/main" val="41778765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in of the areas of learning, Curriculum for Wales">
            <a:extLst>
              <a:ext uri="{FF2B5EF4-FFF2-40B4-BE49-F238E27FC236}">
                <a16:creationId xmlns:a16="http://schemas.microsoft.com/office/drawing/2014/main" id="{B8280588-CA47-404D-9806-28958CD99533}"/>
              </a:ext>
            </a:extLst>
          </p:cNvPr>
          <p:cNvPicPr>
            <a:picLocks noChangeAspect="1"/>
          </p:cNvPicPr>
          <p:nvPr/>
        </p:nvPicPr>
        <p:blipFill>
          <a:blip r:embed="rId2"/>
          <a:stretch>
            <a:fillRect/>
          </a:stretch>
        </p:blipFill>
        <p:spPr>
          <a:xfrm>
            <a:off x="1547812" y="485775"/>
            <a:ext cx="9096375" cy="5886450"/>
          </a:xfrm>
          <a:prstGeom prst="rect">
            <a:avLst/>
          </a:prstGeom>
        </p:spPr>
      </p:pic>
    </p:spTree>
    <p:extLst>
      <p:ext uri="{BB962C8B-B14F-4D97-AF65-F5344CB8AC3E}">
        <p14:creationId xmlns:p14="http://schemas.microsoft.com/office/powerpoint/2010/main" val="2976141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FC88-666C-454E-8BAD-93074B42D6CB}"/>
              </a:ext>
            </a:extLst>
          </p:cNvPr>
          <p:cNvSpPr>
            <a:spLocks noGrp="1"/>
          </p:cNvSpPr>
          <p:nvPr>
            <p:ph type="title"/>
          </p:nvPr>
        </p:nvSpPr>
        <p:spPr>
          <a:xfrm>
            <a:off x="122583" y="274638"/>
            <a:ext cx="11946834" cy="1143000"/>
          </a:xfrm>
        </p:spPr>
        <p:txBody>
          <a:bodyPr>
            <a:noAutofit/>
          </a:bodyPr>
          <a:lstStyle/>
          <a:p>
            <a:r>
              <a:rPr lang="en-GB" sz="4800" dirty="0" err="1"/>
              <a:t>Cwriciwlwm</a:t>
            </a:r>
            <a:r>
              <a:rPr lang="en-GB" sz="4800" dirty="0"/>
              <a:t> </a:t>
            </a:r>
            <a:r>
              <a:rPr lang="en-GB" sz="4800" dirty="0" err="1"/>
              <a:t>i</a:t>
            </a:r>
            <a:r>
              <a:rPr lang="en-GB" sz="4800" dirty="0"/>
              <a:t> </a:t>
            </a:r>
            <a:r>
              <a:rPr lang="en-GB" sz="4800" dirty="0" err="1"/>
              <a:t>Gymru</a:t>
            </a:r>
            <a:r>
              <a:rPr lang="en-GB" sz="4800" dirty="0"/>
              <a:t> / </a:t>
            </a:r>
            <a:r>
              <a:rPr lang="en-GB" sz="4800" dirty="0">
                <a:solidFill>
                  <a:srgbClr val="0070C0"/>
                </a:solidFill>
              </a:rPr>
              <a:t>Curriculum for Wales</a:t>
            </a:r>
          </a:p>
        </p:txBody>
      </p:sp>
      <p:sp>
        <p:nvSpPr>
          <p:cNvPr id="3" name="Content Placeholder 2">
            <a:extLst>
              <a:ext uri="{FF2B5EF4-FFF2-40B4-BE49-F238E27FC236}">
                <a16:creationId xmlns:a16="http://schemas.microsoft.com/office/drawing/2014/main" id="{8E62A2C6-F0F6-4ED8-8C18-8A08EF45A4B8}"/>
              </a:ext>
            </a:extLst>
          </p:cNvPr>
          <p:cNvSpPr>
            <a:spLocks noGrp="1"/>
          </p:cNvSpPr>
          <p:nvPr>
            <p:ph sz="half" idx="1"/>
          </p:nvPr>
        </p:nvSpPr>
        <p:spPr>
          <a:xfrm>
            <a:off x="838198" y="1574902"/>
            <a:ext cx="5181600" cy="4351338"/>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1" i="0" u="none" strike="noStrike" kern="1200" cap="none" spc="0" normalizeH="0" baseline="0" noProof="0" dirty="0" err="1">
                <a:ln>
                  <a:noFill/>
                </a:ln>
                <a:solidFill>
                  <a:prstClr val="black"/>
                </a:solidFill>
                <a:effectLst/>
                <a:uLnTx/>
                <a:uFillTx/>
                <a:ea typeface="+mn-ea"/>
                <a:cs typeface="+mn-cs"/>
              </a:rPr>
              <a:t>Meysydd</a:t>
            </a:r>
            <a:r>
              <a:rPr kumimoji="0" lang="en-GB" sz="2600" b="1" i="0" u="none" strike="noStrike" kern="1200" cap="none" spc="0" normalizeH="0" baseline="0" noProof="0" dirty="0">
                <a:ln>
                  <a:noFill/>
                </a:ln>
                <a:solidFill>
                  <a:prstClr val="black"/>
                </a:solidFill>
                <a:effectLst/>
                <a:uLnTx/>
                <a:uFillTx/>
                <a:ea typeface="+mn-ea"/>
                <a:cs typeface="+mn-cs"/>
              </a:rPr>
              <a:t> </a:t>
            </a:r>
            <a:r>
              <a:rPr kumimoji="0" lang="en-GB" sz="2600" b="1" i="0" u="none" strike="noStrike" kern="1200" cap="none" spc="0" normalizeH="0" baseline="0" noProof="0" dirty="0" err="1">
                <a:ln>
                  <a:noFill/>
                </a:ln>
                <a:solidFill>
                  <a:prstClr val="black"/>
                </a:solidFill>
                <a:effectLst/>
                <a:uLnTx/>
                <a:uFillTx/>
                <a:ea typeface="+mn-ea"/>
                <a:cs typeface="+mn-cs"/>
              </a:rPr>
              <a:t>dysgu</a:t>
            </a:r>
            <a:r>
              <a:rPr kumimoji="0" lang="en-GB" sz="2600" b="1" i="0" u="none" strike="noStrike" kern="1200" cap="none" spc="0" normalizeH="0" baseline="0" noProof="0" dirty="0">
                <a:ln>
                  <a:noFill/>
                </a:ln>
                <a:solidFill>
                  <a:prstClr val="black"/>
                </a:solidFill>
                <a:effectLst/>
                <a:uLnTx/>
                <a:uFillTx/>
                <a:ea typeface="+mn-ea"/>
                <a:cs typeface="+mn-cs"/>
              </a:rPr>
              <a:t> a </a:t>
            </a:r>
            <a:r>
              <a:rPr kumimoji="0" lang="en-GB" sz="2600" b="1" i="0" u="none" strike="noStrike" kern="1200" cap="none" spc="0" normalizeH="0" baseline="0" noProof="0" dirty="0" err="1">
                <a:ln>
                  <a:noFill/>
                </a:ln>
                <a:solidFill>
                  <a:prstClr val="black"/>
                </a:solidFill>
                <a:effectLst/>
                <a:uLnTx/>
                <a:uFillTx/>
                <a:ea typeface="+mn-ea"/>
                <a:cs typeface="+mn-cs"/>
              </a:rPr>
              <a:t>phrofiad</a:t>
            </a:r>
            <a:endParaRPr kumimoji="0" lang="en-GB" sz="2600" b="1" i="0" u="none" strike="noStrike" kern="1200" cap="none" spc="0" normalizeH="0" baseline="0" noProof="0" dirty="0">
              <a:ln>
                <a:noFill/>
              </a:ln>
              <a:solidFill>
                <a:prstClr val="black"/>
              </a:solidFill>
              <a:effectLst/>
              <a:uLnTx/>
              <a:uFillTx/>
              <a:ea typeface="+mn-ea"/>
              <a:cs typeface="+mn-cs"/>
            </a:endParaRPr>
          </a:p>
          <a:p>
            <a:pPr>
              <a:lnSpc>
                <a:spcPct val="90000"/>
              </a:lnSpc>
              <a:spcBef>
                <a:spcPts val="1000"/>
              </a:spcBef>
              <a:defRPr/>
            </a:pPr>
            <a:r>
              <a:rPr lang="en-GB" sz="2600" b="1" dirty="0" err="1">
                <a:solidFill>
                  <a:prstClr val="black"/>
                </a:solidFill>
              </a:rPr>
              <a:t>Gwyddoniaeth</a:t>
            </a:r>
            <a:r>
              <a:rPr lang="en-GB" sz="2600" b="1" dirty="0">
                <a:solidFill>
                  <a:prstClr val="black"/>
                </a:solidFill>
              </a:rPr>
              <a:t> a </a:t>
            </a:r>
            <a:r>
              <a:rPr lang="en-GB" sz="2600" b="1" dirty="0" err="1">
                <a:solidFill>
                  <a:prstClr val="black"/>
                </a:solidFill>
              </a:rPr>
              <a:t>Thechnoleg</a:t>
            </a:r>
            <a:endParaRPr kumimoji="0" lang="en-GB" sz="2600" b="1"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err="1">
                <a:ln>
                  <a:noFill/>
                </a:ln>
                <a:solidFill>
                  <a:prstClr val="black"/>
                </a:solidFill>
                <a:effectLst/>
                <a:uLnTx/>
                <a:uFillTx/>
                <a:ea typeface="+mn-ea"/>
                <a:cs typeface="+mn-cs"/>
                <a:hlinkClick r:id="rId2"/>
              </a:rPr>
              <a:t>Dolen</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i</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feysydd</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dysgu</a:t>
            </a:r>
            <a:r>
              <a:rPr kumimoji="0" lang="en-GB" sz="2600" b="0" i="0" u="none" strike="noStrike" kern="1200" cap="none" spc="0" normalizeH="0" baseline="0" noProof="0" dirty="0">
                <a:ln>
                  <a:noFill/>
                </a:ln>
                <a:solidFill>
                  <a:prstClr val="black"/>
                </a:solidFill>
                <a:effectLst/>
                <a:uLnTx/>
                <a:uFillTx/>
                <a:ea typeface="+mn-ea"/>
                <a:cs typeface="+mn-cs"/>
                <a:hlinkClick r:id="rId2"/>
              </a:rPr>
              <a:t> a </a:t>
            </a:r>
            <a:r>
              <a:rPr kumimoji="0" lang="en-GB" sz="2600" b="0" i="0" u="none" strike="noStrike" kern="1200" cap="none" spc="0" normalizeH="0" baseline="0" noProof="0" dirty="0" err="1">
                <a:ln>
                  <a:noFill/>
                </a:ln>
                <a:solidFill>
                  <a:prstClr val="black"/>
                </a:solidFill>
                <a:effectLst/>
                <a:uLnTx/>
                <a:uFillTx/>
                <a:ea typeface="+mn-ea"/>
                <a:cs typeface="+mn-cs"/>
                <a:hlinkClick r:id="rId2"/>
              </a:rPr>
              <a:t>phrofiad</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gwyddoniaeth</a:t>
            </a:r>
            <a:r>
              <a:rPr kumimoji="0" lang="en-GB" sz="2600" b="0" i="0" u="none" strike="noStrike" kern="1200" cap="none" spc="0" normalizeH="0" baseline="0" noProof="0" dirty="0">
                <a:ln>
                  <a:noFill/>
                </a:ln>
                <a:solidFill>
                  <a:prstClr val="black"/>
                </a:solidFill>
                <a:effectLst/>
                <a:uLnTx/>
                <a:uFillTx/>
                <a:ea typeface="+mn-ea"/>
                <a:cs typeface="+mn-cs"/>
                <a:hlinkClick r:id="rId2"/>
              </a:rPr>
              <a:t> a </a:t>
            </a:r>
            <a:r>
              <a:rPr kumimoji="0" lang="en-GB" sz="2600" b="0" i="0" u="none" strike="noStrike" kern="1200" cap="none" spc="0" normalizeH="0" baseline="0" noProof="0" dirty="0" err="1">
                <a:ln>
                  <a:noFill/>
                </a:ln>
                <a:solidFill>
                  <a:prstClr val="black"/>
                </a:solidFill>
                <a:effectLst/>
                <a:uLnTx/>
                <a:uFillTx/>
                <a:ea typeface="+mn-ea"/>
                <a:cs typeface="+mn-cs"/>
                <a:hlinkClick r:id="rId2"/>
              </a:rPr>
              <a:t>thechnoleg</a:t>
            </a:r>
            <a:endParaRPr kumimoji="0" lang="en-GB" sz="26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600" b="1" dirty="0" err="1">
                <a:solidFill>
                  <a:prstClr val="black"/>
                </a:solidFill>
              </a:rPr>
              <a:t>Mathemateg</a:t>
            </a:r>
            <a:r>
              <a:rPr lang="en-GB" sz="2600" b="1" dirty="0">
                <a:solidFill>
                  <a:prstClr val="black"/>
                </a:solidFill>
              </a:rPr>
              <a:t> a </a:t>
            </a:r>
            <a:r>
              <a:rPr lang="en-GB" sz="2600" b="1" dirty="0" err="1">
                <a:solidFill>
                  <a:prstClr val="black"/>
                </a:solidFill>
              </a:rPr>
              <a:t>Rhifedd</a:t>
            </a:r>
            <a:endParaRPr kumimoji="0" lang="en-GB" sz="2600" b="1"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err="1">
                <a:ln>
                  <a:noFill/>
                </a:ln>
                <a:solidFill>
                  <a:prstClr val="black"/>
                </a:solidFill>
                <a:effectLst/>
                <a:uLnTx/>
                <a:uFillTx/>
                <a:ea typeface="+mn-ea"/>
                <a:cs typeface="+mn-cs"/>
                <a:hlinkClick r:id="rId3"/>
              </a:rPr>
              <a:t>Dolen</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i</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feysydd</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dysgu</a:t>
            </a:r>
            <a:r>
              <a:rPr kumimoji="0" lang="en-GB" sz="2600" b="0" i="0" u="none" strike="noStrike" kern="1200" cap="none" spc="0" normalizeH="0" baseline="0" noProof="0" dirty="0">
                <a:ln>
                  <a:noFill/>
                </a:ln>
                <a:solidFill>
                  <a:prstClr val="black"/>
                </a:solidFill>
                <a:effectLst/>
                <a:uLnTx/>
                <a:uFillTx/>
                <a:ea typeface="+mn-ea"/>
                <a:cs typeface="+mn-cs"/>
                <a:hlinkClick r:id="rId3"/>
              </a:rPr>
              <a:t> a </a:t>
            </a:r>
            <a:r>
              <a:rPr kumimoji="0" lang="en-GB" sz="2600" b="0" i="0" u="none" strike="noStrike" kern="1200" cap="none" spc="0" normalizeH="0" baseline="0" noProof="0" dirty="0" err="1">
                <a:ln>
                  <a:noFill/>
                </a:ln>
                <a:solidFill>
                  <a:prstClr val="black"/>
                </a:solidFill>
                <a:effectLst/>
                <a:uLnTx/>
                <a:uFillTx/>
                <a:ea typeface="+mn-ea"/>
                <a:cs typeface="+mn-cs"/>
                <a:hlinkClick r:id="rId3"/>
              </a:rPr>
              <a:t>phrofiad</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mathemateg</a:t>
            </a:r>
            <a:r>
              <a:rPr kumimoji="0" lang="en-GB" sz="2600" b="0" i="0" u="none" strike="noStrike" kern="1200" cap="none" spc="0" normalizeH="0" baseline="0" noProof="0" dirty="0">
                <a:ln>
                  <a:noFill/>
                </a:ln>
                <a:solidFill>
                  <a:prstClr val="black"/>
                </a:solidFill>
                <a:effectLst/>
                <a:uLnTx/>
                <a:uFillTx/>
                <a:ea typeface="+mn-ea"/>
                <a:cs typeface="+mn-cs"/>
                <a:hlinkClick r:id="rId3"/>
              </a:rPr>
              <a:t> a </a:t>
            </a:r>
            <a:r>
              <a:rPr kumimoji="0" lang="en-GB" sz="2600" b="0" i="0" u="none" strike="noStrike" kern="1200" cap="none" spc="0" normalizeH="0" baseline="0" noProof="0" dirty="0" err="1">
                <a:ln>
                  <a:noFill/>
                </a:ln>
                <a:solidFill>
                  <a:prstClr val="black"/>
                </a:solidFill>
                <a:effectLst/>
                <a:uLnTx/>
                <a:uFillTx/>
                <a:ea typeface="+mn-ea"/>
                <a:cs typeface="+mn-cs"/>
                <a:hlinkClick r:id="rId3"/>
              </a:rPr>
              <a:t>rhifedd</a:t>
            </a:r>
            <a:endParaRPr kumimoji="0" lang="en-GB" sz="26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Content Placeholder 3">
            <a:extLst>
              <a:ext uri="{FF2B5EF4-FFF2-40B4-BE49-F238E27FC236}">
                <a16:creationId xmlns:a16="http://schemas.microsoft.com/office/drawing/2014/main" id="{FCFCA4F2-201B-49BA-990E-AD9E8960B604}"/>
              </a:ext>
            </a:extLst>
          </p:cNvPr>
          <p:cNvSpPr>
            <a:spLocks noGrp="1"/>
          </p:cNvSpPr>
          <p:nvPr>
            <p:ph sz="half" idx="2"/>
          </p:nvPr>
        </p:nvSpPr>
        <p:spPr>
          <a:xfrm>
            <a:off x="6172202" y="1417638"/>
            <a:ext cx="5181600" cy="4351338"/>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1" i="1" u="none" strike="noStrike" kern="1200" cap="none" spc="0" normalizeH="0" baseline="0" noProof="0" dirty="0">
                <a:ln>
                  <a:noFill/>
                </a:ln>
                <a:solidFill>
                  <a:srgbClr val="0070C0"/>
                </a:solidFill>
                <a:effectLst/>
                <a:uLnTx/>
                <a:uFillTx/>
                <a:ea typeface="+mn-ea"/>
                <a:cs typeface="+mn-cs"/>
              </a:rPr>
              <a:t>Areas of learning and experience</a:t>
            </a:r>
          </a:p>
          <a:p>
            <a:pPr>
              <a:lnSpc>
                <a:spcPct val="90000"/>
              </a:lnSpc>
              <a:spcBef>
                <a:spcPts val="1000"/>
              </a:spcBef>
              <a:defRPr/>
            </a:pPr>
            <a:r>
              <a:rPr kumimoji="0" lang="en-GB" sz="2600" b="0" i="1" u="none" strike="noStrike" kern="1200" cap="none" spc="0" normalizeH="0" baseline="0" noProof="0" dirty="0">
                <a:ln>
                  <a:noFill/>
                </a:ln>
                <a:solidFill>
                  <a:srgbClr val="0070C0"/>
                </a:solidFill>
                <a:effectLst/>
                <a:uLnTx/>
                <a:uFillTx/>
                <a:ea typeface="+mn-ea"/>
                <a:cs typeface="+mn-cs"/>
              </a:rPr>
              <a:t>Science and Technology</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ea"/>
                <a:cs typeface="+mn-cs"/>
                <a:hlinkClick r:id="rId4"/>
              </a:rPr>
              <a:t>Link to the science and technology areas of learning and experience </a:t>
            </a:r>
            <a:endParaRPr kumimoji="0" lang="en-GB" sz="2600" b="0" i="0" u="none" strike="noStrike" kern="1200" cap="none" spc="0" normalizeH="0" baseline="0" noProof="0" dirty="0">
              <a:ln>
                <a:noFill/>
              </a:ln>
              <a:solidFill>
                <a:prstClr val="black"/>
              </a:solidFill>
              <a:effectLst/>
              <a:uLnTx/>
              <a:uFillTx/>
              <a:ea typeface="+mn-ea"/>
              <a:cs typeface="+mn-cs"/>
            </a:endParaRPr>
          </a:p>
          <a:p>
            <a:pPr marL="228600" indent="-228600">
              <a:lnSpc>
                <a:spcPct val="90000"/>
              </a:lnSpc>
              <a:spcBef>
                <a:spcPts val="1000"/>
              </a:spcBef>
              <a:defRPr/>
            </a:pPr>
            <a:r>
              <a:rPr lang="en-GB" sz="2600" i="1" dirty="0">
                <a:solidFill>
                  <a:srgbClr val="0070C0"/>
                </a:solidFill>
              </a:rPr>
              <a:t>Mathematics and Numeracy</a:t>
            </a:r>
            <a:endParaRPr kumimoji="0" lang="en-GB" sz="2600" b="0" i="1" u="none" strike="noStrike" kern="1200" cap="none" spc="0" normalizeH="0" baseline="0" noProof="0" dirty="0">
              <a:ln>
                <a:noFill/>
              </a:ln>
              <a:solidFill>
                <a:srgbClr val="0070C0"/>
              </a:solidFill>
              <a:effectLst/>
              <a:uLnTx/>
              <a:uFillTx/>
              <a:ea typeface="+mn-ea"/>
              <a:cs typeface="+mn-cs"/>
              <a:hlinkClick r:id="rId5">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srgbClr val="0000FF"/>
                </a:solidFill>
                <a:effectLst/>
                <a:uLnTx/>
                <a:uFillTx/>
                <a:ea typeface="+mn-ea"/>
                <a:cs typeface="+mn-cs"/>
                <a:hlinkClick r:id="rId5"/>
              </a:rPr>
              <a:t>Link to the mathematics and numeracy areas of learning and experience </a:t>
            </a:r>
            <a:endParaRPr kumimoji="0" lang="en-GB" sz="2600"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1306380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DF5E-6904-4C8E-B7CD-061C8E78087D}"/>
              </a:ext>
            </a:extLst>
          </p:cNvPr>
          <p:cNvSpPr>
            <a:spLocks noGrp="1"/>
          </p:cNvSpPr>
          <p:nvPr>
            <p:ph type="title"/>
          </p:nvPr>
        </p:nvSpPr>
        <p:spPr>
          <a:xfrm>
            <a:off x="838200" y="365126"/>
            <a:ext cx="10515600" cy="873740"/>
          </a:xfrm>
        </p:spPr>
        <p:txBody>
          <a:bodyPr>
            <a:normAutofit/>
          </a:bodyPr>
          <a:lstStyle/>
          <a:p>
            <a:r>
              <a:rPr lang="en-GB" sz="4800" dirty="0" err="1"/>
              <a:t>Mynd</a:t>
            </a:r>
            <a:r>
              <a:rPr lang="en-GB" sz="4800" dirty="0"/>
              <a:t> </a:t>
            </a:r>
            <a:r>
              <a:rPr lang="en-GB" sz="4800" dirty="0" err="1"/>
              <a:t>tu</a:t>
            </a:r>
            <a:r>
              <a:rPr lang="en-GB" sz="4800" dirty="0"/>
              <a:t> </a:t>
            </a:r>
            <a:r>
              <a:rPr lang="en-GB" sz="4800" dirty="0" err="1"/>
              <a:t>allan</a:t>
            </a:r>
            <a:endParaRPr lang="en-GB" sz="4800" dirty="0"/>
          </a:p>
        </p:txBody>
      </p:sp>
      <p:pic>
        <p:nvPicPr>
          <p:cNvPr id="5" name="Content Placeholder 4" descr="example of a nature hunt sheet">
            <a:extLst>
              <a:ext uri="{FF2B5EF4-FFF2-40B4-BE49-F238E27FC236}">
                <a16:creationId xmlns:a16="http://schemas.microsoft.com/office/drawing/2014/main" id="{30EF06AC-27D1-4C1D-A94D-1D3077B169B1}"/>
              </a:ext>
            </a:extLst>
          </p:cNvPr>
          <p:cNvPicPr>
            <a:picLocks noGrp="1" noChangeAspect="1"/>
          </p:cNvPicPr>
          <p:nvPr>
            <p:ph sz="half" idx="1"/>
          </p:nvPr>
        </p:nvPicPr>
        <p:blipFill>
          <a:blip r:embed="rId2"/>
          <a:stretch>
            <a:fillRect/>
          </a:stretch>
        </p:blipFill>
        <p:spPr>
          <a:xfrm>
            <a:off x="899037" y="1238866"/>
            <a:ext cx="3676650" cy="4465638"/>
          </a:xfrm>
          <a:prstGeom prst="rect">
            <a:avLst/>
          </a:prstGeom>
        </p:spPr>
      </p:pic>
      <p:sp>
        <p:nvSpPr>
          <p:cNvPr id="4" name="Content Placeholder 3">
            <a:extLst>
              <a:ext uri="{FF2B5EF4-FFF2-40B4-BE49-F238E27FC236}">
                <a16:creationId xmlns:a16="http://schemas.microsoft.com/office/drawing/2014/main" id="{5996DD69-373C-4CE0-874A-D35E4A1EBA28}"/>
              </a:ext>
            </a:extLst>
          </p:cNvPr>
          <p:cNvSpPr>
            <a:spLocks noGrp="1"/>
          </p:cNvSpPr>
          <p:nvPr>
            <p:ph sz="half" idx="2"/>
          </p:nvPr>
        </p:nvSpPr>
        <p:spPr>
          <a:xfrm>
            <a:off x="5422900" y="1434480"/>
            <a:ext cx="5384800" cy="3989040"/>
          </a:xfrm>
        </p:spPr>
        <p:txBody>
          <a:bodyPr/>
          <a:lstStyle/>
          <a:p>
            <a:r>
              <a:rPr lang="en-GB" dirty="0" err="1"/>
              <a:t>Syndod</a:t>
            </a:r>
            <a:r>
              <a:rPr lang="en-GB" dirty="0"/>
              <a:t> a </a:t>
            </a:r>
            <a:r>
              <a:rPr lang="en-GB" dirty="0" err="1"/>
              <a:t>rhyfeddod</a:t>
            </a:r>
            <a:r>
              <a:rPr lang="en-GB" dirty="0"/>
              <a:t>?</a:t>
            </a:r>
          </a:p>
          <a:p>
            <a:r>
              <a:rPr lang="en-GB" dirty="0" err="1"/>
              <a:t>Cyfyngiadau</a:t>
            </a:r>
            <a:r>
              <a:rPr lang="en-GB" dirty="0"/>
              <a:t>?</a:t>
            </a:r>
          </a:p>
          <a:p>
            <a:r>
              <a:rPr lang="en-GB" dirty="0" err="1"/>
              <a:t>Heriau</a:t>
            </a:r>
            <a:r>
              <a:rPr lang="en-GB" dirty="0"/>
              <a:t>?</a:t>
            </a:r>
          </a:p>
        </p:txBody>
      </p:sp>
    </p:spTree>
    <p:extLst>
      <p:ext uri="{BB962C8B-B14F-4D97-AF65-F5344CB8AC3E}">
        <p14:creationId xmlns:p14="http://schemas.microsoft.com/office/powerpoint/2010/main" val="535946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DF5E-6904-4C8E-B7CD-061C8E78087D}"/>
              </a:ext>
            </a:extLst>
          </p:cNvPr>
          <p:cNvSpPr>
            <a:spLocks noGrp="1"/>
          </p:cNvSpPr>
          <p:nvPr>
            <p:ph type="title"/>
          </p:nvPr>
        </p:nvSpPr>
        <p:spPr>
          <a:xfrm>
            <a:off x="838200" y="108917"/>
            <a:ext cx="10515600" cy="1325563"/>
          </a:xfrm>
        </p:spPr>
        <p:txBody>
          <a:bodyPr>
            <a:normAutofit/>
          </a:bodyPr>
          <a:lstStyle/>
          <a:p>
            <a:r>
              <a:rPr lang="en-GB" sz="4800" dirty="0">
                <a:solidFill>
                  <a:srgbClr val="0070C0"/>
                </a:solidFill>
              </a:rPr>
              <a:t>Getting outdoors</a:t>
            </a:r>
          </a:p>
        </p:txBody>
      </p:sp>
      <p:pic>
        <p:nvPicPr>
          <p:cNvPr id="5" name="Content Placeholder 4" descr="example of a nature hunt sheet">
            <a:extLst>
              <a:ext uri="{FF2B5EF4-FFF2-40B4-BE49-F238E27FC236}">
                <a16:creationId xmlns:a16="http://schemas.microsoft.com/office/drawing/2014/main" id="{30EF06AC-27D1-4C1D-A94D-1D3077B169B1}"/>
              </a:ext>
            </a:extLst>
          </p:cNvPr>
          <p:cNvPicPr>
            <a:picLocks noGrp="1" noChangeAspect="1"/>
          </p:cNvPicPr>
          <p:nvPr>
            <p:ph sz="half" idx="1"/>
          </p:nvPr>
        </p:nvPicPr>
        <p:blipFill>
          <a:blip r:embed="rId2"/>
          <a:stretch>
            <a:fillRect/>
          </a:stretch>
        </p:blipFill>
        <p:spPr>
          <a:xfrm>
            <a:off x="971551" y="1123950"/>
            <a:ext cx="3676650" cy="4465638"/>
          </a:xfrm>
          <a:prstGeom prst="rect">
            <a:avLst/>
          </a:prstGeom>
        </p:spPr>
      </p:pic>
      <p:sp>
        <p:nvSpPr>
          <p:cNvPr id="4" name="Content Placeholder 3">
            <a:extLst>
              <a:ext uri="{FF2B5EF4-FFF2-40B4-BE49-F238E27FC236}">
                <a16:creationId xmlns:a16="http://schemas.microsoft.com/office/drawing/2014/main" id="{5996DD69-373C-4CE0-874A-D35E4A1EBA28}"/>
              </a:ext>
            </a:extLst>
          </p:cNvPr>
          <p:cNvSpPr>
            <a:spLocks noGrp="1"/>
          </p:cNvSpPr>
          <p:nvPr>
            <p:ph sz="half" idx="2"/>
          </p:nvPr>
        </p:nvSpPr>
        <p:spPr>
          <a:xfrm>
            <a:off x="5422900" y="1434480"/>
            <a:ext cx="5384800" cy="3989040"/>
          </a:xfrm>
        </p:spPr>
        <p:txBody>
          <a:bodyPr/>
          <a:lstStyle/>
          <a:p>
            <a:r>
              <a:rPr lang="en-GB" dirty="0">
                <a:solidFill>
                  <a:srgbClr val="0070C0"/>
                </a:solidFill>
              </a:rPr>
              <a:t>Awe and wonder?</a:t>
            </a:r>
          </a:p>
          <a:p>
            <a:r>
              <a:rPr lang="en-GB" dirty="0">
                <a:solidFill>
                  <a:srgbClr val="0070C0"/>
                </a:solidFill>
              </a:rPr>
              <a:t>Limitations?</a:t>
            </a:r>
          </a:p>
          <a:p>
            <a:r>
              <a:rPr lang="en-GB" dirty="0">
                <a:solidFill>
                  <a:srgbClr val="0070C0"/>
                </a:solidFill>
              </a:rPr>
              <a:t>Challenges?</a:t>
            </a:r>
          </a:p>
        </p:txBody>
      </p:sp>
    </p:spTree>
    <p:extLst>
      <p:ext uri="{BB962C8B-B14F-4D97-AF65-F5344CB8AC3E}">
        <p14:creationId xmlns:p14="http://schemas.microsoft.com/office/powerpoint/2010/main" val="2484653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818D-2D9F-4EEA-8B23-03B6F3474CE5}"/>
              </a:ext>
            </a:extLst>
          </p:cNvPr>
          <p:cNvSpPr>
            <a:spLocks noGrp="1"/>
          </p:cNvSpPr>
          <p:nvPr>
            <p:ph type="title"/>
          </p:nvPr>
        </p:nvSpPr>
        <p:spPr/>
        <p:txBody>
          <a:bodyPr>
            <a:normAutofit/>
          </a:bodyPr>
          <a:lstStyle/>
          <a:p>
            <a:r>
              <a:rPr lang="en-GB" sz="4800" dirty="0" err="1"/>
              <a:t>Mynd</a:t>
            </a:r>
            <a:r>
              <a:rPr lang="en-GB" sz="4800" dirty="0"/>
              <a:t> </a:t>
            </a:r>
            <a:r>
              <a:rPr lang="en-GB" sz="4800" dirty="0" err="1"/>
              <a:t>tuallan</a:t>
            </a:r>
            <a:r>
              <a:rPr lang="en-GB" sz="4800" dirty="0"/>
              <a:t> / </a:t>
            </a:r>
            <a:r>
              <a:rPr lang="en-GB" sz="4800" i="1" dirty="0">
                <a:solidFill>
                  <a:srgbClr val="0070C0"/>
                </a:solidFill>
              </a:rPr>
              <a:t>Going Outdoors </a:t>
            </a:r>
          </a:p>
        </p:txBody>
      </p:sp>
      <p:sp>
        <p:nvSpPr>
          <p:cNvPr id="3" name="Content Placeholder 2">
            <a:extLst>
              <a:ext uri="{FF2B5EF4-FFF2-40B4-BE49-F238E27FC236}">
                <a16:creationId xmlns:a16="http://schemas.microsoft.com/office/drawing/2014/main" id="{2065743A-CAA1-44E6-AB52-152A87885DBD}"/>
              </a:ext>
            </a:extLst>
          </p:cNvPr>
          <p:cNvSpPr>
            <a:spLocks noGrp="1"/>
          </p:cNvSpPr>
          <p:nvPr>
            <p:ph sz="half" idx="1"/>
          </p:nvPr>
        </p:nvSpPr>
        <p:spPr>
          <a:xfrm>
            <a:off x="609600" y="1417638"/>
            <a:ext cx="5384800" cy="4171603"/>
          </a:xfrm>
        </p:spPr>
        <p:txBody>
          <a:bodyPr>
            <a:normAutofit fontScale="92500" lnSpcReduction="10000"/>
          </a:bodyPr>
          <a:lstStyle/>
          <a:p>
            <a:pPr marL="0" indent="0">
              <a:buNone/>
            </a:pPr>
            <a:r>
              <a:rPr lang="en-GB" dirty="0" err="1"/>
              <a:t>Gadewch</a:t>
            </a:r>
            <a:r>
              <a:rPr lang="en-GB" dirty="0"/>
              <a:t> </a:t>
            </a:r>
            <a:r>
              <a:rPr lang="en-GB" dirty="0" err="1"/>
              <a:t>i</a:t>
            </a:r>
            <a:r>
              <a:rPr lang="en-GB" dirty="0"/>
              <a:t> </a:t>
            </a:r>
            <a:r>
              <a:rPr lang="en-GB" dirty="0" err="1"/>
              <a:t>ni</a:t>
            </a:r>
            <a:r>
              <a:rPr lang="en-GB" dirty="0"/>
              <a:t> </a:t>
            </a:r>
            <a:r>
              <a:rPr lang="en-GB" dirty="0" err="1"/>
              <a:t>fynd</a:t>
            </a:r>
            <a:r>
              <a:rPr lang="en-GB" dirty="0"/>
              <a:t> </a:t>
            </a:r>
            <a:r>
              <a:rPr lang="en-GB" dirty="0" err="1"/>
              <a:t>allan</a:t>
            </a:r>
            <a:r>
              <a:rPr lang="en-GB" dirty="0"/>
              <a:t> ac </a:t>
            </a:r>
            <a:r>
              <a:rPr lang="en-GB" dirty="0" err="1"/>
              <a:t>archwilio</a:t>
            </a:r>
            <a:endParaRPr lang="en-GB" dirty="0"/>
          </a:p>
          <a:p>
            <a:r>
              <a:rPr lang="en-GB" dirty="0" err="1"/>
              <a:t>Tynnu</a:t>
            </a:r>
            <a:r>
              <a:rPr lang="en-GB" dirty="0"/>
              <a:t> </a:t>
            </a:r>
            <a:r>
              <a:rPr lang="en-GB" dirty="0" err="1"/>
              <a:t>lluniau</a:t>
            </a:r>
            <a:endParaRPr lang="en-GB" dirty="0"/>
          </a:p>
          <a:p>
            <a:r>
              <a:rPr lang="en-GB" dirty="0" err="1"/>
              <a:t>Cymerwch</a:t>
            </a:r>
            <a:r>
              <a:rPr lang="en-GB" dirty="0"/>
              <a:t> </a:t>
            </a:r>
            <a:r>
              <a:rPr lang="en-GB" dirty="0" err="1"/>
              <a:t>brintiau</a:t>
            </a:r>
            <a:endParaRPr lang="en-GB" dirty="0"/>
          </a:p>
          <a:p>
            <a:r>
              <a:rPr lang="en-GB" dirty="0" err="1"/>
              <a:t>Trafodwch</a:t>
            </a:r>
            <a:r>
              <a:rPr lang="en-GB" dirty="0"/>
              <a:t> </a:t>
            </a:r>
            <a:r>
              <a:rPr lang="en-GB" dirty="0" err="1"/>
              <a:t>yr</a:t>
            </a:r>
            <a:r>
              <a:rPr lang="en-GB" dirty="0"/>
              <a:t> </a:t>
            </a:r>
            <a:r>
              <a:rPr lang="en-GB" dirty="0" err="1"/>
              <a:t>hyn</a:t>
            </a:r>
            <a:r>
              <a:rPr lang="en-GB" dirty="0"/>
              <a:t> </a:t>
            </a:r>
            <a:r>
              <a:rPr lang="en-GB" dirty="0" err="1"/>
              <a:t>rydym</a:t>
            </a:r>
            <a:r>
              <a:rPr lang="en-GB" dirty="0"/>
              <a:t> </a:t>
            </a:r>
            <a:r>
              <a:rPr lang="en-GB" dirty="0" err="1"/>
              <a:t>yn</a:t>
            </a:r>
            <a:r>
              <a:rPr lang="en-GB" dirty="0"/>
              <a:t> </a:t>
            </a:r>
            <a:r>
              <a:rPr lang="en-GB" dirty="0" err="1"/>
              <a:t>ei</a:t>
            </a:r>
            <a:r>
              <a:rPr lang="en-GB" dirty="0"/>
              <a:t> </a:t>
            </a:r>
            <a:r>
              <a:rPr lang="en-GB" dirty="0" err="1"/>
              <a:t>ganfod</a:t>
            </a:r>
            <a:endParaRPr lang="en-GB" dirty="0"/>
          </a:p>
          <a:p>
            <a:r>
              <a:rPr lang="en-GB" dirty="0" err="1"/>
              <a:t>Byddwch</a:t>
            </a:r>
            <a:r>
              <a:rPr lang="en-GB" dirty="0"/>
              <a:t> </a:t>
            </a:r>
            <a:r>
              <a:rPr lang="en-GB" dirty="0" err="1"/>
              <a:t>yn</a:t>
            </a:r>
            <a:r>
              <a:rPr lang="en-GB" dirty="0"/>
              <a:t> </a:t>
            </a:r>
            <a:r>
              <a:rPr lang="en-GB" dirty="0" err="1"/>
              <a:t>chwilfrydig</a:t>
            </a:r>
            <a:r>
              <a:rPr lang="en-GB" dirty="0"/>
              <a:t> </a:t>
            </a:r>
          </a:p>
          <a:p>
            <a:r>
              <a:rPr lang="en-GB" dirty="0" err="1"/>
              <a:t>Gofyn</a:t>
            </a:r>
            <a:r>
              <a:rPr lang="en-GB" dirty="0"/>
              <a:t> </a:t>
            </a:r>
            <a:r>
              <a:rPr lang="en-GB" dirty="0" err="1"/>
              <a:t>cwestiynau</a:t>
            </a:r>
            <a:endParaRPr lang="en-GB" dirty="0"/>
          </a:p>
          <a:p>
            <a:r>
              <a:rPr lang="en-GB" dirty="0" err="1"/>
              <a:t>Meddwl</a:t>
            </a:r>
            <a:r>
              <a:rPr lang="en-GB" dirty="0"/>
              <a:t> </a:t>
            </a:r>
            <a:r>
              <a:rPr lang="en-GB" dirty="0" err="1"/>
              <a:t>parhaus</a:t>
            </a:r>
            <a:r>
              <a:rPr lang="en-GB" dirty="0"/>
              <a:t> </a:t>
            </a:r>
            <a:r>
              <a:rPr lang="en-GB" dirty="0" err="1"/>
              <a:t>ar</a:t>
            </a:r>
            <a:r>
              <a:rPr lang="en-GB" dirty="0"/>
              <a:t> y </a:t>
            </a:r>
            <a:r>
              <a:rPr lang="en-GB" dirty="0" err="1"/>
              <a:t>cyd</a:t>
            </a:r>
            <a:endParaRPr lang="en-GB" dirty="0"/>
          </a:p>
          <a:p>
            <a:r>
              <a:rPr lang="en-GB" dirty="0" err="1"/>
              <a:t>Sgwrs</a:t>
            </a:r>
            <a:r>
              <a:rPr lang="en-GB" dirty="0"/>
              <a:t> </a:t>
            </a:r>
            <a:r>
              <a:rPr lang="en-GB" dirty="0" err="1"/>
              <a:t>metawybyddol</a:t>
            </a:r>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497257C-0411-4125-9D26-7186859D47E2}"/>
              </a:ext>
            </a:extLst>
          </p:cNvPr>
          <p:cNvSpPr>
            <a:spLocks noGrp="1"/>
          </p:cNvSpPr>
          <p:nvPr>
            <p:ph sz="half" idx="2"/>
          </p:nvPr>
        </p:nvSpPr>
        <p:spPr>
          <a:xfrm>
            <a:off x="6197600" y="1417638"/>
            <a:ext cx="5384800" cy="4171603"/>
          </a:xfrm>
        </p:spPr>
        <p:txBody>
          <a:bodyPr>
            <a:normAutofit fontScale="92500" lnSpcReduction="10000"/>
          </a:bodyPr>
          <a:lstStyle/>
          <a:p>
            <a:pPr marL="0" indent="0">
              <a:buNone/>
            </a:pPr>
            <a:r>
              <a:rPr lang="en-GB" i="1" dirty="0">
                <a:solidFill>
                  <a:srgbClr val="0070C0"/>
                </a:solidFill>
              </a:rPr>
              <a:t>Lets go out and explore</a:t>
            </a:r>
          </a:p>
          <a:p>
            <a:r>
              <a:rPr lang="en-GB" i="1" dirty="0">
                <a:solidFill>
                  <a:srgbClr val="0070C0"/>
                </a:solidFill>
              </a:rPr>
              <a:t>Take pictures</a:t>
            </a:r>
          </a:p>
          <a:p>
            <a:r>
              <a:rPr lang="en-GB" i="1" dirty="0">
                <a:solidFill>
                  <a:srgbClr val="0070C0"/>
                </a:solidFill>
              </a:rPr>
              <a:t>Take prints</a:t>
            </a:r>
          </a:p>
          <a:p>
            <a:r>
              <a:rPr lang="en-GB" i="1" dirty="0">
                <a:solidFill>
                  <a:srgbClr val="0070C0"/>
                </a:solidFill>
              </a:rPr>
              <a:t>Discuss what we find</a:t>
            </a:r>
          </a:p>
          <a:p>
            <a:r>
              <a:rPr lang="en-GB" i="1" dirty="0">
                <a:solidFill>
                  <a:srgbClr val="0070C0"/>
                </a:solidFill>
              </a:rPr>
              <a:t>Be curious</a:t>
            </a:r>
          </a:p>
          <a:p>
            <a:r>
              <a:rPr lang="en-GB" i="1" dirty="0">
                <a:solidFill>
                  <a:srgbClr val="0070C0"/>
                </a:solidFill>
              </a:rPr>
              <a:t>Ask questions</a:t>
            </a:r>
          </a:p>
          <a:p>
            <a:r>
              <a:rPr lang="en-GB" i="1" dirty="0">
                <a:solidFill>
                  <a:srgbClr val="0070C0"/>
                </a:solidFill>
              </a:rPr>
              <a:t>Sustained shared thinking</a:t>
            </a:r>
          </a:p>
          <a:p>
            <a:r>
              <a:rPr lang="en-GB" i="1" dirty="0">
                <a:solidFill>
                  <a:srgbClr val="0070C0"/>
                </a:solidFill>
              </a:rPr>
              <a:t>Metacognitive talk</a:t>
            </a:r>
          </a:p>
          <a:p>
            <a:endParaRPr lang="en-GB" dirty="0"/>
          </a:p>
          <a:p>
            <a:endParaRPr lang="en-GB" dirty="0"/>
          </a:p>
        </p:txBody>
      </p:sp>
    </p:spTree>
    <p:extLst>
      <p:ext uri="{BB962C8B-B14F-4D97-AF65-F5344CB8AC3E}">
        <p14:creationId xmlns:p14="http://schemas.microsoft.com/office/powerpoint/2010/main" val="1364621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err="1"/>
              <a:t>Wythnos</a:t>
            </a:r>
            <a:r>
              <a:rPr lang="en-GB" sz="4800" dirty="0"/>
              <a:t> </a:t>
            </a:r>
            <a:r>
              <a:rPr lang="en-GB" sz="4800" dirty="0" err="1"/>
              <a:t>nesaf</a:t>
            </a:r>
            <a:r>
              <a:rPr lang="en-GB" sz="4800" dirty="0"/>
              <a:t> / </a:t>
            </a:r>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800" y="838200"/>
            <a:ext cx="5518150" cy="6819900"/>
          </a:xfrm>
        </p:spPr>
        <p:txBody>
          <a:bodyPr>
            <a:normAutofit/>
          </a:bodyPr>
          <a:lstStyle/>
          <a:p>
            <a:pPr marL="0" indent="0">
              <a:buNone/>
            </a:pPr>
            <a:r>
              <a:rPr lang="en-GB" sz="3600" dirty="0"/>
              <a:t>Choose a theorist / approach and consider how their ideas link specifically to curiosity discovery / mathematics /science / outdoors.</a:t>
            </a:r>
          </a:p>
          <a:p>
            <a:pPr marL="0" indent="0">
              <a:buNone/>
            </a:pPr>
            <a:r>
              <a:rPr lang="en-GB" sz="3600" dirty="0"/>
              <a:t>Be ready to share your ideas next week.</a:t>
            </a:r>
          </a:p>
          <a:p>
            <a:pPr marL="0" indent="0">
              <a:buNone/>
            </a:pPr>
            <a:endParaRPr lang="en-GB" sz="4200"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894406A-9D97-47A8-A986-751428B0657B}"/>
              </a:ext>
            </a:extLst>
          </p:cNvPr>
          <p:cNvSpPr>
            <a:spLocks noGrp="1"/>
          </p:cNvSpPr>
          <p:nvPr>
            <p:ph sz="half" idx="2"/>
          </p:nvPr>
        </p:nvSpPr>
        <p:spPr>
          <a:xfrm>
            <a:off x="6197600" y="838200"/>
            <a:ext cx="5518150" cy="5124450"/>
          </a:xfrm>
        </p:spPr>
        <p:txBody>
          <a:bodyPr>
            <a:normAutofit/>
          </a:bodyPr>
          <a:lstStyle/>
          <a:p>
            <a:pPr marL="0" indent="0">
              <a:buNone/>
            </a:pPr>
            <a:r>
              <a:rPr lang="en-GB" sz="3600" i="1" dirty="0">
                <a:solidFill>
                  <a:srgbClr val="0070C0"/>
                </a:solidFill>
              </a:rPr>
              <a:t>Choose a theorist / approach and consider how their ideas link specifically to curiosity discovery / maths /science outdoors and </a:t>
            </a:r>
            <a:r>
              <a:rPr lang="en-GB" sz="3600" i="1" dirty="0" err="1">
                <a:solidFill>
                  <a:srgbClr val="0070C0"/>
                </a:solidFill>
              </a:rPr>
              <a:t>Dewch</a:t>
            </a:r>
            <a:r>
              <a:rPr lang="en-GB" sz="3600" i="1" dirty="0">
                <a:solidFill>
                  <a:srgbClr val="0070C0"/>
                </a:solidFill>
              </a:rPr>
              <a:t> </a:t>
            </a:r>
            <a:r>
              <a:rPr lang="en-GB" sz="3600" i="1" dirty="0" err="1">
                <a:solidFill>
                  <a:srgbClr val="0070C0"/>
                </a:solidFill>
              </a:rPr>
              <a:t>yn</a:t>
            </a:r>
            <a:r>
              <a:rPr lang="en-GB" sz="3600" i="1" dirty="0">
                <a:solidFill>
                  <a:srgbClr val="0070C0"/>
                </a:solidFill>
              </a:rPr>
              <a:t> </a:t>
            </a:r>
            <a:r>
              <a:rPr lang="en-GB" sz="3600" i="1" dirty="0" err="1">
                <a:solidFill>
                  <a:srgbClr val="0070C0"/>
                </a:solidFill>
              </a:rPr>
              <a:t>barod</a:t>
            </a:r>
            <a:r>
              <a:rPr lang="en-GB" sz="3600" i="1" dirty="0">
                <a:solidFill>
                  <a:srgbClr val="0070C0"/>
                </a:solidFill>
              </a:rPr>
              <a:t> </a:t>
            </a:r>
            <a:r>
              <a:rPr lang="en-GB" sz="3600" i="1" dirty="0" err="1">
                <a:solidFill>
                  <a:srgbClr val="0070C0"/>
                </a:solidFill>
              </a:rPr>
              <a:t>i</a:t>
            </a:r>
            <a:r>
              <a:rPr lang="en-GB" sz="3600" i="1" dirty="0">
                <a:solidFill>
                  <a:srgbClr val="0070C0"/>
                </a:solidFill>
              </a:rPr>
              <a:t> </a:t>
            </a:r>
            <a:r>
              <a:rPr lang="en-GB" sz="3600" i="1" dirty="0" err="1">
                <a:solidFill>
                  <a:srgbClr val="0070C0"/>
                </a:solidFill>
              </a:rPr>
              <a:t>rannu</a:t>
            </a:r>
            <a:r>
              <a:rPr lang="en-GB" sz="3600" i="1" dirty="0">
                <a:solidFill>
                  <a:srgbClr val="0070C0"/>
                </a:solidFill>
              </a:rPr>
              <a:t> </a:t>
            </a:r>
            <a:r>
              <a:rPr lang="en-GB" sz="3600" i="1" dirty="0" err="1">
                <a:solidFill>
                  <a:srgbClr val="0070C0"/>
                </a:solidFill>
              </a:rPr>
              <a:t>eich</a:t>
            </a:r>
            <a:r>
              <a:rPr lang="en-GB" sz="3600" i="1" dirty="0">
                <a:solidFill>
                  <a:srgbClr val="0070C0"/>
                </a:solidFill>
              </a:rPr>
              <a:t> </a:t>
            </a:r>
            <a:r>
              <a:rPr lang="en-GB" sz="3600" i="1" dirty="0" err="1">
                <a:solidFill>
                  <a:srgbClr val="0070C0"/>
                </a:solidFill>
              </a:rPr>
              <a:t>syniadau</a:t>
            </a:r>
            <a:r>
              <a:rPr lang="en-GB" sz="3600" i="1" dirty="0">
                <a:solidFill>
                  <a:srgbClr val="0070C0"/>
                </a:solidFill>
              </a:rPr>
              <a:t> </a:t>
            </a:r>
            <a:r>
              <a:rPr lang="en-GB" sz="3600" i="1" dirty="0" err="1">
                <a:solidFill>
                  <a:srgbClr val="0070C0"/>
                </a:solidFill>
              </a:rPr>
              <a:t>wythnos</a:t>
            </a:r>
            <a:r>
              <a:rPr lang="en-GB" sz="3600" i="1" dirty="0">
                <a:solidFill>
                  <a:srgbClr val="0070C0"/>
                </a:solidFill>
              </a:rPr>
              <a:t> </a:t>
            </a:r>
            <a:r>
              <a:rPr lang="en-GB" sz="3600" i="1" dirty="0" err="1">
                <a:solidFill>
                  <a:srgbClr val="0070C0"/>
                </a:solidFill>
              </a:rPr>
              <a:t>nesaf</a:t>
            </a:r>
            <a:r>
              <a:rPr lang="en-GB" sz="3600" i="1" dirty="0">
                <a:solidFill>
                  <a:srgbClr val="0070C0"/>
                </a:solidFill>
              </a:rPr>
              <a:t>.</a:t>
            </a:r>
          </a:p>
          <a:p>
            <a:endParaRPr lang="en-GB" dirty="0"/>
          </a:p>
        </p:txBody>
      </p:sp>
    </p:spTree>
    <p:extLst>
      <p:ext uri="{BB962C8B-B14F-4D97-AF65-F5344CB8AC3E}">
        <p14:creationId xmlns:p14="http://schemas.microsoft.com/office/powerpoint/2010/main" val="2983269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err="1"/>
              <a:t>Wythnos</a:t>
            </a:r>
            <a:r>
              <a:rPr lang="en-GB" sz="4800" dirty="0"/>
              <a:t> </a:t>
            </a:r>
            <a:r>
              <a:rPr lang="en-GB" sz="4800" dirty="0" err="1"/>
              <a:t>nesaf</a:t>
            </a:r>
            <a:r>
              <a:rPr lang="en-GB" sz="4800" dirty="0"/>
              <a:t> / </a:t>
            </a:r>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800" y="838200"/>
            <a:ext cx="5518150" cy="4807226"/>
          </a:xfrm>
        </p:spPr>
        <p:txBody>
          <a:bodyPr>
            <a:normAutofit fontScale="550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Froebel.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Malaguzzi- Reggio Emilia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Piaget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Schemas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Vygotsky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Bruner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Montessori</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Steiner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Dull </a:t>
            </a:r>
            <a:r>
              <a:rPr kumimoji="0" lang="en-GB" sz="4400" b="0" i="0" u="none" strike="noStrike" kern="1200" cap="none" spc="0" normalizeH="0" baseline="0" noProof="0" dirty="0" err="1">
                <a:ln>
                  <a:noFill/>
                </a:ln>
                <a:solidFill>
                  <a:prstClr val="black"/>
                </a:solidFill>
                <a:effectLst/>
                <a:uLnTx/>
                <a:uFillTx/>
                <a:ea typeface="+mn-ea"/>
                <a:cs typeface="+mn-cs"/>
              </a:rPr>
              <a:t>Sgandinafia</a:t>
            </a:r>
            <a:endParaRPr kumimoji="0" lang="en-GB" sz="4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Maslow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Bronfenbrenner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Forest School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Coastal school</a:t>
            </a:r>
          </a:p>
          <a:p>
            <a:pPr marL="0" indent="0">
              <a:buNone/>
            </a:pPr>
            <a:endParaRPr lang="en-GB" sz="4400" dirty="0"/>
          </a:p>
          <a:p>
            <a:endParaRPr lang="en-GB" sz="4400"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894406A-9D97-47A8-A986-751428B0657B}"/>
              </a:ext>
            </a:extLst>
          </p:cNvPr>
          <p:cNvSpPr>
            <a:spLocks noGrp="1"/>
          </p:cNvSpPr>
          <p:nvPr>
            <p:ph sz="half" idx="2"/>
          </p:nvPr>
        </p:nvSpPr>
        <p:spPr>
          <a:xfrm>
            <a:off x="6369050" y="838200"/>
            <a:ext cx="5518150" cy="5745162"/>
          </a:xfrm>
        </p:spPr>
        <p:txBody>
          <a:bodyPr>
            <a:normAutofit fontScale="55000" lnSpcReduction="20000"/>
          </a:bodyPr>
          <a:lstStyle/>
          <a:p>
            <a:r>
              <a:rPr lang="en-GB" sz="4400" i="1" dirty="0">
                <a:solidFill>
                  <a:srgbClr val="0070C0"/>
                </a:solidFill>
              </a:rPr>
              <a:t>Froebel</a:t>
            </a:r>
          </a:p>
          <a:p>
            <a:r>
              <a:rPr lang="en-GB" sz="4400" i="1" dirty="0">
                <a:solidFill>
                  <a:srgbClr val="0070C0"/>
                </a:solidFill>
              </a:rPr>
              <a:t>Malaguzzi- Reggio Emilia approach</a:t>
            </a:r>
          </a:p>
          <a:p>
            <a:r>
              <a:rPr lang="en-GB" sz="4400" i="1" dirty="0">
                <a:solidFill>
                  <a:srgbClr val="0070C0"/>
                </a:solidFill>
              </a:rPr>
              <a:t>Piaget</a:t>
            </a:r>
          </a:p>
          <a:p>
            <a:r>
              <a:rPr lang="en-GB" sz="4400" i="1" dirty="0">
                <a:solidFill>
                  <a:srgbClr val="0070C0"/>
                </a:solidFill>
              </a:rPr>
              <a:t>Schemas</a:t>
            </a:r>
          </a:p>
          <a:p>
            <a:r>
              <a:rPr lang="en-GB" sz="4400" i="1" dirty="0">
                <a:solidFill>
                  <a:srgbClr val="0070C0"/>
                </a:solidFill>
              </a:rPr>
              <a:t>Vygotsky</a:t>
            </a:r>
          </a:p>
          <a:p>
            <a:r>
              <a:rPr lang="en-GB" sz="4400" i="1" dirty="0">
                <a:solidFill>
                  <a:srgbClr val="0070C0"/>
                </a:solidFill>
              </a:rPr>
              <a:t>Bruner</a:t>
            </a:r>
          </a:p>
          <a:p>
            <a:r>
              <a:rPr lang="en-GB" sz="4400" i="1" dirty="0">
                <a:solidFill>
                  <a:srgbClr val="0070C0"/>
                </a:solidFill>
              </a:rPr>
              <a:t>Montessori</a:t>
            </a:r>
          </a:p>
          <a:p>
            <a:r>
              <a:rPr lang="en-GB" sz="4400" i="1" dirty="0">
                <a:solidFill>
                  <a:srgbClr val="0070C0"/>
                </a:solidFill>
              </a:rPr>
              <a:t>Steiner</a:t>
            </a:r>
          </a:p>
          <a:p>
            <a:r>
              <a:rPr lang="en-GB" sz="4400" i="1" dirty="0">
                <a:solidFill>
                  <a:srgbClr val="0070C0"/>
                </a:solidFill>
              </a:rPr>
              <a:t>Scandinavian approach</a:t>
            </a:r>
          </a:p>
          <a:p>
            <a:r>
              <a:rPr lang="en-GB" sz="4400" i="1" dirty="0">
                <a:solidFill>
                  <a:srgbClr val="0070C0"/>
                </a:solidFill>
              </a:rPr>
              <a:t>Maslow</a:t>
            </a:r>
          </a:p>
          <a:p>
            <a:r>
              <a:rPr lang="en-GB" sz="4400" i="1" dirty="0">
                <a:solidFill>
                  <a:srgbClr val="0070C0"/>
                </a:solidFill>
              </a:rPr>
              <a:t>Bronfenbrenner</a:t>
            </a:r>
          </a:p>
          <a:p>
            <a:r>
              <a:rPr lang="en-GB" sz="4400" i="1" dirty="0">
                <a:solidFill>
                  <a:srgbClr val="0070C0"/>
                </a:solidFill>
              </a:rPr>
              <a:t>Forest School</a:t>
            </a:r>
          </a:p>
          <a:p>
            <a:r>
              <a:rPr lang="en-GB" sz="4400" i="1" dirty="0">
                <a:solidFill>
                  <a:srgbClr val="0070C0"/>
                </a:solidFill>
              </a:rPr>
              <a:t>Coastal School</a:t>
            </a:r>
          </a:p>
          <a:p>
            <a:endParaRPr lang="en-GB" dirty="0"/>
          </a:p>
        </p:txBody>
      </p:sp>
    </p:spTree>
    <p:extLst>
      <p:ext uri="{BB962C8B-B14F-4D97-AF65-F5344CB8AC3E}">
        <p14:creationId xmlns:p14="http://schemas.microsoft.com/office/powerpoint/2010/main" val="8900853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E341-A866-4193-8439-A5CCBB8578D4}"/>
              </a:ext>
            </a:extLst>
          </p:cNvPr>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a:extLst>
              <a:ext uri="{FF2B5EF4-FFF2-40B4-BE49-F238E27FC236}">
                <a16:creationId xmlns:a16="http://schemas.microsoft.com/office/drawing/2014/main" id="{0360C02A-6E5A-4D26-9AAE-06903BEA0C24}"/>
              </a:ext>
            </a:extLst>
          </p:cNvPr>
          <p:cNvSpPr>
            <a:spLocks noGrp="1"/>
          </p:cNvSpPr>
          <p:nvPr>
            <p:ph sz="half" idx="1"/>
          </p:nvPr>
        </p:nvSpPr>
        <p:spPr/>
        <p:txBody>
          <a:bodyPr/>
          <a:lstStyle/>
          <a:p>
            <a:r>
              <a:rPr lang="cy-GB" dirty="0"/>
              <a:t>Fideos i gefnogi eich gwaith ymchwil yn dilyn a </a:t>
            </a:r>
            <a:r>
              <a:rPr lang="cy-GB" dirty="0" err="1"/>
              <a:t>Sway</a:t>
            </a:r>
            <a:r>
              <a:rPr lang="cy-GB" dirty="0"/>
              <a:t> 1 ar </a:t>
            </a:r>
            <a:r>
              <a:rPr lang="cy-GB" dirty="0" err="1"/>
              <a:t>Moodle</a:t>
            </a:r>
            <a:endParaRPr lang="cy-GB" dirty="0"/>
          </a:p>
        </p:txBody>
      </p:sp>
      <p:sp>
        <p:nvSpPr>
          <p:cNvPr id="4" name="Content Placeholder 3">
            <a:extLst>
              <a:ext uri="{FF2B5EF4-FFF2-40B4-BE49-F238E27FC236}">
                <a16:creationId xmlns:a16="http://schemas.microsoft.com/office/drawing/2014/main" id="{8DEE4205-A13D-4AC6-8127-92A2E129E781}"/>
              </a:ext>
            </a:extLst>
          </p:cNvPr>
          <p:cNvSpPr>
            <a:spLocks noGrp="1"/>
          </p:cNvSpPr>
          <p:nvPr>
            <p:ph sz="half" idx="2"/>
          </p:nvPr>
        </p:nvSpPr>
        <p:spPr/>
        <p:txBody>
          <a:bodyPr/>
          <a:lstStyle/>
          <a:p>
            <a:r>
              <a:rPr lang="en-GB" i="1" dirty="0">
                <a:solidFill>
                  <a:srgbClr val="0070C0"/>
                </a:solidFill>
              </a:rPr>
              <a:t>Some videos follow to support your research as well as Sway 1 on Moodle</a:t>
            </a:r>
          </a:p>
        </p:txBody>
      </p:sp>
    </p:spTree>
    <p:extLst>
      <p:ext uri="{BB962C8B-B14F-4D97-AF65-F5344CB8AC3E}">
        <p14:creationId xmlns:p14="http://schemas.microsoft.com/office/powerpoint/2010/main" val="4116497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Scandinavian approach</a:t>
            </a:r>
            <a:endParaRPr lang="en-GB" i="1" dirty="0">
              <a:solidFill>
                <a:schemeClr val="accent1"/>
              </a:solidFill>
            </a:endParaRPr>
          </a:p>
        </p:txBody>
      </p:sp>
      <p:sp>
        <p:nvSpPr>
          <p:cNvPr id="3" name="Content Placeholder 2"/>
          <p:cNvSpPr>
            <a:spLocks noGrp="1"/>
          </p:cNvSpPr>
          <p:nvPr>
            <p:ph idx="1"/>
          </p:nvPr>
        </p:nvSpPr>
        <p:spPr/>
        <p:txBody>
          <a:bodyPr/>
          <a:lstStyle/>
          <a:p>
            <a:r>
              <a:rPr lang="en-GB" dirty="0">
                <a:hlinkClick r:id="rId2"/>
              </a:rPr>
              <a:t>Link to video exploring Denmark's Forest Kindergartens </a:t>
            </a:r>
            <a:endParaRPr lang="en-GB" dirty="0"/>
          </a:p>
          <a:p>
            <a:endParaRPr lang="en-GB" dirty="0"/>
          </a:p>
        </p:txBody>
      </p:sp>
    </p:spTree>
    <p:extLst>
      <p:ext uri="{BB962C8B-B14F-4D97-AF65-F5344CB8AC3E}">
        <p14:creationId xmlns:p14="http://schemas.microsoft.com/office/powerpoint/2010/main" val="4135636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Montessori</a:t>
            </a:r>
            <a:br>
              <a:rPr lang="en-GB" sz="4800" dirty="0"/>
            </a:br>
            <a:r>
              <a:rPr lang="en-GB" sz="4800" i="1" dirty="0" err="1">
                <a:solidFill>
                  <a:srgbClr val="0070C0"/>
                </a:solidFill>
              </a:rPr>
              <a:t>Montessori</a:t>
            </a:r>
            <a:r>
              <a:rPr lang="en-GB" sz="4800" i="1" dirty="0">
                <a:solidFill>
                  <a:srgbClr val="0070C0"/>
                </a:solidFill>
              </a:rPr>
              <a:t> Learning Environment</a:t>
            </a:r>
          </a:p>
        </p:txBody>
      </p:sp>
      <p:sp>
        <p:nvSpPr>
          <p:cNvPr id="3" name="Content Placeholder 2"/>
          <p:cNvSpPr>
            <a:spLocks noGrp="1"/>
          </p:cNvSpPr>
          <p:nvPr>
            <p:ph sz="half" idx="1"/>
          </p:nvPr>
        </p:nvSpPr>
        <p:spPr/>
        <p:txBody>
          <a:bodyPr vert="horz" lIns="91440" tIns="45720" rIns="91440" bIns="45720" rtlCol="0" anchor="t">
            <a:normAutofit/>
          </a:bodyPr>
          <a:lstStyle/>
          <a:p>
            <a:r>
              <a:rPr lang="en-GB" dirty="0">
                <a:ea typeface="+mn-lt"/>
                <a:cs typeface="+mn-lt"/>
                <a:hlinkClick r:id="rId2"/>
              </a:rPr>
              <a:t>A Montessori Morning. - YouTube</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234197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Steiner</a:t>
            </a:r>
            <a:br>
              <a:rPr lang="en-GB" sz="4800" dirty="0"/>
            </a:br>
            <a:r>
              <a:rPr lang="en-GB" sz="4800" i="1" dirty="0">
                <a:solidFill>
                  <a:srgbClr val="0070C0"/>
                </a:solidFill>
              </a:rPr>
              <a:t>Steiner Learning Environment</a:t>
            </a:r>
          </a:p>
        </p:txBody>
      </p:sp>
      <p:sp>
        <p:nvSpPr>
          <p:cNvPr id="3" name="Content Placeholder 2"/>
          <p:cNvSpPr>
            <a:spLocks noGrp="1"/>
          </p:cNvSpPr>
          <p:nvPr>
            <p:ph sz="half" idx="1"/>
          </p:nvPr>
        </p:nvSpPr>
        <p:spPr/>
        <p:txBody>
          <a:bodyPr/>
          <a:lstStyle/>
          <a:p>
            <a:r>
              <a:rPr lang="en-GB" dirty="0">
                <a:hlinkClick r:id="rId2"/>
              </a:rPr>
              <a:t>Link to a video of a Steiner setting</a:t>
            </a:r>
            <a:endParaRPr lang="en-GB" dirty="0"/>
          </a:p>
          <a:p>
            <a:r>
              <a:rPr kumimoji="0" lang="en-GB" b="0" i="0" u="none" strike="noStrike" kern="0" cap="none" spc="0" normalizeH="0" baseline="0" noProof="0" dirty="0">
                <a:ln>
                  <a:noFill/>
                </a:ln>
                <a:solidFill>
                  <a:sysClr val="windowText" lastClr="000000"/>
                </a:solidFill>
                <a:effectLst/>
                <a:uLnTx/>
                <a:uFillTx/>
                <a:hlinkClick r:id="rId3"/>
              </a:rPr>
              <a:t>Link to  a video of a Steiner setting</a:t>
            </a:r>
            <a:endParaRPr kumimoji="0" lang="en-GB" b="0" i="0" u="none" strike="noStrike" kern="0" cap="none" spc="0" normalizeH="0" baseline="0" noProof="0" dirty="0">
              <a:ln>
                <a:noFill/>
              </a:ln>
              <a:solidFill>
                <a:sysClr val="windowText" lastClr="000000"/>
              </a:solidFill>
              <a:effectLst/>
              <a:uLnTx/>
              <a:uFillTx/>
            </a:endParaRP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985598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Reggio Emilia </a:t>
            </a:r>
            <a:br>
              <a:rPr lang="en-GB" sz="4800" dirty="0"/>
            </a:br>
            <a:r>
              <a:rPr lang="en-GB" sz="4800" i="1" dirty="0">
                <a:solidFill>
                  <a:srgbClr val="0070C0"/>
                </a:solidFill>
              </a:rPr>
              <a:t>Reggio Emilia  Learning Environment</a:t>
            </a:r>
          </a:p>
        </p:txBody>
      </p:sp>
      <p:sp>
        <p:nvSpPr>
          <p:cNvPr id="3" name="Content Placeholder 2"/>
          <p:cNvSpPr>
            <a:spLocks noGrp="1"/>
          </p:cNvSpPr>
          <p:nvPr>
            <p:ph sz="half" idx="1"/>
          </p:nvPr>
        </p:nvSpPr>
        <p:spPr/>
        <p:txBody>
          <a:bodyPr/>
          <a:lstStyle/>
          <a:p>
            <a:r>
              <a:rPr lang="en-GB">
                <a:hlinkClick r:id="rId2"/>
              </a:rPr>
              <a:t>Link </a:t>
            </a:r>
            <a:r>
              <a:rPr lang="en-GB" dirty="0">
                <a:hlinkClick r:id="rId2"/>
              </a:rPr>
              <a:t>to a video exploring the Reggio Emilia approach</a:t>
            </a:r>
            <a:endParaRPr lang="en-GB" dirty="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727016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057400" y="584332"/>
            <a:ext cx="8229600" cy="91479"/>
          </a:xfrm>
        </p:spPr>
        <p:txBody>
          <a:bodyPr>
            <a:noAutofit/>
          </a:bodyPr>
          <a:lstStyle/>
          <a:p>
            <a:r>
              <a:rPr lang="en-GB" sz="4800" dirty="0" err="1"/>
              <a:t>Awduron</a:t>
            </a:r>
            <a:r>
              <a:rPr lang="en-GB" sz="4800" dirty="0"/>
              <a:t> </a:t>
            </a:r>
            <a:r>
              <a:rPr lang="en-GB" sz="4800" dirty="0" err="1"/>
              <a:t>Pwysig</a:t>
            </a:r>
            <a:br>
              <a:rPr lang="en-GB" sz="4800" dirty="0"/>
            </a:br>
            <a:r>
              <a:rPr lang="en-GB" sz="4800" dirty="0">
                <a:solidFill>
                  <a:srgbClr val="0070C0"/>
                </a:solidFill>
              </a:rPr>
              <a:t>Important Authors</a:t>
            </a:r>
          </a:p>
        </p:txBody>
      </p:sp>
      <p:sp>
        <p:nvSpPr>
          <p:cNvPr id="9" name="Content Placeholder 8"/>
          <p:cNvSpPr>
            <a:spLocks noGrp="1"/>
          </p:cNvSpPr>
          <p:nvPr>
            <p:ph sz="half" idx="1"/>
          </p:nvPr>
        </p:nvSpPr>
        <p:spPr>
          <a:xfrm>
            <a:off x="1981200" y="1449131"/>
            <a:ext cx="4038600" cy="4824537"/>
          </a:xfrm>
        </p:spPr>
        <p:txBody>
          <a:bodyPr>
            <a:normAutofit/>
          </a:bodyPr>
          <a:lstStyle/>
          <a:p>
            <a:r>
              <a:rPr lang="en-GB" dirty="0"/>
              <a:t>Knight</a:t>
            </a:r>
          </a:p>
          <a:p>
            <a:r>
              <a:rPr lang="en-GB" dirty="0" err="1"/>
              <a:t>Louv</a:t>
            </a:r>
            <a:endParaRPr lang="en-GB" dirty="0"/>
          </a:p>
          <a:p>
            <a:r>
              <a:rPr lang="en-GB" dirty="0" err="1"/>
              <a:t>Bilton</a:t>
            </a:r>
            <a:endParaRPr lang="en-GB" dirty="0"/>
          </a:p>
          <a:p>
            <a:r>
              <a:rPr lang="en-GB" dirty="0"/>
              <a:t>Jan White</a:t>
            </a:r>
          </a:p>
          <a:p>
            <a:r>
              <a:rPr lang="en-GB" dirty="0"/>
              <a:t>Waters-Davies</a:t>
            </a:r>
          </a:p>
          <a:p>
            <a:r>
              <a:rPr lang="en-GB" dirty="0"/>
              <a:t>Ouvry</a:t>
            </a:r>
          </a:p>
          <a:p>
            <a:r>
              <a:rPr lang="en-GB" dirty="0"/>
              <a:t>Lynda Keith</a:t>
            </a:r>
          </a:p>
          <a:p>
            <a:r>
              <a:rPr lang="en-GB" dirty="0"/>
              <a:t>Brunton a Thornton</a:t>
            </a:r>
          </a:p>
          <a:p>
            <a:endParaRPr lang="en-GB" dirty="0"/>
          </a:p>
        </p:txBody>
      </p:sp>
      <p:sp>
        <p:nvSpPr>
          <p:cNvPr id="10" name="Content Placeholder 9"/>
          <p:cNvSpPr>
            <a:spLocks noGrp="1"/>
          </p:cNvSpPr>
          <p:nvPr>
            <p:ph sz="half" idx="2"/>
          </p:nvPr>
        </p:nvSpPr>
        <p:spPr>
          <a:xfrm>
            <a:off x="6240016" y="1304976"/>
            <a:ext cx="3970784" cy="4572511"/>
          </a:xfrm>
        </p:spPr>
        <p:txBody>
          <a:bodyPr>
            <a:normAutofit/>
          </a:bodyPr>
          <a:lstStyle/>
          <a:p>
            <a:r>
              <a:rPr lang="en-GB" dirty="0">
                <a:solidFill>
                  <a:srgbClr val="0070C0"/>
                </a:solidFill>
              </a:rPr>
              <a:t>Knight</a:t>
            </a:r>
          </a:p>
          <a:p>
            <a:r>
              <a:rPr lang="en-GB" dirty="0" err="1">
                <a:solidFill>
                  <a:srgbClr val="0070C0"/>
                </a:solidFill>
              </a:rPr>
              <a:t>Louv</a:t>
            </a:r>
            <a:endParaRPr lang="en-GB" dirty="0">
              <a:solidFill>
                <a:srgbClr val="0070C0"/>
              </a:solidFill>
            </a:endParaRPr>
          </a:p>
          <a:p>
            <a:r>
              <a:rPr lang="en-GB" dirty="0" err="1">
                <a:solidFill>
                  <a:srgbClr val="0070C0"/>
                </a:solidFill>
              </a:rPr>
              <a:t>Bilton</a:t>
            </a:r>
            <a:endParaRPr lang="en-GB" dirty="0">
              <a:solidFill>
                <a:srgbClr val="0070C0"/>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solidFill>
                  <a:srgbClr val="0070C0"/>
                </a:solidFill>
              </a:rPr>
              <a:t>Jan White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Waters-Davies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Ouvry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Lynda Keith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Brunton and Thornton</a:t>
            </a:r>
          </a:p>
          <a:p>
            <a:endParaRPr lang="en-GB" dirty="0"/>
          </a:p>
        </p:txBody>
      </p:sp>
    </p:spTree>
    <p:extLst>
      <p:ext uri="{BB962C8B-B14F-4D97-AF65-F5344CB8AC3E}">
        <p14:creationId xmlns:p14="http://schemas.microsoft.com/office/powerpoint/2010/main" val="3680300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987" y="365126"/>
            <a:ext cx="11471787" cy="741004"/>
          </a:xfrm>
        </p:spPr>
        <p:txBody>
          <a:bodyPr>
            <a:noAutofit/>
          </a:bodyPr>
          <a:lstStyle/>
          <a:p>
            <a:pPr algn="ctr"/>
            <a:r>
              <a:rPr lang="en-GB" sz="4800" b="1" dirty="0" err="1">
                <a:latin typeface="Arial" panose="020B0604020202020204" pitchFamily="34" charset="0"/>
                <a:ea typeface="Times New Roman" panose="02020603050405020304" pitchFamily="18" charset="0"/>
              </a:rPr>
              <a:t>Cyfeirnodau</a:t>
            </a:r>
            <a:r>
              <a:rPr lang="en-GB" sz="4800" b="1" dirty="0">
                <a:latin typeface="Arial" panose="020B0604020202020204" pitchFamily="34" charset="0"/>
                <a:ea typeface="Times New Roman" panose="02020603050405020304" pitchFamily="18" charset="0"/>
              </a:rPr>
              <a:t>              </a:t>
            </a:r>
            <a:r>
              <a:rPr lang="en-GB" sz="4800" b="1" i="1" dirty="0">
                <a:solidFill>
                  <a:srgbClr val="0070C0"/>
                </a:solidFill>
                <a:latin typeface="Arial" panose="020B0604020202020204" pitchFamily="34" charset="0"/>
                <a:ea typeface="Times New Roman" panose="02020603050405020304" pitchFamily="18" charset="0"/>
              </a:rPr>
              <a:t>References</a:t>
            </a:r>
            <a:br>
              <a:rPr lang="en-GB" sz="4800" dirty="0">
                <a:solidFill>
                  <a:srgbClr val="0070C0"/>
                </a:solidFill>
                <a:effectLst/>
                <a:latin typeface="Times New Roman" panose="02020603050405020304" pitchFamily="18" charset="0"/>
                <a:ea typeface="Times New Roman" panose="02020603050405020304" pitchFamily="18" charset="0"/>
              </a:rPr>
            </a:br>
            <a:endParaRPr lang="en-GB" sz="4800" dirty="0">
              <a:solidFill>
                <a:srgbClr val="0070C0"/>
              </a:solidFill>
            </a:endParaRPr>
          </a:p>
        </p:txBody>
      </p:sp>
      <p:sp>
        <p:nvSpPr>
          <p:cNvPr id="4" name="Content Placeholder 3"/>
          <p:cNvSpPr>
            <a:spLocks noGrp="1"/>
          </p:cNvSpPr>
          <p:nvPr>
            <p:ph idx="1"/>
          </p:nvPr>
        </p:nvSpPr>
        <p:spPr>
          <a:xfrm>
            <a:off x="838200" y="884903"/>
            <a:ext cx="10515600" cy="4866967"/>
          </a:xfrm>
        </p:spPr>
        <p:txBody>
          <a:bodyPr>
            <a:normAutofit fontScale="92500" lnSpcReduction="20000"/>
          </a:bodyPr>
          <a:lstStyle/>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Early Years Education (2016) ‘</a:t>
            </a:r>
            <a:r>
              <a:rPr lang="en-GB" sz="2600" dirty="0"/>
              <a:t>Possibilities on offer’ </a:t>
            </a:r>
            <a:r>
              <a:rPr lang="en-GB" sz="2600" dirty="0">
                <a:hlinkClick r:id="rId2"/>
              </a:rPr>
              <a:t>https://www.earlyyearseducator.co.uk/features/article/possibilities-on-offer</a:t>
            </a:r>
            <a:r>
              <a:rPr lang="en-GB" sz="2600" dirty="0"/>
              <a:t> (Accessed 6th April 2020).</a:t>
            </a:r>
            <a:endParaRPr lang="en-GB" sz="2600" dirty="0">
              <a:solidFill>
                <a:prstClr val="black"/>
              </a:solidFill>
              <a:latin typeface="Arial" panose="020B0604020202020204" pitchFamily="34" charset="0"/>
              <a:ea typeface="Times New Roman" panose="02020603050405020304" pitchFamily="18" charset="0"/>
            </a:endParaRPr>
          </a:p>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New Beginnings at Grace (2017) ‘Image’ </a:t>
            </a:r>
            <a:r>
              <a:rPr lang="en-GB" sz="2600" dirty="0">
                <a:solidFill>
                  <a:prstClr val="black"/>
                </a:solidFill>
                <a:latin typeface="Arial" panose="020B0604020202020204" pitchFamily="34" charset="0"/>
                <a:ea typeface="Times New Roman" panose="02020603050405020304" pitchFamily="18" charset="0"/>
                <a:hlinkClick r:id="rId3"/>
              </a:rPr>
              <a:t>http://www.newbeginningsatgrace.com/space.html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effectLst/>
                <a:latin typeface="Arial" panose="020B0604020202020204" pitchFamily="34" charset="0"/>
                <a:ea typeface="Times New Roman" panose="02020603050405020304" pitchFamily="18" charset="0"/>
              </a:rPr>
              <a:t>Nicholson, S. (1971) ‘The Theory of loose </a:t>
            </a: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arts: how not to cheat children’, </a:t>
            </a:r>
            <a:r>
              <a:rPr lang="en-GB" sz="2600" i="1" dirty="0">
                <a:effectLst/>
                <a:latin typeface="Arial" panose="020B0604020202020204" pitchFamily="34" charset="0"/>
                <a:ea typeface="Times New Roman" panose="02020603050405020304" pitchFamily="18" charset="0"/>
              </a:rPr>
              <a:t>Landscape Architecture, 62, pp. 30-34.</a:t>
            </a:r>
          </a:p>
          <a:p>
            <a:pPr marL="0" lvl="0" indent="0" algn="just" fontAlgn="base" hangingPunct="0">
              <a:buNone/>
            </a:pP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interest (2017) ‘Image’ </a:t>
            </a:r>
            <a:r>
              <a:rPr lang="en-GB" sz="2600" dirty="0">
                <a:effectLst/>
                <a:latin typeface="Arial" panose="020B0604020202020204" pitchFamily="34" charset="0"/>
                <a:ea typeface="Times New Roman" panose="02020603050405020304" pitchFamily="18" charset="0"/>
                <a:hlinkClick r:id="rId4"/>
              </a:rPr>
              <a:t>https://www.pinterest.co.uk/aliciadover15/forest-schools/</a:t>
            </a:r>
            <a:r>
              <a:rPr lang="en-GB" sz="2600" dirty="0">
                <a:effectLst/>
                <a:latin typeface="Arial" panose="020B0604020202020204" pitchFamily="34" charset="0"/>
                <a:ea typeface="Times New Roman" panose="02020603050405020304" pitchFamily="18" charset="0"/>
              </a:rPr>
              <a:t> </a:t>
            </a:r>
            <a:r>
              <a:rPr lang="en-GB" sz="2600" dirty="0">
                <a:solidFill>
                  <a:prstClr val="black"/>
                </a:solidFill>
                <a:latin typeface="Arial" panose="020B0604020202020204" pitchFamily="34" charset="0"/>
                <a:ea typeface="Times New Roman" panose="02020603050405020304" pitchFamily="18" charset="0"/>
              </a:rPr>
              <a:t>(Accessed 15th July 2017).</a:t>
            </a:r>
          </a:p>
          <a:p>
            <a:pPr marL="0" indent="0" algn="just" fontAlgn="base" hangingPunct="0">
              <a:spcAft>
                <a:spcPts val="0"/>
              </a:spcAft>
              <a:buNone/>
            </a:pPr>
            <a:r>
              <a:rPr lang="en-GB" sz="2600" dirty="0">
                <a:effectLst/>
                <a:latin typeface="Arial" panose="020B0604020202020204" pitchFamily="34" charset="0"/>
                <a:ea typeface="Times New Roman" panose="02020603050405020304" pitchFamily="18" charset="0"/>
              </a:rPr>
              <a:t>Play Based Learning </a:t>
            </a:r>
            <a:r>
              <a:rPr lang="en-GB" sz="2600" dirty="0" err="1">
                <a:effectLst/>
                <a:latin typeface="Arial" panose="020B0604020202020204" pitchFamily="34" charset="0"/>
                <a:ea typeface="Times New Roman" panose="02020603050405020304" pitchFamily="18" charset="0"/>
              </a:rPr>
              <a:t>Weebly</a:t>
            </a:r>
            <a:r>
              <a:rPr lang="en-GB" sz="2600" dirty="0">
                <a:effectLst/>
                <a:latin typeface="Arial" panose="020B0604020202020204" pitchFamily="34" charset="0"/>
                <a:ea typeface="Times New Roman" panose="02020603050405020304" pitchFamily="18" charset="0"/>
              </a:rPr>
              <a:t> (2017) ‘Image’ </a:t>
            </a:r>
            <a:r>
              <a:rPr lang="en-GB" sz="2600" dirty="0">
                <a:effectLst/>
                <a:latin typeface="Arial" panose="020B0604020202020204" pitchFamily="34" charset="0"/>
                <a:ea typeface="Times New Roman" panose="02020603050405020304" pitchFamily="18" charset="0"/>
                <a:hlinkClick r:id="rId5"/>
              </a:rPr>
              <a:t>http://play-based-learning.weebly.com/respecting-the-natural-environment.html</a:t>
            </a:r>
            <a:r>
              <a:rPr lang="en-GB" sz="2600" dirty="0">
                <a:effectLst/>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The Imagination Tree ‘Image’ (2017) </a:t>
            </a:r>
            <a:r>
              <a:rPr lang="en-GB" sz="2600" dirty="0">
                <a:solidFill>
                  <a:prstClr val="black"/>
                </a:solidFill>
                <a:latin typeface="Arial" panose="020B0604020202020204" pitchFamily="34" charset="0"/>
                <a:ea typeface="Times New Roman" panose="02020603050405020304" pitchFamily="18" charset="0"/>
                <a:hlinkClick r:id="rId6"/>
              </a:rPr>
              <a:t>http://theimaginationtree.com/2016/05/inspiring-outdoor-play-spaces-kids.html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endParaRPr lang="en-GB" sz="3100" dirty="0">
              <a:solidFill>
                <a:prstClr val="black"/>
              </a:solidFill>
              <a:latin typeface="Arial" panose="020B0604020202020204" pitchFamily="34" charset="0"/>
              <a:ea typeface="Times New Roman" panose="02020603050405020304" pitchFamily="18" charset="0"/>
            </a:endParaRPr>
          </a:p>
          <a:p>
            <a:pPr marL="0" lvl="0" indent="0" algn="just" fontAlgn="base" hangingPunct="0">
              <a:buNone/>
            </a:pPr>
            <a:endParaRPr lang="en-GB" dirty="0">
              <a:solidFill>
                <a:prstClr val="black"/>
              </a:solidFill>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dirty="0">
              <a:effectLst/>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65195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24216" y="271242"/>
            <a:ext cx="10515600" cy="186046"/>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p>
        </p:txBody>
      </p:sp>
      <p:sp>
        <p:nvSpPr>
          <p:cNvPr id="7" name="Content Placeholder 6"/>
          <p:cNvSpPr>
            <a:spLocks noGrp="1"/>
          </p:cNvSpPr>
          <p:nvPr>
            <p:ph idx="1"/>
          </p:nvPr>
        </p:nvSpPr>
        <p:spPr>
          <a:xfrm>
            <a:off x="322139" y="840659"/>
            <a:ext cx="11547722" cy="4831700"/>
          </a:xfrm>
        </p:spPr>
        <p:txBody>
          <a:bodyPr>
            <a:normAutofit fontScale="40000" lnSpcReduction="20000"/>
          </a:bodyPr>
          <a:lstStyle/>
          <a:p>
            <a:pPr marL="0" indent="0">
              <a:buNone/>
            </a:pPr>
            <a:r>
              <a:rPr lang="en-GB" sz="6400" dirty="0" err="1"/>
              <a:t>Bilton</a:t>
            </a:r>
            <a:r>
              <a:rPr lang="en-GB" sz="6400" dirty="0"/>
              <a:t>, H. (2010) Outdoor Learning in the Early Years: Management and Innovation. 3rd edition. London: David Fulton. </a:t>
            </a:r>
            <a:r>
              <a:rPr lang="en-GB" sz="6400" dirty="0" err="1"/>
              <a:t>Ebook</a:t>
            </a:r>
            <a:endParaRPr lang="en-GB" sz="6400" dirty="0"/>
          </a:p>
          <a:p>
            <a:pPr marL="0" indent="0">
              <a:buNone/>
            </a:pPr>
            <a:r>
              <a:rPr lang="en-GB" sz="6400" dirty="0"/>
              <a:t>Campbell, C., Jobling, W., Howitt, C. (2021)  </a:t>
            </a:r>
            <a:r>
              <a:rPr lang="en-GB" sz="6400" i="1" dirty="0"/>
              <a:t>Science in Early Childhood (4</a:t>
            </a:r>
            <a:r>
              <a:rPr lang="en-GB" sz="6400" i="1" baseline="30000" dirty="0"/>
              <a:t>th</a:t>
            </a:r>
            <a:r>
              <a:rPr lang="en-GB" sz="6400" i="1" dirty="0"/>
              <a:t> ed.) </a:t>
            </a:r>
            <a:r>
              <a:rPr lang="en-GB" sz="6400" dirty="0"/>
              <a:t>Cambridge: Cambridge University Press</a:t>
            </a:r>
            <a:r>
              <a:rPr lang="en-GB" sz="6400" i="1" dirty="0"/>
              <a:t>.</a:t>
            </a:r>
          </a:p>
          <a:p>
            <a:pPr marL="0" indent="0">
              <a:buNone/>
            </a:pPr>
            <a:r>
              <a:rPr lang="en-GB" sz="6400" dirty="0"/>
              <a:t>Department for Children, Education, Lifelong Learning and Skills (2015) Foundation Phase Framework for Children’s Learning for 3-7-year-olds in Wales. Cardiff: Welsh Government.</a:t>
            </a:r>
          </a:p>
          <a:p>
            <a:pPr marL="0" indent="0">
              <a:buNone/>
            </a:pPr>
            <a:r>
              <a:rPr lang="en-GB" sz="6600" dirty="0" err="1"/>
              <a:t>Einarsdottir</a:t>
            </a:r>
            <a:r>
              <a:rPr lang="en-GB" sz="6600" dirty="0"/>
              <a:t>, J. and Wagner, J.T. (Eds), (2006) </a:t>
            </a:r>
            <a:r>
              <a:rPr lang="en-GB" sz="6600" i="1" dirty="0"/>
              <a:t>Nordic Childhoods and Early Education Philosophy, Research, Policy and Practice in Denmark, Finland, Iceland, Norway and Swede</a:t>
            </a:r>
            <a:r>
              <a:rPr lang="en-GB" sz="6600" dirty="0"/>
              <a:t>n. Greenwich: Information Age Publishing. </a:t>
            </a:r>
            <a:r>
              <a:rPr lang="en-GB" sz="6600" dirty="0" err="1"/>
              <a:t>Ebook</a:t>
            </a:r>
            <a:endParaRPr lang="en-GB" sz="6400" dirty="0"/>
          </a:p>
          <a:p>
            <a:pPr marL="0" indent="0">
              <a:buNone/>
            </a:pPr>
            <a:r>
              <a:rPr lang="en-GB" sz="6400" dirty="0"/>
              <a:t>Joyce, R. (2012) Outdoor Learning: Past and Present. UK: Open University Press. </a:t>
            </a:r>
            <a:r>
              <a:rPr lang="en-GB" sz="6400" dirty="0" err="1"/>
              <a:t>Ebook</a:t>
            </a:r>
            <a:r>
              <a:rPr lang="en-GB" sz="6400" dirty="0"/>
              <a:t>. </a:t>
            </a:r>
          </a:p>
          <a:p>
            <a:pPr marL="0" indent="0">
              <a:buNone/>
            </a:pPr>
            <a:r>
              <a:rPr lang="en-GB" sz="6400" dirty="0"/>
              <a:t>Keith, L. (2018) </a:t>
            </a:r>
            <a:r>
              <a:rPr lang="en-GB" sz="6400" i="1" dirty="0"/>
              <a:t>Developing Young Children's Mathematical Learning Outdoors: Linking pedagogy and practice</a:t>
            </a:r>
            <a:r>
              <a:rPr lang="en-GB" sz="6400" dirty="0"/>
              <a:t>. London: Routledge.</a:t>
            </a:r>
          </a:p>
          <a:p>
            <a:pPr marL="0" indent="0">
              <a:buNone/>
            </a:pPr>
            <a:endParaRPr lang="en-GB" sz="4800" dirty="0"/>
          </a:p>
        </p:txBody>
      </p:sp>
    </p:spTree>
    <p:extLst>
      <p:ext uri="{BB962C8B-B14F-4D97-AF65-F5344CB8AC3E}">
        <p14:creationId xmlns:p14="http://schemas.microsoft.com/office/powerpoint/2010/main" val="169545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3236"/>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br>
              <a:rPr lang="en-GB" sz="4800" i="1" dirty="0">
                <a:solidFill>
                  <a:schemeClr val="accent1">
                    <a:lumMod val="75000"/>
                  </a:schemeClr>
                </a:solidFill>
              </a:rPr>
            </a:br>
            <a:endParaRPr lang="en-GB" sz="4800" dirty="0"/>
          </a:p>
        </p:txBody>
      </p:sp>
      <p:sp>
        <p:nvSpPr>
          <p:cNvPr id="3" name="Content Placeholder 2"/>
          <p:cNvSpPr>
            <a:spLocks noGrp="1"/>
          </p:cNvSpPr>
          <p:nvPr>
            <p:ph idx="1"/>
          </p:nvPr>
        </p:nvSpPr>
        <p:spPr>
          <a:xfrm>
            <a:off x="1071524" y="999051"/>
            <a:ext cx="10515600" cy="4859898"/>
          </a:xfrm>
        </p:spPr>
        <p:txBody>
          <a:bodyPr>
            <a:normAutofit/>
          </a:bodyPr>
          <a:lstStyle/>
          <a:p>
            <a:pPr marL="0" indent="0">
              <a:buNone/>
              <a:defRPr/>
            </a:pPr>
            <a:r>
              <a:rPr lang="en-GB" sz="2800" dirty="0"/>
              <a:t>Knight, S. (2012) </a:t>
            </a:r>
            <a:r>
              <a:rPr lang="en-GB" sz="2800" i="1" dirty="0"/>
              <a:t>Forest School for All</a:t>
            </a:r>
            <a:r>
              <a:rPr lang="en-GB" sz="2800" dirty="0"/>
              <a:t>. London: Sage Publications. </a:t>
            </a:r>
            <a:r>
              <a:rPr lang="en-GB" sz="2800" dirty="0" err="1"/>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err="1">
                <a:ln>
                  <a:noFill/>
                </a:ln>
                <a:solidFill>
                  <a:prstClr val="black"/>
                </a:solidFill>
                <a:effectLst/>
                <a:uLnTx/>
                <a:uFillTx/>
                <a:ea typeface="+mn-ea"/>
                <a:cs typeface="+mn-cs"/>
              </a:rPr>
              <a:t>Louv</a:t>
            </a:r>
            <a:r>
              <a:rPr kumimoji="0" lang="en-GB" b="0" i="0" u="none" strike="noStrike" kern="1200" cap="none" spc="0" normalizeH="0" baseline="0" noProof="0" dirty="0">
                <a:ln>
                  <a:noFill/>
                </a:ln>
                <a:solidFill>
                  <a:prstClr val="black"/>
                </a:solidFill>
                <a:effectLst/>
                <a:uLnTx/>
                <a:uFillTx/>
                <a:ea typeface="+mn-ea"/>
                <a:cs typeface="+mn-cs"/>
              </a:rPr>
              <a:t>, R. (2010) </a:t>
            </a:r>
            <a:r>
              <a:rPr kumimoji="0" lang="en-GB" b="0" i="1" u="none" strike="noStrike" kern="1200" cap="none" spc="0" normalizeH="0" baseline="0" noProof="0" dirty="0">
                <a:ln>
                  <a:noFill/>
                </a:ln>
                <a:solidFill>
                  <a:prstClr val="black"/>
                </a:solidFill>
                <a:effectLst/>
                <a:uLnTx/>
                <a:uFillTx/>
                <a:ea typeface="+mn-ea"/>
                <a:cs typeface="+mn-cs"/>
              </a:rPr>
              <a:t>Last Child in the Woods</a:t>
            </a:r>
            <a:r>
              <a:rPr kumimoji="0" lang="en-GB" b="0" i="0" u="none" strike="noStrike" kern="1200" cap="none" spc="0" normalizeH="0" baseline="0" noProof="0" dirty="0">
                <a:ln>
                  <a:noFill/>
                </a:ln>
                <a:solidFill>
                  <a:prstClr val="black"/>
                </a:solidFill>
                <a:effectLst/>
                <a:uLnTx/>
                <a:uFillTx/>
                <a:ea typeface="+mn-ea"/>
                <a:cs typeface="+mn-cs"/>
              </a:rPr>
              <a:t>, (2nd Ed)  London: Atlantic Books.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Ryder Richardson, G. (2014) </a:t>
            </a:r>
            <a:r>
              <a:rPr kumimoji="0" lang="en-GB" b="0" i="1" u="none" strike="noStrike" kern="1200" cap="none" spc="0" normalizeH="0" baseline="0" noProof="0" dirty="0">
                <a:ln>
                  <a:noFill/>
                </a:ln>
                <a:solidFill>
                  <a:prstClr val="black"/>
                </a:solidFill>
                <a:effectLst/>
                <a:uLnTx/>
                <a:uFillTx/>
                <a:ea typeface="+mn-ea"/>
                <a:cs typeface="+mn-cs"/>
              </a:rPr>
              <a:t>Creating a Space to Grow</a:t>
            </a:r>
            <a:r>
              <a:rPr kumimoji="0" lang="en-GB" b="0" i="0" u="none" strike="noStrike" kern="1200" cap="none" spc="0" normalizeH="0" baseline="0" noProof="0" dirty="0">
                <a:ln>
                  <a:noFill/>
                </a:ln>
                <a:solidFill>
                  <a:prstClr val="black"/>
                </a:solidFill>
                <a:effectLst/>
                <a:uLnTx/>
                <a:uFillTx/>
                <a:ea typeface="+mn-ea"/>
                <a:cs typeface="+mn-cs"/>
              </a:rPr>
              <a:t>.  (2nd Ed)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Waite, S. (Ed) (2011) </a:t>
            </a:r>
            <a:r>
              <a:rPr kumimoji="0" lang="en-GB" b="0" i="1" u="none" strike="noStrike" kern="1200" cap="none" spc="0" normalizeH="0" baseline="0" noProof="0" dirty="0">
                <a:ln>
                  <a:noFill/>
                </a:ln>
                <a:solidFill>
                  <a:prstClr val="black"/>
                </a:solidFill>
                <a:effectLst/>
                <a:uLnTx/>
                <a:uFillTx/>
                <a:ea typeface="+mn-ea"/>
                <a:cs typeface="+mn-cs"/>
              </a:rPr>
              <a:t>Children Learning Outside the Classroom: From Birth to Eleven</a:t>
            </a:r>
            <a:r>
              <a:rPr kumimoji="0" lang="en-GB" b="0" i="0" u="none" strike="noStrike" kern="1200" cap="none" spc="0" normalizeH="0" baseline="0" noProof="0" dirty="0">
                <a:ln>
                  <a:noFill/>
                </a:ln>
                <a:solidFill>
                  <a:prstClr val="black"/>
                </a:solidFill>
                <a:effectLst/>
                <a:uLnTx/>
                <a:uFillTx/>
                <a:ea typeface="+mn-ea"/>
                <a:cs typeface="+mn-cs"/>
              </a:rPr>
              <a:t>. London: Sage Publications.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Williams-</a:t>
            </a:r>
            <a:r>
              <a:rPr kumimoji="0" lang="en-GB" b="0" i="0" u="none" strike="noStrike" kern="1200" cap="none" spc="0" normalizeH="0" baseline="0" noProof="0" dirty="0" err="1">
                <a:ln>
                  <a:noFill/>
                </a:ln>
                <a:solidFill>
                  <a:prstClr val="black"/>
                </a:solidFill>
                <a:effectLst/>
                <a:uLnTx/>
                <a:uFillTx/>
                <a:ea typeface="+mn-ea"/>
                <a:cs typeface="+mn-cs"/>
              </a:rPr>
              <a:t>Siegfredsen</a:t>
            </a:r>
            <a:r>
              <a:rPr kumimoji="0" lang="en-GB" b="0" i="0" u="none" strike="noStrike" kern="1200" cap="none" spc="0" normalizeH="0" baseline="0" noProof="0" dirty="0">
                <a:ln>
                  <a:noFill/>
                </a:ln>
                <a:solidFill>
                  <a:prstClr val="black"/>
                </a:solidFill>
                <a:effectLst/>
                <a:uLnTx/>
                <a:uFillTx/>
                <a:ea typeface="+mn-ea"/>
                <a:cs typeface="+mn-cs"/>
              </a:rPr>
              <a:t>, J. (2012) </a:t>
            </a:r>
            <a:r>
              <a:rPr kumimoji="0" lang="en-GB" b="0" i="1" u="none" strike="noStrike" kern="1200" cap="none" spc="0" normalizeH="0" baseline="0" noProof="0" dirty="0">
                <a:ln>
                  <a:noFill/>
                </a:ln>
                <a:solidFill>
                  <a:prstClr val="black"/>
                </a:solidFill>
                <a:effectLst/>
                <a:uLnTx/>
                <a:uFillTx/>
                <a:ea typeface="+mn-ea"/>
                <a:cs typeface="+mn-cs"/>
              </a:rPr>
              <a:t>Understanding the Danish Forest School Approach: Early Years Education in Practice</a:t>
            </a:r>
            <a:r>
              <a:rPr kumimoji="0" lang="en-GB" b="0" i="0" u="none" strike="noStrike" kern="1200" cap="none" spc="0" normalizeH="0" baseline="0" noProof="0" dirty="0">
                <a:ln>
                  <a:noFill/>
                </a:ln>
                <a:solidFill>
                  <a:prstClr val="black"/>
                </a:solidFill>
                <a:effectLst/>
                <a:uLnTx/>
                <a:uFillTx/>
                <a:ea typeface="+mn-ea"/>
                <a:cs typeface="+mn-cs"/>
              </a:rPr>
              <a:t>.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r>
              <a:rPr kumimoji="0" lang="en-GB" b="0" i="0" u="none" strike="noStrike" kern="1200" cap="none" spc="0" normalizeH="0" baseline="0" noProof="0" dirty="0">
                <a:ln>
                  <a:noFill/>
                </a:ln>
                <a:solidFill>
                  <a:prstClr val="black"/>
                </a:solidFill>
                <a:effectLst/>
                <a:uLnTx/>
                <a:uFillTx/>
                <a:ea typeface="+mn-ea"/>
                <a:cs typeface="+mn-cs"/>
              </a:rPr>
              <a:t> </a:t>
            </a:r>
          </a:p>
          <a:p>
            <a:endParaRPr lang="en-GB" dirty="0"/>
          </a:p>
        </p:txBody>
      </p:sp>
    </p:spTree>
    <p:extLst>
      <p:ext uri="{BB962C8B-B14F-4D97-AF65-F5344CB8AC3E}">
        <p14:creationId xmlns:p14="http://schemas.microsoft.com/office/powerpoint/2010/main" val="319175424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TotalTime>
  <Words>1660</Words>
  <Application>Microsoft Office PowerPoint</Application>
  <PresentationFormat>Widescreen</PresentationFormat>
  <Paragraphs>262</Paragraphs>
  <Slides>37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Lato</vt:lpstr>
      <vt:lpstr>Merriweather</vt:lpstr>
      <vt:lpstr>Times New Roman</vt:lpstr>
      <vt:lpstr>Office Theme</vt:lpstr>
      <vt:lpstr> EAEY5005/C  Syndod a rhyfeddod – gwyddoniaeth, mathemateg a’r awyr agored   Awe and Wonder: science, mathematics and the outdoors</vt:lpstr>
      <vt:lpstr>Adnoddau / Resources</vt:lpstr>
      <vt:lpstr>Content / Cynnwys</vt:lpstr>
      <vt:lpstr>Ymarfer       Exercise</vt:lpstr>
      <vt:lpstr>Ymarfer  Exercise</vt:lpstr>
      <vt:lpstr> Gwyddoniaeth a Mathamateg Science and Mathematics</vt:lpstr>
      <vt:lpstr>Leonardo da Vinci</vt:lpstr>
      <vt:lpstr>Leonardo da Vinci</vt:lpstr>
      <vt:lpstr>Einstein- ‘play is the highest form of research’</vt:lpstr>
      <vt:lpstr>Einstein- ‘play is the highest form of research’</vt:lpstr>
      <vt:lpstr>Science, Mathematics and other Learning?</vt:lpstr>
      <vt:lpstr>Science, Mathematics and other Learning</vt:lpstr>
      <vt:lpstr>Science, Mathematics and other Learning?</vt:lpstr>
      <vt:lpstr>Science, Mathematics and other Learning</vt:lpstr>
      <vt:lpstr>Natur fel Amgylchedd Dysgu Nature as Learning Environment </vt:lpstr>
      <vt:lpstr>Malaguzzi</vt:lpstr>
      <vt:lpstr>Watch this video and discuss</vt:lpstr>
      <vt:lpstr>Gwyliwch y fidio a thrafodwch</vt:lpstr>
      <vt:lpstr>Cwriciwlwm i Gymru </vt:lpstr>
      <vt:lpstr>Curriculum for Wales</vt:lpstr>
      <vt:lpstr>PowerPoint Presentation</vt:lpstr>
      <vt:lpstr>PowerPoint Presentation</vt:lpstr>
      <vt:lpstr>Cwriciwlwm i Gymru / Curriculum for Wales</vt:lpstr>
      <vt:lpstr>Mynd tu allan</vt:lpstr>
      <vt:lpstr>Getting outdoors</vt:lpstr>
      <vt:lpstr>Mynd tuallan / Going Outdoors </vt:lpstr>
      <vt:lpstr>Wythnos nesaf / Next week</vt:lpstr>
      <vt:lpstr>Wythnos nesaf / Next week</vt:lpstr>
      <vt:lpstr>  </vt:lpstr>
      <vt:lpstr>Scandinavian approach</vt:lpstr>
      <vt:lpstr>Amgylchedd Dysgu Montessori Montessori Learning Environment</vt:lpstr>
      <vt:lpstr>Amgylchedd Dysgu Steiner Steiner Learning Environment</vt:lpstr>
      <vt:lpstr>Amgylchedd Dysgu Reggio Emilia  Reggio Emilia  Learning Environment</vt:lpstr>
      <vt:lpstr>Awduron Pwysig Important Authors</vt:lpstr>
      <vt:lpstr>Cyfeirnodau              References </vt:lpstr>
      <vt:lpstr>Rhestr Ddarllen             Reading List </vt:lpstr>
      <vt:lpstr>Rhestr Ddarllen           Reading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8</cp:revision>
  <dcterms:created xsi:type="dcterms:W3CDTF">2022-07-11T13:19:46Z</dcterms:created>
  <dcterms:modified xsi:type="dcterms:W3CDTF">2025-02-14T14:42:10Z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