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4"/>
  </p:sldMasterIdLst>
  <p:notesMasterIdLst>
    <p:notesMasterId r:id="rId25"/>
  </p:notesMasterIdLst>
  <p:sldIdLst>
    <p:sldId id="256" r:id="rId5"/>
    <p:sldId id="257" r:id="rId6"/>
    <p:sldId id="265" r:id="rId7"/>
    <p:sldId id="263" r:id="rId8"/>
    <p:sldId id="264" r:id="rId9"/>
    <p:sldId id="278" r:id="rId10"/>
    <p:sldId id="268" r:id="rId11"/>
    <p:sldId id="269" r:id="rId12"/>
    <p:sldId id="266" r:id="rId13"/>
    <p:sldId id="267" r:id="rId14"/>
    <p:sldId id="270" r:id="rId15"/>
    <p:sldId id="271" r:id="rId16"/>
    <p:sldId id="273" r:id="rId17"/>
    <p:sldId id="260" r:id="rId18"/>
    <p:sldId id="261" r:id="rId19"/>
    <p:sldId id="277" r:id="rId20"/>
    <p:sldId id="262" r:id="rId21"/>
    <p:sldId id="279" r:id="rId22"/>
    <p:sldId id="276" r:id="rId23"/>
    <p:sldId id="280"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1D4A7C-9FB8-4F07-8A9C-DC17FA8EDB24}" v="46" dt="2021-07-14T14:06:21.918"/>
    <p1510:client id="{49FF7445-2AAE-4665-93C1-DB1FA0859A9A}" v="119" dt="2021-07-14T13:46:00.094"/>
    <p1510:client id="{54EDC6A6-E970-F490-8014-F87FA37A849B}" v="1" dt="2021-07-14T14:02:45.537"/>
    <p1510:client id="{6D2D0F39-4A77-435F-94A2-DC344B61E9D7}" v="430" dt="2021-07-14T13:36:05.194"/>
    <p1510:client id="{B5A3B58E-2A5A-6E94-99B3-C72EE5223ABC}" v="61" dt="2021-07-14T07:37:31.788"/>
    <p1510:client id="{F6F383A6-AFF2-8AD0-7F66-989D499E631A}" v="1380" vWet="1381" dt="2021-07-14T13:08:18.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CAF1B8-3A23-4099-AF2E-D48DFBB5F31C}"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3A0B8AD-5A0C-4A1E-9AEF-4C7041732B6F}">
      <dgm:prSet phldr="0"/>
      <dgm:spPr/>
      <dgm:t>
        <a:bodyPr/>
        <a:lstStyle/>
        <a:p>
          <a:r>
            <a:rPr lang="en-US">
              <a:latin typeface="Trebuchet MS" panose="020B0603020202020204"/>
            </a:rPr>
            <a:t>Homelessness</a:t>
          </a:r>
          <a:endParaRPr lang="en-US"/>
        </a:p>
      </dgm:t>
    </dgm:pt>
    <dgm:pt modelId="{5F588B86-2C69-45FA-BA09-5D7C8E9B09C9}" type="parTrans" cxnId="{B9068BC4-F610-439B-B31D-A8265CBCE825}">
      <dgm:prSet/>
      <dgm:spPr/>
      <dgm:t>
        <a:bodyPr/>
        <a:lstStyle/>
        <a:p>
          <a:endParaRPr lang="en-US"/>
        </a:p>
      </dgm:t>
    </dgm:pt>
    <dgm:pt modelId="{219410B1-CB6F-4969-B98A-727A1A7725D7}" type="sibTrans" cxnId="{B9068BC4-F610-439B-B31D-A8265CBCE825}">
      <dgm:prSet/>
      <dgm:spPr/>
      <dgm:t>
        <a:bodyPr/>
        <a:lstStyle/>
        <a:p>
          <a:endParaRPr lang="en-US"/>
        </a:p>
      </dgm:t>
    </dgm:pt>
    <dgm:pt modelId="{D22FB79B-4424-443F-B4DB-27657C8CCE3A}">
      <dgm:prSet phldr="0"/>
      <dgm:spPr/>
      <dgm:t>
        <a:bodyPr/>
        <a:lstStyle/>
        <a:p>
          <a:pPr rtl="0"/>
          <a:r>
            <a:rPr lang="en-US">
              <a:latin typeface="Trebuchet MS" panose="020B0603020202020204"/>
            </a:rPr>
            <a:t>Poverty </a:t>
          </a:r>
          <a:endParaRPr lang="en-US"/>
        </a:p>
      </dgm:t>
    </dgm:pt>
    <dgm:pt modelId="{1706AC7E-B93C-4CC4-A2E6-79FED072CB24}" type="parTrans" cxnId="{02E0A81A-C24D-4E24-A0BC-21BA83D266E8}">
      <dgm:prSet/>
      <dgm:spPr/>
      <dgm:t>
        <a:bodyPr/>
        <a:lstStyle/>
        <a:p>
          <a:endParaRPr lang="en-US"/>
        </a:p>
      </dgm:t>
    </dgm:pt>
    <dgm:pt modelId="{E6E3F971-C3DA-4661-85A3-D5F867769882}" type="sibTrans" cxnId="{02E0A81A-C24D-4E24-A0BC-21BA83D266E8}">
      <dgm:prSet/>
      <dgm:spPr/>
      <dgm:t>
        <a:bodyPr/>
        <a:lstStyle/>
        <a:p>
          <a:endParaRPr lang="en-US"/>
        </a:p>
      </dgm:t>
    </dgm:pt>
    <dgm:pt modelId="{667F362F-A726-4B1C-9628-0A01874B57B8}">
      <dgm:prSet phldr="0"/>
      <dgm:spPr/>
      <dgm:t>
        <a:bodyPr/>
        <a:lstStyle/>
        <a:p>
          <a:pPr rtl="0"/>
          <a:r>
            <a:rPr lang="en-US">
              <a:latin typeface="Trebuchet MS" panose="020B0603020202020204"/>
            </a:rPr>
            <a:t>Poor Mental Health</a:t>
          </a:r>
          <a:endParaRPr lang="en-US"/>
        </a:p>
      </dgm:t>
    </dgm:pt>
    <dgm:pt modelId="{1698B1A5-F119-4EAE-BBA7-F35535CD068C}" type="parTrans" cxnId="{F34B5599-E698-4564-BAA0-05228C484EEB}">
      <dgm:prSet/>
      <dgm:spPr/>
      <dgm:t>
        <a:bodyPr/>
        <a:lstStyle/>
        <a:p>
          <a:endParaRPr lang="en-US"/>
        </a:p>
      </dgm:t>
    </dgm:pt>
    <dgm:pt modelId="{DF7097DE-6D45-40FD-A287-C0CF83988465}" type="sibTrans" cxnId="{F34B5599-E698-4564-BAA0-05228C484EEB}">
      <dgm:prSet/>
      <dgm:spPr/>
      <dgm:t>
        <a:bodyPr/>
        <a:lstStyle/>
        <a:p>
          <a:endParaRPr lang="en-US"/>
        </a:p>
      </dgm:t>
    </dgm:pt>
    <dgm:pt modelId="{985222FE-D894-4589-BFA9-18E43F4D1D1A}">
      <dgm:prSet/>
      <dgm:spPr/>
      <dgm:t>
        <a:bodyPr/>
        <a:lstStyle/>
        <a:p>
          <a:pPr rtl="0"/>
          <a:r>
            <a:rPr lang="en-US">
              <a:latin typeface="Trebuchet MS" panose="020B0603020202020204"/>
            </a:rPr>
            <a:t>Offensive </a:t>
          </a:r>
          <a:r>
            <a:rPr lang="en-US" err="1">
              <a:latin typeface="Trebuchet MS" panose="020B0603020202020204"/>
            </a:rPr>
            <a:t>behaviour</a:t>
          </a:r>
          <a:r>
            <a:rPr lang="en-US">
              <a:latin typeface="Trebuchet MS" panose="020B0603020202020204"/>
            </a:rPr>
            <a:t> </a:t>
          </a:r>
        </a:p>
      </dgm:t>
    </dgm:pt>
    <dgm:pt modelId="{B7E6235F-049C-4C23-9D6F-71456CC8EA01}" type="parTrans" cxnId="{C07D7444-38EF-4217-8EDA-8E8A3A24C07D}">
      <dgm:prSet/>
      <dgm:spPr/>
      <dgm:t>
        <a:bodyPr/>
        <a:lstStyle/>
        <a:p>
          <a:endParaRPr lang="en-US"/>
        </a:p>
      </dgm:t>
    </dgm:pt>
    <dgm:pt modelId="{CED2D9B9-D470-4BAA-A88B-C258E91E32FF}" type="sibTrans" cxnId="{C07D7444-38EF-4217-8EDA-8E8A3A24C07D}">
      <dgm:prSet/>
      <dgm:spPr/>
      <dgm:t>
        <a:bodyPr/>
        <a:lstStyle/>
        <a:p>
          <a:endParaRPr lang="en-US"/>
        </a:p>
      </dgm:t>
    </dgm:pt>
    <dgm:pt modelId="{57B0006A-D83B-4EEC-9626-0938F2957514}">
      <dgm:prSet phldr="0"/>
      <dgm:spPr/>
      <dgm:t>
        <a:bodyPr/>
        <a:lstStyle/>
        <a:p>
          <a:pPr rtl="0"/>
          <a:r>
            <a:rPr lang="en-US">
              <a:latin typeface="Trebuchet MS" panose="020B0603020202020204"/>
            </a:rPr>
            <a:t>Poor Parenting </a:t>
          </a:r>
          <a:endParaRPr lang="en-US"/>
        </a:p>
      </dgm:t>
    </dgm:pt>
    <dgm:pt modelId="{E16C414F-33AB-4850-BE98-FB5CE8007EF3}" type="parTrans" cxnId="{B8952010-6422-4593-9150-DA9E3F8E75CE}">
      <dgm:prSet/>
      <dgm:spPr/>
    </dgm:pt>
    <dgm:pt modelId="{10955AFF-EBDF-45F2-82D3-BC58ED43F6A6}" type="sibTrans" cxnId="{B8952010-6422-4593-9150-DA9E3F8E75CE}">
      <dgm:prSet/>
      <dgm:spPr/>
    </dgm:pt>
    <dgm:pt modelId="{920B07FA-52CF-4C45-88C9-6D348CF2ECCF}" type="pres">
      <dgm:prSet presAssocID="{CFCAF1B8-3A23-4099-AF2E-D48DFBB5F31C}" presName="linear" presStyleCnt="0">
        <dgm:presLayoutVars>
          <dgm:animLvl val="lvl"/>
          <dgm:resizeHandles val="exact"/>
        </dgm:presLayoutVars>
      </dgm:prSet>
      <dgm:spPr/>
    </dgm:pt>
    <dgm:pt modelId="{50AD5F95-DBA7-400D-8C00-3004DD0934EA}" type="pres">
      <dgm:prSet presAssocID="{53A0B8AD-5A0C-4A1E-9AEF-4C7041732B6F}" presName="parentText" presStyleLbl="node1" presStyleIdx="0" presStyleCnt="5">
        <dgm:presLayoutVars>
          <dgm:chMax val="0"/>
          <dgm:bulletEnabled val="1"/>
        </dgm:presLayoutVars>
      </dgm:prSet>
      <dgm:spPr/>
    </dgm:pt>
    <dgm:pt modelId="{DF7418B3-F7BC-423B-8654-BDD8194CE498}" type="pres">
      <dgm:prSet presAssocID="{219410B1-CB6F-4969-B98A-727A1A7725D7}" presName="spacer" presStyleCnt="0"/>
      <dgm:spPr/>
    </dgm:pt>
    <dgm:pt modelId="{A3B3FE26-7D72-49CD-A590-264872E000D6}" type="pres">
      <dgm:prSet presAssocID="{D22FB79B-4424-443F-B4DB-27657C8CCE3A}" presName="parentText" presStyleLbl="node1" presStyleIdx="1" presStyleCnt="5">
        <dgm:presLayoutVars>
          <dgm:chMax val="0"/>
          <dgm:bulletEnabled val="1"/>
        </dgm:presLayoutVars>
      </dgm:prSet>
      <dgm:spPr/>
    </dgm:pt>
    <dgm:pt modelId="{DBEA68D5-70A3-4C33-B8D0-7875D6E6A3AC}" type="pres">
      <dgm:prSet presAssocID="{E6E3F971-C3DA-4661-85A3-D5F867769882}" presName="spacer" presStyleCnt="0"/>
      <dgm:spPr/>
    </dgm:pt>
    <dgm:pt modelId="{E9F1FC7B-3D51-4CA5-BE9F-4DAFF8165AC0}" type="pres">
      <dgm:prSet presAssocID="{667F362F-A726-4B1C-9628-0A01874B57B8}" presName="parentText" presStyleLbl="node1" presStyleIdx="2" presStyleCnt="5">
        <dgm:presLayoutVars>
          <dgm:chMax val="0"/>
          <dgm:bulletEnabled val="1"/>
        </dgm:presLayoutVars>
      </dgm:prSet>
      <dgm:spPr/>
    </dgm:pt>
    <dgm:pt modelId="{E1B62065-F665-4A01-A621-53D38EE3E5CB}" type="pres">
      <dgm:prSet presAssocID="{DF7097DE-6D45-40FD-A287-C0CF83988465}" presName="spacer" presStyleCnt="0"/>
      <dgm:spPr/>
    </dgm:pt>
    <dgm:pt modelId="{F4CEBBB8-0620-4485-A71C-C61897C4C0ED}" type="pres">
      <dgm:prSet presAssocID="{985222FE-D894-4589-BFA9-18E43F4D1D1A}" presName="parentText" presStyleLbl="node1" presStyleIdx="3" presStyleCnt="5">
        <dgm:presLayoutVars>
          <dgm:chMax val="0"/>
          <dgm:bulletEnabled val="1"/>
        </dgm:presLayoutVars>
      </dgm:prSet>
      <dgm:spPr/>
    </dgm:pt>
    <dgm:pt modelId="{1D9C082D-F837-4F85-B811-9CEB586AD760}" type="pres">
      <dgm:prSet presAssocID="{CED2D9B9-D470-4BAA-A88B-C258E91E32FF}" presName="spacer" presStyleCnt="0"/>
      <dgm:spPr/>
    </dgm:pt>
    <dgm:pt modelId="{E9F1B877-0429-4118-9954-96B15538D514}" type="pres">
      <dgm:prSet presAssocID="{57B0006A-D83B-4EEC-9626-0938F2957514}" presName="parentText" presStyleLbl="node1" presStyleIdx="4" presStyleCnt="5">
        <dgm:presLayoutVars>
          <dgm:chMax val="0"/>
          <dgm:bulletEnabled val="1"/>
        </dgm:presLayoutVars>
      </dgm:prSet>
      <dgm:spPr/>
    </dgm:pt>
  </dgm:ptLst>
  <dgm:cxnLst>
    <dgm:cxn modelId="{B8952010-6422-4593-9150-DA9E3F8E75CE}" srcId="{CFCAF1B8-3A23-4099-AF2E-D48DFBB5F31C}" destId="{57B0006A-D83B-4EEC-9626-0938F2957514}" srcOrd="4" destOrd="0" parTransId="{E16C414F-33AB-4850-BE98-FB5CE8007EF3}" sibTransId="{10955AFF-EBDF-45F2-82D3-BC58ED43F6A6}"/>
    <dgm:cxn modelId="{2F533011-0ADD-44CE-87AE-E2402E31A553}" type="presOf" srcId="{667F362F-A726-4B1C-9628-0A01874B57B8}" destId="{E9F1FC7B-3D51-4CA5-BE9F-4DAFF8165AC0}" srcOrd="0" destOrd="0" presId="urn:microsoft.com/office/officeart/2005/8/layout/vList2"/>
    <dgm:cxn modelId="{7312F914-09CE-4443-8A65-9DB6B26EE030}" type="presOf" srcId="{985222FE-D894-4589-BFA9-18E43F4D1D1A}" destId="{F4CEBBB8-0620-4485-A71C-C61897C4C0ED}" srcOrd="0" destOrd="0" presId="urn:microsoft.com/office/officeart/2005/8/layout/vList2"/>
    <dgm:cxn modelId="{02E0A81A-C24D-4E24-A0BC-21BA83D266E8}" srcId="{CFCAF1B8-3A23-4099-AF2E-D48DFBB5F31C}" destId="{D22FB79B-4424-443F-B4DB-27657C8CCE3A}" srcOrd="1" destOrd="0" parTransId="{1706AC7E-B93C-4CC4-A2E6-79FED072CB24}" sibTransId="{E6E3F971-C3DA-4661-85A3-D5F867769882}"/>
    <dgm:cxn modelId="{3F9EBA23-A8AA-4D1E-ADC4-8039F3B70CB7}" type="presOf" srcId="{57B0006A-D83B-4EEC-9626-0938F2957514}" destId="{E9F1B877-0429-4118-9954-96B15538D514}" srcOrd="0" destOrd="0" presId="urn:microsoft.com/office/officeart/2005/8/layout/vList2"/>
    <dgm:cxn modelId="{C07D7444-38EF-4217-8EDA-8E8A3A24C07D}" srcId="{CFCAF1B8-3A23-4099-AF2E-D48DFBB5F31C}" destId="{985222FE-D894-4589-BFA9-18E43F4D1D1A}" srcOrd="3" destOrd="0" parTransId="{B7E6235F-049C-4C23-9D6F-71456CC8EA01}" sibTransId="{CED2D9B9-D470-4BAA-A88B-C258E91E32FF}"/>
    <dgm:cxn modelId="{7CDCAD71-7E78-4775-82D1-7731C9ACCC64}" type="presOf" srcId="{CFCAF1B8-3A23-4099-AF2E-D48DFBB5F31C}" destId="{920B07FA-52CF-4C45-88C9-6D348CF2ECCF}" srcOrd="0" destOrd="0" presId="urn:microsoft.com/office/officeart/2005/8/layout/vList2"/>
    <dgm:cxn modelId="{F34B5599-E698-4564-BAA0-05228C484EEB}" srcId="{CFCAF1B8-3A23-4099-AF2E-D48DFBB5F31C}" destId="{667F362F-A726-4B1C-9628-0A01874B57B8}" srcOrd="2" destOrd="0" parTransId="{1698B1A5-F119-4EAE-BBA7-F35535CD068C}" sibTransId="{DF7097DE-6D45-40FD-A287-C0CF83988465}"/>
    <dgm:cxn modelId="{B9068BC4-F610-439B-B31D-A8265CBCE825}" srcId="{CFCAF1B8-3A23-4099-AF2E-D48DFBB5F31C}" destId="{53A0B8AD-5A0C-4A1E-9AEF-4C7041732B6F}" srcOrd="0" destOrd="0" parTransId="{5F588B86-2C69-45FA-BA09-5D7C8E9B09C9}" sibTransId="{219410B1-CB6F-4969-B98A-727A1A7725D7}"/>
    <dgm:cxn modelId="{67B26BEE-23D6-4B21-8D9A-C86913282D2F}" type="presOf" srcId="{53A0B8AD-5A0C-4A1E-9AEF-4C7041732B6F}" destId="{50AD5F95-DBA7-400D-8C00-3004DD0934EA}" srcOrd="0" destOrd="0" presId="urn:microsoft.com/office/officeart/2005/8/layout/vList2"/>
    <dgm:cxn modelId="{724B6CFE-7EB8-486D-B162-8FEF4ECFEC96}" type="presOf" srcId="{D22FB79B-4424-443F-B4DB-27657C8CCE3A}" destId="{A3B3FE26-7D72-49CD-A590-264872E000D6}" srcOrd="0" destOrd="0" presId="urn:microsoft.com/office/officeart/2005/8/layout/vList2"/>
    <dgm:cxn modelId="{8537F4EB-0755-4CA0-8105-B0884F51C867}" type="presParOf" srcId="{920B07FA-52CF-4C45-88C9-6D348CF2ECCF}" destId="{50AD5F95-DBA7-400D-8C00-3004DD0934EA}" srcOrd="0" destOrd="0" presId="urn:microsoft.com/office/officeart/2005/8/layout/vList2"/>
    <dgm:cxn modelId="{E5C5C00E-895A-464E-AF27-6C5D010066C0}" type="presParOf" srcId="{920B07FA-52CF-4C45-88C9-6D348CF2ECCF}" destId="{DF7418B3-F7BC-423B-8654-BDD8194CE498}" srcOrd="1" destOrd="0" presId="urn:microsoft.com/office/officeart/2005/8/layout/vList2"/>
    <dgm:cxn modelId="{F5B02111-A1A8-4EFF-BC47-BC7ECB3EEFDA}" type="presParOf" srcId="{920B07FA-52CF-4C45-88C9-6D348CF2ECCF}" destId="{A3B3FE26-7D72-49CD-A590-264872E000D6}" srcOrd="2" destOrd="0" presId="urn:microsoft.com/office/officeart/2005/8/layout/vList2"/>
    <dgm:cxn modelId="{B9B39F05-B920-43C0-A04A-3BBF8030B691}" type="presParOf" srcId="{920B07FA-52CF-4C45-88C9-6D348CF2ECCF}" destId="{DBEA68D5-70A3-4C33-B8D0-7875D6E6A3AC}" srcOrd="3" destOrd="0" presId="urn:microsoft.com/office/officeart/2005/8/layout/vList2"/>
    <dgm:cxn modelId="{77163E73-763E-4EAB-A0B6-874A2B854453}" type="presParOf" srcId="{920B07FA-52CF-4C45-88C9-6D348CF2ECCF}" destId="{E9F1FC7B-3D51-4CA5-BE9F-4DAFF8165AC0}" srcOrd="4" destOrd="0" presId="urn:microsoft.com/office/officeart/2005/8/layout/vList2"/>
    <dgm:cxn modelId="{742E511C-300A-456E-B6B2-0AE2011A0AEA}" type="presParOf" srcId="{920B07FA-52CF-4C45-88C9-6D348CF2ECCF}" destId="{E1B62065-F665-4A01-A621-53D38EE3E5CB}" srcOrd="5" destOrd="0" presId="urn:microsoft.com/office/officeart/2005/8/layout/vList2"/>
    <dgm:cxn modelId="{0410E13A-7D41-4DBC-8850-4E07AB84AF94}" type="presParOf" srcId="{920B07FA-52CF-4C45-88C9-6D348CF2ECCF}" destId="{F4CEBBB8-0620-4485-A71C-C61897C4C0ED}" srcOrd="6" destOrd="0" presId="urn:microsoft.com/office/officeart/2005/8/layout/vList2"/>
    <dgm:cxn modelId="{251719F0-0993-4163-BE12-9405A1AD2BE2}" type="presParOf" srcId="{920B07FA-52CF-4C45-88C9-6D348CF2ECCF}" destId="{1D9C082D-F837-4F85-B811-9CEB586AD760}" srcOrd="7" destOrd="0" presId="urn:microsoft.com/office/officeart/2005/8/layout/vList2"/>
    <dgm:cxn modelId="{E7B6B318-7573-4022-B3D8-B8174B0B2E4C}" type="presParOf" srcId="{920B07FA-52CF-4C45-88C9-6D348CF2ECCF}" destId="{E9F1B877-0429-4118-9954-96B15538D51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D5F95-DBA7-400D-8C00-3004DD0934EA}">
      <dsp:nvSpPr>
        <dsp:cNvPr id="0" name=""/>
        <dsp:cNvSpPr/>
      </dsp:nvSpPr>
      <dsp:spPr>
        <a:xfrm>
          <a:off x="0" y="33974"/>
          <a:ext cx="6692813" cy="865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latin typeface="Trebuchet MS" panose="020B0603020202020204"/>
            </a:rPr>
            <a:t>Homelessness</a:t>
          </a:r>
          <a:endParaRPr lang="en-US" sz="3700" kern="1200"/>
        </a:p>
      </dsp:txBody>
      <dsp:txXfrm>
        <a:off x="42265" y="76239"/>
        <a:ext cx="6608283" cy="781270"/>
      </dsp:txXfrm>
    </dsp:sp>
    <dsp:sp modelId="{A3B3FE26-7D72-49CD-A590-264872E000D6}">
      <dsp:nvSpPr>
        <dsp:cNvPr id="0" name=""/>
        <dsp:cNvSpPr/>
      </dsp:nvSpPr>
      <dsp:spPr>
        <a:xfrm>
          <a:off x="0" y="1006335"/>
          <a:ext cx="6692813" cy="865800"/>
        </a:xfrm>
        <a:prstGeom prst="roundRect">
          <a:avLst/>
        </a:prstGeom>
        <a:gradFill rotWithShape="0">
          <a:gsLst>
            <a:gs pos="0">
              <a:schemeClr val="accent2">
                <a:hueOff val="-678113"/>
                <a:satOff val="-414"/>
                <a:lumOff val="1618"/>
                <a:alphaOff val="0"/>
                <a:tint val="96000"/>
                <a:lumMod val="100000"/>
              </a:schemeClr>
            </a:gs>
            <a:gs pos="78000">
              <a:schemeClr val="accent2">
                <a:hueOff val="-678113"/>
                <a:satOff val="-414"/>
                <a:lumOff val="161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Poverty </a:t>
          </a:r>
          <a:endParaRPr lang="en-US" sz="3700" kern="1200"/>
        </a:p>
      </dsp:txBody>
      <dsp:txXfrm>
        <a:off x="42265" y="1048600"/>
        <a:ext cx="6608283" cy="781270"/>
      </dsp:txXfrm>
    </dsp:sp>
    <dsp:sp modelId="{E9F1FC7B-3D51-4CA5-BE9F-4DAFF8165AC0}">
      <dsp:nvSpPr>
        <dsp:cNvPr id="0" name=""/>
        <dsp:cNvSpPr/>
      </dsp:nvSpPr>
      <dsp:spPr>
        <a:xfrm>
          <a:off x="0" y="1978695"/>
          <a:ext cx="6692813" cy="865800"/>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Poor Mental Health</a:t>
          </a:r>
          <a:endParaRPr lang="en-US" sz="3700" kern="1200"/>
        </a:p>
      </dsp:txBody>
      <dsp:txXfrm>
        <a:off x="42265" y="2020960"/>
        <a:ext cx="6608283" cy="781270"/>
      </dsp:txXfrm>
    </dsp:sp>
    <dsp:sp modelId="{F4CEBBB8-0620-4485-A71C-C61897C4C0ED}">
      <dsp:nvSpPr>
        <dsp:cNvPr id="0" name=""/>
        <dsp:cNvSpPr/>
      </dsp:nvSpPr>
      <dsp:spPr>
        <a:xfrm>
          <a:off x="0" y="2951055"/>
          <a:ext cx="6692813" cy="865800"/>
        </a:xfrm>
        <a:prstGeom prst="roundRect">
          <a:avLst/>
        </a:prstGeom>
        <a:gradFill rotWithShape="0">
          <a:gsLst>
            <a:gs pos="0">
              <a:schemeClr val="accent2">
                <a:hueOff val="-2034338"/>
                <a:satOff val="-1242"/>
                <a:lumOff val="4853"/>
                <a:alphaOff val="0"/>
                <a:tint val="96000"/>
                <a:lumMod val="100000"/>
              </a:schemeClr>
            </a:gs>
            <a:gs pos="78000">
              <a:schemeClr val="accent2">
                <a:hueOff val="-2034338"/>
                <a:satOff val="-1242"/>
                <a:lumOff val="4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Offensive </a:t>
          </a:r>
          <a:r>
            <a:rPr lang="en-US" sz="3700" kern="1200" err="1">
              <a:latin typeface="Trebuchet MS" panose="020B0603020202020204"/>
            </a:rPr>
            <a:t>behaviour</a:t>
          </a:r>
          <a:r>
            <a:rPr lang="en-US" sz="3700" kern="1200">
              <a:latin typeface="Trebuchet MS" panose="020B0603020202020204"/>
            </a:rPr>
            <a:t> </a:t>
          </a:r>
        </a:p>
      </dsp:txBody>
      <dsp:txXfrm>
        <a:off x="42265" y="2993320"/>
        <a:ext cx="6608283" cy="781270"/>
      </dsp:txXfrm>
    </dsp:sp>
    <dsp:sp modelId="{E9F1B877-0429-4118-9954-96B15538D514}">
      <dsp:nvSpPr>
        <dsp:cNvPr id="0" name=""/>
        <dsp:cNvSpPr/>
      </dsp:nvSpPr>
      <dsp:spPr>
        <a:xfrm>
          <a:off x="0" y="3923415"/>
          <a:ext cx="6692813" cy="8658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US" sz="3700" kern="1200">
              <a:latin typeface="Trebuchet MS" panose="020B0603020202020204"/>
            </a:rPr>
            <a:t>Poor Parenting </a:t>
          </a:r>
          <a:endParaRPr lang="en-US" sz="3700" kern="1200"/>
        </a:p>
      </dsp:txBody>
      <dsp:txXfrm>
        <a:off x="42265" y="3965680"/>
        <a:ext cx="6608283" cy="7812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1E0AC8-420A-4318-BAC9-D1605757C913}" type="datetimeFigureOut">
              <a:rPr lang="en-GB" smtClean="0"/>
              <a:t>14/07/2021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F4177E-8D5A-46DD-B968-78C71D7BA477}" type="slidenum">
              <a:rPr lang="en-GB" smtClean="0"/>
              <a:t>‹#›</a:t>
            </a:fld>
            <a:endParaRPr lang="en-GB"/>
          </a:p>
        </p:txBody>
      </p:sp>
    </p:spTree>
    <p:extLst>
      <p:ext uri="{BB962C8B-B14F-4D97-AF65-F5344CB8AC3E}">
        <p14:creationId xmlns:p14="http://schemas.microsoft.com/office/powerpoint/2010/main" val="3638044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3</a:t>
            </a:fld>
            <a:endParaRPr lang="en-GB"/>
          </a:p>
        </p:txBody>
      </p:sp>
    </p:spTree>
    <p:extLst>
      <p:ext uri="{BB962C8B-B14F-4D97-AF65-F5344CB8AC3E}">
        <p14:creationId xmlns:p14="http://schemas.microsoft.com/office/powerpoint/2010/main" val="1780738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4</a:t>
            </a:fld>
            <a:endParaRPr lang="en-GB"/>
          </a:p>
        </p:txBody>
      </p:sp>
    </p:spTree>
    <p:extLst>
      <p:ext uri="{BB962C8B-B14F-4D97-AF65-F5344CB8AC3E}">
        <p14:creationId xmlns:p14="http://schemas.microsoft.com/office/powerpoint/2010/main" val="1145695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br>
              <a:rPr lang="en-US">
                <a:cs typeface="+mn-lt"/>
              </a:rPr>
            </a:br>
            <a:endParaRPr lang="en-US"/>
          </a:p>
          <a:p>
            <a:pPr>
              <a:spcBef>
                <a:spcPts val="1000"/>
              </a:spcBef>
            </a:pPr>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5</a:t>
            </a:fld>
            <a:endParaRPr lang="en-GB"/>
          </a:p>
        </p:txBody>
      </p:sp>
    </p:spTree>
    <p:extLst>
      <p:ext uri="{BB962C8B-B14F-4D97-AF65-F5344CB8AC3E}">
        <p14:creationId xmlns:p14="http://schemas.microsoft.com/office/powerpoint/2010/main" val="1423884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000"/>
              </a:spcBef>
            </a:pPr>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6</a:t>
            </a:fld>
            <a:endParaRPr lang="en-GB"/>
          </a:p>
        </p:txBody>
      </p:sp>
    </p:spTree>
    <p:extLst>
      <p:ext uri="{BB962C8B-B14F-4D97-AF65-F5344CB8AC3E}">
        <p14:creationId xmlns:p14="http://schemas.microsoft.com/office/powerpoint/2010/main" val="18560559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F4177E-8D5A-46DD-B968-78C71D7BA477}" type="slidenum">
              <a:rPr lang="en-GB" smtClean="0"/>
              <a:t>7</a:t>
            </a:fld>
            <a:endParaRPr lang="en-GB"/>
          </a:p>
        </p:txBody>
      </p:sp>
    </p:spTree>
    <p:extLst>
      <p:ext uri="{BB962C8B-B14F-4D97-AF65-F5344CB8AC3E}">
        <p14:creationId xmlns:p14="http://schemas.microsoft.com/office/powerpoint/2010/main" val="2392178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F4177E-8D5A-46DD-B968-78C71D7BA477}" type="slidenum">
              <a:rPr lang="en-GB" smtClean="0"/>
              <a:t>8</a:t>
            </a:fld>
            <a:endParaRPr lang="en-GB"/>
          </a:p>
        </p:txBody>
      </p:sp>
    </p:spTree>
    <p:extLst>
      <p:ext uri="{BB962C8B-B14F-4D97-AF65-F5344CB8AC3E}">
        <p14:creationId xmlns:p14="http://schemas.microsoft.com/office/powerpoint/2010/main" val="3462732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Wingdings,Sans-Serif"/>
              <a:buChar char="Ø"/>
            </a:pPr>
            <a:r>
              <a:rPr lang="en-GB"/>
              <a:t>Connextions communicated with social services and then had a meeting with the school to tackle the bullying issue. </a:t>
            </a:r>
            <a:endParaRPr lang="en-US"/>
          </a:p>
          <a:p>
            <a:pPr marL="285750" indent="-285750">
              <a:spcBef>
                <a:spcPts val="1000"/>
              </a:spcBef>
              <a:buFont typeface="Wingdings,Sans-Serif"/>
              <a:buChar char="Ø"/>
            </a:pPr>
            <a:r>
              <a:rPr lang="en-GB"/>
              <a:t>There was an action plan for the school to retain the child in school after an exclusion. </a:t>
            </a:r>
            <a:endParaRPr lang="en-US"/>
          </a:p>
          <a:p>
            <a:pPr marL="285750" indent="-285750">
              <a:spcBef>
                <a:spcPts val="1000"/>
              </a:spcBef>
              <a:buFont typeface="Wingdings,Sans-Serif"/>
              <a:buChar char="Ø"/>
            </a:pPr>
            <a:r>
              <a:rPr lang="en-GB"/>
              <a:t>There was effective liaising with the school, therefore all professional bodies working together. </a:t>
            </a:r>
            <a:endParaRPr lang="en-US"/>
          </a:p>
        </p:txBody>
      </p:sp>
      <p:sp>
        <p:nvSpPr>
          <p:cNvPr id="4" name="Slide Number Placeholder 3"/>
          <p:cNvSpPr>
            <a:spLocks noGrp="1"/>
          </p:cNvSpPr>
          <p:nvPr>
            <p:ph type="sldNum" sz="quarter" idx="5"/>
          </p:nvPr>
        </p:nvSpPr>
        <p:spPr/>
        <p:txBody>
          <a:bodyPr/>
          <a:lstStyle/>
          <a:p>
            <a:fld id="{2EF4177E-8D5A-46DD-B968-78C71D7BA477}" type="slidenum">
              <a:rPr lang="en-GB" smtClean="0"/>
              <a:t>12</a:t>
            </a:fld>
            <a:endParaRPr lang="en-GB"/>
          </a:p>
        </p:txBody>
      </p:sp>
    </p:spTree>
    <p:extLst>
      <p:ext uri="{BB962C8B-B14F-4D97-AF65-F5344CB8AC3E}">
        <p14:creationId xmlns:p14="http://schemas.microsoft.com/office/powerpoint/2010/main" val="8849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Long-term Support </a:t>
            </a:r>
          </a:p>
          <a:p>
            <a:pPr marL="285750" indent="-285750">
              <a:spcBef>
                <a:spcPts val="1000"/>
              </a:spcBef>
              <a:buFont typeface="Arial,Sans-Serif"/>
              <a:buChar char="•"/>
            </a:pPr>
            <a:r>
              <a:rPr lang="en-GB"/>
              <a:t>For policies and professional interventions to be successful, it needs to be long term and continued until family matters are resolved. </a:t>
            </a:r>
            <a:endParaRPr lang="en-US"/>
          </a:p>
          <a:p>
            <a:pPr marL="285750" indent="-285750">
              <a:spcBef>
                <a:spcPts val="1000"/>
              </a:spcBef>
              <a:buFont typeface="Arial,Sans-Serif"/>
              <a:buChar char="•"/>
            </a:pPr>
            <a:r>
              <a:rPr lang="en-GB"/>
              <a:t>The agencies were open, shared information and provided feedback through assessment reports. </a:t>
            </a:r>
            <a:endParaRPr lang="en-US"/>
          </a:p>
        </p:txBody>
      </p:sp>
      <p:sp>
        <p:nvSpPr>
          <p:cNvPr id="4" name="Slide Number Placeholder 3"/>
          <p:cNvSpPr>
            <a:spLocks noGrp="1"/>
          </p:cNvSpPr>
          <p:nvPr>
            <p:ph type="sldNum" sz="quarter" idx="5"/>
          </p:nvPr>
        </p:nvSpPr>
        <p:spPr/>
        <p:txBody>
          <a:bodyPr/>
          <a:lstStyle/>
          <a:p>
            <a:fld id="{2EF4177E-8D5A-46DD-B968-78C71D7BA477}" type="slidenum">
              <a:rPr lang="en-GB" smtClean="0"/>
              <a:t>13</a:t>
            </a:fld>
            <a:endParaRPr lang="en-GB"/>
          </a:p>
        </p:txBody>
      </p:sp>
    </p:spTree>
    <p:extLst>
      <p:ext uri="{BB962C8B-B14F-4D97-AF65-F5344CB8AC3E}">
        <p14:creationId xmlns:p14="http://schemas.microsoft.com/office/powerpoint/2010/main" val="771050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a:solidFill>
                  <a:srgbClr val="666666"/>
                </a:solidFill>
                <a:latin typeface="Open Sans"/>
                <a:ea typeface="Open Sans"/>
                <a:cs typeface="Open Sans"/>
              </a:rPr>
              <a:t>I</a:t>
            </a:r>
            <a:endParaRPr lang="en-US">
              <a:latin typeface="Open Sans"/>
              <a:ea typeface="Open Sans"/>
              <a:cs typeface="Open Sans"/>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14</a:t>
            </a:fld>
            <a:endParaRPr lang="en-GB"/>
          </a:p>
        </p:txBody>
      </p:sp>
    </p:spTree>
    <p:extLst>
      <p:ext uri="{BB962C8B-B14F-4D97-AF65-F5344CB8AC3E}">
        <p14:creationId xmlns:p14="http://schemas.microsoft.com/office/powerpoint/2010/main" val="1556238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1">
              <a:solidFill>
                <a:srgbClr val="666666"/>
              </a:solidFill>
              <a:latin typeface="Open Sans"/>
              <a:ea typeface="Open Sans"/>
              <a:cs typeface="Open Sans"/>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15</a:t>
            </a:fld>
            <a:endParaRPr lang="en-GB"/>
          </a:p>
        </p:txBody>
      </p:sp>
    </p:spTree>
    <p:extLst>
      <p:ext uri="{BB962C8B-B14F-4D97-AF65-F5344CB8AC3E}">
        <p14:creationId xmlns:p14="http://schemas.microsoft.com/office/powerpoint/2010/main" val="17360228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F4177E-8D5A-46DD-B968-78C71D7BA477}" type="slidenum">
              <a:rPr lang="en-GB" smtClean="0"/>
              <a:t>17</a:t>
            </a:fld>
            <a:endParaRPr lang="en-GB"/>
          </a:p>
        </p:txBody>
      </p:sp>
    </p:spTree>
    <p:extLst>
      <p:ext uri="{BB962C8B-B14F-4D97-AF65-F5344CB8AC3E}">
        <p14:creationId xmlns:p14="http://schemas.microsoft.com/office/powerpoint/2010/main" val="55447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232139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817009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945111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7/14/2021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77824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7/14/2021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651737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4509A250-FF31-4206-8172-F9D3106AACB1}" type="datetimeFigureOut">
              <a:rPr lang="en-US" smtClean="0"/>
              <a:t>7/14/2021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732003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7/14/2021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942093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421918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
        <p:nvSpPr>
          <p:cNvPr id="5" name="Date Placeholder 4"/>
          <p:cNvSpPr>
            <a:spLocks noGrp="1"/>
          </p:cNvSpPr>
          <p:nvPr>
            <p:ph type="dt" sz="half" idx="10"/>
          </p:nvPr>
        </p:nvSpPr>
        <p:spPr/>
        <p:txBody>
          <a:bodyPr/>
          <a:lstStyle/>
          <a:p>
            <a:fld id="{4509A250-FF31-4206-8172-F9D3106AACB1}" type="datetimeFigureOut">
              <a:rPr lang="en-US" smtClean="0"/>
              <a:t>7/14/2021</a:t>
            </a:fld>
            <a:endParaRPr lang="en-US"/>
          </a:p>
        </p:txBody>
      </p:sp>
    </p:spTree>
    <p:extLst>
      <p:ext uri="{BB962C8B-B14F-4D97-AF65-F5344CB8AC3E}">
        <p14:creationId xmlns:p14="http://schemas.microsoft.com/office/powerpoint/2010/main" val="294958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72198700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91798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84266186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234947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74544071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5651530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912730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AAD347D-5ACD-4C99-B74B-A9C85AD731AF}" type="datetimeFigureOut">
              <a:rPr lang="en-US" smtClean="0"/>
              <a:t>7/14/2021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02111984F565}" type="slidenum">
              <a:rPr lang="en-US" smtClean="0"/>
              <a:t>‹#›</a:t>
            </a:fld>
            <a:endParaRPr lang="en-US"/>
          </a:p>
        </p:txBody>
      </p:sp>
    </p:spTree>
    <p:extLst>
      <p:ext uri="{BB962C8B-B14F-4D97-AF65-F5344CB8AC3E}">
        <p14:creationId xmlns:p14="http://schemas.microsoft.com/office/powerpoint/2010/main" val="1576706854"/>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jech.bmj.com/content/jech/73/5/379.full.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7">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3" name="Group 9">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84" name="Straight Connector 10">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5" name="Straight Connector 11">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86"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14">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Isosceles Triangle 16">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4665C22-743A-49F8-B420-DDB51722A0DE}"/>
              </a:ext>
            </a:extLst>
          </p:cNvPr>
          <p:cNvSpPr>
            <a:spLocks noGrp="1"/>
          </p:cNvSpPr>
          <p:nvPr>
            <p:ph type="ctrTitle"/>
          </p:nvPr>
        </p:nvSpPr>
        <p:spPr>
          <a:xfrm>
            <a:off x="677335" y="1282701"/>
            <a:ext cx="5096060" cy="4307148"/>
          </a:xfrm>
        </p:spPr>
        <p:txBody>
          <a:bodyPr anchor="ctr">
            <a:normAutofit/>
          </a:bodyPr>
          <a:lstStyle/>
          <a:p>
            <a:r>
              <a:rPr lang="en-GB"/>
              <a:t>CASE STUDY B  </a:t>
            </a:r>
          </a:p>
        </p:txBody>
      </p:sp>
      <p:sp>
        <p:nvSpPr>
          <p:cNvPr id="106" name="Freeform: Shape 18">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FC0F7899-0E12-4B3A-A4D6-D6C2FE03A4E8}"/>
              </a:ext>
            </a:extLst>
          </p:cNvPr>
          <p:cNvSpPr>
            <a:spLocks noGrp="1"/>
          </p:cNvSpPr>
          <p:nvPr>
            <p:ph type="subTitle" idx="1"/>
          </p:nvPr>
        </p:nvSpPr>
        <p:spPr>
          <a:xfrm>
            <a:off x="7868157" y="2537648"/>
            <a:ext cx="3602567" cy="3442671"/>
          </a:xfrm>
        </p:spPr>
        <p:txBody>
          <a:bodyPr anchor="ctr">
            <a:normAutofit/>
          </a:bodyPr>
          <a:lstStyle/>
          <a:p>
            <a:pPr algn="l"/>
            <a:r>
              <a:rPr lang="en-GB" i="1">
                <a:solidFill>
                  <a:schemeClr val="bg1"/>
                </a:solidFill>
              </a:rPr>
              <a:t>Jordan Glasgow :1918303</a:t>
            </a:r>
          </a:p>
          <a:p>
            <a:pPr algn="l"/>
            <a:r>
              <a:rPr lang="en-GB" i="1" err="1">
                <a:solidFill>
                  <a:schemeClr val="bg1"/>
                </a:solidFill>
              </a:rPr>
              <a:t>Lerisha</a:t>
            </a:r>
            <a:r>
              <a:rPr lang="en-GB" i="1">
                <a:solidFill>
                  <a:schemeClr val="bg1"/>
                </a:solidFill>
              </a:rPr>
              <a:t> Ottey: 1918349</a:t>
            </a:r>
          </a:p>
          <a:p>
            <a:pPr algn="l"/>
            <a:r>
              <a:rPr lang="en-GB" i="1">
                <a:solidFill>
                  <a:schemeClr val="bg1"/>
                </a:solidFill>
              </a:rPr>
              <a:t>Sonia Fida Hussain: 1918545</a:t>
            </a:r>
          </a:p>
          <a:p>
            <a:pPr algn="l"/>
            <a:r>
              <a:rPr lang="en-GB" i="1" err="1">
                <a:solidFill>
                  <a:schemeClr val="bg1"/>
                </a:solidFill>
              </a:rPr>
              <a:t>Rakhmat</a:t>
            </a:r>
            <a:r>
              <a:rPr lang="en-GB" i="1">
                <a:solidFill>
                  <a:schemeClr val="bg1"/>
                </a:solidFill>
              </a:rPr>
              <a:t> Ulhaq: 1918756</a:t>
            </a:r>
          </a:p>
          <a:p>
            <a:pPr algn="l"/>
            <a:r>
              <a:rPr lang="en-GB" i="1" err="1">
                <a:solidFill>
                  <a:schemeClr val="bg1"/>
                </a:solidFill>
              </a:rPr>
              <a:t>Unsa</a:t>
            </a:r>
            <a:r>
              <a:rPr lang="en-GB" i="1">
                <a:solidFill>
                  <a:schemeClr val="bg1"/>
                </a:solidFill>
              </a:rPr>
              <a:t> Pal: 1918294</a:t>
            </a:r>
          </a:p>
          <a:p>
            <a:pPr algn="l"/>
            <a:r>
              <a:rPr lang="en-GB" i="1">
                <a:solidFill>
                  <a:schemeClr val="bg1"/>
                </a:solidFill>
              </a:rPr>
              <a:t>Simona Pasu : 1918145</a:t>
            </a:r>
          </a:p>
        </p:txBody>
      </p:sp>
      <p:sp>
        <p:nvSpPr>
          <p:cNvPr id="4" name="TextBox 3">
            <a:extLst>
              <a:ext uri="{FF2B5EF4-FFF2-40B4-BE49-F238E27FC236}">
                <a16:creationId xmlns:a16="http://schemas.microsoft.com/office/drawing/2014/main" id="{986527A4-BC3D-8942-BD63-2286519F1573}"/>
              </a:ext>
            </a:extLst>
          </p:cNvPr>
          <p:cNvSpPr txBox="1"/>
          <p:nvPr/>
        </p:nvSpPr>
        <p:spPr>
          <a:xfrm>
            <a:off x="9229446" y="0"/>
            <a:ext cx="1828800" cy="369332"/>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6555161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7">
            <a:extLst>
              <a:ext uri="{FF2B5EF4-FFF2-40B4-BE49-F238E27FC236}">
                <a16:creationId xmlns:a16="http://schemas.microsoft.com/office/drawing/2014/main" id="{4A5A35EE-7AE1-4E24-8916-B0122B97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29">
            <a:extLst>
              <a:ext uri="{FF2B5EF4-FFF2-40B4-BE49-F238E27FC236}">
                <a16:creationId xmlns:a16="http://schemas.microsoft.com/office/drawing/2014/main" id="{F3BC879B-A529-47C3-A6A5-914D67AAAA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1" name="Straight Connector 30">
              <a:extLst>
                <a:ext uri="{FF2B5EF4-FFF2-40B4-BE49-F238E27FC236}">
                  <a16:creationId xmlns:a16="http://schemas.microsoft.com/office/drawing/2014/main" id="{DCE937C4-AD3B-4C21-A5D1-4010EAA70C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4986751B-E456-450E-8103-86D186F55F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7A7080CB-F07A-45DB-98B4-1BCEEFC2D8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43DABF26-4789-46EF-843D-D8974E51B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CF33A112-C756-43C1-8DA7-13D97888B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FDCCB7E1-C0C5-4607-ADB9-05E38555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71C3B597-3C1A-490D-B48E-19BF2BD8D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id="{DA3635CF-FEC9-43B7-A12B-1A736C7C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CEDF3AA6-619F-44C9-A06F-9C38A9119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79D458F0-4F1F-4713-88F7-B65AFE8E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749475E-D84C-434A-82E1-E4D587C6C58C}"/>
              </a:ext>
            </a:extLst>
          </p:cNvPr>
          <p:cNvSpPr>
            <a:spLocks noGrp="1"/>
          </p:cNvSpPr>
          <p:nvPr>
            <p:ph type="title"/>
          </p:nvPr>
        </p:nvSpPr>
        <p:spPr>
          <a:xfrm>
            <a:off x="468593" y="328980"/>
            <a:ext cx="8596668" cy="1320800"/>
          </a:xfrm>
        </p:spPr>
        <p:txBody>
          <a:bodyPr>
            <a:normAutofit/>
          </a:bodyPr>
          <a:lstStyle/>
          <a:p>
            <a:r>
              <a:rPr lang="en-GB"/>
              <a:t>Introduction: </a:t>
            </a:r>
            <a:br>
              <a:rPr lang="en-GB"/>
            </a:br>
            <a:r>
              <a:rPr lang="en-GB"/>
              <a:t>          </a:t>
            </a:r>
          </a:p>
        </p:txBody>
      </p:sp>
      <p:sp>
        <p:nvSpPr>
          <p:cNvPr id="17" name="TextBox 16">
            <a:extLst>
              <a:ext uri="{FF2B5EF4-FFF2-40B4-BE49-F238E27FC236}">
                <a16:creationId xmlns:a16="http://schemas.microsoft.com/office/drawing/2014/main" id="{18AEB488-6742-4F21-9DE6-FD313D68A263}"/>
              </a:ext>
            </a:extLst>
          </p:cNvPr>
          <p:cNvSpPr txBox="1"/>
          <p:nvPr/>
        </p:nvSpPr>
        <p:spPr>
          <a:xfrm>
            <a:off x="196719" y="1572359"/>
            <a:ext cx="9439198" cy="3607206"/>
          </a:xfrm>
          <a:prstGeom prst="rect">
            <a:avLst/>
          </a:prstGeom>
          <a:noFill/>
        </p:spPr>
        <p:txBody>
          <a:bodyPr wrap="square">
            <a:spAutoFit/>
          </a:bodyPr>
          <a:lstStyle/>
          <a:p>
            <a:pPr algn="just">
              <a:lnSpc>
                <a:spcPct val="150000"/>
              </a:lnSpc>
            </a:pPr>
            <a:r>
              <a:rPr lang="en-US" sz="1400">
                <a:latin typeface="Arial" panose="020B0604020202020204" pitchFamily="34" charset="0"/>
                <a:cs typeface="Arial" panose="020B0604020202020204" pitchFamily="34" charset="0"/>
              </a:rPr>
              <a:t>I myself Jordan, Sonia, Lerisha, Unsa, Simona and Rakhmat have all as a collective, pulled together to analyze and decipher what is believed to be the best practices to hand for the multi agencies that have already been tasked to handle family B’s case file. A key factor of family B’s case is that of the outside involvement of multiple agencies working towards the same goal but seemingly not in conjunction with each other, one of the key elements to effective safeguarding and child protection is the sharing of information across government agencies (Sidebotham, 2016). During the analysis of the case provided to us we found several constant similarities faced not only by family B but by a large growing population within the UK such as living under the bread line, poverty and poor living conditions not to mention the economical implication that come along with being unemployed. Which has undoubtedly led to the mother and stepfather of family B getting further into rent arrears and subsequently being evicted from yet another property  resulting in them being placed into temporary accommodation. The issues family B continue to encounter could be linked to  a  number of  contributing risks that are outlined within the next slide for e.g., poor parenting choices .</a:t>
            </a:r>
            <a:endParaRPr lang="en-GB" sz="14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33CCC45-DDEC-4BC0-80BA-F7ECF5FC7F74}"/>
              </a:ext>
            </a:extLst>
          </p:cNvPr>
          <p:cNvSpPr txBox="1"/>
          <p:nvPr/>
        </p:nvSpPr>
        <p:spPr>
          <a:xfrm>
            <a:off x="9802755" y="6260123"/>
            <a:ext cx="2082745" cy="369332"/>
          </a:xfrm>
          <a:prstGeom prst="rect">
            <a:avLst/>
          </a:prstGeom>
          <a:noFill/>
        </p:spPr>
        <p:txBody>
          <a:bodyPr wrap="square" rtlCol="0">
            <a:spAutoFit/>
          </a:bodyPr>
          <a:lstStyle/>
          <a:p>
            <a:r>
              <a:rPr lang="en-GB" b="1"/>
              <a:t>Jordan Glasgow</a:t>
            </a:r>
          </a:p>
        </p:txBody>
      </p:sp>
    </p:spTree>
    <p:extLst>
      <p:ext uri="{BB962C8B-B14F-4D97-AF65-F5344CB8AC3E}">
        <p14:creationId xmlns:p14="http://schemas.microsoft.com/office/powerpoint/2010/main" val="950435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5F85320-6F55-48B9-9FB9-03E75F109A5E}"/>
              </a:ext>
            </a:extLst>
          </p:cNvPr>
          <p:cNvSpPr>
            <a:spLocks noGrp="1"/>
          </p:cNvSpPr>
          <p:nvPr>
            <p:ph type="title"/>
          </p:nvPr>
        </p:nvSpPr>
        <p:spPr>
          <a:xfrm>
            <a:off x="652481" y="1382486"/>
            <a:ext cx="3547581" cy="4093028"/>
          </a:xfrm>
        </p:spPr>
        <p:txBody>
          <a:bodyPr anchor="ctr">
            <a:normAutofit/>
          </a:bodyPr>
          <a:lstStyle/>
          <a:p>
            <a:r>
              <a:rPr lang="en-US" sz="4400">
                <a:solidFill>
                  <a:schemeClr val="accent1">
                    <a:lumMod val="75000"/>
                  </a:schemeClr>
                </a:solidFill>
              </a:rPr>
              <a:t>RISKS!</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3BFC96F-BC27-4541-A0E2-4EE1BEDB421D}"/>
              </a:ext>
            </a:extLst>
          </p:cNvPr>
          <p:cNvGraphicFramePr>
            <a:graphicFrameLocks noGrp="1"/>
          </p:cNvGraphicFramePr>
          <p:nvPr>
            <p:ph idx="1"/>
            <p:extLst>
              <p:ext uri="{D42A27DB-BD31-4B8C-83A1-F6EECF244321}">
                <p14:modId xmlns:p14="http://schemas.microsoft.com/office/powerpoint/2010/main" val="103327788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0902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FB79E-B737-4F96-B6EF-9FC81BFCA1CF}"/>
              </a:ext>
            </a:extLst>
          </p:cNvPr>
          <p:cNvSpPr>
            <a:spLocks noGrp="1"/>
          </p:cNvSpPr>
          <p:nvPr>
            <p:ph type="title"/>
          </p:nvPr>
        </p:nvSpPr>
        <p:spPr>
          <a:xfrm>
            <a:off x="4933959" y="609600"/>
            <a:ext cx="5409117" cy="899995"/>
          </a:xfrm>
        </p:spPr>
        <p:txBody>
          <a:bodyPr>
            <a:normAutofit fontScale="90000"/>
          </a:bodyPr>
          <a:lstStyle/>
          <a:p>
            <a:pPr>
              <a:lnSpc>
                <a:spcPct val="90000"/>
              </a:lnSpc>
            </a:pPr>
            <a:r>
              <a:rPr lang="en-US" sz="2800" b="1" u="sng"/>
              <a:t>Impact of  homelessness to the family: </a:t>
            </a:r>
            <a:br>
              <a:rPr lang="en-US" sz="2800" b="1"/>
            </a:br>
            <a:r>
              <a:rPr lang="en-US" sz="2800" b="1"/>
              <a:t>  </a:t>
            </a:r>
            <a:br>
              <a:rPr lang="en-US" sz="2800" b="1"/>
            </a:br>
            <a:endParaRPr lang="en-US" sz="2000"/>
          </a:p>
        </p:txBody>
      </p:sp>
      <p:sp>
        <p:nvSpPr>
          <p:cNvPr id="3" name="Content Placeholder 2">
            <a:extLst>
              <a:ext uri="{FF2B5EF4-FFF2-40B4-BE49-F238E27FC236}">
                <a16:creationId xmlns:a16="http://schemas.microsoft.com/office/drawing/2014/main" id="{AC299053-8A89-42E6-A476-095386E20650}"/>
              </a:ext>
            </a:extLst>
          </p:cNvPr>
          <p:cNvSpPr>
            <a:spLocks noGrp="1"/>
          </p:cNvSpPr>
          <p:nvPr>
            <p:ph idx="1"/>
          </p:nvPr>
        </p:nvSpPr>
        <p:spPr>
          <a:xfrm>
            <a:off x="4982100" y="1717038"/>
            <a:ext cx="6964586" cy="4142354"/>
          </a:xfrm>
        </p:spPr>
        <p:txBody>
          <a:bodyPr vert="horz" lIns="91440" tIns="45720" rIns="91440" bIns="45720" rtlCol="0" anchor="t">
            <a:normAutofit lnSpcReduction="10000"/>
          </a:bodyPr>
          <a:lstStyle/>
          <a:p>
            <a:pPr>
              <a:lnSpc>
                <a:spcPct val="90000"/>
              </a:lnSpc>
            </a:pPr>
            <a:r>
              <a:rPr lang="en-US">
                <a:latin typeface="Arial"/>
                <a:cs typeface="Arial"/>
              </a:rPr>
              <a:t>Starvation </a:t>
            </a:r>
          </a:p>
          <a:p>
            <a:pPr>
              <a:lnSpc>
                <a:spcPct val="90000"/>
              </a:lnSpc>
            </a:pPr>
            <a:r>
              <a:rPr lang="en-US">
                <a:latin typeface="Arial"/>
                <a:ea typeface="+mn-lt"/>
                <a:cs typeface="+mn-lt"/>
              </a:rPr>
              <a:t>Poor Mental &amp; Physical Health </a:t>
            </a:r>
          </a:p>
          <a:p>
            <a:pPr>
              <a:lnSpc>
                <a:spcPct val="90000"/>
              </a:lnSpc>
            </a:pPr>
            <a:r>
              <a:rPr lang="en-US">
                <a:latin typeface="Arial"/>
                <a:ea typeface="+mn-lt"/>
                <a:cs typeface="+mn-lt"/>
              </a:rPr>
              <a:t>Substance abuse </a:t>
            </a:r>
          </a:p>
          <a:p>
            <a:pPr>
              <a:lnSpc>
                <a:spcPct val="90000"/>
              </a:lnSpc>
            </a:pPr>
            <a:r>
              <a:rPr lang="en-US">
                <a:latin typeface="Arial"/>
                <a:ea typeface="+mn-lt"/>
                <a:cs typeface="+mn-lt"/>
              </a:rPr>
              <a:t>Crime </a:t>
            </a:r>
          </a:p>
          <a:p>
            <a:pPr>
              <a:lnSpc>
                <a:spcPct val="90000"/>
              </a:lnSpc>
            </a:pPr>
            <a:r>
              <a:rPr lang="en-US">
                <a:latin typeface="Arial"/>
                <a:ea typeface="+mn-lt"/>
                <a:cs typeface="+mn-lt"/>
              </a:rPr>
              <a:t>Social stigma </a:t>
            </a:r>
          </a:p>
          <a:p>
            <a:pPr>
              <a:lnSpc>
                <a:spcPct val="90000"/>
              </a:lnSpc>
            </a:pPr>
            <a:endParaRPr lang="en-US">
              <a:latin typeface="Arial"/>
              <a:ea typeface="+mn-lt"/>
              <a:cs typeface="+mn-lt"/>
            </a:endParaRPr>
          </a:p>
          <a:p>
            <a:pPr marL="0" indent="0">
              <a:lnSpc>
                <a:spcPct val="90000"/>
              </a:lnSpc>
              <a:buNone/>
            </a:pPr>
            <a:endParaRPr lang="en-US" sz="1300">
              <a:ea typeface="+mn-lt"/>
              <a:cs typeface="+mn-lt"/>
            </a:endParaRPr>
          </a:p>
          <a:p>
            <a:pPr>
              <a:lnSpc>
                <a:spcPct val="150000"/>
              </a:lnSpc>
              <a:buNone/>
            </a:pPr>
            <a:r>
              <a:rPr lang="en-US" sz="1300">
                <a:ea typeface="+mn-lt"/>
                <a:cs typeface="+mn-lt"/>
              </a:rPr>
              <a:t>       </a:t>
            </a:r>
            <a:r>
              <a:rPr lang="en-US" sz="1400">
                <a:latin typeface="Arial"/>
                <a:ea typeface="+mn-lt"/>
                <a:cs typeface="+mn-lt"/>
              </a:rPr>
              <a:t>Rental arrears are a risk for this family as it can cause the family to be homeless, this can affect their physical and mental being as they cannot afford to survive and are living on the streets. Being homeless can lead to many issues like starvation , developing diseases and illness. Teenagers  can end up into substance misuse or criminal activities due to being homeless. </a:t>
            </a:r>
            <a:endParaRPr lang="en-US" sz="1400">
              <a:latin typeface="Arial"/>
              <a:cs typeface="Arial"/>
            </a:endParaRPr>
          </a:p>
          <a:p>
            <a:pPr>
              <a:lnSpc>
                <a:spcPct val="90000"/>
              </a:lnSpc>
              <a:buNone/>
            </a:pPr>
            <a:endParaRPr lang="en-US">
              <a:latin typeface="Arial"/>
              <a:cs typeface="Arial"/>
            </a:endParaRPr>
          </a:p>
          <a:p>
            <a:pPr marL="0" indent="0">
              <a:lnSpc>
                <a:spcPct val="90000"/>
              </a:lnSpc>
              <a:buNone/>
            </a:pPr>
            <a:endParaRPr lang="en-US" sz="1300"/>
          </a:p>
        </p:txBody>
      </p:sp>
      <p:pic>
        <p:nvPicPr>
          <p:cNvPr id="4" name="Picture 4" descr="A picture containing building, person&#10;&#10;Description automatically generated">
            <a:extLst>
              <a:ext uri="{FF2B5EF4-FFF2-40B4-BE49-F238E27FC236}">
                <a16:creationId xmlns:a16="http://schemas.microsoft.com/office/drawing/2014/main" id="{EDFA7A92-C357-4EDA-B0AB-6E4723FD1EB4}"/>
              </a:ext>
            </a:extLst>
          </p:cNvPr>
          <p:cNvPicPr>
            <a:picLocks noChangeAspect="1"/>
          </p:cNvPicPr>
          <p:nvPr/>
        </p:nvPicPr>
        <p:blipFill rotWithShape="1">
          <a:blip r:embed="rId3"/>
          <a:srcRect l="29173" r="15761" b="1"/>
          <a:stretch/>
        </p:blipFill>
        <p:spPr>
          <a:xfrm>
            <a:off x="125124" y="1279"/>
            <a:ext cx="4940015"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650E4914-8EB1-49DD-A4C3-5A2DE70B21D0}"/>
              </a:ext>
            </a:extLst>
          </p:cNvPr>
          <p:cNvSpPr txBox="1"/>
          <p:nvPr/>
        </p:nvSpPr>
        <p:spPr>
          <a:xfrm>
            <a:off x="9626221" y="59072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spTree>
    <p:extLst>
      <p:ext uri="{BB962C8B-B14F-4D97-AF65-F5344CB8AC3E}">
        <p14:creationId xmlns:p14="http://schemas.microsoft.com/office/powerpoint/2010/main" val="2080352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6EE39-7004-41A3-A832-553A644A3552}"/>
              </a:ext>
            </a:extLst>
          </p:cNvPr>
          <p:cNvSpPr>
            <a:spLocks noGrp="1"/>
          </p:cNvSpPr>
          <p:nvPr>
            <p:ph type="title"/>
          </p:nvPr>
        </p:nvSpPr>
        <p:spPr/>
        <p:txBody>
          <a:bodyPr/>
          <a:lstStyle/>
          <a:p>
            <a:r>
              <a:rPr lang="en-US" u="sng">
                <a:ea typeface="+mj-lt"/>
                <a:cs typeface="+mj-lt"/>
              </a:rPr>
              <a:t>Impact of Mental health.</a:t>
            </a:r>
            <a:endParaRPr lang="en-US" u="sng"/>
          </a:p>
        </p:txBody>
      </p:sp>
      <p:sp>
        <p:nvSpPr>
          <p:cNvPr id="3" name="Content Placeholder 2">
            <a:extLst>
              <a:ext uri="{FF2B5EF4-FFF2-40B4-BE49-F238E27FC236}">
                <a16:creationId xmlns:a16="http://schemas.microsoft.com/office/drawing/2014/main" id="{70FABC31-1283-43FF-B05C-75494A0FF096}"/>
              </a:ext>
            </a:extLst>
          </p:cNvPr>
          <p:cNvSpPr>
            <a:spLocks noGrp="1"/>
          </p:cNvSpPr>
          <p:nvPr>
            <p:ph idx="1"/>
          </p:nvPr>
        </p:nvSpPr>
        <p:spPr>
          <a:xfrm>
            <a:off x="677334" y="1712914"/>
            <a:ext cx="8596668" cy="4328448"/>
          </a:xfrm>
        </p:spPr>
        <p:txBody>
          <a:bodyPr vert="horz" lIns="91440" tIns="45720" rIns="91440" bIns="45720" rtlCol="0" anchor="t">
            <a:normAutofit/>
          </a:bodyPr>
          <a:lstStyle/>
          <a:p>
            <a:r>
              <a:rPr lang="en-US">
                <a:latin typeface="Arial"/>
                <a:cs typeface="Arial"/>
              </a:rPr>
              <a:t>Physical Abuse </a:t>
            </a:r>
          </a:p>
          <a:p>
            <a:r>
              <a:rPr lang="en-US">
                <a:latin typeface="Arial"/>
                <a:cs typeface="Arial"/>
              </a:rPr>
              <a:t>Self-Harm </a:t>
            </a:r>
          </a:p>
          <a:p>
            <a:r>
              <a:rPr lang="en-US">
                <a:latin typeface="Arial"/>
                <a:cs typeface="Arial"/>
              </a:rPr>
              <a:t>Threat to others</a:t>
            </a:r>
          </a:p>
          <a:p>
            <a:r>
              <a:rPr lang="en-US">
                <a:latin typeface="Arial"/>
                <a:cs typeface="Arial"/>
              </a:rPr>
              <a:t>Aggressive </a:t>
            </a:r>
            <a:r>
              <a:rPr lang="en-US" err="1">
                <a:latin typeface="Arial"/>
                <a:cs typeface="Arial"/>
              </a:rPr>
              <a:t>behaviour</a:t>
            </a:r>
            <a:r>
              <a:rPr lang="en-US">
                <a:latin typeface="Arial"/>
                <a:cs typeface="Arial"/>
              </a:rPr>
              <a:t> </a:t>
            </a:r>
          </a:p>
          <a:p>
            <a:pPr marL="0" indent="0">
              <a:buNone/>
            </a:pPr>
            <a:endParaRPr lang="en-US">
              <a:latin typeface="Arial"/>
              <a:cs typeface="Arial"/>
            </a:endParaRPr>
          </a:p>
        </p:txBody>
      </p:sp>
      <p:sp>
        <p:nvSpPr>
          <p:cNvPr id="5" name="TextBox 4">
            <a:extLst>
              <a:ext uri="{FF2B5EF4-FFF2-40B4-BE49-F238E27FC236}">
                <a16:creationId xmlns:a16="http://schemas.microsoft.com/office/drawing/2014/main" id="{BE05505A-7C94-428B-AC6F-CC1C3104BFC4}"/>
              </a:ext>
            </a:extLst>
          </p:cNvPr>
          <p:cNvSpPr txBox="1"/>
          <p:nvPr/>
        </p:nvSpPr>
        <p:spPr>
          <a:xfrm>
            <a:off x="423235" y="3972027"/>
            <a:ext cx="10212843" cy="13450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400">
                <a:latin typeface="Arial"/>
                <a:ea typeface="+mn-lt"/>
                <a:cs typeface="+mn-lt"/>
              </a:rPr>
              <a:t>The boy staying in a school is affecting his mental health as he is being bullied by his peers. This makes the child vulnerable as bullying is when certain individuals make fun of another individuals insecurity or their situation which they cannot help like his financial position. Being bullied can also lead to physical abuse and it could even cause the victim to harm themselves as many victims of bullying often feel very low about themselves due to being constantly picked on. </a:t>
            </a:r>
            <a:endParaRPr lang="en-US" sz="1400">
              <a:latin typeface="Arial"/>
              <a:cs typeface="Arial"/>
            </a:endParaRPr>
          </a:p>
        </p:txBody>
      </p:sp>
      <p:pic>
        <p:nvPicPr>
          <p:cNvPr id="9" name="Picture 9" descr="A picture containing person, ground, young, child&#10;&#10;Description automatically generated">
            <a:extLst>
              <a:ext uri="{FF2B5EF4-FFF2-40B4-BE49-F238E27FC236}">
                <a16:creationId xmlns:a16="http://schemas.microsoft.com/office/drawing/2014/main" id="{9C69C266-49AE-43D2-B167-B3AFF7884E9C}"/>
              </a:ext>
            </a:extLst>
          </p:cNvPr>
          <p:cNvPicPr>
            <a:picLocks noChangeAspect="1"/>
          </p:cNvPicPr>
          <p:nvPr/>
        </p:nvPicPr>
        <p:blipFill>
          <a:blip r:embed="rId3"/>
          <a:stretch>
            <a:fillRect/>
          </a:stretch>
        </p:blipFill>
        <p:spPr>
          <a:xfrm>
            <a:off x="6100549" y="1143612"/>
            <a:ext cx="4585647" cy="2557731"/>
          </a:xfrm>
          <a:prstGeom prst="rect">
            <a:avLst/>
          </a:prstGeom>
        </p:spPr>
      </p:pic>
      <p:sp>
        <p:nvSpPr>
          <p:cNvPr id="10" name="TextBox 9">
            <a:extLst>
              <a:ext uri="{FF2B5EF4-FFF2-40B4-BE49-F238E27FC236}">
                <a16:creationId xmlns:a16="http://schemas.microsoft.com/office/drawing/2014/main" id="{27FEA737-5ED9-45D6-BC10-D23C4BFF94A2}"/>
              </a:ext>
            </a:extLst>
          </p:cNvPr>
          <p:cNvSpPr txBox="1"/>
          <p:nvPr/>
        </p:nvSpPr>
        <p:spPr>
          <a:xfrm>
            <a:off x="9262281" y="600956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spTree>
    <p:extLst>
      <p:ext uri="{BB962C8B-B14F-4D97-AF65-F5344CB8AC3E}">
        <p14:creationId xmlns:p14="http://schemas.microsoft.com/office/powerpoint/2010/main" val="1513454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85320-6F55-48B9-9FB9-03E75F109A5E}"/>
              </a:ext>
            </a:extLst>
          </p:cNvPr>
          <p:cNvSpPr>
            <a:spLocks noGrp="1"/>
          </p:cNvSpPr>
          <p:nvPr>
            <p:ph type="title"/>
          </p:nvPr>
        </p:nvSpPr>
        <p:spPr>
          <a:xfrm>
            <a:off x="677334" y="609600"/>
            <a:ext cx="8596668" cy="844550"/>
          </a:xfrm>
        </p:spPr>
        <p:txBody>
          <a:bodyPr/>
          <a:lstStyle/>
          <a:p>
            <a:r>
              <a:rPr lang="en-US">
                <a:ea typeface="+mj-lt"/>
                <a:cs typeface="+mj-lt"/>
              </a:rPr>
              <a:t>Impact of Poor Parenting </a:t>
            </a:r>
            <a:endParaRPr lang="en-US"/>
          </a:p>
        </p:txBody>
      </p:sp>
      <p:sp>
        <p:nvSpPr>
          <p:cNvPr id="3" name="Content Placeholder 2">
            <a:extLst>
              <a:ext uri="{FF2B5EF4-FFF2-40B4-BE49-F238E27FC236}">
                <a16:creationId xmlns:a16="http://schemas.microsoft.com/office/drawing/2014/main" id="{DDA472DF-F58A-49F8-AD29-01C3610937D7}"/>
              </a:ext>
            </a:extLst>
          </p:cNvPr>
          <p:cNvSpPr>
            <a:spLocks noGrp="1"/>
          </p:cNvSpPr>
          <p:nvPr>
            <p:ph idx="1"/>
          </p:nvPr>
        </p:nvSpPr>
        <p:spPr>
          <a:xfrm>
            <a:off x="677334" y="1712914"/>
            <a:ext cx="8596668" cy="4328448"/>
          </a:xfrm>
        </p:spPr>
        <p:txBody>
          <a:bodyPr vert="horz" lIns="91440" tIns="45720" rIns="91440" bIns="45720" rtlCol="0" anchor="t">
            <a:normAutofit/>
          </a:bodyPr>
          <a:lstStyle/>
          <a:p>
            <a:r>
              <a:rPr lang="en-US">
                <a:latin typeface="Arial"/>
                <a:cs typeface="Arial"/>
              </a:rPr>
              <a:t>Lack of trust </a:t>
            </a:r>
          </a:p>
          <a:p>
            <a:r>
              <a:rPr lang="en-US">
                <a:latin typeface="Arial"/>
                <a:cs typeface="Arial"/>
              </a:rPr>
              <a:t>Involvement of social services </a:t>
            </a:r>
          </a:p>
          <a:p>
            <a:r>
              <a:rPr lang="en-US">
                <a:latin typeface="Arial"/>
                <a:cs typeface="Arial"/>
              </a:rPr>
              <a:t>Lack of love and emotions.</a:t>
            </a:r>
          </a:p>
          <a:p>
            <a:r>
              <a:rPr lang="en-US">
                <a:latin typeface="Arial"/>
                <a:cs typeface="Arial"/>
              </a:rPr>
              <a:t>Vulnerable to abuse </a:t>
            </a:r>
          </a:p>
          <a:p>
            <a:endParaRPr lang="en-US"/>
          </a:p>
        </p:txBody>
      </p:sp>
      <p:sp>
        <p:nvSpPr>
          <p:cNvPr id="5" name="TextBox 4">
            <a:extLst>
              <a:ext uri="{FF2B5EF4-FFF2-40B4-BE49-F238E27FC236}">
                <a16:creationId xmlns:a16="http://schemas.microsoft.com/office/drawing/2014/main" id="{CF69B2E2-F05B-438D-8194-FE82798AF95A}"/>
              </a:ext>
            </a:extLst>
          </p:cNvPr>
          <p:cNvSpPr txBox="1"/>
          <p:nvPr/>
        </p:nvSpPr>
        <p:spPr>
          <a:xfrm>
            <a:off x="527714" y="3314131"/>
            <a:ext cx="11568750" cy="18990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cs typeface="Calibri"/>
            </a:endParaRPr>
          </a:p>
          <a:p>
            <a:endParaRPr lang="en-US">
              <a:latin typeface="Calibri"/>
              <a:cs typeface="Calibri"/>
            </a:endParaRPr>
          </a:p>
          <a:p>
            <a:pPr>
              <a:lnSpc>
                <a:spcPct val="150000"/>
              </a:lnSpc>
            </a:pPr>
            <a:r>
              <a:rPr lang="en-US" sz="1400">
                <a:latin typeface="Arial"/>
                <a:cs typeface="Calibri"/>
              </a:rPr>
              <a:t>It shows that the mother's parental skills are not good enough as a parent which can affect her child's well being. </a:t>
            </a:r>
            <a:r>
              <a:rPr lang="en-US" sz="1400">
                <a:latin typeface="Arial"/>
                <a:ea typeface="+mn-lt"/>
                <a:cs typeface="+mn-lt"/>
              </a:rPr>
              <a:t>This family also has an actual risk of being broken up as there are social services involved in this case which may lead to the children and parents being separated from each other. As a broken family children will be more vulnerable to abuse due to not having strong bonds and emotional connections with their mother and her partner. </a:t>
            </a:r>
            <a:endParaRPr lang="en-US" sz="1400">
              <a:latin typeface="Arial"/>
              <a:cs typeface="Calibri"/>
            </a:endParaRPr>
          </a:p>
        </p:txBody>
      </p:sp>
      <p:sp>
        <p:nvSpPr>
          <p:cNvPr id="7" name="TextBox 6">
            <a:extLst>
              <a:ext uri="{FF2B5EF4-FFF2-40B4-BE49-F238E27FC236}">
                <a16:creationId xmlns:a16="http://schemas.microsoft.com/office/drawing/2014/main" id="{ECA557F3-AFE5-452D-9682-5ADBEC783C58}"/>
              </a:ext>
            </a:extLst>
          </p:cNvPr>
          <p:cNvSpPr txBox="1"/>
          <p:nvPr/>
        </p:nvSpPr>
        <p:spPr>
          <a:xfrm>
            <a:off x="9450648" y="59932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pic>
        <p:nvPicPr>
          <p:cNvPr id="4" name="Picture 5">
            <a:extLst>
              <a:ext uri="{FF2B5EF4-FFF2-40B4-BE49-F238E27FC236}">
                <a16:creationId xmlns:a16="http://schemas.microsoft.com/office/drawing/2014/main" id="{F1F66B95-0B84-40B8-8CA3-BC85B05AB586}"/>
              </a:ext>
            </a:extLst>
          </p:cNvPr>
          <p:cNvPicPr>
            <a:picLocks noChangeAspect="1"/>
          </p:cNvPicPr>
          <p:nvPr/>
        </p:nvPicPr>
        <p:blipFill>
          <a:blip r:embed="rId3"/>
          <a:stretch>
            <a:fillRect/>
          </a:stretch>
        </p:blipFill>
        <p:spPr>
          <a:xfrm>
            <a:off x="6452840" y="1233150"/>
            <a:ext cx="4601735" cy="2338017"/>
          </a:xfrm>
          <a:prstGeom prst="rect">
            <a:avLst/>
          </a:prstGeom>
        </p:spPr>
      </p:pic>
    </p:spTree>
    <p:extLst>
      <p:ext uri="{BB962C8B-B14F-4D97-AF65-F5344CB8AC3E}">
        <p14:creationId xmlns:p14="http://schemas.microsoft.com/office/powerpoint/2010/main" val="3366423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FFA94-9719-4A2A-9B3C-FC16844B65B1}"/>
              </a:ext>
            </a:extLst>
          </p:cNvPr>
          <p:cNvSpPr>
            <a:spLocks noGrp="1"/>
          </p:cNvSpPr>
          <p:nvPr>
            <p:ph type="title"/>
          </p:nvPr>
        </p:nvSpPr>
        <p:spPr>
          <a:xfrm>
            <a:off x="2734056" y="40516"/>
            <a:ext cx="6487955" cy="1320800"/>
          </a:xfrm>
        </p:spPr>
        <p:txBody>
          <a:bodyPr>
            <a:normAutofit/>
          </a:bodyPr>
          <a:lstStyle/>
          <a:p>
            <a:r>
              <a:rPr lang="en-GB" b="1" u="sng"/>
              <a:t>Impact of Poverty Faced By The Family B</a:t>
            </a:r>
          </a:p>
        </p:txBody>
      </p:sp>
      <p:pic>
        <p:nvPicPr>
          <p:cNvPr id="7" name="Picture 6" descr="A person holding a child&#10;&#10;Description automatically generated with medium confidence">
            <a:extLst>
              <a:ext uri="{FF2B5EF4-FFF2-40B4-BE49-F238E27FC236}">
                <a16:creationId xmlns:a16="http://schemas.microsoft.com/office/drawing/2014/main" id="{3FD6EA33-BC38-4C72-BC01-F627CDA56ECA}"/>
              </a:ext>
            </a:extLst>
          </p:cNvPr>
          <p:cNvPicPr>
            <a:picLocks noChangeAspect="1"/>
          </p:cNvPicPr>
          <p:nvPr/>
        </p:nvPicPr>
        <p:blipFill rotWithShape="1">
          <a:blip r:embed="rId3">
            <a:duotone>
              <a:prstClr val="black"/>
              <a:schemeClr val="tx2">
                <a:tint val="45000"/>
                <a:satMod val="400000"/>
              </a:schemeClr>
            </a:duotone>
            <a:extLst>
              <a:ext uri="{28A0092B-C50C-407E-A947-70E740481C1C}">
                <a14:useLocalDpi xmlns:a14="http://schemas.microsoft.com/office/drawing/2010/main" val="0"/>
              </a:ext>
            </a:extLst>
          </a:blip>
          <a:srcRect l="23601" r="22249" b="9092"/>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12" name="Isosceles Triangle 11">
            <a:extLst>
              <a:ext uri="{FF2B5EF4-FFF2-40B4-BE49-F238E27FC236}">
                <a16:creationId xmlns:a16="http://schemas.microsoft.com/office/drawing/2014/main" id="{3D6475D0-776E-47C5-97FF-DF8721813F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840D9A9-3E7C-4590-AF9C-7701BB0F7DE9}"/>
              </a:ext>
            </a:extLst>
          </p:cNvPr>
          <p:cNvSpPr>
            <a:spLocks noGrp="1"/>
          </p:cNvSpPr>
          <p:nvPr>
            <p:ph idx="1"/>
          </p:nvPr>
        </p:nvSpPr>
        <p:spPr>
          <a:xfrm>
            <a:off x="2852022" y="1515480"/>
            <a:ext cx="6487955" cy="2441891"/>
          </a:xfrm>
        </p:spPr>
        <p:txBody>
          <a:bodyPr vert="horz" lIns="91440" tIns="45720" rIns="91440" bIns="45720" rtlCol="0">
            <a:normAutofit fontScale="92500" lnSpcReduction="20000"/>
          </a:bodyPr>
          <a:lstStyle/>
          <a:p>
            <a:r>
              <a:rPr lang="en-US" b="1">
                <a:latin typeface="Arial"/>
                <a:cs typeface="Arial"/>
              </a:rPr>
              <a:t>Low income</a:t>
            </a:r>
          </a:p>
          <a:p>
            <a:r>
              <a:rPr lang="en-US" b="1">
                <a:latin typeface="Arial"/>
                <a:cs typeface="Arial"/>
              </a:rPr>
              <a:t>Lack of education</a:t>
            </a:r>
          </a:p>
          <a:p>
            <a:r>
              <a:rPr lang="en-US" b="1">
                <a:latin typeface="Arial"/>
                <a:cs typeface="Arial"/>
              </a:rPr>
              <a:t>Lack of opportunities </a:t>
            </a:r>
            <a:endParaRPr lang="en-US" b="1">
              <a:latin typeface="Arial" panose="020B0604020202020204" pitchFamily="34" charset="0"/>
              <a:cs typeface="Arial" panose="020B0604020202020204" pitchFamily="34" charset="0"/>
            </a:endParaRPr>
          </a:p>
          <a:p>
            <a:r>
              <a:rPr lang="en-US" b="1">
                <a:latin typeface="Arial"/>
                <a:cs typeface="Arial"/>
              </a:rPr>
              <a:t>Adverse working condition</a:t>
            </a:r>
          </a:p>
          <a:p>
            <a:r>
              <a:rPr lang="en-US" b="1">
                <a:latin typeface="Arial"/>
                <a:cs typeface="Arial"/>
              </a:rPr>
              <a:t>Poor housing and living conditions</a:t>
            </a:r>
          </a:p>
          <a:p>
            <a:r>
              <a:rPr lang="en-US" b="1">
                <a:latin typeface="Arial"/>
                <a:cs typeface="Arial"/>
              </a:rPr>
              <a:t>High crime rate within the community</a:t>
            </a:r>
          </a:p>
          <a:p>
            <a:r>
              <a:rPr lang="en-US" b="1">
                <a:latin typeface="Arial"/>
                <a:cs typeface="Arial"/>
              </a:rPr>
              <a:t>Having a bigger family /number of dependents</a:t>
            </a:r>
          </a:p>
          <a:p>
            <a:endParaRPr lang="en-GB">
              <a:latin typeface="Arial"/>
              <a:cs typeface="Arial"/>
            </a:endParaRPr>
          </a:p>
        </p:txBody>
      </p:sp>
      <p:sp>
        <p:nvSpPr>
          <p:cNvPr id="5" name="TextBox 4">
            <a:extLst>
              <a:ext uri="{FF2B5EF4-FFF2-40B4-BE49-F238E27FC236}">
                <a16:creationId xmlns:a16="http://schemas.microsoft.com/office/drawing/2014/main" id="{4B6715DB-F9A6-4832-A6ED-848CC7B1661C}"/>
              </a:ext>
            </a:extLst>
          </p:cNvPr>
          <p:cNvSpPr txBox="1"/>
          <p:nvPr/>
        </p:nvSpPr>
        <p:spPr>
          <a:xfrm>
            <a:off x="2392892" y="3957371"/>
            <a:ext cx="6947085" cy="1991379"/>
          </a:xfrm>
          <a:prstGeom prst="rect">
            <a:avLst/>
          </a:prstGeom>
          <a:noFill/>
        </p:spPr>
        <p:txBody>
          <a:bodyPr wrap="square" lIns="91440" tIns="45720" rIns="91440" bIns="45720" anchor="t">
            <a:spAutoFit/>
          </a:bodyPr>
          <a:lstStyle/>
          <a:p>
            <a:pPr lvl="1" algn="just">
              <a:lnSpc>
                <a:spcPct val="150000"/>
              </a:lnSpc>
              <a:spcAft>
                <a:spcPts val="600"/>
              </a:spcAft>
            </a:pPr>
            <a:r>
              <a:rPr lang="en-US" sz="1400">
                <a:latin typeface="Arial"/>
                <a:cs typeface="Arial"/>
              </a:rPr>
              <a:t>Poverty is one of the main issues that family B face daily, which has led to their involvement with multiple government agencies such as the Homeless Persons Unit. After being evicted from several properties due to rental arrears, the family is now living in temporary housing, which is also largely contributed by the family's social and economic status, being as both the mother and stepfather are currently unemployed.</a:t>
            </a:r>
            <a:endParaRPr lang="en-GB" sz="1400">
              <a:latin typeface="Arial"/>
              <a:cs typeface="Arial"/>
            </a:endParaRPr>
          </a:p>
        </p:txBody>
      </p:sp>
      <p:sp>
        <p:nvSpPr>
          <p:cNvPr id="6" name="TextBox 5">
            <a:extLst>
              <a:ext uri="{FF2B5EF4-FFF2-40B4-BE49-F238E27FC236}">
                <a16:creationId xmlns:a16="http://schemas.microsoft.com/office/drawing/2014/main" id="{9012F7D3-0AB5-B945-AAE0-90D6BB8B3146}"/>
              </a:ext>
            </a:extLst>
          </p:cNvPr>
          <p:cNvSpPr txBox="1"/>
          <p:nvPr/>
        </p:nvSpPr>
        <p:spPr>
          <a:xfrm>
            <a:off x="9946268" y="6273211"/>
            <a:ext cx="2242556" cy="338554"/>
          </a:xfrm>
          <a:prstGeom prst="rect">
            <a:avLst/>
          </a:prstGeom>
          <a:noFill/>
        </p:spPr>
        <p:txBody>
          <a:bodyPr wrap="square" rtlCol="0">
            <a:spAutoFit/>
          </a:bodyPr>
          <a:lstStyle/>
          <a:p>
            <a:pPr algn="l">
              <a:spcAft>
                <a:spcPts val="600"/>
              </a:spcAft>
            </a:pPr>
            <a:r>
              <a:rPr lang="en-GB" sz="1600" b="1"/>
              <a:t>Jordan Glasgow</a:t>
            </a:r>
            <a:endParaRPr lang="en-US" sz="1600" b="1"/>
          </a:p>
        </p:txBody>
      </p:sp>
    </p:spTree>
    <p:extLst>
      <p:ext uri="{BB962C8B-B14F-4D97-AF65-F5344CB8AC3E}">
        <p14:creationId xmlns:p14="http://schemas.microsoft.com/office/powerpoint/2010/main" val="3332275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AED31-BC9E-4A7B-84FD-E9A93771F0B2}"/>
              </a:ext>
            </a:extLst>
          </p:cNvPr>
          <p:cNvSpPr>
            <a:spLocks noGrp="1"/>
          </p:cNvSpPr>
          <p:nvPr>
            <p:ph type="title"/>
          </p:nvPr>
        </p:nvSpPr>
        <p:spPr>
          <a:xfrm>
            <a:off x="3770804" y="100638"/>
            <a:ext cx="5774120" cy="1164179"/>
          </a:xfrm>
        </p:spPr>
        <p:txBody>
          <a:bodyPr>
            <a:noAutofit/>
          </a:bodyPr>
          <a:lstStyle/>
          <a:p>
            <a:pPr algn="ctr"/>
            <a:r>
              <a:rPr lang="en-GB" sz="2400" b="1" u="sng"/>
              <a:t>The Impacts of Offensive Behaviour Encountered by Family B</a:t>
            </a:r>
          </a:p>
        </p:txBody>
      </p:sp>
      <p:sp>
        <p:nvSpPr>
          <p:cNvPr id="11" name="Text Placeholder 10">
            <a:extLst>
              <a:ext uri="{FF2B5EF4-FFF2-40B4-BE49-F238E27FC236}">
                <a16:creationId xmlns:a16="http://schemas.microsoft.com/office/drawing/2014/main" id="{6DBB0839-CD68-7540-AB31-C1F81A19128A}"/>
              </a:ext>
            </a:extLst>
          </p:cNvPr>
          <p:cNvSpPr>
            <a:spLocks noGrp="1"/>
          </p:cNvSpPr>
          <p:nvPr>
            <p:ph type="body" idx="1"/>
          </p:nvPr>
        </p:nvSpPr>
        <p:spPr>
          <a:xfrm>
            <a:off x="4025762" y="816717"/>
            <a:ext cx="5058918" cy="1164179"/>
          </a:xfrm>
        </p:spPr>
        <p:txBody>
          <a:bodyPr anchor="ctr"/>
          <a:lstStyle/>
          <a:p>
            <a:pPr algn="just"/>
            <a:r>
              <a:rPr lang="en-GB" sz="1400" b="1" u="sng">
                <a:latin typeface="Arial" panose="020B0604020202020204" pitchFamily="34" charset="0"/>
                <a:cs typeface="Arial" panose="020B0604020202020204" pitchFamily="34" charset="0"/>
              </a:rPr>
              <a:t>C</a:t>
            </a:r>
            <a:r>
              <a:rPr lang="en-US" sz="1400" b="1" u="sng">
                <a:latin typeface="Arial" panose="020B0604020202020204" pitchFamily="34" charset="0"/>
                <a:cs typeface="Arial" panose="020B0604020202020204" pitchFamily="34" charset="0"/>
              </a:rPr>
              <a:t>contributing</a:t>
            </a:r>
            <a:r>
              <a:rPr lang="en-GB" sz="1400" b="1" u="sng">
                <a:latin typeface="Arial" panose="020B0604020202020204" pitchFamily="34" charset="0"/>
                <a:cs typeface="Arial" panose="020B0604020202020204" pitchFamily="34" charset="0"/>
              </a:rPr>
              <a:t> Risk</a:t>
            </a:r>
            <a:r>
              <a:rPr lang="en-US" sz="1400" b="1" u="sng">
                <a:latin typeface="Arial" panose="020B0604020202020204" pitchFamily="34" charset="0"/>
                <a:cs typeface="Arial" panose="020B0604020202020204" pitchFamily="34" charset="0"/>
              </a:rPr>
              <a:t> </a:t>
            </a:r>
            <a:r>
              <a:rPr lang="en-GB" sz="1400" b="1" u="sng">
                <a:latin typeface="Arial" panose="020B0604020202020204" pitchFamily="34" charset="0"/>
                <a:cs typeface="Arial" panose="020B0604020202020204" pitchFamily="34" charset="0"/>
              </a:rPr>
              <a:t>F</a:t>
            </a:r>
            <a:r>
              <a:rPr lang="en-US" sz="1400" b="1" u="sng">
                <a:latin typeface="Arial" panose="020B0604020202020204" pitchFamily="34" charset="0"/>
                <a:cs typeface="Arial" panose="020B0604020202020204" pitchFamily="34" charset="0"/>
              </a:rPr>
              <a:t>actor </a:t>
            </a:r>
            <a:r>
              <a:rPr lang="en-GB" sz="1400" b="1" u="sng">
                <a:latin typeface="Arial" panose="020B0604020202020204" pitchFamily="34" charset="0"/>
                <a:cs typeface="Arial" panose="020B0604020202020204" pitchFamily="34" charset="0"/>
              </a:rPr>
              <a:t>O</a:t>
            </a:r>
            <a:r>
              <a:rPr lang="en-US" sz="1400" b="1" u="sng">
                <a:latin typeface="Arial" panose="020B0604020202020204" pitchFamily="34" charset="0"/>
                <a:cs typeface="Arial" panose="020B0604020202020204" pitchFamily="34" charset="0"/>
              </a:rPr>
              <a:t>f </a:t>
            </a:r>
            <a:r>
              <a:rPr lang="en-GB" sz="1400" b="1" u="sng">
                <a:latin typeface="Arial" panose="020B0604020202020204" pitchFamily="34" charset="0"/>
                <a:cs typeface="Arial" panose="020B0604020202020204" pitchFamily="34" charset="0"/>
              </a:rPr>
              <a:t>O</a:t>
            </a:r>
            <a:r>
              <a:rPr lang="en-US" sz="1400" b="1" u="sng">
                <a:latin typeface="Arial" panose="020B0604020202020204" pitchFamily="34" charset="0"/>
                <a:cs typeface="Arial" panose="020B0604020202020204" pitchFamily="34" charset="0"/>
              </a:rPr>
              <a:t>offensive </a:t>
            </a:r>
            <a:r>
              <a:rPr lang="en-GB" sz="1400" b="1" u="sng">
                <a:latin typeface="Arial" panose="020B0604020202020204" pitchFamily="34" charset="0"/>
                <a:cs typeface="Arial" panose="020B0604020202020204" pitchFamily="34" charset="0"/>
              </a:rPr>
              <a:t>B</a:t>
            </a:r>
            <a:r>
              <a:rPr lang="en-US" sz="1400" b="1" u="sng">
                <a:latin typeface="Arial" panose="020B0604020202020204" pitchFamily="34" charset="0"/>
                <a:cs typeface="Arial" panose="020B0604020202020204" pitchFamily="34" charset="0"/>
              </a:rPr>
              <a:t>behavior</a:t>
            </a:r>
          </a:p>
        </p:txBody>
      </p:sp>
      <p:sp>
        <p:nvSpPr>
          <p:cNvPr id="13" name="Content Placeholder 12">
            <a:extLst>
              <a:ext uri="{FF2B5EF4-FFF2-40B4-BE49-F238E27FC236}">
                <a16:creationId xmlns:a16="http://schemas.microsoft.com/office/drawing/2014/main" id="{D707C08D-3675-694E-BBA5-BD3CEF2F6931}"/>
              </a:ext>
            </a:extLst>
          </p:cNvPr>
          <p:cNvSpPr>
            <a:spLocks noGrp="1"/>
          </p:cNvSpPr>
          <p:nvPr>
            <p:ph sz="quarter" idx="4"/>
          </p:nvPr>
        </p:nvSpPr>
        <p:spPr>
          <a:xfrm>
            <a:off x="3355297" y="4044441"/>
            <a:ext cx="6094907" cy="2043443"/>
          </a:xfrm>
        </p:spPr>
        <p:txBody>
          <a:bodyPr vert="horz" lIns="91440" tIns="45720" rIns="91440" bIns="45720" rtlCol="0" anchor="t">
            <a:normAutofit fontScale="25000" lnSpcReduction="20000"/>
          </a:bodyPr>
          <a:lstStyle/>
          <a:p>
            <a:pPr marL="0" indent="0" algn="just">
              <a:lnSpc>
                <a:spcPct val="170000"/>
              </a:lnSpc>
              <a:buNone/>
            </a:pPr>
            <a:r>
              <a:rPr lang="en-GB" sz="5600" kern="1200">
                <a:solidFill>
                  <a:srgbClr val="404040"/>
                </a:solidFill>
                <a:effectLst/>
                <a:latin typeface="Arial"/>
                <a:ea typeface="Calibri" panose="020F0502020204030204" pitchFamily="34" charset="0"/>
                <a:cs typeface="Arial"/>
              </a:rPr>
              <a:t>Risk factors are instances or characteristic traits that increase the likelihood of misbehaviour in an individual which, can often lead on to becoming acts of a criminal nature later down the line. One of the most common</a:t>
            </a:r>
            <a:r>
              <a:rPr lang="en-GB" sz="5600">
                <a:solidFill>
                  <a:srgbClr val="404040"/>
                </a:solidFill>
                <a:latin typeface="Arial"/>
                <a:ea typeface="Calibri" panose="020F0502020204030204" pitchFamily="34" charset="0"/>
                <a:cs typeface="Arial"/>
              </a:rPr>
              <a:t> </a:t>
            </a:r>
            <a:r>
              <a:rPr lang="en-GB" sz="5600" kern="1200">
                <a:solidFill>
                  <a:srgbClr val="404040"/>
                </a:solidFill>
                <a:effectLst/>
                <a:latin typeface="Arial"/>
                <a:ea typeface="Calibri" panose="020F0502020204030204" pitchFamily="34" charset="0"/>
                <a:cs typeface="Arial"/>
              </a:rPr>
              <a:t> risk factors of offensive behaviour is poor temper management, for example, being associated with an anti-social peer group can lead to violent tendencies and inappropriate behaviours being more normalised. </a:t>
            </a:r>
            <a:endParaRPr lang="en-GB" sz="5600">
              <a:effectLst/>
              <a:latin typeface="Arial"/>
              <a:ea typeface="Times New Roman" panose="02020603050405020304" pitchFamily="18" charset="0"/>
              <a:cs typeface="Arial"/>
            </a:endParaRPr>
          </a:p>
          <a:p>
            <a:pPr marL="0" indent="0" algn="just">
              <a:lnSpc>
                <a:spcPct val="170000"/>
              </a:lnSpc>
              <a:buNone/>
            </a:pPr>
            <a:endParaRPr lang="en-GB" sz="5600">
              <a:effectLst/>
              <a:latin typeface="Calibri"/>
              <a:ea typeface="Times New Roman" panose="02020603050405020304" pitchFamily="18" charset="0"/>
              <a:cs typeface="Times New Roman"/>
            </a:endParaRPr>
          </a:p>
          <a:p>
            <a:pPr marL="0" indent="0">
              <a:buNone/>
            </a:pPr>
            <a:endParaRPr lang="en-US" sz="1400"/>
          </a:p>
        </p:txBody>
      </p:sp>
      <p:pic>
        <p:nvPicPr>
          <p:cNvPr id="6" name="Picture 6">
            <a:extLst>
              <a:ext uri="{FF2B5EF4-FFF2-40B4-BE49-F238E27FC236}">
                <a16:creationId xmlns:a16="http://schemas.microsoft.com/office/drawing/2014/main" id="{D7A8977A-E90C-1246-ACD8-EBC8F091188A}"/>
              </a:ext>
            </a:extLst>
          </p:cNvPr>
          <p:cNvPicPr>
            <a:picLocks noChangeAspect="1"/>
          </p:cNvPicPr>
          <p:nvPr/>
        </p:nvPicPr>
        <p:blipFill rotWithShape="1">
          <a:blip r:embed="rId3">
            <a:duotone>
              <a:schemeClr val="accent1">
                <a:shade val="45000"/>
                <a:satMod val="135000"/>
              </a:schemeClr>
              <a:prstClr val="white"/>
            </a:duotone>
            <a:alphaModFix/>
            <a:extLst>
              <a:ext uri="{28A0092B-C50C-407E-A947-70E740481C1C}">
                <a14:useLocalDpi xmlns:a14="http://schemas.microsoft.com/office/drawing/2010/main" val="0"/>
              </a:ext>
            </a:extLst>
          </a:blip>
          <a:srcRect r="-5" b="11220"/>
          <a:stretch/>
        </p:blipFill>
        <p:spPr>
          <a:xfrm>
            <a:off x="593649" y="10"/>
            <a:ext cx="3433363" cy="1714490"/>
          </a:xfrm>
          <a:custGeom>
            <a:avLst/>
            <a:gdLst/>
            <a:ahLst/>
            <a:cxnLst/>
            <a:rect l="l" t="t" r="r" b="b"/>
            <a:pathLst>
              <a:path w="3433363" h="1714500">
                <a:moveTo>
                  <a:pt x="254958" y="0"/>
                </a:moveTo>
                <a:lnTo>
                  <a:pt x="3433363" y="0"/>
                </a:lnTo>
                <a:lnTo>
                  <a:pt x="3386734" y="312174"/>
                </a:lnTo>
                <a:lnTo>
                  <a:pt x="3386620" y="312174"/>
                </a:lnTo>
                <a:lnTo>
                  <a:pt x="3177155" y="1714500"/>
                </a:lnTo>
                <a:lnTo>
                  <a:pt x="0" y="1714500"/>
                </a:lnTo>
                <a:close/>
              </a:path>
            </a:pathLst>
          </a:custGeom>
        </p:spPr>
      </p:pic>
      <p:pic>
        <p:nvPicPr>
          <p:cNvPr id="9" name="Picture 9">
            <a:extLst>
              <a:ext uri="{FF2B5EF4-FFF2-40B4-BE49-F238E27FC236}">
                <a16:creationId xmlns:a16="http://schemas.microsoft.com/office/drawing/2014/main" id="{187875CC-F219-164E-B791-D378860F7AC0}"/>
              </a:ext>
            </a:extLst>
          </p:cNvPr>
          <p:cNvPicPr>
            <a:picLocks noChangeAspect="1"/>
          </p:cNvPicPr>
          <p:nvPr/>
        </p:nvPicPr>
        <p:blipFill rotWithShape="1">
          <a:blip r:embed="rId4">
            <a:duotone>
              <a:schemeClr val="accent1">
                <a:shade val="45000"/>
                <a:satMod val="135000"/>
              </a:schemeClr>
              <a:prstClr val="white"/>
            </a:duotone>
            <a:alphaModFix/>
            <a:extLst>
              <a:ext uri="{28A0092B-C50C-407E-A947-70E740481C1C}">
                <a14:useLocalDpi xmlns:a14="http://schemas.microsoft.com/office/drawing/2010/main" val="0"/>
              </a:ext>
            </a:extLst>
          </a:blip>
          <a:srcRect t="12581" r="-3" b="12578"/>
          <a:stretch/>
        </p:blipFill>
        <p:spPr>
          <a:xfrm>
            <a:off x="338691" y="1714500"/>
            <a:ext cx="3432113" cy="1714500"/>
          </a:xfrm>
          <a:custGeom>
            <a:avLst/>
            <a:gdLst/>
            <a:ahLst/>
            <a:cxnLst/>
            <a:rect l="l" t="t" r="r" b="b"/>
            <a:pathLst>
              <a:path w="3432113" h="1714500">
                <a:moveTo>
                  <a:pt x="254958" y="0"/>
                </a:moveTo>
                <a:lnTo>
                  <a:pt x="3432113" y="0"/>
                </a:lnTo>
                <a:lnTo>
                  <a:pt x="3176018" y="1714500"/>
                </a:lnTo>
                <a:lnTo>
                  <a:pt x="0" y="1714500"/>
                </a:lnTo>
                <a:close/>
              </a:path>
            </a:pathLst>
          </a:custGeom>
        </p:spPr>
      </p:pic>
      <p:pic>
        <p:nvPicPr>
          <p:cNvPr id="5" name="Picture 5">
            <a:extLst>
              <a:ext uri="{FF2B5EF4-FFF2-40B4-BE49-F238E27FC236}">
                <a16:creationId xmlns:a16="http://schemas.microsoft.com/office/drawing/2014/main" id="{316EB3B8-3650-DA47-B25A-AB9E87CA8903}"/>
              </a:ext>
            </a:extLst>
          </p:cNvPr>
          <p:cNvPicPr>
            <a:picLocks noChangeAspect="1"/>
          </p:cNvPicPr>
          <p:nvPr/>
        </p:nvPicPr>
        <p:blipFill rotWithShape="1">
          <a:blip r:embed="rId5">
            <a:duotone>
              <a:schemeClr val="accent1">
                <a:shade val="45000"/>
                <a:satMod val="135000"/>
              </a:schemeClr>
              <a:prstClr val="white"/>
            </a:duotone>
            <a:alphaModFix/>
            <a:extLst>
              <a:ext uri="{28A0092B-C50C-407E-A947-70E740481C1C}">
                <a14:useLocalDpi xmlns:a14="http://schemas.microsoft.com/office/drawing/2010/main" val="0"/>
              </a:ext>
            </a:extLst>
          </a:blip>
          <a:srcRect r="-5" b="6153"/>
          <a:stretch/>
        </p:blipFill>
        <p:spPr>
          <a:xfrm>
            <a:off x="83733" y="3429000"/>
            <a:ext cx="3430976" cy="1714500"/>
          </a:xfrm>
          <a:custGeom>
            <a:avLst/>
            <a:gdLst/>
            <a:ahLst/>
            <a:cxnLst/>
            <a:rect l="l" t="t" r="r" b="b"/>
            <a:pathLst>
              <a:path w="3430976" h="1714500">
                <a:moveTo>
                  <a:pt x="254958" y="0"/>
                </a:moveTo>
                <a:lnTo>
                  <a:pt x="3430976" y="0"/>
                </a:lnTo>
                <a:lnTo>
                  <a:pt x="3174882" y="1714500"/>
                </a:lnTo>
                <a:lnTo>
                  <a:pt x="0" y="1714500"/>
                </a:lnTo>
                <a:close/>
              </a:path>
            </a:pathLst>
          </a:custGeom>
        </p:spPr>
      </p:pic>
      <p:pic>
        <p:nvPicPr>
          <p:cNvPr id="10" name="Picture 10">
            <a:extLst>
              <a:ext uri="{FF2B5EF4-FFF2-40B4-BE49-F238E27FC236}">
                <a16:creationId xmlns:a16="http://schemas.microsoft.com/office/drawing/2014/main" id="{885C4696-115E-9E42-B378-2BD79E8546EB}"/>
              </a:ext>
            </a:extLst>
          </p:cNvPr>
          <p:cNvPicPr>
            <a:picLocks noChangeAspect="1"/>
          </p:cNvPicPr>
          <p:nvPr/>
        </p:nvPicPr>
        <p:blipFill rotWithShape="1">
          <a:blip r:embed="rId6">
            <a:duotone>
              <a:schemeClr val="accent1">
                <a:shade val="45000"/>
                <a:satMod val="135000"/>
              </a:schemeClr>
              <a:prstClr val="white"/>
            </a:duotone>
            <a:alphaModFix/>
            <a:extLst>
              <a:ext uri="{28A0092B-C50C-407E-A947-70E740481C1C}">
                <a14:useLocalDpi xmlns:a14="http://schemas.microsoft.com/office/drawing/2010/main" val="0"/>
              </a:ext>
            </a:extLst>
          </a:blip>
          <a:srcRect t="8691" r="1" b="12089"/>
          <a:stretch/>
        </p:blipFill>
        <p:spPr>
          <a:xfrm>
            <a:off x="0" y="5143490"/>
            <a:ext cx="3271564" cy="1730008"/>
          </a:xfrm>
          <a:custGeom>
            <a:avLst/>
            <a:gdLst/>
            <a:ahLst/>
            <a:cxnLst/>
            <a:rect l="l" t="t" r="r" b="b"/>
            <a:pathLst>
              <a:path w="3271564" h="1730008">
                <a:moveTo>
                  <a:pt x="96673" y="0"/>
                </a:moveTo>
                <a:lnTo>
                  <a:pt x="3271564" y="0"/>
                </a:lnTo>
                <a:lnTo>
                  <a:pt x="3013153" y="1730008"/>
                </a:lnTo>
                <a:lnTo>
                  <a:pt x="0" y="1730008"/>
                </a:lnTo>
                <a:lnTo>
                  <a:pt x="0" y="650088"/>
                </a:lnTo>
                <a:close/>
              </a:path>
            </a:pathLst>
          </a:custGeom>
        </p:spPr>
      </p:pic>
      <p:sp>
        <p:nvSpPr>
          <p:cNvPr id="7" name="Content Placeholder 13">
            <a:extLst>
              <a:ext uri="{FF2B5EF4-FFF2-40B4-BE49-F238E27FC236}">
                <a16:creationId xmlns:a16="http://schemas.microsoft.com/office/drawing/2014/main" id="{2F6F1BD7-278E-9649-89F3-21DA490CFB10}"/>
              </a:ext>
            </a:extLst>
          </p:cNvPr>
          <p:cNvSpPr>
            <a:spLocks noGrp="1"/>
          </p:cNvSpPr>
          <p:nvPr>
            <p:ph sz="half" idx="2"/>
          </p:nvPr>
        </p:nvSpPr>
        <p:spPr>
          <a:xfrm>
            <a:off x="3973223" y="1714500"/>
            <a:ext cx="4245553" cy="2147692"/>
          </a:xfrm>
        </p:spPr>
        <p:txBody>
          <a:bodyPr vert="horz" lIns="91440" tIns="45720" rIns="91440" bIns="45720" rtlCol="0" anchor="t">
            <a:normAutofit fontScale="25000" lnSpcReduction="20000"/>
          </a:bodyPr>
          <a:lstStyle/>
          <a:p>
            <a:pPr lvl="0" algn="just"/>
            <a:r>
              <a:rPr lang="en-GB" sz="5600" b="1">
                <a:effectLst/>
                <a:latin typeface="Arial"/>
                <a:ea typeface="Calibri" panose="020F0502020204030204" pitchFamily="34" charset="0"/>
                <a:cs typeface="Times New Roman"/>
              </a:rPr>
              <a:t>Unstable living conditions.</a:t>
            </a:r>
          </a:p>
          <a:p>
            <a:pPr lvl="0" algn="just"/>
            <a:r>
              <a:rPr lang="en-GB" sz="5600" b="1">
                <a:effectLst/>
                <a:latin typeface="Arial"/>
                <a:ea typeface="Calibri" panose="020F0502020204030204" pitchFamily="34" charset="0"/>
                <a:cs typeface="Times New Roman"/>
              </a:rPr>
              <a:t>Poor interpersonal relationships</a:t>
            </a:r>
          </a:p>
          <a:p>
            <a:pPr lvl="0" algn="just"/>
            <a:r>
              <a:rPr lang="en-GB" sz="5600" b="1">
                <a:effectLst/>
                <a:latin typeface="Arial"/>
                <a:ea typeface="Calibri" panose="020F0502020204030204" pitchFamily="34" charset="0"/>
                <a:cs typeface="Times New Roman"/>
              </a:rPr>
              <a:t>Misuse of alcohol and </a:t>
            </a:r>
            <a:r>
              <a:rPr lang="en-GB" sz="5600" b="1">
                <a:latin typeface="Arial"/>
                <a:ea typeface="Calibri" panose="020F0502020204030204" pitchFamily="34" charset="0"/>
                <a:cs typeface="Times New Roman"/>
              </a:rPr>
              <a:t>or </a:t>
            </a:r>
            <a:r>
              <a:rPr lang="en-GB" sz="5600" b="1">
                <a:effectLst/>
                <a:latin typeface="Arial"/>
                <a:ea typeface="Calibri" panose="020F0502020204030204" pitchFamily="34" charset="0"/>
                <a:cs typeface="Times New Roman"/>
              </a:rPr>
              <a:t>misuse of drugs</a:t>
            </a:r>
          </a:p>
          <a:p>
            <a:pPr lvl="0" algn="just"/>
            <a:r>
              <a:rPr lang="en-GB" sz="5600" b="1">
                <a:effectLst/>
                <a:latin typeface="Arial"/>
                <a:ea typeface="Calibri" panose="020F0502020204030204" pitchFamily="34" charset="0"/>
                <a:cs typeface="Times New Roman"/>
              </a:rPr>
              <a:t>A shortage of employment opportunities</a:t>
            </a:r>
          </a:p>
          <a:p>
            <a:pPr lvl="0" algn="just"/>
            <a:r>
              <a:rPr lang="en-GB" sz="5600" b="1">
                <a:latin typeface="Arial"/>
                <a:ea typeface="Calibri" panose="020F0502020204030204" pitchFamily="34" charset="0"/>
                <a:cs typeface="Times New Roman"/>
              </a:rPr>
              <a:t>I</a:t>
            </a:r>
            <a:r>
              <a:rPr lang="en-GB" sz="5600" b="1">
                <a:effectLst/>
                <a:latin typeface="Arial"/>
                <a:ea typeface="Calibri" panose="020F0502020204030204" pitchFamily="34" charset="0"/>
                <a:cs typeface="Times New Roman"/>
              </a:rPr>
              <a:t>mpulsivity and a lack of emotional control</a:t>
            </a:r>
          </a:p>
          <a:p>
            <a:pPr lvl="0" algn="just"/>
            <a:r>
              <a:rPr lang="en-GB" sz="5600" b="1">
                <a:effectLst/>
                <a:latin typeface="Arial"/>
                <a:ea typeface="Calibri" panose="020F0502020204030204" pitchFamily="34" charset="0"/>
                <a:cs typeface="Times New Roman"/>
              </a:rPr>
              <a:t>There are no positive recreational activities.</a:t>
            </a:r>
          </a:p>
          <a:p>
            <a:pPr lvl="0" algn="just"/>
            <a:r>
              <a:rPr lang="en-GB" sz="5600" b="1">
                <a:latin typeface="Arial"/>
                <a:ea typeface="Calibri" panose="020F0502020204030204" pitchFamily="34" charset="0"/>
                <a:cs typeface="Times New Roman"/>
              </a:rPr>
              <a:t>A</a:t>
            </a:r>
            <a:r>
              <a:rPr lang="en-GB" sz="5600" b="1">
                <a:effectLst/>
                <a:latin typeface="Arial"/>
                <a:ea typeface="Calibri" panose="020F0502020204030204" pitchFamily="34" charset="0"/>
                <a:cs typeface="Times New Roman"/>
              </a:rPr>
              <a:t>nti-social peer attitudes that encourage crime</a:t>
            </a:r>
          </a:p>
          <a:p>
            <a:endParaRPr lang="en-US"/>
          </a:p>
        </p:txBody>
      </p:sp>
      <p:sp>
        <p:nvSpPr>
          <p:cNvPr id="12" name="TextBox 11">
            <a:extLst>
              <a:ext uri="{FF2B5EF4-FFF2-40B4-BE49-F238E27FC236}">
                <a16:creationId xmlns:a16="http://schemas.microsoft.com/office/drawing/2014/main" id="{6F911DA1-38CD-9B42-B1CA-5AB8615F651C}"/>
              </a:ext>
            </a:extLst>
          </p:cNvPr>
          <p:cNvSpPr txBox="1"/>
          <p:nvPr/>
        </p:nvSpPr>
        <p:spPr>
          <a:xfrm>
            <a:off x="10085213" y="6326372"/>
            <a:ext cx="2106787" cy="338554"/>
          </a:xfrm>
          <a:prstGeom prst="rect">
            <a:avLst/>
          </a:prstGeom>
          <a:noFill/>
        </p:spPr>
        <p:txBody>
          <a:bodyPr wrap="square" rtlCol="0">
            <a:spAutoFit/>
          </a:bodyPr>
          <a:lstStyle/>
          <a:p>
            <a:pPr algn="l"/>
            <a:r>
              <a:rPr lang="en-GB" sz="1600" b="1"/>
              <a:t>Jordan Glasgow</a:t>
            </a:r>
            <a:endParaRPr lang="en-US" sz="1600" b="1"/>
          </a:p>
        </p:txBody>
      </p:sp>
    </p:spTree>
    <p:extLst>
      <p:ext uri="{BB962C8B-B14F-4D97-AF65-F5344CB8AC3E}">
        <p14:creationId xmlns:p14="http://schemas.microsoft.com/office/powerpoint/2010/main" val="1963910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960A0-81C5-4481-B9D8-4F97063B252A}"/>
              </a:ext>
            </a:extLst>
          </p:cNvPr>
          <p:cNvSpPr>
            <a:spLocks noGrp="1"/>
          </p:cNvSpPr>
          <p:nvPr>
            <p:ph type="title"/>
          </p:nvPr>
        </p:nvSpPr>
        <p:spPr>
          <a:xfrm>
            <a:off x="636694" y="132080"/>
            <a:ext cx="8982371" cy="2149139"/>
          </a:xfrm>
        </p:spPr>
        <p:txBody>
          <a:bodyPr vert="horz" lIns="91440" tIns="45720" rIns="91440" bIns="45720" rtlCol="0" anchor="ctr">
            <a:normAutofit/>
          </a:bodyPr>
          <a:lstStyle/>
          <a:p>
            <a:pPr algn="ctr"/>
            <a:r>
              <a:rPr lang="en-GB">
                <a:ea typeface="+mj-lt"/>
                <a:cs typeface="+mj-lt"/>
              </a:rPr>
              <a:t>Interventions to avoid family social problems   </a:t>
            </a:r>
            <a:br>
              <a:rPr lang="en-GB">
                <a:ea typeface="+mj-lt"/>
                <a:cs typeface="+mj-lt"/>
              </a:rPr>
            </a:br>
            <a:r>
              <a:rPr lang="en-GB">
                <a:ea typeface="+mj-lt"/>
                <a:cs typeface="+mj-lt"/>
              </a:rPr>
              <a:t>State institutions :</a:t>
            </a:r>
            <a:endParaRPr lang="en-US"/>
          </a:p>
        </p:txBody>
      </p:sp>
      <p:sp>
        <p:nvSpPr>
          <p:cNvPr id="3" name="Content Placeholder 2">
            <a:extLst>
              <a:ext uri="{FF2B5EF4-FFF2-40B4-BE49-F238E27FC236}">
                <a16:creationId xmlns:a16="http://schemas.microsoft.com/office/drawing/2014/main" id="{E14112F6-7863-407B-8095-6CA39080A133}"/>
              </a:ext>
            </a:extLst>
          </p:cNvPr>
          <p:cNvSpPr>
            <a:spLocks noGrp="1"/>
          </p:cNvSpPr>
          <p:nvPr>
            <p:ph idx="1"/>
          </p:nvPr>
        </p:nvSpPr>
        <p:spPr>
          <a:xfrm>
            <a:off x="687494" y="2140269"/>
            <a:ext cx="8596668" cy="4722384"/>
          </a:xfrm>
        </p:spPr>
        <p:txBody>
          <a:bodyPr vert="horz" lIns="91440" tIns="45720" rIns="91440" bIns="45720" rtlCol="0" anchor="t">
            <a:noAutofit/>
          </a:bodyPr>
          <a:lstStyle/>
          <a:p>
            <a:pPr>
              <a:buFont typeface="Wingdings" charset="2"/>
              <a:buChar char="v"/>
            </a:pPr>
            <a:endParaRPr lang="en-GB" b="1">
              <a:ea typeface="+mn-lt"/>
              <a:cs typeface="+mn-lt"/>
            </a:endParaRPr>
          </a:p>
          <a:p>
            <a:pPr>
              <a:buFont typeface="Wingdings" charset="2"/>
              <a:buChar char="Ø"/>
            </a:pPr>
            <a:r>
              <a:rPr lang="en-GB">
                <a:latin typeface="Arial"/>
                <a:ea typeface="+mn-lt"/>
                <a:cs typeface="+mn-lt"/>
              </a:rPr>
              <a:t>  Probation Service </a:t>
            </a:r>
          </a:p>
          <a:p>
            <a:pPr>
              <a:buFont typeface="Wingdings" charset="2"/>
              <a:buChar char="Ø"/>
            </a:pPr>
            <a:r>
              <a:rPr lang="en-GB">
                <a:latin typeface="Arial"/>
                <a:ea typeface="+mn-lt"/>
                <a:cs typeface="+mn-lt"/>
              </a:rPr>
              <a:t> Education Services</a:t>
            </a:r>
            <a:endParaRPr lang="en-GB">
              <a:latin typeface="Arial"/>
              <a:ea typeface="+mn-lt"/>
              <a:cs typeface="Arial"/>
            </a:endParaRPr>
          </a:p>
          <a:p>
            <a:pPr>
              <a:buFont typeface="Wingdings" charset="2"/>
              <a:buChar char="Ø"/>
            </a:pPr>
            <a:r>
              <a:rPr lang="en-GB">
                <a:latin typeface="Arial"/>
                <a:ea typeface="+mn-lt"/>
                <a:cs typeface="+mn-lt"/>
              </a:rPr>
              <a:t> Local Police</a:t>
            </a:r>
            <a:endParaRPr lang="en-GB">
              <a:latin typeface="Arial"/>
              <a:cs typeface="Arial"/>
            </a:endParaRPr>
          </a:p>
          <a:p>
            <a:pPr>
              <a:buFont typeface="Wingdings" charset="2"/>
              <a:buChar char="Ø"/>
            </a:pPr>
            <a:r>
              <a:rPr lang="en-GB">
                <a:latin typeface="Arial"/>
                <a:ea typeface="+mn-lt"/>
                <a:cs typeface="+mn-lt"/>
              </a:rPr>
              <a:t> Neighbourhood services</a:t>
            </a:r>
            <a:endParaRPr lang="en-GB">
              <a:latin typeface="Arial"/>
              <a:cs typeface="Arial"/>
            </a:endParaRPr>
          </a:p>
          <a:p>
            <a:pPr>
              <a:buFont typeface="Wingdings" charset="2"/>
              <a:buChar char="Ø"/>
            </a:pPr>
            <a:r>
              <a:rPr lang="en-GB">
                <a:latin typeface="Arial"/>
                <a:ea typeface="+mn-lt"/>
                <a:cs typeface="+mn-lt"/>
              </a:rPr>
              <a:t> CAMHS</a:t>
            </a:r>
            <a:endParaRPr lang="en-GB">
              <a:latin typeface="Arial"/>
              <a:cs typeface="Arial"/>
            </a:endParaRPr>
          </a:p>
          <a:p>
            <a:pPr>
              <a:buFont typeface="Wingdings" charset="2"/>
              <a:buChar char="Ø"/>
            </a:pPr>
            <a:r>
              <a:rPr lang="en-GB">
                <a:latin typeface="Arial"/>
                <a:ea typeface="+mn-lt"/>
                <a:cs typeface="+mn-lt"/>
              </a:rPr>
              <a:t> Family Resource Center </a:t>
            </a:r>
            <a:endParaRPr lang="en-GB">
              <a:latin typeface="Arial"/>
              <a:cs typeface="Arial"/>
            </a:endParaRPr>
          </a:p>
          <a:p>
            <a:pPr>
              <a:buFont typeface="Wingdings" charset="2"/>
              <a:buChar char="Ø"/>
            </a:pPr>
            <a:r>
              <a:rPr lang="en-GB">
                <a:latin typeface="Arial"/>
                <a:ea typeface="+mn-lt"/>
                <a:cs typeface="+mn-lt"/>
              </a:rPr>
              <a:t> Parenting Support Group</a:t>
            </a:r>
            <a:endParaRPr lang="en-GB">
              <a:latin typeface="Arial"/>
              <a:cs typeface="Arial"/>
            </a:endParaRPr>
          </a:p>
          <a:p>
            <a:pPr>
              <a:buFont typeface="Wingdings" charset="2"/>
              <a:buChar char="Ø"/>
            </a:pPr>
            <a:r>
              <a:rPr lang="en-GB">
                <a:latin typeface="Arial"/>
                <a:ea typeface="+mn-lt"/>
                <a:cs typeface="+mn-lt"/>
              </a:rPr>
              <a:t> Homeless Persons Unit</a:t>
            </a:r>
            <a:endParaRPr lang="en-GB">
              <a:latin typeface="Arial"/>
              <a:cs typeface="Arial"/>
            </a:endParaRPr>
          </a:p>
          <a:p>
            <a:pPr>
              <a:buFont typeface="Wingdings" charset="2"/>
              <a:buChar char="Ø"/>
            </a:pPr>
            <a:r>
              <a:rPr lang="en-GB">
                <a:latin typeface="Arial"/>
                <a:ea typeface="+mn-lt"/>
                <a:cs typeface="+mn-lt"/>
              </a:rPr>
              <a:t> Anti-Social Behaviour Team</a:t>
            </a:r>
            <a:endParaRPr lang="en-GB">
              <a:latin typeface="Arial"/>
              <a:cs typeface="Arial"/>
            </a:endParaRPr>
          </a:p>
          <a:p>
            <a:pPr>
              <a:buFont typeface="Wingdings" charset="2"/>
              <a:buChar char="Ø"/>
            </a:pPr>
            <a:r>
              <a:rPr lang="en-GB">
                <a:latin typeface="Arial"/>
                <a:ea typeface="+mn-lt"/>
                <a:cs typeface="+mn-lt"/>
              </a:rPr>
              <a:t>Connexions and Job Center Plus </a:t>
            </a:r>
            <a:endParaRPr lang="en-GB">
              <a:latin typeface="Arial"/>
              <a:cs typeface="Arial"/>
            </a:endParaRPr>
          </a:p>
          <a:p>
            <a:pPr>
              <a:buFont typeface="Wingdings" charset="2"/>
              <a:buChar char="Ø"/>
            </a:pPr>
            <a:r>
              <a:rPr lang="en-GB">
                <a:latin typeface="Arial"/>
                <a:ea typeface="+mn-lt"/>
                <a:cs typeface="+mn-lt"/>
              </a:rPr>
              <a:t> Social Workers</a:t>
            </a:r>
            <a:endParaRPr lang="en-GB">
              <a:latin typeface="Arial"/>
              <a:cs typeface="Arial"/>
            </a:endParaRPr>
          </a:p>
          <a:p>
            <a:pPr>
              <a:buFont typeface="Wingdings" charset="2"/>
              <a:buChar char="Ø"/>
            </a:pPr>
            <a:endParaRPr lang="en-GB"/>
          </a:p>
        </p:txBody>
      </p:sp>
      <p:sp>
        <p:nvSpPr>
          <p:cNvPr id="4" name="TextBox 3">
            <a:extLst>
              <a:ext uri="{FF2B5EF4-FFF2-40B4-BE49-F238E27FC236}">
                <a16:creationId xmlns:a16="http://schemas.microsoft.com/office/drawing/2014/main" id="{396A2072-12EC-46B8-9BF3-3B88478AEE1F}"/>
              </a:ext>
            </a:extLst>
          </p:cNvPr>
          <p:cNvSpPr txBox="1"/>
          <p:nvPr/>
        </p:nvSpPr>
        <p:spPr>
          <a:xfrm>
            <a:off x="9621520" y="63703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Simona </a:t>
            </a:r>
          </a:p>
        </p:txBody>
      </p:sp>
    </p:spTree>
    <p:extLst>
      <p:ext uri="{BB962C8B-B14F-4D97-AF65-F5344CB8AC3E}">
        <p14:creationId xmlns:p14="http://schemas.microsoft.com/office/powerpoint/2010/main" val="2036683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5BF57-2FAD-49BE-B55C-F85C28BAA868}"/>
              </a:ext>
            </a:extLst>
          </p:cNvPr>
          <p:cNvSpPr>
            <a:spLocks noGrp="1"/>
          </p:cNvSpPr>
          <p:nvPr>
            <p:ph type="title"/>
          </p:nvPr>
        </p:nvSpPr>
        <p:spPr/>
        <p:txBody>
          <a:bodyPr>
            <a:normAutofit/>
          </a:bodyPr>
          <a:lstStyle/>
          <a:p>
            <a:pPr algn="ctr"/>
            <a:r>
              <a:rPr lang="en-GB">
                <a:ea typeface="+mj-lt"/>
                <a:cs typeface="+mj-lt"/>
              </a:rPr>
              <a:t>Interventions to solve socially problematic family cases </a:t>
            </a:r>
            <a:endParaRPr lang="en-US"/>
          </a:p>
        </p:txBody>
      </p:sp>
      <p:sp>
        <p:nvSpPr>
          <p:cNvPr id="3" name="Content Placeholder 2">
            <a:extLst>
              <a:ext uri="{FF2B5EF4-FFF2-40B4-BE49-F238E27FC236}">
                <a16:creationId xmlns:a16="http://schemas.microsoft.com/office/drawing/2014/main" id="{C95F7D99-271C-4F83-AAC8-A00FE70EEF4F}"/>
              </a:ext>
            </a:extLst>
          </p:cNvPr>
          <p:cNvSpPr>
            <a:spLocks noGrp="1"/>
          </p:cNvSpPr>
          <p:nvPr>
            <p:ph idx="1"/>
          </p:nvPr>
        </p:nvSpPr>
        <p:spPr>
          <a:xfrm>
            <a:off x="677334" y="1841373"/>
            <a:ext cx="8596668" cy="4199989"/>
          </a:xfrm>
        </p:spPr>
        <p:txBody>
          <a:bodyPr vert="horz" lIns="91440" tIns="45720" rIns="91440" bIns="45720" rtlCol="0" anchor="t">
            <a:normAutofit/>
          </a:bodyPr>
          <a:lstStyle/>
          <a:p>
            <a:pPr marL="0" indent="0">
              <a:buNone/>
            </a:pPr>
            <a:endParaRPr lang="en-GB"/>
          </a:p>
          <a:p>
            <a:pPr>
              <a:buFont typeface="Wingdings" charset="2"/>
              <a:buChar char="Ø"/>
            </a:pPr>
            <a:r>
              <a:rPr lang="en-GB" sz="1400">
                <a:latin typeface="Arial"/>
                <a:ea typeface="+mn-lt"/>
                <a:cs typeface="+mn-lt"/>
              </a:rPr>
              <a:t> Living in temporary accommodation for children with problems </a:t>
            </a:r>
            <a:endParaRPr lang="en-GB" sz="1400">
              <a:latin typeface="Arial"/>
              <a:cs typeface="Arial"/>
            </a:endParaRPr>
          </a:p>
          <a:p>
            <a:pPr>
              <a:buFont typeface="Wingdings" charset="2"/>
              <a:buChar char="Ø"/>
            </a:pPr>
            <a:r>
              <a:rPr lang="en-GB" sz="1400">
                <a:latin typeface="Arial"/>
                <a:ea typeface="+mn-lt"/>
                <a:cs typeface="+mn-lt"/>
              </a:rPr>
              <a:t>   ( involving them in children's activities )</a:t>
            </a:r>
            <a:endParaRPr lang="en-GB" sz="1400">
              <a:latin typeface="Arial"/>
              <a:cs typeface="Arial"/>
            </a:endParaRPr>
          </a:p>
          <a:p>
            <a:pPr>
              <a:buFont typeface="Wingdings" charset="2"/>
              <a:buChar char="Ø"/>
            </a:pPr>
            <a:r>
              <a:rPr lang="en-GB" sz="1400">
                <a:latin typeface="Arial"/>
                <a:ea typeface="+mn-lt"/>
                <a:cs typeface="+mn-lt"/>
              </a:rPr>
              <a:t> measures taken together with the school to stop the bullying   phenomenon</a:t>
            </a:r>
            <a:endParaRPr lang="en-GB" sz="1400">
              <a:latin typeface="Arial"/>
              <a:cs typeface="Arial"/>
            </a:endParaRPr>
          </a:p>
          <a:p>
            <a:pPr>
              <a:buFont typeface="Wingdings" charset="2"/>
              <a:buChar char="Ø"/>
            </a:pPr>
            <a:r>
              <a:rPr lang="en-GB" sz="1400">
                <a:latin typeface="Arial"/>
                <a:ea typeface="+mn-lt"/>
                <a:cs typeface="+mn-lt"/>
              </a:rPr>
              <a:t> Support for a new home and long-term monitoring of   developments</a:t>
            </a:r>
            <a:endParaRPr lang="en-GB" sz="1400">
              <a:latin typeface="Arial"/>
              <a:cs typeface="Arial"/>
            </a:endParaRPr>
          </a:p>
          <a:p>
            <a:pPr>
              <a:buFont typeface="Wingdings" charset="2"/>
              <a:buChar char="Ø"/>
            </a:pPr>
            <a:r>
              <a:rPr lang="en-GB" sz="1400">
                <a:latin typeface="Arial"/>
                <a:ea typeface="+mn-lt"/>
                <a:cs typeface="+mn-lt"/>
              </a:rPr>
              <a:t> help and support in finding a job</a:t>
            </a:r>
            <a:endParaRPr lang="en-GB" sz="1400">
              <a:latin typeface="Arial"/>
              <a:cs typeface="Arial"/>
            </a:endParaRPr>
          </a:p>
          <a:p>
            <a:pPr>
              <a:buFont typeface="Wingdings" charset="2"/>
              <a:buChar char="Ø"/>
            </a:pPr>
            <a:r>
              <a:rPr lang="en-GB" sz="1400">
                <a:latin typeface="Arial"/>
                <a:ea typeface="+mn-lt"/>
                <a:cs typeface="+mn-lt"/>
              </a:rPr>
              <a:t> family psychological counselling</a:t>
            </a:r>
            <a:endParaRPr lang="en-GB" sz="1400">
              <a:latin typeface="Arial"/>
              <a:cs typeface="Arial"/>
            </a:endParaRPr>
          </a:p>
          <a:p>
            <a:pPr>
              <a:buFont typeface="Wingdings" charset="2"/>
              <a:buChar char="Ø"/>
            </a:pPr>
            <a:r>
              <a:rPr lang="en-GB" sz="1400">
                <a:latin typeface="Arial"/>
                <a:ea typeface="+mn-lt"/>
                <a:cs typeface="+mn-lt"/>
              </a:rPr>
              <a:t>Support for the integration of the family in society and the establishment of a normal course of life, in order to improve the   family's condition . </a:t>
            </a:r>
          </a:p>
          <a:p>
            <a:pPr>
              <a:buFont typeface="Wingdings" charset="2"/>
              <a:buChar char="Ø"/>
            </a:pPr>
            <a:endParaRPr lang="en-GB" sz="1400">
              <a:latin typeface="Arial"/>
              <a:cs typeface="Arial"/>
            </a:endParaRPr>
          </a:p>
          <a:p>
            <a:pPr>
              <a:buFont typeface="Wingdings" charset="2"/>
              <a:buChar char="Ø"/>
            </a:pPr>
            <a:endParaRPr lang="en-GB"/>
          </a:p>
          <a:p>
            <a:pPr marL="0" indent="0">
              <a:buNone/>
            </a:pPr>
            <a:endParaRPr lang="en-GB" sz="1000"/>
          </a:p>
        </p:txBody>
      </p:sp>
      <p:sp>
        <p:nvSpPr>
          <p:cNvPr id="4" name="TextBox 3">
            <a:extLst>
              <a:ext uri="{FF2B5EF4-FFF2-40B4-BE49-F238E27FC236}">
                <a16:creationId xmlns:a16="http://schemas.microsoft.com/office/drawing/2014/main" id="{32C58D43-F335-4255-B0D6-99629D23B663}"/>
              </a:ext>
            </a:extLst>
          </p:cNvPr>
          <p:cNvSpPr txBox="1"/>
          <p:nvPr/>
        </p:nvSpPr>
        <p:spPr>
          <a:xfrm>
            <a:off x="9966960" y="622808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Simona</a:t>
            </a:r>
          </a:p>
        </p:txBody>
      </p:sp>
    </p:spTree>
    <p:extLst>
      <p:ext uri="{BB962C8B-B14F-4D97-AF65-F5344CB8AC3E}">
        <p14:creationId xmlns:p14="http://schemas.microsoft.com/office/powerpoint/2010/main" val="2768460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A4185-DB35-486E-A45F-887605BF118A}"/>
              </a:ext>
            </a:extLst>
          </p:cNvPr>
          <p:cNvSpPr>
            <a:spLocks noGrp="1"/>
          </p:cNvSpPr>
          <p:nvPr>
            <p:ph type="title"/>
          </p:nvPr>
        </p:nvSpPr>
        <p:spPr/>
        <p:txBody>
          <a:bodyPr/>
          <a:lstStyle/>
          <a:p>
            <a:r>
              <a:rPr lang="en-GB"/>
              <a:t>Policies and professional interventions to prevent similar incidents occurring...</a:t>
            </a:r>
          </a:p>
        </p:txBody>
      </p:sp>
      <p:sp>
        <p:nvSpPr>
          <p:cNvPr id="3" name="Content Placeholder 2">
            <a:extLst>
              <a:ext uri="{FF2B5EF4-FFF2-40B4-BE49-F238E27FC236}">
                <a16:creationId xmlns:a16="http://schemas.microsoft.com/office/drawing/2014/main" id="{02BC378A-2106-41A1-8EE9-C4500321825D}"/>
              </a:ext>
            </a:extLst>
          </p:cNvPr>
          <p:cNvSpPr>
            <a:spLocks noGrp="1"/>
          </p:cNvSpPr>
          <p:nvPr>
            <p:ph idx="1"/>
          </p:nvPr>
        </p:nvSpPr>
        <p:spPr>
          <a:xfrm>
            <a:off x="532817" y="2160589"/>
            <a:ext cx="8894801" cy="3918367"/>
          </a:xfrm>
          <a:solidFill>
            <a:schemeClr val="bg1"/>
          </a:solidFill>
        </p:spPr>
        <p:txBody>
          <a:bodyPr vert="horz" lIns="91440" tIns="45720" rIns="91440" bIns="45720" rtlCol="0" anchor="t">
            <a:noAutofit/>
          </a:bodyPr>
          <a:lstStyle/>
          <a:p>
            <a:r>
              <a:rPr lang="en-GB"/>
              <a:t>Many different agencies and organisations were involved, working together as one unit to support the family. Many different professional bodies were working together with the family.  </a:t>
            </a:r>
          </a:p>
          <a:p>
            <a:r>
              <a:rPr lang="en-GB"/>
              <a:t> 'Inter‐agency collaboration is paramount to the protection of vulnerable children, especially in families with a complex array of problems' (Coates, 2017).</a:t>
            </a:r>
            <a:endParaRPr lang="en-GB" sz="1600"/>
          </a:p>
        </p:txBody>
      </p:sp>
      <p:sp>
        <p:nvSpPr>
          <p:cNvPr id="5" name="TextBox 4">
            <a:extLst>
              <a:ext uri="{FF2B5EF4-FFF2-40B4-BE49-F238E27FC236}">
                <a16:creationId xmlns:a16="http://schemas.microsoft.com/office/drawing/2014/main" id="{4FA46DD6-8AC1-46E8-A0FD-325DC4BF3C08}"/>
              </a:ext>
            </a:extLst>
          </p:cNvPr>
          <p:cNvSpPr txBox="1"/>
          <p:nvPr/>
        </p:nvSpPr>
        <p:spPr>
          <a:xfrm>
            <a:off x="10910048" y="6214783"/>
            <a:ext cx="11519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Rakhmat </a:t>
            </a:r>
          </a:p>
        </p:txBody>
      </p:sp>
      <p:pic>
        <p:nvPicPr>
          <p:cNvPr id="6" name="Picture 6" descr="Diagram&#10;&#10;Description automatically generated">
            <a:extLst>
              <a:ext uri="{FF2B5EF4-FFF2-40B4-BE49-F238E27FC236}">
                <a16:creationId xmlns:a16="http://schemas.microsoft.com/office/drawing/2014/main" id="{6F1139BC-01EB-4950-866B-E540E63B0DF2}"/>
              </a:ext>
            </a:extLst>
          </p:cNvPr>
          <p:cNvPicPr>
            <a:picLocks noChangeAspect="1"/>
          </p:cNvPicPr>
          <p:nvPr/>
        </p:nvPicPr>
        <p:blipFill>
          <a:blip r:embed="rId2"/>
          <a:stretch>
            <a:fillRect/>
          </a:stretch>
        </p:blipFill>
        <p:spPr>
          <a:xfrm>
            <a:off x="3276909" y="3869128"/>
            <a:ext cx="3695700" cy="2732650"/>
          </a:xfrm>
          <a:prstGeom prst="rect">
            <a:avLst/>
          </a:prstGeom>
        </p:spPr>
      </p:pic>
    </p:spTree>
    <p:extLst>
      <p:ext uri="{BB962C8B-B14F-4D97-AF65-F5344CB8AC3E}">
        <p14:creationId xmlns:p14="http://schemas.microsoft.com/office/powerpoint/2010/main" val="2436913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7E793-653B-4D7A-B983-496B482D4251}"/>
              </a:ext>
            </a:extLst>
          </p:cNvPr>
          <p:cNvSpPr>
            <a:spLocks noGrp="1"/>
          </p:cNvSpPr>
          <p:nvPr>
            <p:ph type="title"/>
          </p:nvPr>
        </p:nvSpPr>
        <p:spPr/>
        <p:txBody>
          <a:bodyPr/>
          <a:lstStyle/>
          <a:p>
            <a:r>
              <a:rPr lang="en-GB"/>
              <a:t>Another intervention...</a:t>
            </a:r>
          </a:p>
        </p:txBody>
      </p:sp>
      <p:sp>
        <p:nvSpPr>
          <p:cNvPr id="3" name="Content Placeholder 2">
            <a:extLst>
              <a:ext uri="{FF2B5EF4-FFF2-40B4-BE49-F238E27FC236}">
                <a16:creationId xmlns:a16="http://schemas.microsoft.com/office/drawing/2014/main" id="{37353B4F-C2DC-4BC9-9236-1593C18E171E}"/>
              </a:ext>
            </a:extLst>
          </p:cNvPr>
          <p:cNvSpPr>
            <a:spLocks noGrp="1"/>
          </p:cNvSpPr>
          <p:nvPr>
            <p:ph idx="1"/>
          </p:nvPr>
        </p:nvSpPr>
        <p:spPr>
          <a:xfrm>
            <a:off x="334976" y="1678736"/>
            <a:ext cx="9549554" cy="2838626"/>
          </a:xfrm>
          <a:solidFill>
            <a:schemeClr val="bg1"/>
          </a:solidFill>
        </p:spPr>
        <p:txBody>
          <a:bodyPr vert="horz" lIns="91440" tIns="45720" rIns="91440" bIns="45720" rtlCol="0" anchor="t">
            <a:normAutofit lnSpcReduction="10000"/>
          </a:bodyPr>
          <a:lstStyle/>
          <a:p>
            <a:r>
              <a:rPr lang="en-GB" sz="1600"/>
              <a:t>They gave temporary accommodation to the family and involved the young children in activities </a:t>
            </a:r>
          </a:p>
          <a:p>
            <a:r>
              <a:rPr lang="en-GB" sz="1600"/>
              <a:t>Connexions worked with the older children </a:t>
            </a:r>
          </a:p>
          <a:p>
            <a:r>
              <a:rPr lang="en-GB" sz="1600"/>
              <a:t>They worked alongside with the family social worker. </a:t>
            </a:r>
          </a:p>
          <a:p>
            <a:r>
              <a:rPr lang="en-GB" sz="1600"/>
              <a:t>The agencies supported the children through effective communication and supported their emotional and mental well-being. </a:t>
            </a:r>
          </a:p>
          <a:p>
            <a:endParaRPr lang="en-GB" sz="1600">
              <a:ea typeface="+mn-lt"/>
              <a:cs typeface="+mn-lt"/>
            </a:endParaRPr>
          </a:p>
          <a:p>
            <a:r>
              <a:rPr lang="en-US" sz="1600">
                <a:ea typeface="+mn-lt"/>
                <a:cs typeface="+mn-lt"/>
              </a:rPr>
              <a:t>The Green Paper Every Child Matters a</a:t>
            </a:r>
            <a:r>
              <a:rPr lang="en-GB" sz="1600" err="1">
                <a:ea typeface="+mn-lt"/>
                <a:cs typeface="+mn-lt"/>
              </a:rPr>
              <a:t>nd</a:t>
            </a:r>
            <a:r>
              <a:rPr lang="en-GB" sz="1600">
                <a:ea typeface="+mn-lt"/>
                <a:cs typeface="+mn-lt"/>
              </a:rPr>
              <a:t> the Children's National Service Framework Standard for Hospital Services explain the importance of agencies working together for the needs of the children. Care should be focused on the child's needs and needs of the family (Sloper, 2004). </a:t>
            </a:r>
            <a:endParaRPr lang="en-GB" sz="1600"/>
          </a:p>
        </p:txBody>
      </p:sp>
      <p:sp>
        <p:nvSpPr>
          <p:cNvPr id="4" name="TextBox 3">
            <a:extLst>
              <a:ext uri="{FF2B5EF4-FFF2-40B4-BE49-F238E27FC236}">
                <a16:creationId xmlns:a16="http://schemas.microsoft.com/office/drawing/2014/main" id="{CA642301-C7B0-4CEA-96F4-7F50008A5448}"/>
              </a:ext>
            </a:extLst>
          </p:cNvPr>
          <p:cNvSpPr txBox="1"/>
          <p:nvPr/>
        </p:nvSpPr>
        <p:spPr>
          <a:xfrm>
            <a:off x="10428194" y="63380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Rakhmat </a:t>
            </a:r>
          </a:p>
        </p:txBody>
      </p:sp>
      <p:pic>
        <p:nvPicPr>
          <p:cNvPr id="10" name="Picture 10" descr="Diagram, venn diagram&#10;&#10;Description automatically generated">
            <a:extLst>
              <a:ext uri="{FF2B5EF4-FFF2-40B4-BE49-F238E27FC236}">
                <a16:creationId xmlns:a16="http://schemas.microsoft.com/office/drawing/2014/main" id="{99BEFD03-BF0C-405D-AD89-1A93ABF3B907}"/>
              </a:ext>
            </a:extLst>
          </p:cNvPr>
          <p:cNvPicPr>
            <a:picLocks noChangeAspect="1"/>
          </p:cNvPicPr>
          <p:nvPr/>
        </p:nvPicPr>
        <p:blipFill>
          <a:blip r:embed="rId3"/>
          <a:stretch>
            <a:fillRect/>
          </a:stretch>
        </p:blipFill>
        <p:spPr>
          <a:xfrm>
            <a:off x="5475830" y="4650011"/>
            <a:ext cx="1978031" cy="1955619"/>
          </a:xfrm>
          <a:prstGeom prst="rect">
            <a:avLst/>
          </a:prstGeom>
        </p:spPr>
      </p:pic>
    </p:spTree>
    <p:extLst>
      <p:ext uri="{BB962C8B-B14F-4D97-AF65-F5344CB8AC3E}">
        <p14:creationId xmlns:p14="http://schemas.microsoft.com/office/powerpoint/2010/main" val="1241189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A7252-82BB-46C9-B091-256DBA3FE69A}"/>
              </a:ext>
            </a:extLst>
          </p:cNvPr>
          <p:cNvSpPr>
            <a:spLocks noGrp="1"/>
          </p:cNvSpPr>
          <p:nvPr>
            <p:ph type="title"/>
          </p:nvPr>
        </p:nvSpPr>
        <p:spPr/>
        <p:txBody>
          <a:bodyPr/>
          <a:lstStyle/>
          <a:p>
            <a:r>
              <a:rPr lang="en-US"/>
              <a:t>Interventions... </a:t>
            </a:r>
          </a:p>
        </p:txBody>
      </p:sp>
      <p:sp>
        <p:nvSpPr>
          <p:cNvPr id="3" name="Content Placeholder 2">
            <a:extLst>
              <a:ext uri="{FF2B5EF4-FFF2-40B4-BE49-F238E27FC236}">
                <a16:creationId xmlns:a16="http://schemas.microsoft.com/office/drawing/2014/main" id="{19094770-F4DA-48C7-9EFD-3FBB66868D67}"/>
              </a:ext>
            </a:extLst>
          </p:cNvPr>
          <p:cNvSpPr>
            <a:spLocks noGrp="1"/>
          </p:cNvSpPr>
          <p:nvPr>
            <p:ph idx="1"/>
          </p:nvPr>
        </p:nvSpPr>
        <p:spPr>
          <a:xfrm>
            <a:off x="542863" y="1566677"/>
            <a:ext cx="8983851" cy="3964237"/>
          </a:xfrm>
          <a:solidFill>
            <a:schemeClr val="bg1"/>
          </a:solidFill>
          <a:ln>
            <a:noFill/>
          </a:ln>
        </p:spPr>
        <p:txBody>
          <a:bodyPr vert="horz" lIns="91440" tIns="45720" rIns="91440" bIns="45720" rtlCol="0" anchor="t">
            <a:normAutofit/>
          </a:bodyPr>
          <a:lstStyle/>
          <a:p>
            <a:r>
              <a:rPr lang="en-GB" sz="1600" b="1" u="sng">
                <a:solidFill>
                  <a:schemeClr val="tx1"/>
                </a:solidFill>
              </a:rPr>
              <a:t>Accommodation intervention </a:t>
            </a:r>
          </a:p>
          <a:p>
            <a:r>
              <a:rPr lang="en-GB" sz="1600">
                <a:solidFill>
                  <a:schemeClr val="tx1"/>
                </a:solidFill>
              </a:rPr>
              <a:t>There was an action plan to rehouse the family. </a:t>
            </a:r>
            <a:endParaRPr lang="en-US" sz="1600">
              <a:solidFill>
                <a:schemeClr val="tx1"/>
              </a:solidFill>
            </a:endParaRPr>
          </a:p>
          <a:p>
            <a:r>
              <a:rPr lang="en-GB" sz="1600">
                <a:solidFill>
                  <a:schemeClr val="tx1"/>
                </a:solidFill>
              </a:rPr>
              <a:t>There was continued support for the mother to ensure she follows her tenancy agreement. </a:t>
            </a:r>
          </a:p>
          <a:p>
            <a:r>
              <a:rPr lang="en-GB" sz="1600">
                <a:solidFill>
                  <a:schemeClr val="tx1"/>
                </a:solidFill>
              </a:rPr>
              <a:t>There was feedback that the project provided the family with a 'proper home'. </a:t>
            </a:r>
          </a:p>
          <a:p>
            <a:endParaRPr lang="en-GB" sz="1600">
              <a:solidFill>
                <a:schemeClr val="tx1"/>
              </a:solidFill>
              <a:ea typeface="+mn-lt"/>
              <a:cs typeface="+mn-lt"/>
            </a:endParaRPr>
          </a:p>
          <a:p>
            <a:pPr marL="285750" indent="-285750">
              <a:spcBef>
                <a:spcPts val="0"/>
              </a:spcBef>
              <a:buFont typeface="Wingdings,Sans-Serif" charset="2"/>
              <a:buChar char="Ø"/>
            </a:pPr>
            <a:r>
              <a:rPr lang="en-US" sz="1600" b="1" u="sng">
                <a:ea typeface="+mn-lt"/>
                <a:cs typeface="+mn-lt"/>
              </a:rPr>
              <a:t>Parenting intervention</a:t>
            </a:r>
            <a:endParaRPr lang="en-US" sz="1600">
              <a:ea typeface="+mn-lt"/>
              <a:cs typeface="+mn-lt"/>
            </a:endParaRPr>
          </a:p>
          <a:p>
            <a:pPr marL="285750" indent="-285750">
              <a:buFont typeface="Wingdings,Sans-Serif" charset="2"/>
              <a:buChar char="Ø"/>
            </a:pPr>
            <a:r>
              <a:rPr lang="en-GB" sz="1600"/>
              <a:t>The project provided professional parenting sessions for the mother to attend. So psychological and effective counselling to tackle these issues. </a:t>
            </a:r>
            <a:endParaRPr lang="en-US" sz="1600">
              <a:ea typeface="+mn-lt"/>
              <a:cs typeface="+mn-lt"/>
            </a:endParaRPr>
          </a:p>
          <a:p>
            <a:pPr marL="285750" indent="-285750">
              <a:buFont typeface="Wingdings,Sans-Serif" charset="2"/>
              <a:buChar char="Ø"/>
            </a:pPr>
            <a:r>
              <a:rPr lang="en-GB" sz="1600" i="1">
                <a:solidFill>
                  <a:schemeClr val="tx1"/>
                </a:solidFill>
                <a:ea typeface="+mn-lt"/>
                <a:cs typeface="+mn-lt"/>
              </a:rPr>
              <a:t>Research has suggested that parent education and training programmes have had consistently positive outcomes</a:t>
            </a:r>
            <a:r>
              <a:rPr lang="en-GB" sz="1600">
                <a:solidFill>
                  <a:schemeClr val="tx1"/>
                </a:solidFill>
                <a:ea typeface="+mn-lt"/>
                <a:cs typeface="+mn-lt"/>
              </a:rPr>
              <a:t> </a:t>
            </a:r>
            <a:r>
              <a:rPr lang="en-GB" sz="1600">
                <a:ea typeface="+mn-lt"/>
                <a:cs typeface="+mn-lt"/>
              </a:rPr>
              <a:t>(Wolfe, Randi, Hirsch, et al, 2003). </a:t>
            </a:r>
            <a:endParaRPr lang="en-GB"/>
          </a:p>
        </p:txBody>
      </p:sp>
      <p:sp>
        <p:nvSpPr>
          <p:cNvPr id="4" name="TextBox 3">
            <a:extLst>
              <a:ext uri="{FF2B5EF4-FFF2-40B4-BE49-F238E27FC236}">
                <a16:creationId xmlns:a16="http://schemas.microsoft.com/office/drawing/2014/main" id="{9C49230A-E179-4385-8513-26EDC4E6B4ED}"/>
              </a:ext>
            </a:extLst>
          </p:cNvPr>
          <p:cNvSpPr txBox="1"/>
          <p:nvPr/>
        </p:nvSpPr>
        <p:spPr>
          <a:xfrm>
            <a:off x="10820400" y="639407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Rakhmat </a:t>
            </a:r>
          </a:p>
        </p:txBody>
      </p:sp>
      <p:pic>
        <p:nvPicPr>
          <p:cNvPr id="7" name="Picture 7" descr="A picture containing text, sign, vector graphics&#10;&#10;Description automatically generated">
            <a:extLst>
              <a:ext uri="{FF2B5EF4-FFF2-40B4-BE49-F238E27FC236}">
                <a16:creationId xmlns:a16="http://schemas.microsoft.com/office/drawing/2014/main" id="{382096FD-27A7-4AD2-ABBF-F0A43EEE87AE}"/>
              </a:ext>
            </a:extLst>
          </p:cNvPr>
          <p:cNvPicPr>
            <a:picLocks noChangeAspect="1"/>
          </p:cNvPicPr>
          <p:nvPr/>
        </p:nvPicPr>
        <p:blipFill>
          <a:blip r:embed="rId3"/>
          <a:stretch>
            <a:fillRect/>
          </a:stretch>
        </p:blipFill>
        <p:spPr>
          <a:xfrm>
            <a:off x="3705052" y="5341270"/>
            <a:ext cx="4561643" cy="1056586"/>
          </a:xfrm>
          <a:prstGeom prst="rect">
            <a:avLst/>
          </a:prstGeom>
        </p:spPr>
      </p:pic>
    </p:spTree>
    <p:extLst>
      <p:ext uri="{BB962C8B-B14F-4D97-AF65-F5344CB8AC3E}">
        <p14:creationId xmlns:p14="http://schemas.microsoft.com/office/powerpoint/2010/main" val="2926442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D3629-0EA8-4FCF-903B-B984C59BA994}"/>
              </a:ext>
            </a:extLst>
          </p:cNvPr>
          <p:cNvSpPr>
            <a:spLocks noGrp="1"/>
          </p:cNvSpPr>
          <p:nvPr>
            <p:ph type="title"/>
          </p:nvPr>
        </p:nvSpPr>
        <p:spPr>
          <a:xfrm>
            <a:off x="677334" y="609600"/>
            <a:ext cx="8596668" cy="1320800"/>
          </a:xfrm>
        </p:spPr>
        <p:txBody>
          <a:bodyPr anchor="t">
            <a:normAutofit/>
          </a:bodyPr>
          <a:lstStyle/>
          <a:p>
            <a:r>
              <a:rPr lang="en-GB"/>
              <a:t>Children and families Act (2014)</a:t>
            </a:r>
          </a:p>
        </p:txBody>
      </p:sp>
      <p:sp>
        <p:nvSpPr>
          <p:cNvPr id="3" name="Content Placeholder 2">
            <a:extLst>
              <a:ext uri="{FF2B5EF4-FFF2-40B4-BE49-F238E27FC236}">
                <a16:creationId xmlns:a16="http://schemas.microsoft.com/office/drawing/2014/main" id="{80C560E9-820B-4C25-ABA0-84ADE27E091F}"/>
              </a:ext>
            </a:extLst>
          </p:cNvPr>
          <p:cNvSpPr>
            <a:spLocks noGrp="1"/>
          </p:cNvSpPr>
          <p:nvPr>
            <p:ph idx="1"/>
          </p:nvPr>
        </p:nvSpPr>
        <p:spPr>
          <a:xfrm>
            <a:off x="4063160" y="2160589"/>
            <a:ext cx="5207839" cy="3880773"/>
          </a:xfrm>
        </p:spPr>
        <p:txBody>
          <a:bodyPr vert="horz" lIns="91440" tIns="45720" rIns="91440" bIns="45720" rtlCol="0">
            <a:normAutofit/>
          </a:bodyPr>
          <a:lstStyle/>
          <a:p>
            <a:pPr>
              <a:lnSpc>
                <a:spcPct val="90000"/>
              </a:lnSpc>
            </a:pPr>
            <a:r>
              <a:rPr lang="en-GB" sz="1500">
                <a:latin typeface="Arial"/>
                <a:cs typeface="Arial"/>
              </a:rPr>
              <a:t>In advance of making a relevant family application a person must attend family mediation information and assessment meetings.</a:t>
            </a:r>
          </a:p>
          <a:p>
            <a:pPr>
              <a:lnSpc>
                <a:spcPct val="90000"/>
              </a:lnSpc>
            </a:pPr>
            <a:r>
              <a:rPr lang="en-GB" sz="1500">
                <a:latin typeface="Arial"/>
                <a:cs typeface="Arial"/>
              </a:rPr>
              <a:t>Information provided in these meetings will be about the disputes, the families have To discuss how they are going to work with them.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When family b were assessed these are the following issues that came up:</a:t>
            </a:r>
          </a:p>
          <a:p>
            <a:pPr>
              <a:lnSpc>
                <a:spcPct val="90000"/>
              </a:lnSpc>
            </a:pPr>
            <a:r>
              <a:rPr lang="en-GB" sz="1500">
                <a:latin typeface="Arial"/>
                <a:cs typeface="Arial"/>
              </a:rPr>
              <a:t>Bullying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Housing issues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Rent arrears</a:t>
            </a:r>
          </a:p>
          <a:p>
            <a:pPr>
              <a:lnSpc>
                <a:spcPct val="90000"/>
              </a:lnSpc>
            </a:pPr>
            <a:r>
              <a:rPr lang="en-GB" sz="1500">
                <a:latin typeface="Arial"/>
                <a:cs typeface="Arial"/>
              </a:rPr>
              <a:t>Behavioural problems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Well-being of the family b  </a:t>
            </a:r>
            <a:endParaRPr lang="en-GB" sz="1500">
              <a:latin typeface="Arial" panose="020B0604020202020204" pitchFamily="34" charset="0"/>
              <a:cs typeface="Arial" panose="020B0604020202020204" pitchFamily="34" charset="0"/>
            </a:endParaRPr>
          </a:p>
          <a:p>
            <a:pPr>
              <a:lnSpc>
                <a:spcPct val="90000"/>
              </a:lnSpc>
            </a:pPr>
            <a:endParaRPr lang="en-GB" sz="1500">
              <a:latin typeface="Arial"/>
              <a:cs typeface="Arial"/>
            </a:endParaRPr>
          </a:p>
          <a:p>
            <a:pPr>
              <a:lnSpc>
                <a:spcPct val="90000"/>
              </a:lnSpc>
            </a:pPr>
            <a:endParaRPr lang="en-GB" sz="1500"/>
          </a:p>
          <a:p>
            <a:pPr marL="0" indent="0">
              <a:lnSpc>
                <a:spcPct val="90000"/>
              </a:lnSpc>
              <a:buNone/>
            </a:pPr>
            <a:endParaRPr lang="en-GB" sz="1500"/>
          </a:p>
        </p:txBody>
      </p:sp>
      <p:pic>
        <p:nvPicPr>
          <p:cNvPr id="4" name="Picture 3">
            <a:extLst>
              <a:ext uri="{FF2B5EF4-FFF2-40B4-BE49-F238E27FC236}">
                <a16:creationId xmlns:a16="http://schemas.microsoft.com/office/drawing/2014/main" id="{2EAABA08-4E2E-40C3-8561-B3A41EF70507}"/>
              </a:ext>
            </a:extLst>
          </p:cNvPr>
          <p:cNvPicPr>
            <a:picLocks noChangeAspect="1"/>
          </p:cNvPicPr>
          <p:nvPr/>
        </p:nvPicPr>
        <p:blipFill rotWithShape="1">
          <a:blip r:embed="rId3"/>
          <a:srcRect l="16008" r="30128" b="-2"/>
          <a:stretch/>
        </p:blipFill>
        <p:spPr>
          <a:xfrm>
            <a:off x="677334" y="2159331"/>
            <a:ext cx="3144597" cy="3882362"/>
          </a:xfrm>
          <a:prstGeom prst="rect">
            <a:avLst/>
          </a:prstGeom>
        </p:spPr>
      </p:pic>
      <p:sp>
        <p:nvSpPr>
          <p:cNvPr id="5" name="TextBox 4">
            <a:extLst>
              <a:ext uri="{FF2B5EF4-FFF2-40B4-BE49-F238E27FC236}">
                <a16:creationId xmlns:a16="http://schemas.microsoft.com/office/drawing/2014/main" id="{1507C192-7353-4A2E-9EA7-383C56055826}"/>
              </a:ext>
            </a:extLst>
          </p:cNvPr>
          <p:cNvSpPr txBox="1"/>
          <p:nvPr/>
        </p:nvSpPr>
        <p:spPr>
          <a:xfrm>
            <a:off x="10487890" y="6488668"/>
            <a:ext cx="1704110" cy="369332"/>
          </a:xfrm>
          <a:prstGeom prst="rect">
            <a:avLst/>
          </a:prstGeom>
          <a:noFill/>
        </p:spPr>
        <p:txBody>
          <a:bodyPr wrap="square" rtlCol="0">
            <a:spAutoFit/>
          </a:bodyPr>
          <a:lstStyle/>
          <a:p>
            <a:r>
              <a:rPr lang="en-GB"/>
              <a:t>Lerisha Ottey </a:t>
            </a:r>
          </a:p>
        </p:txBody>
      </p:sp>
    </p:spTree>
    <p:extLst>
      <p:ext uri="{BB962C8B-B14F-4D97-AF65-F5344CB8AC3E}">
        <p14:creationId xmlns:p14="http://schemas.microsoft.com/office/powerpoint/2010/main" val="811650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69A31-3FE1-4C65-BD16-796F48FE62F7}"/>
              </a:ext>
            </a:extLst>
          </p:cNvPr>
          <p:cNvSpPr>
            <a:spLocks noGrp="1"/>
          </p:cNvSpPr>
          <p:nvPr>
            <p:ph type="title"/>
          </p:nvPr>
        </p:nvSpPr>
        <p:spPr>
          <a:xfrm>
            <a:off x="677334" y="609600"/>
            <a:ext cx="8596668" cy="1320800"/>
          </a:xfrm>
        </p:spPr>
        <p:txBody>
          <a:bodyPr anchor="t">
            <a:normAutofit/>
          </a:bodyPr>
          <a:lstStyle/>
          <a:p>
            <a:r>
              <a:rPr lang="en-GB"/>
              <a:t>Care Act (2014)  </a:t>
            </a:r>
          </a:p>
        </p:txBody>
      </p:sp>
      <p:pic>
        <p:nvPicPr>
          <p:cNvPr id="4" name="Picture 3">
            <a:extLst>
              <a:ext uri="{FF2B5EF4-FFF2-40B4-BE49-F238E27FC236}">
                <a16:creationId xmlns:a16="http://schemas.microsoft.com/office/drawing/2014/main" id="{786B1D28-427C-49E2-A8FB-B27D3B95A700}"/>
              </a:ext>
            </a:extLst>
          </p:cNvPr>
          <p:cNvPicPr>
            <a:picLocks noChangeAspect="1"/>
          </p:cNvPicPr>
          <p:nvPr/>
        </p:nvPicPr>
        <p:blipFill>
          <a:blip r:embed="rId3"/>
          <a:stretch>
            <a:fillRect/>
          </a:stretch>
        </p:blipFill>
        <p:spPr>
          <a:xfrm>
            <a:off x="167585" y="2160589"/>
            <a:ext cx="3971107" cy="1439526"/>
          </a:xfrm>
          <a:prstGeom prst="rect">
            <a:avLst/>
          </a:prstGeom>
        </p:spPr>
      </p:pic>
      <p:sp>
        <p:nvSpPr>
          <p:cNvPr id="3" name="Content Placeholder 2">
            <a:extLst>
              <a:ext uri="{FF2B5EF4-FFF2-40B4-BE49-F238E27FC236}">
                <a16:creationId xmlns:a16="http://schemas.microsoft.com/office/drawing/2014/main" id="{D99A8081-AEB9-4D02-B5A1-BC0651018F67}"/>
              </a:ext>
            </a:extLst>
          </p:cNvPr>
          <p:cNvSpPr>
            <a:spLocks noGrp="1"/>
          </p:cNvSpPr>
          <p:nvPr>
            <p:ph idx="1"/>
          </p:nvPr>
        </p:nvSpPr>
        <p:spPr>
          <a:xfrm>
            <a:off x="4063160" y="2160589"/>
            <a:ext cx="5828985" cy="4177866"/>
          </a:xfrm>
        </p:spPr>
        <p:txBody>
          <a:bodyPr vert="horz" lIns="91440" tIns="45720" rIns="91440" bIns="45720" rtlCol="0">
            <a:normAutofit/>
          </a:bodyPr>
          <a:lstStyle/>
          <a:p>
            <a:pPr>
              <a:lnSpc>
                <a:spcPct val="90000"/>
              </a:lnSpc>
            </a:pPr>
            <a:endParaRPr lang="en-GB" sz="1500"/>
          </a:p>
          <a:p>
            <a:pPr>
              <a:lnSpc>
                <a:spcPct val="90000"/>
              </a:lnSpc>
            </a:pPr>
            <a:r>
              <a:rPr lang="en-GB" sz="1500">
                <a:latin typeface="Arial"/>
                <a:cs typeface="Arial"/>
              </a:rPr>
              <a:t>Suitable living accommodating for family b</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 A local authority must provide suitable services for families to create stability and safety </a:t>
            </a:r>
            <a:endParaRPr lang="en-GB" sz="1500">
              <a:latin typeface="Arial" panose="020B0604020202020204" pitchFamily="34" charset="0"/>
              <a:cs typeface="Arial" panose="020B0604020202020204" pitchFamily="34" charset="0"/>
            </a:endParaRPr>
          </a:p>
          <a:p>
            <a:pPr>
              <a:lnSpc>
                <a:spcPct val="90000"/>
              </a:lnSpc>
            </a:pP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The local authority has provided the following:</a:t>
            </a:r>
          </a:p>
          <a:p>
            <a:pPr>
              <a:lnSpc>
                <a:spcPct val="90000"/>
              </a:lnSpc>
            </a:pPr>
            <a:r>
              <a:rPr lang="en-GB" sz="1500">
                <a:latin typeface="Arial"/>
                <a:cs typeface="Arial"/>
              </a:rPr>
              <a:t>Housing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Parenting classes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Support around maintaining tenancy </a:t>
            </a:r>
            <a:endParaRPr lang="en-GB" sz="1500">
              <a:latin typeface="Arial" panose="020B0604020202020204" pitchFamily="34" charset="0"/>
              <a:cs typeface="Arial" panose="020B0604020202020204" pitchFamily="34" charset="0"/>
            </a:endParaRPr>
          </a:p>
          <a:p>
            <a:pPr marL="0" indent="0">
              <a:lnSpc>
                <a:spcPct val="90000"/>
              </a:lnSpc>
              <a:buNone/>
            </a:pPr>
            <a:endParaRPr lang="en-GB" sz="1500">
              <a:latin typeface="Arial" panose="020B0604020202020204" pitchFamily="34" charset="0"/>
              <a:cs typeface="Arial" panose="020B0604020202020204" pitchFamily="34" charset="0"/>
            </a:endParaRPr>
          </a:p>
          <a:p>
            <a:pPr marL="0" indent="0">
              <a:lnSpc>
                <a:spcPct val="90000"/>
              </a:lnSpc>
              <a:buNone/>
            </a:pPr>
            <a:r>
              <a:rPr lang="en-GB" sz="1500">
                <a:latin typeface="Arial"/>
                <a:cs typeface="Arial"/>
              </a:rPr>
              <a:t> The Children and Families Act 2014 assesses family b needs and the Care Act 2014 provides their needs</a:t>
            </a:r>
          </a:p>
          <a:p>
            <a:pPr>
              <a:lnSpc>
                <a:spcPct val="90000"/>
              </a:lnSpc>
            </a:pPr>
            <a:endParaRPr lang="en-GB" sz="1500"/>
          </a:p>
          <a:p>
            <a:pPr>
              <a:lnSpc>
                <a:spcPct val="90000"/>
              </a:lnSpc>
            </a:pPr>
            <a:endParaRPr lang="en-GB" sz="1500"/>
          </a:p>
          <a:p>
            <a:pPr marL="0" indent="0">
              <a:lnSpc>
                <a:spcPct val="90000"/>
              </a:lnSpc>
              <a:buNone/>
            </a:pPr>
            <a:endParaRPr lang="en-GB" sz="1500"/>
          </a:p>
          <a:p>
            <a:pPr>
              <a:lnSpc>
                <a:spcPct val="90000"/>
              </a:lnSpc>
            </a:pPr>
            <a:endParaRPr lang="en-GB" sz="1500"/>
          </a:p>
        </p:txBody>
      </p:sp>
      <p:sp>
        <p:nvSpPr>
          <p:cNvPr id="5" name="TextBox 4">
            <a:extLst>
              <a:ext uri="{FF2B5EF4-FFF2-40B4-BE49-F238E27FC236}">
                <a16:creationId xmlns:a16="http://schemas.microsoft.com/office/drawing/2014/main" id="{0536AAA1-039C-4C29-A49A-64CD6021B3E0}"/>
              </a:ext>
            </a:extLst>
          </p:cNvPr>
          <p:cNvSpPr txBox="1"/>
          <p:nvPr/>
        </p:nvSpPr>
        <p:spPr>
          <a:xfrm>
            <a:off x="10588336" y="6338455"/>
            <a:ext cx="1707573" cy="369332"/>
          </a:xfrm>
          <a:prstGeom prst="rect">
            <a:avLst/>
          </a:prstGeom>
          <a:noFill/>
        </p:spPr>
        <p:txBody>
          <a:bodyPr wrap="square" rtlCol="0">
            <a:spAutoFit/>
          </a:bodyPr>
          <a:lstStyle/>
          <a:p>
            <a:r>
              <a:rPr lang="en-GB"/>
              <a:t>Lerisha Ottey</a:t>
            </a:r>
          </a:p>
        </p:txBody>
      </p:sp>
    </p:spTree>
    <p:extLst>
      <p:ext uri="{BB962C8B-B14F-4D97-AF65-F5344CB8AC3E}">
        <p14:creationId xmlns:p14="http://schemas.microsoft.com/office/powerpoint/2010/main" val="2861477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29D13-ED76-4004-AFF2-9F969F33CA48}"/>
              </a:ext>
            </a:extLst>
          </p:cNvPr>
          <p:cNvSpPr>
            <a:spLocks noGrp="1"/>
          </p:cNvSpPr>
          <p:nvPr>
            <p:ph type="title"/>
          </p:nvPr>
        </p:nvSpPr>
        <p:spPr>
          <a:xfrm>
            <a:off x="232834" y="279400"/>
            <a:ext cx="8596668" cy="787400"/>
          </a:xfrm>
        </p:spPr>
        <p:txBody>
          <a:bodyPr>
            <a:normAutofit/>
          </a:bodyPr>
          <a:lstStyle/>
          <a:p>
            <a:r>
              <a:rPr lang="en-GB" u="sng"/>
              <a:t>Children Care Act (2006)</a:t>
            </a:r>
          </a:p>
        </p:txBody>
      </p:sp>
      <p:sp>
        <p:nvSpPr>
          <p:cNvPr id="3" name="Content Placeholder 2">
            <a:extLst>
              <a:ext uri="{FF2B5EF4-FFF2-40B4-BE49-F238E27FC236}">
                <a16:creationId xmlns:a16="http://schemas.microsoft.com/office/drawing/2014/main" id="{CE65ABA2-C6A8-45E9-A60F-77B845CD963A}"/>
              </a:ext>
            </a:extLst>
          </p:cNvPr>
          <p:cNvSpPr>
            <a:spLocks noGrp="1"/>
          </p:cNvSpPr>
          <p:nvPr>
            <p:ph idx="1"/>
          </p:nvPr>
        </p:nvSpPr>
        <p:spPr>
          <a:xfrm>
            <a:off x="232834" y="934065"/>
            <a:ext cx="11034934" cy="3880773"/>
          </a:xfrm>
        </p:spPr>
        <p:txBody>
          <a:bodyPr vert="horz" lIns="91440" tIns="45720" rIns="91440" bIns="45720" rtlCol="0" anchor="t">
            <a:normAutofit/>
          </a:bodyPr>
          <a:lstStyle/>
          <a:p>
            <a:r>
              <a:rPr lang="en-GB" sz="1400" b="1">
                <a:latin typeface="Arial"/>
                <a:cs typeface="Arial"/>
              </a:rPr>
              <a:t>This act intends to develop the well-being of young children, which mainly relates to their mental, physical and economic well-being.</a:t>
            </a:r>
          </a:p>
          <a:p>
            <a:r>
              <a:rPr lang="en-GB" sz="1400" b="1">
                <a:latin typeface="Arial"/>
                <a:cs typeface="Arial"/>
              </a:rPr>
              <a:t>Protection from any harm or neglect.</a:t>
            </a:r>
          </a:p>
          <a:p>
            <a:pPr marL="0" indent="0">
              <a:buNone/>
            </a:pPr>
            <a:r>
              <a:rPr lang="en-GB" sz="1400" b="1">
                <a:latin typeface="Arial"/>
                <a:cs typeface="Arial"/>
              </a:rPr>
              <a:t>“The Childcare Act starts from the needs of the parents, to ensure that through the provision of childcare, they are able to work”</a:t>
            </a:r>
          </a:p>
          <a:p>
            <a:pPr marL="0" indent="0">
              <a:buNone/>
            </a:pPr>
            <a:r>
              <a:rPr lang="en-GB" sz="1400" b="1">
                <a:latin typeface="Arial"/>
                <a:cs typeface="Arial"/>
              </a:rPr>
              <a:t> (McAuliffe, Linsey &amp; Fowler, 2006)</a:t>
            </a:r>
          </a:p>
          <a:p>
            <a:pPr marL="0" indent="0">
              <a:buNone/>
            </a:pPr>
            <a:endParaRPr lang="en-GB" sz="1400" b="1">
              <a:latin typeface="Arial"/>
              <a:cs typeface="Arial"/>
            </a:endParaRPr>
          </a:p>
          <a:p>
            <a:r>
              <a:rPr lang="en-GB" sz="1400">
                <a:latin typeface="Arial"/>
                <a:cs typeface="Arial"/>
              </a:rPr>
              <a:t>In relations to the case study, the young adolescent boy’s mental well-being may be disturbed due to the problems he is surrounded by on a daily, not being settled in one place and having school related issues which included bullying.</a:t>
            </a:r>
          </a:p>
          <a:p>
            <a:pPr marL="0" indent="0">
              <a:buNone/>
            </a:pPr>
            <a:endParaRPr lang="en-GB" sz="1400">
              <a:latin typeface="Arial"/>
              <a:cs typeface="Arial"/>
            </a:endParaRPr>
          </a:p>
          <a:p>
            <a:pPr marL="0" indent="0">
              <a:buNone/>
            </a:pPr>
            <a:endParaRPr lang="en-GB" sz="2400"/>
          </a:p>
        </p:txBody>
      </p:sp>
      <p:sp>
        <p:nvSpPr>
          <p:cNvPr id="4" name="TextBox 3">
            <a:extLst>
              <a:ext uri="{FF2B5EF4-FFF2-40B4-BE49-F238E27FC236}">
                <a16:creationId xmlns:a16="http://schemas.microsoft.com/office/drawing/2014/main" id="{25C1C66B-40A3-4DEF-8AB3-A2D1EEE55BC3}"/>
              </a:ext>
            </a:extLst>
          </p:cNvPr>
          <p:cNvSpPr txBox="1"/>
          <p:nvPr/>
        </p:nvSpPr>
        <p:spPr>
          <a:xfrm>
            <a:off x="9527458" y="6430297"/>
            <a:ext cx="1194619" cy="369332"/>
          </a:xfrm>
          <a:prstGeom prst="rect">
            <a:avLst/>
          </a:prstGeom>
          <a:noFill/>
        </p:spPr>
        <p:txBody>
          <a:bodyPr wrap="square" rtlCol="0">
            <a:spAutoFit/>
          </a:bodyPr>
          <a:lstStyle/>
          <a:p>
            <a:r>
              <a:rPr lang="en-GB" err="1"/>
              <a:t>unsa</a:t>
            </a:r>
            <a:endParaRPr lang="en-GB"/>
          </a:p>
        </p:txBody>
      </p:sp>
      <p:pic>
        <p:nvPicPr>
          <p:cNvPr id="6" name="Picture 5" descr="A picture containing text, silhouette&#10;&#10;Description automatically generated">
            <a:extLst>
              <a:ext uri="{FF2B5EF4-FFF2-40B4-BE49-F238E27FC236}">
                <a16:creationId xmlns:a16="http://schemas.microsoft.com/office/drawing/2014/main" id="{5A2452BB-B40F-409A-B272-358D594825AF}"/>
              </a:ext>
            </a:extLst>
          </p:cNvPr>
          <p:cNvPicPr>
            <a:picLocks noChangeAspect="1"/>
          </p:cNvPicPr>
          <p:nvPr/>
        </p:nvPicPr>
        <p:blipFill>
          <a:blip r:embed="rId2"/>
          <a:stretch>
            <a:fillRect/>
          </a:stretch>
        </p:blipFill>
        <p:spPr>
          <a:xfrm>
            <a:off x="232834" y="3413472"/>
            <a:ext cx="5091334" cy="31651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F016EBB9-FA54-4D5D-BF0E-17BFFF1A848A}"/>
              </a:ext>
            </a:extLst>
          </p:cNvPr>
          <p:cNvSpPr txBox="1"/>
          <p:nvPr/>
        </p:nvSpPr>
        <p:spPr>
          <a:xfrm>
            <a:off x="5402826" y="6270823"/>
            <a:ext cx="2698955"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 (www.oecd.org, n.d.)</a:t>
            </a:r>
          </a:p>
        </p:txBody>
      </p:sp>
    </p:spTree>
    <p:extLst>
      <p:ext uri="{BB962C8B-B14F-4D97-AF65-F5344CB8AC3E}">
        <p14:creationId xmlns:p14="http://schemas.microsoft.com/office/powerpoint/2010/main" val="16285878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6AA6A-C757-4F01-9C75-B2B7D2A190E9}"/>
              </a:ext>
            </a:extLst>
          </p:cNvPr>
          <p:cNvSpPr>
            <a:spLocks noGrp="1"/>
          </p:cNvSpPr>
          <p:nvPr>
            <p:ph type="title"/>
          </p:nvPr>
        </p:nvSpPr>
        <p:spPr>
          <a:xfrm>
            <a:off x="339708" y="339213"/>
            <a:ext cx="9662420" cy="698500"/>
          </a:xfrm>
        </p:spPr>
        <p:txBody>
          <a:bodyPr/>
          <a:lstStyle/>
          <a:p>
            <a:r>
              <a:rPr lang="en-GB" u="sng"/>
              <a:t>Children Act 1989:</a:t>
            </a:r>
          </a:p>
        </p:txBody>
      </p:sp>
      <p:sp>
        <p:nvSpPr>
          <p:cNvPr id="3" name="Content Placeholder 2">
            <a:extLst>
              <a:ext uri="{FF2B5EF4-FFF2-40B4-BE49-F238E27FC236}">
                <a16:creationId xmlns:a16="http://schemas.microsoft.com/office/drawing/2014/main" id="{AF98A3FE-988F-4F73-8461-D09532B3F496}"/>
              </a:ext>
            </a:extLst>
          </p:cNvPr>
          <p:cNvSpPr>
            <a:spLocks noGrp="1"/>
          </p:cNvSpPr>
          <p:nvPr>
            <p:ph idx="1"/>
          </p:nvPr>
        </p:nvSpPr>
        <p:spPr>
          <a:xfrm>
            <a:off x="228028" y="1037713"/>
            <a:ext cx="9530180" cy="5055746"/>
          </a:xfrm>
        </p:spPr>
        <p:txBody>
          <a:bodyPr vert="horz" lIns="91440" tIns="45720" rIns="91440" bIns="45720" rtlCol="0" anchor="t">
            <a:normAutofit/>
          </a:bodyPr>
          <a:lstStyle/>
          <a:p>
            <a:pPr>
              <a:buFont typeface="Wingdings" panose="05000000000000000000" pitchFamily="2" charset="2"/>
              <a:buChar char="Ø"/>
            </a:pPr>
            <a:endParaRPr lang="en-GB"/>
          </a:p>
          <a:p>
            <a:pPr>
              <a:buFont typeface="Wingdings" panose="05000000000000000000" pitchFamily="2" charset="2"/>
              <a:buChar char="Ø"/>
            </a:pPr>
            <a:r>
              <a:rPr lang="en-GB" sz="1400" b="1">
                <a:latin typeface="Arial"/>
                <a:cs typeface="Arial"/>
              </a:rPr>
              <a:t>The Children Act 1989 has given every child the right of protection from any kind of abuse, a child’s best care is always within their family. </a:t>
            </a:r>
          </a:p>
          <a:p>
            <a:pPr marL="0" indent="0">
              <a:buNone/>
            </a:pPr>
            <a:r>
              <a:rPr lang="en-GB" sz="1400" b="1">
                <a:latin typeface="Arial"/>
                <a:cs typeface="Arial"/>
              </a:rPr>
              <a:t>“ The main principles underlying are to promote the welfare of the child” (Broad,1918,p20)</a:t>
            </a:r>
          </a:p>
          <a:p>
            <a:pPr>
              <a:buFont typeface="Wingdings" panose="05000000000000000000" pitchFamily="2" charset="2"/>
              <a:buChar char="Ø"/>
            </a:pPr>
            <a:endParaRPr lang="en-GB" sz="1400">
              <a:latin typeface="Arial"/>
              <a:cs typeface="Arial"/>
            </a:endParaRPr>
          </a:p>
          <a:p>
            <a:pPr>
              <a:buFont typeface="Wingdings" panose="05000000000000000000" pitchFamily="2" charset="2"/>
              <a:buChar char="Ø"/>
            </a:pPr>
            <a:r>
              <a:rPr lang="en-GB" sz="1400">
                <a:latin typeface="Arial"/>
                <a:cs typeface="Arial"/>
              </a:rPr>
              <a:t>The main duty of parent/parents is to protect their child, providing them with a  good home and ensuring that they are financially supporting them. </a:t>
            </a:r>
          </a:p>
          <a:p>
            <a:pPr marL="0" indent="0">
              <a:buNone/>
            </a:pPr>
            <a:endParaRPr lang="en-GB" sz="1400">
              <a:latin typeface="Arial"/>
              <a:cs typeface="Arial"/>
            </a:endParaRPr>
          </a:p>
          <a:p>
            <a:pPr>
              <a:buFont typeface="Wingdings" panose="05000000000000000000" pitchFamily="2" charset="2"/>
              <a:buChar char="Ø"/>
            </a:pPr>
            <a:r>
              <a:rPr lang="en-GB" sz="1400">
                <a:latin typeface="Arial"/>
                <a:cs typeface="Arial"/>
              </a:rPr>
              <a:t>Relations to this case study the parenting section is lacking in many factors as the family is facing many difficulties due to multiple reasons and one being parenting difficulties which is a negative impact on the child.</a:t>
            </a:r>
          </a:p>
          <a:p>
            <a:pPr marL="0" indent="0">
              <a:buNone/>
            </a:pPr>
            <a:endParaRPr lang="en-GB" sz="1400">
              <a:latin typeface="Arial"/>
              <a:cs typeface="Arial"/>
            </a:endParaRPr>
          </a:p>
          <a:p>
            <a:pPr marL="0" indent="0">
              <a:buNone/>
            </a:pPr>
            <a:endParaRPr lang="en-GB" sz="2000"/>
          </a:p>
          <a:p>
            <a:endParaRPr lang="en-GB" sz="2000"/>
          </a:p>
          <a:p>
            <a:endParaRPr lang="en-GB" sz="2000"/>
          </a:p>
          <a:p>
            <a:endParaRPr lang="en-GB"/>
          </a:p>
          <a:p>
            <a:endParaRPr lang="en-GB"/>
          </a:p>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14029684-BBB4-4621-8A53-19D4BB26306A}"/>
              </a:ext>
            </a:extLst>
          </p:cNvPr>
          <p:cNvSpPr txBox="1"/>
          <p:nvPr/>
        </p:nvSpPr>
        <p:spPr>
          <a:xfrm>
            <a:off x="9434286" y="6342743"/>
            <a:ext cx="1190171" cy="369332"/>
          </a:xfrm>
          <a:prstGeom prst="rect">
            <a:avLst/>
          </a:prstGeom>
          <a:noFill/>
        </p:spPr>
        <p:txBody>
          <a:bodyPr wrap="square" rtlCol="0">
            <a:spAutoFit/>
          </a:bodyPr>
          <a:lstStyle/>
          <a:p>
            <a:r>
              <a:rPr lang="en-GB" err="1"/>
              <a:t>unsa</a:t>
            </a:r>
            <a:endParaRPr lang="en-GB"/>
          </a:p>
        </p:txBody>
      </p:sp>
      <p:pic>
        <p:nvPicPr>
          <p:cNvPr id="6" name="Picture 5" descr="A picture containing graphical user interface&#10;&#10;Description automatically generated">
            <a:extLst>
              <a:ext uri="{FF2B5EF4-FFF2-40B4-BE49-F238E27FC236}">
                <a16:creationId xmlns:a16="http://schemas.microsoft.com/office/drawing/2014/main" id="{6726484E-52B1-4C15-A3FD-69E8A6CC30FA}"/>
              </a:ext>
            </a:extLst>
          </p:cNvPr>
          <p:cNvPicPr>
            <a:picLocks noChangeAspect="1"/>
          </p:cNvPicPr>
          <p:nvPr/>
        </p:nvPicPr>
        <p:blipFill>
          <a:blip r:embed="rId3"/>
          <a:stretch>
            <a:fillRect/>
          </a:stretch>
        </p:blipFill>
        <p:spPr>
          <a:xfrm>
            <a:off x="170306" y="4079177"/>
            <a:ext cx="4352957" cy="244823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422C19C3-C142-47F0-8ADC-BE473553C809}"/>
              </a:ext>
            </a:extLst>
          </p:cNvPr>
          <p:cNvSpPr txBox="1"/>
          <p:nvPr/>
        </p:nvSpPr>
        <p:spPr>
          <a:xfrm>
            <a:off x="3392129" y="6342743"/>
            <a:ext cx="3185652" cy="369332"/>
          </a:xfrm>
          <a:prstGeom prst="rect">
            <a:avLst/>
          </a:prstGeom>
          <a:noFill/>
        </p:spPr>
        <p:txBody>
          <a:bodyPr wrap="square" rtlCol="0">
            <a:spAutoFit/>
          </a:bodyPr>
          <a:lstStyle/>
          <a:p>
            <a:r>
              <a:rPr lang="en-GB"/>
              <a:t> </a:t>
            </a:r>
            <a:r>
              <a:rPr lang="en-GB" sz="1400">
                <a:latin typeface="Arial" panose="020B0604020202020204" pitchFamily="34" charset="0"/>
                <a:cs typeface="Arial" panose="020B0604020202020204" pitchFamily="34" charset="0"/>
              </a:rPr>
              <a:t>(wetheparents.org, n.d.)</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41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2D21B-936B-4642-8D8D-A162E22D1260}"/>
              </a:ext>
            </a:extLst>
          </p:cNvPr>
          <p:cNvSpPr>
            <a:spLocks noGrp="1"/>
          </p:cNvSpPr>
          <p:nvPr>
            <p:ph type="title"/>
          </p:nvPr>
        </p:nvSpPr>
        <p:spPr/>
        <p:txBody>
          <a:bodyPr/>
          <a:lstStyle/>
          <a:p>
            <a:r>
              <a:rPr lang="en-US"/>
              <a:t>Conclusion </a:t>
            </a:r>
            <a:endParaRPr lang="en-GB"/>
          </a:p>
        </p:txBody>
      </p:sp>
      <p:sp>
        <p:nvSpPr>
          <p:cNvPr id="3" name="Content Placeholder 2">
            <a:extLst>
              <a:ext uri="{FF2B5EF4-FFF2-40B4-BE49-F238E27FC236}">
                <a16:creationId xmlns:a16="http://schemas.microsoft.com/office/drawing/2014/main" id="{6146B62F-5C39-4C8E-AF60-E68C8DC407BA}"/>
              </a:ext>
            </a:extLst>
          </p:cNvPr>
          <p:cNvSpPr>
            <a:spLocks noGrp="1"/>
          </p:cNvSpPr>
          <p:nvPr>
            <p:ph idx="1"/>
          </p:nvPr>
        </p:nvSpPr>
        <p:spPr>
          <a:xfrm>
            <a:off x="471146" y="1586848"/>
            <a:ext cx="8596668" cy="3880773"/>
          </a:xfrm>
        </p:spPr>
        <p:txBody>
          <a:bodyPr vert="horz" lIns="91440" tIns="45720" rIns="91440" bIns="45720" rtlCol="0" anchor="t">
            <a:normAutofit/>
          </a:bodyPr>
          <a:lstStyle/>
          <a:p>
            <a:r>
              <a:rPr lang="en-GB"/>
              <a:t>Family B benefitted and had improved by the support of project which they had not been able to do it on their own. However, mother needs to be more consistent and involved with the project by attending parental sessions as there had been outstanding parenting issues. </a:t>
            </a:r>
          </a:p>
          <a:p>
            <a:r>
              <a:rPr lang="en-GB"/>
              <a:t>The boy can have some counselling and talking therapies to improve his mental well-being. </a:t>
            </a:r>
          </a:p>
          <a:p>
            <a:r>
              <a:rPr lang="en-GB"/>
              <a:t>All the organisations should be together to work with the boy to encourage him and build his self-esteem and confidence.</a:t>
            </a:r>
          </a:p>
          <a:p>
            <a:r>
              <a:rPr lang="en-GB"/>
              <a:t>They should try to pay off the rent arrears to avoid homelessness by the help of homeless team. </a:t>
            </a:r>
          </a:p>
          <a:p>
            <a:r>
              <a:rPr lang="en-GB"/>
              <a:t>The school should be more vigilant to safeguard the boy being bullied. </a:t>
            </a:r>
          </a:p>
          <a:p>
            <a:endParaRPr lang="en-GB"/>
          </a:p>
        </p:txBody>
      </p:sp>
    </p:spTree>
    <p:extLst>
      <p:ext uri="{BB962C8B-B14F-4D97-AF65-F5344CB8AC3E}">
        <p14:creationId xmlns:p14="http://schemas.microsoft.com/office/powerpoint/2010/main" val="3629347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49F12-7067-442B-9C54-A8AC2BC0EDFD}"/>
              </a:ext>
            </a:extLst>
          </p:cNvPr>
          <p:cNvSpPr>
            <a:spLocks noGrp="1"/>
          </p:cNvSpPr>
          <p:nvPr>
            <p:ph type="title"/>
          </p:nvPr>
        </p:nvSpPr>
        <p:spPr>
          <a:xfrm>
            <a:off x="677334" y="197709"/>
            <a:ext cx="8596668" cy="1732691"/>
          </a:xfrm>
        </p:spPr>
        <p:txBody>
          <a:bodyPr/>
          <a:lstStyle/>
          <a:p>
            <a:r>
              <a:rPr lang="en-GB"/>
              <a:t>References list  </a:t>
            </a:r>
          </a:p>
        </p:txBody>
      </p:sp>
      <p:sp>
        <p:nvSpPr>
          <p:cNvPr id="10" name="TextBox 9">
            <a:extLst>
              <a:ext uri="{FF2B5EF4-FFF2-40B4-BE49-F238E27FC236}">
                <a16:creationId xmlns:a16="http://schemas.microsoft.com/office/drawing/2014/main" id="{AB204BB7-900D-4717-B004-4C9AD4AE3E56}"/>
              </a:ext>
            </a:extLst>
          </p:cNvPr>
          <p:cNvSpPr txBox="1"/>
          <p:nvPr/>
        </p:nvSpPr>
        <p:spPr>
          <a:xfrm>
            <a:off x="237242" y="1305322"/>
            <a:ext cx="11717516" cy="5186292"/>
          </a:xfrm>
          <a:prstGeom prst="rect">
            <a:avLst/>
          </a:prstGeom>
          <a:noFill/>
        </p:spPr>
        <p:txBody>
          <a:bodyPr wrap="square">
            <a:spAutoFit/>
          </a:bodyPr>
          <a:lstStyle/>
          <a:p>
            <a:pPr marL="457200"/>
            <a:r>
              <a:rPr lang="en-US" sz="1200" i="1" kern="1200">
                <a:solidFill>
                  <a:srgbClr val="404040"/>
                </a:solidFill>
                <a:effectLst/>
                <a:latin typeface="Arial" panose="020B0604020202020204" pitchFamily="34" charset="0"/>
                <a:ea typeface="Trebuchet MS" panose="020B0603020202020204" pitchFamily="34" charset="0"/>
              </a:rPr>
              <a:t>2021. [online] Available at: &lt;http://us.sz-search.com/s.html?q=Kent%20Police&amp;p=1&amp;k=13&gt; (Accessed 14 July 2021)</a:t>
            </a:r>
            <a:endParaRPr lang="en-GB" sz="1200">
              <a:effectLst/>
              <a:latin typeface="Times New Roman" panose="02020603050405020304" pitchFamily="18" charset="0"/>
              <a:ea typeface="Times New Roman" panose="02020603050405020304" pitchFamily="18" charset="0"/>
            </a:endParaRPr>
          </a:p>
          <a:p>
            <a:pPr>
              <a:lnSpc>
                <a:spcPct val="150000"/>
              </a:lnSpc>
              <a:spcBef>
                <a:spcPts val="1000"/>
              </a:spcBef>
            </a:pPr>
            <a:r>
              <a:rPr lang="en-US" sz="1200" b="1" i="1" kern="1200">
                <a:solidFill>
                  <a:srgbClr val="666666"/>
                </a:solidFill>
                <a:effectLst/>
                <a:latin typeface="Arial" panose="020B0604020202020204" pitchFamily="34" charset="0"/>
                <a:ea typeface="Open Sans" panose="020B0606030504020204" pitchFamily="34" charset="0"/>
              </a:rPr>
              <a:t> </a:t>
            </a:r>
            <a:r>
              <a:rPr lang="en-US" sz="1200" i="1" kern="1200">
                <a:solidFill>
                  <a:srgbClr val="000000"/>
                </a:solidFill>
                <a:effectLst/>
                <a:latin typeface="Arial" panose="020B0604020202020204" pitchFamily="34" charset="0"/>
                <a:ea typeface="Open Sans" panose="020B0606030504020204" pitchFamily="34" charset="0"/>
              </a:rPr>
              <a:t>Americansurrogacy.com. 2021. Intended Parents - American Surrogacy. [online] Available at: &lt;https://www.americansurrogacy.com/parents&gt;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US" sz="1200" i="1" kern="1200">
                <a:solidFill>
                  <a:srgbClr val="404040"/>
                </a:solidFill>
                <a:effectLst/>
                <a:latin typeface="Arial" panose="020B0604020202020204" pitchFamily="34" charset="0"/>
                <a:ea typeface="Trebuchet MS" panose="020B0603020202020204" pitchFamily="34" charset="0"/>
              </a:rPr>
              <a:t>Andrew J Baxter, 1,2 Emily J Tweed, 2 Srinivasa Vittal </a:t>
            </a:r>
            <a:r>
              <a:rPr lang="en-US" sz="1200" i="1" kern="1200" err="1">
                <a:solidFill>
                  <a:srgbClr val="404040"/>
                </a:solidFill>
                <a:effectLst/>
                <a:latin typeface="Arial" panose="020B0604020202020204" pitchFamily="34" charset="0"/>
                <a:ea typeface="Trebuchet MS" panose="020B0603020202020204" pitchFamily="34" charset="0"/>
              </a:rPr>
              <a:t>Katikireddi</a:t>
            </a:r>
            <a:r>
              <a:rPr lang="en-US" sz="1200" i="1" kern="1200">
                <a:solidFill>
                  <a:srgbClr val="404040"/>
                </a:solidFill>
                <a:effectLst/>
                <a:latin typeface="Arial" panose="020B0604020202020204" pitchFamily="34" charset="0"/>
                <a:ea typeface="Trebuchet MS" panose="020B0603020202020204" pitchFamily="34" charset="0"/>
              </a:rPr>
              <a:t>, 2 Hilary Thomson. (2019). Effects of Housing First approaches on health and well-being of adults who are homeless or at risk of homelessness: systematic review and meta-analysis of </a:t>
            </a:r>
            <a:r>
              <a:rPr lang="en-US" sz="1200" i="1" kern="1200" err="1">
                <a:solidFill>
                  <a:srgbClr val="404040"/>
                </a:solidFill>
                <a:effectLst/>
                <a:latin typeface="Arial" panose="020B0604020202020204" pitchFamily="34" charset="0"/>
                <a:ea typeface="Trebuchet MS" panose="020B0603020202020204" pitchFamily="34" charset="0"/>
              </a:rPr>
              <a:t>randomised</a:t>
            </a:r>
            <a:r>
              <a:rPr lang="en-US" sz="1200" i="1" kern="1200">
                <a:solidFill>
                  <a:srgbClr val="404040"/>
                </a:solidFill>
                <a:effectLst/>
                <a:latin typeface="Arial" panose="020B0604020202020204" pitchFamily="34" charset="0"/>
                <a:ea typeface="Trebuchet MS" panose="020B0603020202020204" pitchFamily="34" charset="0"/>
              </a:rPr>
              <a:t> controlled trials. Available: </a:t>
            </a:r>
            <a:r>
              <a:rPr lang="en-US" sz="1200" i="1" u="sng" kern="1200">
                <a:solidFill>
                  <a:srgbClr val="404040"/>
                </a:solidFill>
                <a:effectLst/>
                <a:latin typeface="Arial" panose="020B0604020202020204" pitchFamily="34" charset="0"/>
                <a:ea typeface="Trebuchet MS" panose="020B0603020202020204" pitchFamily="34" charset="0"/>
                <a:hlinkClick r:id="rId2"/>
              </a:rPr>
              <a:t>https://jech.bmj.com/content/jech/73/5/379.full.pdf</a:t>
            </a:r>
            <a:r>
              <a:rPr lang="en-US" sz="1200" i="1" kern="1200">
                <a:solidFill>
                  <a:srgbClr val="404040"/>
                </a:solidFill>
                <a:effectLst/>
                <a:latin typeface="Arial" panose="020B0604020202020204" pitchFamily="34" charset="0"/>
                <a:ea typeface="Trebuchet MS" panose="020B0603020202020204" pitchFamily="34" charset="0"/>
              </a:rPr>
              <a:t>. Last accessed 10-07-2021.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Broad, B., 1998. Young people leaving care: Life after the Children Act 1989. Jessica Kingsley Publishers.</a:t>
            </a:r>
            <a:endParaRPr lang="en-GB" sz="1200">
              <a:effectLst/>
              <a:latin typeface="Times New Roman" panose="02020603050405020304" pitchFamily="18" charset="0"/>
              <a:ea typeface="Times New Roman" panose="02020603050405020304" pitchFamily="18" charset="0"/>
            </a:endParaRPr>
          </a:p>
          <a:p>
            <a:pPr>
              <a:lnSpc>
                <a:spcPct val="150000"/>
              </a:lnSpc>
              <a:spcBef>
                <a:spcPts val="1000"/>
              </a:spcBef>
            </a:pPr>
            <a:r>
              <a:rPr lang="en-GB" sz="1200" i="1" kern="1200">
                <a:solidFill>
                  <a:srgbClr val="000000"/>
                </a:solidFill>
                <a:effectLst/>
                <a:latin typeface="Arial" panose="020B0604020202020204" pitchFamily="34" charset="0"/>
                <a:ea typeface="Open Sans" panose="020B0606030504020204" pitchFamily="34" charset="0"/>
              </a:rPr>
              <a:t>Centraldentalnorwood.com. 2021. Dentist Norwood MA | Cosmetic Dentistry | Central Dental Associates. [online] Available at: &lt;https://www.centraldentalnorwood.com/&gt;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Coates, D. (2017) ‘Working with families with parental mental health and/or drug and alcohol issues where there are child protection concerns: inter-agency collaboration’, Child &amp; Family Social Work, 22, pp. 1–10. </a:t>
            </a:r>
            <a:r>
              <a:rPr lang="en-GB" sz="1200" i="1" kern="1200" err="1">
                <a:solidFill>
                  <a:srgbClr val="404040"/>
                </a:solidFill>
                <a:effectLst/>
                <a:latin typeface="Arial" panose="020B0604020202020204" pitchFamily="34" charset="0"/>
                <a:ea typeface="Trebuchet MS" panose="020B0603020202020204" pitchFamily="34" charset="0"/>
              </a:rPr>
              <a:t>doi</a:t>
            </a:r>
            <a:r>
              <a:rPr lang="en-GB" sz="1200" i="1" kern="1200">
                <a:solidFill>
                  <a:srgbClr val="404040"/>
                </a:solidFill>
                <a:effectLst/>
                <a:latin typeface="Arial" panose="020B0604020202020204" pitchFamily="34" charset="0"/>
                <a:ea typeface="Trebuchet MS" panose="020B0603020202020204" pitchFamily="34" charset="0"/>
              </a:rPr>
              <a:t>: 10.1111/cfs.12238.</a:t>
            </a:r>
            <a:endParaRPr lang="en-GB" sz="1200">
              <a:effectLst/>
              <a:latin typeface="Times New Roman" panose="02020603050405020304" pitchFamily="18" charset="0"/>
              <a:ea typeface="Times New Roman" panose="02020603050405020304" pitchFamily="18" charset="0"/>
            </a:endParaRPr>
          </a:p>
          <a:p>
            <a:r>
              <a:rPr lang="en-US" sz="1200" i="1" kern="1200">
                <a:solidFill>
                  <a:srgbClr val="404040"/>
                </a:solidFill>
                <a:effectLst/>
                <a:latin typeface="Arial" panose="020B0604020202020204" pitchFamily="34" charset="0"/>
                <a:ea typeface="Trebuchet MS" panose="020B0603020202020204" pitchFamily="34" charset="0"/>
              </a:rPr>
              <a:t>D17mj6xr9uykrr.cloudfront.net. 2021. [online] Available at: &lt;https://d17mj6xr9uykrr.cloudfront.net/Pictures/280xAny/7/5/6/81756</a:t>
            </a:r>
          </a:p>
          <a:p>
            <a:pPr marL="457200"/>
            <a:r>
              <a:rPr lang="en-US" sz="1200" i="1" kern="1200">
                <a:solidFill>
                  <a:srgbClr val="404040"/>
                </a:solidFill>
                <a:effectLst/>
                <a:latin typeface="Arial" panose="020B0604020202020204" pitchFamily="34" charset="0"/>
                <a:ea typeface="Trebuchet MS" panose="020B0603020202020204" pitchFamily="34" charset="0"/>
              </a:rPr>
              <a:t>56_stressedworkathomedad_250187.jpg&gt;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DIANA DIVECHA. (2019). What Are the Best Ways to Prevent Bullying in Schools?. Available: https://greatergood.berkeley.edu/article/item/what_are_the_best_ways_to_prevent_bullying_in_schools. Last accessed 14-07-2021.</a:t>
            </a:r>
            <a:endParaRPr lang="en-GB" sz="1200">
              <a:effectLst/>
              <a:latin typeface="Times New Roman" panose="02020603050405020304" pitchFamily="18" charset="0"/>
              <a:ea typeface="Times New Roman" panose="02020603050405020304" pitchFamily="18" charset="0"/>
            </a:endParaRPr>
          </a:p>
          <a:p>
            <a:pPr marL="228600">
              <a:lnSpc>
                <a:spcPct val="107000"/>
              </a:lnSpc>
              <a:spcAft>
                <a:spcPts val="800"/>
              </a:spcAft>
            </a:pPr>
            <a:r>
              <a:rPr lang="en-US" sz="1200" i="1" kern="1200">
                <a:solidFill>
                  <a:srgbClr val="404040"/>
                </a:solidFill>
                <a:effectLst/>
                <a:latin typeface="Arial" panose="020B0604020202020204" pitchFamily="34" charset="0"/>
                <a:ea typeface="Trebuchet MS" panose="020B0603020202020204" pitchFamily="34" charset="0"/>
                <a:cs typeface="Times New Roman" panose="02020603050405020304" pitchFamily="18" charset="0"/>
              </a:rPr>
              <a:t>Irishtimes.com. 2021. [online] Available at: &lt;https://www.irishtimes.com/polopoly_fs/1.1610769.1385996854!/image/image.jpg_gen/derivatives/box_460_245/image.jpg&gt; (Accessed 14 July 2021).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pPr>
            <a:r>
              <a:rPr lang="en-US" sz="1200" i="1" kern="1200">
                <a:solidFill>
                  <a:srgbClr val="404040"/>
                </a:solidFill>
                <a:effectLst/>
                <a:latin typeface="Arial" panose="020B0604020202020204" pitchFamily="34" charset="0"/>
                <a:ea typeface="Trebuchet MS" panose="020B0603020202020204" pitchFamily="34" charset="0"/>
              </a:rPr>
              <a:t>Ken Rigby (2007). Bullying in schools. Australia: ACER press. 1-268.</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US" sz="1200" b="1" i="1" kern="1200">
                <a:solidFill>
                  <a:srgbClr val="666666"/>
                </a:solidFill>
                <a:effectLst/>
                <a:latin typeface="Arial" panose="020B0604020202020204" pitchFamily="34" charset="0"/>
                <a:ea typeface="Open Sans" panose="020B0606030504020204" pitchFamily="34" charset="0"/>
              </a:rPr>
              <a:t> </a:t>
            </a:r>
            <a:r>
              <a:rPr lang="en-US" sz="1200" i="1" kern="1200">
                <a:solidFill>
                  <a:srgbClr val="000000"/>
                </a:solidFill>
                <a:effectLst/>
                <a:latin typeface="Arial" panose="020B0604020202020204" pitchFamily="34" charset="0"/>
                <a:ea typeface="Open Sans" panose="020B0606030504020204" pitchFamily="34" charset="0"/>
              </a:rPr>
              <a:t>Legislation.gov.uk. 2021. Care Act 2014. [online] Available at: &lt;https://www.legislation.gov.uk/ukpga/2014/23/section/1/enacted&gt; (Accessed 29 June 2021).</a:t>
            </a:r>
            <a:endParaRPr lang="en-GB" sz="1200">
              <a:effectLst/>
              <a:latin typeface="Times New Roman" panose="02020603050405020304" pitchFamily="18" charset="0"/>
              <a:ea typeface="Times New Roman" panose="02020603050405020304" pitchFamily="18" charset="0"/>
            </a:endParaRPr>
          </a:p>
          <a:p>
            <a:endParaRPr lang="en-GB" sz="1200"/>
          </a:p>
        </p:txBody>
      </p:sp>
    </p:spTree>
    <p:extLst>
      <p:ext uri="{BB962C8B-B14F-4D97-AF65-F5344CB8AC3E}">
        <p14:creationId xmlns:p14="http://schemas.microsoft.com/office/powerpoint/2010/main" val="3033344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EF2B3-88FB-4A2A-A680-B7CE37663BC2}"/>
              </a:ext>
            </a:extLst>
          </p:cNvPr>
          <p:cNvSpPr>
            <a:spLocks noGrp="1"/>
          </p:cNvSpPr>
          <p:nvPr>
            <p:ph type="title"/>
          </p:nvPr>
        </p:nvSpPr>
        <p:spPr>
          <a:xfrm>
            <a:off x="677334" y="135940"/>
            <a:ext cx="8596668" cy="1320800"/>
          </a:xfrm>
        </p:spPr>
        <p:txBody>
          <a:bodyPr/>
          <a:lstStyle/>
          <a:p>
            <a:r>
              <a:rPr lang="en-US"/>
              <a:t>References list </a:t>
            </a:r>
          </a:p>
        </p:txBody>
      </p:sp>
      <p:sp>
        <p:nvSpPr>
          <p:cNvPr id="7" name="TextBox 6">
            <a:extLst>
              <a:ext uri="{FF2B5EF4-FFF2-40B4-BE49-F238E27FC236}">
                <a16:creationId xmlns:a16="http://schemas.microsoft.com/office/drawing/2014/main" id="{262A5A26-5F47-4CDD-9CD7-5240062DC5FF}"/>
              </a:ext>
            </a:extLst>
          </p:cNvPr>
          <p:cNvSpPr txBox="1"/>
          <p:nvPr/>
        </p:nvSpPr>
        <p:spPr>
          <a:xfrm>
            <a:off x="-111551" y="1351508"/>
            <a:ext cx="12415101" cy="4154984"/>
          </a:xfrm>
          <a:prstGeom prst="rect">
            <a:avLst/>
          </a:prstGeom>
          <a:noFill/>
        </p:spPr>
        <p:txBody>
          <a:bodyPr wrap="square">
            <a:spAutoFit/>
          </a:bodyPr>
          <a:lstStyle/>
          <a:p>
            <a:pPr marL="457200">
              <a:lnSpc>
                <a:spcPct val="150000"/>
              </a:lnSpc>
            </a:pPr>
            <a:r>
              <a:rPr lang="en-US" sz="1200" i="1" kern="1200">
                <a:solidFill>
                  <a:srgbClr val="000000"/>
                </a:solidFill>
                <a:effectLst/>
                <a:latin typeface="Arial" panose="020B0604020202020204" pitchFamily="34" charset="0"/>
                <a:ea typeface="Open Sans" panose="020B0606030504020204" pitchFamily="34" charset="0"/>
              </a:rPr>
              <a:t>Legislation.gov.uk. 2021. Children and Families Act 2014. [online] Available at: &lt;https://www.legislation.gov.uk/ukpga/2014/6/section/10/enacted&gt; (Accessed 25 June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US" sz="1200" i="1" kern="1200" err="1">
                <a:solidFill>
                  <a:srgbClr val="404040"/>
                </a:solidFill>
                <a:effectLst/>
                <a:latin typeface="Arial" panose="020B0604020202020204" pitchFamily="34" charset="0"/>
                <a:ea typeface="Trebuchet MS" panose="020B0603020202020204" pitchFamily="34" charset="0"/>
              </a:rPr>
              <a:t>lisa</a:t>
            </a:r>
            <a:r>
              <a:rPr lang="en-US" sz="1200" i="1" kern="1200">
                <a:solidFill>
                  <a:srgbClr val="404040"/>
                </a:solidFill>
                <a:effectLst/>
                <a:latin typeface="Arial" panose="020B0604020202020204" pitchFamily="34" charset="0"/>
                <a:ea typeface="Trebuchet MS" panose="020B0603020202020204" pitchFamily="34" charset="0"/>
              </a:rPr>
              <a:t> </a:t>
            </a:r>
            <a:r>
              <a:rPr lang="en-US" sz="1200" i="1" kern="1200" err="1">
                <a:solidFill>
                  <a:srgbClr val="404040"/>
                </a:solidFill>
                <a:effectLst/>
                <a:latin typeface="Arial" panose="020B0604020202020204" pitchFamily="34" charset="0"/>
                <a:ea typeface="Trebuchet MS" panose="020B0603020202020204" pitchFamily="34" charset="0"/>
              </a:rPr>
              <a:t>tolen</a:t>
            </a:r>
            <a:r>
              <a:rPr lang="en-US" sz="1200" i="1" kern="1200">
                <a:solidFill>
                  <a:srgbClr val="404040"/>
                </a:solidFill>
                <a:effectLst/>
                <a:latin typeface="Arial" panose="020B0604020202020204" pitchFamily="34" charset="0"/>
                <a:ea typeface="Trebuchet MS" panose="020B0603020202020204" pitchFamily="34" charset="0"/>
              </a:rPr>
              <a:t>. (2020). Mommy time, all the time: Why a child might favor one parent now SHARE THIS — Search TODAY SECTIONS Food Style Health &amp; Wellness Parenting Home Pop Culture Shop Videos SHOW TODAY 3rd H. Available: https://www.today.com/parents/favorite-parent-what-do-when-child-only-wants-one-parent-t179002. Last accessed 14-07-2021.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MARIANELA RODRIGUEZ. (). Amazon Turns Company Building Into Homeless Shelter. Available: https://www.vix.com/en/ovs/trendy-as/57636/amazon-turns-company-building-into-homeless-shelter. Last accessed 14-07-2021.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McAuliffe, A.M., Linsey, A. and Fowler, J., 2006. Childcare Act 2006: the essential guide. Jessica Kingsley Publishers.</a:t>
            </a:r>
            <a:endParaRPr lang="en-GB" sz="1200">
              <a:effectLst/>
              <a:latin typeface="Times New Roman" panose="02020603050405020304" pitchFamily="18" charset="0"/>
              <a:ea typeface="Times New Roman" panose="02020603050405020304" pitchFamily="18" charset="0"/>
            </a:endParaRPr>
          </a:p>
          <a:p>
            <a:pPr marL="457200"/>
            <a:r>
              <a:rPr lang="en-US" sz="1200" i="1" kern="1200">
                <a:solidFill>
                  <a:srgbClr val="404040"/>
                </a:solidFill>
                <a:effectLst/>
                <a:latin typeface="Arial" panose="020B0604020202020204" pitchFamily="34" charset="0"/>
                <a:ea typeface="Trebuchet MS" panose="020B0603020202020204" pitchFamily="34" charset="0"/>
              </a:rPr>
              <a:t>Now, W., 2021. Young black father feeling sad after relocating into new home with.... [online] iStock. Available at: &lt;https://www.istockphoto.com/photo/worried-african-american-single-father-with-his-kids-at-new-apartment-gm1183929302-333058706&gt; (Accessed 10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Sloper, P. (2004) ‘Facilitators and barriers for co-ordinated multi-agency services’, Child: Care, Health &amp; Development, 30(6), pp. 571–580. </a:t>
            </a:r>
            <a:r>
              <a:rPr lang="en-GB" sz="1200" i="1" kern="1200" err="1">
                <a:solidFill>
                  <a:srgbClr val="404040"/>
                </a:solidFill>
                <a:effectLst/>
                <a:latin typeface="Arial" panose="020B0604020202020204" pitchFamily="34" charset="0"/>
                <a:ea typeface="Trebuchet MS" panose="020B0603020202020204" pitchFamily="34" charset="0"/>
              </a:rPr>
              <a:t>doi</a:t>
            </a:r>
            <a:r>
              <a:rPr lang="en-GB" sz="1200" i="1" kern="1200">
                <a:solidFill>
                  <a:srgbClr val="404040"/>
                </a:solidFill>
                <a:effectLst/>
                <a:latin typeface="Arial" panose="020B0604020202020204" pitchFamily="34" charset="0"/>
                <a:ea typeface="Trebuchet MS" panose="020B0603020202020204" pitchFamily="34" charset="0"/>
              </a:rPr>
              <a:t>: 10.1111/j.1365-2214.2004.00468.x.</a:t>
            </a:r>
            <a:endParaRPr lang="en-GB" sz="1200">
              <a:effectLst/>
              <a:latin typeface="Times New Roman" panose="02020603050405020304" pitchFamily="18" charset="0"/>
              <a:ea typeface="Times New Roman" panose="02020603050405020304" pitchFamily="18" charset="0"/>
            </a:endParaRPr>
          </a:p>
          <a:p>
            <a:pPr marL="457200"/>
            <a:r>
              <a:rPr lang="en-US" sz="1200" i="1" kern="1200">
                <a:solidFill>
                  <a:srgbClr val="404040"/>
                </a:solidFill>
                <a:effectLst/>
                <a:latin typeface="Arial" panose="020B0604020202020204" pitchFamily="34" charset="0"/>
                <a:ea typeface="Times New Roman" panose="02020603050405020304" pitchFamily="18" charset="0"/>
              </a:rPr>
              <a:t>Thisfragiletent.files.wordpress.com. 2021. [online] Available at: &lt;https://thisfragiletent.files.wordpress.com/2010/03/p19_poverty11.jpg&gt;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666666"/>
                </a:solidFill>
                <a:effectLst/>
                <a:latin typeface="Arial" panose="020B0604020202020204" pitchFamily="34" charset="0"/>
                <a:ea typeface="Open Sans" panose="020B0606030504020204" pitchFamily="34" charset="0"/>
              </a:rPr>
              <a:t>wetheparents.org. (n.d.). The Ultimate Guide to (Good, Bad and Ugly) Parenting Styles. [online] Available at: https://wetheparents.org/parenting-styles (Accessed 14 Jul.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Wolfe, Randi B &amp; Hirsch, Barton J, 2003. Outcomes of Parent Education Programs Based on Reevaluation Counseling. Journal of child and family studies, 12(1), pp.61–76.</a:t>
            </a:r>
            <a:endParaRPr lang="en-GB" sz="1200">
              <a:effectLst/>
              <a:latin typeface="Times New Roman" panose="02020603050405020304" pitchFamily="18" charset="0"/>
              <a:ea typeface="Times New Roman" panose="02020603050405020304" pitchFamily="18" charset="0"/>
            </a:endParaRPr>
          </a:p>
          <a:p>
            <a:pPr marL="457200"/>
            <a:r>
              <a:rPr lang="en-GB" sz="1200" i="1" kern="1200">
                <a:solidFill>
                  <a:srgbClr val="404040"/>
                </a:solidFill>
                <a:effectLst/>
                <a:latin typeface="Arial" panose="020B0604020202020204" pitchFamily="34" charset="0"/>
                <a:ea typeface="Times New Roman" panose="02020603050405020304" pitchFamily="18" charset="0"/>
              </a:rPr>
              <a:t>www.oecd.org. (n.d.). Children - OECD. [online] Available at: https://www.oecd.org/social/family/child-well-being/ (Accessed 14 Jul. 2021).</a:t>
            </a:r>
            <a:endParaRPr lang="en-GB" sz="12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610168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4" ma:contentTypeDescription="Create a new document." ma:contentTypeScope="" ma:versionID="6d852b383535db1b5bea3afc618579c1">
  <xsd:schema xmlns:xsd="http://www.w3.org/2001/XMLSchema" xmlns:xs="http://www.w3.org/2001/XMLSchema" xmlns:p="http://schemas.microsoft.com/office/2006/metadata/properties" xmlns:ns3="9902240c-f584-4322-946e-7b0be23bca91" targetNamespace="http://schemas.microsoft.com/office/2006/metadata/properties" ma:root="true" ma:fieldsID="27790ffebae40089488414990f78f0f2" ns3:_="">
    <xsd:import namespace="9902240c-f584-4322-946e-7b0be23bca9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C7B2958-3637-41CA-9AD1-D4ECB1F082DA}">
  <ds:schemaRefs>
    <ds:schemaRef ds:uri="http://purl.org/dc/terms/"/>
    <ds:schemaRef ds:uri="http://schemas.microsoft.com/office/2006/documentManagement/types"/>
    <ds:schemaRef ds:uri="http://purl.org/dc/elements/1.1/"/>
    <ds:schemaRef ds:uri="http://schemas.microsoft.com/office/2006/metadata/properties"/>
    <ds:schemaRef ds:uri="9902240c-f584-4322-946e-7b0be23bca91"/>
    <ds:schemaRef ds:uri="http://www.w3.org/XML/1998/namespace"/>
    <ds:schemaRef ds:uri="http://purl.org/dc/dcmitype/"/>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B77E3B73-FEFE-4ABD-A12C-845197B9D840}">
  <ds:schemaRefs>
    <ds:schemaRef ds:uri="http://schemas.microsoft.com/sharepoint/v3/contenttype/forms"/>
  </ds:schemaRefs>
</ds:datastoreItem>
</file>

<file path=customXml/itemProps3.xml><?xml version="1.0" encoding="utf-8"?>
<ds:datastoreItem xmlns:ds="http://schemas.openxmlformats.org/officeDocument/2006/customXml" ds:itemID="{1C9A44AD-EC2E-4483-A3ED-845A903730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2747</Words>
  <Application>Microsoft Office PowerPoint</Application>
  <PresentationFormat>Widescreen</PresentationFormat>
  <Paragraphs>209</Paragraphs>
  <Slides>20</Slides>
  <Notes>11</Notes>
  <HiddenSlides>2</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Arial</vt:lpstr>
      <vt:lpstr>Arial,Sans-Serif</vt:lpstr>
      <vt:lpstr>Calibri</vt:lpstr>
      <vt:lpstr>Open Sans</vt:lpstr>
      <vt:lpstr>Times New Roman</vt:lpstr>
      <vt:lpstr>Trebuchet MS</vt:lpstr>
      <vt:lpstr>Wingdings</vt:lpstr>
      <vt:lpstr>Wingdings 3</vt:lpstr>
      <vt:lpstr>Wingdings,Sans-Serif</vt:lpstr>
      <vt:lpstr>Facet</vt:lpstr>
      <vt:lpstr>CASE STUDY B  </vt:lpstr>
      <vt:lpstr>Introduction:            </vt:lpstr>
      <vt:lpstr>RISKS!</vt:lpstr>
      <vt:lpstr>Impact of  homelessness to the family:     </vt:lpstr>
      <vt:lpstr>Impact of Mental health.</vt:lpstr>
      <vt:lpstr>Impact of Poor Parenting </vt:lpstr>
      <vt:lpstr>Impact of Poverty Faced By The Family B</vt:lpstr>
      <vt:lpstr>The Impacts of Offensive Behaviour Encountered by Family B</vt:lpstr>
      <vt:lpstr>Interventions to avoid family social problems    State institutions :</vt:lpstr>
      <vt:lpstr>Interventions to solve socially problematic family cases </vt:lpstr>
      <vt:lpstr>Policies and professional interventions to prevent similar incidents occurring...</vt:lpstr>
      <vt:lpstr>Another intervention...</vt:lpstr>
      <vt:lpstr>Interventions... </vt:lpstr>
      <vt:lpstr>Children and families Act (2014)</vt:lpstr>
      <vt:lpstr>Care Act (2014)  </vt:lpstr>
      <vt:lpstr>Children Care Act (2006)</vt:lpstr>
      <vt:lpstr>Children Act 1989:</vt:lpstr>
      <vt:lpstr>Conclusion </vt:lpstr>
      <vt:lpstr>References list  </vt:lpstr>
      <vt:lpstr>References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Jordan Nicholas Glasgow</dc:creator>
  <cp:lastModifiedBy>Unsa Pal</cp:lastModifiedBy>
  <cp:revision>1</cp:revision>
  <dcterms:created xsi:type="dcterms:W3CDTF">2021-06-17T11:31:29Z</dcterms:created>
  <dcterms:modified xsi:type="dcterms:W3CDTF">2021-07-14T14:06:22Z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