
<file path=[Content_Types].xml><?xml version="1.0" encoding="utf-8"?>
<Types xmlns="http://schemas.openxmlformats.org/package/2006/content-types">
  <Default Extension="gif" ContentType="image/gif"/>
  <Default Extension="jpeg" ContentType="image/jpeg"/>
  <Default Extension="m4a" ContentType="audi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1"/>
  </p:sldMasterIdLst>
  <p:notesMasterIdLst>
    <p:notesMasterId r:id="rId16"/>
  </p:notesMasterIdLst>
  <p:sldIdLst>
    <p:sldId id="256" r:id="rId2"/>
    <p:sldId id="257" r:id="rId3"/>
    <p:sldId id="292" r:id="rId4"/>
    <p:sldId id="293" r:id="rId5"/>
    <p:sldId id="294" r:id="rId6"/>
    <p:sldId id="295" r:id="rId7"/>
    <p:sldId id="296" r:id="rId8"/>
    <p:sldId id="301" r:id="rId9"/>
    <p:sldId id="297" r:id="rId10"/>
    <p:sldId id="298" r:id="rId11"/>
    <p:sldId id="299" r:id="rId12"/>
    <p:sldId id="300" r:id="rId13"/>
    <p:sldId id="303" r:id="rId14"/>
    <p:sldId id="304" r:id="rId15"/>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pos="454">
          <p15:clr>
            <a:srgbClr val="9AA0A6"/>
          </p15:clr>
        </p15:guide>
        <p15:guide id="2" orient="horz" pos="336">
          <p15:clr>
            <a:srgbClr val="9AA0A6"/>
          </p15:clr>
        </p15:guide>
        <p15:guide id="3" orient="horz" pos="2904">
          <p15:clr>
            <a:srgbClr val="9AA0A6"/>
          </p15:clr>
        </p15:guide>
        <p15:guide id="4" pos="2880">
          <p15:clr>
            <a:srgbClr val="9AA0A6"/>
          </p15:clr>
        </p15:guide>
        <p15:guide id="5" pos="701">
          <p15:clr>
            <a:srgbClr val="9AA0A6"/>
          </p15:clr>
        </p15:guide>
        <p15:guide id="6" orient="horz" pos="261">
          <p15:clr>
            <a:srgbClr val="9AA0A6"/>
          </p15:clr>
        </p15:guide>
        <p15:guide id="7" pos="885">
          <p15:clr>
            <a:srgbClr val="9AA0A6"/>
          </p15:clr>
        </p15:guide>
        <p15:guide id="8" pos="5328">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85213"/>
  </p:normalViewPr>
  <p:slideViewPr>
    <p:cSldViewPr snapToGrid="0">
      <p:cViewPr>
        <p:scale>
          <a:sx n="88" d="100"/>
          <a:sy n="88" d="100"/>
        </p:scale>
        <p:origin x="1656" y="816"/>
      </p:cViewPr>
      <p:guideLst>
        <p:guide pos="454"/>
        <p:guide orient="horz" pos="336"/>
        <p:guide orient="horz" pos="2904"/>
        <p:guide pos="2880"/>
        <p:guide pos="701"/>
        <p:guide orient="horz" pos="261"/>
        <p:guide pos="885"/>
        <p:guide pos="532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g4dfce81f19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 name="Google Shape;117;g4dfce81f19_0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g61854c95cc_0_2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7" name="Google Shape;317;g61854c95cc_0_2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r>
              <a:rPr lang="en-GB" sz="1400" b="0" i="0" u="none" strike="noStrike" cap="none" dirty="0">
                <a:solidFill>
                  <a:srgbClr val="000000"/>
                </a:solidFill>
                <a:effectLst/>
                <a:latin typeface="Arial"/>
                <a:ea typeface="Arial"/>
                <a:cs typeface="Arial"/>
                <a:sym typeface="Arial"/>
              </a:rPr>
              <a:t>Airbnb was founded in 2008 by Brian Chesky, the worldwide organisation is recognised for being a community marketplace for people to list, discover and book unique accommodation around the world. By facilitating bookings and financial transactions, Airbnb makes the process of listings or bookings a space, effortless and efficient through a peer to peer platform (Forbes, 2020). </a:t>
            </a:r>
          </a:p>
          <a:p>
            <a:pPr marL="158750" indent="0">
              <a:buNone/>
            </a:pPr>
            <a:r>
              <a:rPr lang="en-GB" sz="1400" b="0" i="0" u="none" strike="noStrike" cap="none" dirty="0">
                <a:solidFill>
                  <a:srgbClr val="000000"/>
                </a:solidFill>
                <a:effectLst/>
                <a:latin typeface="Arial"/>
                <a:ea typeface="Arial"/>
                <a:cs typeface="Arial"/>
                <a:sym typeface="Arial"/>
              </a:rPr>
              <a:t>The sharing Economy is estimated to grow from $15 billion in 2014 to $335 billion in 2025, which reflects how quicker than ever we are shifting to the world of a shared economy (</a:t>
            </a:r>
            <a:r>
              <a:rPr lang="en-GB" sz="1400" b="0" i="0" u="none" strike="noStrike" cap="none" dirty="0" err="1">
                <a:solidFill>
                  <a:srgbClr val="000000"/>
                </a:solidFill>
                <a:effectLst/>
                <a:latin typeface="Arial"/>
                <a:ea typeface="Arial"/>
                <a:cs typeface="Arial"/>
                <a:sym typeface="Arial"/>
              </a:rPr>
              <a:t>Tabcum</a:t>
            </a:r>
            <a:r>
              <a:rPr lang="en-GB" sz="1400" b="0" i="0" u="none" strike="noStrike" cap="none" dirty="0">
                <a:solidFill>
                  <a:srgbClr val="000000"/>
                </a:solidFill>
                <a:effectLst/>
                <a:latin typeface="Arial"/>
                <a:ea typeface="Arial"/>
                <a:cs typeface="Arial"/>
                <a:sym typeface="Arial"/>
              </a:rPr>
              <a:t>, 2019).</a:t>
            </a:r>
          </a:p>
          <a:p>
            <a:pPr marL="158750" indent="0">
              <a:buNone/>
            </a:pPr>
            <a:r>
              <a:rPr lang="en-GB" sz="1400" b="0" i="0" u="none" strike="noStrike" cap="none" dirty="0">
                <a:solidFill>
                  <a:srgbClr val="000000"/>
                </a:solidFill>
                <a:effectLst/>
                <a:latin typeface="Arial"/>
                <a:ea typeface="Arial"/>
                <a:cs typeface="Arial"/>
                <a:sym typeface="Arial"/>
              </a:rPr>
              <a:t>Airbnb currently has 5.6 million listings in over 100,000 cities in 220 countries, Airbnb offers a variety of unique spaces for everyone, at an affordable price around the globe (Airbnb, 2021). </a:t>
            </a:r>
          </a:p>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lvl="0" indent="0">
              <a:buNone/>
            </a:pPr>
            <a:r>
              <a:rPr lang="en-GB" sz="1100" b="1" i="0" u="none" strike="noStrike" cap="none" dirty="0">
                <a:solidFill>
                  <a:srgbClr val="000000"/>
                </a:solidFill>
                <a:effectLst/>
                <a:latin typeface="Arial"/>
                <a:ea typeface="Arial"/>
                <a:cs typeface="Arial"/>
                <a:sym typeface="Arial"/>
              </a:rPr>
              <a:t>This chapter within the book explores multiple elements within the sharing economy. The concentration of the chapter focuses on peer-to-peer accommodation which has emerged as a new socioeconomic system, which leverages information technology to empower users to share and make use of underutilized goods (Capra, 2016). The use of these proliferation of sharing economy platforms have many benefits to businesses such as Airbnb as the sustainable initiative is valued and supported by customers who are serious about environmental stewardship (</a:t>
            </a:r>
            <a:r>
              <a:rPr lang="en-GB" sz="1100" b="1" i="0" u="none" strike="noStrike" cap="none" dirty="0" err="1">
                <a:solidFill>
                  <a:srgbClr val="000000"/>
                </a:solidFill>
                <a:effectLst/>
                <a:latin typeface="Arial"/>
                <a:ea typeface="Arial"/>
                <a:cs typeface="Arial"/>
                <a:sym typeface="Arial"/>
              </a:rPr>
              <a:t>Matzler</a:t>
            </a:r>
            <a:r>
              <a:rPr lang="en-GB" sz="1100" b="1" i="0" u="none" strike="noStrike" cap="none" dirty="0">
                <a:solidFill>
                  <a:srgbClr val="000000"/>
                </a:solidFill>
                <a:effectLst/>
                <a:latin typeface="Arial"/>
                <a:ea typeface="Arial"/>
                <a:cs typeface="Arial"/>
                <a:sym typeface="Arial"/>
              </a:rPr>
              <a:t>, 2015).</a:t>
            </a:r>
          </a:p>
          <a:p>
            <a:pPr marL="158750" lvl="0" indent="0">
              <a:buNone/>
            </a:pPr>
            <a:endParaRPr lang="en-GB" sz="1100" b="0" i="0" u="none" strike="noStrike" cap="none" dirty="0">
              <a:solidFill>
                <a:srgbClr val="000000"/>
              </a:solidFill>
              <a:effectLst/>
              <a:latin typeface="Arial"/>
              <a:ea typeface="Arial"/>
              <a:cs typeface="Arial"/>
              <a:sym typeface="Arial"/>
            </a:endParaRPr>
          </a:p>
          <a:p>
            <a:pPr marL="158750" lvl="0" indent="0">
              <a:buNone/>
            </a:pPr>
            <a:r>
              <a:rPr lang="en-GB" sz="1100" b="1" i="0" u="none" strike="noStrike" cap="none" dirty="0">
                <a:solidFill>
                  <a:srgbClr val="000000"/>
                </a:solidFill>
                <a:effectLst/>
                <a:latin typeface="Arial"/>
                <a:ea typeface="Arial"/>
                <a:cs typeface="Arial"/>
                <a:sym typeface="Arial"/>
              </a:rPr>
              <a:t>(Dolnicar,2018) suggests that sharing resources that are truly underutilized have the potential to be more appealing for new tourists, develop more communities through social interactions, and generate economic value for local businesses. Although, she also indicates that the sharing economy is detrimental to the regulator, losing tax income that is essential to maintain shared tourism resources and infrastructure (Jung, 2019) Has similar views to this element of Chapter 2 by outlining the detrimental effects of the sharing economy including transactional and social risks which includes the risk of information asymmetry and weak trust in platforms.</a:t>
            </a:r>
            <a:r>
              <a:rPr lang="en-GB" sz="1100" b="0" i="0" u="none" strike="noStrike" cap="none" dirty="0">
                <a:solidFill>
                  <a:srgbClr val="000000"/>
                </a:solidFill>
                <a:effectLst/>
                <a:latin typeface="Arial"/>
                <a:ea typeface="Arial"/>
                <a:cs typeface="Arial"/>
                <a:sym typeface="Arial"/>
              </a:rPr>
              <a:t> </a:t>
            </a:r>
            <a:r>
              <a:rPr lang="en-GB" sz="1100" b="1" i="0" u="none" strike="noStrike" cap="none" dirty="0">
                <a:solidFill>
                  <a:srgbClr val="000000"/>
                </a:solidFill>
                <a:effectLst/>
                <a:latin typeface="Arial"/>
                <a:ea typeface="Arial"/>
                <a:cs typeface="Arial"/>
                <a:sym typeface="Arial"/>
              </a:rPr>
              <a:t>In comparison (Pesonen,2015)  states there is a significant positive impact peer-to-peer accommodation in the sharing economy is having on travel trends and patterns. The availability of Airbnb enables an extensive range of destinations for tourists, increases their duration of stay and their frequency of travel. The sharing economy has evidently helped Airbnb achieve success through the collaborative commerce. </a:t>
            </a:r>
            <a:endParaRPr lang="en-GB" sz="1100" b="0" i="0" u="none" strike="noStrike" cap="none" dirty="0">
              <a:solidFill>
                <a:srgbClr val="000000"/>
              </a:solidFill>
              <a:effectLst/>
              <a:latin typeface="Arial"/>
              <a:ea typeface="Arial"/>
              <a:cs typeface="Arial"/>
              <a:sym typeface="Arial"/>
            </a:endParaRPr>
          </a:p>
          <a:p>
            <a:endParaRPr lang="en-GB" sz="1100" b="0" i="0" u="none" strike="noStrike" cap="none" dirty="0">
              <a:solidFill>
                <a:srgbClr val="000000"/>
              </a:solidFill>
              <a:effectLst/>
              <a:latin typeface="Arial"/>
              <a:ea typeface="Arial"/>
              <a:cs typeface="Arial"/>
              <a:sym typeface="Arial"/>
            </a:endParaRPr>
          </a:p>
        </p:txBody>
      </p:sp>
    </p:spTree>
    <p:extLst>
      <p:ext uri="{BB962C8B-B14F-4D97-AF65-F5344CB8AC3E}">
        <p14:creationId xmlns:p14="http://schemas.microsoft.com/office/powerpoint/2010/main" val="37217654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sz="1100" b="0" i="0" u="none" strike="noStrike" cap="none" dirty="0">
                <a:solidFill>
                  <a:srgbClr val="000000"/>
                </a:solidFill>
                <a:effectLst/>
                <a:latin typeface="Arial"/>
                <a:ea typeface="Arial"/>
                <a:cs typeface="Arial"/>
                <a:sym typeface="Arial"/>
              </a:rPr>
              <a:t>Chapter three concentrates on collaborative consumption which highlights the approach towards a resource-saving consumption culture resulting in customers seeing less value on ownership in favour of renting (</a:t>
            </a:r>
            <a:r>
              <a:rPr lang="en-GB" sz="1100" b="0" i="0" u="none" strike="noStrike" cap="none" dirty="0" err="1">
                <a:solidFill>
                  <a:srgbClr val="000000"/>
                </a:solidFill>
                <a:effectLst/>
                <a:latin typeface="Arial"/>
                <a:ea typeface="Arial"/>
                <a:cs typeface="Arial"/>
                <a:sym typeface="Arial"/>
              </a:rPr>
              <a:t>Leismann</a:t>
            </a:r>
            <a:r>
              <a:rPr lang="en-GB" sz="1100" b="0" i="0" u="none" strike="noStrike" cap="none" dirty="0">
                <a:solidFill>
                  <a:srgbClr val="000000"/>
                </a:solidFill>
                <a:effectLst/>
                <a:latin typeface="Arial"/>
                <a:ea typeface="Arial"/>
                <a:cs typeface="Arial"/>
                <a:sym typeface="Arial"/>
              </a:rPr>
              <a:t>, Schmitt, &amp; Baedeker, 2013). The sharing economy has been growing within the travel industry (Pesonen,2015) states that collaborative consumption stands as a valued addition to multiple developments in the marketplace, that have significantly transformed the behaviour of travellers and disrupted the travel industry.</a:t>
            </a:r>
          </a:p>
          <a:p>
            <a:pPr marL="158750" indent="0">
              <a:buNone/>
            </a:pPr>
            <a:endParaRPr lang="en-GB" sz="1100" b="0" i="0" u="none" strike="noStrike" cap="none" dirty="0">
              <a:solidFill>
                <a:srgbClr val="000000"/>
              </a:solidFill>
              <a:effectLst/>
              <a:latin typeface="Arial"/>
              <a:ea typeface="Arial"/>
              <a:cs typeface="Arial"/>
              <a:sym typeface="Arial"/>
            </a:endParaRPr>
          </a:p>
          <a:p>
            <a:pPr marL="158750" indent="0">
              <a:buNone/>
            </a:pPr>
            <a:r>
              <a:rPr lang="en-GB" sz="1100" b="0" i="0" u="none" strike="noStrike" cap="none" dirty="0">
                <a:solidFill>
                  <a:srgbClr val="000000"/>
                </a:solidFill>
                <a:effectLst/>
                <a:latin typeface="Arial"/>
                <a:ea typeface="Arial"/>
                <a:cs typeface="Arial"/>
                <a:sym typeface="Arial"/>
              </a:rPr>
              <a:t>The power of social networks has a significant effect on the peer-to-peer business model adapted by Airbnb, as social technologies has enabled this form of consumption to develop on a wider scale. This reflects Airbnb’s practises in producing a ‘’seamless platform connecting supply and demand in the hospitality sector’’ (Cusumano, Michael, 2015).</a:t>
            </a:r>
          </a:p>
          <a:p>
            <a:pPr marL="158750" indent="0">
              <a:buNone/>
            </a:pPr>
            <a:r>
              <a:rPr lang="en-GB" sz="1100" b="0" i="0" u="none" strike="noStrike" cap="none" dirty="0">
                <a:solidFill>
                  <a:srgbClr val="000000"/>
                </a:solidFill>
                <a:effectLst/>
                <a:latin typeface="Arial"/>
                <a:ea typeface="Arial"/>
                <a:cs typeface="Arial"/>
                <a:sym typeface="Arial"/>
              </a:rPr>
              <a:t>Collaborative consumption is located in the sharing economy as a technological phenomenon, this element offers economic benefits such as saving money, enabling access to resources and lowers the cost of economy coordination within communities. The benefits constitute more individualistic reasons for participating in the peer-to-peer business model (</a:t>
            </a:r>
            <a:r>
              <a:rPr lang="en-GB" sz="1100" b="0" i="0" u="none" strike="noStrike" cap="none" dirty="0" err="1">
                <a:solidFill>
                  <a:srgbClr val="000000"/>
                </a:solidFill>
                <a:effectLst/>
                <a:latin typeface="Arial"/>
                <a:ea typeface="Arial"/>
                <a:cs typeface="Arial"/>
                <a:sym typeface="Arial"/>
              </a:rPr>
              <a:t>Hamari</a:t>
            </a:r>
            <a:r>
              <a:rPr lang="en-GB" sz="1100" b="0" i="0" u="none" strike="noStrike" cap="none" dirty="0">
                <a:solidFill>
                  <a:srgbClr val="000000"/>
                </a:solidFill>
                <a:effectLst/>
                <a:latin typeface="Arial"/>
                <a:ea typeface="Arial"/>
                <a:cs typeface="Arial"/>
                <a:sym typeface="Arial"/>
              </a:rPr>
              <a:t>, 2016).</a:t>
            </a:r>
          </a:p>
          <a:p>
            <a:endParaRPr lang="en-US" dirty="0"/>
          </a:p>
        </p:txBody>
      </p:sp>
    </p:spTree>
    <p:extLst>
      <p:ext uri="{BB962C8B-B14F-4D97-AF65-F5344CB8AC3E}">
        <p14:creationId xmlns:p14="http://schemas.microsoft.com/office/powerpoint/2010/main" val="1612679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lvl="0" indent="0">
              <a:buNone/>
            </a:pPr>
            <a:r>
              <a:rPr lang="en-GB" sz="1100" b="1" i="0" u="none" strike="noStrike" cap="none" dirty="0">
                <a:solidFill>
                  <a:srgbClr val="000000"/>
                </a:solidFill>
                <a:effectLst/>
                <a:latin typeface="Arial"/>
                <a:ea typeface="Arial"/>
                <a:cs typeface="Arial"/>
                <a:sym typeface="Arial"/>
              </a:rPr>
              <a:t>The competitive nature of the business environment compels businesses to adapt strategies that reflect their core objectives. The information technology focused environment used in today’s business world, enables companies to strive and achieve sustainable competitive advantage, by implementing technological capabilities into their strategic initiatives as it is suggested a key element for organisational growth (Hight, 2019). </a:t>
            </a:r>
          </a:p>
          <a:p>
            <a:pPr marL="158750" lvl="0" indent="0">
              <a:buNone/>
            </a:pPr>
            <a:endParaRPr lang="en-GB" sz="1100" b="0" i="0" u="none" strike="noStrike" cap="none" dirty="0">
              <a:solidFill>
                <a:srgbClr val="000000"/>
              </a:solidFill>
              <a:effectLst/>
              <a:latin typeface="Arial"/>
              <a:ea typeface="Arial"/>
              <a:cs typeface="Arial"/>
              <a:sym typeface="Arial"/>
            </a:endParaRPr>
          </a:p>
          <a:p>
            <a:pPr marL="158750" lvl="0" indent="0">
              <a:buNone/>
            </a:pPr>
            <a:r>
              <a:rPr lang="en-GB" sz="1100" b="1" i="0" u="none" strike="noStrike" cap="none" dirty="0">
                <a:solidFill>
                  <a:srgbClr val="000000"/>
                </a:solidFill>
                <a:effectLst/>
                <a:latin typeface="Arial"/>
                <a:ea typeface="Arial"/>
                <a:cs typeface="Arial"/>
                <a:sym typeface="Arial"/>
              </a:rPr>
              <a:t>E-commerce can be identified as a business model that allows firms and individuals to buy and sell goods, products or services over the internet (Vulkan, 2020). Chapter 2 The Sharing Economy states that capturing and identifying the critical mass of sellers using digital platforms is very important to Airbnb as the use of online platforms enables clear communication and flexibility between both parties whilst exchanging underutilized resources (</a:t>
            </a:r>
            <a:r>
              <a:rPr lang="en-GB" sz="1100" b="1" i="0" u="none" strike="noStrike" cap="none" dirty="0" err="1">
                <a:solidFill>
                  <a:srgbClr val="000000"/>
                </a:solidFill>
                <a:effectLst/>
                <a:latin typeface="Arial"/>
                <a:ea typeface="Arial"/>
                <a:cs typeface="Arial"/>
                <a:sym typeface="Arial"/>
              </a:rPr>
              <a:t>Kathan</a:t>
            </a:r>
            <a:r>
              <a:rPr lang="en-GB" sz="1100" b="1" i="0" u="none" strike="noStrike" cap="none" dirty="0">
                <a:solidFill>
                  <a:srgbClr val="000000"/>
                </a:solidFill>
                <a:effectLst/>
                <a:latin typeface="Arial"/>
                <a:ea typeface="Arial"/>
                <a:cs typeface="Arial"/>
                <a:sym typeface="Arial"/>
              </a:rPr>
              <a:t> &amp; </a:t>
            </a:r>
            <a:r>
              <a:rPr lang="en-GB" sz="1100" b="1" i="0" u="none" strike="noStrike" cap="none" dirty="0" err="1">
                <a:solidFill>
                  <a:srgbClr val="000000"/>
                </a:solidFill>
                <a:effectLst/>
                <a:latin typeface="Arial"/>
                <a:ea typeface="Arial"/>
                <a:cs typeface="Arial"/>
                <a:sym typeface="Arial"/>
              </a:rPr>
              <a:t>Maltzer</a:t>
            </a:r>
            <a:r>
              <a:rPr lang="en-GB" sz="1100" b="1" i="0" u="none" strike="noStrike" cap="none" dirty="0">
                <a:solidFill>
                  <a:srgbClr val="000000"/>
                </a:solidFill>
                <a:effectLst/>
                <a:latin typeface="Arial"/>
                <a:ea typeface="Arial"/>
                <a:cs typeface="Arial"/>
                <a:sym typeface="Arial"/>
              </a:rPr>
              <a:t>, 2016).</a:t>
            </a:r>
          </a:p>
          <a:p>
            <a:pPr marL="158750" lvl="0" indent="0">
              <a:buNone/>
            </a:pPr>
            <a:endParaRPr lang="en-GB" sz="1100" b="0" i="0" u="none" strike="noStrike" cap="none" dirty="0">
              <a:solidFill>
                <a:srgbClr val="000000"/>
              </a:solidFill>
              <a:effectLst/>
              <a:latin typeface="Arial"/>
              <a:ea typeface="Arial"/>
              <a:cs typeface="Arial"/>
              <a:sym typeface="Arial"/>
            </a:endParaRPr>
          </a:p>
          <a:p>
            <a:pPr marL="158750" lvl="0" indent="0">
              <a:buNone/>
            </a:pPr>
            <a:r>
              <a:rPr lang="en-GB" sz="1100" b="1" i="0" u="none" strike="noStrike" cap="none" dirty="0">
                <a:solidFill>
                  <a:srgbClr val="000000"/>
                </a:solidFill>
                <a:effectLst/>
                <a:latin typeface="Arial"/>
                <a:ea typeface="Arial"/>
                <a:cs typeface="Arial"/>
                <a:sym typeface="Arial"/>
              </a:rPr>
              <a:t>The use of e-commerce allows businesses to maintain a database of consumer preferences and also target precise customer segments, the use of e-commerce capabilities can develop customer loyalty and drive repeat customers (Hua, 2015). (Thakkar, 2017) also suggests that Airbnb is a part of the new infrastructure of consumerism, which offers convenience and supplying demand.</a:t>
            </a:r>
            <a:endParaRPr lang="en-GB" sz="1100" b="0" i="0" u="none" strike="noStrike" cap="none" dirty="0">
              <a:solidFill>
                <a:srgbClr val="000000"/>
              </a:solidFill>
              <a:effectLst/>
              <a:latin typeface="Arial"/>
              <a:ea typeface="Arial"/>
              <a:cs typeface="Arial"/>
              <a:sym typeface="Arial"/>
            </a:endParaRPr>
          </a:p>
          <a:p>
            <a:pPr marL="158750" lvl="0" indent="0">
              <a:buNone/>
            </a:pPr>
            <a:r>
              <a:rPr lang="en-GB" sz="1100" b="1" i="0" u="none" strike="noStrike" cap="none" dirty="0">
                <a:solidFill>
                  <a:srgbClr val="000000"/>
                </a:solidFill>
                <a:effectLst/>
                <a:latin typeface="Arial"/>
                <a:ea typeface="Arial"/>
                <a:cs typeface="Arial"/>
                <a:sym typeface="Arial"/>
              </a:rPr>
              <a:t>E-commerce benefits organisations such as Airbnb by making national and international markets more accessible and reducing the cost of processing and collating information. Consumers can also benefit from E-commerce as it easily and conveniently delivers information and services around the clock (Rainer, 2009). Although, in recent years the increased risk of cybercrime serves as a barrier as a preventative measure for fraudulent transactions and for future technology. Negative perceptions reduce consumers ability and willingness for business online transactions from the on-going fraudulent online activities (</a:t>
            </a:r>
            <a:r>
              <a:rPr lang="en-GB" sz="1100" b="1" i="0" u="none" strike="noStrike" cap="none" dirty="0" err="1">
                <a:solidFill>
                  <a:srgbClr val="000000"/>
                </a:solidFill>
                <a:effectLst/>
                <a:latin typeface="Arial"/>
                <a:ea typeface="Arial"/>
                <a:cs typeface="Arial"/>
                <a:sym typeface="Arial"/>
              </a:rPr>
              <a:t>Apau</a:t>
            </a:r>
            <a:r>
              <a:rPr lang="en-GB" sz="1100" b="1" i="0" u="none" strike="noStrike" cap="none" dirty="0">
                <a:solidFill>
                  <a:srgbClr val="000000"/>
                </a:solidFill>
                <a:effectLst/>
                <a:latin typeface="Arial"/>
                <a:ea typeface="Arial"/>
                <a:cs typeface="Arial"/>
                <a:sym typeface="Arial"/>
              </a:rPr>
              <a:t>, 2019). Airbnb have addressed this concern by partnering with safety experts ‘Get Safe Online’ to raise awareness and provide helpful guides for hosts and guests to ensure they stay safe whilst online (Airbnb,2018). </a:t>
            </a:r>
          </a:p>
          <a:p>
            <a:pPr marL="158750" lvl="0" indent="0">
              <a:buNone/>
            </a:pPr>
            <a:endParaRPr lang="en-GB" sz="1100" b="0" i="0" u="none" strike="noStrike" cap="none" dirty="0">
              <a:solidFill>
                <a:srgbClr val="000000"/>
              </a:solidFill>
              <a:effectLst/>
              <a:latin typeface="Arial"/>
              <a:ea typeface="Arial"/>
              <a:cs typeface="Arial"/>
              <a:sym typeface="Arial"/>
            </a:endParaRPr>
          </a:p>
          <a:p>
            <a:pPr marL="158750" lvl="0" indent="0">
              <a:buNone/>
            </a:pPr>
            <a:r>
              <a:rPr lang="en-GB" sz="1100" b="1" i="0" u="none" strike="noStrike" cap="none" dirty="0">
                <a:solidFill>
                  <a:srgbClr val="000000"/>
                </a:solidFill>
                <a:effectLst/>
                <a:latin typeface="Arial"/>
                <a:ea typeface="Arial"/>
                <a:cs typeface="Arial"/>
                <a:sym typeface="Arial"/>
              </a:rPr>
              <a:t>The use of E-commerce allows Airbnb to operate as a consumer-to-consumer platform. Although it can also be identified that the use of business to consumers falls under the ecommerce definition of providing technologies to enable transactions. C2C focuses on information transfers as B2C homes in on the transactions through buying and selling. Although Ecommerce is supported by both B2C and C2C activities as B2C has a C2C categorisation, the platform used as the technology is the peer- to-peer.</a:t>
            </a:r>
            <a:endParaRPr lang="en-GB" sz="1100" b="0" i="0" u="none" strike="noStrike" cap="none" dirty="0">
              <a:solidFill>
                <a:srgbClr val="000000"/>
              </a:solidFill>
              <a:effectLst/>
              <a:latin typeface="Arial"/>
              <a:ea typeface="Arial"/>
              <a:cs typeface="Arial"/>
              <a:sym typeface="Arial"/>
            </a:endParaRPr>
          </a:p>
          <a:p>
            <a:endParaRPr lang="en-US" dirty="0"/>
          </a:p>
        </p:txBody>
      </p:sp>
    </p:spTree>
    <p:extLst>
      <p:ext uri="{BB962C8B-B14F-4D97-AF65-F5344CB8AC3E}">
        <p14:creationId xmlns:p14="http://schemas.microsoft.com/office/powerpoint/2010/main" val="24227722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lvl="0" indent="0">
              <a:buNone/>
            </a:pPr>
            <a:r>
              <a:rPr lang="en-GB" sz="1100" b="1" i="0" u="none" strike="noStrike" cap="none" dirty="0">
                <a:solidFill>
                  <a:srgbClr val="000000"/>
                </a:solidFill>
                <a:effectLst/>
                <a:latin typeface="Arial"/>
                <a:ea typeface="Arial"/>
                <a:cs typeface="Arial"/>
                <a:sym typeface="Arial"/>
              </a:rPr>
              <a:t>Chapter 2 also explores the value creation of peer-to-peer accommodation networks, it discusses the contributions that are expected from buyers, sellers and the facilitator. In relation to Airbnb, there is a high influence expected from the network members, this is due to having to introduce themselves through their online profile and occasionally conduct reviews about hosts and guests. The use of detailed and trusted profiles and reviews creates value for guests as they are able to develop a promising expectation of what they are contemplating to book (Dolnicar,2018). A study by (</a:t>
            </a:r>
            <a:r>
              <a:rPr lang="en-GB" sz="1100" b="1" i="0" u="none" strike="noStrike" cap="none" dirty="0" err="1">
                <a:solidFill>
                  <a:srgbClr val="000000"/>
                </a:solidFill>
                <a:effectLst/>
                <a:latin typeface="Arial"/>
                <a:ea typeface="Arial"/>
                <a:cs typeface="Arial"/>
                <a:sym typeface="Arial"/>
              </a:rPr>
              <a:t>Fareri</a:t>
            </a:r>
            <a:r>
              <a:rPr lang="en-GB" sz="1100" b="1" i="0" u="none" strike="noStrike" cap="none" dirty="0">
                <a:solidFill>
                  <a:srgbClr val="000000"/>
                </a:solidFill>
                <a:effectLst/>
                <a:latin typeface="Arial"/>
                <a:ea typeface="Arial"/>
                <a:cs typeface="Arial"/>
                <a:sym typeface="Arial"/>
              </a:rPr>
              <a:t> &amp; Delgado, 2014) suggests social value has an influence on future guests intention to book through Airbnb, social value is also driven by positive and negative social interactions which reflects how reviews creates value and demand. </a:t>
            </a:r>
            <a:endParaRPr lang="en-GB" sz="1100" b="0" i="0" u="none" strike="noStrike" cap="none" dirty="0">
              <a:solidFill>
                <a:srgbClr val="000000"/>
              </a:solidFill>
              <a:effectLst/>
              <a:latin typeface="Arial"/>
              <a:ea typeface="Arial"/>
              <a:cs typeface="Arial"/>
              <a:sym typeface="Arial"/>
            </a:endParaRPr>
          </a:p>
          <a:p>
            <a:pPr marL="158750" lvl="0" indent="0">
              <a:buNone/>
            </a:pPr>
            <a:endParaRPr lang="en-GB" sz="1100" b="1" i="0" u="none" strike="noStrike" cap="none" dirty="0">
              <a:solidFill>
                <a:srgbClr val="000000"/>
              </a:solidFill>
              <a:effectLst/>
              <a:latin typeface="Arial"/>
              <a:ea typeface="Arial"/>
              <a:cs typeface="Arial"/>
              <a:sym typeface="Arial"/>
            </a:endParaRPr>
          </a:p>
          <a:p>
            <a:pPr marL="158750" lvl="0" indent="0">
              <a:buNone/>
            </a:pPr>
            <a:r>
              <a:rPr lang="en-GB" sz="1100" b="1" i="0" u="none" strike="noStrike" cap="none" dirty="0">
                <a:solidFill>
                  <a:srgbClr val="000000"/>
                </a:solidFill>
                <a:effectLst/>
                <a:latin typeface="Arial"/>
                <a:ea typeface="Arial"/>
                <a:cs typeface="Arial"/>
                <a:sym typeface="Arial"/>
              </a:rPr>
              <a:t>Chapter 2 illustrates the importance of value creation and the importance of digital technology that enables buyer-seller interaction at a scale of high speed and flexibility; technology platforms is the core to facilitate value creation (Dolnicar,2018). There are multiple activities that Airbnb use to create value for hosts, guests within their organisation, they optimize searches to match guests and hosts with the use of algorithms that consider more than fifty different factors to match guest and host preferences in conducting outcomes. Some of the factors include availability of instant booking, price, type of space, amenities and multiple others. The detail of Airbnb’s search algorithms is a main contribution for its competitive advantage and creates value for hosts as Airbnb suggest that listing information is the key factor most easily applied by hosts to feature high in search listings (</a:t>
            </a:r>
            <a:r>
              <a:rPr lang="en-GB" sz="1100" b="1" i="0" u="none" strike="noStrike" cap="none" dirty="0" err="1">
                <a:solidFill>
                  <a:srgbClr val="000000"/>
                </a:solidFill>
                <a:effectLst/>
                <a:latin typeface="Arial"/>
                <a:ea typeface="Arial"/>
                <a:cs typeface="Arial"/>
                <a:sym typeface="Arial"/>
              </a:rPr>
              <a:t>Ifrach</a:t>
            </a:r>
            <a:r>
              <a:rPr lang="en-GB" sz="1100" b="1" i="0" u="none" strike="noStrike" cap="none" dirty="0">
                <a:solidFill>
                  <a:srgbClr val="000000"/>
                </a:solidFill>
                <a:effectLst/>
                <a:latin typeface="Arial"/>
                <a:ea typeface="Arial"/>
                <a:cs typeface="Arial"/>
                <a:sym typeface="Arial"/>
              </a:rPr>
              <a:t>, 2017).</a:t>
            </a:r>
            <a:endParaRPr lang="en-GB" sz="1100" b="0" i="0" u="none" strike="noStrike" cap="none" dirty="0">
              <a:solidFill>
                <a:srgbClr val="000000"/>
              </a:solidFill>
              <a:effectLst/>
              <a:latin typeface="Arial"/>
              <a:ea typeface="Arial"/>
              <a:cs typeface="Arial"/>
              <a:sym typeface="Arial"/>
            </a:endParaRPr>
          </a:p>
        </p:txBody>
      </p:sp>
    </p:spTree>
    <p:extLst>
      <p:ext uri="{BB962C8B-B14F-4D97-AF65-F5344CB8AC3E}">
        <p14:creationId xmlns:p14="http://schemas.microsoft.com/office/powerpoint/2010/main" val="293673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lvl="0" indent="0">
              <a:buNone/>
            </a:pPr>
            <a:r>
              <a:rPr lang="en-GB" sz="1100" b="1" i="0" u="none" strike="noStrike" cap="none" dirty="0">
                <a:solidFill>
                  <a:srgbClr val="000000"/>
                </a:solidFill>
                <a:effectLst/>
                <a:latin typeface="Arial"/>
                <a:ea typeface="Arial"/>
                <a:cs typeface="Arial"/>
                <a:sym typeface="Arial"/>
              </a:rPr>
              <a:t>Chapter 2 also highlights the success of multi-sided platform business models which consists of the buyer-seller interaction that are connected through a platform. The platform facilitates the transaction between the two parties (Dolnicar,2018). Multi sided platforms are also argued to be the most efficient and powerful business model in the digital economy due to their adaptability and ability to handle complexity, rapid-scale and value capture (Roth, 2019). Airbnb is recognised for being an online marketplace that operates a successful multi sided platform, they have been successful at attracting and attaining large numbers of hosts and guests which reflects why they are the market leader for commercial peer-to-peer accommodation networks (Dolnicar,2018). </a:t>
            </a:r>
            <a:endParaRPr lang="en-GB" sz="1100" b="0" i="0" u="none" strike="noStrike" cap="none" dirty="0">
              <a:solidFill>
                <a:srgbClr val="000000"/>
              </a:solidFill>
              <a:effectLst/>
              <a:latin typeface="Arial"/>
              <a:ea typeface="Arial"/>
              <a:cs typeface="Arial"/>
              <a:sym typeface="Arial"/>
            </a:endParaRPr>
          </a:p>
          <a:p>
            <a:pPr marL="158750" indent="0">
              <a:buNone/>
            </a:pPr>
            <a:endParaRPr lang="en-US" dirty="0"/>
          </a:p>
        </p:txBody>
      </p:sp>
    </p:spTree>
    <p:extLst>
      <p:ext uri="{BB962C8B-B14F-4D97-AF65-F5344CB8AC3E}">
        <p14:creationId xmlns:p14="http://schemas.microsoft.com/office/powerpoint/2010/main" val="13850463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sz="1100" b="1" i="0" u="none" strike="noStrike" cap="none" dirty="0">
                <a:solidFill>
                  <a:srgbClr val="000000"/>
                </a:solidFill>
                <a:effectLst/>
                <a:latin typeface="Arial"/>
                <a:ea typeface="Arial"/>
                <a:cs typeface="Arial"/>
                <a:sym typeface="Arial"/>
              </a:rPr>
              <a:t>Marketplace is an active element of the function of Airbnb, the use of this peer-to peer marketplace is different from traditional hierarchical one-sided business models. Marketplace facilitates Airbnb with a digital platform that connects previously unmatched demand-side and supply-side participants through innovative methods of value creation (Tauscher, 2016). </a:t>
            </a:r>
            <a:endParaRPr lang="en-GB" sz="1100" b="0" i="0" u="none" strike="noStrike" cap="none" dirty="0">
              <a:solidFill>
                <a:srgbClr val="000000"/>
              </a:solidFill>
              <a:effectLst/>
              <a:latin typeface="Arial"/>
              <a:ea typeface="Arial"/>
              <a:cs typeface="Arial"/>
              <a:sym typeface="Arial"/>
            </a:endParaRPr>
          </a:p>
          <a:p>
            <a:pPr marL="158750" indent="0">
              <a:buNone/>
            </a:pPr>
            <a:r>
              <a:rPr lang="en-GB" sz="1100" b="1" i="0" u="none" strike="noStrike" cap="none" dirty="0">
                <a:solidFill>
                  <a:srgbClr val="000000"/>
                </a:solidFill>
                <a:effectLst/>
                <a:latin typeface="Arial"/>
                <a:ea typeface="Arial"/>
                <a:cs typeface="Arial"/>
                <a:sym typeface="Arial"/>
              </a:rPr>
              <a:t>In practise, the concept of a peer-to-peer business model offers an added advantage: while every organisation has a business model, not every organisation has its future mapped out in a strategy that focuses on creating value (Casadesus-</a:t>
            </a:r>
            <a:r>
              <a:rPr lang="en-GB" sz="1100" b="1" i="0" u="none" strike="noStrike" cap="none" dirty="0" err="1">
                <a:solidFill>
                  <a:srgbClr val="000000"/>
                </a:solidFill>
                <a:effectLst/>
                <a:latin typeface="Arial"/>
                <a:ea typeface="Arial"/>
                <a:cs typeface="Arial"/>
                <a:sym typeface="Arial"/>
              </a:rPr>
              <a:t>Masanell</a:t>
            </a:r>
            <a:r>
              <a:rPr lang="en-GB" sz="1100" b="1" i="0" u="none" strike="noStrike" cap="none" dirty="0">
                <a:solidFill>
                  <a:srgbClr val="000000"/>
                </a:solidFill>
                <a:effectLst/>
                <a:latin typeface="Arial"/>
                <a:ea typeface="Arial"/>
                <a:cs typeface="Arial"/>
                <a:sym typeface="Arial"/>
              </a:rPr>
              <a:t>, 2010). In addition to this statement (Chanda, 2018) agrees that peer-to-peer selling platforms offer significant opportunities for social relations such as new adapted methods of production and allocation, a scalable technological infrastructure and a sustainability focused economy. </a:t>
            </a:r>
            <a:endParaRPr lang="en-GB" sz="1100" b="0" i="0" u="none" strike="noStrike" cap="none" dirty="0">
              <a:solidFill>
                <a:srgbClr val="000000"/>
              </a:solidFill>
              <a:effectLst/>
              <a:latin typeface="Arial"/>
              <a:ea typeface="Arial"/>
              <a:cs typeface="Arial"/>
              <a:sym typeface="Arial"/>
            </a:endParaRPr>
          </a:p>
          <a:p>
            <a:pPr marL="158750" indent="0">
              <a:buNone/>
            </a:pPr>
            <a:r>
              <a:rPr lang="en-GB" sz="1100" b="1" i="0" u="none" strike="noStrike" cap="none" dirty="0">
                <a:solidFill>
                  <a:srgbClr val="000000"/>
                </a:solidFill>
                <a:effectLst/>
                <a:latin typeface="Arial"/>
                <a:ea typeface="Arial"/>
                <a:cs typeface="Arial"/>
                <a:sym typeface="Arial"/>
              </a:rPr>
              <a:t>These business platforms and models are an active part of the function of Airbnb’s business which allows them to engage with customers and capture all methods online to bring revenue into the business. </a:t>
            </a:r>
            <a:endParaRPr lang="en-GB" sz="1100" b="0" i="0" u="none" strike="noStrike" cap="none" dirty="0">
              <a:solidFill>
                <a:srgbClr val="000000"/>
              </a:solidFill>
              <a:effectLst/>
              <a:latin typeface="Arial"/>
              <a:ea typeface="Arial"/>
              <a:cs typeface="Arial"/>
              <a:sym typeface="Arial"/>
            </a:endParaRPr>
          </a:p>
          <a:p>
            <a:endParaRPr lang="en-US" dirty="0"/>
          </a:p>
        </p:txBody>
      </p:sp>
    </p:spTree>
    <p:extLst>
      <p:ext uri="{BB962C8B-B14F-4D97-AF65-F5344CB8AC3E}">
        <p14:creationId xmlns:p14="http://schemas.microsoft.com/office/powerpoint/2010/main" val="10101756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lvl="0" indent="0">
              <a:buNone/>
            </a:pPr>
            <a:r>
              <a:rPr lang="en-GB" sz="1100" b="1" i="0" u="none" strike="noStrike" cap="none" dirty="0">
                <a:solidFill>
                  <a:srgbClr val="000000"/>
                </a:solidFill>
                <a:effectLst/>
                <a:latin typeface="Arial"/>
                <a:ea typeface="Arial"/>
                <a:cs typeface="Arial"/>
                <a:sym typeface="Arial"/>
              </a:rPr>
              <a:t>Chapter 2 highlights the digital disruption that occurred when Airbnb became a high demand digital platform, the chapter outlines the positive impact of digital disruption and the negative impacts including the increased competition for hotels without creating any extra value to the community and the local economy (Dolnicar, 2018). Digital disruption is the transformation that is produced using emerging digital technologies and business models. The innovative new technologies and models has an influence on the value of existing products and services accessible within that industry (Oxford, 2019). Despite Airbnb being recognised for digital disruption and as a down-marketing offering that expanded the market, (Amit, 2020) argues that Airbnb is not a digital disruption and that it is an example of a blue ocean strategy, which is referred to a market for a product where there is no competition. A blue ocean strategy guides organisation to create new market space through reconstructing industry boundaries (Mi, 2015). </a:t>
            </a:r>
          </a:p>
          <a:p>
            <a:pPr marL="158750" lvl="0" indent="0">
              <a:buNone/>
            </a:pPr>
            <a:endParaRPr lang="en-GB" sz="1100" b="0" i="0" u="none" strike="noStrike" cap="none" dirty="0">
              <a:solidFill>
                <a:srgbClr val="000000"/>
              </a:solidFill>
              <a:effectLst/>
              <a:latin typeface="Arial"/>
              <a:ea typeface="Arial"/>
              <a:cs typeface="Arial"/>
              <a:sym typeface="Arial"/>
            </a:endParaRPr>
          </a:p>
          <a:p>
            <a:pPr marL="158750" lvl="0" indent="0">
              <a:buNone/>
            </a:pPr>
            <a:r>
              <a:rPr lang="en-GB" sz="1100" b="1" i="0" u="none" strike="noStrike" cap="none" dirty="0">
                <a:solidFill>
                  <a:srgbClr val="000000"/>
                </a:solidFill>
                <a:effectLst/>
                <a:latin typeface="Arial"/>
                <a:ea typeface="Arial"/>
                <a:cs typeface="Arial"/>
                <a:sym typeface="Arial"/>
              </a:rPr>
              <a:t>The business model by </a:t>
            </a:r>
            <a:r>
              <a:rPr lang="en-GB" sz="1100" b="1" i="0" u="none" strike="noStrike" cap="none" dirty="0" err="1">
                <a:solidFill>
                  <a:srgbClr val="000000"/>
                </a:solidFill>
                <a:effectLst/>
                <a:latin typeface="Arial"/>
                <a:ea typeface="Arial"/>
                <a:cs typeface="Arial"/>
                <a:sym typeface="Arial"/>
              </a:rPr>
              <a:t>Timmers</a:t>
            </a:r>
            <a:r>
              <a:rPr lang="en-GB" sz="1100" b="1" i="0" u="none" strike="noStrike" cap="none" dirty="0">
                <a:solidFill>
                  <a:srgbClr val="000000"/>
                </a:solidFill>
                <a:effectLst/>
                <a:latin typeface="Arial"/>
                <a:ea typeface="Arial"/>
                <a:cs typeface="Arial"/>
                <a:sym typeface="Arial"/>
              </a:rPr>
              <a:t> in 1998 has two dimensions, the degree of innovation and the extent of functional integration. The degree of innovation varies from a weak level which is reflected in traditional trading to a high level through new innovative applications such as value chain integration. Over the last decade technologies have developed which has enabled businesses to integrate more business functions which opens opportunities for businesses to be more innovative. Businesses are innovative by using technologies, but this often means they increase the levels of functionality of their system as well (</a:t>
            </a:r>
            <a:r>
              <a:rPr lang="en-GB" sz="1100" b="1" i="0" u="none" strike="noStrike" cap="none" dirty="0" err="1">
                <a:solidFill>
                  <a:srgbClr val="000000"/>
                </a:solidFill>
                <a:effectLst/>
                <a:latin typeface="Arial"/>
                <a:ea typeface="Arial"/>
                <a:cs typeface="Arial"/>
                <a:sym typeface="Arial"/>
              </a:rPr>
              <a:t>Kamoun</a:t>
            </a:r>
            <a:r>
              <a:rPr lang="en-GB" sz="1100" b="1" i="0" u="none" strike="noStrike" cap="none" dirty="0">
                <a:solidFill>
                  <a:srgbClr val="000000"/>
                </a:solidFill>
                <a:effectLst/>
                <a:latin typeface="Arial"/>
                <a:ea typeface="Arial"/>
                <a:cs typeface="Arial"/>
                <a:sym typeface="Arial"/>
              </a:rPr>
              <a:t>, 2008). When relating this diagram to Airbnb they would be placed at the top of the value chain integrator as they operate with high levels of innovation and high levels of functionality. The use of Airbnb adapting innovation in services and operations allows them to stay competitive against their competitors. (</a:t>
            </a:r>
            <a:r>
              <a:rPr lang="en-GB" sz="1100" b="1" i="0" u="none" strike="noStrike" cap="none" dirty="0" err="1">
                <a:solidFill>
                  <a:srgbClr val="000000"/>
                </a:solidFill>
                <a:effectLst/>
                <a:latin typeface="Arial"/>
                <a:ea typeface="Arial"/>
                <a:cs typeface="Arial"/>
                <a:sym typeface="Arial"/>
              </a:rPr>
              <a:t>Sako</a:t>
            </a:r>
            <a:r>
              <a:rPr lang="en-GB" sz="1100" b="1" i="0" u="none" strike="noStrike" cap="none" dirty="0">
                <a:solidFill>
                  <a:srgbClr val="000000"/>
                </a:solidFill>
                <a:effectLst/>
                <a:latin typeface="Arial"/>
                <a:ea typeface="Arial"/>
                <a:cs typeface="Arial"/>
                <a:sym typeface="Arial"/>
              </a:rPr>
              <a:t>, 2012) suggests that the ability to discover and satisfy customers unmet needs, is the most important driver of business model innovation.</a:t>
            </a:r>
            <a:endParaRPr lang="en-GB" sz="1100" b="0" i="0" u="none" strike="noStrike" cap="none" dirty="0">
              <a:solidFill>
                <a:srgbClr val="000000"/>
              </a:solidFill>
              <a:effectLst/>
              <a:latin typeface="Arial"/>
              <a:ea typeface="Arial"/>
              <a:cs typeface="Arial"/>
              <a:sym typeface="Arial"/>
            </a:endParaRPr>
          </a:p>
          <a:p>
            <a:endParaRPr lang="en-US" dirty="0"/>
          </a:p>
        </p:txBody>
      </p:sp>
    </p:spTree>
    <p:extLst>
      <p:ext uri="{BB962C8B-B14F-4D97-AF65-F5344CB8AC3E}">
        <p14:creationId xmlns:p14="http://schemas.microsoft.com/office/powerpoint/2010/main" val="39085890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sz="1100" b="1" i="0" u="none" strike="noStrike" cap="none" dirty="0">
                <a:solidFill>
                  <a:srgbClr val="000000"/>
                </a:solidFill>
                <a:effectLst/>
                <a:latin typeface="Arial"/>
                <a:ea typeface="Arial"/>
                <a:cs typeface="Arial"/>
                <a:sym typeface="Arial"/>
              </a:rPr>
              <a:t>Chapter 8 covers the theme of perspective. The chapter studies whether peer-to-peer accommodation networks are emerging into one stop travel shops. The chapter indicates that there is no identified trend of peer-to-peer accommodation networks expanding beyond offering accommodation and associated services (Dolnicar,2018). It is only a matter of time until tourists are able to book everything from the same online service. </a:t>
            </a:r>
          </a:p>
          <a:p>
            <a:pPr marL="158750" indent="0">
              <a:buNone/>
            </a:pPr>
            <a:endParaRPr lang="en-GB" sz="1100" b="0" i="0" u="none" strike="noStrike" cap="none" dirty="0">
              <a:solidFill>
                <a:srgbClr val="000000"/>
              </a:solidFill>
              <a:effectLst/>
              <a:latin typeface="Arial"/>
              <a:ea typeface="Arial"/>
              <a:cs typeface="Arial"/>
              <a:sym typeface="Arial"/>
            </a:endParaRPr>
          </a:p>
          <a:p>
            <a:pPr marL="158750" indent="0">
              <a:buNone/>
            </a:pPr>
            <a:r>
              <a:rPr lang="en-GB" sz="1100" b="1" i="0" u="none" strike="noStrike" cap="none" dirty="0">
                <a:solidFill>
                  <a:srgbClr val="000000"/>
                </a:solidFill>
                <a:effectLst/>
                <a:latin typeface="Arial"/>
                <a:ea typeface="Arial"/>
                <a:cs typeface="Arial"/>
                <a:sym typeface="Arial"/>
              </a:rPr>
              <a:t>Airbnb have also expanded its offering through partnerships with popular airlines such as KLM, they have recently worked with KLM enabling and encouraging passengers to book Airbnb accommodation through the airline’s website (Dolnicar ,2018) </a:t>
            </a:r>
          </a:p>
          <a:p>
            <a:pPr marL="158750" indent="0">
              <a:buNone/>
            </a:pPr>
            <a:endParaRPr lang="en-GB" sz="1100" b="0" i="0" u="none" strike="noStrike" cap="none" dirty="0">
              <a:solidFill>
                <a:srgbClr val="000000"/>
              </a:solidFill>
              <a:effectLst/>
              <a:latin typeface="Arial"/>
              <a:ea typeface="Arial"/>
              <a:cs typeface="Arial"/>
              <a:sym typeface="Arial"/>
            </a:endParaRPr>
          </a:p>
          <a:p>
            <a:pPr marL="158750" indent="0">
              <a:buNone/>
            </a:pPr>
            <a:r>
              <a:rPr lang="en-GB" sz="1100" b="1" i="0" u="none" strike="noStrike" cap="none" dirty="0">
                <a:solidFill>
                  <a:srgbClr val="000000"/>
                </a:solidFill>
                <a:effectLst/>
                <a:latin typeface="Arial"/>
                <a:ea typeface="Arial"/>
                <a:cs typeface="Arial"/>
                <a:sym typeface="Arial"/>
              </a:rPr>
              <a:t>(</a:t>
            </a:r>
            <a:r>
              <a:rPr lang="en-GB" sz="1100" b="1" i="0" u="none" strike="noStrike" cap="none" dirty="0" err="1">
                <a:solidFill>
                  <a:srgbClr val="000000"/>
                </a:solidFill>
                <a:effectLst/>
                <a:latin typeface="Arial"/>
                <a:ea typeface="Arial"/>
                <a:cs typeface="Arial"/>
                <a:sym typeface="Arial"/>
              </a:rPr>
              <a:t>Rokou</a:t>
            </a:r>
            <a:r>
              <a:rPr lang="en-GB" sz="1100" b="1" i="0" u="none" strike="noStrike" cap="none" dirty="0">
                <a:solidFill>
                  <a:srgbClr val="000000"/>
                </a:solidFill>
                <a:effectLst/>
                <a:latin typeface="Arial"/>
                <a:ea typeface="Arial"/>
                <a:cs typeface="Arial"/>
                <a:sym typeface="Arial"/>
              </a:rPr>
              <a:t>, 2018) also states that shaping the customer journey to be as streamlined as possible, removing as much friction as possible from the booking process. The key to meeting the needs of customers through a simple and convenient booking process is by adopting a one-stop shop for all services related to a customer’s trip. While the tourism industry and policy makers are still developing a suitable response to the high demand of peer-to-peer accommodation trading, network facilitators such as Airbnb are emerging into a new area to create value and meet the needs of customers (Dolnicar,2018).</a:t>
            </a:r>
            <a:endParaRPr lang="en-GB" sz="1100" b="0" i="0" u="none" strike="noStrike" cap="none" dirty="0">
              <a:solidFill>
                <a:srgbClr val="000000"/>
              </a:solidFill>
              <a:effectLst/>
              <a:latin typeface="Arial"/>
              <a:ea typeface="Arial"/>
              <a:cs typeface="Arial"/>
              <a:sym typeface="Arial"/>
            </a:endParaRPr>
          </a:p>
          <a:p>
            <a:endParaRPr lang="en-US" dirty="0"/>
          </a:p>
        </p:txBody>
      </p:sp>
    </p:spTree>
    <p:extLst>
      <p:ext uri="{BB962C8B-B14F-4D97-AF65-F5344CB8AC3E}">
        <p14:creationId xmlns:p14="http://schemas.microsoft.com/office/powerpoint/2010/main" val="5500809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lvl="0" indent="0">
              <a:buNone/>
            </a:pPr>
            <a:r>
              <a:rPr lang="en-GB" sz="1100" b="1" i="0" u="none" strike="noStrike" cap="none" dirty="0">
                <a:solidFill>
                  <a:srgbClr val="000000"/>
                </a:solidFill>
                <a:effectLst/>
                <a:latin typeface="Arial"/>
                <a:ea typeface="Arial"/>
                <a:cs typeface="Arial"/>
                <a:sym typeface="Arial"/>
              </a:rPr>
              <a:t>Chapter 24 highlights the impact that the tourism industry is having on the environment. The chapter explores whether accommodation through peer-to-peer network places is having a major effect on the environment or whether it is reducing the impact (Dolnicar,2018). The chapter explores the different elements of the environment including water, land, air and climate change. Statistics state that accommodation providers are recognised for having the largest consumptions of water internationally with the direct average water use per guest per night amounting to 350 litres (</a:t>
            </a:r>
            <a:r>
              <a:rPr lang="en-GB" sz="1100" b="1" i="0" u="none" strike="noStrike" cap="none" dirty="0" err="1">
                <a:solidFill>
                  <a:srgbClr val="000000"/>
                </a:solidFill>
                <a:effectLst/>
                <a:latin typeface="Arial"/>
                <a:ea typeface="Arial"/>
                <a:cs typeface="Arial"/>
                <a:sym typeface="Arial"/>
              </a:rPr>
              <a:t>Gossling</a:t>
            </a:r>
            <a:r>
              <a:rPr lang="en-GB" sz="1100" b="1" i="0" u="none" strike="noStrike" cap="none" dirty="0">
                <a:solidFill>
                  <a:srgbClr val="000000"/>
                </a:solidFill>
                <a:effectLst/>
                <a:latin typeface="Arial"/>
                <a:ea typeface="Arial"/>
                <a:cs typeface="Arial"/>
                <a:sym typeface="Arial"/>
              </a:rPr>
              <a:t>, 2015). Airbnb are contributing to be more sustainable as 79 percent of Airbnb hosts in Europe report that they provide energy efficient appliances, the chapter concluded that the comparative environmental damage is caused by different tourist accommodations, higher quality accommodation such as hotels comes at a higher environmental cost of land, water and air (Dolnicar,2018).</a:t>
            </a:r>
          </a:p>
          <a:p>
            <a:pPr marL="158750" lvl="0" indent="0">
              <a:buNone/>
            </a:pPr>
            <a:endParaRPr lang="en-GB" sz="1100" b="0" i="0" u="none" strike="noStrike" cap="none" dirty="0">
              <a:solidFill>
                <a:srgbClr val="000000"/>
              </a:solidFill>
              <a:effectLst/>
              <a:latin typeface="Arial"/>
              <a:ea typeface="Arial"/>
              <a:cs typeface="Arial"/>
              <a:sym typeface="Arial"/>
            </a:endParaRPr>
          </a:p>
          <a:p>
            <a:pPr marL="158750" lvl="0" indent="0">
              <a:buNone/>
            </a:pPr>
            <a:r>
              <a:rPr lang="en-GB" sz="1100" b="1" i="0" u="none" strike="noStrike" cap="none" dirty="0">
                <a:solidFill>
                  <a:srgbClr val="000000"/>
                </a:solidFill>
                <a:effectLst/>
                <a:latin typeface="Arial"/>
                <a:ea typeface="Arial"/>
                <a:cs typeface="Arial"/>
                <a:sym typeface="Arial"/>
              </a:rPr>
              <a:t>It is also suggested that the environmental damage is influenced from the economic and social challenges faced by the increasing demand for destination-based travel, the future of the world’s most important and popular tourism destinations should be considered and monitored through the lens of sustainable tourism (</a:t>
            </a:r>
            <a:r>
              <a:rPr lang="en-GB" sz="1100" b="1" i="0" u="none" strike="noStrike" cap="none" dirty="0" err="1">
                <a:solidFill>
                  <a:srgbClr val="000000"/>
                </a:solidFill>
                <a:effectLst/>
                <a:latin typeface="Arial"/>
                <a:ea typeface="Arial"/>
                <a:cs typeface="Arial"/>
                <a:sym typeface="Arial"/>
              </a:rPr>
              <a:t>McClimon</a:t>
            </a:r>
            <a:r>
              <a:rPr lang="en-GB" sz="1100" b="1" i="0" u="none" strike="noStrike" cap="none" dirty="0">
                <a:solidFill>
                  <a:srgbClr val="000000"/>
                </a:solidFill>
                <a:effectLst/>
                <a:latin typeface="Arial"/>
                <a:ea typeface="Arial"/>
                <a:cs typeface="Arial"/>
                <a:sym typeface="Arial"/>
              </a:rPr>
              <a:t>, 2019).</a:t>
            </a:r>
            <a:endParaRPr lang="en-GB" sz="1100" b="0" i="0" u="none" strike="noStrike" cap="none" dirty="0">
              <a:solidFill>
                <a:srgbClr val="000000"/>
              </a:solidFill>
              <a:effectLst/>
              <a:latin typeface="Arial"/>
              <a:ea typeface="Arial"/>
              <a:cs typeface="Arial"/>
              <a:sym typeface="Arial"/>
            </a:endParaRPr>
          </a:p>
          <a:p>
            <a:pPr marL="158750" lvl="0" indent="0">
              <a:buNone/>
            </a:pPr>
            <a:r>
              <a:rPr lang="en-GB" sz="1100" b="1" i="0" u="none" strike="noStrike" cap="none" dirty="0">
                <a:solidFill>
                  <a:srgbClr val="000000"/>
                </a:solidFill>
                <a:effectLst/>
                <a:latin typeface="Arial"/>
                <a:ea typeface="Arial"/>
                <a:cs typeface="Arial"/>
                <a:sym typeface="Arial"/>
              </a:rPr>
              <a:t>Another focus of Chapter 24 is the peer-to-peer accommodation services. It highlights that the service level of accommodations listed on peer-to-peer network such as Airbnb is lower when compared to hotels. Bedlinen and towels are not replaced, and a deep clean only occurs before each guest arrives, fewer than 2 percent of Airbnb hosts are reporting washing bed sheets and towels daily (Dolnicar,2018). Which stands in direct contrast of hotels daily room-cleaning service routines (Grun,2017). Although, it must be considered that spaces listed on peer-to-peer accommodation networks usually contained kitchens that are fully equipped, which results in an increase of domestic utility supply for cooking.</a:t>
            </a:r>
          </a:p>
          <a:p>
            <a:pPr marL="158750" lvl="0" indent="0">
              <a:buNone/>
            </a:pPr>
            <a:endParaRPr lang="en-GB" sz="1100" b="0" i="0" u="none" strike="noStrike" cap="none" dirty="0">
              <a:solidFill>
                <a:srgbClr val="000000"/>
              </a:solidFill>
              <a:effectLst/>
              <a:latin typeface="Arial"/>
              <a:ea typeface="Arial"/>
              <a:cs typeface="Arial"/>
              <a:sym typeface="Arial"/>
            </a:endParaRPr>
          </a:p>
          <a:p>
            <a:pPr marL="158750" lvl="0" indent="0">
              <a:buNone/>
            </a:pPr>
            <a:r>
              <a:rPr lang="en-GB" sz="1100" b="1" i="0" u="none" strike="noStrike" cap="none" dirty="0">
                <a:solidFill>
                  <a:srgbClr val="000000"/>
                </a:solidFill>
                <a:effectLst/>
                <a:latin typeface="Arial"/>
                <a:ea typeface="Arial"/>
                <a:cs typeface="Arial"/>
                <a:sym typeface="Arial"/>
              </a:rPr>
              <a:t>Overall, the spaces listed on Airbnb are not likely to have an environmental impact in comparison to hotel services that are being offered, statistics reflect that peer-to-peer accommodation networks may be a contributing solution to decreasing the environmental burden of tourist accommodation. As the increasing awareness of the environmental damage from tourism, Airbnb can maintain their growth in this environment and the chapter also highlights the importance of sustainability through the circular economy, which is associated with a previous theme discussed, collaborative consumption.</a:t>
            </a:r>
            <a:endParaRPr lang="en-GB" sz="1100" b="0" i="0" u="none" strike="noStrike" cap="none" dirty="0">
              <a:solidFill>
                <a:srgbClr val="000000"/>
              </a:solidFill>
              <a:effectLst/>
              <a:latin typeface="Arial"/>
              <a:ea typeface="Arial"/>
              <a:cs typeface="Arial"/>
              <a:sym typeface="Arial"/>
            </a:endParaRPr>
          </a:p>
          <a:p>
            <a:endParaRPr lang="en-US" dirty="0"/>
          </a:p>
        </p:txBody>
      </p:sp>
    </p:spTree>
    <p:extLst>
      <p:ext uri="{BB962C8B-B14F-4D97-AF65-F5344CB8AC3E}">
        <p14:creationId xmlns:p14="http://schemas.microsoft.com/office/powerpoint/2010/main" val="5311093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100" b="1" i="0" u="none" strike="noStrike" cap="none" dirty="0">
                <a:solidFill>
                  <a:srgbClr val="000000"/>
                </a:solidFill>
                <a:effectLst/>
                <a:latin typeface="Arial"/>
                <a:ea typeface="Arial"/>
                <a:cs typeface="Arial"/>
                <a:sym typeface="Arial"/>
              </a:rPr>
              <a:t>In conclusion, this PowerPoint has highlighted key themes that have all been explored within the three chapters of the Peer to Peer Accommodation Book by Sara Dolnicar. The seven themes explored were critiqued by looking at their relation and importance to Airbnb. It is evident that all themes interlinked and had similarities, but each had their own contribution to digital business. This PowerPoint reflects the success of Airbnb and their innovative strategy to a more sustainable sharing economy.</a:t>
            </a:r>
            <a:endParaRPr lang="en-GB" sz="1100" b="0" i="0" u="none" strike="noStrike" cap="none" dirty="0">
              <a:solidFill>
                <a:srgbClr val="000000"/>
              </a:solidFill>
              <a:effectLst/>
              <a:latin typeface="Arial"/>
              <a:ea typeface="Arial"/>
              <a:cs typeface="Arial"/>
              <a:sym typeface="Arial"/>
            </a:endParaRPr>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lang="en-GB" sz="1100" b="0" i="0" u="none" strike="noStrike" cap="none" dirty="0">
              <a:solidFill>
                <a:srgbClr val="000000"/>
              </a:solidFill>
              <a:effectLst/>
              <a:latin typeface="Arial"/>
              <a:ea typeface="Arial"/>
              <a:cs typeface="Arial"/>
              <a:sym typeface="Arial"/>
            </a:endParaRPr>
          </a:p>
        </p:txBody>
      </p:sp>
    </p:spTree>
    <p:extLst>
      <p:ext uri="{BB962C8B-B14F-4D97-AF65-F5344CB8AC3E}">
        <p14:creationId xmlns:p14="http://schemas.microsoft.com/office/powerpoint/2010/main" val="31396245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g4dfce81f19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 name="Google Shape;117;g4dfce81f19_0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8719946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Airbnb. (2018).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Tackling Fraud, Airbnb Partners with Get Safe Online</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Retrieved from Airbnb: https://news.airbnb.com/en-uk/tackling-fraud-</a:t>
            </a: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airbnb</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-partners-with-get-safe-online/</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Airbnb. (2021). Retrieved from https://</a:t>
            </a: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news.airbnb.com</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/about-us/</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Amit, S. (2020).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Leading in the Digital World.</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MIT PRESS.</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Apau, R. (2019). CYBER-CRIME AND ITS EFFECTS ON E-COMMERCE TECHNOLOGIES.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Journal of Information</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44-50.</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Capra, L. (2016). Who Benefits from the “Sharing” Economy of Airbnb.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International World Wide Web Conferences Steering Committee,</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1-2.</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Casadesus-</a:t>
            </a: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Masanell</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 (2010).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From Strategy to Business Models and onto Tactics.</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LRP Long Range Planning.</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Chanda, V. (2018). Peer-to-peer selling in online platforms: A salient business model for virtual entrepreneurship.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Journal of Business Research</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1-4.</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Cusumano, Michael. (2015). How Traditional Firms Must Compete in the Sharing Economy.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Journal of Communications of the ACM</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32-34.</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err="1">
                <a:ln>
                  <a:noFill/>
                </a:ln>
                <a:solidFill>
                  <a:schemeClr val="tx1"/>
                </a:solidFill>
                <a:effectLst/>
                <a:latin typeface="Calibri" panose="020F0502020204030204" pitchFamily="34" charset="0"/>
                <a:cs typeface="Times New Roman" panose="02020603050405020304" pitchFamily="18" charset="0"/>
              </a:rPr>
              <a:t>Cuafono,G</a:t>
            </a:r>
            <a:r>
              <a:rPr kumimoji="0" lang="en-US" altLang="en-US" sz="11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 (2018) https://</a:t>
            </a:r>
            <a:r>
              <a:rPr kumimoji="0" lang="en-US" altLang="en-US" sz="1100" b="0" i="0" u="none" strike="noStrike" cap="none" normalizeH="0" baseline="0" dirty="0" err="1">
                <a:ln>
                  <a:noFill/>
                </a:ln>
                <a:solidFill>
                  <a:schemeClr val="tx1"/>
                </a:solidFill>
                <a:effectLst/>
                <a:latin typeface="Calibri" panose="020F0502020204030204" pitchFamily="34" charset="0"/>
                <a:cs typeface="Times New Roman" panose="02020603050405020304" pitchFamily="18" charset="0"/>
              </a:rPr>
              <a:t>fourweekmba.com</a:t>
            </a:r>
            <a:r>
              <a:rPr kumimoji="0" lang="en-US" altLang="en-US" sz="11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a:t>
            </a:r>
            <a:r>
              <a:rPr kumimoji="0" lang="en-US" altLang="en-US" sz="1100" b="0" i="0" u="none" strike="noStrike" cap="none" normalizeH="0" baseline="0" dirty="0" err="1">
                <a:ln>
                  <a:noFill/>
                </a:ln>
                <a:solidFill>
                  <a:schemeClr val="tx1"/>
                </a:solidFill>
                <a:effectLst/>
                <a:latin typeface="Calibri" panose="020F0502020204030204" pitchFamily="34" charset="0"/>
                <a:cs typeface="Times New Roman" panose="02020603050405020304" pitchFamily="18" charset="0"/>
              </a:rPr>
              <a:t>airbnb</a:t>
            </a:r>
            <a:r>
              <a:rPr kumimoji="0" lang="en-US" altLang="en-US" sz="11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-business-model/.</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Dolnicar, S. (2018). In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Peer-to-Peer accomodation networks</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(pp. 15-20). Goodfellow.</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Dolnicar, S. (2018).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Environmental Sustainability.</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Goodfellows Publishers.</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Dolnicar, S. (2018).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Peer to Peer accommodation networks.</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Goodfellows Publishers.</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Dolnicar, S. (2018).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Peer-to-peer accommodation networks.</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Goodfellows Publisher.</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Dolnicar, S. (2018).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Peer-to-peer accommodation networks.</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Goodfellows.</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Dolnicar, S. (2018).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Peer-to-peer accommodation networks.</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Goodfellows.</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Dolnicar, S. (2018).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Peer-to-peer accommodation networks.</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goodfellows.</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Dolnicar, S. (2018). Peer-to-Peer accommodation networks. Goodfellows.</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Dolnicar, S. (2018).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Peer-to-peer accomodation networks.</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Goodfellow.</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Dolnicar, S. (2018).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Peer-to-Peer accomodation networks.</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Goodfellows Publishers.</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Dolnicar, S. (2018). Peer-To-Peer accomodation networks. Goodfellows.</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Fareri</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D., &amp; Delgado, S. (2014). Social rewards and social networks in the human brain,” The Neuroscientist,.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Neuroscientist</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380-410.</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Forbes. (2020, November 23). Retrieved from https://</a:t>
            </a: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www.forbes.com</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/companies/</a:t>
            </a: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airbnb</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sh</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=791dbba3676e</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Gossling</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S. (2015). Assessing tourism’s global environmental impact 1900–2050,.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Journal of Sustainable Tourism</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639–659.</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Grun,B</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&amp; Dolnicar, D. (2017). A sharing-based approach to enticing tourists to behave more environmentally friendly.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Journal of Travel Research.</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Hamari</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J. (2016). The Sharing Economy: Why People Participate </a:t>
            </a: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inCollaborative</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Consumption.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Journal of the Association for Information Science and Technology</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2050-2052.</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Hight, S. (2019). The power of e-commerce Does e-commerce enhance the impact of loyalty programs on hotel operating performance?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International Journal of Contemporary Hospitality Management</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1-5.</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Hua, N. (2015). “The other side of technology adoption: examining the relationships between e-commerce expenses and hotel performance.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International Journal of Hospitality Management</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110-120.</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Ifrach</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B. (2017).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How Airbnb uses machine learning to detect host preferences</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Retrieved from https://</a:t>
            </a: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medium.com</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airbnb</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-engineering/how-</a:t>
            </a: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airbnb</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-uses-machine-learning-to-detect-</a:t>
            </a: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hostpreferences</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–18ce07150fa3. Karlsson, L., </a:t>
            </a: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Kemperman</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 and</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Jung, K. (2019).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KDI Journal of Economic Policy</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15-41.</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Kamoun</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F. (2008). "Rethinking the Business Model with RFID.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Communications of the Association for Information Systems</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645-650.</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Kathan</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W., &amp; </a:t>
            </a: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Maltzer</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K. (2016). The sharing economy: Your business model’s friend or foe? Business Horizons,.</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Leismann</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K. M., Schmitt, H., &amp; Baedeker, C. (2013). Collaborative Consumption: Towards a Resource-Saving Consumption Culture. 184–203.</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Matzler</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K. (2015).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Adapting to the Sharing Economy.</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MITS Management Review.</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McClimon</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 J. (2019).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Forbes</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Retrieved from Forbes: https://</a:t>
            </a: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www.forbes.com</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/sites/</a:t>
            </a: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timothyjmcclimon</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/2019/12/09/the-future-of-preservation-is-sustainable-tourism/?</a:t>
            </a: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sh</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=24d6c9676ea5</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Mi, J. (2015). Blue Ocean Strategy. In Wiley Encyclopedia of Management (eds C.L. Cooper, J. McGee and T. </a:t>
            </a: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Sammut</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‐Bonnici). 1-4.</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Oxford, C. o. (2019). Retrieved from Digital Disruption: What Is It and How Does It Impact Businesses?: https://</a:t>
            </a: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blog.oxfordcollegeofmarketing.com</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/2016/02/22/what-is-digital-disruption/</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Pesonen</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J. (2015). Impacts of Peer-to-Peer Accommodation Use on Travel Patterns.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Journal of Travel Research</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2-8.</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Pesonen</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J. (2015). Impacts of Peer-to-Peer Accommodation Use on Travel Patterns.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Journal of Travel Research</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1-4.</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Rainer, K. (2009).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Introduction to Information Systems.</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Wiley.</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Rokou</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 (2018).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Travel industry committed to creating one-stop-shop for customers</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Retrieved from Travel Daily News: https://</a:t>
            </a: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www.traveldailynews.com</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/post/travel-industry-committed-to-creating-one-stop-shop-for-customers</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Roth, A. (2019). Multi-sided platforms.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Electronic Markets</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1-6.</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Sako</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 (2012). Technology Strategy and Management Business Models for Strategy and Innovation.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communications of the </a:t>
            </a:r>
            <a:r>
              <a:rPr kumimoji="0" lang="en-US" altLang="en-US" sz="1100" b="0" i="1"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acm</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20-25.</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Tabcum</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S. (2019, March 4th).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Forbes</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Retrieved from https://</a:t>
            </a: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www.forbes.com</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/sites/</a:t>
            </a: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forbeslacouncil</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/2019/03/04/the-sharing-economy-is-still-growing-and-businesses-should-take-note/?</a:t>
            </a:r>
            <a:r>
              <a:rPr kumimoji="0" lang="en-US" altLang="en-US" sz="11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sh</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=3a76aa664c33</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Tauscher, K. (2016). Understanding platform business models: A mixed methods study of marketplaces.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European Management Journal</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1-5.</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Thakkar, P. (2017). E-Commerce Impacts Consumers, Entrepreneurs.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International Journal of Research in all Subjects in Multi Languages</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1-3.</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Vulkan, N. (2020). The Economics of E-commerce. In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 Strategic Guide to Understanding and Designing the Online Marketplace</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(pp. 1-10).</a:t>
            </a:r>
            <a:endParaRPr kumimoji="0" lang="en-US" altLang="en-US" sz="1100" b="0" i="0" u="none" strike="noStrike" cap="none" normalizeH="0" baseline="0" dirty="0">
              <a:ln>
                <a:noFill/>
              </a:ln>
              <a:solidFill>
                <a:schemeClr val="tx1"/>
              </a:solidFill>
              <a:effectLst/>
            </a:endParaRPr>
          </a:p>
          <a:p>
            <a:endParaRPr lang="en-US" dirty="0"/>
          </a:p>
        </p:txBody>
      </p:sp>
    </p:spTree>
    <p:extLst>
      <p:ext uri="{BB962C8B-B14F-4D97-AF65-F5344CB8AC3E}">
        <p14:creationId xmlns:p14="http://schemas.microsoft.com/office/powerpoint/2010/main" val="8192518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Opening slide">
  <p:cSld name="CUSTOM_7">
    <p:bg>
      <p:bgPr>
        <a:solidFill>
          <a:srgbClr val="EFEFEF"/>
        </a:solidFill>
        <a:effectLst/>
      </p:bgPr>
    </p:bg>
    <p:spTree>
      <p:nvGrpSpPr>
        <p:cNvPr id="1" name="Shape 8"/>
        <p:cNvGrpSpPr/>
        <p:nvPr/>
      </p:nvGrpSpPr>
      <p:grpSpPr>
        <a:xfrm>
          <a:off x="0" y="0"/>
          <a:ext cx="0" cy="0"/>
          <a:chOff x="0" y="0"/>
          <a:chExt cx="0" cy="0"/>
        </a:xfrm>
      </p:grpSpPr>
      <p:sp>
        <p:nvSpPr>
          <p:cNvPr id="9" name="Google Shape;9;p2"/>
          <p:cNvSpPr/>
          <p:nvPr/>
        </p:nvSpPr>
        <p:spPr>
          <a:xfrm flipH="1">
            <a:off x="-7075" y="-137525"/>
            <a:ext cx="9190500" cy="5280900"/>
          </a:xfrm>
          <a:prstGeom prst="rtTriangl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0;p2"/>
          <p:cNvSpPr txBox="1">
            <a:spLocks noGrp="1"/>
          </p:cNvSpPr>
          <p:nvPr>
            <p:ph type="ctrTitle"/>
          </p:nvPr>
        </p:nvSpPr>
        <p:spPr>
          <a:xfrm>
            <a:off x="4818613" y="1392125"/>
            <a:ext cx="3527100" cy="2039700"/>
          </a:xfrm>
          <a:prstGeom prst="rect">
            <a:avLst/>
          </a:prstGeom>
        </p:spPr>
        <p:txBody>
          <a:bodyPr spcFirstLastPara="1" wrap="square" lIns="91425" tIns="91425" rIns="91425" bIns="91425" anchor="b" anchorCtr="0">
            <a:noAutofit/>
          </a:bodyPr>
          <a:lstStyle>
            <a:lvl1pPr lvl="0" algn="r" rtl="0">
              <a:spcBef>
                <a:spcPts val="0"/>
              </a:spcBef>
              <a:spcAft>
                <a:spcPts val="0"/>
              </a:spcAft>
              <a:buSzPts val="6000"/>
              <a:buNone/>
              <a:defRPr sz="6500">
                <a:solidFill>
                  <a:schemeClr val="accent5"/>
                </a:solidFill>
              </a:defRPr>
            </a:lvl1pPr>
            <a:lvl2pPr lvl="1" algn="ctr" rtl="0">
              <a:spcBef>
                <a:spcPts val="0"/>
              </a:spcBef>
              <a:spcAft>
                <a:spcPts val="0"/>
              </a:spcAft>
              <a:buClr>
                <a:srgbClr val="62BCBE"/>
              </a:buClr>
              <a:buSzPts val="6000"/>
              <a:buFont typeface="Josefin Sans"/>
              <a:buNone/>
              <a:defRPr sz="6000" b="1">
                <a:solidFill>
                  <a:srgbClr val="62BCBE"/>
                </a:solidFill>
                <a:latin typeface="Josefin Sans"/>
                <a:ea typeface="Josefin Sans"/>
                <a:cs typeface="Josefin Sans"/>
                <a:sym typeface="Josefin Sans"/>
              </a:defRPr>
            </a:lvl2pPr>
            <a:lvl3pPr lvl="2" algn="ctr" rtl="0">
              <a:spcBef>
                <a:spcPts val="0"/>
              </a:spcBef>
              <a:spcAft>
                <a:spcPts val="0"/>
              </a:spcAft>
              <a:buClr>
                <a:srgbClr val="62BCBE"/>
              </a:buClr>
              <a:buSzPts val="6000"/>
              <a:buFont typeface="Josefin Sans"/>
              <a:buNone/>
              <a:defRPr sz="6000" b="1">
                <a:solidFill>
                  <a:srgbClr val="62BCBE"/>
                </a:solidFill>
                <a:latin typeface="Josefin Sans"/>
                <a:ea typeface="Josefin Sans"/>
                <a:cs typeface="Josefin Sans"/>
                <a:sym typeface="Josefin Sans"/>
              </a:defRPr>
            </a:lvl3pPr>
            <a:lvl4pPr lvl="3" algn="ctr" rtl="0">
              <a:spcBef>
                <a:spcPts val="0"/>
              </a:spcBef>
              <a:spcAft>
                <a:spcPts val="0"/>
              </a:spcAft>
              <a:buClr>
                <a:srgbClr val="62BCBE"/>
              </a:buClr>
              <a:buSzPts val="6000"/>
              <a:buFont typeface="Josefin Sans"/>
              <a:buNone/>
              <a:defRPr sz="6000" b="1">
                <a:solidFill>
                  <a:srgbClr val="62BCBE"/>
                </a:solidFill>
                <a:latin typeface="Josefin Sans"/>
                <a:ea typeface="Josefin Sans"/>
                <a:cs typeface="Josefin Sans"/>
                <a:sym typeface="Josefin Sans"/>
              </a:defRPr>
            </a:lvl4pPr>
            <a:lvl5pPr lvl="4" algn="ctr" rtl="0">
              <a:spcBef>
                <a:spcPts val="0"/>
              </a:spcBef>
              <a:spcAft>
                <a:spcPts val="0"/>
              </a:spcAft>
              <a:buClr>
                <a:srgbClr val="62BCBE"/>
              </a:buClr>
              <a:buSzPts val="6000"/>
              <a:buFont typeface="Josefin Sans"/>
              <a:buNone/>
              <a:defRPr sz="6000" b="1">
                <a:solidFill>
                  <a:srgbClr val="62BCBE"/>
                </a:solidFill>
                <a:latin typeface="Josefin Sans"/>
                <a:ea typeface="Josefin Sans"/>
                <a:cs typeface="Josefin Sans"/>
                <a:sym typeface="Josefin Sans"/>
              </a:defRPr>
            </a:lvl5pPr>
            <a:lvl6pPr lvl="5" algn="ctr" rtl="0">
              <a:spcBef>
                <a:spcPts val="0"/>
              </a:spcBef>
              <a:spcAft>
                <a:spcPts val="0"/>
              </a:spcAft>
              <a:buClr>
                <a:srgbClr val="62BCBE"/>
              </a:buClr>
              <a:buSzPts val="6000"/>
              <a:buFont typeface="Josefin Sans"/>
              <a:buNone/>
              <a:defRPr sz="6000" b="1">
                <a:solidFill>
                  <a:srgbClr val="62BCBE"/>
                </a:solidFill>
                <a:latin typeface="Josefin Sans"/>
                <a:ea typeface="Josefin Sans"/>
                <a:cs typeface="Josefin Sans"/>
                <a:sym typeface="Josefin Sans"/>
              </a:defRPr>
            </a:lvl6pPr>
            <a:lvl7pPr lvl="6" algn="ctr" rtl="0">
              <a:spcBef>
                <a:spcPts val="0"/>
              </a:spcBef>
              <a:spcAft>
                <a:spcPts val="0"/>
              </a:spcAft>
              <a:buClr>
                <a:srgbClr val="62BCBE"/>
              </a:buClr>
              <a:buSzPts val="6000"/>
              <a:buFont typeface="Josefin Sans"/>
              <a:buNone/>
              <a:defRPr sz="6000" b="1">
                <a:solidFill>
                  <a:srgbClr val="62BCBE"/>
                </a:solidFill>
                <a:latin typeface="Josefin Sans"/>
                <a:ea typeface="Josefin Sans"/>
                <a:cs typeface="Josefin Sans"/>
                <a:sym typeface="Josefin Sans"/>
              </a:defRPr>
            </a:lvl7pPr>
            <a:lvl8pPr lvl="7" algn="ctr" rtl="0">
              <a:spcBef>
                <a:spcPts val="0"/>
              </a:spcBef>
              <a:spcAft>
                <a:spcPts val="0"/>
              </a:spcAft>
              <a:buClr>
                <a:srgbClr val="62BCBE"/>
              </a:buClr>
              <a:buSzPts val="6000"/>
              <a:buFont typeface="Josefin Sans"/>
              <a:buNone/>
              <a:defRPr sz="6000" b="1">
                <a:solidFill>
                  <a:srgbClr val="62BCBE"/>
                </a:solidFill>
                <a:latin typeface="Josefin Sans"/>
                <a:ea typeface="Josefin Sans"/>
                <a:cs typeface="Josefin Sans"/>
                <a:sym typeface="Josefin Sans"/>
              </a:defRPr>
            </a:lvl8pPr>
            <a:lvl9pPr lvl="8" algn="ctr" rtl="0">
              <a:spcBef>
                <a:spcPts val="0"/>
              </a:spcBef>
              <a:spcAft>
                <a:spcPts val="0"/>
              </a:spcAft>
              <a:buClr>
                <a:srgbClr val="62BCBE"/>
              </a:buClr>
              <a:buSzPts val="6000"/>
              <a:buFont typeface="Josefin Sans"/>
              <a:buNone/>
              <a:defRPr sz="6000" b="1">
                <a:solidFill>
                  <a:srgbClr val="62BCBE"/>
                </a:solidFill>
                <a:latin typeface="Josefin Sans"/>
                <a:ea typeface="Josefin Sans"/>
                <a:cs typeface="Josefin Sans"/>
                <a:sym typeface="Josefin Sans"/>
              </a:defRPr>
            </a:lvl9pPr>
          </a:lstStyle>
          <a:p>
            <a:endParaRPr/>
          </a:p>
        </p:txBody>
      </p:sp>
      <p:sp>
        <p:nvSpPr>
          <p:cNvPr id="11" name="Google Shape;11;p2"/>
          <p:cNvSpPr txBox="1">
            <a:spLocks noGrp="1"/>
          </p:cNvSpPr>
          <p:nvPr>
            <p:ph type="subTitle" idx="1"/>
          </p:nvPr>
        </p:nvSpPr>
        <p:spPr>
          <a:xfrm>
            <a:off x="5013313" y="3277126"/>
            <a:ext cx="3332400" cy="336600"/>
          </a:xfrm>
          <a:prstGeom prst="rect">
            <a:avLst/>
          </a:prstGeom>
          <a:noFill/>
        </p:spPr>
        <p:txBody>
          <a:bodyPr spcFirstLastPara="1" wrap="square" lIns="91425" tIns="91425" rIns="91425" bIns="91425" anchor="t" anchorCtr="0">
            <a:noAutofit/>
          </a:bodyPr>
          <a:lstStyle>
            <a:lvl1pPr lvl="0" algn="r" rtl="0">
              <a:lnSpc>
                <a:spcPct val="100000"/>
              </a:lnSpc>
              <a:spcBef>
                <a:spcPts val="0"/>
              </a:spcBef>
              <a:spcAft>
                <a:spcPts val="0"/>
              </a:spcAft>
              <a:buSzPts val="1100"/>
              <a:buNone/>
              <a:defRPr>
                <a:solidFill>
                  <a:srgbClr val="EFEFEF"/>
                </a:solidFill>
              </a:defRPr>
            </a:lvl1pPr>
            <a:lvl2pPr lvl="1" algn="r" rtl="0">
              <a:lnSpc>
                <a:spcPct val="100000"/>
              </a:lnSpc>
              <a:spcBef>
                <a:spcPts val="0"/>
              </a:spcBef>
              <a:spcAft>
                <a:spcPts val="0"/>
              </a:spcAft>
              <a:buSzPts val="2800"/>
              <a:buFont typeface="Fira Sans Condensed ExtraLight"/>
              <a:buNone/>
              <a:defRPr sz="2800">
                <a:latin typeface="Fira Sans Condensed ExtraLight"/>
                <a:ea typeface="Fira Sans Condensed ExtraLight"/>
                <a:cs typeface="Fira Sans Condensed ExtraLight"/>
                <a:sym typeface="Fira Sans Condensed ExtraLight"/>
              </a:defRPr>
            </a:lvl2pPr>
            <a:lvl3pPr lvl="2" algn="r" rtl="0">
              <a:lnSpc>
                <a:spcPct val="100000"/>
              </a:lnSpc>
              <a:spcBef>
                <a:spcPts val="0"/>
              </a:spcBef>
              <a:spcAft>
                <a:spcPts val="0"/>
              </a:spcAft>
              <a:buSzPts val="2800"/>
              <a:buFont typeface="Fira Sans Condensed ExtraLight"/>
              <a:buNone/>
              <a:defRPr sz="2800">
                <a:latin typeface="Fira Sans Condensed ExtraLight"/>
                <a:ea typeface="Fira Sans Condensed ExtraLight"/>
                <a:cs typeface="Fira Sans Condensed ExtraLight"/>
                <a:sym typeface="Fira Sans Condensed ExtraLight"/>
              </a:defRPr>
            </a:lvl3pPr>
            <a:lvl4pPr lvl="3" algn="r" rtl="0">
              <a:lnSpc>
                <a:spcPct val="100000"/>
              </a:lnSpc>
              <a:spcBef>
                <a:spcPts val="0"/>
              </a:spcBef>
              <a:spcAft>
                <a:spcPts val="0"/>
              </a:spcAft>
              <a:buSzPts val="2800"/>
              <a:buFont typeface="Fira Sans Condensed ExtraLight"/>
              <a:buNone/>
              <a:defRPr sz="2800">
                <a:latin typeface="Fira Sans Condensed ExtraLight"/>
                <a:ea typeface="Fira Sans Condensed ExtraLight"/>
                <a:cs typeface="Fira Sans Condensed ExtraLight"/>
                <a:sym typeface="Fira Sans Condensed ExtraLight"/>
              </a:defRPr>
            </a:lvl4pPr>
            <a:lvl5pPr lvl="4" algn="r" rtl="0">
              <a:lnSpc>
                <a:spcPct val="100000"/>
              </a:lnSpc>
              <a:spcBef>
                <a:spcPts val="0"/>
              </a:spcBef>
              <a:spcAft>
                <a:spcPts val="0"/>
              </a:spcAft>
              <a:buSzPts val="2800"/>
              <a:buFont typeface="Fira Sans Condensed ExtraLight"/>
              <a:buNone/>
              <a:defRPr sz="2800">
                <a:latin typeface="Fira Sans Condensed ExtraLight"/>
                <a:ea typeface="Fira Sans Condensed ExtraLight"/>
                <a:cs typeface="Fira Sans Condensed ExtraLight"/>
                <a:sym typeface="Fira Sans Condensed ExtraLight"/>
              </a:defRPr>
            </a:lvl5pPr>
            <a:lvl6pPr lvl="5" algn="r" rtl="0">
              <a:lnSpc>
                <a:spcPct val="100000"/>
              </a:lnSpc>
              <a:spcBef>
                <a:spcPts val="0"/>
              </a:spcBef>
              <a:spcAft>
                <a:spcPts val="0"/>
              </a:spcAft>
              <a:buSzPts val="2800"/>
              <a:buFont typeface="Fira Sans Condensed ExtraLight"/>
              <a:buNone/>
              <a:defRPr sz="2800">
                <a:latin typeface="Fira Sans Condensed ExtraLight"/>
                <a:ea typeface="Fira Sans Condensed ExtraLight"/>
                <a:cs typeface="Fira Sans Condensed ExtraLight"/>
                <a:sym typeface="Fira Sans Condensed ExtraLight"/>
              </a:defRPr>
            </a:lvl6pPr>
            <a:lvl7pPr lvl="6" algn="r" rtl="0">
              <a:lnSpc>
                <a:spcPct val="100000"/>
              </a:lnSpc>
              <a:spcBef>
                <a:spcPts val="0"/>
              </a:spcBef>
              <a:spcAft>
                <a:spcPts val="0"/>
              </a:spcAft>
              <a:buSzPts val="2800"/>
              <a:buFont typeface="Fira Sans Condensed ExtraLight"/>
              <a:buNone/>
              <a:defRPr sz="2800">
                <a:latin typeface="Fira Sans Condensed ExtraLight"/>
                <a:ea typeface="Fira Sans Condensed ExtraLight"/>
                <a:cs typeface="Fira Sans Condensed ExtraLight"/>
                <a:sym typeface="Fira Sans Condensed ExtraLight"/>
              </a:defRPr>
            </a:lvl7pPr>
            <a:lvl8pPr lvl="7" algn="r" rtl="0">
              <a:lnSpc>
                <a:spcPct val="100000"/>
              </a:lnSpc>
              <a:spcBef>
                <a:spcPts val="0"/>
              </a:spcBef>
              <a:spcAft>
                <a:spcPts val="0"/>
              </a:spcAft>
              <a:buSzPts val="2800"/>
              <a:buFont typeface="Fira Sans Condensed ExtraLight"/>
              <a:buNone/>
              <a:defRPr sz="2800">
                <a:latin typeface="Fira Sans Condensed ExtraLight"/>
                <a:ea typeface="Fira Sans Condensed ExtraLight"/>
                <a:cs typeface="Fira Sans Condensed ExtraLight"/>
                <a:sym typeface="Fira Sans Condensed ExtraLight"/>
              </a:defRPr>
            </a:lvl8pPr>
            <a:lvl9pPr lvl="8" algn="r" rtl="0">
              <a:lnSpc>
                <a:spcPct val="100000"/>
              </a:lnSpc>
              <a:spcBef>
                <a:spcPts val="0"/>
              </a:spcBef>
              <a:spcAft>
                <a:spcPts val="0"/>
              </a:spcAft>
              <a:buSzPts val="2800"/>
              <a:buFont typeface="Fira Sans Condensed ExtraLight"/>
              <a:buNone/>
              <a:defRPr sz="2800">
                <a:latin typeface="Fira Sans Condensed ExtraLight"/>
                <a:ea typeface="Fira Sans Condensed ExtraLight"/>
                <a:cs typeface="Fira Sans Condensed ExtraLight"/>
                <a:sym typeface="Fira Sans Condensed ExtraLight"/>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 text">
  <p:cSld name="CUSTOM_28">
    <p:bg>
      <p:bgPr>
        <a:solidFill>
          <a:schemeClr val="lt1"/>
        </a:solidFill>
        <a:effectLst/>
      </p:bgPr>
    </p:bg>
    <p:spTree>
      <p:nvGrpSpPr>
        <p:cNvPr id="1" name="Shape 12"/>
        <p:cNvGrpSpPr/>
        <p:nvPr/>
      </p:nvGrpSpPr>
      <p:grpSpPr>
        <a:xfrm>
          <a:off x="0" y="0"/>
          <a:ext cx="0" cy="0"/>
          <a:chOff x="0" y="0"/>
          <a:chExt cx="0" cy="0"/>
        </a:xfrm>
      </p:grpSpPr>
      <p:sp>
        <p:nvSpPr>
          <p:cNvPr id="13" name="Google Shape;13;p3"/>
          <p:cNvSpPr txBox="1">
            <a:spLocks noGrp="1"/>
          </p:cNvSpPr>
          <p:nvPr>
            <p:ph type="subTitle" idx="1"/>
          </p:nvPr>
        </p:nvSpPr>
        <p:spPr>
          <a:xfrm>
            <a:off x="856200" y="1115677"/>
            <a:ext cx="7670400" cy="3416400"/>
          </a:xfrm>
          <a:prstGeom prst="rect">
            <a:avLst/>
          </a:prstGeom>
          <a:noFill/>
        </p:spPr>
        <p:txBody>
          <a:bodyPr spcFirstLastPara="1" wrap="square" lIns="91425" tIns="91425" rIns="91425" bIns="91425" anchor="t" anchorCtr="0">
            <a:noAutofit/>
          </a:bodyPr>
          <a:lstStyle>
            <a:lvl1pPr lvl="0" rtl="0">
              <a:spcBef>
                <a:spcPts val="0"/>
              </a:spcBef>
              <a:spcAft>
                <a:spcPts val="0"/>
              </a:spcAft>
              <a:buClr>
                <a:srgbClr val="20293B"/>
              </a:buClr>
              <a:buSzPts val="1000"/>
              <a:buFont typeface="Abel"/>
              <a:buChar char="●"/>
              <a:defRPr>
                <a:solidFill>
                  <a:srgbClr val="EFEFEF"/>
                </a:solidFill>
                <a:latin typeface="Abel"/>
                <a:ea typeface="Abel"/>
                <a:cs typeface="Abel"/>
                <a:sym typeface="Abel"/>
              </a:defRPr>
            </a:lvl1pPr>
            <a:lvl2pPr lvl="1" rtl="0">
              <a:lnSpc>
                <a:spcPct val="100000"/>
              </a:lnSpc>
              <a:spcBef>
                <a:spcPts val="0"/>
              </a:spcBef>
              <a:spcAft>
                <a:spcPts val="0"/>
              </a:spcAft>
              <a:buClr>
                <a:srgbClr val="20293B"/>
              </a:buClr>
              <a:buSzPts val="1400"/>
              <a:buFont typeface="Arial"/>
              <a:buChar char="○"/>
              <a:defRPr sz="2800">
                <a:latin typeface="Fira Sans Condensed ExtraLight"/>
                <a:ea typeface="Fira Sans Condensed ExtraLight"/>
                <a:cs typeface="Fira Sans Condensed ExtraLight"/>
                <a:sym typeface="Fira Sans Condensed ExtraLight"/>
              </a:defRPr>
            </a:lvl2pPr>
            <a:lvl3pPr lvl="2" rtl="0">
              <a:lnSpc>
                <a:spcPct val="100000"/>
              </a:lnSpc>
              <a:spcBef>
                <a:spcPts val="0"/>
              </a:spcBef>
              <a:spcAft>
                <a:spcPts val="0"/>
              </a:spcAft>
              <a:buClr>
                <a:srgbClr val="20293B"/>
              </a:buClr>
              <a:buSzPts val="1400"/>
              <a:buFont typeface="Arial"/>
              <a:buChar char="■"/>
              <a:defRPr sz="2800">
                <a:latin typeface="Fira Sans Condensed ExtraLight"/>
                <a:ea typeface="Fira Sans Condensed ExtraLight"/>
                <a:cs typeface="Fira Sans Condensed ExtraLight"/>
                <a:sym typeface="Fira Sans Condensed ExtraLight"/>
              </a:defRPr>
            </a:lvl3pPr>
            <a:lvl4pPr lvl="3" rtl="0">
              <a:lnSpc>
                <a:spcPct val="100000"/>
              </a:lnSpc>
              <a:spcBef>
                <a:spcPts val="0"/>
              </a:spcBef>
              <a:spcAft>
                <a:spcPts val="0"/>
              </a:spcAft>
              <a:buClr>
                <a:srgbClr val="20293B"/>
              </a:buClr>
              <a:buSzPts val="1400"/>
              <a:buFont typeface="Arial"/>
              <a:buChar char="●"/>
              <a:defRPr sz="2800">
                <a:latin typeface="Fira Sans Condensed ExtraLight"/>
                <a:ea typeface="Fira Sans Condensed ExtraLight"/>
                <a:cs typeface="Fira Sans Condensed ExtraLight"/>
                <a:sym typeface="Fira Sans Condensed ExtraLight"/>
              </a:defRPr>
            </a:lvl4pPr>
            <a:lvl5pPr lvl="4" rtl="0">
              <a:lnSpc>
                <a:spcPct val="100000"/>
              </a:lnSpc>
              <a:spcBef>
                <a:spcPts val="0"/>
              </a:spcBef>
              <a:spcAft>
                <a:spcPts val="0"/>
              </a:spcAft>
              <a:buClr>
                <a:srgbClr val="20293B"/>
              </a:buClr>
              <a:buSzPts val="1400"/>
              <a:buFont typeface="Arial"/>
              <a:buChar char="○"/>
              <a:defRPr sz="2800">
                <a:latin typeface="Fira Sans Condensed ExtraLight"/>
                <a:ea typeface="Fira Sans Condensed ExtraLight"/>
                <a:cs typeface="Fira Sans Condensed ExtraLight"/>
                <a:sym typeface="Fira Sans Condensed ExtraLight"/>
              </a:defRPr>
            </a:lvl5pPr>
            <a:lvl6pPr lvl="5" rtl="0">
              <a:lnSpc>
                <a:spcPct val="100000"/>
              </a:lnSpc>
              <a:spcBef>
                <a:spcPts val="0"/>
              </a:spcBef>
              <a:spcAft>
                <a:spcPts val="0"/>
              </a:spcAft>
              <a:buClr>
                <a:srgbClr val="20293B"/>
              </a:buClr>
              <a:buSzPts val="1400"/>
              <a:buFont typeface="Arial"/>
              <a:buChar char="■"/>
              <a:defRPr sz="2800">
                <a:latin typeface="Fira Sans Condensed ExtraLight"/>
                <a:ea typeface="Fira Sans Condensed ExtraLight"/>
                <a:cs typeface="Fira Sans Condensed ExtraLight"/>
                <a:sym typeface="Fira Sans Condensed ExtraLight"/>
              </a:defRPr>
            </a:lvl6pPr>
            <a:lvl7pPr lvl="6" rtl="0">
              <a:lnSpc>
                <a:spcPct val="100000"/>
              </a:lnSpc>
              <a:spcBef>
                <a:spcPts val="0"/>
              </a:spcBef>
              <a:spcAft>
                <a:spcPts val="0"/>
              </a:spcAft>
              <a:buClr>
                <a:srgbClr val="20293B"/>
              </a:buClr>
              <a:buSzPts val="1400"/>
              <a:buFont typeface="Arial"/>
              <a:buChar char="●"/>
              <a:defRPr sz="2800">
                <a:latin typeface="Fira Sans Condensed ExtraLight"/>
                <a:ea typeface="Fira Sans Condensed ExtraLight"/>
                <a:cs typeface="Fira Sans Condensed ExtraLight"/>
                <a:sym typeface="Fira Sans Condensed ExtraLight"/>
              </a:defRPr>
            </a:lvl7pPr>
            <a:lvl8pPr lvl="7" rtl="0">
              <a:lnSpc>
                <a:spcPct val="100000"/>
              </a:lnSpc>
              <a:spcBef>
                <a:spcPts val="0"/>
              </a:spcBef>
              <a:spcAft>
                <a:spcPts val="0"/>
              </a:spcAft>
              <a:buClr>
                <a:srgbClr val="20293B"/>
              </a:buClr>
              <a:buSzPts val="1400"/>
              <a:buFont typeface="Arial"/>
              <a:buChar char="○"/>
              <a:defRPr sz="2800">
                <a:latin typeface="Fira Sans Condensed ExtraLight"/>
                <a:ea typeface="Fira Sans Condensed ExtraLight"/>
                <a:cs typeface="Fira Sans Condensed ExtraLight"/>
                <a:sym typeface="Fira Sans Condensed ExtraLight"/>
              </a:defRPr>
            </a:lvl8pPr>
            <a:lvl9pPr lvl="8" rtl="0">
              <a:lnSpc>
                <a:spcPct val="100000"/>
              </a:lnSpc>
              <a:spcBef>
                <a:spcPts val="0"/>
              </a:spcBef>
              <a:spcAft>
                <a:spcPts val="0"/>
              </a:spcAft>
              <a:buClr>
                <a:srgbClr val="20293B"/>
              </a:buClr>
              <a:buSzPts val="1400"/>
              <a:buFont typeface="Arial"/>
              <a:buChar char="■"/>
              <a:defRPr sz="2800">
                <a:latin typeface="Fira Sans Condensed ExtraLight"/>
                <a:ea typeface="Fira Sans Condensed ExtraLight"/>
                <a:cs typeface="Fira Sans Condensed ExtraLight"/>
                <a:sym typeface="Fira Sans Condensed ExtraLight"/>
              </a:defRPr>
            </a:lvl9pPr>
          </a:lstStyle>
          <a:p>
            <a:endParaRPr/>
          </a:p>
        </p:txBody>
      </p:sp>
      <p:sp>
        <p:nvSpPr>
          <p:cNvPr id="14" name="Google Shape;14;p3"/>
          <p:cNvSpPr/>
          <p:nvPr/>
        </p:nvSpPr>
        <p:spPr>
          <a:xfrm>
            <a:off x="0" y="556000"/>
            <a:ext cx="1388700" cy="237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3"/>
              </a:solidFill>
            </a:endParaRPr>
          </a:p>
        </p:txBody>
      </p:sp>
      <p:sp>
        <p:nvSpPr>
          <p:cNvPr id="15" name="Google Shape;15;p3"/>
          <p:cNvSpPr txBox="1">
            <a:spLocks noGrp="1"/>
          </p:cNvSpPr>
          <p:nvPr>
            <p:ph type="ctrTitle"/>
          </p:nvPr>
        </p:nvSpPr>
        <p:spPr>
          <a:xfrm>
            <a:off x="948600" y="360643"/>
            <a:ext cx="7264500" cy="504000"/>
          </a:xfrm>
          <a:prstGeom prst="rect">
            <a:avLst/>
          </a:prstGeom>
        </p:spPr>
        <p:txBody>
          <a:bodyPr spcFirstLastPara="1" wrap="square" lIns="91425" tIns="91425" rIns="91425" bIns="91425" anchor="t" anchorCtr="0">
            <a:noAutofit/>
          </a:bodyPr>
          <a:lstStyle>
            <a:lvl1pPr lvl="0" rtl="0">
              <a:lnSpc>
                <a:spcPct val="115000"/>
              </a:lnSpc>
              <a:spcBef>
                <a:spcPts val="0"/>
              </a:spcBef>
              <a:spcAft>
                <a:spcPts val="0"/>
              </a:spcAft>
              <a:buClr>
                <a:srgbClr val="FFFFFF"/>
              </a:buClr>
              <a:buSzPts val="2400"/>
              <a:buNone/>
              <a:defRPr>
                <a:solidFill>
                  <a:srgbClr val="FFFFFF"/>
                </a:solidFill>
              </a:defRPr>
            </a:lvl1pPr>
            <a:lvl2pPr lvl="1" rtl="0">
              <a:spcBef>
                <a:spcPts val="0"/>
              </a:spcBef>
              <a:spcAft>
                <a:spcPts val="0"/>
              </a:spcAft>
              <a:buClr>
                <a:srgbClr val="FFFFFF"/>
              </a:buClr>
              <a:buSzPts val="2400"/>
              <a:buFont typeface="Josefin Sans"/>
              <a:buNone/>
              <a:defRPr sz="2400" b="1">
                <a:solidFill>
                  <a:srgbClr val="FFFFFF"/>
                </a:solidFill>
                <a:latin typeface="Josefin Sans"/>
                <a:ea typeface="Josefin Sans"/>
                <a:cs typeface="Josefin Sans"/>
                <a:sym typeface="Josefin Sans"/>
              </a:defRPr>
            </a:lvl2pPr>
            <a:lvl3pPr lvl="2" rtl="0">
              <a:spcBef>
                <a:spcPts val="0"/>
              </a:spcBef>
              <a:spcAft>
                <a:spcPts val="0"/>
              </a:spcAft>
              <a:buClr>
                <a:srgbClr val="FFFFFF"/>
              </a:buClr>
              <a:buSzPts val="2400"/>
              <a:buFont typeface="Josefin Sans"/>
              <a:buNone/>
              <a:defRPr sz="2400" b="1">
                <a:solidFill>
                  <a:srgbClr val="FFFFFF"/>
                </a:solidFill>
                <a:latin typeface="Josefin Sans"/>
                <a:ea typeface="Josefin Sans"/>
                <a:cs typeface="Josefin Sans"/>
                <a:sym typeface="Josefin Sans"/>
              </a:defRPr>
            </a:lvl3pPr>
            <a:lvl4pPr lvl="3" rtl="0">
              <a:spcBef>
                <a:spcPts val="0"/>
              </a:spcBef>
              <a:spcAft>
                <a:spcPts val="0"/>
              </a:spcAft>
              <a:buClr>
                <a:srgbClr val="FFFFFF"/>
              </a:buClr>
              <a:buSzPts val="2400"/>
              <a:buFont typeface="Josefin Sans"/>
              <a:buNone/>
              <a:defRPr sz="2400" b="1">
                <a:solidFill>
                  <a:srgbClr val="FFFFFF"/>
                </a:solidFill>
                <a:latin typeface="Josefin Sans"/>
                <a:ea typeface="Josefin Sans"/>
                <a:cs typeface="Josefin Sans"/>
                <a:sym typeface="Josefin Sans"/>
              </a:defRPr>
            </a:lvl4pPr>
            <a:lvl5pPr lvl="4" rtl="0">
              <a:spcBef>
                <a:spcPts val="0"/>
              </a:spcBef>
              <a:spcAft>
                <a:spcPts val="0"/>
              </a:spcAft>
              <a:buClr>
                <a:srgbClr val="FFFFFF"/>
              </a:buClr>
              <a:buSzPts val="2400"/>
              <a:buFont typeface="Josefin Sans"/>
              <a:buNone/>
              <a:defRPr sz="2400" b="1">
                <a:solidFill>
                  <a:srgbClr val="FFFFFF"/>
                </a:solidFill>
                <a:latin typeface="Josefin Sans"/>
                <a:ea typeface="Josefin Sans"/>
                <a:cs typeface="Josefin Sans"/>
                <a:sym typeface="Josefin Sans"/>
              </a:defRPr>
            </a:lvl5pPr>
            <a:lvl6pPr lvl="5" rtl="0">
              <a:spcBef>
                <a:spcPts val="0"/>
              </a:spcBef>
              <a:spcAft>
                <a:spcPts val="0"/>
              </a:spcAft>
              <a:buClr>
                <a:srgbClr val="FFFFFF"/>
              </a:buClr>
              <a:buSzPts val="2400"/>
              <a:buFont typeface="Josefin Sans"/>
              <a:buNone/>
              <a:defRPr sz="2400" b="1">
                <a:solidFill>
                  <a:srgbClr val="FFFFFF"/>
                </a:solidFill>
                <a:latin typeface="Josefin Sans"/>
                <a:ea typeface="Josefin Sans"/>
                <a:cs typeface="Josefin Sans"/>
                <a:sym typeface="Josefin Sans"/>
              </a:defRPr>
            </a:lvl6pPr>
            <a:lvl7pPr lvl="6" rtl="0">
              <a:spcBef>
                <a:spcPts val="0"/>
              </a:spcBef>
              <a:spcAft>
                <a:spcPts val="0"/>
              </a:spcAft>
              <a:buClr>
                <a:srgbClr val="FFFFFF"/>
              </a:buClr>
              <a:buSzPts val="2400"/>
              <a:buFont typeface="Josefin Sans"/>
              <a:buNone/>
              <a:defRPr sz="2400" b="1">
                <a:solidFill>
                  <a:srgbClr val="FFFFFF"/>
                </a:solidFill>
                <a:latin typeface="Josefin Sans"/>
                <a:ea typeface="Josefin Sans"/>
                <a:cs typeface="Josefin Sans"/>
                <a:sym typeface="Josefin Sans"/>
              </a:defRPr>
            </a:lvl7pPr>
            <a:lvl8pPr lvl="7" rtl="0">
              <a:spcBef>
                <a:spcPts val="0"/>
              </a:spcBef>
              <a:spcAft>
                <a:spcPts val="0"/>
              </a:spcAft>
              <a:buClr>
                <a:srgbClr val="FFFFFF"/>
              </a:buClr>
              <a:buSzPts val="2400"/>
              <a:buFont typeface="Josefin Sans"/>
              <a:buNone/>
              <a:defRPr sz="2400" b="1">
                <a:solidFill>
                  <a:srgbClr val="FFFFFF"/>
                </a:solidFill>
                <a:latin typeface="Josefin Sans"/>
                <a:ea typeface="Josefin Sans"/>
                <a:cs typeface="Josefin Sans"/>
                <a:sym typeface="Josefin Sans"/>
              </a:defRPr>
            </a:lvl8pPr>
            <a:lvl9pPr lvl="8" rtl="0">
              <a:spcBef>
                <a:spcPts val="0"/>
              </a:spcBef>
              <a:spcAft>
                <a:spcPts val="0"/>
              </a:spcAft>
              <a:buClr>
                <a:srgbClr val="FFFFFF"/>
              </a:buClr>
              <a:buSzPts val="2400"/>
              <a:buFont typeface="Josefin Sans"/>
              <a:buNone/>
              <a:defRPr sz="2400" b="1">
                <a:solidFill>
                  <a:srgbClr val="FFFFFF"/>
                </a:solidFill>
                <a:latin typeface="Josefin Sans"/>
                <a:ea typeface="Josefin Sans"/>
                <a:cs typeface="Josefin Sans"/>
                <a:sym typeface="Josefin Sans"/>
              </a:defRPr>
            </a:lvl9pPr>
          </a:lstStyle>
          <a:p>
            <a:endParaRPr/>
          </a:p>
        </p:txBody>
      </p:sp>
    </p:spTree>
  </p:cSld>
  <p:clrMapOvr>
    <a:masterClrMapping/>
  </p:clrMapOvr>
  <p:extLst>
    <p:ext uri="{DCECCB84-F9BA-43D5-87BE-67443E8EF086}">
      <p15:sldGuideLst xmlns:p15="http://schemas.microsoft.com/office/powerpoint/2012/main">
        <p15:guide id="1" orient="horz" pos="340">
          <p15:clr>
            <a:srgbClr val="FA7B17"/>
          </p15:clr>
        </p15:guide>
        <p15:guide id="2" pos="454">
          <p15:clr>
            <a:srgbClr val="FA7B17"/>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ackground 1">
  <p:cSld name="CUSTOM_27_1_1_1">
    <p:bg>
      <p:bgPr>
        <a:solidFill>
          <a:schemeClr val="lt1"/>
        </a:solidFill>
        <a:effectLst/>
      </p:bgPr>
    </p:bg>
    <p:spTree>
      <p:nvGrpSpPr>
        <p:cNvPr id="1" name="Shape 105"/>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slide" type="blank">
  <p:cSld name="BLANK">
    <p:bg>
      <p:bgPr>
        <a:noFill/>
        <a:effectLst/>
      </p:bgPr>
    </p:bg>
    <p:spTree>
      <p:nvGrpSpPr>
        <p:cNvPr id="1" name="Shape 106"/>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accent3"/>
              </a:buClr>
              <a:buSzPts val="2800"/>
              <a:buFont typeface="Staatliches"/>
              <a:buNone/>
              <a:defRPr sz="2800">
                <a:solidFill>
                  <a:schemeClr val="accent3"/>
                </a:solidFill>
                <a:latin typeface="Staatliches"/>
                <a:ea typeface="Staatliches"/>
                <a:cs typeface="Staatliches"/>
                <a:sym typeface="Staatliches"/>
              </a:defRPr>
            </a:lvl1pPr>
            <a:lvl2pPr lvl="1" rtl="0">
              <a:spcBef>
                <a:spcPts val="0"/>
              </a:spcBef>
              <a:spcAft>
                <a:spcPts val="0"/>
              </a:spcAft>
              <a:buClr>
                <a:schemeClr val="accent3"/>
              </a:buClr>
              <a:buSzPts val="2800"/>
              <a:buFont typeface="Josefin Sans"/>
              <a:buNone/>
              <a:defRPr sz="2800" b="1">
                <a:solidFill>
                  <a:schemeClr val="accent3"/>
                </a:solidFill>
                <a:latin typeface="Josefin Sans"/>
                <a:ea typeface="Josefin Sans"/>
                <a:cs typeface="Josefin Sans"/>
                <a:sym typeface="Josefin Sans"/>
              </a:defRPr>
            </a:lvl2pPr>
            <a:lvl3pPr lvl="2" rtl="0">
              <a:spcBef>
                <a:spcPts val="0"/>
              </a:spcBef>
              <a:spcAft>
                <a:spcPts val="0"/>
              </a:spcAft>
              <a:buClr>
                <a:schemeClr val="accent3"/>
              </a:buClr>
              <a:buSzPts val="2800"/>
              <a:buFont typeface="Josefin Sans"/>
              <a:buNone/>
              <a:defRPr sz="2800" b="1">
                <a:solidFill>
                  <a:schemeClr val="accent3"/>
                </a:solidFill>
                <a:latin typeface="Josefin Sans"/>
                <a:ea typeface="Josefin Sans"/>
                <a:cs typeface="Josefin Sans"/>
                <a:sym typeface="Josefin Sans"/>
              </a:defRPr>
            </a:lvl3pPr>
            <a:lvl4pPr lvl="3" rtl="0">
              <a:spcBef>
                <a:spcPts val="0"/>
              </a:spcBef>
              <a:spcAft>
                <a:spcPts val="0"/>
              </a:spcAft>
              <a:buClr>
                <a:schemeClr val="accent3"/>
              </a:buClr>
              <a:buSzPts val="2800"/>
              <a:buFont typeface="Josefin Sans"/>
              <a:buNone/>
              <a:defRPr sz="2800" b="1">
                <a:solidFill>
                  <a:schemeClr val="accent3"/>
                </a:solidFill>
                <a:latin typeface="Josefin Sans"/>
                <a:ea typeface="Josefin Sans"/>
                <a:cs typeface="Josefin Sans"/>
                <a:sym typeface="Josefin Sans"/>
              </a:defRPr>
            </a:lvl4pPr>
            <a:lvl5pPr lvl="4" rtl="0">
              <a:spcBef>
                <a:spcPts val="0"/>
              </a:spcBef>
              <a:spcAft>
                <a:spcPts val="0"/>
              </a:spcAft>
              <a:buClr>
                <a:schemeClr val="accent3"/>
              </a:buClr>
              <a:buSzPts val="2800"/>
              <a:buFont typeface="Josefin Sans"/>
              <a:buNone/>
              <a:defRPr sz="2800" b="1">
                <a:solidFill>
                  <a:schemeClr val="accent3"/>
                </a:solidFill>
                <a:latin typeface="Josefin Sans"/>
                <a:ea typeface="Josefin Sans"/>
                <a:cs typeface="Josefin Sans"/>
                <a:sym typeface="Josefin Sans"/>
              </a:defRPr>
            </a:lvl5pPr>
            <a:lvl6pPr lvl="5" rtl="0">
              <a:spcBef>
                <a:spcPts val="0"/>
              </a:spcBef>
              <a:spcAft>
                <a:spcPts val="0"/>
              </a:spcAft>
              <a:buClr>
                <a:schemeClr val="accent3"/>
              </a:buClr>
              <a:buSzPts val="2800"/>
              <a:buFont typeface="Josefin Sans"/>
              <a:buNone/>
              <a:defRPr sz="2800" b="1">
                <a:solidFill>
                  <a:schemeClr val="accent3"/>
                </a:solidFill>
                <a:latin typeface="Josefin Sans"/>
                <a:ea typeface="Josefin Sans"/>
                <a:cs typeface="Josefin Sans"/>
                <a:sym typeface="Josefin Sans"/>
              </a:defRPr>
            </a:lvl6pPr>
            <a:lvl7pPr lvl="6" rtl="0">
              <a:spcBef>
                <a:spcPts val="0"/>
              </a:spcBef>
              <a:spcAft>
                <a:spcPts val="0"/>
              </a:spcAft>
              <a:buClr>
                <a:schemeClr val="accent3"/>
              </a:buClr>
              <a:buSzPts val="2800"/>
              <a:buFont typeface="Josefin Sans"/>
              <a:buNone/>
              <a:defRPr sz="2800" b="1">
                <a:solidFill>
                  <a:schemeClr val="accent3"/>
                </a:solidFill>
                <a:latin typeface="Josefin Sans"/>
                <a:ea typeface="Josefin Sans"/>
                <a:cs typeface="Josefin Sans"/>
                <a:sym typeface="Josefin Sans"/>
              </a:defRPr>
            </a:lvl7pPr>
            <a:lvl8pPr lvl="7" rtl="0">
              <a:spcBef>
                <a:spcPts val="0"/>
              </a:spcBef>
              <a:spcAft>
                <a:spcPts val="0"/>
              </a:spcAft>
              <a:buClr>
                <a:schemeClr val="accent3"/>
              </a:buClr>
              <a:buSzPts val="2800"/>
              <a:buFont typeface="Josefin Sans"/>
              <a:buNone/>
              <a:defRPr sz="2800" b="1">
                <a:solidFill>
                  <a:schemeClr val="accent3"/>
                </a:solidFill>
                <a:latin typeface="Josefin Sans"/>
                <a:ea typeface="Josefin Sans"/>
                <a:cs typeface="Josefin Sans"/>
                <a:sym typeface="Josefin Sans"/>
              </a:defRPr>
            </a:lvl8pPr>
            <a:lvl9pPr lvl="8" rtl="0">
              <a:spcBef>
                <a:spcPts val="0"/>
              </a:spcBef>
              <a:spcAft>
                <a:spcPts val="0"/>
              </a:spcAft>
              <a:buClr>
                <a:schemeClr val="accent3"/>
              </a:buClr>
              <a:buSzPts val="2800"/>
              <a:buFont typeface="Josefin Sans"/>
              <a:buNone/>
              <a:defRPr sz="2800" b="1">
                <a:solidFill>
                  <a:schemeClr val="accent3"/>
                </a:solidFill>
                <a:latin typeface="Josefin Sans"/>
                <a:ea typeface="Josefin Sans"/>
                <a:cs typeface="Josefin Sans"/>
                <a:sym typeface="Josefin Sans"/>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298450" rtl="0">
              <a:lnSpc>
                <a:spcPct val="115000"/>
              </a:lnSpc>
              <a:spcBef>
                <a:spcPts val="0"/>
              </a:spcBef>
              <a:spcAft>
                <a:spcPts val="0"/>
              </a:spcAft>
              <a:buClr>
                <a:srgbClr val="EFEFEF"/>
              </a:buClr>
              <a:buSzPts val="1100"/>
              <a:buFont typeface="Dosis ExtraLight"/>
              <a:buChar char="●"/>
              <a:defRPr sz="1100">
                <a:solidFill>
                  <a:srgbClr val="EFEFEF"/>
                </a:solidFill>
                <a:latin typeface="Dosis ExtraLight"/>
                <a:ea typeface="Dosis ExtraLight"/>
                <a:cs typeface="Dosis ExtraLight"/>
                <a:sym typeface="Dosis ExtraLight"/>
              </a:defRPr>
            </a:lvl1pPr>
            <a:lvl2pPr marL="914400" lvl="1" indent="-298450" rtl="0">
              <a:lnSpc>
                <a:spcPct val="115000"/>
              </a:lnSpc>
              <a:spcBef>
                <a:spcPts val="1600"/>
              </a:spcBef>
              <a:spcAft>
                <a:spcPts val="0"/>
              </a:spcAft>
              <a:buClr>
                <a:srgbClr val="EFEFEF"/>
              </a:buClr>
              <a:buSzPts val="1100"/>
              <a:buFont typeface="Dosis ExtraLight"/>
              <a:buChar char="○"/>
              <a:defRPr sz="1100">
                <a:solidFill>
                  <a:srgbClr val="EFEFEF"/>
                </a:solidFill>
                <a:latin typeface="Dosis ExtraLight"/>
                <a:ea typeface="Dosis ExtraLight"/>
                <a:cs typeface="Dosis ExtraLight"/>
                <a:sym typeface="Dosis ExtraLight"/>
              </a:defRPr>
            </a:lvl2pPr>
            <a:lvl3pPr marL="1371600" lvl="2" indent="-298450" rtl="0">
              <a:lnSpc>
                <a:spcPct val="115000"/>
              </a:lnSpc>
              <a:spcBef>
                <a:spcPts val="1600"/>
              </a:spcBef>
              <a:spcAft>
                <a:spcPts val="0"/>
              </a:spcAft>
              <a:buClr>
                <a:srgbClr val="EFEFEF"/>
              </a:buClr>
              <a:buSzPts val="1100"/>
              <a:buFont typeface="Dosis ExtraLight"/>
              <a:buChar char="■"/>
              <a:defRPr sz="1100">
                <a:solidFill>
                  <a:srgbClr val="EFEFEF"/>
                </a:solidFill>
                <a:latin typeface="Dosis ExtraLight"/>
                <a:ea typeface="Dosis ExtraLight"/>
                <a:cs typeface="Dosis ExtraLight"/>
                <a:sym typeface="Dosis ExtraLight"/>
              </a:defRPr>
            </a:lvl3pPr>
            <a:lvl4pPr marL="1828800" lvl="3" indent="-298450" rtl="0">
              <a:lnSpc>
                <a:spcPct val="115000"/>
              </a:lnSpc>
              <a:spcBef>
                <a:spcPts val="1600"/>
              </a:spcBef>
              <a:spcAft>
                <a:spcPts val="0"/>
              </a:spcAft>
              <a:buClr>
                <a:srgbClr val="EFEFEF"/>
              </a:buClr>
              <a:buSzPts val="1100"/>
              <a:buFont typeface="Dosis ExtraLight"/>
              <a:buChar char="●"/>
              <a:defRPr sz="1100">
                <a:solidFill>
                  <a:srgbClr val="EFEFEF"/>
                </a:solidFill>
                <a:latin typeface="Dosis ExtraLight"/>
                <a:ea typeface="Dosis ExtraLight"/>
                <a:cs typeface="Dosis ExtraLight"/>
                <a:sym typeface="Dosis ExtraLight"/>
              </a:defRPr>
            </a:lvl4pPr>
            <a:lvl5pPr marL="2286000" lvl="4" indent="-298450" rtl="0">
              <a:lnSpc>
                <a:spcPct val="115000"/>
              </a:lnSpc>
              <a:spcBef>
                <a:spcPts val="1600"/>
              </a:spcBef>
              <a:spcAft>
                <a:spcPts val="0"/>
              </a:spcAft>
              <a:buClr>
                <a:srgbClr val="EFEFEF"/>
              </a:buClr>
              <a:buSzPts val="1100"/>
              <a:buFont typeface="Dosis ExtraLight"/>
              <a:buChar char="○"/>
              <a:defRPr sz="1100">
                <a:solidFill>
                  <a:srgbClr val="EFEFEF"/>
                </a:solidFill>
                <a:latin typeface="Dosis ExtraLight"/>
                <a:ea typeface="Dosis ExtraLight"/>
                <a:cs typeface="Dosis ExtraLight"/>
                <a:sym typeface="Dosis ExtraLight"/>
              </a:defRPr>
            </a:lvl5pPr>
            <a:lvl6pPr marL="2743200" lvl="5" indent="-298450" rtl="0">
              <a:lnSpc>
                <a:spcPct val="115000"/>
              </a:lnSpc>
              <a:spcBef>
                <a:spcPts val="1600"/>
              </a:spcBef>
              <a:spcAft>
                <a:spcPts val="0"/>
              </a:spcAft>
              <a:buClr>
                <a:srgbClr val="EFEFEF"/>
              </a:buClr>
              <a:buSzPts val="1100"/>
              <a:buFont typeface="Dosis ExtraLight"/>
              <a:buChar char="■"/>
              <a:defRPr sz="1100">
                <a:solidFill>
                  <a:srgbClr val="EFEFEF"/>
                </a:solidFill>
                <a:latin typeface="Dosis ExtraLight"/>
                <a:ea typeface="Dosis ExtraLight"/>
                <a:cs typeface="Dosis ExtraLight"/>
                <a:sym typeface="Dosis ExtraLight"/>
              </a:defRPr>
            </a:lvl6pPr>
            <a:lvl7pPr marL="3200400" lvl="6" indent="-298450" rtl="0">
              <a:lnSpc>
                <a:spcPct val="115000"/>
              </a:lnSpc>
              <a:spcBef>
                <a:spcPts val="1600"/>
              </a:spcBef>
              <a:spcAft>
                <a:spcPts val="0"/>
              </a:spcAft>
              <a:buClr>
                <a:srgbClr val="EFEFEF"/>
              </a:buClr>
              <a:buSzPts val="1100"/>
              <a:buFont typeface="Dosis ExtraLight"/>
              <a:buChar char="●"/>
              <a:defRPr sz="1100">
                <a:solidFill>
                  <a:srgbClr val="EFEFEF"/>
                </a:solidFill>
                <a:latin typeface="Dosis ExtraLight"/>
                <a:ea typeface="Dosis ExtraLight"/>
                <a:cs typeface="Dosis ExtraLight"/>
                <a:sym typeface="Dosis ExtraLight"/>
              </a:defRPr>
            </a:lvl7pPr>
            <a:lvl8pPr marL="3657600" lvl="7" indent="-298450" rtl="0">
              <a:lnSpc>
                <a:spcPct val="115000"/>
              </a:lnSpc>
              <a:spcBef>
                <a:spcPts val="1600"/>
              </a:spcBef>
              <a:spcAft>
                <a:spcPts val="0"/>
              </a:spcAft>
              <a:buClr>
                <a:srgbClr val="EFEFEF"/>
              </a:buClr>
              <a:buSzPts val="1100"/>
              <a:buFont typeface="Dosis ExtraLight"/>
              <a:buChar char="○"/>
              <a:defRPr sz="1100">
                <a:solidFill>
                  <a:srgbClr val="EFEFEF"/>
                </a:solidFill>
                <a:latin typeface="Dosis ExtraLight"/>
                <a:ea typeface="Dosis ExtraLight"/>
                <a:cs typeface="Dosis ExtraLight"/>
                <a:sym typeface="Dosis ExtraLight"/>
              </a:defRPr>
            </a:lvl8pPr>
            <a:lvl9pPr marL="4114800" lvl="8" indent="-298450" rtl="0">
              <a:lnSpc>
                <a:spcPct val="115000"/>
              </a:lnSpc>
              <a:spcBef>
                <a:spcPts val="1600"/>
              </a:spcBef>
              <a:spcAft>
                <a:spcPts val="1600"/>
              </a:spcAft>
              <a:buClr>
                <a:srgbClr val="EFEFEF"/>
              </a:buClr>
              <a:buSzPts val="1100"/>
              <a:buFont typeface="Dosis ExtraLight"/>
              <a:buChar char="■"/>
              <a:defRPr sz="1100">
                <a:solidFill>
                  <a:srgbClr val="EFEFEF"/>
                </a:solidFill>
                <a:latin typeface="Dosis ExtraLight"/>
                <a:ea typeface="Dosis ExtraLight"/>
                <a:cs typeface="Dosis ExtraLight"/>
                <a:sym typeface="Dosis ExtraLight"/>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63" r:id="rId3"/>
    <p:sldLayoutId id="2147483664" r:id="rId4"/>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3.png"/><Relationship Id="rId5" Type="http://schemas.openxmlformats.org/officeDocument/2006/relationships/image" Target="../media/image5.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3.png"/><Relationship Id="rId5" Type="http://schemas.openxmlformats.org/officeDocument/2006/relationships/image" Target="../media/image6.gif"/><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3.png"/><Relationship Id="rId5" Type="http://schemas.openxmlformats.org/officeDocument/2006/relationships/image" Target="../media/image8.jpe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3.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7.m4a"/><Relationship Id="rId1" Type="http://schemas.microsoft.com/office/2007/relationships/media" Target="../media/media7.m4a"/><Relationship Id="rId6" Type="http://schemas.microsoft.com/office/2007/relationships/hdphoto" Target="../media/hdphoto1.wdp"/><Relationship Id="rId5" Type="http://schemas.openxmlformats.org/officeDocument/2006/relationships/image" Target="../media/image9.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jpe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3.png"/><Relationship Id="rId5" Type="http://schemas.openxmlformats.org/officeDocument/2006/relationships/image" Target="../media/image10.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2.jpeg"/><Relationship Id="rId5" Type="http://schemas.openxmlformats.org/officeDocument/2006/relationships/image" Target="../media/image11.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3.png"/><Relationship Id="rId5" Type="http://schemas.openxmlformats.org/officeDocument/2006/relationships/image" Target="../media/image12.jpe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13.png"/><Relationship Id="rId5" Type="http://schemas.openxmlformats.org/officeDocument/2006/relationships/image" Target="../media/image3.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news.airbnb.com/en-uk/tackling-fraud-airbnb"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lumMod val="25000"/>
            <a:lumOff val="75000"/>
          </a:schemeClr>
        </a:solidFill>
        <a:effectLst/>
      </p:bgPr>
    </p:bg>
    <p:spTree>
      <p:nvGrpSpPr>
        <p:cNvPr id="1" name="Shape 118"/>
        <p:cNvGrpSpPr/>
        <p:nvPr/>
      </p:nvGrpSpPr>
      <p:grpSpPr>
        <a:xfrm>
          <a:off x="0" y="0"/>
          <a:ext cx="0" cy="0"/>
          <a:chOff x="0" y="0"/>
          <a:chExt cx="0" cy="0"/>
        </a:xfrm>
      </p:grpSpPr>
      <p:sp>
        <p:nvSpPr>
          <p:cNvPr id="120" name="Google Shape;120;p23"/>
          <p:cNvSpPr txBox="1">
            <a:spLocks noGrp="1"/>
          </p:cNvSpPr>
          <p:nvPr>
            <p:ph type="ctrTitle"/>
          </p:nvPr>
        </p:nvSpPr>
        <p:spPr>
          <a:xfrm>
            <a:off x="2091193" y="3401836"/>
            <a:ext cx="7052807" cy="1242992"/>
          </a:xfrm>
          <a:prstGeom prst="rect">
            <a:avLst/>
          </a:prstGeom>
        </p:spPr>
        <p:txBody>
          <a:bodyPr spcFirstLastPara="1" wrap="square" lIns="91425" tIns="91425" rIns="91425" bIns="91425" anchor="b" anchorCtr="0">
            <a:noAutofit/>
          </a:bodyPr>
          <a:lstStyle/>
          <a:p>
            <a:pPr marL="0" lvl="0" indent="0" algn="r" rtl="0">
              <a:spcBef>
                <a:spcPts val="0"/>
              </a:spcBef>
              <a:spcAft>
                <a:spcPts val="0"/>
              </a:spcAft>
              <a:buNone/>
            </a:pPr>
            <a:r>
              <a:rPr lang="en" sz="4800" dirty="0"/>
              <a:t>DIGITAL BUSINESS IN 2021</a:t>
            </a:r>
            <a:endParaRPr sz="4800" dirty="0"/>
          </a:p>
        </p:txBody>
      </p:sp>
      <p:grpSp>
        <p:nvGrpSpPr>
          <p:cNvPr id="121" name="Google Shape;121;p23"/>
          <p:cNvGrpSpPr/>
          <p:nvPr/>
        </p:nvGrpSpPr>
        <p:grpSpPr>
          <a:xfrm>
            <a:off x="460854" y="598589"/>
            <a:ext cx="3844919" cy="3008311"/>
            <a:chOff x="366675" y="751331"/>
            <a:chExt cx="4638580" cy="3629281"/>
          </a:xfrm>
        </p:grpSpPr>
        <p:sp>
          <p:nvSpPr>
            <p:cNvPr id="122" name="Google Shape;122;p23"/>
            <p:cNvSpPr/>
            <p:nvPr/>
          </p:nvSpPr>
          <p:spPr>
            <a:xfrm>
              <a:off x="1706803" y="3406751"/>
              <a:ext cx="1797718" cy="973861"/>
            </a:xfrm>
            <a:custGeom>
              <a:avLst/>
              <a:gdLst/>
              <a:ahLst/>
              <a:cxnLst/>
              <a:rect l="l" t="t" r="r" b="b"/>
              <a:pathLst>
                <a:path w="37032" h="20061" extrusionOk="0">
                  <a:moveTo>
                    <a:pt x="24638" y="0"/>
                  </a:moveTo>
                  <a:cubicBezTo>
                    <a:pt x="21748" y="0"/>
                    <a:pt x="18857" y="636"/>
                    <a:pt x="16653" y="1909"/>
                  </a:cubicBezTo>
                  <a:cubicBezTo>
                    <a:pt x="12916" y="4067"/>
                    <a:pt x="12346" y="7361"/>
                    <a:pt x="14947" y="9865"/>
                  </a:cubicBezTo>
                  <a:cubicBezTo>
                    <a:pt x="14796" y="9910"/>
                    <a:pt x="14653" y="9965"/>
                    <a:pt x="14526" y="10036"/>
                  </a:cubicBezTo>
                  <a:lnTo>
                    <a:pt x="595" y="18080"/>
                  </a:lnTo>
                  <a:cubicBezTo>
                    <a:pt x="1" y="18422"/>
                    <a:pt x="1" y="18975"/>
                    <a:pt x="595" y="19316"/>
                  </a:cubicBezTo>
                  <a:lnTo>
                    <a:pt x="1465" y="19821"/>
                  </a:lnTo>
                  <a:cubicBezTo>
                    <a:pt x="1742" y="19982"/>
                    <a:pt x="2098" y="20060"/>
                    <a:pt x="2457" y="20060"/>
                  </a:cubicBezTo>
                  <a:cubicBezTo>
                    <a:pt x="2861" y="20060"/>
                    <a:pt x="3268" y="19960"/>
                    <a:pt x="3571" y="19763"/>
                  </a:cubicBezTo>
                  <a:lnTo>
                    <a:pt x="16547" y="11272"/>
                  </a:lnTo>
                  <a:cubicBezTo>
                    <a:pt x="16602" y="11234"/>
                    <a:pt x="16650" y="11193"/>
                    <a:pt x="16697" y="11152"/>
                  </a:cubicBezTo>
                  <a:cubicBezTo>
                    <a:pt x="18897" y="12410"/>
                    <a:pt x="21769" y="13038"/>
                    <a:pt x="24640" y="13038"/>
                  </a:cubicBezTo>
                  <a:cubicBezTo>
                    <a:pt x="27529" y="13038"/>
                    <a:pt x="30418" y="12402"/>
                    <a:pt x="32622" y="11129"/>
                  </a:cubicBezTo>
                  <a:cubicBezTo>
                    <a:pt x="37032" y="8582"/>
                    <a:pt x="37032" y="4456"/>
                    <a:pt x="32622" y="1909"/>
                  </a:cubicBezTo>
                  <a:cubicBezTo>
                    <a:pt x="30418" y="636"/>
                    <a:pt x="27528" y="0"/>
                    <a:pt x="24638" y="0"/>
                  </a:cubicBezTo>
                  <a:close/>
                </a:path>
              </a:pathLst>
            </a:custGeom>
            <a:solidFill>
              <a:srgbClr val="000000">
                <a:alpha val="321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23"/>
            <p:cNvSpPr/>
            <p:nvPr/>
          </p:nvSpPr>
          <p:spPr>
            <a:xfrm>
              <a:off x="2346698" y="2136151"/>
              <a:ext cx="2467882" cy="1420621"/>
            </a:xfrm>
            <a:custGeom>
              <a:avLst/>
              <a:gdLst/>
              <a:ahLst/>
              <a:cxnLst/>
              <a:rect l="l" t="t" r="r" b="b"/>
              <a:pathLst>
                <a:path w="50837" h="29264" extrusionOk="0">
                  <a:moveTo>
                    <a:pt x="18855" y="1"/>
                  </a:moveTo>
                  <a:cubicBezTo>
                    <a:pt x="18596" y="1"/>
                    <a:pt x="18338" y="57"/>
                    <a:pt x="18140" y="170"/>
                  </a:cubicBezTo>
                  <a:lnTo>
                    <a:pt x="393" y="10443"/>
                  </a:lnTo>
                  <a:cubicBezTo>
                    <a:pt x="0" y="10668"/>
                    <a:pt x="0" y="11037"/>
                    <a:pt x="393" y="11265"/>
                  </a:cubicBezTo>
                  <a:lnTo>
                    <a:pt x="31266" y="29092"/>
                  </a:lnTo>
                  <a:cubicBezTo>
                    <a:pt x="31464" y="29206"/>
                    <a:pt x="31723" y="29263"/>
                    <a:pt x="31981" y="29263"/>
                  </a:cubicBezTo>
                  <a:cubicBezTo>
                    <a:pt x="32239" y="29263"/>
                    <a:pt x="32497" y="29206"/>
                    <a:pt x="32693" y="29092"/>
                  </a:cubicBezTo>
                  <a:lnTo>
                    <a:pt x="50441" y="18822"/>
                  </a:lnTo>
                  <a:cubicBezTo>
                    <a:pt x="50836" y="18593"/>
                    <a:pt x="50836" y="18225"/>
                    <a:pt x="50441" y="17999"/>
                  </a:cubicBezTo>
                  <a:lnTo>
                    <a:pt x="19566" y="170"/>
                  </a:lnTo>
                  <a:cubicBezTo>
                    <a:pt x="19370" y="57"/>
                    <a:pt x="19113" y="1"/>
                    <a:pt x="18855" y="1"/>
                  </a:cubicBezTo>
                  <a:close/>
                </a:path>
              </a:pathLst>
            </a:custGeom>
            <a:solidFill>
              <a:srgbClr val="000000">
                <a:alpha val="321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23"/>
            <p:cNvSpPr/>
            <p:nvPr/>
          </p:nvSpPr>
          <p:spPr>
            <a:xfrm>
              <a:off x="700506" y="2863463"/>
              <a:ext cx="1990733" cy="1141341"/>
            </a:xfrm>
            <a:custGeom>
              <a:avLst/>
              <a:gdLst/>
              <a:ahLst/>
              <a:cxnLst/>
              <a:rect l="l" t="t" r="r" b="b"/>
              <a:pathLst>
                <a:path w="41008" h="23511" extrusionOk="0">
                  <a:moveTo>
                    <a:pt x="34646" y="0"/>
                  </a:moveTo>
                  <a:cubicBezTo>
                    <a:pt x="34270" y="0"/>
                    <a:pt x="33893" y="83"/>
                    <a:pt x="33605" y="249"/>
                  </a:cubicBezTo>
                  <a:lnTo>
                    <a:pt x="577" y="19320"/>
                  </a:lnTo>
                  <a:cubicBezTo>
                    <a:pt x="1" y="19651"/>
                    <a:pt x="1" y="20187"/>
                    <a:pt x="577" y="20519"/>
                  </a:cubicBezTo>
                  <a:lnTo>
                    <a:pt x="5325" y="23263"/>
                  </a:lnTo>
                  <a:cubicBezTo>
                    <a:pt x="5612" y="23428"/>
                    <a:pt x="5988" y="23511"/>
                    <a:pt x="6364" y="23511"/>
                  </a:cubicBezTo>
                  <a:cubicBezTo>
                    <a:pt x="6740" y="23511"/>
                    <a:pt x="7116" y="23428"/>
                    <a:pt x="7403" y="23263"/>
                  </a:cubicBezTo>
                  <a:lnTo>
                    <a:pt x="40434" y="4190"/>
                  </a:lnTo>
                  <a:cubicBezTo>
                    <a:pt x="41007" y="3859"/>
                    <a:pt x="41007" y="3320"/>
                    <a:pt x="40434" y="2989"/>
                  </a:cubicBezTo>
                  <a:lnTo>
                    <a:pt x="35686" y="249"/>
                  </a:lnTo>
                  <a:cubicBezTo>
                    <a:pt x="35398" y="83"/>
                    <a:pt x="35022" y="0"/>
                    <a:pt x="34646" y="0"/>
                  </a:cubicBezTo>
                  <a:close/>
                </a:path>
              </a:pathLst>
            </a:custGeom>
            <a:solidFill>
              <a:srgbClr val="000000">
                <a:alpha val="321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125;p23"/>
            <p:cNvSpPr/>
            <p:nvPr/>
          </p:nvSpPr>
          <p:spPr>
            <a:xfrm>
              <a:off x="4434852" y="3645303"/>
              <a:ext cx="473552" cy="235792"/>
            </a:xfrm>
            <a:custGeom>
              <a:avLst/>
              <a:gdLst/>
              <a:ahLst/>
              <a:cxnLst/>
              <a:rect l="l" t="t" r="r" b="b"/>
              <a:pathLst>
                <a:path w="19254" h="9587" extrusionOk="0">
                  <a:moveTo>
                    <a:pt x="9627" y="1"/>
                  </a:moveTo>
                  <a:cubicBezTo>
                    <a:pt x="7382" y="1"/>
                    <a:pt x="5137" y="469"/>
                    <a:pt x="3424" y="1406"/>
                  </a:cubicBezTo>
                  <a:cubicBezTo>
                    <a:pt x="1" y="3276"/>
                    <a:pt x="1" y="6310"/>
                    <a:pt x="3424" y="8184"/>
                  </a:cubicBezTo>
                  <a:cubicBezTo>
                    <a:pt x="5137" y="9119"/>
                    <a:pt x="7382" y="9587"/>
                    <a:pt x="9627" y="9587"/>
                  </a:cubicBezTo>
                  <a:cubicBezTo>
                    <a:pt x="11871" y="9587"/>
                    <a:pt x="14115" y="9119"/>
                    <a:pt x="15827" y="8184"/>
                  </a:cubicBezTo>
                  <a:cubicBezTo>
                    <a:pt x="19253" y="6310"/>
                    <a:pt x="19253" y="3276"/>
                    <a:pt x="15827" y="1406"/>
                  </a:cubicBezTo>
                  <a:cubicBezTo>
                    <a:pt x="14115" y="469"/>
                    <a:pt x="11871" y="1"/>
                    <a:pt x="962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126;p23"/>
            <p:cNvSpPr/>
            <p:nvPr/>
          </p:nvSpPr>
          <p:spPr>
            <a:xfrm>
              <a:off x="4636944" y="3274415"/>
              <a:ext cx="368311" cy="421079"/>
            </a:xfrm>
            <a:custGeom>
              <a:avLst/>
              <a:gdLst/>
              <a:ahLst/>
              <a:cxnLst/>
              <a:rect l="l" t="t" r="r" b="b"/>
              <a:pathLst>
                <a:path w="7587" h="8674" extrusionOk="0">
                  <a:moveTo>
                    <a:pt x="5681" y="1"/>
                  </a:moveTo>
                  <a:cubicBezTo>
                    <a:pt x="4566" y="1"/>
                    <a:pt x="3216" y="763"/>
                    <a:pt x="2245" y="1793"/>
                  </a:cubicBezTo>
                  <a:cubicBezTo>
                    <a:pt x="1031" y="3086"/>
                    <a:pt x="85" y="5226"/>
                    <a:pt x="0" y="6288"/>
                  </a:cubicBezTo>
                  <a:lnTo>
                    <a:pt x="0" y="8674"/>
                  </a:lnTo>
                  <a:lnTo>
                    <a:pt x="1454" y="6664"/>
                  </a:lnTo>
                  <a:cubicBezTo>
                    <a:pt x="2204" y="4988"/>
                    <a:pt x="4399" y="3906"/>
                    <a:pt x="5870" y="3018"/>
                  </a:cubicBezTo>
                  <a:cubicBezTo>
                    <a:pt x="7341" y="2134"/>
                    <a:pt x="7587" y="639"/>
                    <a:pt x="6471" y="155"/>
                  </a:cubicBezTo>
                  <a:cubicBezTo>
                    <a:pt x="6229" y="49"/>
                    <a:pt x="5963" y="1"/>
                    <a:pt x="568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127;p23"/>
            <p:cNvSpPr/>
            <p:nvPr/>
          </p:nvSpPr>
          <p:spPr>
            <a:xfrm>
              <a:off x="4623352" y="3309948"/>
              <a:ext cx="301416" cy="339961"/>
            </a:xfrm>
            <a:custGeom>
              <a:avLst/>
              <a:gdLst/>
              <a:ahLst/>
              <a:cxnLst/>
              <a:rect l="l" t="t" r="r" b="b"/>
              <a:pathLst>
                <a:path w="6209" h="7003" extrusionOk="0">
                  <a:moveTo>
                    <a:pt x="6121" y="1"/>
                  </a:moveTo>
                  <a:cubicBezTo>
                    <a:pt x="6115" y="1"/>
                    <a:pt x="6109" y="1"/>
                    <a:pt x="6102" y="3"/>
                  </a:cubicBezTo>
                  <a:cubicBezTo>
                    <a:pt x="4259" y="521"/>
                    <a:pt x="1027" y="3279"/>
                    <a:pt x="10" y="6904"/>
                  </a:cubicBezTo>
                  <a:cubicBezTo>
                    <a:pt x="0" y="6945"/>
                    <a:pt x="24" y="6989"/>
                    <a:pt x="65" y="7000"/>
                  </a:cubicBezTo>
                  <a:cubicBezTo>
                    <a:pt x="71" y="7003"/>
                    <a:pt x="79" y="7003"/>
                    <a:pt x="85" y="7003"/>
                  </a:cubicBezTo>
                  <a:cubicBezTo>
                    <a:pt x="120" y="7003"/>
                    <a:pt x="150" y="6982"/>
                    <a:pt x="161" y="6945"/>
                  </a:cubicBezTo>
                  <a:cubicBezTo>
                    <a:pt x="1164" y="3375"/>
                    <a:pt x="4335" y="665"/>
                    <a:pt x="6143" y="153"/>
                  </a:cubicBezTo>
                  <a:cubicBezTo>
                    <a:pt x="6184" y="143"/>
                    <a:pt x="6208" y="99"/>
                    <a:pt x="6198" y="58"/>
                  </a:cubicBezTo>
                  <a:cubicBezTo>
                    <a:pt x="6189" y="23"/>
                    <a:pt x="6156" y="1"/>
                    <a:pt x="612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128;p23"/>
            <p:cNvSpPr/>
            <p:nvPr/>
          </p:nvSpPr>
          <p:spPr>
            <a:xfrm>
              <a:off x="4636944" y="3493827"/>
              <a:ext cx="312678" cy="270881"/>
            </a:xfrm>
            <a:custGeom>
              <a:avLst/>
              <a:gdLst/>
              <a:ahLst/>
              <a:cxnLst/>
              <a:rect l="l" t="t" r="r" b="b"/>
              <a:pathLst>
                <a:path w="6441" h="5580" extrusionOk="0">
                  <a:moveTo>
                    <a:pt x="4587" y="0"/>
                  </a:moveTo>
                  <a:cubicBezTo>
                    <a:pt x="4544" y="0"/>
                    <a:pt x="4501" y="1"/>
                    <a:pt x="4457" y="3"/>
                  </a:cubicBezTo>
                  <a:cubicBezTo>
                    <a:pt x="3102" y="61"/>
                    <a:pt x="601" y="1703"/>
                    <a:pt x="0" y="4426"/>
                  </a:cubicBezTo>
                  <a:lnTo>
                    <a:pt x="160" y="5580"/>
                  </a:lnTo>
                  <a:cubicBezTo>
                    <a:pt x="379" y="4997"/>
                    <a:pt x="1188" y="4072"/>
                    <a:pt x="2433" y="3352"/>
                  </a:cubicBezTo>
                  <a:cubicBezTo>
                    <a:pt x="3812" y="2556"/>
                    <a:pt x="5495" y="2273"/>
                    <a:pt x="5935" y="1604"/>
                  </a:cubicBezTo>
                  <a:cubicBezTo>
                    <a:pt x="6440" y="825"/>
                    <a:pt x="5852" y="0"/>
                    <a:pt x="458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129;p23"/>
            <p:cNvSpPr/>
            <p:nvPr/>
          </p:nvSpPr>
          <p:spPr>
            <a:xfrm>
              <a:off x="4630294" y="3530573"/>
              <a:ext cx="250735" cy="202675"/>
            </a:xfrm>
            <a:custGeom>
              <a:avLst/>
              <a:gdLst/>
              <a:ahLst/>
              <a:cxnLst/>
              <a:rect l="l" t="t" r="r" b="b"/>
              <a:pathLst>
                <a:path w="5165" h="4175" extrusionOk="0">
                  <a:moveTo>
                    <a:pt x="5082" y="1"/>
                  </a:moveTo>
                  <a:cubicBezTo>
                    <a:pt x="3853" y="62"/>
                    <a:pt x="1407" y="987"/>
                    <a:pt x="18" y="4065"/>
                  </a:cubicBezTo>
                  <a:cubicBezTo>
                    <a:pt x="0" y="4106"/>
                    <a:pt x="18" y="4151"/>
                    <a:pt x="55" y="4167"/>
                  </a:cubicBezTo>
                  <a:cubicBezTo>
                    <a:pt x="65" y="4175"/>
                    <a:pt x="76" y="4175"/>
                    <a:pt x="89" y="4175"/>
                  </a:cubicBezTo>
                  <a:cubicBezTo>
                    <a:pt x="117" y="4175"/>
                    <a:pt x="147" y="4158"/>
                    <a:pt x="158" y="4131"/>
                  </a:cubicBezTo>
                  <a:cubicBezTo>
                    <a:pt x="1522" y="1113"/>
                    <a:pt x="3980" y="212"/>
                    <a:pt x="5089" y="158"/>
                  </a:cubicBezTo>
                  <a:cubicBezTo>
                    <a:pt x="5134" y="154"/>
                    <a:pt x="5164" y="120"/>
                    <a:pt x="5164" y="76"/>
                  </a:cubicBezTo>
                  <a:cubicBezTo>
                    <a:pt x="5161" y="31"/>
                    <a:pt x="5126" y="1"/>
                    <a:pt x="508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23"/>
            <p:cNvSpPr/>
            <p:nvPr/>
          </p:nvSpPr>
          <p:spPr>
            <a:xfrm>
              <a:off x="366675" y="3174718"/>
              <a:ext cx="380787" cy="349621"/>
            </a:xfrm>
            <a:custGeom>
              <a:avLst/>
              <a:gdLst/>
              <a:ahLst/>
              <a:cxnLst/>
              <a:rect l="l" t="t" r="r" b="b"/>
              <a:pathLst>
                <a:path w="7844" h="7202" extrusionOk="0">
                  <a:moveTo>
                    <a:pt x="2311" y="0"/>
                  </a:moveTo>
                  <a:cubicBezTo>
                    <a:pt x="987" y="0"/>
                    <a:pt x="1" y="1228"/>
                    <a:pt x="1444" y="2079"/>
                  </a:cubicBezTo>
                  <a:cubicBezTo>
                    <a:pt x="2949" y="2970"/>
                    <a:pt x="5625" y="3877"/>
                    <a:pt x="6857" y="7201"/>
                  </a:cubicBezTo>
                  <a:lnTo>
                    <a:pt x="7844" y="6820"/>
                  </a:lnTo>
                  <a:cubicBezTo>
                    <a:pt x="7844" y="6820"/>
                    <a:pt x="7595" y="4615"/>
                    <a:pt x="6495" y="2901"/>
                  </a:cubicBezTo>
                  <a:cubicBezTo>
                    <a:pt x="5396" y="1188"/>
                    <a:pt x="3888" y="120"/>
                    <a:pt x="2482" y="7"/>
                  </a:cubicBezTo>
                  <a:cubicBezTo>
                    <a:pt x="2424" y="2"/>
                    <a:pt x="2367" y="0"/>
                    <a:pt x="231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131;p23"/>
            <p:cNvSpPr/>
            <p:nvPr/>
          </p:nvSpPr>
          <p:spPr>
            <a:xfrm>
              <a:off x="453470" y="3206756"/>
              <a:ext cx="277386" cy="271269"/>
            </a:xfrm>
            <a:custGeom>
              <a:avLst/>
              <a:gdLst/>
              <a:ahLst/>
              <a:cxnLst/>
              <a:rect l="l" t="t" r="r" b="b"/>
              <a:pathLst>
                <a:path w="5714" h="5588" extrusionOk="0">
                  <a:moveTo>
                    <a:pt x="83" y="0"/>
                  </a:moveTo>
                  <a:cubicBezTo>
                    <a:pt x="48" y="0"/>
                    <a:pt x="16" y="25"/>
                    <a:pt x="7" y="60"/>
                  </a:cubicBezTo>
                  <a:cubicBezTo>
                    <a:pt x="1" y="101"/>
                    <a:pt x="24" y="139"/>
                    <a:pt x="65" y="149"/>
                  </a:cubicBezTo>
                  <a:cubicBezTo>
                    <a:pt x="1325" y="439"/>
                    <a:pt x="4099" y="1941"/>
                    <a:pt x="5561" y="5542"/>
                  </a:cubicBezTo>
                  <a:cubicBezTo>
                    <a:pt x="5572" y="5571"/>
                    <a:pt x="5599" y="5588"/>
                    <a:pt x="5628" y="5588"/>
                  </a:cubicBezTo>
                  <a:cubicBezTo>
                    <a:pt x="5633" y="5588"/>
                    <a:pt x="5638" y="5587"/>
                    <a:pt x="5643" y="5586"/>
                  </a:cubicBezTo>
                  <a:cubicBezTo>
                    <a:pt x="5649" y="5586"/>
                    <a:pt x="5653" y="5586"/>
                    <a:pt x="5659" y="5583"/>
                  </a:cubicBezTo>
                  <a:cubicBezTo>
                    <a:pt x="5697" y="5566"/>
                    <a:pt x="5714" y="5525"/>
                    <a:pt x="5700" y="5484"/>
                  </a:cubicBezTo>
                  <a:cubicBezTo>
                    <a:pt x="4216" y="1828"/>
                    <a:pt x="1387" y="300"/>
                    <a:pt x="100" y="2"/>
                  </a:cubicBezTo>
                  <a:cubicBezTo>
                    <a:pt x="94" y="1"/>
                    <a:pt x="88" y="0"/>
                    <a:pt x="8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132;p23"/>
            <p:cNvSpPr/>
            <p:nvPr/>
          </p:nvSpPr>
          <p:spPr>
            <a:xfrm>
              <a:off x="393811" y="3379567"/>
              <a:ext cx="390933" cy="387389"/>
            </a:xfrm>
            <a:custGeom>
              <a:avLst/>
              <a:gdLst/>
              <a:ahLst/>
              <a:cxnLst/>
              <a:rect l="l" t="t" r="r" b="b"/>
              <a:pathLst>
                <a:path w="8053" h="7980" extrusionOk="0">
                  <a:moveTo>
                    <a:pt x="5338" y="0"/>
                  </a:moveTo>
                  <a:cubicBezTo>
                    <a:pt x="4528" y="0"/>
                    <a:pt x="3789" y="610"/>
                    <a:pt x="2980" y="610"/>
                  </a:cubicBezTo>
                  <a:cubicBezTo>
                    <a:pt x="2942" y="610"/>
                    <a:pt x="2903" y="609"/>
                    <a:pt x="2865" y="606"/>
                  </a:cubicBezTo>
                  <a:cubicBezTo>
                    <a:pt x="2636" y="585"/>
                    <a:pt x="2414" y="517"/>
                    <a:pt x="2189" y="476"/>
                  </a:cubicBezTo>
                  <a:cubicBezTo>
                    <a:pt x="2050" y="451"/>
                    <a:pt x="1906" y="437"/>
                    <a:pt x="1763" y="437"/>
                  </a:cubicBezTo>
                  <a:cubicBezTo>
                    <a:pt x="1170" y="437"/>
                    <a:pt x="572" y="662"/>
                    <a:pt x="250" y="1149"/>
                  </a:cubicBezTo>
                  <a:cubicBezTo>
                    <a:pt x="80" y="1401"/>
                    <a:pt x="1" y="1736"/>
                    <a:pt x="124" y="2012"/>
                  </a:cubicBezTo>
                  <a:cubicBezTo>
                    <a:pt x="257" y="2319"/>
                    <a:pt x="592" y="2477"/>
                    <a:pt x="902" y="2603"/>
                  </a:cubicBezTo>
                  <a:cubicBezTo>
                    <a:pt x="1209" y="2726"/>
                    <a:pt x="1547" y="2863"/>
                    <a:pt x="1715" y="3149"/>
                  </a:cubicBezTo>
                  <a:cubicBezTo>
                    <a:pt x="2052" y="3732"/>
                    <a:pt x="1499" y="4555"/>
                    <a:pt x="1861" y="5122"/>
                  </a:cubicBezTo>
                  <a:cubicBezTo>
                    <a:pt x="2014" y="5361"/>
                    <a:pt x="2298" y="5487"/>
                    <a:pt x="2575" y="5535"/>
                  </a:cubicBezTo>
                  <a:cubicBezTo>
                    <a:pt x="2806" y="5579"/>
                    <a:pt x="3042" y="5579"/>
                    <a:pt x="3277" y="5599"/>
                  </a:cubicBezTo>
                  <a:cubicBezTo>
                    <a:pt x="3390" y="5596"/>
                    <a:pt x="3499" y="5586"/>
                    <a:pt x="3608" y="5572"/>
                  </a:cubicBezTo>
                  <a:cubicBezTo>
                    <a:pt x="3732" y="5554"/>
                    <a:pt x="3861" y="5541"/>
                    <a:pt x="3989" y="5541"/>
                  </a:cubicBezTo>
                  <a:cubicBezTo>
                    <a:pt x="4192" y="5541"/>
                    <a:pt x="4394" y="5574"/>
                    <a:pt x="4574" y="5675"/>
                  </a:cubicBezTo>
                  <a:cubicBezTo>
                    <a:pt x="5038" y="5934"/>
                    <a:pt x="5182" y="6521"/>
                    <a:pt x="5462" y="6971"/>
                  </a:cubicBezTo>
                  <a:cubicBezTo>
                    <a:pt x="5799" y="7514"/>
                    <a:pt x="6397" y="7866"/>
                    <a:pt x="7025" y="7951"/>
                  </a:cubicBezTo>
                  <a:cubicBezTo>
                    <a:pt x="7124" y="7964"/>
                    <a:pt x="7263" y="7979"/>
                    <a:pt x="7405" y="7979"/>
                  </a:cubicBezTo>
                  <a:cubicBezTo>
                    <a:pt x="7561" y="7979"/>
                    <a:pt x="7719" y="7961"/>
                    <a:pt x="7830" y="7900"/>
                  </a:cubicBezTo>
                  <a:cubicBezTo>
                    <a:pt x="7847" y="7889"/>
                    <a:pt x="7861" y="7880"/>
                    <a:pt x="7875" y="7869"/>
                  </a:cubicBezTo>
                  <a:cubicBezTo>
                    <a:pt x="7878" y="7869"/>
                    <a:pt x="7878" y="7869"/>
                    <a:pt x="7878" y="7866"/>
                  </a:cubicBezTo>
                  <a:cubicBezTo>
                    <a:pt x="7909" y="7835"/>
                    <a:pt x="7946" y="7790"/>
                    <a:pt x="7960" y="7770"/>
                  </a:cubicBezTo>
                  <a:cubicBezTo>
                    <a:pt x="7964" y="7767"/>
                    <a:pt x="7967" y="7760"/>
                    <a:pt x="7970" y="7757"/>
                  </a:cubicBezTo>
                  <a:cubicBezTo>
                    <a:pt x="8052" y="7453"/>
                    <a:pt x="7916" y="7138"/>
                    <a:pt x="7912" y="6825"/>
                  </a:cubicBezTo>
                  <a:lnTo>
                    <a:pt x="7912" y="6770"/>
                  </a:lnTo>
                  <a:cubicBezTo>
                    <a:pt x="7926" y="6405"/>
                    <a:pt x="7937" y="6046"/>
                    <a:pt x="7943" y="5681"/>
                  </a:cubicBezTo>
                  <a:cubicBezTo>
                    <a:pt x="7960" y="5016"/>
                    <a:pt x="7967" y="4347"/>
                    <a:pt x="7964" y="3682"/>
                  </a:cubicBezTo>
                  <a:cubicBezTo>
                    <a:pt x="7960" y="3248"/>
                    <a:pt x="8011" y="2773"/>
                    <a:pt x="7827" y="2364"/>
                  </a:cubicBezTo>
                  <a:cubicBezTo>
                    <a:pt x="7625" y="1916"/>
                    <a:pt x="7121" y="1907"/>
                    <a:pt x="6929" y="1466"/>
                  </a:cubicBezTo>
                  <a:cubicBezTo>
                    <a:pt x="6854" y="1289"/>
                    <a:pt x="6814" y="1101"/>
                    <a:pt x="6738" y="924"/>
                  </a:cubicBezTo>
                  <a:cubicBezTo>
                    <a:pt x="6516" y="405"/>
                    <a:pt x="5984" y="29"/>
                    <a:pt x="5418" y="2"/>
                  </a:cubicBezTo>
                  <a:cubicBezTo>
                    <a:pt x="5391" y="1"/>
                    <a:pt x="5365" y="0"/>
                    <a:pt x="533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133;p23"/>
            <p:cNvSpPr/>
            <p:nvPr/>
          </p:nvSpPr>
          <p:spPr>
            <a:xfrm>
              <a:off x="436092" y="3433838"/>
              <a:ext cx="351466" cy="254910"/>
            </a:xfrm>
            <a:custGeom>
              <a:avLst/>
              <a:gdLst/>
              <a:ahLst/>
              <a:cxnLst/>
              <a:rect l="l" t="t" r="r" b="b"/>
              <a:pathLst>
                <a:path w="7240" h="5251" extrusionOk="0">
                  <a:moveTo>
                    <a:pt x="267" y="1"/>
                  </a:moveTo>
                  <a:cubicBezTo>
                    <a:pt x="193" y="1"/>
                    <a:pt x="128" y="3"/>
                    <a:pt x="72" y="7"/>
                  </a:cubicBezTo>
                  <a:cubicBezTo>
                    <a:pt x="31" y="10"/>
                    <a:pt x="1" y="48"/>
                    <a:pt x="1" y="89"/>
                  </a:cubicBezTo>
                  <a:cubicBezTo>
                    <a:pt x="4" y="128"/>
                    <a:pt x="38" y="157"/>
                    <a:pt x="76" y="157"/>
                  </a:cubicBezTo>
                  <a:cubicBezTo>
                    <a:pt x="79" y="157"/>
                    <a:pt x="81" y="157"/>
                    <a:pt x="83" y="157"/>
                  </a:cubicBezTo>
                  <a:cubicBezTo>
                    <a:pt x="137" y="153"/>
                    <a:pt x="200" y="151"/>
                    <a:pt x="270" y="151"/>
                  </a:cubicBezTo>
                  <a:cubicBezTo>
                    <a:pt x="1638" y="151"/>
                    <a:pt x="5950" y="944"/>
                    <a:pt x="7086" y="5195"/>
                  </a:cubicBezTo>
                  <a:cubicBezTo>
                    <a:pt x="7095" y="5228"/>
                    <a:pt x="7125" y="5251"/>
                    <a:pt x="7159" y="5251"/>
                  </a:cubicBezTo>
                  <a:cubicBezTo>
                    <a:pt x="7163" y="5251"/>
                    <a:pt x="7167" y="5250"/>
                    <a:pt x="7171" y="5250"/>
                  </a:cubicBezTo>
                  <a:lnTo>
                    <a:pt x="7178" y="5250"/>
                  </a:lnTo>
                  <a:cubicBezTo>
                    <a:pt x="7215" y="5236"/>
                    <a:pt x="7239" y="5195"/>
                    <a:pt x="7229" y="5157"/>
                  </a:cubicBezTo>
                  <a:cubicBezTo>
                    <a:pt x="6071" y="815"/>
                    <a:pt x="1669" y="1"/>
                    <a:pt x="267"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134;p23"/>
            <p:cNvSpPr/>
            <p:nvPr/>
          </p:nvSpPr>
          <p:spPr>
            <a:xfrm>
              <a:off x="519780" y="3520729"/>
              <a:ext cx="170199" cy="55681"/>
            </a:xfrm>
            <a:custGeom>
              <a:avLst/>
              <a:gdLst/>
              <a:ahLst/>
              <a:cxnLst/>
              <a:rect l="l" t="t" r="r" b="b"/>
              <a:pathLst>
                <a:path w="3506" h="1147" extrusionOk="0">
                  <a:moveTo>
                    <a:pt x="2775" y="1"/>
                  </a:moveTo>
                  <a:cubicBezTo>
                    <a:pt x="1057" y="1"/>
                    <a:pt x="43" y="1007"/>
                    <a:pt x="30" y="1015"/>
                  </a:cubicBezTo>
                  <a:cubicBezTo>
                    <a:pt x="0" y="1046"/>
                    <a:pt x="0" y="1094"/>
                    <a:pt x="30" y="1125"/>
                  </a:cubicBezTo>
                  <a:cubicBezTo>
                    <a:pt x="45" y="1139"/>
                    <a:pt x="66" y="1146"/>
                    <a:pt x="87" y="1146"/>
                  </a:cubicBezTo>
                  <a:cubicBezTo>
                    <a:pt x="91" y="1146"/>
                    <a:pt x="95" y="1146"/>
                    <a:pt x="99" y="1146"/>
                  </a:cubicBezTo>
                  <a:cubicBezTo>
                    <a:pt x="112" y="1142"/>
                    <a:pt x="126" y="1135"/>
                    <a:pt x="136" y="1122"/>
                  </a:cubicBezTo>
                  <a:cubicBezTo>
                    <a:pt x="148" y="1112"/>
                    <a:pt x="1122" y="152"/>
                    <a:pt x="2769" y="152"/>
                  </a:cubicBezTo>
                  <a:cubicBezTo>
                    <a:pt x="2974" y="152"/>
                    <a:pt x="3188" y="167"/>
                    <a:pt x="3413" y="200"/>
                  </a:cubicBezTo>
                  <a:cubicBezTo>
                    <a:pt x="3417" y="201"/>
                    <a:pt x="3421" y="201"/>
                    <a:pt x="3425" y="201"/>
                  </a:cubicBezTo>
                  <a:cubicBezTo>
                    <a:pt x="3461" y="201"/>
                    <a:pt x="3492" y="175"/>
                    <a:pt x="3499" y="135"/>
                  </a:cubicBezTo>
                  <a:cubicBezTo>
                    <a:pt x="3505" y="94"/>
                    <a:pt x="3478" y="57"/>
                    <a:pt x="3437" y="50"/>
                  </a:cubicBezTo>
                  <a:cubicBezTo>
                    <a:pt x="3206" y="16"/>
                    <a:pt x="2985" y="1"/>
                    <a:pt x="277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135;p23"/>
            <p:cNvSpPr/>
            <p:nvPr/>
          </p:nvSpPr>
          <p:spPr>
            <a:xfrm>
              <a:off x="2397183" y="2005523"/>
              <a:ext cx="2384725" cy="1372707"/>
            </a:xfrm>
            <a:custGeom>
              <a:avLst/>
              <a:gdLst/>
              <a:ahLst/>
              <a:cxnLst/>
              <a:rect l="l" t="t" r="r" b="b"/>
              <a:pathLst>
                <a:path w="49124" h="28277" extrusionOk="0">
                  <a:moveTo>
                    <a:pt x="18221" y="1"/>
                  </a:moveTo>
                  <a:cubicBezTo>
                    <a:pt x="17971" y="1"/>
                    <a:pt x="17721" y="56"/>
                    <a:pt x="17530" y="165"/>
                  </a:cubicBezTo>
                  <a:lnTo>
                    <a:pt x="383" y="10089"/>
                  </a:lnTo>
                  <a:cubicBezTo>
                    <a:pt x="1" y="10308"/>
                    <a:pt x="1" y="10666"/>
                    <a:pt x="383" y="10885"/>
                  </a:cubicBezTo>
                  <a:lnTo>
                    <a:pt x="30216" y="28110"/>
                  </a:lnTo>
                  <a:cubicBezTo>
                    <a:pt x="30405" y="28221"/>
                    <a:pt x="30655" y="28276"/>
                    <a:pt x="30904" y="28276"/>
                  </a:cubicBezTo>
                  <a:cubicBezTo>
                    <a:pt x="31154" y="28276"/>
                    <a:pt x="31404" y="28221"/>
                    <a:pt x="31595" y="28110"/>
                  </a:cubicBezTo>
                  <a:lnTo>
                    <a:pt x="48742" y="18189"/>
                  </a:lnTo>
                  <a:cubicBezTo>
                    <a:pt x="49124" y="17967"/>
                    <a:pt x="49124" y="17612"/>
                    <a:pt x="48742" y="17390"/>
                  </a:cubicBezTo>
                  <a:lnTo>
                    <a:pt x="18909" y="165"/>
                  </a:lnTo>
                  <a:cubicBezTo>
                    <a:pt x="18719" y="56"/>
                    <a:pt x="18470" y="1"/>
                    <a:pt x="1822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136;p23"/>
            <p:cNvSpPr/>
            <p:nvPr/>
          </p:nvSpPr>
          <p:spPr>
            <a:xfrm>
              <a:off x="4199781" y="3044527"/>
              <a:ext cx="144518" cy="75973"/>
            </a:xfrm>
            <a:custGeom>
              <a:avLst/>
              <a:gdLst/>
              <a:ahLst/>
              <a:cxnLst/>
              <a:rect l="l" t="t" r="r" b="b"/>
              <a:pathLst>
                <a:path w="2977" h="1565" extrusionOk="0">
                  <a:moveTo>
                    <a:pt x="1488" y="0"/>
                  </a:moveTo>
                  <a:cubicBezTo>
                    <a:pt x="1141" y="0"/>
                    <a:pt x="794" y="76"/>
                    <a:pt x="530" y="228"/>
                  </a:cubicBezTo>
                  <a:cubicBezTo>
                    <a:pt x="0" y="536"/>
                    <a:pt x="0" y="1030"/>
                    <a:pt x="530" y="1334"/>
                  </a:cubicBezTo>
                  <a:cubicBezTo>
                    <a:pt x="794" y="1488"/>
                    <a:pt x="1141" y="1565"/>
                    <a:pt x="1488" y="1565"/>
                  </a:cubicBezTo>
                  <a:cubicBezTo>
                    <a:pt x="1835" y="1565"/>
                    <a:pt x="2182" y="1488"/>
                    <a:pt x="2447" y="1334"/>
                  </a:cubicBezTo>
                  <a:cubicBezTo>
                    <a:pt x="2976" y="1030"/>
                    <a:pt x="2976" y="536"/>
                    <a:pt x="2447" y="228"/>
                  </a:cubicBezTo>
                  <a:cubicBezTo>
                    <a:pt x="2182" y="76"/>
                    <a:pt x="1835" y="0"/>
                    <a:pt x="148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137;p23"/>
            <p:cNvSpPr/>
            <p:nvPr/>
          </p:nvSpPr>
          <p:spPr>
            <a:xfrm>
              <a:off x="3897406" y="2853270"/>
              <a:ext cx="899345" cy="633658"/>
            </a:xfrm>
            <a:custGeom>
              <a:avLst/>
              <a:gdLst/>
              <a:ahLst/>
              <a:cxnLst/>
              <a:rect l="l" t="t" r="r" b="b"/>
              <a:pathLst>
                <a:path w="18526" h="13053" extrusionOk="0">
                  <a:moveTo>
                    <a:pt x="17946" y="1"/>
                  </a:moveTo>
                  <a:cubicBezTo>
                    <a:pt x="18212" y="223"/>
                    <a:pt x="18178" y="527"/>
                    <a:pt x="17837" y="725"/>
                  </a:cubicBezTo>
                  <a:lnTo>
                    <a:pt x="690" y="10646"/>
                  </a:lnTo>
                  <a:cubicBezTo>
                    <a:pt x="499" y="10756"/>
                    <a:pt x="250" y="10813"/>
                    <a:pt x="1" y="10813"/>
                  </a:cubicBezTo>
                  <a:lnTo>
                    <a:pt x="1" y="13053"/>
                  </a:lnTo>
                  <a:cubicBezTo>
                    <a:pt x="250" y="13053"/>
                    <a:pt x="499" y="12998"/>
                    <a:pt x="690" y="12889"/>
                  </a:cubicBezTo>
                  <a:lnTo>
                    <a:pt x="17837" y="2963"/>
                  </a:lnTo>
                  <a:cubicBezTo>
                    <a:pt x="18219" y="2745"/>
                    <a:pt x="18526" y="2209"/>
                    <a:pt x="18526" y="1769"/>
                  </a:cubicBezTo>
                  <a:lnTo>
                    <a:pt x="18526" y="1120"/>
                  </a:lnTo>
                  <a:cubicBezTo>
                    <a:pt x="18526" y="725"/>
                    <a:pt x="18274" y="251"/>
                    <a:pt x="1794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23"/>
            <p:cNvSpPr/>
            <p:nvPr/>
          </p:nvSpPr>
          <p:spPr>
            <a:xfrm>
              <a:off x="2382280" y="2498909"/>
              <a:ext cx="1515235" cy="988036"/>
            </a:xfrm>
            <a:custGeom>
              <a:avLst/>
              <a:gdLst/>
              <a:ahLst/>
              <a:cxnLst/>
              <a:rect l="l" t="t" r="r" b="b"/>
              <a:pathLst>
                <a:path w="31213" h="20353" extrusionOk="0">
                  <a:moveTo>
                    <a:pt x="584" y="1"/>
                  </a:moveTo>
                  <a:cubicBezTo>
                    <a:pt x="253" y="250"/>
                    <a:pt x="0" y="721"/>
                    <a:pt x="0" y="1120"/>
                  </a:cubicBezTo>
                  <a:lnTo>
                    <a:pt x="0" y="1768"/>
                  </a:lnTo>
                  <a:cubicBezTo>
                    <a:pt x="0" y="2209"/>
                    <a:pt x="308" y="2742"/>
                    <a:pt x="690" y="2963"/>
                  </a:cubicBezTo>
                  <a:lnTo>
                    <a:pt x="30523" y="20189"/>
                  </a:lnTo>
                  <a:cubicBezTo>
                    <a:pt x="30711" y="20298"/>
                    <a:pt x="30963" y="20353"/>
                    <a:pt x="31213" y="20353"/>
                  </a:cubicBezTo>
                  <a:lnTo>
                    <a:pt x="31213" y="18113"/>
                  </a:lnTo>
                  <a:cubicBezTo>
                    <a:pt x="30963" y="18113"/>
                    <a:pt x="30711" y="18056"/>
                    <a:pt x="30523" y="17946"/>
                  </a:cubicBezTo>
                  <a:lnTo>
                    <a:pt x="690" y="721"/>
                  </a:lnTo>
                  <a:cubicBezTo>
                    <a:pt x="348" y="527"/>
                    <a:pt x="315" y="219"/>
                    <a:pt x="58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139;p23"/>
            <p:cNvSpPr/>
            <p:nvPr/>
          </p:nvSpPr>
          <p:spPr>
            <a:xfrm>
              <a:off x="2579753" y="2115521"/>
              <a:ext cx="2008452" cy="1158575"/>
            </a:xfrm>
            <a:custGeom>
              <a:avLst/>
              <a:gdLst/>
              <a:ahLst/>
              <a:cxnLst/>
              <a:rect l="l" t="t" r="r" b="b"/>
              <a:pathLst>
                <a:path w="41373" h="23866" extrusionOk="0">
                  <a:moveTo>
                    <a:pt x="16822" y="0"/>
                  </a:moveTo>
                  <a:cubicBezTo>
                    <a:pt x="16672" y="0"/>
                    <a:pt x="16521" y="34"/>
                    <a:pt x="16407" y="100"/>
                  </a:cubicBezTo>
                  <a:lnTo>
                    <a:pt x="229" y="9458"/>
                  </a:lnTo>
                  <a:cubicBezTo>
                    <a:pt x="1" y="9592"/>
                    <a:pt x="1" y="9806"/>
                    <a:pt x="229" y="9936"/>
                  </a:cubicBezTo>
                  <a:lnTo>
                    <a:pt x="24141" y="23766"/>
                  </a:lnTo>
                  <a:cubicBezTo>
                    <a:pt x="24255" y="23832"/>
                    <a:pt x="24405" y="23865"/>
                    <a:pt x="24556" y="23865"/>
                  </a:cubicBezTo>
                  <a:cubicBezTo>
                    <a:pt x="24706" y="23865"/>
                    <a:pt x="24856" y="23832"/>
                    <a:pt x="24970" y="23766"/>
                  </a:cubicBezTo>
                  <a:lnTo>
                    <a:pt x="41144" y="14404"/>
                  </a:lnTo>
                  <a:cubicBezTo>
                    <a:pt x="41373" y="14271"/>
                    <a:pt x="41373" y="14059"/>
                    <a:pt x="41144" y="13926"/>
                  </a:cubicBezTo>
                  <a:lnTo>
                    <a:pt x="17237" y="100"/>
                  </a:lnTo>
                  <a:cubicBezTo>
                    <a:pt x="17122" y="34"/>
                    <a:pt x="16972" y="0"/>
                    <a:pt x="1682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140;p23"/>
            <p:cNvSpPr/>
            <p:nvPr/>
          </p:nvSpPr>
          <p:spPr>
            <a:xfrm>
              <a:off x="2698247" y="2179160"/>
              <a:ext cx="1113574" cy="639046"/>
            </a:xfrm>
            <a:custGeom>
              <a:avLst/>
              <a:gdLst/>
              <a:ahLst/>
              <a:cxnLst/>
              <a:rect l="l" t="t" r="r" b="b"/>
              <a:pathLst>
                <a:path w="22939" h="13164" extrusionOk="0">
                  <a:moveTo>
                    <a:pt x="14396" y="0"/>
                  </a:moveTo>
                  <a:cubicBezTo>
                    <a:pt x="14209" y="0"/>
                    <a:pt x="14021" y="41"/>
                    <a:pt x="13878" y="123"/>
                  </a:cubicBezTo>
                  <a:lnTo>
                    <a:pt x="287" y="7970"/>
                  </a:lnTo>
                  <a:cubicBezTo>
                    <a:pt x="0" y="8138"/>
                    <a:pt x="0" y="8407"/>
                    <a:pt x="287" y="8571"/>
                  </a:cubicBezTo>
                  <a:lnTo>
                    <a:pt x="8021" y="13038"/>
                  </a:lnTo>
                  <a:cubicBezTo>
                    <a:pt x="8164" y="13122"/>
                    <a:pt x="8353" y="13164"/>
                    <a:pt x="8541" y="13164"/>
                  </a:cubicBezTo>
                  <a:cubicBezTo>
                    <a:pt x="8730" y="13164"/>
                    <a:pt x="8919" y="13122"/>
                    <a:pt x="9062" y="13038"/>
                  </a:cubicBezTo>
                  <a:lnTo>
                    <a:pt x="22649" y="5195"/>
                  </a:lnTo>
                  <a:cubicBezTo>
                    <a:pt x="22939" y="5028"/>
                    <a:pt x="22939" y="4759"/>
                    <a:pt x="22649" y="4595"/>
                  </a:cubicBezTo>
                  <a:lnTo>
                    <a:pt x="14915" y="123"/>
                  </a:lnTo>
                  <a:cubicBezTo>
                    <a:pt x="14772" y="41"/>
                    <a:pt x="14584" y="0"/>
                    <a:pt x="1439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41;p23"/>
            <p:cNvSpPr/>
            <p:nvPr/>
          </p:nvSpPr>
          <p:spPr>
            <a:xfrm>
              <a:off x="2922613" y="2471337"/>
              <a:ext cx="395496" cy="222288"/>
            </a:xfrm>
            <a:custGeom>
              <a:avLst/>
              <a:gdLst/>
              <a:ahLst/>
              <a:cxnLst/>
              <a:rect l="l" t="t" r="r" b="b"/>
              <a:pathLst>
                <a:path w="8147" h="4579" extrusionOk="0">
                  <a:moveTo>
                    <a:pt x="5617" y="1"/>
                  </a:moveTo>
                  <a:cubicBezTo>
                    <a:pt x="5536" y="1"/>
                    <a:pt x="5453" y="15"/>
                    <a:pt x="5379" y="46"/>
                  </a:cubicBezTo>
                  <a:lnTo>
                    <a:pt x="3699" y="770"/>
                  </a:lnTo>
                  <a:cubicBezTo>
                    <a:pt x="3630" y="801"/>
                    <a:pt x="3548" y="817"/>
                    <a:pt x="3464" y="817"/>
                  </a:cubicBezTo>
                  <a:cubicBezTo>
                    <a:pt x="3419" y="817"/>
                    <a:pt x="3374" y="812"/>
                    <a:pt x="3331" y="804"/>
                  </a:cubicBezTo>
                  <a:lnTo>
                    <a:pt x="1348" y="415"/>
                  </a:lnTo>
                  <a:cubicBezTo>
                    <a:pt x="1303" y="406"/>
                    <a:pt x="1259" y="402"/>
                    <a:pt x="1217" y="402"/>
                  </a:cubicBezTo>
                  <a:cubicBezTo>
                    <a:pt x="954" y="402"/>
                    <a:pt x="745" y="553"/>
                    <a:pt x="836" y="709"/>
                  </a:cubicBezTo>
                  <a:lnTo>
                    <a:pt x="1512" y="1856"/>
                  </a:lnTo>
                  <a:cubicBezTo>
                    <a:pt x="1553" y="1927"/>
                    <a:pt x="1532" y="2009"/>
                    <a:pt x="1450" y="2070"/>
                  </a:cubicBezTo>
                  <a:lnTo>
                    <a:pt x="198" y="3040"/>
                  </a:lnTo>
                  <a:cubicBezTo>
                    <a:pt x="1" y="3192"/>
                    <a:pt x="188" y="3409"/>
                    <a:pt x="518" y="3409"/>
                  </a:cubicBezTo>
                  <a:cubicBezTo>
                    <a:pt x="520" y="3409"/>
                    <a:pt x="523" y="3409"/>
                    <a:pt x="525" y="3409"/>
                  </a:cubicBezTo>
                  <a:lnTo>
                    <a:pt x="2621" y="3395"/>
                  </a:lnTo>
                  <a:cubicBezTo>
                    <a:pt x="2753" y="3395"/>
                    <a:pt x="2876" y="3429"/>
                    <a:pt x="2955" y="3494"/>
                  </a:cubicBezTo>
                  <a:lnTo>
                    <a:pt x="4163" y="4480"/>
                  </a:lnTo>
                  <a:cubicBezTo>
                    <a:pt x="4245" y="4547"/>
                    <a:pt x="4368" y="4579"/>
                    <a:pt x="4491" y="4579"/>
                  </a:cubicBezTo>
                  <a:cubicBezTo>
                    <a:pt x="4656" y="4579"/>
                    <a:pt x="4820" y="4521"/>
                    <a:pt x="4877" y="4415"/>
                  </a:cubicBezTo>
                  <a:lnTo>
                    <a:pt x="5497" y="3258"/>
                  </a:lnTo>
                  <a:cubicBezTo>
                    <a:pt x="5535" y="3187"/>
                    <a:pt x="5634" y="3128"/>
                    <a:pt x="5760" y="3108"/>
                  </a:cubicBezTo>
                  <a:lnTo>
                    <a:pt x="7764" y="2746"/>
                  </a:lnTo>
                  <a:cubicBezTo>
                    <a:pt x="8082" y="2692"/>
                    <a:pt x="8146" y="2449"/>
                    <a:pt x="7877" y="2336"/>
                  </a:cubicBezTo>
                  <a:lnTo>
                    <a:pt x="6163" y="1637"/>
                  </a:lnTo>
                  <a:cubicBezTo>
                    <a:pt x="6058" y="1593"/>
                    <a:pt x="5993" y="1521"/>
                    <a:pt x="5996" y="1446"/>
                  </a:cubicBezTo>
                  <a:lnTo>
                    <a:pt x="6023" y="238"/>
                  </a:lnTo>
                  <a:cubicBezTo>
                    <a:pt x="6026" y="97"/>
                    <a:pt x="5829" y="1"/>
                    <a:pt x="5617"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142;p23"/>
            <p:cNvSpPr/>
            <p:nvPr/>
          </p:nvSpPr>
          <p:spPr>
            <a:xfrm>
              <a:off x="3192415" y="2245178"/>
              <a:ext cx="249958" cy="141557"/>
            </a:xfrm>
            <a:custGeom>
              <a:avLst/>
              <a:gdLst/>
              <a:ahLst/>
              <a:cxnLst/>
              <a:rect l="l" t="t" r="r" b="b"/>
              <a:pathLst>
                <a:path w="5149" h="2916" extrusionOk="0">
                  <a:moveTo>
                    <a:pt x="4796" y="1"/>
                  </a:moveTo>
                  <a:cubicBezTo>
                    <a:pt x="4682" y="1"/>
                    <a:pt x="4556" y="32"/>
                    <a:pt x="4455" y="91"/>
                  </a:cubicBezTo>
                  <a:lnTo>
                    <a:pt x="202" y="2545"/>
                  </a:lnTo>
                  <a:cubicBezTo>
                    <a:pt x="32" y="2644"/>
                    <a:pt x="1" y="2788"/>
                    <a:pt x="134" y="2866"/>
                  </a:cubicBezTo>
                  <a:cubicBezTo>
                    <a:pt x="192" y="2899"/>
                    <a:pt x="271" y="2915"/>
                    <a:pt x="355" y="2915"/>
                  </a:cubicBezTo>
                  <a:cubicBezTo>
                    <a:pt x="469" y="2915"/>
                    <a:pt x="594" y="2886"/>
                    <a:pt x="694" y="2829"/>
                  </a:cubicBezTo>
                  <a:lnTo>
                    <a:pt x="4947" y="374"/>
                  </a:lnTo>
                  <a:cubicBezTo>
                    <a:pt x="5117" y="272"/>
                    <a:pt x="5148" y="129"/>
                    <a:pt x="5011" y="50"/>
                  </a:cubicBezTo>
                  <a:cubicBezTo>
                    <a:pt x="4956" y="17"/>
                    <a:pt x="4879" y="1"/>
                    <a:pt x="4796" y="1"/>
                  </a:cubicBezTo>
                  <a:close/>
                </a:path>
              </a:pathLst>
            </a:custGeom>
            <a:solidFill>
              <a:srgbClr val="FAFAF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143;p23"/>
            <p:cNvSpPr/>
            <p:nvPr/>
          </p:nvSpPr>
          <p:spPr>
            <a:xfrm>
              <a:off x="3244502" y="2275323"/>
              <a:ext cx="249861" cy="141557"/>
            </a:xfrm>
            <a:custGeom>
              <a:avLst/>
              <a:gdLst/>
              <a:ahLst/>
              <a:cxnLst/>
              <a:rect l="l" t="t" r="r" b="b"/>
              <a:pathLst>
                <a:path w="5147" h="2916" extrusionOk="0">
                  <a:moveTo>
                    <a:pt x="4793" y="1"/>
                  </a:moveTo>
                  <a:cubicBezTo>
                    <a:pt x="4679" y="1"/>
                    <a:pt x="4554" y="31"/>
                    <a:pt x="4454" y="88"/>
                  </a:cubicBezTo>
                  <a:lnTo>
                    <a:pt x="202" y="2542"/>
                  </a:lnTo>
                  <a:cubicBezTo>
                    <a:pt x="30" y="2644"/>
                    <a:pt x="0" y="2787"/>
                    <a:pt x="133" y="2866"/>
                  </a:cubicBezTo>
                  <a:cubicBezTo>
                    <a:pt x="190" y="2899"/>
                    <a:pt x="267" y="2915"/>
                    <a:pt x="351" y="2915"/>
                  </a:cubicBezTo>
                  <a:cubicBezTo>
                    <a:pt x="466" y="2915"/>
                    <a:pt x="592" y="2885"/>
                    <a:pt x="693" y="2825"/>
                  </a:cubicBezTo>
                  <a:lnTo>
                    <a:pt x="4945" y="371"/>
                  </a:lnTo>
                  <a:cubicBezTo>
                    <a:pt x="5116" y="272"/>
                    <a:pt x="5147" y="129"/>
                    <a:pt x="5010" y="50"/>
                  </a:cubicBezTo>
                  <a:cubicBezTo>
                    <a:pt x="4954" y="17"/>
                    <a:pt x="4876" y="1"/>
                    <a:pt x="4793"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23"/>
            <p:cNvSpPr/>
            <p:nvPr/>
          </p:nvSpPr>
          <p:spPr>
            <a:xfrm>
              <a:off x="3296492" y="2305322"/>
              <a:ext cx="249861" cy="141557"/>
            </a:xfrm>
            <a:custGeom>
              <a:avLst/>
              <a:gdLst/>
              <a:ahLst/>
              <a:cxnLst/>
              <a:rect l="l" t="t" r="r" b="b"/>
              <a:pathLst>
                <a:path w="5147" h="2916" extrusionOk="0">
                  <a:moveTo>
                    <a:pt x="4792" y="1"/>
                  </a:moveTo>
                  <a:cubicBezTo>
                    <a:pt x="4678" y="1"/>
                    <a:pt x="4553" y="31"/>
                    <a:pt x="4455" y="87"/>
                  </a:cubicBezTo>
                  <a:lnTo>
                    <a:pt x="202" y="2545"/>
                  </a:lnTo>
                  <a:cubicBezTo>
                    <a:pt x="28" y="2644"/>
                    <a:pt x="0" y="2787"/>
                    <a:pt x="134" y="2866"/>
                  </a:cubicBezTo>
                  <a:cubicBezTo>
                    <a:pt x="192" y="2899"/>
                    <a:pt x="269" y="2915"/>
                    <a:pt x="353" y="2915"/>
                  </a:cubicBezTo>
                  <a:cubicBezTo>
                    <a:pt x="467" y="2915"/>
                    <a:pt x="593" y="2885"/>
                    <a:pt x="693" y="2828"/>
                  </a:cubicBezTo>
                  <a:lnTo>
                    <a:pt x="4946" y="374"/>
                  </a:lnTo>
                  <a:cubicBezTo>
                    <a:pt x="5117" y="272"/>
                    <a:pt x="5147" y="128"/>
                    <a:pt x="5011" y="50"/>
                  </a:cubicBezTo>
                  <a:cubicBezTo>
                    <a:pt x="4954" y="17"/>
                    <a:pt x="4876" y="1"/>
                    <a:pt x="479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23"/>
            <p:cNvSpPr/>
            <p:nvPr/>
          </p:nvSpPr>
          <p:spPr>
            <a:xfrm>
              <a:off x="3348481" y="2335467"/>
              <a:ext cx="249958" cy="141460"/>
            </a:xfrm>
            <a:custGeom>
              <a:avLst/>
              <a:gdLst/>
              <a:ahLst/>
              <a:cxnLst/>
              <a:rect l="l" t="t" r="r" b="b"/>
              <a:pathLst>
                <a:path w="5149" h="2914" extrusionOk="0">
                  <a:moveTo>
                    <a:pt x="4792" y="1"/>
                  </a:moveTo>
                  <a:cubicBezTo>
                    <a:pt x="4678" y="1"/>
                    <a:pt x="4553" y="31"/>
                    <a:pt x="4455" y="88"/>
                  </a:cubicBezTo>
                  <a:lnTo>
                    <a:pt x="202" y="2542"/>
                  </a:lnTo>
                  <a:cubicBezTo>
                    <a:pt x="29" y="2640"/>
                    <a:pt x="1" y="2788"/>
                    <a:pt x="134" y="2866"/>
                  </a:cubicBezTo>
                  <a:cubicBezTo>
                    <a:pt x="191" y="2898"/>
                    <a:pt x="267" y="2914"/>
                    <a:pt x="349" y="2914"/>
                  </a:cubicBezTo>
                  <a:cubicBezTo>
                    <a:pt x="465" y="2914"/>
                    <a:pt x="592" y="2883"/>
                    <a:pt x="694" y="2825"/>
                  </a:cubicBezTo>
                  <a:lnTo>
                    <a:pt x="4947" y="371"/>
                  </a:lnTo>
                  <a:cubicBezTo>
                    <a:pt x="5117" y="272"/>
                    <a:pt x="5148" y="129"/>
                    <a:pt x="5011" y="50"/>
                  </a:cubicBezTo>
                  <a:cubicBezTo>
                    <a:pt x="4954" y="17"/>
                    <a:pt x="4876" y="1"/>
                    <a:pt x="479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23"/>
            <p:cNvSpPr/>
            <p:nvPr/>
          </p:nvSpPr>
          <p:spPr>
            <a:xfrm>
              <a:off x="3400568" y="2365466"/>
              <a:ext cx="249861" cy="141557"/>
            </a:xfrm>
            <a:custGeom>
              <a:avLst/>
              <a:gdLst/>
              <a:ahLst/>
              <a:cxnLst/>
              <a:rect l="l" t="t" r="r" b="b"/>
              <a:pathLst>
                <a:path w="5147" h="2916" extrusionOk="0">
                  <a:moveTo>
                    <a:pt x="4791" y="1"/>
                  </a:moveTo>
                  <a:cubicBezTo>
                    <a:pt x="4677" y="1"/>
                    <a:pt x="4552" y="30"/>
                    <a:pt x="4454" y="88"/>
                  </a:cubicBezTo>
                  <a:lnTo>
                    <a:pt x="202" y="2545"/>
                  </a:lnTo>
                  <a:cubicBezTo>
                    <a:pt x="27" y="2644"/>
                    <a:pt x="0" y="2787"/>
                    <a:pt x="133" y="2866"/>
                  </a:cubicBezTo>
                  <a:cubicBezTo>
                    <a:pt x="191" y="2899"/>
                    <a:pt x="269" y="2915"/>
                    <a:pt x="353" y="2915"/>
                  </a:cubicBezTo>
                  <a:cubicBezTo>
                    <a:pt x="467" y="2915"/>
                    <a:pt x="591" y="2885"/>
                    <a:pt x="689" y="2828"/>
                  </a:cubicBezTo>
                  <a:lnTo>
                    <a:pt x="4942" y="371"/>
                  </a:lnTo>
                  <a:cubicBezTo>
                    <a:pt x="5116" y="272"/>
                    <a:pt x="5147" y="129"/>
                    <a:pt x="5010" y="50"/>
                  </a:cubicBezTo>
                  <a:cubicBezTo>
                    <a:pt x="4952" y="17"/>
                    <a:pt x="4874" y="1"/>
                    <a:pt x="479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23"/>
            <p:cNvSpPr/>
            <p:nvPr/>
          </p:nvSpPr>
          <p:spPr>
            <a:xfrm>
              <a:off x="3452558" y="2395611"/>
              <a:ext cx="249910" cy="141412"/>
            </a:xfrm>
            <a:custGeom>
              <a:avLst/>
              <a:gdLst/>
              <a:ahLst/>
              <a:cxnLst/>
              <a:rect l="l" t="t" r="r" b="b"/>
              <a:pathLst>
                <a:path w="5148" h="2913" extrusionOk="0">
                  <a:moveTo>
                    <a:pt x="4791" y="1"/>
                  </a:moveTo>
                  <a:cubicBezTo>
                    <a:pt x="4677" y="1"/>
                    <a:pt x="4553" y="30"/>
                    <a:pt x="4455" y="88"/>
                  </a:cubicBezTo>
                  <a:lnTo>
                    <a:pt x="202" y="2542"/>
                  </a:lnTo>
                  <a:cubicBezTo>
                    <a:pt x="28" y="2641"/>
                    <a:pt x="1" y="2787"/>
                    <a:pt x="134" y="2863"/>
                  </a:cubicBezTo>
                  <a:cubicBezTo>
                    <a:pt x="192" y="2896"/>
                    <a:pt x="269" y="2912"/>
                    <a:pt x="353" y="2912"/>
                  </a:cubicBezTo>
                  <a:cubicBezTo>
                    <a:pt x="467" y="2912"/>
                    <a:pt x="591" y="2882"/>
                    <a:pt x="690" y="2825"/>
                  </a:cubicBezTo>
                  <a:lnTo>
                    <a:pt x="4942" y="371"/>
                  </a:lnTo>
                  <a:cubicBezTo>
                    <a:pt x="5117" y="272"/>
                    <a:pt x="5147" y="125"/>
                    <a:pt x="5011" y="50"/>
                  </a:cubicBezTo>
                  <a:cubicBezTo>
                    <a:pt x="4953" y="17"/>
                    <a:pt x="4875" y="1"/>
                    <a:pt x="479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148;p23"/>
            <p:cNvSpPr/>
            <p:nvPr/>
          </p:nvSpPr>
          <p:spPr>
            <a:xfrm>
              <a:off x="3166930" y="2613130"/>
              <a:ext cx="459964" cy="263211"/>
            </a:xfrm>
            <a:custGeom>
              <a:avLst/>
              <a:gdLst/>
              <a:ahLst/>
              <a:cxnLst/>
              <a:rect l="l" t="t" r="r" b="b"/>
              <a:pathLst>
                <a:path w="9475" h="5422" extrusionOk="0">
                  <a:moveTo>
                    <a:pt x="8639" y="0"/>
                  </a:moveTo>
                  <a:cubicBezTo>
                    <a:pt x="8526" y="0"/>
                    <a:pt x="8414" y="25"/>
                    <a:pt x="8328" y="74"/>
                  </a:cubicBezTo>
                  <a:lnTo>
                    <a:pt x="174" y="4784"/>
                  </a:lnTo>
                  <a:cubicBezTo>
                    <a:pt x="1" y="4883"/>
                    <a:pt x="1" y="5044"/>
                    <a:pt x="174" y="5143"/>
                  </a:cubicBezTo>
                  <a:lnTo>
                    <a:pt x="526" y="5347"/>
                  </a:lnTo>
                  <a:cubicBezTo>
                    <a:pt x="611" y="5397"/>
                    <a:pt x="724" y="5422"/>
                    <a:pt x="837" y="5422"/>
                  </a:cubicBezTo>
                  <a:cubicBezTo>
                    <a:pt x="950" y="5422"/>
                    <a:pt x="1064" y="5397"/>
                    <a:pt x="1151" y="5347"/>
                  </a:cubicBezTo>
                  <a:lnTo>
                    <a:pt x="9304" y="638"/>
                  </a:lnTo>
                  <a:cubicBezTo>
                    <a:pt x="9475" y="538"/>
                    <a:pt x="9475" y="378"/>
                    <a:pt x="9304" y="279"/>
                  </a:cubicBezTo>
                  <a:lnTo>
                    <a:pt x="8950" y="74"/>
                  </a:lnTo>
                  <a:cubicBezTo>
                    <a:pt x="8864" y="25"/>
                    <a:pt x="8751" y="0"/>
                    <a:pt x="863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149;p23"/>
            <p:cNvSpPr/>
            <p:nvPr/>
          </p:nvSpPr>
          <p:spPr>
            <a:xfrm>
              <a:off x="3687652" y="2449105"/>
              <a:ext cx="223404" cy="126508"/>
            </a:xfrm>
            <a:custGeom>
              <a:avLst/>
              <a:gdLst/>
              <a:ahLst/>
              <a:cxnLst/>
              <a:rect l="l" t="t" r="r" b="b"/>
              <a:pathLst>
                <a:path w="4602" h="2606" extrusionOk="0">
                  <a:moveTo>
                    <a:pt x="3765" y="0"/>
                  </a:moveTo>
                  <a:cubicBezTo>
                    <a:pt x="3652" y="0"/>
                    <a:pt x="3538" y="25"/>
                    <a:pt x="3451" y="74"/>
                  </a:cubicBezTo>
                  <a:lnTo>
                    <a:pt x="175" y="1969"/>
                  </a:lnTo>
                  <a:cubicBezTo>
                    <a:pt x="1" y="2068"/>
                    <a:pt x="1" y="2228"/>
                    <a:pt x="175" y="2327"/>
                  </a:cubicBezTo>
                  <a:lnTo>
                    <a:pt x="526" y="2531"/>
                  </a:lnTo>
                  <a:cubicBezTo>
                    <a:pt x="612" y="2581"/>
                    <a:pt x="724" y="2606"/>
                    <a:pt x="837" y="2606"/>
                  </a:cubicBezTo>
                  <a:cubicBezTo>
                    <a:pt x="950" y="2606"/>
                    <a:pt x="1064" y="2581"/>
                    <a:pt x="1151" y="2531"/>
                  </a:cubicBezTo>
                  <a:lnTo>
                    <a:pt x="4427" y="638"/>
                  </a:lnTo>
                  <a:cubicBezTo>
                    <a:pt x="4598" y="539"/>
                    <a:pt x="4601" y="378"/>
                    <a:pt x="4427" y="279"/>
                  </a:cubicBezTo>
                  <a:lnTo>
                    <a:pt x="4076" y="74"/>
                  </a:lnTo>
                  <a:cubicBezTo>
                    <a:pt x="3990" y="25"/>
                    <a:pt x="3878" y="0"/>
                    <a:pt x="3765" y="0"/>
                  </a:cubicBezTo>
                  <a:close/>
                </a:path>
              </a:pathLst>
            </a:custGeom>
            <a:solidFill>
              <a:srgbClr val="E0E0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23"/>
            <p:cNvSpPr/>
            <p:nvPr/>
          </p:nvSpPr>
          <p:spPr>
            <a:xfrm>
              <a:off x="3266686" y="2507210"/>
              <a:ext cx="1113574" cy="639095"/>
            </a:xfrm>
            <a:custGeom>
              <a:avLst/>
              <a:gdLst/>
              <a:ahLst/>
              <a:cxnLst/>
              <a:rect l="l" t="t" r="r" b="b"/>
              <a:pathLst>
                <a:path w="22939" h="13165" extrusionOk="0">
                  <a:moveTo>
                    <a:pt x="14397" y="1"/>
                  </a:moveTo>
                  <a:cubicBezTo>
                    <a:pt x="14209" y="1"/>
                    <a:pt x="14021" y="43"/>
                    <a:pt x="13878" y="126"/>
                  </a:cubicBezTo>
                  <a:lnTo>
                    <a:pt x="287" y="7969"/>
                  </a:lnTo>
                  <a:cubicBezTo>
                    <a:pt x="0" y="8137"/>
                    <a:pt x="0" y="8407"/>
                    <a:pt x="287" y="8571"/>
                  </a:cubicBezTo>
                  <a:lnTo>
                    <a:pt x="8024" y="13041"/>
                  </a:lnTo>
                  <a:cubicBezTo>
                    <a:pt x="8168" y="13123"/>
                    <a:pt x="8355" y="13164"/>
                    <a:pt x="8543" y="13164"/>
                  </a:cubicBezTo>
                  <a:cubicBezTo>
                    <a:pt x="8731" y="13164"/>
                    <a:pt x="8919" y="13123"/>
                    <a:pt x="9062" y="13041"/>
                  </a:cubicBezTo>
                  <a:lnTo>
                    <a:pt x="22652" y="5195"/>
                  </a:lnTo>
                  <a:cubicBezTo>
                    <a:pt x="22939" y="5028"/>
                    <a:pt x="22939" y="4762"/>
                    <a:pt x="22652" y="4595"/>
                  </a:cubicBezTo>
                  <a:lnTo>
                    <a:pt x="14919" y="126"/>
                  </a:lnTo>
                  <a:cubicBezTo>
                    <a:pt x="14773" y="43"/>
                    <a:pt x="14585" y="1"/>
                    <a:pt x="1439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23"/>
            <p:cNvSpPr/>
            <p:nvPr/>
          </p:nvSpPr>
          <p:spPr>
            <a:xfrm>
              <a:off x="3491004" y="2799387"/>
              <a:ext cx="395690" cy="222288"/>
            </a:xfrm>
            <a:custGeom>
              <a:avLst/>
              <a:gdLst/>
              <a:ahLst/>
              <a:cxnLst/>
              <a:rect l="l" t="t" r="r" b="b"/>
              <a:pathLst>
                <a:path w="8151" h="4579" extrusionOk="0">
                  <a:moveTo>
                    <a:pt x="5620" y="1"/>
                  </a:moveTo>
                  <a:cubicBezTo>
                    <a:pt x="5539" y="1"/>
                    <a:pt x="5457" y="15"/>
                    <a:pt x="5383" y="46"/>
                  </a:cubicBezTo>
                  <a:lnTo>
                    <a:pt x="3704" y="773"/>
                  </a:lnTo>
                  <a:cubicBezTo>
                    <a:pt x="3635" y="802"/>
                    <a:pt x="3552" y="818"/>
                    <a:pt x="3467" y="818"/>
                  </a:cubicBezTo>
                  <a:cubicBezTo>
                    <a:pt x="3422" y="818"/>
                    <a:pt x="3376" y="813"/>
                    <a:pt x="3331" y="804"/>
                  </a:cubicBezTo>
                  <a:lnTo>
                    <a:pt x="1349" y="419"/>
                  </a:lnTo>
                  <a:cubicBezTo>
                    <a:pt x="1303" y="409"/>
                    <a:pt x="1257" y="405"/>
                    <a:pt x="1212" y="405"/>
                  </a:cubicBezTo>
                  <a:cubicBezTo>
                    <a:pt x="954" y="405"/>
                    <a:pt x="747" y="555"/>
                    <a:pt x="840" y="712"/>
                  </a:cubicBezTo>
                  <a:lnTo>
                    <a:pt x="1513" y="1855"/>
                  </a:lnTo>
                  <a:cubicBezTo>
                    <a:pt x="1554" y="1930"/>
                    <a:pt x="1533" y="2008"/>
                    <a:pt x="1455" y="2070"/>
                  </a:cubicBezTo>
                  <a:lnTo>
                    <a:pt x="202" y="3040"/>
                  </a:lnTo>
                  <a:cubicBezTo>
                    <a:pt x="1" y="3193"/>
                    <a:pt x="195" y="3412"/>
                    <a:pt x="526" y="3412"/>
                  </a:cubicBezTo>
                  <a:lnTo>
                    <a:pt x="2622" y="3394"/>
                  </a:lnTo>
                  <a:cubicBezTo>
                    <a:pt x="2754" y="3394"/>
                    <a:pt x="2881" y="3429"/>
                    <a:pt x="2956" y="3494"/>
                  </a:cubicBezTo>
                  <a:lnTo>
                    <a:pt x="4164" y="4480"/>
                  </a:lnTo>
                  <a:cubicBezTo>
                    <a:pt x="4247" y="4547"/>
                    <a:pt x="4371" y="4578"/>
                    <a:pt x="4493" y="4578"/>
                  </a:cubicBezTo>
                  <a:cubicBezTo>
                    <a:pt x="4658" y="4578"/>
                    <a:pt x="4821" y="4521"/>
                    <a:pt x="4878" y="4415"/>
                  </a:cubicBezTo>
                  <a:lnTo>
                    <a:pt x="5499" y="3261"/>
                  </a:lnTo>
                  <a:cubicBezTo>
                    <a:pt x="5539" y="3186"/>
                    <a:pt x="5639" y="3131"/>
                    <a:pt x="5765" y="3108"/>
                  </a:cubicBezTo>
                  <a:lnTo>
                    <a:pt x="7765" y="2749"/>
                  </a:lnTo>
                  <a:cubicBezTo>
                    <a:pt x="8082" y="2692"/>
                    <a:pt x="8151" y="2449"/>
                    <a:pt x="7877" y="2336"/>
                  </a:cubicBezTo>
                  <a:lnTo>
                    <a:pt x="6168" y="1640"/>
                  </a:lnTo>
                  <a:cubicBezTo>
                    <a:pt x="6059" y="1596"/>
                    <a:pt x="5993" y="1524"/>
                    <a:pt x="5997" y="1446"/>
                  </a:cubicBezTo>
                  <a:lnTo>
                    <a:pt x="6024" y="238"/>
                  </a:lnTo>
                  <a:cubicBezTo>
                    <a:pt x="6027" y="97"/>
                    <a:pt x="5830" y="1"/>
                    <a:pt x="562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23"/>
            <p:cNvSpPr/>
            <p:nvPr/>
          </p:nvSpPr>
          <p:spPr>
            <a:xfrm>
              <a:off x="3760855" y="2573373"/>
              <a:ext cx="249958" cy="141412"/>
            </a:xfrm>
            <a:custGeom>
              <a:avLst/>
              <a:gdLst/>
              <a:ahLst/>
              <a:cxnLst/>
              <a:rect l="l" t="t" r="r" b="b"/>
              <a:pathLst>
                <a:path w="5149" h="2913" extrusionOk="0">
                  <a:moveTo>
                    <a:pt x="4795" y="1"/>
                  </a:moveTo>
                  <a:cubicBezTo>
                    <a:pt x="4681" y="1"/>
                    <a:pt x="4555" y="31"/>
                    <a:pt x="4455" y="88"/>
                  </a:cubicBezTo>
                  <a:lnTo>
                    <a:pt x="202" y="2542"/>
                  </a:lnTo>
                  <a:cubicBezTo>
                    <a:pt x="32" y="2641"/>
                    <a:pt x="1" y="2788"/>
                    <a:pt x="138" y="2863"/>
                  </a:cubicBezTo>
                  <a:cubicBezTo>
                    <a:pt x="194" y="2896"/>
                    <a:pt x="271" y="2912"/>
                    <a:pt x="355" y="2912"/>
                  </a:cubicBezTo>
                  <a:cubicBezTo>
                    <a:pt x="469" y="2912"/>
                    <a:pt x="594" y="2882"/>
                    <a:pt x="694" y="2825"/>
                  </a:cubicBezTo>
                  <a:lnTo>
                    <a:pt x="4947" y="371"/>
                  </a:lnTo>
                  <a:cubicBezTo>
                    <a:pt x="5117" y="272"/>
                    <a:pt x="5148" y="129"/>
                    <a:pt x="5015" y="50"/>
                  </a:cubicBezTo>
                  <a:cubicBezTo>
                    <a:pt x="4957" y="17"/>
                    <a:pt x="4879" y="1"/>
                    <a:pt x="4795" y="1"/>
                  </a:cubicBezTo>
                  <a:close/>
                </a:path>
              </a:pathLst>
            </a:custGeom>
            <a:solidFill>
              <a:srgbClr val="FAFAF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23"/>
            <p:cNvSpPr/>
            <p:nvPr/>
          </p:nvSpPr>
          <p:spPr>
            <a:xfrm>
              <a:off x="3812942" y="2603373"/>
              <a:ext cx="249861" cy="141557"/>
            </a:xfrm>
            <a:custGeom>
              <a:avLst/>
              <a:gdLst/>
              <a:ahLst/>
              <a:cxnLst/>
              <a:rect l="l" t="t" r="r" b="b"/>
              <a:pathLst>
                <a:path w="5147" h="2916" extrusionOk="0">
                  <a:moveTo>
                    <a:pt x="4793" y="1"/>
                  </a:moveTo>
                  <a:cubicBezTo>
                    <a:pt x="4679" y="1"/>
                    <a:pt x="4554" y="30"/>
                    <a:pt x="4454" y="87"/>
                  </a:cubicBezTo>
                  <a:lnTo>
                    <a:pt x="201" y="2545"/>
                  </a:lnTo>
                  <a:cubicBezTo>
                    <a:pt x="30" y="2644"/>
                    <a:pt x="0" y="2787"/>
                    <a:pt x="136" y="2866"/>
                  </a:cubicBezTo>
                  <a:cubicBezTo>
                    <a:pt x="193" y="2899"/>
                    <a:pt x="270" y="2915"/>
                    <a:pt x="353" y="2915"/>
                  </a:cubicBezTo>
                  <a:cubicBezTo>
                    <a:pt x="467" y="2915"/>
                    <a:pt x="592" y="2885"/>
                    <a:pt x="692" y="2828"/>
                  </a:cubicBezTo>
                  <a:lnTo>
                    <a:pt x="4945" y="371"/>
                  </a:lnTo>
                  <a:cubicBezTo>
                    <a:pt x="5116" y="272"/>
                    <a:pt x="5147" y="128"/>
                    <a:pt x="5010" y="50"/>
                  </a:cubicBezTo>
                  <a:cubicBezTo>
                    <a:pt x="4954" y="17"/>
                    <a:pt x="4876" y="1"/>
                    <a:pt x="4793"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23"/>
            <p:cNvSpPr/>
            <p:nvPr/>
          </p:nvSpPr>
          <p:spPr>
            <a:xfrm>
              <a:off x="3864931" y="2633518"/>
              <a:ext cx="249910" cy="141363"/>
            </a:xfrm>
            <a:custGeom>
              <a:avLst/>
              <a:gdLst/>
              <a:ahLst/>
              <a:cxnLst/>
              <a:rect l="l" t="t" r="r" b="b"/>
              <a:pathLst>
                <a:path w="5148" h="2912" extrusionOk="0">
                  <a:moveTo>
                    <a:pt x="4798" y="0"/>
                  </a:moveTo>
                  <a:cubicBezTo>
                    <a:pt x="4683" y="0"/>
                    <a:pt x="4556" y="30"/>
                    <a:pt x="4454" y="88"/>
                  </a:cubicBezTo>
                  <a:lnTo>
                    <a:pt x="202" y="2541"/>
                  </a:lnTo>
                  <a:cubicBezTo>
                    <a:pt x="31" y="2640"/>
                    <a:pt x="1" y="2784"/>
                    <a:pt x="137" y="2862"/>
                  </a:cubicBezTo>
                  <a:cubicBezTo>
                    <a:pt x="194" y="2896"/>
                    <a:pt x="271" y="2912"/>
                    <a:pt x="354" y="2912"/>
                  </a:cubicBezTo>
                  <a:cubicBezTo>
                    <a:pt x="468" y="2912"/>
                    <a:pt x="593" y="2882"/>
                    <a:pt x="694" y="2825"/>
                  </a:cubicBezTo>
                  <a:lnTo>
                    <a:pt x="4946" y="371"/>
                  </a:lnTo>
                  <a:cubicBezTo>
                    <a:pt x="5117" y="272"/>
                    <a:pt x="5147" y="125"/>
                    <a:pt x="5011" y="47"/>
                  </a:cubicBezTo>
                  <a:cubicBezTo>
                    <a:pt x="4955" y="16"/>
                    <a:pt x="4880" y="0"/>
                    <a:pt x="479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23"/>
            <p:cNvSpPr/>
            <p:nvPr/>
          </p:nvSpPr>
          <p:spPr>
            <a:xfrm>
              <a:off x="3916921" y="2663517"/>
              <a:ext cx="249958" cy="141509"/>
            </a:xfrm>
            <a:custGeom>
              <a:avLst/>
              <a:gdLst/>
              <a:ahLst/>
              <a:cxnLst/>
              <a:rect l="l" t="t" r="r" b="b"/>
              <a:pathLst>
                <a:path w="5149" h="2915" extrusionOk="0">
                  <a:moveTo>
                    <a:pt x="4794" y="1"/>
                  </a:moveTo>
                  <a:cubicBezTo>
                    <a:pt x="4681" y="1"/>
                    <a:pt x="4555" y="31"/>
                    <a:pt x="4455" y="88"/>
                  </a:cubicBezTo>
                  <a:lnTo>
                    <a:pt x="202" y="2545"/>
                  </a:lnTo>
                  <a:cubicBezTo>
                    <a:pt x="32" y="2644"/>
                    <a:pt x="1" y="2788"/>
                    <a:pt x="138" y="2865"/>
                  </a:cubicBezTo>
                  <a:cubicBezTo>
                    <a:pt x="194" y="2899"/>
                    <a:pt x="271" y="2915"/>
                    <a:pt x="355" y="2915"/>
                  </a:cubicBezTo>
                  <a:cubicBezTo>
                    <a:pt x="469" y="2915"/>
                    <a:pt x="594" y="2885"/>
                    <a:pt x="694" y="2828"/>
                  </a:cubicBezTo>
                  <a:lnTo>
                    <a:pt x="4947" y="371"/>
                  </a:lnTo>
                  <a:cubicBezTo>
                    <a:pt x="5117" y="272"/>
                    <a:pt x="5148" y="129"/>
                    <a:pt x="5012" y="50"/>
                  </a:cubicBezTo>
                  <a:cubicBezTo>
                    <a:pt x="4955" y="17"/>
                    <a:pt x="4878" y="1"/>
                    <a:pt x="4794"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23"/>
            <p:cNvSpPr/>
            <p:nvPr/>
          </p:nvSpPr>
          <p:spPr>
            <a:xfrm>
              <a:off x="3969007" y="2693516"/>
              <a:ext cx="249861" cy="141509"/>
            </a:xfrm>
            <a:custGeom>
              <a:avLst/>
              <a:gdLst/>
              <a:ahLst/>
              <a:cxnLst/>
              <a:rect l="l" t="t" r="r" b="b"/>
              <a:pathLst>
                <a:path w="5147" h="2915" extrusionOk="0">
                  <a:moveTo>
                    <a:pt x="4795" y="1"/>
                  </a:moveTo>
                  <a:cubicBezTo>
                    <a:pt x="4681" y="1"/>
                    <a:pt x="4555" y="31"/>
                    <a:pt x="4454" y="91"/>
                  </a:cubicBezTo>
                  <a:lnTo>
                    <a:pt x="201" y="2545"/>
                  </a:lnTo>
                  <a:cubicBezTo>
                    <a:pt x="31" y="2644"/>
                    <a:pt x="0" y="2787"/>
                    <a:pt x="136" y="2866"/>
                  </a:cubicBezTo>
                  <a:cubicBezTo>
                    <a:pt x="193" y="2899"/>
                    <a:pt x="270" y="2915"/>
                    <a:pt x="354" y="2915"/>
                  </a:cubicBezTo>
                  <a:cubicBezTo>
                    <a:pt x="467" y="2915"/>
                    <a:pt x="592" y="2885"/>
                    <a:pt x="692" y="2828"/>
                  </a:cubicBezTo>
                  <a:lnTo>
                    <a:pt x="4945" y="374"/>
                  </a:lnTo>
                  <a:cubicBezTo>
                    <a:pt x="5116" y="272"/>
                    <a:pt x="5147" y="128"/>
                    <a:pt x="5010" y="50"/>
                  </a:cubicBezTo>
                  <a:cubicBezTo>
                    <a:pt x="4954" y="17"/>
                    <a:pt x="4878" y="1"/>
                    <a:pt x="479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23"/>
            <p:cNvSpPr/>
            <p:nvPr/>
          </p:nvSpPr>
          <p:spPr>
            <a:xfrm>
              <a:off x="4020997" y="2723661"/>
              <a:ext cx="249910" cy="141509"/>
            </a:xfrm>
            <a:custGeom>
              <a:avLst/>
              <a:gdLst/>
              <a:ahLst/>
              <a:cxnLst/>
              <a:rect l="l" t="t" r="r" b="b"/>
              <a:pathLst>
                <a:path w="5148" h="2915" extrusionOk="0">
                  <a:moveTo>
                    <a:pt x="4794" y="0"/>
                  </a:moveTo>
                  <a:cubicBezTo>
                    <a:pt x="4680" y="0"/>
                    <a:pt x="4555" y="30"/>
                    <a:pt x="4454" y="87"/>
                  </a:cubicBezTo>
                  <a:lnTo>
                    <a:pt x="202" y="2541"/>
                  </a:lnTo>
                  <a:cubicBezTo>
                    <a:pt x="31" y="2644"/>
                    <a:pt x="1" y="2787"/>
                    <a:pt x="137" y="2866"/>
                  </a:cubicBezTo>
                  <a:cubicBezTo>
                    <a:pt x="193" y="2899"/>
                    <a:pt x="269" y="2915"/>
                    <a:pt x="352" y="2915"/>
                  </a:cubicBezTo>
                  <a:cubicBezTo>
                    <a:pt x="466" y="2915"/>
                    <a:pt x="592" y="2884"/>
                    <a:pt x="694" y="2825"/>
                  </a:cubicBezTo>
                  <a:lnTo>
                    <a:pt x="4946" y="371"/>
                  </a:lnTo>
                  <a:cubicBezTo>
                    <a:pt x="5117" y="272"/>
                    <a:pt x="5147" y="128"/>
                    <a:pt x="5011" y="50"/>
                  </a:cubicBezTo>
                  <a:cubicBezTo>
                    <a:pt x="4955" y="17"/>
                    <a:pt x="4877" y="0"/>
                    <a:pt x="4794"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23"/>
            <p:cNvSpPr/>
            <p:nvPr/>
          </p:nvSpPr>
          <p:spPr>
            <a:xfrm>
              <a:off x="3735370" y="2941229"/>
              <a:ext cx="459964" cy="263162"/>
            </a:xfrm>
            <a:custGeom>
              <a:avLst/>
              <a:gdLst/>
              <a:ahLst/>
              <a:cxnLst/>
              <a:rect l="l" t="t" r="r" b="b"/>
              <a:pathLst>
                <a:path w="9475" h="5421" extrusionOk="0">
                  <a:moveTo>
                    <a:pt x="8639" y="0"/>
                  </a:moveTo>
                  <a:cubicBezTo>
                    <a:pt x="8526" y="0"/>
                    <a:pt x="8414" y="26"/>
                    <a:pt x="8328" y="77"/>
                  </a:cubicBezTo>
                  <a:lnTo>
                    <a:pt x="175" y="4783"/>
                  </a:lnTo>
                  <a:cubicBezTo>
                    <a:pt x="1" y="4882"/>
                    <a:pt x="1" y="5042"/>
                    <a:pt x="175" y="5141"/>
                  </a:cubicBezTo>
                  <a:lnTo>
                    <a:pt x="526" y="5346"/>
                  </a:lnTo>
                  <a:cubicBezTo>
                    <a:pt x="613" y="5396"/>
                    <a:pt x="727" y="5421"/>
                    <a:pt x="840" y="5421"/>
                  </a:cubicBezTo>
                  <a:cubicBezTo>
                    <a:pt x="953" y="5421"/>
                    <a:pt x="1065" y="5396"/>
                    <a:pt x="1151" y="5346"/>
                  </a:cubicBezTo>
                  <a:lnTo>
                    <a:pt x="9304" y="640"/>
                  </a:lnTo>
                  <a:cubicBezTo>
                    <a:pt x="9475" y="537"/>
                    <a:pt x="9475" y="377"/>
                    <a:pt x="9304" y="277"/>
                  </a:cubicBezTo>
                  <a:lnTo>
                    <a:pt x="8953" y="77"/>
                  </a:lnTo>
                  <a:cubicBezTo>
                    <a:pt x="8866" y="26"/>
                    <a:pt x="8752" y="0"/>
                    <a:pt x="863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23"/>
            <p:cNvSpPr/>
            <p:nvPr/>
          </p:nvSpPr>
          <p:spPr>
            <a:xfrm>
              <a:off x="4256285" y="2777301"/>
              <a:ext cx="223210" cy="126363"/>
            </a:xfrm>
            <a:custGeom>
              <a:avLst/>
              <a:gdLst/>
              <a:ahLst/>
              <a:cxnLst/>
              <a:rect l="l" t="t" r="r" b="b"/>
              <a:pathLst>
                <a:path w="4598" h="2603" extrusionOk="0">
                  <a:moveTo>
                    <a:pt x="3761" y="1"/>
                  </a:moveTo>
                  <a:cubicBezTo>
                    <a:pt x="3648" y="1"/>
                    <a:pt x="3536" y="25"/>
                    <a:pt x="3450" y="75"/>
                  </a:cubicBezTo>
                  <a:lnTo>
                    <a:pt x="171" y="1965"/>
                  </a:lnTo>
                  <a:cubicBezTo>
                    <a:pt x="0" y="2065"/>
                    <a:pt x="0" y="2225"/>
                    <a:pt x="171" y="2328"/>
                  </a:cubicBezTo>
                  <a:lnTo>
                    <a:pt x="522" y="2528"/>
                  </a:lnTo>
                  <a:cubicBezTo>
                    <a:pt x="609" y="2578"/>
                    <a:pt x="723" y="2603"/>
                    <a:pt x="836" y="2603"/>
                  </a:cubicBezTo>
                  <a:cubicBezTo>
                    <a:pt x="949" y="2603"/>
                    <a:pt x="1061" y="2578"/>
                    <a:pt x="1147" y="2528"/>
                  </a:cubicBezTo>
                  <a:lnTo>
                    <a:pt x="4424" y="638"/>
                  </a:lnTo>
                  <a:cubicBezTo>
                    <a:pt x="4597" y="539"/>
                    <a:pt x="4597" y="375"/>
                    <a:pt x="4424" y="276"/>
                  </a:cubicBezTo>
                  <a:lnTo>
                    <a:pt x="4071" y="75"/>
                  </a:lnTo>
                  <a:cubicBezTo>
                    <a:pt x="3986" y="25"/>
                    <a:pt x="3874" y="1"/>
                    <a:pt x="376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23"/>
            <p:cNvSpPr/>
            <p:nvPr/>
          </p:nvSpPr>
          <p:spPr>
            <a:xfrm>
              <a:off x="2876157" y="2276099"/>
              <a:ext cx="31846" cy="16797"/>
            </a:xfrm>
            <a:custGeom>
              <a:avLst/>
              <a:gdLst/>
              <a:ahLst/>
              <a:cxnLst/>
              <a:rect l="l" t="t" r="r" b="b"/>
              <a:pathLst>
                <a:path w="656" h="346" extrusionOk="0">
                  <a:moveTo>
                    <a:pt x="329" y="0"/>
                  </a:moveTo>
                  <a:cubicBezTo>
                    <a:pt x="252" y="0"/>
                    <a:pt x="175" y="17"/>
                    <a:pt x="117" y="51"/>
                  </a:cubicBezTo>
                  <a:cubicBezTo>
                    <a:pt x="1" y="120"/>
                    <a:pt x="1" y="229"/>
                    <a:pt x="117" y="297"/>
                  </a:cubicBezTo>
                  <a:cubicBezTo>
                    <a:pt x="175" y="329"/>
                    <a:pt x="252" y="345"/>
                    <a:pt x="329" y="345"/>
                  </a:cubicBezTo>
                  <a:cubicBezTo>
                    <a:pt x="405" y="345"/>
                    <a:pt x="482" y="329"/>
                    <a:pt x="540" y="297"/>
                  </a:cubicBezTo>
                  <a:cubicBezTo>
                    <a:pt x="656" y="229"/>
                    <a:pt x="656" y="120"/>
                    <a:pt x="540" y="51"/>
                  </a:cubicBezTo>
                  <a:cubicBezTo>
                    <a:pt x="482" y="17"/>
                    <a:pt x="405" y="0"/>
                    <a:pt x="32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23"/>
            <p:cNvSpPr/>
            <p:nvPr/>
          </p:nvSpPr>
          <p:spPr>
            <a:xfrm>
              <a:off x="2817178" y="2354884"/>
              <a:ext cx="63691" cy="33593"/>
            </a:xfrm>
            <a:custGeom>
              <a:avLst/>
              <a:gdLst/>
              <a:ahLst/>
              <a:cxnLst/>
              <a:rect l="l" t="t" r="r" b="b"/>
              <a:pathLst>
                <a:path w="1312" h="692" extrusionOk="0">
                  <a:moveTo>
                    <a:pt x="657" y="1"/>
                  </a:moveTo>
                  <a:cubicBezTo>
                    <a:pt x="504" y="1"/>
                    <a:pt x="351" y="34"/>
                    <a:pt x="233" y="101"/>
                  </a:cubicBezTo>
                  <a:cubicBezTo>
                    <a:pt x="1" y="238"/>
                    <a:pt x="1" y="456"/>
                    <a:pt x="233" y="589"/>
                  </a:cubicBezTo>
                  <a:cubicBezTo>
                    <a:pt x="351" y="657"/>
                    <a:pt x="504" y="691"/>
                    <a:pt x="657" y="691"/>
                  </a:cubicBezTo>
                  <a:cubicBezTo>
                    <a:pt x="811" y="691"/>
                    <a:pt x="963" y="657"/>
                    <a:pt x="1080" y="589"/>
                  </a:cubicBezTo>
                  <a:cubicBezTo>
                    <a:pt x="1311" y="456"/>
                    <a:pt x="1311" y="238"/>
                    <a:pt x="1080" y="101"/>
                  </a:cubicBezTo>
                  <a:cubicBezTo>
                    <a:pt x="963" y="34"/>
                    <a:pt x="811" y="1"/>
                    <a:pt x="65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23"/>
            <p:cNvSpPr/>
            <p:nvPr/>
          </p:nvSpPr>
          <p:spPr>
            <a:xfrm>
              <a:off x="2890914" y="2244304"/>
              <a:ext cx="179325" cy="101119"/>
            </a:xfrm>
            <a:custGeom>
              <a:avLst/>
              <a:gdLst/>
              <a:ahLst/>
              <a:cxnLst/>
              <a:rect l="l" t="t" r="r" b="b"/>
              <a:pathLst>
                <a:path w="3694" h="2083" extrusionOk="0">
                  <a:moveTo>
                    <a:pt x="3263" y="1"/>
                  </a:moveTo>
                  <a:cubicBezTo>
                    <a:pt x="3154" y="1"/>
                    <a:pt x="3043" y="25"/>
                    <a:pt x="2956" y="75"/>
                  </a:cubicBezTo>
                  <a:lnTo>
                    <a:pt x="175" y="1683"/>
                  </a:lnTo>
                  <a:cubicBezTo>
                    <a:pt x="11" y="1778"/>
                    <a:pt x="0" y="1928"/>
                    <a:pt x="158" y="2017"/>
                  </a:cubicBezTo>
                  <a:cubicBezTo>
                    <a:pt x="231" y="2061"/>
                    <a:pt x="329" y="2082"/>
                    <a:pt x="429" y="2082"/>
                  </a:cubicBezTo>
                  <a:cubicBezTo>
                    <a:pt x="539" y="2082"/>
                    <a:pt x="652" y="2057"/>
                    <a:pt x="738" y="2007"/>
                  </a:cubicBezTo>
                  <a:lnTo>
                    <a:pt x="3519" y="402"/>
                  </a:lnTo>
                  <a:cubicBezTo>
                    <a:pt x="3687" y="307"/>
                    <a:pt x="3693" y="157"/>
                    <a:pt x="3540" y="65"/>
                  </a:cubicBezTo>
                  <a:cubicBezTo>
                    <a:pt x="3464" y="22"/>
                    <a:pt x="3365" y="1"/>
                    <a:pt x="326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23"/>
            <p:cNvSpPr/>
            <p:nvPr/>
          </p:nvSpPr>
          <p:spPr>
            <a:xfrm>
              <a:off x="772592" y="1042343"/>
              <a:ext cx="1799175" cy="2857990"/>
            </a:xfrm>
            <a:custGeom>
              <a:avLst/>
              <a:gdLst/>
              <a:ahLst/>
              <a:cxnLst/>
              <a:rect l="l" t="t" r="r" b="b"/>
              <a:pathLst>
                <a:path w="37062" h="58873" extrusionOk="0">
                  <a:moveTo>
                    <a:pt x="32038" y="0"/>
                  </a:moveTo>
                  <a:lnTo>
                    <a:pt x="29260" y="1604"/>
                  </a:lnTo>
                  <a:lnTo>
                    <a:pt x="523" y="18194"/>
                  </a:lnTo>
                  <a:cubicBezTo>
                    <a:pt x="379" y="18276"/>
                    <a:pt x="252" y="18420"/>
                    <a:pt x="157" y="18583"/>
                  </a:cubicBezTo>
                  <a:cubicBezTo>
                    <a:pt x="58" y="18747"/>
                    <a:pt x="0" y="18931"/>
                    <a:pt x="0" y="19095"/>
                  </a:cubicBezTo>
                  <a:lnTo>
                    <a:pt x="0" y="53406"/>
                  </a:lnTo>
                  <a:cubicBezTo>
                    <a:pt x="0" y="55270"/>
                    <a:pt x="1314" y="57539"/>
                    <a:pt x="2928" y="58471"/>
                  </a:cubicBezTo>
                  <a:cubicBezTo>
                    <a:pt x="3398" y="58743"/>
                    <a:pt x="3842" y="58872"/>
                    <a:pt x="4235" y="58872"/>
                  </a:cubicBezTo>
                  <a:cubicBezTo>
                    <a:pt x="5194" y="58872"/>
                    <a:pt x="5853" y="58107"/>
                    <a:pt x="5853" y="56785"/>
                  </a:cubicBezTo>
                  <a:lnTo>
                    <a:pt x="5853" y="22474"/>
                  </a:lnTo>
                  <a:cubicBezTo>
                    <a:pt x="5853" y="22307"/>
                    <a:pt x="5912" y="22123"/>
                    <a:pt x="6007" y="21959"/>
                  </a:cubicBezTo>
                  <a:cubicBezTo>
                    <a:pt x="6102" y="21798"/>
                    <a:pt x="6229" y="21658"/>
                    <a:pt x="6372" y="21573"/>
                  </a:cubicBezTo>
                  <a:lnTo>
                    <a:pt x="32185" y="6672"/>
                  </a:lnTo>
                  <a:lnTo>
                    <a:pt x="35110" y="4983"/>
                  </a:lnTo>
                  <a:lnTo>
                    <a:pt x="35113" y="4983"/>
                  </a:lnTo>
                  <a:lnTo>
                    <a:pt x="37062" y="3856"/>
                  </a:lnTo>
                  <a:lnTo>
                    <a:pt x="37062" y="3290"/>
                  </a:lnTo>
                  <a:cubicBezTo>
                    <a:pt x="37062" y="3136"/>
                    <a:pt x="37007" y="2965"/>
                    <a:pt x="36918" y="2812"/>
                  </a:cubicBezTo>
                  <a:lnTo>
                    <a:pt x="5400" y="21010"/>
                  </a:lnTo>
                  <a:cubicBezTo>
                    <a:pt x="5256" y="21092"/>
                    <a:pt x="5126" y="21236"/>
                    <a:pt x="5031" y="21399"/>
                  </a:cubicBezTo>
                  <a:cubicBezTo>
                    <a:pt x="4935" y="21563"/>
                    <a:pt x="4877" y="21743"/>
                    <a:pt x="4877" y="21911"/>
                  </a:cubicBezTo>
                  <a:lnTo>
                    <a:pt x="4877" y="56219"/>
                  </a:lnTo>
                  <a:cubicBezTo>
                    <a:pt x="4877" y="57102"/>
                    <a:pt x="4438" y="57611"/>
                    <a:pt x="3799" y="57611"/>
                  </a:cubicBezTo>
                  <a:cubicBezTo>
                    <a:pt x="3537" y="57611"/>
                    <a:pt x="3241" y="57525"/>
                    <a:pt x="2928" y="57345"/>
                  </a:cubicBezTo>
                  <a:cubicBezTo>
                    <a:pt x="1850" y="56724"/>
                    <a:pt x="976" y="55212"/>
                    <a:pt x="976" y="53969"/>
                  </a:cubicBezTo>
                  <a:lnTo>
                    <a:pt x="976" y="19696"/>
                  </a:lnTo>
                  <a:cubicBezTo>
                    <a:pt x="976" y="19522"/>
                    <a:pt x="1041" y="19324"/>
                    <a:pt x="1147" y="19157"/>
                  </a:cubicBezTo>
                  <a:cubicBezTo>
                    <a:pt x="1239" y="19007"/>
                    <a:pt x="1362" y="18873"/>
                    <a:pt x="1495" y="18795"/>
                  </a:cubicBezTo>
                  <a:lnTo>
                    <a:pt x="32188" y="1037"/>
                  </a:lnTo>
                  <a:lnTo>
                    <a:pt x="32185" y="515"/>
                  </a:lnTo>
                  <a:cubicBezTo>
                    <a:pt x="32185" y="348"/>
                    <a:pt x="32130" y="160"/>
                    <a:pt x="3203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p23"/>
            <p:cNvSpPr/>
            <p:nvPr/>
          </p:nvSpPr>
          <p:spPr>
            <a:xfrm>
              <a:off x="867300" y="1097002"/>
              <a:ext cx="1562469" cy="2681043"/>
            </a:xfrm>
            <a:custGeom>
              <a:avLst/>
              <a:gdLst/>
              <a:ahLst/>
              <a:cxnLst/>
              <a:rect l="l" t="t" r="r" b="b"/>
              <a:pathLst>
                <a:path w="32186" h="55228" extrusionOk="0">
                  <a:moveTo>
                    <a:pt x="32039" y="0"/>
                  </a:moveTo>
                  <a:lnTo>
                    <a:pt x="520" y="18195"/>
                  </a:lnTo>
                  <a:cubicBezTo>
                    <a:pt x="380" y="18280"/>
                    <a:pt x="254" y="18420"/>
                    <a:pt x="155" y="18584"/>
                  </a:cubicBezTo>
                  <a:cubicBezTo>
                    <a:pt x="59" y="18744"/>
                    <a:pt x="1" y="18932"/>
                    <a:pt x="1" y="19096"/>
                  </a:cubicBezTo>
                  <a:lnTo>
                    <a:pt x="1" y="53407"/>
                  </a:lnTo>
                  <a:cubicBezTo>
                    <a:pt x="1" y="54028"/>
                    <a:pt x="438" y="54782"/>
                    <a:pt x="977" y="55093"/>
                  </a:cubicBezTo>
                  <a:cubicBezTo>
                    <a:pt x="1135" y="55184"/>
                    <a:pt x="1283" y="55227"/>
                    <a:pt x="1414" y="55227"/>
                  </a:cubicBezTo>
                  <a:cubicBezTo>
                    <a:pt x="1733" y="55227"/>
                    <a:pt x="1950" y="54973"/>
                    <a:pt x="1950" y="54533"/>
                  </a:cubicBezTo>
                  <a:lnTo>
                    <a:pt x="1950" y="20222"/>
                  </a:lnTo>
                  <a:cubicBezTo>
                    <a:pt x="1950" y="20058"/>
                    <a:pt x="2008" y="19870"/>
                    <a:pt x="2104" y="19710"/>
                  </a:cubicBezTo>
                  <a:cubicBezTo>
                    <a:pt x="2199" y="19546"/>
                    <a:pt x="2326" y="19403"/>
                    <a:pt x="2472" y="19321"/>
                  </a:cubicBezTo>
                  <a:lnTo>
                    <a:pt x="32186" y="2164"/>
                  </a:lnTo>
                  <a:lnTo>
                    <a:pt x="32186" y="512"/>
                  </a:lnTo>
                  <a:cubicBezTo>
                    <a:pt x="32186" y="344"/>
                    <a:pt x="32128" y="160"/>
                    <a:pt x="3203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23"/>
            <p:cNvSpPr/>
            <p:nvPr/>
          </p:nvSpPr>
          <p:spPr>
            <a:xfrm>
              <a:off x="725360" y="1917079"/>
              <a:ext cx="386078" cy="2042919"/>
            </a:xfrm>
            <a:custGeom>
              <a:avLst/>
              <a:gdLst/>
              <a:ahLst/>
              <a:cxnLst/>
              <a:rect l="l" t="t" r="r" b="b"/>
              <a:pathLst>
                <a:path w="7953" h="42083" extrusionOk="0">
                  <a:moveTo>
                    <a:pt x="151" y="1"/>
                  </a:moveTo>
                  <a:cubicBezTo>
                    <a:pt x="58" y="160"/>
                    <a:pt x="1" y="345"/>
                    <a:pt x="1" y="513"/>
                  </a:cubicBezTo>
                  <a:lnTo>
                    <a:pt x="1" y="34526"/>
                  </a:lnTo>
                  <a:cubicBezTo>
                    <a:pt x="1" y="37178"/>
                    <a:pt x="1745" y="40335"/>
                    <a:pt x="3901" y="41581"/>
                  </a:cubicBezTo>
                  <a:cubicBezTo>
                    <a:pt x="4492" y="41921"/>
                    <a:pt x="5052" y="42082"/>
                    <a:pt x="5554" y="42082"/>
                  </a:cubicBezTo>
                  <a:cubicBezTo>
                    <a:pt x="5927" y="42082"/>
                    <a:pt x="6268" y="41993"/>
                    <a:pt x="6567" y="41823"/>
                  </a:cubicBezTo>
                  <a:cubicBezTo>
                    <a:pt x="7038" y="41550"/>
                    <a:pt x="7403" y="41072"/>
                    <a:pt x="7614" y="40417"/>
                  </a:cubicBezTo>
                  <a:cubicBezTo>
                    <a:pt x="7628" y="40369"/>
                    <a:pt x="7639" y="40325"/>
                    <a:pt x="7652" y="40277"/>
                  </a:cubicBezTo>
                  <a:cubicBezTo>
                    <a:pt x="7666" y="40229"/>
                    <a:pt x="7680" y="40178"/>
                    <a:pt x="7690" y="40127"/>
                  </a:cubicBezTo>
                  <a:cubicBezTo>
                    <a:pt x="7704" y="40069"/>
                    <a:pt x="7710" y="40015"/>
                    <a:pt x="7724" y="39956"/>
                  </a:cubicBezTo>
                  <a:cubicBezTo>
                    <a:pt x="7734" y="39898"/>
                    <a:pt x="7745" y="39833"/>
                    <a:pt x="7751" y="39769"/>
                  </a:cubicBezTo>
                  <a:cubicBezTo>
                    <a:pt x="7786" y="39536"/>
                    <a:pt x="7799" y="39290"/>
                    <a:pt x="7799" y="39032"/>
                  </a:cubicBezTo>
                  <a:lnTo>
                    <a:pt x="7799" y="5018"/>
                  </a:lnTo>
                  <a:cubicBezTo>
                    <a:pt x="7799" y="4850"/>
                    <a:pt x="7857" y="4665"/>
                    <a:pt x="7953" y="4506"/>
                  </a:cubicBezTo>
                  <a:lnTo>
                    <a:pt x="6980" y="3939"/>
                  </a:lnTo>
                  <a:cubicBezTo>
                    <a:pt x="6885" y="4103"/>
                    <a:pt x="6826" y="4287"/>
                    <a:pt x="6826" y="4454"/>
                  </a:cubicBezTo>
                  <a:lnTo>
                    <a:pt x="6826" y="38765"/>
                  </a:lnTo>
                  <a:cubicBezTo>
                    <a:pt x="6826" y="40087"/>
                    <a:pt x="6167" y="40852"/>
                    <a:pt x="5208" y="40852"/>
                  </a:cubicBezTo>
                  <a:cubicBezTo>
                    <a:pt x="4815" y="40852"/>
                    <a:pt x="4371" y="40723"/>
                    <a:pt x="3901" y="40451"/>
                  </a:cubicBezTo>
                  <a:cubicBezTo>
                    <a:pt x="2287" y="39519"/>
                    <a:pt x="973" y="37250"/>
                    <a:pt x="973" y="35386"/>
                  </a:cubicBezTo>
                  <a:lnTo>
                    <a:pt x="973" y="1075"/>
                  </a:lnTo>
                  <a:cubicBezTo>
                    <a:pt x="973" y="911"/>
                    <a:pt x="1031" y="727"/>
                    <a:pt x="1130" y="563"/>
                  </a:cubicBezTo>
                  <a:lnTo>
                    <a:pt x="151" y="1"/>
                  </a:lnTo>
                  <a:close/>
                </a:path>
              </a:pathLst>
            </a:custGeom>
            <a:solidFill>
              <a:srgbClr val="EBEB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23"/>
            <p:cNvSpPr/>
            <p:nvPr/>
          </p:nvSpPr>
          <p:spPr>
            <a:xfrm>
              <a:off x="819970" y="1972223"/>
              <a:ext cx="196899" cy="1866847"/>
            </a:xfrm>
            <a:custGeom>
              <a:avLst/>
              <a:gdLst/>
              <a:ahLst/>
              <a:cxnLst/>
              <a:rect l="l" t="t" r="r" b="b"/>
              <a:pathLst>
                <a:path w="4056" h="38456" extrusionOk="0">
                  <a:moveTo>
                    <a:pt x="171" y="1"/>
                  </a:moveTo>
                  <a:cubicBezTo>
                    <a:pt x="65" y="168"/>
                    <a:pt x="0" y="366"/>
                    <a:pt x="0" y="540"/>
                  </a:cubicBezTo>
                  <a:lnTo>
                    <a:pt x="0" y="34813"/>
                  </a:lnTo>
                  <a:cubicBezTo>
                    <a:pt x="0" y="36056"/>
                    <a:pt x="874" y="37568"/>
                    <a:pt x="1952" y="38189"/>
                  </a:cubicBezTo>
                  <a:cubicBezTo>
                    <a:pt x="2265" y="38369"/>
                    <a:pt x="2561" y="38455"/>
                    <a:pt x="2823" y="38455"/>
                  </a:cubicBezTo>
                  <a:cubicBezTo>
                    <a:pt x="3462" y="38455"/>
                    <a:pt x="3901" y="37946"/>
                    <a:pt x="3901" y="37063"/>
                  </a:cubicBezTo>
                  <a:lnTo>
                    <a:pt x="3901" y="2755"/>
                  </a:lnTo>
                  <a:cubicBezTo>
                    <a:pt x="3901" y="2587"/>
                    <a:pt x="3959" y="2407"/>
                    <a:pt x="4055" y="2243"/>
                  </a:cubicBezTo>
                  <a:lnTo>
                    <a:pt x="3079" y="1680"/>
                  </a:lnTo>
                  <a:cubicBezTo>
                    <a:pt x="2983" y="1840"/>
                    <a:pt x="2925" y="2028"/>
                    <a:pt x="2925" y="2192"/>
                  </a:cubicBezTo>
                  <a:lnTo>
                    <a:pt x="2925" y="36503"/>
                  </a:lnTo>
                  <a:cubicBezTo>
                    <a:pt x="2925" y="36943"/>
                    <a:pt x="2708" y="37197"/>
                    <a:pt x="2389" y="37197"/>
                  </a:cubicBezTo>
                  <a:cubicBezTo>
                    <a:pt x="2258" y="37197"/>
                    <a:pt x="2110" y="37154"/>
                    <a:pt x="1952" y="37063"/>
                  </a:cubicBezTo>
                  <a:cubicBezTo>
                    <a:pt x="1413" y="36752"/>
                    <a:pt x="976" y="35998"/>
                    <a:pt x="976" y="35377"/>
                  </a:cubicBezTo>
                  <a:lnTo>
                    <a:pt x="976" y="1066"/>
                  </a:lnTo>
                  <a:cubicBezTo>
                    <a:pt x="976" y="902"/>
                    <a:pt x="1034" y="714"/>
                    <a:pt x="1130" y="554"/>
                  </a:cubicBezTo>
                  <a:lnTo>
                    <a:pt x="171" y="1"/>
                  </a:lnTo>
                  <a:close/>
                </a:path>
              </a:pathLst>
            </a:custGeom>
            <a:solidFill>
              <a:srgbClr val="EBEB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23"/>
            <p:cNvSpPr/>
            <p:nvPr/>
          </p:nvSpPr>
          <p:spPr>
            <a:xfrm>
              <a:off x="732641" y="1019043"/>
              <a:ext cx="1595286" cy="925462"/>
            </a:xfrm>
            <a:custGeom>
              <a:avLst/>
              <a:gdLst/>
              <a:ahLst/>
              <a:cxnLst/>
              <a:rect l="l" t="t" r="r" b="b"/>
              <a:pathLst>
                <a:path w="32862" h="19064" extrusionOk="0">
                  <a:moveTo>
                    <a:pt x="32045" y="1"/>
                  </a:moveTo>
                  <a:cubicBezTo>
                    <a:pt x="31855" y="1"/>
                    <a:pt x="31661" y="44"/>
                    <a:pt x="31510" y="132"/>
                  </a:cubicBezTo>
                  <a:lnTo>
                    <a:pt x="30980" y="435"/>
                  </a:lnTo>
                  <a:lnTo>
                    <a:pt x="30694" y="603"/>
                  </a:lnTo>
                  <a:lnTo>
                    <a:pt x="30212" y="879"/>
                  </a:lnTo>
                  <a:lnTo>
                    <a:pt x="29662" y="1197"/>
                  </a:lnTo>
                  <a:lnTo>
                    <a:pt x="29106" y="1517"/>
                  </a:lnTo>
                  <a:cubicBezTo>
                    <a:pt x="21912" y="5671"/>
                    <a:pt x="3676" y="16203"/>
                    <a:pt x="369" y="18112"/>
                  </a:cubicBezTo>
                  <a:cubicBezTo>
                    <a:pt x="226" y="18197"/>
                    <a:pt x="96" y="18337"/>
                    <a:pt x="1" y="18501"/>
                  </a:cubicBezTo>
                  <a:lnTo>
                    <a:pt x="980" y="19063"/>
                  </a:lnTo>
                  <a:cubicBezTo>
                    <a:pt x="1075" y="18900"/>
                    <a:pt x="1202" y="18756"/>
                    <a:pt x="1346" y="18674"/>
                  </a:cubicBezTo>
                  <a:lnTo>
                    <a:pt x="30083" y="2084"/>
                  </a:lnTo>
                  <a:lnTo>
                    <a:pt x="32861" y="480"/>
                  </a:lnTo>
                  <a:cubicBezTo>
                    <a:pt x="32772" y="323"/>
                    <a:pt x="32652" y="189"/>
                    <a:pt x="32520" y="111"/>
                  </a:cubicBezTo>
                  <a:cubicBezTo>
                    <a:pt x="32390" y="38"/>
                    <a:pt x="32220" y="1"/>
                    <a:pt x="3204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23"/>
            <p:cNvSpPr/>
            <p:nvPr/>
          </p:nvSpPr>
          <p:spPr>
            <a:xfrm>
              <a:off x="1064142" y="1210300"/>
              <a:ext cx="1595092" cy="925559"/>
            </a:xfrm>
            <a:custGeom>
              <a:avLst/>
              <a:gdLst/>
              <a:ahLst/>
              <a:cxnLst/>
              <a:rect l="l" t="t" r="r" b="b"/>
              <a:pathLst>
                <a:path w="32858" h="19066" extrusionOk="0">
                  <a:moveTo>
                    <a:pt x="32046" y="1"/>
                  </a:moveTo>
                  <a:cubicBezTo>
                    <a:pt x="31871" y="1"/>
                    <a:pt x="31691" y="38"/>
                    <a:pt x="31547" y="113"/>
                  </a:cubicBezTo>
                  <a:lnTo>
                    <a:pt x="31510" y="133"/>
                  </a:lnTo>
                  <a:lnTo>
                    <a:pt x="31056" y="396"/>
                  </a:lnTo>
                  <a:lnTo>
                    <a:pt x="29107" y="1523"/>
                  </a:lnTo>
                  <a:lnTo>
                    <a:pt x="29104" y="1523"/>
                  </a:lnTo>
                  <a:lnTo>
                    <a:pt x="26179" y="3212"/>
                  </a:lnTo>
                  <a:lnTo>
                    <a:pt x="366" y="18113"/>
                  </a:lnTo>
                  <a:cubicBezTo>
                    <a:pt x="223" y="18198"/>
                    <a:pt x="96" y="18338"/>
                    <a:pt x="1" y="18499"/>
                  </a:cubicBezTo>
                  <a:lnTo>
                    <a:pt x="974" y="19066"/>
                  </a:lnTo>
                  <a:cubicBezTo>
                    <a:pt x="1070" y="18902"/>
                    <a:pt x="1199" y="18759"/>
                    <a:pt x="1342" y="18677"/>
                  </a:cubicBezTo>
                  <a:lnTo>
                    <a:pt x="25202" y="4898"/>
                  </a:lnTo>
                  <a:lnTo>
                    <a:pt x="30079" y="2085"/>
                  </a:lnTo>
                  <a:lnTo>
                    <a:pt x="32858" y="482"/>
                  </a:lnTo>
                  <a:lnTo>
                    <a:pt x="32858" y="478"/>
                  </a:lnTo>
                  <a:cubicBezTo>
                    <a:pt x="32779" y="342"/>
                    <a:pt x="32680" y="222"/>
                    <a:pt x="32568" y="144"/>
                  </a:cubicBezTo>
                  <a:cubicBezTo>
                    <a:pt x="32551" y="130"/>
                    <a:pt x="32533" y="120"/>
                    <a:pt x="32516" y="113"/>
                  </a:cubicBezTo>
                  <a:cubicBezTo>
                    <a:pt x="32513" y="110"/>
                    <a:pt x="32510" y="110"/>
                    <a:pt x="32506" y="106"/>
                  </a:cubicBezTo>
                  <a:cubicBezTo>
                    <a:pt x="32380" y="36"/>
                    <a:pt x="32215" y="1"/>
                    <a:pt x="3204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169;p23"/>
            <p:cNvSpPr/>
            <p:nvPr/>
          </p:nvSpPr>
          <p:spPr>
            <a:xfrm>
              <a:off x="828222" y="1073653"/>
              <a:ext cx="1594461" cy="925510"/>
            </a:xfrm>
            <a:custGeom>
              <a:avLst/>
              <a:gdLst/>
              <a:ahLst/>
              <a:cxnLst/>
              <a:rect l="l" t="t" r="r" b="b"/>
              <a:pathLst>
                <a:path w="32845" h="19065" extrusionOk="0">
                  <a:moveTo>
                    <a:pt x="32031" y="1"/>
                  </a:moveTo>
                  <a:cubicBezTo>
                    <a:pt x="31840" y="1"/>
                    <a:pt x="31644" y="45"/>
                    <a:pt x="31493" y="133"/>
                  </a:cubicBezTo>
                  <a:lnTo>
                    <a:pt x="31042" y="392"/>
                  </a:lnTo>
                  <a:lnTo>
                    <a:pt x="349" y="18150"/>
                  </a:lnTo>
                  <a:cubicBezTo>
                    <a:pt x="216" y="18228"/>
                    <a:pt x="93" y="18362"/>
                    <a:pt x="1" y="18512"/>
                  </a:cubicBezTo>
                  <a:lnTo>
                    <a:pt x="960" y="19065"/>
                  </a:lnTo>
                  <a:cubicBezTo>
                    <a:pt x="1059" y="18901"/>
                    <a:pt x="1185" y="18761"/>
                    <a:pt x="1325" y="18676"/>
                  </a:cubicBezTo>
                  <a:lnTo>
                    <a:pt x="32844" y="481"/>
                  </a:lnTo>
                  <a:cubicBezTo>
                    <a:pt x="32756" y="324"/>
                    <a:pt x="32636" y="191"/>
                    <a:pt x="32503" y="113"/>
                  </a:cubicBezTo>
                  <a:cubicBezTo>
                    <a:pt x="32374" y="38"/>
                    <a:pt x="32204" y="1"/>
                    <a:pt x="3203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23"/>
            <p:cNvSpPr/>
            <p:nvPr/>
          </p:nvSpPr>
          <p:spPr>
            <a:xfrm>
              <a:off x="969386" y="1155738"/>
              <a:ext cx="1595431" cy="925462"/>
            </a:xfrm>
            <a:custGeom>
              <a:avLst/>
              <a:gdLst/>
              <a:ahLst/>
              <a:cxnLst/>
              <a:rect l="l" t="t" r="r" b="b"/>
              <a:pathLst>
                <a:path w="32865" h="19064" extrusionOk="0">
                  <a:moveTo>
                    <a:pt x="32043" y="0"/>
                  </a:moveTo>
                  <a:cubicBezTo>
                    <a:pt x="31854" y="0"/>
                    <a:pt x="31662" y="43"/>
                    <a:pt x="31513" y="128"/>
                  </a:cubicBezTo>
                  <a:lnTo>
                    <a:pt x="30083" y="954"/>
                  </a:lnTo>
                  <a:lnTo>
                    <a:pt x="369" y="18111"/>
                  </a:lnTo>
                  <a:cubicBezTo>
                    <a:pt x="223" y="18193"/>
                    <a:pt x="96" y="18336"/>
                    <a:pt x="1" y="18500"/>
                  </a:cubicBezTo>
                  <a:lnTo>
                    <a:pt x="977" y="19063"/>
                  </a:lnTo>
                  <a:cubicBezTo>
                    <a:pt x="1072" y="18900"/>
                    <a:pt x="1202" y="18756"/>
                    <a:pt x="1346" y="18674"/>
                  </a:cubicBezTo>
                  <a:lnTo>
                    <a:pt x="32864" y="476"/>
                  </a:lnTo>
                  <a:cubicBezTo>
                    <a:pt x="32779" y="322"/>
                    <a:pt x="32656" y="189"/>
                    <a:pt x="32520" y="111"/>
                  </a:cubicBezTo>
                  <a:cubicBezTo>
                    <a:pt x="32390" y="37"/>
                    <a:pt x="32218" y="0"/>
                    <a:pt x="3204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23"/>
            <p:cNvSpPr/>
            <p:nvPr/>
          </p:nvSpPr>
          <p:spPr>
            <a:xfrm>
              <a:off x="1246081" y="2005960"/>
              <a:ext cx="284037" cy="524432"/>
            </a:xfrm>
            <a:custGeom>
              <a:avLst/>
              <a:gdLst/>
              <a:ahLst/>
              <a:cxnLst/>
              <a:rect l="l" t="t" r="r" b="b"/>
              <a:pathLst>
                <a:path w="5851" h="10803" extrusionOk="0">
                  <a:moveTo>
                    <a:pt x="5563" y="0"/>
                  </a:moveTo>
                  <a:cubicBezTo>
                    <a:pt x="5493" y="0"/>
                    <a:pt x="5415" y="23"/>
                    <a:pt x="5332" y="70"/>
                  </a:cubicBezTo>
                  <a:lnTo>
                    <a:pt x="519" y="2848"/>
                  </a:lnTo>
                  <a:cubicBezTo>
                    <a:pt x="233" y="3015"/>
                    <a:pt x="0" y="3419"/>
                    <a:pt x="0" y="3749"/>
                  </a:cubicBezTo>
                  <a:lnTo>
                    <a:pt x="0" y="10432"/>
                  </a:lnTo>
                  <a:cubicBezTo>
                    <a:pt x="0" y="10667"/>
                    <a:pt x="117" y="10803"/>
                    <a:pt x="288" y="10803"/>
                  </a:cubicBezTo>
                  <a:cubicBezTo>
                    <a:pt x="358" y="10803"/>
                    <a:pt x="436" y="10780"/>
                    <a:pt x="519" y="10732"/>
                  </a:cubicBezTo>
                  <a:lnTo>
                    <a:pt x="5332" y="7954"/>
                  </a:lnTo>
                  <a:cubicBezTo>
                    <a:pt x="5618" y="7787"/>
                    <a:pt x="5850" y="7385"/>
                    <a:pt x="5850" y="7053"/>
                  </a:cubicBezTo>
                  <a:lnTo>
                    <a:pt x="5850" y="371"/>
                  </a:lnTo>
                  <a:cubicBezTo>
                    <a:pt x="5850" y="135"/>
                    <a:pt x="5733" y="0"/>
                    <a:pt x="556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23"/>
            <p:cNvSpPr/>
            <p:nvPr/>
          </p:nvSpPr>
          <p:spPr>
            <a:xfrm>
              <a:off x="1246081" y="1912759"/>
              <a:ext cx="1278287" cy="792691"/>
            </a:xfrm>
            <a:custGeom>
              <a:avLst/>
              <a:gdLst/>
              <a:ahLst/>
              <a:cxnLst/>
              <a:rect l="l" t="t" r="r" b="b"/>
              <a:pathLst>
                <a:path w="26332" h="16329" extrusionOk="0">
                  <a:moveTo>
                    <a:pt x="26331" y="0"/>
                  </a:moveTo>
                  <a:lnTo>
                    <a:pt x="0" y="15206"/>
                  </a:lnTo>
                  <a:lnTo>
                    <a:pt x="0" y="16329"/>
                  </a:lnTo>
                  <a:lnTo>
                    <a:pt x="26331" y="1127"/>
                  </a:lnTo>
                  <a:lnTo>
                    <a:pt x="26331" y="0"/>
                  </a:lnTo>
                  <a:close/>
                </a:path>
              </a:pathLst>
            </a:custGeom>
            <a:solidFill>
              <a:srgbClr val="27DEB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23"/>
            <p:cNvSpPr/>
            <p:nvPr/>
          </p:nvSpPr>
          <p:spPr>
            <a:xfrm>
              <a:off x="1246081" y="1912759"/>
              <a:ext cx="1278287" cy="792691"/>
            </a:xfrm>
            <a:custGeom>
              <a:avLst/>
              <a:gdLst/>
              <a:ahLst/>
              <a:cxnLst/>
              <a:rect l="l" t="t" r="r" b="b"/>
              <a:pathLst>
                <a:path w="26332" h="16329" extrusionOk="0">
                  <a:moveTo>
                    <a:pt x="26331" y="0"/>
                  </a:moveTo>
                  <a:lnTo>
                    <a:pt x="0" y="15206"/>
                  </a:lnTo>
                  <a:lnTo>
                    <a:pt x="0" y="16329"/>
                  </a:lnTo>
                  <a:lnTo>
                    <a:pt x="26331" y="1127"/>
                  </a:lnTo>
                  <a:lnTo>
                    <a:pt x="26331"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23"/>
            <p:cNvSpPr/>
            <p:nvPr/>
          </p:nvSpPr>
          <p:spPr>
            <a:xfrm>
              <a:off x="1246081" y="2657401"/>
              <a:ext cx="284037" cy="697397"/>
            </a:xfrm>
            <a:custGeom>
              <a:avLst/>
              <a:gdLst/>
              <a:ahLst/>
              <a:cxnLst/>
              <a:rect l="l" t="t" r="r" b="b"/>
              <a:pathLst>
                <a:path w="5851" h="14366" extrusionOk="0">
                  <a:moveTo>
                    <a:pt x="5678" y="1"/>
                  </a:moveTo>
                  <a:cubicBezTo>
                    <a:pt x="5637" y="1"/>
                    <a:pt x="5590" y="14"/>
                    <a:pt x="5540" y="43"/>
                  </a:cubicBezTo>
                  <a:lnTo>
                    <a:pt x="311" y="3063"/>
                  </a:lnTo>
                  <a:cubicBezTo>
                    <a:pt x="140" y="3163"/>
                    <a:pt x="0" y="3405"/>
                    <a:pt x="0" y="3602"/>
                  </a:cubicBezTo>
                  <a:lnTo>
                    <a:pt x="0" y="14142"/>
                  </a:lnTo>
                  <a:cubicBezTo>
                    <a:pt x="0" y="14285"/>
                    <a:pt x="70" y="14366"/>
                    <a:pt x="172" y="14366"/>
                  </a:cubicBezTo>
                  <a:cubicBezTo>
                    <a:pt x="214" y="14366"/>
                    <a:pt x="261" y="14352"/>
                    <a:pt x="311" y="14323"/>
                  </a:cubicBezTo>
                  <a:lnTo>
                    <a:pt x="5540" y="11305"/>
                  </a:lnTo>
                  <a:cubicBezTo>
                    <a:pt x="5713" y="11207"/>
                    <a:pt x="5850" y="10965"/>
                    <a:pt x="5850" y="10766"/>
                  </a:cubicBezTo>
                  <a:lnTo>
                    <a:pt x="5850" y="224"/>
                  </a:lnTo>
                  <a:cubicBezTo>
                    <a:pt x="5850" y="83"/>
                    <a:pt x="5781" y="1"/>
                    <a:pt x="5678"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23"/>
            <p:cNvSpPr/>
            <p:nvPr/>
          </p:nvSpPr>
          <p:spPr>
            <a:xfrm>
              <a:off x="1246081" y="3258794"/>
              <a:ext cx="284037" cy="575210"/>
            </a:xfrm>
            <a:custGeom>
              <a:avLst/>
              <a:gdLst/>
              <a:ahLst/>
              <a:cxnLst/>
              <a:rect l="l" t="t" r="r" b="b"/>
              <a:pathLst>
                <a:path w="5851" h="11849" extrusionOk="0">
                  <a:moveTo>
                    <a:pt x="5680" y="0"/>
                  </a:moveTo>
                  <a:cubicBezTo>
                    <a:pt x="5638" y="0"/>
                    <a:pt x="5590" y="14"/>
                    <a:pt x="5540" y="43"/>
                  </a:cubicBezTo>
                  <a:lnTo>
                    <a:pt x="311" y="3060"/>
                  </a:lnTo>
                  <a:cubicBezTo>
                    <a:pt x="140" y="3159"/>
                    <a:pt x="0" y="3401"/>
                    <a:pt x="0" y="3599"/>
                  </a:cubicBezTo>
                  <a:lnTo>
                    <a:pt x="0" y="11849"/>
                  </a:lnTo>
                  <a:lnTo>
                    <a:pt x="5850" y="8470"/>
                  </a:lnTo>
                  <a:lnTo>
                    <a:pt x="5850" y="224"/>
                  </a:lnTo>
                  <a:cubicBezTo>
                    <a:pt x="5850" y="81"/>
                    <a:pt x="5782" y="0"/>
                    <a:pt x="568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23"/>
            <p:cNvSpPr/>
            <p:nvPr/>
          </p:nvSpPr>
          <p:spPr>
            <a:xfrm>
              <a:off x="1577436" y="2466046"/>
              <a:ext cx="284182" cy="861431"/>
            </a:xfrm>
            <a:custGeom>
              <a:avLst/>
              <a:gdLst/>
              <a:ahLst/>
              <a:cxnLst/>
              <a:rect l="l" t="t" r="r" b="b"/>
              <a:pathLst>
                <a:path w="5854" h="17745" extrusionOk="0">
                  <a:moveTo>
                    <a:pt x="5679" y="1"/>
                  </a:moveTo>
                  <a:cubicBezTo>
                    <a:pt x="5637" y="1"/>
                    <a:pt x="5590" y="14"/>
                    <a:pt x="5539" y="43"/>
                  </a:cubicBezTo>
                  <a:lnTo>
                    <a:pt x="314" y="3063"/>
                  </a:lnTo>
                  <a:cubicBezTo>
                    <a:pt x="141" y="3162"/>
                    <a:pt x="1" y="3405"/>
                    <a:pt x="1" y="3603"/>
                  </a:cubicBezTo>
                  <a:lnTo>
                    <a:pt x="1" y="17520"/>
                  </a:lnTo>
                  <a:cubicBezTo>
                    <a:pt x="1" y="17663"/>
                    <a:pt x="71" y="17744"/>
                    <a:pt x="173" y="17744"/>
                  </a:cubicBezTo>
                  <a:cubicBezTo>
                    <a:pt x="216" y="17744"/>
                    <a:pt x="264" y="17730"/>
                    <a:pt x="314" y="17701"/>
                  </a:cubicBezTo>
                  <a:lnTo>
                    <a:pt x="5539" y="14685"/>
                  </a:lnTo>
                  <a:cubicBezTo>
                    <a:pt x="5714" y="14586"/>
                    <a:pt x="5854" y="14343"/>
                    <a:pt x="5854" y="14146"/>
                  </a:cubicBezTo>
                  <a:lnTo>
                    <a:pt x="5854" y="224"/>
                  </a:lnTo>
                  <a:cubicBezTo>
                    <a:pt x="5854" y="83"/>
                    <a:pt x="5783" y="1"/>
                    <a:pt x="567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23"/>
            <p:cNvSpPr/>
            <p:nvPr/>
          </p:nvSpPr>
          <p:spPr>
            <a:xfrm>
              <a:off x="1908937" y="2274789"/>
              <a:ext cx="284037" cy="697446"/>
            </a:xfrm>
            <a:custGeom>
              <a:avLst/>
              <a:gdLst/>
              <a:ahLst/>
              <a:cxnLst/>
              <a:rect l="l" t="t" r="r" b="b"/>
              <a:pathLst>
                <a:path w="5851" h="14367" extrusionOk="0">
                  <a:moveTo>
                    <a:pt x="5680" y="0"/>
                  </a:moveTo>
                  <a:cubicBezTo>
                    <a:pt x="5638" y="0"/>
                    <a:pt x="5590" y="15"/>
                    <a:pt x="5540" y="45"/>
                  </a:cubicBezTo>
                  <a:lnTo>
                    <a:pt x="311" y="3061"/>
                  </a:lnTo>
                  <a:cubicBezTo>
                    <a:pt x="137" y="3161"/>
                    <a:pt x="1" y="3403"/>
                    <a:pt x="1" y="3600"/>
                  </a:cubicBezTo>
                  <a:lnTo>
                    <a:pt x="1" y="14143"/>
                  </a:lnTo>
                  <a:cubicBezTo>
                    <a:pt x="1" y="14284"/>
                    <a:pt x="70" y="14366"/>
                    <a:pt x="172" y="14366"/>
                  </a:cubicBezTo>
                  <a:cubicBezTo>
                    <a:pt x="214" y="14366"/>
                    <a:pt x="261" y="14353"/>
                    <a:pt x="311" y="14324"/>
                  </a:cubicBezTo>
                  <a:lnTo>
                    <a:pt x="5540" y="11303"/>
                  </a:lnTo>
                  <a:cubicBezTo>
                    <a:pt x="5711" y="11205"/>
                    <a:pt x="5851" y="10963"/>
                    <a:pt x="5851" y="10764"/>
                  </a:cubicBezTo>
                  <a:lnTo>
                    <a:pt x="5851" y="222"/>
                  </a:lnTo>
                  <a:cubicBezTo>
                    <a:pt x="5851" y="82"/>
                    <a:pt x="5781" y="0"/>
                    <a:pt x="568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23"/>
            <p:cNvSpPr/>
            <p:nvPr/>
          </p:nvSpPr>
          <p:spPr>
            <a:xfrm>
              <a:off x="2240340" y="2083483"/>
              <a:ext cx="283988" cy="861382"/>
            </a:xfrm>
            <a:custGeom>
              <a:avLst/>
              <a:gdLst/>
              <a:ahLst/>
              <a:cxnLst/>
              <a:rect l="l" t="t" r="r" b="b"/>
              <a:pathLst>
                <a:path w="5850" h="17744" extrusionOk="0">
                  <a:moveTo>
                    <a:pt x="5678" y="0"/>
                  </a:moveTo>
                  <a:cubicBezTo>
                    <a:pt x="5636" y="0"/>
                    <a:pt x="5589" y="14"/>
                    <a:pt x="5539" y="43"/>
                  </a:cubicBezTo>
                  <a:lnTo>
                    <a:pt x="311" y="3060"/>
                  </a:lnTo>
                  <a:cubicBezTo>
                    <a:pt x="139" y="3159"/>
                    <a:pt x="0" y="3402"/>
                    <a:pt x="0" y="3600"/>
                  </a:cubicBezTo>
                  <a:lnTo>
                    <a:pt x="0" y="17522"/>
                  </a:lnTo>
                  <a:cubicBezTo>
                    <a:pt x="0" y="17662"/>
                    <a:pt x="71" y="17744"/>
                    <a:pt x="173" y="17744"/>
                  </a:cubicBezTo>
                  <a:cubicBezTo>
                    <a:pt x="214" y="17744"/>
                    <a:pt x="261" y="17730"/>
                    <a:pt x="311" y="17702"/>
                  </a:cubicBezTo>
                  <a:lnTo>
                    <a:pt x="5539" y="14682"/>
                  </a:lnTo>
                  <a:cubicBezTo>
                    <a:pt x="5709" y="14583"/>
                    <a:pt x="5849" y="14340"/>
                    <a:pt x="5849" y="14143"/>
                  </a:cubicBezTo>
                  <a:lnTo>
                    <a:pt x="5849" y="221"/>
                  </a:lnTo>
                  <a:cubicBezTo>
                    <a:pt x="5849" y="81"/>
                    <a:pt x="5779" y="0"/>
                    <a:pt x="567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23"/>
            <p:cNvSpPr/>
            <p:nvPr/>
          </p:nvSpPr>
          <p:spPr>
            <a:xfrm>
              <a:off x="1577436" y="3231464"/>
              <a:ext cx="284182" cy="411176"/>
            </a:xfrm>
            <a:custGeom>
              <a:avLst/>
              <a:gdLst/>
              <a:ahLst/>
              <a:cxnLst/>
              <a:rect l="l" t="t" r="r" b="b"/>
              <a:pathLst>
                <a:path w="5854" h="8470" extrusionOk="0">
                  <a:moveTo>
                    <a:pt x="5681" y="0"/>
                  </a:moveTo>
                  <a:cubicBezTo>
                    <a:pt x="5638" y="0"/>
                    <a:pt x="5590" y="14"/>
                    <a:pt x="5539" y="43"/>
                  </a:cubicBezTo>
                  <a:lnTo>
                    <a:pt x="314" y="3060"/>
                  </a:lnTo>
                  <a:cubicBezTo>
                    <a:pt x="141" y="3159"/>
                    <a:pt x="1" y="3401"/>
                    <a:pt x="1" y="3600"/>
                  </a:cubicBezTo>
                  <a:lnTo>
                    <a:pt x="1" y="8469"/>
                  </a:lnTo>
                  <a:lnTo>
                    <a:pt x="5854" y="5094"/>
                  </a:lnTo>
                  <a:lnTo>
                    <a:pt x="5854" y="224"/>
                  </a:lnTo>
                  <a:cubicBezTo>
                    <a:pt x="5854" y="81"/>
                    <a:pt x="5784" y="0"/>
                    <a:pt x="568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23"/>
            <p:cNvSpPr/>
            <p:nvPr/>
          </p:nvSpPr>
          <p:spPr>
            <a:xfrm>
              <a:off x="1908937" y="2876133"/>
              <a:ext cx="284037" cy="575307"/>
            </a:xfrm>
            <a:custGeom>
              <a:avLst/>
              <a:gdLst/>
              <a:ahLst/>
              <a:cxnLst/>
              <a:rect l="l" t="t" r="r" b="b"/>
              <a:pathLst>
                <a:path w="5851" h="11851" extrusionOk="0">
                  <a:moveTo>
                    <a:pt x="5677" y="0"/>
                  </a:moveTo>
                  <a:cubicBezTo>
                    <a:pt x="5636" y="0"/>
                    <a:pt x="5589" y="13"/>
                    <a:pt x="5540" y="42"/>
                  </a:cubicBezTo>
                  <a:lnTo>
                    <a:pt x="311" y="3059"/>
                  </a:lnTo>
                  <a:cubicBezTo>
                    <a:pt x="137" y="3162"/>
                    <a:pt x="1" y="3404"/>
                    <a:pt x="1" y="3602"/>
                  </a:cubicBezTo>
                  <a:lnTo>
                    <a:pt x="1" y="11851"/>
                  </a:lnTo>
                  <a:lnTo>
                    <a:pt x="5851" y="8472"/>
                  </a:lnTo>
                  <a:lnTo>
                    <a:pt x="5851" y="223"/>
                  </a:lnTo>
                  <a:cubicBezTo>
                    <a:pt x="5851" y="82"/>
                    <a:pt x="5780" y="0"/>
                    <a:pt x="567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23"/>
            <p:cNvSpPr/>
            <p:nvPr/>
          </p:nvSpPr>
          <p:spPr>
            <a:xfrm>
              <a:off x="2240340" y="2848755"/>
              <a:ext cx="283988" cy="411370"/>
            </a:xfrm>
            <a:custGeom>
              <a:avLst/>
              <a:gdLst/>
              <a:ahLst/>
              <a:cxnLst/>
              <a:rect l="l" t="t" r="r" b="b"/>
              <a:pathLst>
                <a:path w="5850" h="8474" extrusionOk="0">
                  <a:moveTo>
                    <a:pt x="5676" y="1"/>
                  </a:moveTo>
                  <a:cubicBezTo>
                    <a:pt x="5635" y="1"/>
                    <a:pt x="5588" y="14"/>
                    <a:pt x="5539" y="43"/>
                  </a:cubicBezTo>
                  <a:lnTo>
                    <a:pt x="311" y="3063"/>
                  </a:lnTo>
                  <a:cubicBezTo>
                    <a:pt x="139" y="3162"/>
                    <a:pt x="0" y="3405"/>
                    <a:pt x="0" y="3603"/>
                  </a:cubicBezTo>
                  <a:lnTo>
                    <a:pt x="0" y="8473"/>
                  </a:lnTo>
                  <a:lnTo>
                    <a:pt x="5849" y="5094"/>
                  </a:lnTo>
                  <a:lnTo>
                    <a:pt x="5849" y="224"/>
                  </a:lnTo>
                  <a:cubicBezTo>
                    <a:pt x="5849" y="83"/>
                    <a:pt x="5779" y="1"/>
                    <a:pt x="567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23"/>
            <p:cNvSpPr/>
            <p:nvPr/>
          </p:nvSpPr>
          <p:spPr>
            <a:xfrm>
              <a:off x="1624814" y="3313647"/>
              <a:ext cx="189423" cy="260007"/>
            </a:xfrm>
            <a:custGeom>
              <a:avLst/>
              <a:gdLst/>
              <a:ahLst/>
              <a:cxnLst/>
              <a:rect l="l" t="t" r="r" b="b"/>
              <a:pathLst>
                <a:path w="3902" h="5356" extrusionOk="0">
                  <a:moveTo>
                    <a:pt x="3730" y="0"/>
                  </a:moveTo>
                  <a:cubicBezTo>
                    <a:pt x="3688" y="0"/>
                    <a:pt x="3641" y="14"/>
                    <a:pt x="3591" y="43"/>
                  </a:cubicBezTo>
                  <a:lnTo>
                    <a:pt x="311" y="1934"/>
                  </a:lnTo>
                  <a:cubicBezTo>
                    <a:pt x="140" y="2033"/>
                    <a:pt x="0" y="2275"/>
                    <a:pt x="0" y="2473"/>
                  </a:cubicBezTo>
                  <a:lnTo>
                    <a:pt x="0" y="5131"/>
                  </a:lnTo>
                  <a:cubicBezTo>
                    <a:pt x="0" y="5274"/>
                    <a:pt x="70" y="5355"/>
                    <a:pt x="172" y="5355"/>
                  </a:cubicBezTo>
                  <a:cubicBezTo>
                    <a:pt x="214" y="5355"/>
                    <a:pt x="261" y="5341"/>
                    <a:pt x="311" y="5312"/>
                  </a:cubicBezTo>
                  <a:lnTo>
                    <a:pt x="3591" y="3422"/>
                  </a:lnTo>
                  <a:cubicBezTo>
                    <a:pt x="3762" y="3320"/>
                    <a:pt x="3902" y="3080"/>
                    <a:pt x="3902" y="2879"/>
                  </a:cubicBezTo>
                  <a:lnTo>
                    <a:pt x="3902" y="220"/>
                  </a:lnTo>
                  <a:cubicBezTo>
                    <a:pt x="3902" y="80"/>
                    <a:pt x="3832" y="0"/>
                    <a:pt x="37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23"/>
            <p:cNvSpPr/>
            <p:nvPr/>
          </p:nvSpPr>
          <p:spPr>
            <a:xfrm>
              <a:off x="2287670" y="2930938"/>
              <a:ext cx="189471" cy="260056"/>
            </a:xfrm>
            <a:custGeom>
              <a:avLst/>
              <a:gdLst/>
              <a:ahLst/>
              <a:cxnLst/>
              <a:rect l="l" t="t" r="r" b="b"/>
              <a:pathLst>
                <a:path w="3903" h="5357" extrusionOk="0">
                  <a:moveTo>
                    <a:pt x="3728" y="1"/>
                  </a:moveTo>
                  <a:cubicBezTo>
                    <a:pt x="3685" y="1"/>
                    <a:pt x="3638" y="14"/>
                    <a:pt x="3588" y="43"/>
                  </a:cubicBezTo>
                  <a:lnTo>
                    <a:pt x="311" y="1934"/>
                  </a:lnTo>
                  <a:cubicBezTo>
                    <a:pt x="137" y="2036"/>
                    <a:pt x="1" y="2278"/>
                    <a:pt x="1" y="2476"/>
                  </a:cubicBezTo>
                  <a:lnTo>
                    <a:pt x="1" y="5135"/>
                  </a:lnTo>
                  <a:cubicBezTo>
                    <a:pt x="1" y="5275"/>
                    <a:pt x="69" y="5357"/>
                    <a:pt x="170" y="5357"/>
                  </a:cubicBezTo>
                  <a:cubicBezTo>
                    <a:pt x="212" y="5357"/>
                    <a:pt x="260" y="5343"/>
                    <a:pt x="311" y="5312"/>
                  </a:cubicBezTo>
                  <a:lnTo>
                    <a:pt x="3588" y="3422"/>
                  </a:lnTo>
                  <a:cubicBezTo>
                    <a:pt x="3762" y="3323"/>
                    <a:pt x="3902" y="3080"/>
                    <a:pt x="3902" y="2882"/>
                  </a:cubicBezTo>
                  <a:lnTo>
                    <a:pt x="3902" y="223"/>
                  </a:lnTo>
                  <a:cubicBezTo>
                    <a:pt x="3902" y="83"/>
                    <a:pt x="3831" y="1"/>
                    <a:pt x="372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23"/>
            <p:cNvSpPr/>
            <p:nvPr/>
          </p:nvSpPr>
          <p:spPr>
            <a:xfrm>
              <a:off x="1293459" y="2739437"/>
              <a:ext cx="189423" cy="260056"/>
            </a:xfrm>
            <a:custGeom>
              <a:avLst/>
              <a:gdLst/>
              <a:ahLst/>
              <a:cxnLst/>
              <a:rect l="l" t="t" r="r" b="b"/>
              <a:pathLst>
                <a:path w="3902" h="5357" extrusionOk="0">
                  <a:moveTo>
                    <a:pt x="3727" y="0"/>
                  </a:moveTo>
                  <a:cubicBezTo>
                    <a:pt x="3685" y="0"/>
                    <a:pt x="3638" y="14"/>
                    <a:pt x="3587" y="42"/>
                  </a:cubicBezTo>
                  <a:lnTo>
                    <a:pt x="311" y="1936"/>
                  </a:lnTo>
                  <a:cubicBezTo>
                    <a:pt x="141" y="2035"/>
                    <a:pt x="0" y="2278"/>
                    <a:pt x="0" y="2476"/>
                  </a:cubicBezTo>
                  <a:lnTo>
                    <a:pt x="0" y="5135"/>
                  </a:lnTo>
                  <a:cubicBezTo>
                    <a:pt x="0" y="5274"/>
                    <a:pt x="70" y="5356"/>
                    <a:pt x="171" y="5356"/>
                  </a:cubicBezTo>
                  <a:cubicBezTo>
                    <a:pt x="213" y="5356"/>
                    <a:pt x="261" y="5342"/>
                    <a:pt x="311" y="5312"/>
                  </a:cubicBezTo>
                  <a:lnTo>
                    <a:pt x="3587" y="3421"/>
                  </a:lnTo>
                  <a:cubicBezTo>
                    <a:pt x="3762" y="3322"/>
                    <a:pt x="3902" y="3080"/>
                    <a:pt x="3902" y="2882"/>
                  </a:cubicBezTo>
                  <a:lnTo>
                    <a:pt x="3902" y="223"/>
                  </a:lnTo>
                  <a:cubicBezTo>
                    <a:pt x="3902" y="82"/>
                    <a:pt x="3831" y="0"/>
                    <a:pt x="372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23"/>
            <p:cNvSpPr/>
            <p:nvPr/>
          </p:nvSpPr>
          <p:spPr>
            <a:xfrm>
              <a:off x="1293459" y="2928559"/>
              <a:ext cx="189423" cy="127868"/>
            </a:xfrm>
            <a:custGeom>
              <a:avLst/>
              <a:gdLst/>
              <a:ahLst/>
              <a:cxnLst/>
              <a:rect l="l" t="t" r="r" b="b"/>
              <a:pathLst>
                <a:path w="3902" h="2634" extrusionOk="0">
                  <a:moveTo>
                    <a:pt x="3786" y="1"/>
                  </a:moveTo>
                  <a:cubicBezTo>
                    <a:pt x="3758" y="1"/>
                    <a:pt x="3726" y="10"/>
                    <a:pt x="3693" y="31"/>
                  </a:cubicBezTo>
                  <a:lnTo>
                    <a:pt x="209" y="2041"/>
                  </a:lnTo>
                  <a:cubicBezTo>
                    <a:pt x="93" y="2109"/>
                    <a:pt x="0" y="2269"/>
                    <a:pt x="0" y="2402"/>
                  </a:cubicBezTo>
                  <a:lnTo>
                    <a:pt x="0" y="2484"/>
                  </a:lnTo>
                  <a:cubicBezTo>
                    <a:pt x="0" y="2578"/>
                    <a:pt x="47" y="2633"/>
                    <a:pt x="114" y="2633"/>
                  </a:cubicBezTo>
                  <a:cubicBezTo>
                    <a:pt x="143" y="2633"/>
                    <a:pt x="175" y="2624"/>
                    <a:pt x="209" y="2603"/>
                  </a:cubicBezTo>
                  <a:lnTo>
                    <a:pt x="3693" y="593"/>
                  </a:lnTo>
                  <a:cubicBezTo>
                    <a:pt x="3806" y="525"/>
                    <a:pt x="3902" y="365"/>
                    <a:pt x="3902" y="231"/>
                  </a:cubicBezTo>
                  <a:lnTo>
                    <a:pt x="3902" y="149"/>
                  </a:lnTo>
                  <a:cubicBezTo>
                    <a:pt x="3902" y="56"/>
                    <a:pt x="3854" y="1"/>
                    <a:pt x="378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23"/>
            <p:cNvSpPr/>
            <p:nvPr/>
          </p:nvSpPr>
          <p:spPr>
            <a:xfrm>
              <a:off x="1293459" y="2983266"/>
              <a:ext cx="189423" cy="127819"/>
            </a:xfrm>
            <a:custGeom>
              <a:avLst/>
              <a:gdLst/>
              <a:ahLst/>
              <a:cxnLst/>
              <a:rect l="l" t="t" r="r" b="b"/>
              <a:pathLst>
                <a:path w="3902" h="2633" extrusionOk="0">
                  <a:moveTo>
                    <a:pt x="3786" y="0"/>
                  </a:moveTo>
                  <a:cubicBezTo>
                    <a:pt x="3758" y="0"/>
                    <a:pt x="3726" y="10"/>
                    <a:pt x="3693" y="30"/>
                  </a:cubicBezTo>
                  <a:lnTo>
                    <a:pt x="209" y="2040"/>
                  </a:lnTo>
                  <a:cubicBezTo>
                    <a:pt x="93" y="2108"/>
                    <a:pt x="0" y="2269"/>
                    <a:pt x="0" y="2401"/>
                  </a:cubicBezTo>
                  <a:lnTo>
                    <a:pt x="0" y="2483"/>
                  </a:lnTo>
                  <a:cubicBezTo>
                    <a:pt x="0" y="2577"/>
                    <a:pt x="47" y="2633"/>
                    <a:pt x="114" y="2633"/>
                  </a:cubicBezTo>
                  <a:cubicBezTo>
                    <a:pt x="143" y="2633"/>
                    <a:pt x="175" y="2623"/>
                    <a:pt x="209" y="2603"/>
                  </a:cubicBezTo>
                  <a:lnTo>
                    <a:pt x="3693" y="593"/>
                  </a:lnTo>
                  <a:cubicBezTo>
                    <a:pt x="3806" y="525"/>
                    <a:pt x="3902" y="364"/>
                    <a:pt x="3902" y="231"/>
                  </a:cubicBezTo>
                  <a:lnTo>
                    <a:pt x="3902" y="149"/>
                  </a:lnTo>
                  <a:cubicBezTo>
                    <a:pt x="3902" y="55"/>
                    <a:pt x="3854" y="0"/>
                    <a:pt x="378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23"/>
            <p:cNvSpPr/>
            <p:nvPr/>
          </p:nvSpPr>
          <p:spPr>
            <a:xfrm>
              <a:off x="1293459" y="3037828"/>
              <a:ext cx="189423" cy="127868"/>
            </a:xfrm>
            <a:custGeom>
              <a:avLst/>
              <a:gdLst/>
              <a:ahLst/>
              <a:cxnLst/>
              <a:rect l="l" t="t" r="r" b="b"/>
              <a:pathLst>
                <a:path w="3902" h="2634" extrusionOk="0">
                  <a:moveTo>
                    <a:pt x="3784" y="1"/>
                  </a:moveTo>
                  <a:cubicBezTo>
                    <a:pt x="3756" y="1"/>
                    <a:pt x="3725" y="10"/>
                    <a:pt x="3693" y="28"/>
                  </a:cubicBezTo>
                  <a:lnTo>
                    <a:pt x="209" y="2042"/>
                  </a:lnTo>
                  <a:cubicBezTo>
                    <a:pt x="93" y="2107"/>
                    <a:pt x="0" y="2271"/>
                    <a:pt x="0" y="2404"/>
                  </a:cubicBezTo>
                  <a:lnTo>
                    <a:pt x="0" y="2485"/>
                  </a:lnTo>
                  <a:cubicBezTo>
                    <a:pt x="0" y="2580"/>
                    <a:pt x="47" y="2633"/>
                    <a:pt x="115" y="2633"/>
                  </a:cubicBezTo>
                  <a:cubicBezTo>
                    <a:pt x="143" y="2633"/>
                    <a:pt x="175" y="2624"/>
                    <a:pt x="209" y="2605"/>
                  </a:cubicBezTo>
                  <a:lnTo>
                    <a:pt x="3693" y="592"/>
                  </a:lnTo>
                  <a:cubicBezTo>
                    <a:pt x="3806" y="527"/>
                    <a:pt x="3902" y="366"/>
                    <a:pt x="3902" y="233"/>
                  </a:cubicBezTo>
                  <a:lnTo>
                    <a:pt x="3902" y="151"/>
                  </a:lnTo>
                  <a:cubicBezTo>
                    <a:pt x="3902" y="56"/>
                    <a:pt x="3853" y="1"/>
                    <a:pt x="37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23"/>
            <p:cNvSpPr/>
            <p:nvPr/>
          </p:nvSpPr>
          <p:spPr>
            <a:xfrm>
              <a:off x="1293459" y="3092536"/>
              <a:ext cx="189423" cy="127819"/>
            </a:xfrm>
            <a:custGeom>
              <a:avLst/>
              <a:gdLst/>
              <a:ahLst/>
              <a:cxnLst/>
              <a:rect l="l" t="t" r="r" b="b"/>
              <a:pathLst>
                <a:path w="3902" h="2633" extrusionOk="0">
                  <a:moveTo>
                    <a:pt x="3784" y="0"/>
                  </a:moveTo>
                  <a:cubicBezTo>
                    <a:pt x="3756" y="0"/>
                    <a:pt x="3725" y="9"/>
                    <a:pt x="3693" y="27"/>
                  </a:cubicBezTo>
                  <a:lnTo>
                    <a:pt x="209" y="2042"/>
                  </a:lnTo>
                  <a:cubicBezTo>
                    <a:pt x="93" y="2106"/>
                    <a:pt x="0" y="2270"/>
                    <a:pt x="0" y="2403"/>
                  </a:cubicBezTo>
                  <a:lnTo>
                    <a:pt x="0" y="2485"/>
                  </a:lnTo>
                  <a:cubicBezTo>
                    <a:pt x="0" y="2579"/>
                    <a:pt x="47" y="2632"/>
                    <a:pt x="115" y="2632"/>
                  </a:cubicBezTo>
                  <a:cubicBezTo>
                    <a:pt x="143" y="2632"/>
                    <a:pt x="175" y="2623"/>
                    <a:pt x="209" y="2604"/>
                  </a:cubicBezTo>
                  <a:lnTo>
                    <a:pt x="3693" y="591"/>
                  </a:lnTo>
                  <a:cubicBezTo>
                    <a:pt x="3806" y="526"/>
                    <a:pt x="3902" y="366"/>
                    <a:pt x="3902" y="232"/>
                  </a:cubicBezTo>
                  <a:lnTo>
                    <a:pt x="3902" y="150"/>
                  </a:lnTo>
                  <a:cubicBezTo>
                    <a:pt x="3902" y="55"/>
                    <a:pt x="3853" y="0"/>
                    <a:pt x="378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23"/>
            <p:cNvSpPr/>
            <p:nvPr/>
          </p:nvSpPr>
          <p:spPr>
            <a:xfrm>
              <a:off x="1293459" y="3147194"/>
              <a:ext cx="189423" cy="127819"/>
            </a:xfrm>
            <a:custGeom>
              <a:avLst/>
              <a:gdLst/>
              <a:ahLst/>
              <a:cxnLst/>
              <a:rect l="l" t="t" r="r" b="b"/>
              <a:pathLst>
                <a:path w="3902" h="2633" extrusionOk="0">
                  <a:moveTo>
                    <a:pt x="3784" y="1"/>
                  </a:moveTo>
                  <a:cubicBezTo>
                    <a:pt x="3756" y="1"/>
                    <a:pt x="3725" y="9"/>
                    <a:pt x="3693" y="28"/>
                  </a:cubicBezTo>
                  <a:lnTo>
                    <a:pt x="209" y="2042"/>
                  </a:lnTo>
                  <a:cubicBezTo>
                    <a:pt x="93" y="2107"/>
                    <a:pt x="0" y="2270"/>
                    <a:pt x="0" y="2400"/>
                  </a:cubicBezTo>
                  <a:lnTo>
                    <a:pt x="0" y="2485"/>
                  </a:lnTo>
                  <a:cubicBezTo>
                    <a:pt x="0" y="2580"/>
                    <a:pt x="47" y="2633"/>
                    <a:pt x="115" y="2633"/>
                  </a:cubicBezTo>
                  <a:cubicBezTo>
                    <a:pt x="143" y="2633"/>
                    <a:pt x="175" y="2624"/>
                    <a:pt x="209" y="2605"/>
                  </a:cubicBezTo>
                  <a:lnTo>
                    <a:pt x="3693" y="591"/>
                  </a:lnTo>
                  <a:cubicBezTo>
                    <a:pt x="3806" y="527"/>
                    <a:pt x="3902" y="366"/>
                    <a:pt x="3902" y="232"/>
                  </a:cubicBezTo>
                  <a:lnTo>
                    <a:pt x="3902" y="151"/>
                  </a:lnTo>
                  <a:cubicBezTo>
                    <a:pt x="3902" y="56"/>
                    <a:pt x="3853" y="1"/>
                    <a:pt x="37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23"/>
            <p:cNvSpPr/>
            <p:nvPr/>
          </p:nvSpPr>
          <p:spPr>
            <a:xfrm>
              <a:off x="1624814" y="2548083"/>
              <a:ext cx="189423" cy="260104"/>
            </a:xfrm>
            <a:custGeom>
              <a:avLst/>
              <a:gdLst/>
              <a:ahLst/>
              <a:cxnLst/>
              <a:rect l="l" t="t" r="r" b="b"/>
              <a:pathLst>
                <a:path w="3902" h="5358" extrusionOk="0">
                  <a:moveTo>
                    <a:pt x="3728" y="0"/>
                  </a:moveTo>
                  <a:cubicBezTo>
                    <a:pt x="3687" y="0"/>
                    <a:pt x="3640" y="14"/>
                    <a:pt x="3591" y="42"/>
                  </a:cubicBezTo>
                  <a:lnTo>
                    <a:pt x="311" y="1937"/>
                  </a:lnTo>
                  <a:cubicBezTo>
                    <a:pt x="140" y="2036"/>
                    <a:pt x="0" y="2278"/>
                    <a:pt x="0" y="2476"/>
                  </a:cubicBezTo>
                  <a:lnTo>
                    <a:pt x="0" y="5134"/>
                  </a:lnTo>
                  <a:cubicBezTo>
                    <a:pt x="0" y="5275"/>
                    <a:pt x="71" y="5358"/>
                    <a:pt x="174" y="5358"/>
                  </a:cubicBezTo>
                  <a:cubicBezTo>
                    <a:pt x="215" y="5358"/>
                    <a:pt x="262" y="5344"/>
                    <a:pt x="311" y="5315"/>
                  </a:cubicBezTo>
                  <a:lnTo>
                    <a:pt x="3591" y="3421"/>
                  </a:lnTo>
                  <a:cubicBezTo>
                    <a:pt x="3762" y="3323"/>
                    <a:pt x="3902" y="3080"/>
                    <a:pt x="3902" y="2882"/>
                  </a:cubicBezTo>
                  <a:lnTo>
                    <a:pt x="3902" y="223"/>
                  </a:lnTo>
                  <a:cubicBezTo>
                    <a:pt x="3902" y="82"/>
                    <a:pt x="3831" y="0"/>
                    <a:pt x="372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23"/>
            <p:cNvSpPr/>
            <p:nvPr/>
          </p:nvSpPr>
          <p:spPr>
            <a:xfrm>
              <a:off x="1624814" y="2737204"/>
              <a:ext cx="189423" cy="127868"/>
            </a:xfrm>
            <a:custGeom>
              <a:avLst/>
              <a:gdLst/>
              <a:ahLst/>
              <a:cxnLst/>
              <a:rect l="l" t="t" r="r" b="b"/>
              <a:pathLst>
                <a:path w="3902" h="2634" extrusionOk="0">
                  <a:moveTo>
                    <a:pt x="3788" y="1"/>
                  </a:moveTo>
                  <a:cubicBezTo>
                    <a:pt x="3759" y="1"/>
                    <a:pt x="3727" y="10"/>
                    <a:pt x="3694" y="30"/>
                  </a:cubicBezTo>
                  <a:lnTo>
                    <a:pt x="209" y="2040"/>
                  </a:lnTo>
                  <a:cubicBezTo>
                    <a:pt x="93" y="2109"/>
                    <a:pt x="0" y="2269"/>
                    <a:pt x="0" y="2402"/>
                  </a:cubicBezTo>
                  <a:lnTo>
                    <a:pt x="0" y="2484"/>
                  </a:lnTo>
                  <a:cubicBezTo>
                    <a:pt x="0" y="2578"/>
                    <a:pt x="47" y="2633"/>
                    <a:pt x="115" y="2633"/>
                  </a:cubicBezTo>
                  <a:cubicBezTo>
                    <a:pt x="143" y="2633"/>
                    <a:pt x="175" y="2624"/>
                    <a:pt x="209" y="2604"/>
                  </a:cubicBezTo>
                  <a:lnTo>
                    <a:pt x="3694" y="594"/>
                  </a:lnTo>
                  <a:cubicBezTo>
                    <a:pt x="3809" y="525"/>
                    <a:pt x="3902" y="364"/>
                    <a:pt x="3902" y="232"/>
                  </a:cubicBezTo>
                  <a:lnTo>
                    <a:pt x="3902" y="150"/>
                  </a:lnTo>
                  <a:cubicBezTo>
                    <a:pt x="3902" y="55"/>
                    <a:pt x="3855" y="1"/>
                    <a:pt x="378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23"/>
            <p:cNvSpPr/>
            <p:nvPr/>
          </p:nvSpPr>
          <p:spPr>
            <a:xfrm>
              <a:off x="1624814" y="2791912"/>
              <a:ext cx="189423" cy="127819"/>
            </a:xfrm>
            <a:custGeom>
              <a:avLst/>
              <a:gdLst/>
              <a:ahLst/>
              <a:cxnLst/>
              <a:rect l="l" t="t" r="r" b="b"/>
              <a:pathLst>
                <a:path w="3902" h="2633" extrusionOk="0">
                  <a:moveTo>
                    <a:pt x="3788" y="0"/>
                  </a:moveTo>
                  <a:cubicBezTo>
                    <a:pt x="3759" y="0"/>
                    <a:pt x="3727" y="10"/>
                    <a:pt x="3694" y="29"/>
                  </a:cubicBezTo>
                  <a:lnTo>
                    <a:pt x="209" y="2040"/>
                  </a:lnTo>
                  <a:cubicBezTo>
                    <a:pt x="93" y="2108"/>
                    <a:pt x="0" y="2268"/>
                    <a:pt x="0" y="2402"/>
                  </a:cubicBezTo>
                  <a:lnTo>
                    <a:pt x="0" y="2484"/>
                  </a:lnTo>
                  <a:cubicBezTo>
                    <a:pt x="0" y="2577"/>
                    <a:pt x="47" y="2632"/>
                    <a:pt x="115" y="2632"/>
                  </a:cubicBezTo>
                  <a:cubicBezTo>
                    <a:pt x="143" y="2632"/>
                    <a:pt x="175" y="2623"/>
                    <a:pt x="209" y="2603"/>
                  </a:cubicBezTo>
                  <a:lnTo>
                    <a:pt x="3694" y="593"/>
                  </a:lnTo>
                  <a:cubicBezTo>
                    <a:pt x="3809" y="524"/>
                    <a:pt x="3902" y="364"/>
                    <a:pt x="3902" y="231"/>
                  </a:cubicBezTo>
                  <a:lnTo>
                    <a:pt x="3902" y="149"/>
                  </a:lnTo>
                  <a:cubicBezTo>
                    <a:pt x="3902" y="55"/>
                    <a:pt x="3855" y="0"/>
                    <a:pt x="378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23"/>
            <p:cNvSpPr/>
            <p:nvPr/>
          </p:nvSpPr>
          <p:spPr>
            <a:xfrm>
              <a:off x="1624814" y="2846571"/>
              <a:ext cx="189423" cy="127819"/>
            </a:xfrm>
            <a:custGeom>
              <a:avLst/>
              <a:gdLst/>
              <a:ahLst/>
              <a:cxnLst/>
              <a:rect l="l" t="t" r="r" b="b"/>
              <a:pathLst>
                <a:path w="3902" h="2633" extrusionOk="0">
                  <a:moveTo>
                    <a:pt x="3788" y="0"/>
                  </a:moveTo>
                  <a:cubicBezTo>
                    <a:pt x="3759" y="0"/>
                    <a:pt x="3727" y="10"/>
                    <a:pt x="3694" y="30"/>
                  </a:cubicBezTo>
                  <a:lnTo>
                    <a:pt x="209" y="2040"/>
                  </a:lnTo>
                  <a:cubicBezTo>
                    <a:pt x="93" y="2109"/>
                    <a:pt x="0" y="2268"/>
                    <a:pt x="0" y="2402"/>
                  </a:cubicBezTo>
                  <a:lnTo>
                    <a:pt x="0" y="2484"/>
                  </a:lnTo>
                  <a:cubicBezTo>
                    <a:pt x="0" y="2578"/>
                    <a:pt x="47" y="2633"/>
                    <a:pt x="115" y="2633"/>
                  </a:cubicBezTo>
                  <a:cubicBezTo>
                    <a:pt x="143" y="2633"/>
                    <a:pt x="175" y="2623"/>
                    <a:pt x="209" y="2603"/>
                  </a:cubicBezTo>
                  <a:lnTo>
                    <a:pt x="3694" y="593"/>
                  </a:lnTo>
                  <a:cubicBezTo>
                    <a:pt x="3809" y="525"/>
                    <a:pt x="3902" y="364"/>
                    <a:pt x="3902" y="231"/>
                  </a:cubicBezTo>
                  <a:lnTo>
                    <a:pt x="3902" y="149"/>
                  </a:lnTo>
                  <a:cubicBezTo>
                    <a:pt x="3902" y="55"/>
                    <a:pt x="3855" y="0"/>
                    <a:pt x="378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23"/>
            <p:cNvSpPr/>
            <p:nvPr/>
          </p:nvSpPr>
          <p:spPr>
            <a:xfrm>
              <a:off x="1624814" y="2901230"/>
              <a:ext cx="189423" cy="127770"/>
            </a:xfrm>
            <a:custGeom>
              <a:avLst/>
              <a:gdLst/>
              <a:ahLst/>
              <a:cxnLst/>
              <a:rect l="l" t="t" r="r" b="b"/>
              <a:pathLst>
                <a:path w="3902" h="2632" extrusionOk="0">
                  <a:moveTo>
                    <a:pt x="3788" y="1"/>
                  </a:moveTo>
                  <a:cubicBezTo>
                    <a:pt x="3759" y="1"/>
                    <a:pt x="3727" y="10"/>
                    <a:pt x="3694" y="30"/>
                  </a:cubicBezTo>
                  <a:lnTo>
                    <a:pt x="209" y="2040"/>
                  </a:lnTo>
                  <a:cubicBezTo>
                    <a:pt x="93" y="2109"/>
                    <a:pt x="0" y="2269"/>
                    <a:pt x="0" y="2402"/>
                  </a:cubicBezTo>
                  <a:lnTo>
                    <a:pt x="0" y="2484"/>
                  </a:lnTo>
                  <a:cubicBezTo>
                    <a:pt x="0" y="2578"/>
                    <a:pt x="47" y="2632"/>
                    <a:pt x="115" y="2632"/>
                  </a:cubicBezTo>
                  <a:cubicBezTo>
                    <a:pt x="143" y="2632"/>
                    <a:pt x="175" y="2623"/>
                    <a:pt x="209" y="2604"/>
                  </a:cubicBezTo>
                  <a:lnTo>
                    <a:pt x="3694" y="594"/>
                  </a:lnTo>
                  <a:cubicBezTo>
                    <a:pt x="3809" y="525"/>
                    <a:pt x="3902" y="364"/>
                    <a:pt x="3902" y="232"/>
                  </a:cubicBezTo>
                  <a:lnTo>
                    <a:pt x="3902" y="150"/>
                  </a:lnTo>
                  <a:cubicBezTo>
                    <a:pt x="3902" y="55"/>
                    <a:pt x="3855" y="1"/>
                    <a:pt x="378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23"/>
            <p:cNvSpPr/>
            <p:nvPr/>
          </p:nvSpPr>
          <p:spPr>
            <a:xfrm>
              <a:off x="1624814" y="2955840"/>
              <a:ext cx="189423" cy="127819"/>
            </a:xfrm>
            <a:custGeom>
              <a:avLst/>
              <a:gdLst/>
              <a:ahLst/>
              <a:cxnLst/>
              <a:rect l="l" t="t" r="r" b="b"/>
              <a:pathLst>
                <a:path w="3902" h="2633" extrusionOk="0">
                  <a:moveTo>
                    <a:pt x="3785" y="1"/>
                  </a:moveTo>
                  <a:cubicBezTo>
                    <a:pt x="3758" y="1"/>
                    <a:pt x="3727" y="10"/>
                    <a:pt x="3694" y="28"/>
                  </a:cubicBezTo>
                  <a:lnTo>
                    <a:pt x="209" y="2041"/>
                  </a:lnTo>
                  <a:cubicBezTo>
                    <a:pt x="93" y="2106"/>
                    <a:pt x="0" y="2270"/>
                    <a:pt x="0" y="2404"/>
                  </a:cubicBezTo>
                  <a:lnTo>
                    <a:pt x="0" y="2485"/>
                  </a:lnTo>
                  <a:cubicBezTo>
                    <a:pt x="0" y="2580"/>
                    <a:pt x="47" y="2633"/>
                    <a:pt x="115" y="2633"/>
                  </a:cubicBezTo>
                  <a:cubicBezTo>
                    <a:pt x="143" y="2633"/>
                    <a:pt x="175" y="2624"/>
                    <a:pt x="209" y="2605"/>
                  </a:cubicBezTo>
                  <a:lnTo>
                    <a:pt x="3694" y="591"/>
                  </a:lnTo>
                  <a:cubicBezTo>
                    <a:pt x="3809" y="526"/>
                    <a:pt x="3902" y="366"/>
                    <a:pt x="3902" y="233"/>
                  </a:cubicBezTo>
                  <a:lnTo>
                    <a:pt x="3902" y="151"/>
                  </a:lnTo>
                  <a:cubicBezTo>
                    <a:pt x="3902" y="56"/>
                    <a:pt x="3854" y="1"/>
                    <a:pt x="378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23"/>
            <p:cNvSpPr/>
            <p:nvPr/>
          </p:nvSpPr>
          <p:spPr>
            <a:xfrm>
              <a:off x="1624814" y="3010596"/>
              <a:ext cx="189423" cy="127770"/>
            </a:xfrm>
            <a:custGeom>
              <a:avLst/>
              <a:gdLst/>
              <a:ahLst/>
              <a:cxnLst/>
              <a:rect l="l" t="t" r="r" b="b"/>
              <a:pathLst>
                <a:path w="3902" h="2632" extrusionOk="0">
                  <a:moveTo>
                    <a:pt x="3788" y="0"/>
                  </a:moveTo>
                  <a:cubicBezTo>
                    <a:pt x="3759" y="0"/>
                    <a:pt x="3727" y="10"/>
                    <a:pt x="3694" y="30"/>
                  </a:cubicBezTo>
                  <a:lnTo>
                    <a:pt x="209" y="2040"/>
                  </a:lnTo>
                  <a:cubicBezTo>
                    <a:pt x="93" y="2109"/>
                    <a:pt x="0" y="2268"/>
                    <a:pt x="0" y="2402"/>
                  </a:cubicBezTo>
                  <a:lnTo>
                    <a:pt x="0" y="2484"/>
                  </a:lnTo>
                  <a:cubicBezTo>
                    <a:pt x="0" y="2578"/>
                    <a:pt x="47" y="2631"/>
                    <a:pt x="115" y="2631"/>
                  </a:cubicBezTo>
                  <a:cubicBezTo>
                    <a:pt x="143" y="2631"/>
                    <a:pt x="175" y="2622"/>
                    <a:pt x="209" y="2603"/>
                  </a:cubicBezTo>
                  <a:lnTo>
                    <a:pt x="3694" y="593"/>
                  </a:lnTo>
                  <a:cubicBezTo>
                    <a:pt x="3809" y="524"/>
                    <a:pt x="3902" y="364"/>
                    <a:pt x="3902" y="231"/>
                  </a:cubicBezTo>
                  <a:lnTo>
                    <a:pt x="3902" y="149"/>
                  </a:lnTo>
                  <a:cubicBezTo>
                    <a:pt x="3902" y="55"/>
                    <a:pt x="3855" y="0"/>
                    <a:pt x="378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23"/>
            <p:cNvSpPr/>
            <p:nvPr/>
          </p:nvSpPr>
          <p:spPr>
            <a:xfrm>
              <a:off x="1624814" y="3065206"/>
              <a:ext cx="189423" cy="127819"/>
            </a:xfrm>
            <a:custGeom>
              <a:avLst/>
              <a:gdLst/>
              <a:ahLst/>
              <a:cxnLst/>
              <a:rect l="l" t="t" r="r" b="b"/>
              <a:pathLst>
                <a:path w="3902" h="2633" extrusionOk="0">
                  <a:moveTo>
                    <a:pt x="3785" y="0"/>
                  </a:moveTo>
                  <a:cubicBezTo>
                    <a:pt x="3758" y="0"/>
                    <a:pt x="3727" y="9"/>
                    <a:pt x="3694" y="28"/>
                  </a:cubicBezTo>
                  <a:lnTo>
                    <a:pt x="209" y="2041"/>
                  </a:lnTo>
                  <a:cubicBezTo>
                    <a:pt x="93" y="2106"/>
                    <a:pt x="0" y="2270"/>
                    <a:pt x="0" y="2403"/>
                  </a:cubicBezTo>
                  <a:lnTo>
                    <a:pt x="0" y="2485"/>
                  </a:lnTo>
                  <a:cubicBezTo>
                    <a:pt x="0" y="2579"/>
                    <a:pt x="47" y="2632"/>
                    <a:pt x="115" y="2632"/>
                  </a:cubicBezTo>
                  <a:cubicBezTo>
                    <a:pt x="143" y="2632"/>
                    <a:pt x="175" y="2623"/>
                    <a:pt x="209" y="2605"/>
                  </a:cubicBezTo>
                  <a:lnTo>
                    <a:pt x="3694" y="590"/>
                  </a:lnTo>
                  <a:cubicBezTo>
                    <a:pt x="3809" y="526"/>
                    <a:pt x="3902" y="365"/>
                    <a:pt x="3902" y="232"/>
                  </a:cubicBezTo>
                  <a:lnTo>
                    <a:pt x="3902" y="151"/>
                  </a:lnTo>
                  <a:cubicBezTo>
                    <a:pt x="3902" y="55"/>
                    <a:pt x="3854" y="0"/>
                    <a:pt x="378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23"/>
            <p:cNvSpPr/>
            <p:nvPr/>
          </p:nvSpPr>
          <p:spPr>
            <a:xfrm>
              <a:off x="1624814" y="3119865"/>
              <a:ext cx="189423" cy="127819"/>
            </a:xfrm>
            <a:custGeom>
              <a:avLst/>
              <a:gdLst/>
              <a:ahLst/>
              <a:cxnLst/>
              <a:rect l="l" t="t" r="r" b="b"/>
              <a:pathLst>
                <a:path w="3902" h="2633" extrusionOk="0">
                  <a:moveTo>
                    <a:pt x="3785" y="1"/>
                  </a:moveTo>
                  <a:cubicBezTo>
                    <a:pt x="3758" y="1"/>
                    <a:pt x="3727" y="9"/>
                    <a:pt x="3694" y="28"/>
                  </a:cubicBezTo>
                  <a:lnTo>
                    <a:pt x="209" y="2041"/>
                  </a:lnTo>
                  <a:cubicBezTo>
                    <a:pt x="93" y="2106"/>
                    <a:pt x="0" y="2270"/>
                    <a:pt x="0" y="2400"/>
                  </a:cubicBezTo>
                  <a:lnTo>
                    <a:pt x="0" y="2485"/>
                  </a:lnTo>
                  <a:cubicBezTo>
                    <a:pt x="0" y="2579"/>
                    <a:pt x="47" y="2633"/>
                    <a:pt x="115" y="2633"/>
                  </a:cubicBezTo>
                  <a:cubicBezTo>
                    <a:pt x="143" y="2633"/>
                    <a:pt x="175" y="2624"/>
                    <a:pt x="209" y="2605"/>
                  </a:cubicBezTo>
                  <a:lnTo>
                    <a:pt x="3694" y="591"/>
                  </a:lnTo>
                  <a:cubicBezTo>
                    <a:pt x="3809" y="526"/>
                    <a:pt x="3902" y="365"/>
                    <a:pt x="3902" y="233"/>
                  </a:cubicBezTo>
                  <a:lnTo>
                    <a:pt x="3902" y="151"/>
                  </a:lnTo>
                  <a:cubicBezTo>
                    <a:pt x="3902" y="55"/>
                    <a:pt x="3854" y="1"/>
                    <a:pt x="378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23"/>
            <p:cNvSpPr/>
            <p:nvPr/>
          </p:nvSpPr>
          <p:spPr>
            <a:xfrm>
              <a:off x="1293459" y="3340830"/>
              <a:ext cx="189423" cy="260056"/>
            </a:xfrm>
            <a:custGeom>
              <a:avLst/>
              <a:gdLst/>
              <a:ahLst/>
              <a:cxnLst/>
              <a:rect l="l" t="t" r="r" b="b"/>
              <a:pathLst>
                <a:path w="3902" h="5357" extrusionOk="0">
                  <a:moveTo>
                    <a:pt x="3727" y="0"/>
                  </a:moveTo>
                  <a:cubicBezTo>
                    <a:pt x="3685" y="0"/>
                    <a:pt x="3638" y="14"/>
                    <a:pt x="3587" y="43"/>
                  </a:cubicBezTo>
                  <a:lnTo>
                    <a:pt x="311" y="1936"/>
                  </a:lnTo>
                  <a:cubicBezTo>
                    <a:pt x="141" y="2035"/>
                    <a:pt x="0" y="2278"/>
                    <a:pt x="0" y="2476"/>
                  </a:cubicBezTo>
                  <a:lnTo>
                    <a:pt x="0" y="5135"/>
                  </a:lnTo>
                  <a:cubicBezTo>
                    <a:pt x="0" y="5274"/>
                    <a:pt x="70" y="5356"/>
                    <a:pt x="171" y="5356"/>
                  </a:cubicBezTo>
                  <a:cubicBezTo>
                    <a:pt x="213" y="5356"/>
                    <a:pt x="261" y="5342"/>
                    <a:pt x="311" y="5312"/>
                  </a:cubicBezTo>
                  <a:lnTo>
                    <a:pt x="3587" y="3421"/>
                  </a:lnTo>
                  <a:cubicBezTo>
                    <a:pt x="3762" y="3322"/>
                    <a:pt x="3902" y="3080"/>
                    <a:pt x="3902" y="2882"/>
                  </a:cubicBezTo>
                  <a:lnTo>
                    <a:pt x="3902" y="224"/>
                  </a:lnTo>
                  <a:cubicBezTo>
                    <a:pt x="3902" y="83"/>
                    <a:pt x="3831" y="0"/>
                    <a:pt x="372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23"/>
            <p:cNvSpPr/>
            <p:nvPr/>
          </p:nvSpPr>
          <p:spPr>
            <a:xfrm>
              <a:off x="1293459" y="3530001"/>
              <a:ext cx="189423" cy="127819"/>
            </a:xfrm>
            <a:custGeom>
              <a:avLst/>
              <a:gdLst/>
              <a:ahLst/>
              <a:cxnLst/>
              <a:rect l="l" t="t" r="r" b="b"/>
              <a:pathLst>
                <a:path w="3902" h="2633" extrusionOk="0">
                  <a:moveTo>
                    <a:pt x="3786" y="0"/>
                  </a:moveTo>
                  <a:cubicBezTo>
                    <a:pt x="3758" y="0"/>
                    <a:pt x="3726" y="10"/>
                    <a:pt x="3693" y="30"/>
                  </a:cubicBezTo>
                  <a:lnTo>
                    <a:pt x="209" y="2040"/>
                  </a:lnTo>
                  <a:cubicBezTo>
                    <a:pt x="93" y="2108"/>
                    <a:pt x="0" y="2268"/>
                    <a:pt x="0" y="2401"/>
                  </a:cubicBezTo>
                  <a:lnTo>
                    <a:pt x="0" y="2483"/>
                  </a:lnTo>
                  <a:cubicBezTo>
                    <a:pt x="0" y="2577"/>
                    <a:pt x="47" y="2632"/>
                    <a:pt x="114" y="2632"/>
                  </a:cubicBezTo>
                  <a:cubicBezTo>
                    <a:pt x="143" y="2632"/>
                    <a:pt x="175" y="2623"/>
                    <a:pt x="209" y="2603"/>
                  </a:cubicBezTo>
                  <a:lnTo>
                    <a:pt x="3693" y="593"/>
                  </a:lnTo>
                  <a:cubicBezTo>
                    <a:pt x="3806" y="525"/>
                    <a:pt x="3902" y="364"/>
                    <a:pt x="3902" y="230"/>
                  </a:cubicBezTo>
                  <a:lnTo>
                    <a:pt x="3902" y="149"/>
                  </a:lnTo>
                  <a:cubicBezTo>
                    <a:pt x="3902" y="55"/>
                    <a:pt x="3854" y="0"/>
                    <a:pt x="378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23"/>
            <p:cNvSpPr/>
            <p:nvPr/>
          </p:nvSpPr>
          <p:spPr>
            <a:xfrm>
              <a:off x="1293459" y="3584562"/>
              <a:ext cx="189423" cy="127819"/>
            </a:xfrm>
            <a:custGeom>
              <a:avLst/>
              <a:gdLst/>
              <a:ahLst/>
              <a:cxnLst/>
              <a:rect l="l" t="t" r="r" b="b"/>
              <a:pathLst>
                <a:path w="3902" h="2633" extrusionOk="0">
                  <a:moveTo>
                    <a:pt x="3784" y="1"/>
                  </a:moveTo>
                  <a:cubicBezTo>
                    <a:pt x="3756" y="1"/>
                    <a:pt x="3725" y="10"/>
                    <a:pt x="3693" y="28"/>
                  </a:cubicBezTo>
                  <a:lnTo>
                    <a:pt x="209" y="2042"/>
                  </a:lnTo>
                  <a:cubicBezTo>
                    <a:pt x="93" y="2107"/>
                    <a:pt x="0" y="2271"/>
                    <a:pt x="0" y="2403"/>
                  </a:cubicBezTo>
                  <a:lnTo>
                    <a:pt x="0" y="2485"/>
                  </a:lnTo>
                  <a:cubicBezTo>
                    <a:pt x="0" y="2580"/>
                    <a:pt x="47" y="2633"/>
                    <a:pt x="115" y="2633"/>
                  </a:cubicBezTo>
                  <a:cubicBezTo>
                    <a:pt x="143" y="2633"/>
                    <a:pt x="175" y="2624"/>
                    <a:pt x="209" y="2605"/>
                  </a:cubicBezTo>
                  <a:lnTo>
                    <a:pt x="3693" y="592"/>
                  </a:lnTo>
                  <a:cubicBezTo>
                    <a:pt x="3806" y="527"/>
                    <a:pt x="3902" y="366"/>
                    <a:pt x="3902" y="233"/>
                  </a:cubicBezTo>
                  <a:lnTo>
                    <a:pt x="3902" y="151"/>
                  </a:lnTo>
                  <a:cubicBezTo>
                    <a:pt x="3902" y="56"/>
                    <a:pt x="3853" y="1"/>
                    <a:pt x="37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03;p23"/>
            <p:cNvSpPr/>
            <p:nvPr/>
          </p:nvSpPr>
          <p:spPr>
            <a:xfrm>
              <a:off x="1293459" y="3639270"/>
              <a:ext cx="189423" cy="127819"/>
            </a:xfrm>
            <a:custGeom>
              <a:avLst/>
              <a:gdLst/>
              <a:ahLst/>
              <a:cxnLst/>
              <a:rect l="l" t="t" r="r" b="b"/>
              <a:pathLst>
                <a:path w="3902" h="2633" extrusionOk="0">
                  <a:moveTo>
                    <a:pt x="3784" y="0"/>
                  </a:moveTo>
                  <a:cubicBezTo>
                    <a:pt x="3756" y="0"/>
                    <a:pt x="3725" y="9"/>
                    <a:pt x="3693" y="27"/>
                  </a:cubicBezTo>
                  <a:lnTo>
                    <a:pt x="209" y="2041"/>
                  </a:lnTo>
                  <a:cubicBezTo>
                    <a:pt x="93" y="2106"/>
                    <a:pt x="0" y="2270"/>
                    <a:pt x="0" y="2403"/>
                  </a:cubicBezTo>
                  <a:lnTo>
                    <a:pt x="0" y="2485"/>
                  </a:lnTo>
                  <a:cubicBezTo>
                    <a:pt x="0" y="2579"/>
                    <a:pt x="47" y="2632"/>
                    <a:pt x="115" y="2632"/>
                  </a:cubicBezTo>
                  <a:cubicBezTo>
                    <a:pt x="143" y="2632"/>
                    <a:pt x="175" y="2623"/>
                    <a:pt x="209" y="2604"/>
                  </a:cubicBezTo>
                  <a:lnTo>
                    <a:pt x="3693" y="591"/>
                  </a:lnTo>
                  <a:cubicBezTo>
                    <a:pt x="3806" y="526"/>
                    <a:pt x="3902" y="366"/>
                    <a:pt x="3902" y="232"/>
                  </a:cubicBezTo>
                  <a:lnTo>
                    <a:pt x="3902" y="150"/>
                  </a:lnTo>
                  <a:cubicBezTo>
                    <a:pt x="3902" y="55"/>
                    <a:pt x="3853" y="0"/>
                    <a:pt x="378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23"/>
            <p:cNvSpPr/>
            <p:nvPr/>
          </p:nvSpPr>
          <p:spPr>
            <a:xfrm>
              <a:off x="1956169" y="2356777"/>
              <a:ext cx="189423" cy="260056"/>
            </a:xfrm>
            <a:custGeom>
              <a:avLst/>
              <a:gdLst/>
              <a:ahLst/>
              <a:cxnLst/>
              <a:rect l="l" t="t" r="r" b="b"/>
              <a:pathLst>
                <a:path w="3902" h="5357" extrusionOk="0">
                  <a:moveTo>
                    <a:pt x="3730" y="0"/>
                  </a:moveTo>
                  <a:cubicBezTo>
                    <a:pt x="3688" y="0"/>
                    <a:pt x="3641" y="15"/>
                    <a:pt x="3591" y="45"/>
                  </a:cubicBezTo>
                  <a:lnTo>
                    <a:pt x="314" y="1935"/>
                  </a:lnTo>
                  <a:cubicBezTo>
                    <a:pt x="141" y="2034"/>
                    <a:pt x="1" y="2277"/>
                    <a:pt x="1" y="2475"/>
                  </a:cubicBezTo>
                  <a:lnTo>
                    <a:pt x="1" y="5134"/>
                  </a:lnTo>
                  <a:cubicBezTo>
                    <a:pt x="1" y="5274"/>
                    <a:pt x="72" y="5356"/>
                    <a:pt x="175" y="5356"/>
                  </a:cubicBezTo>
                  <a:cubicBezTo>
                    <a:pt x="217" y="5356"/>
                    <a:pt x="264" y="5343"/>
                    <a:pt x="314" y="5314"/>
                  </a:cubicBezTo>
                  <a:lnTo>
                    <a:pt x="3591" y="3420"/>
                  </a:lnTo>
                  <a:cubicBezTo>
                    <a:pt x="3761" y="3321"/>
                    <a:pt x="3901" y="3079"/>
                    <a:pt x="3901" y="2881"/>
                  </a:cubicBezTo>
                  <a:lnTo>
                    <a:pt x="3901" y="222"/>
                  </a:lnTo>
                  <a:cubicBezTo>
                    <a:pt x="3901" y="82"/>
                    <a:pt x="3831" y="0"/>
                    <a:pt x="37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23"/>
            <p:cNvSpPr/>
            <p:nvPr/>
          </p:nvSpPr>
          <p:spPr>
            <a:xfrm>
              <a:off x="1956169" y="2545947"/>
              <a:ext cx="189423" cy="127819"/>
            </a:xfrm>
            <a:custGeom>
              <a:avLst/>
              <a:gdLst/>
              <a:ahLst/>
              <a:cxnLst/>
              <a:rect l="l" t="t" r="r" b="b"/>
              <a:pathLst>
                <a:path w="3902" h="2633" extrusionOk="0">
                  <a:moveTo>
                    <a:pt x="3787" y="0"/>
                  </a:moveTo>
                  <a:cubicBezTo>
                    <a:pt x="3759" y="0"/>
                    <a:pt x="3727" y="9"/>
                    <a:pt x="3693" y="29"/>
                  </a:cubicBezTo>
                  <a:lnTo>
                    <a:pt x="209" y="2042"/>
                  </a:lnTo>
                  <a:cubicBezTo>
                    <a:pt x="96" y="2107"/>
                    <a:pt x="1" y="2267"/>
                    <a:pt x="1" y="2400"/>
                  </a:cubicBezTo>
                  <a:lnTo>
                    <a:pt x="1" y="2482"/>
                  </a:lnTo>
                  <a:cubicBezTo>
                    <a:pt x="1" y="2577"/>
                    <a:pt x="49" y="2632"/>
                    <a:pt x="118" y="2632"/>
                  </a:cubicBezTo>
                  <a:cubicBezTo>
                    <a:pt x="145" y="2632"/>
                    <a:pt x="176" y="2624"/>
                    <a:pt x="209" y="2605"/>
                  </a:cubicBezTo>
                  <a:lnTo>
                    <a:pt x="3693" y="591"/>
                  </a:lnTo>
                  <a:cubicBezTo>
                    <a:pt x="3810" y="527"/>
                    <a:pt x="3901" y="363"/>
                    <a:pt x="3901" y="229"/>
                  </a:cubicBezTo>
                  <a:lnTo>
                    <a:pt x="3901" y="147"/>
                  </a:lnTo>
                  <a:cubicBezTo>
                    <a:pt x="3901" y="54"/>
                    <a:pt x="3855" y="0"/>
                    <a:pt x="378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23"/>
            <p:cNvSpPr/>
            <p:nvPr/>
          </p:nvSpPr>
          <p:spPr>
            <a:xfrm>
              <a:off x="1956169" y="2600606"/>
              <a:ext cx="189423" cy="127770"/>
            </a:xfrm>
            <a:custGeom>
              <a:avLst/>
              <a:gdLst/>
              <a:ahLst/>
              <a:cxnLst/>
              <a:rect l="l" t="t" r="r" b="b"/>
              <a:pathLst>
                <a:path w="3902" h="2632" extrusionOk="0">
                  <a:moveTo>
                    <a:pt x="3787" y="1"/>
                  </a:moveTo>
                  <a:cubicBezTo>
                    <a:pt x="3759" y="1"/>
                    <a:pt x="3727" y="10"/>
                    <a:pt x="3693" y="29"/>
                  </a:cubicBezTo>
                  <a:lnTo>
                    <a:pt x="209" y="2042"/>
                  </a:lnTo>
                  <a:cubicBezTo>
                    <a:pt x="96" y="2107"/>
                    <a:pt x="1" y="2268"/>
                    <a:pt x="1" y="2400"/>
                  </a:cubicBezTo>
                  <a:lnTo>
                    <a:pt x="1" y="2482"/>
                  </a:lnTo>
                  <a:cubicBezTo>
                    <a:pt x="1" y="2576"/>
                    <a:pt x="48" y="2632"/>
                    <a:pt x="116" y="2632"/>
                  </a:cubicBezTo>
                  <a:cubicBezTo>
                    <a:pt x="144" y="2632"/>
                    <a:pt x="176" y="2622"/>
                    <a:pt x="209" y="2602"/>
                  </a:cubicBezTo>
                  <a:lnTo>
                    <a:pt x="3693" y="592"/>
                  </a:lnTo>
                  <a:cubicBezTo>
                    <a:pt x="3810" y="527"/>
                    <a:pt x="3901" y="363"/>
                    <a:pt x="3901" y="230"/>
                  </a:cubicBezTo>
                  <a:lnTo>
                    <a:pt x="3901" y="148"/>
                  </a:lnTo>
                  <a:cubicBezTo>
                    <a:pt x="3901" y="54"/>
                    <a:pt x="3855" y="1"/>
                    <a:pt x="378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23"/>
            <p:cNvSpPr/>
            <p:nvPr/>
          </p:nvSpPr>
          <p:spPr>
            <a:xfrm>
              <a:off x="1956169" y="2655216"/>
              <a:ext cx="189423" cy="127819"/>
            </a:xfrm>
            <a:custGeom>
              <a:avLst/>
              <a:gdLst/>
              <a:ahLst/>
              <a:cxnLst/>
              <a:rect l="l" t="t" r="r" b="b"/>
              <a:pathLst>
                <a:path w="3902" h="2633" extrusionOk="0">
                  <a:moveTo>
                    <a:pt x="3788" y="0"/>
                  </a:moveTo>
                  <a:cubicBezTo>
                    <a:pt x="3760" y="0"/>
                    <a:pt x="3727" y="10"/>
                    <a:pt x="3693" y="30"/>
                  </a:cubicBezTo>
                  <a:lnTo>
                    <a:pt x="209" y="2040"/>
                  </a:lnTo>
                  <a:cubicBezTo>
                    <a:pt x="96" y="2108"/>
                    <a:pt x="1" y="2269"/>
                    <a:pt x="1" y="2402"/>
                  </a:cubicBezTo>
                  <a:lnTo>
                    <a:pt x="1" y="2483"/>
                  </a:lnTo>
                  <a:cubicBezTo>
                    <a:pt x="1" y="2578"/>
                    <a:pt x="48" y="2633"/>
                    <a:pt x="116" y="2633"/>
                  </a:cubicBezTo>
                  <a:cubicBezTo>
                    <a:pt x="144" y="2633"/>
                    <a:pt x="176" y="2623"/>
                    <a:pt x="209" y="2603"/>
                  </a:cubicBezTo>
                  <a:lnTo>
                    <a:pt x="3693" y="593"/>
                  </a:lnTo>
                  <a:cubicBezTo>
                    <a:pt x="3810" y="525"/>
                    <a:pt x="3901" y="364"/>
                    <a:pt x="3901" y="231"/>
                  </a:cubicBezTo>
                  <a:lnTo>
                    <a:pt x="3901" y="149"/>
                  </a:lnTo>
                  <a:cubicBezTo>
                    <a:pt x="3901" y="55"/>
                    <a:pt x="3856" y="0"/>
                    <a:pt x="378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23"/>
            <p:cNvSpPr/>
            <p:nvPr/>
          </p:nvSpPr>
          <p:spPr>
            <a:xfrm>
              <a:off x="1956169" y="2709875"/>
              <a:ext cx="189423" cy="127868"/>
            </a:xfrm>
            <a:custGeom>
              <a:avLst/>
              <a:gdLst/>
              <a:ahLst/>
              <a:cxnLst/>
              <a:rect l="l" t="t" r="r" b="b"/>
              <a:pathLst>
                <a:path w="3902" h="2634" extrusionOk="0">
                  <a:moveTo>
                    <a:pt x="3788" y="1"/>
                  </a:moveTo>
                  <a:cubicBezTo>
                    <a:pt x="3760" y="1"/>
                    <a:pt x="3727" y="10"/>
                    <a:pt x="3693" y="30"/>
                  </a:cubicBezTo>
                  <a:lnTo>
                    <a:pt x="209" y="2041"/>
                  </a:lnTo>
                  <a:cubicBezTo>
                    <a:pt x="96" y="2109"/>
                    <a:pt x="1" y="2269"/>
                    <a:pt x="1" y="2402"/>
                  </a:cubicBezTo>
                  <a:lnTo>
                    <a:pt x="1" y="2484"/>
                  </a:lnTo>
                  <a:cubicBezTo>
                    <a:pt x="1" y="2578"/>
                    <a:pt x="48" y="2633"/>
                    <a:pt x="116" y="2633"/>
                  </a:cubicBezTo>
                  <a:cubicBezTo>
                    <a:pt x="144" y="2633"/>
                    <a:pt x="176" y="2624"/>
                    <a:pt x="209" y="2603"/>
                  </a:cubicBezTo>
                  <a:lnTo>
                    <a:pt x="3693" y="593"/>
                  </a:lnTo>
                  <a:cubicBezTo>
                    <a:pt x="3810" y="525"/>
                    <a:pt x="3901" y="365"/>
                    <a:pt x="3901" y="231"/>
                  </a:cubicBezTo>
                  <a:lnTo>
                    <a:pt x="3901" y="149"/>
                  </a:lnTo>
                  <a:cubicBezTo>
                    <a:pt x="3901" y="56"/>
                    <a:pt x="3856" y="1"/>
                    <a:pt x="378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p23"/>
            <p:cNvSpPr/>
            <p:nvPr/>
          </p:nvSpPr>
          <p:spPr>
            <a:xfrm>
              <a:off x="1956169" y="2764534"/>
              <a:ext cx="189423" cy="127868"/>
            </a:xfrm>
            <a:custGeom>
              <a:avLst/>
              <a:gdLst/>
              <a:ahLst/>
              <a:cxnLst/>
              <a:rect l="l" t="t" r="r" b="b"/>
              <a:pathLst>
                <a:path w="3902" h="2634" extrusionOk="0">
                  <a:moveTo>
                    <a:pt x="3788" y="1"/>
                  </a:moveTo>
                  <a:cubicBezTo>
                    <a:pt x="3760" y="1"/>
                    <a:pt x="3727" y="11"/>
                    <a:pt x="3693" y="31"/>
                  </a:cubicBezTo>
                  <a:lnTo>
                    <a:pt x="209" y="2041"/>
                  </a:lnTo>
                  <a:cubicBezTo>
                    <a:pt x="96" y="2109"/>
                    <a:pt x="1" y="2269"/>
                    <a:pt x="1" y="2402"/>
                  </a:cubicBezTo>
                  <a:lnTo>
                    <a:pt x="1" y="2484"/>
                  </a:lnTo>
                  <a:cubicBezTo>
                    <a:pt x="1" y="2578"/>
                    <a:pt x="48" y="2633"/>
                    <a:pt x="116" y="2633"/>
                  </a:cubicBezTo>
                  <a:cubicBezTo>
                    <a:pt x="144" y="2633"/>
                    <a:pt x="176" y="2624"/>
                    <a:pt x="209" y="2604"/>
                  </a:cubicBezTo>
                  <a:lnTo>
                    <a:pt x="3693" y="593"/>
                  </a:lnTo>
                  <a:cubicBezTo>
                    <a:pt x="3810" y="526"/>
                    <a:pt x="3901" y="365"/>
                    <a:pt x="3901" y="231"/>
                  </a:cubicBezTo>
                  <a:lnTo>
                    <a:pt x="3901" y="150"/>
                  </a:lnTo>
                  <a:cubicBezTo>
                    <a:pt x="3901" y="56"/>
                    <a:pt x="3856" y="1"/>
                    <a:pt x="378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23"/>
            <p:cNvSpPr/>
            <p:nvPr/>
          </p:nvSpPr>
          <p:spPr>
            <a:xfrm>
              <a:off x="2287670" y="2165519"/>
              <a:ext cx="189471" cy="259958"/>
            </a:xfrm>
            <a:custGeom>
              <a:avLst/>
              <a:gdLst/>
              <a:ahLst/>
              <a:cxnLst/>
              <a:rect l="l" t="t" r="r" b="b"/>
              <a:pathLst>
                <a:path w="3903" h="5355" extrusionOk="0">
                  <a:moveTo>
                    <a:pt x="3729" y="0"/>
                  </a:moveTo>
                  <a:cubicBezTo>
                    <a:pt x="3687" y="0"/>
                    <a:pt x="3639" y="14"/>
                    <a:pt x="3588" y="43"/>
                  </a:cubicBezTo>
                  <a:lnTo>
                    <a:pt x="311" y="1934"/>
                  </a:lnTo>
                  <a:cubicBezTo>
                    <a:pt x="137" y="2033"/>
                    <a:pt x="1" y="2275"/>
                    <a:pt x="1" y="2473"/>
                  </a:cubicBezTo>
                  <a:lnTo>
                    <a:pt x="1" y="5131"/>
                  </a:lnTo>
                  <a:cubicBezTo>
                    <a:pt x="1" y="5272"/>
                    <a:pt x="70" y="5355"/>
                    <a:pt x="172" y="5355"/>
                  </a:cubicBezTo>
                  <a:cubicBezTo>
                    <a:pt x="214" y="5355"/>
                    <a:pt x="261" y="5341"/>
                    <a:pt x="311" y="5312"/>
                  </a:cubicBezTo>
                  <a:lnTo>
                    <a:pt x="3588" y="3422"/>
                  </a:lnTo>
                  <a:cubicBezTo>
                    <a:pt x="3762" y="3320"/>
                    <a:pt x="3902" y="3080"/>
                    <a:pt x="3902" y="2879"/>
                  </a:cubicBezTo>
                  <a:lnTo>
                    <a:pt x="3902" y="220"/>
                  </a:lnTo>
                  <a:cubicBezTo>
                    <a:pt x="3902" y="80"/>
                    <a:pt x="3832" y="0"/>
                    <a:pt x="372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23"/>
            <p:cNvSpPr/>
            <p:nvPr/>
          </p:nvSpPr>
          <p:spPr>
            <a:xfrm>
              <a:off x="2287670" y="2354592"/>
              <a:ext cx="189471" cy="127819"/>
            </a:xfrm>
            <a:custGeom>
              <a:avLst/>
              <a:gdLst/>
              <a:ahLst/>
              <a:cxnLst/>
              <a:rect l="l" t="t" r="r" b="b"/>
              <a:pathLst>
                <a:path w="3903" h="2633" extrusionOk="0">
                  <a:moveTo>
                    <a:pt x="3786" y="0"/>
                  </a:moveTo>
                  <a:cubicBezTo>
                    <a:pt x="3758" y="0"/>
                    <a:pt x="3727" y="9"/>
                    <a:pt x="3694" y="28"/>
                  </a:cubicBezTo>
                  <a:lnTo>
                    <a:pt x="205" y="2042"/>
                  </a:lnTo>
                  <a:cubicBezTo>
                    <a:pt x="93" y="2107"/>
                    <a:pt x="1" y="2267"/>
                    <a:pt x="1" y="2400"/>
                  </a:cubicBezTo>
                  <a:lnTo>
                    <a:pt x="1" y="2482"/>
                  </a:lnTo>
                  <a:cubicBezTo>
                    <a:pt x="1" y="2577"/>
                    <a:pt x="48" y="2632"/>
                    <a:pt x="116" y="2632"/>
                  </a:cubicBezTo>
                  <a:cubicBezTo>
                    <a:pt x="143" y="2632"/>
                    <a:pt x="173" y="2624"/>
                    <a:pt x="205" y="2605"/>
                  </a:cubicBezTo>
                  <a:lnTo>
                    <a:pt x="3694" y="592"/>
                  </a:lnTo>
                  <a:cubicBezTo>
                    <a:pt x="3806" y="526"/>
                    <a:pt x="3902" y="362"/>
                    <a:pt x="3902" y="233"/>
                  </a:cubicBezTo>
                  <a:lnTo>
                    <a:pt x="3902" y="148"/>
                  </a:lnTo>
                  <a:cubicBezTo>
                    <a:pt x="3902" y="53"/>
                    <a:pt x="3854" y="0"/>
                    <a:pt x="378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23"/>
            <p:cNvSpPr/>
            <p:nvPr/>
          </p:nvSpPr>
          <p:spPr>
            <a:xfrm>
              <a:off x="2287670" y="2409251"/>
              <a:ext cx="189471" cy="127819"/>
            </a:xfrm>
            <a:custGeom>
              <a:avLst/>
              <a:gdLst/>
              <a:ahLst/>
              <a:cxnLst/>
              <a:rect l="l" t="t" r="r" b="b"/>
              <a:pathLst>
                <a:path w="3903" h="2633" extrusionOk="0">
                  <a:moveTo>
                    <a:pt x="3786" y="1"/>
                  </a:moveTo>
                  <a:cubicBezTo>
                    <a:pt x="3758" y="1"/>
                    <a:pt x="3727" y="10"/>
                    <a:pt x="3694" y="28"/>
                  </a:cubicBezTo>
                  <a:lnTo>
                    <a:pt x="205" y="2042"/>
                  </a:lnTo>
                  <a:cubicBezTo>
                    <a:pt x="93" y="2107"/>
                    <a:pt x="1" y="2267"/>
                    <a:pt x="1" y="2401"/>
                  </a:cubicBezTo>
                  <a:lnTo>
                    <a:pt x="1" y="2483"/>
                  </a:lnTo>
                  <a:cubicBezTo>
                    <a:pt x="1" y="2577"/>
                    <a:pt x="48" y="2633"/>
                    <a:pt x="116" y="2633"/>
                  </a:cubicBezTo>
                  <a:cubicBezTo>
                    <a:pt x="143" y="2633"/>
                    <a:pt x="173" y="2624"/>
                    <a:pt x="205" y="2605"/>
                  </a:cubicBezTo>
                  <a:lnTo>
                    <a:pt x="3694" y="592"/>
                  </a:lnTo>
                  <a:cubicBezTo>
                    <a:pt x="3806" y="527"/>
                    <a:pt x="3902" y="363"/>
                    <a:pt x="3902" y="233"/>
                  </a:cubicBezTo>
                  <a:lnTo>
                    <a:pt x="3902" y="148"/>
                  </a:lnTo>
                  <a:cubicBezTo>
                    <a:pt x="3902" y="54"/>
                    <a:pt x="3854" y="1"/>
                    <a:pt x="378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23"/>
            <p:cNvSpPr/>
            <p:nvPr/>
          </p:nvSpPr>
          <p:spPr>
            <a:xfrm>
              <a:off x="2287670" y="2463910"/>
              <a:ext cx="189471" cy="127819"/>
            </a:xfrm>
            <a:custGeom>
              <a:avLst/>
              <a:gdLst/>
              <a:ahLst/>
              <a:cxnLst/>
              <a:rect l="l" t="t" r="r" b="b"/>
              <a:pathLst>
                <a:path w="3903" h="2633" extrusionOk="0">
                  <a:moveTo>
                    <a:pt x="3786" y="1"/>
                  </a:moveTo>
                  <a:cubicBezTo>
                    <a:pt x="3758" y="1"/>
                    <a:pt x="3727" y="10"/>
                    <a:pt x="3694" y="29"/>
                  </a:cubicBezTo>
                  <a:lnTo>
                    <a:pt x="205" y="2042"/>
                  </a:lnTo>
                  <a:cubicBezTo>
                    <a:pt x="93" y="2108"/>
                    <a:pt x="1" y="2267"/>
                    <a:pt x="1" y="2401"/>
                  </a:cubicBezTo>
                  <a:lnTo>
                    <a:pt x="1" y="2483"/>
                  </a:lnTo>
                  <a:cubicBezTo>
                    <a:pt x="1" y="2578"/>
                    <a:pt x="48" y="2633"/>
                    <a:pt x="116" y="2633"/>
                  </a:cubicBezTo>
                  <a:cubicBezTo>
                    <a:pt x="143" y="2633"/>
                    <a:pt x="173" y="2624"/>
                    <a:pt x="205" y="2606"/>
                  </a:cubicBezTo>
                  <a:lnTo>
                    <a:pt x="3694" y="592"/>
                  </a:lnTo>
                  <a:cubicBezTo>
                    <a:pt x="3806" y="527"/>
                    <a:pt x="3902" y="363"/>
                    <a:pt x="3902" y="230"/>
                  </a:cubicBezTo>
                  <a:lnTo>
                    <a:pt x="3902" y="148"/>
                  </a:lnTo>
                  <a:cubicBezTo>
                    <a:pt x="3902" y="54"/>
                    <a:pt x="3854" y="1"/>
                    <a:pt x="378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23"/>
            <p:cNvSpPr/>
            <p:nvPr/>
          </p:nvSpPr>
          <p:spPr>
            <a:xfrm>
              <a:off x="2287670" y="2518520"/>
              <a:ext cx="189471" cy="127819"/>
            </a:xfrm>
            <a:custGeom>
              <a:avLst/>
              <a:gdLst/>
              <a:ahLst/>
              <a:cxnLst/>
              <a:rect l="l" t="t" r="r" b="b"/>
              <a:pathLst>
                <a:path w="3903" h="2633" extrusionOk="0">
                  <a:moveTo>
                    <a:pt x="3787" y="1"/>
                  </a:moveTo>
                  <a:cubicBezTo>
                    <a:pt x="3759" y="1"/>
                    <a:pt x="3727" y="10"/>
                    <a:pt x="3694" y="30"/>
                  </a:cubicBezTo>
                  <a:lnTo>
                    <a:pt x="205" y="2040"/>
                  </a:lnTo>
                  <a:cubicBezTo>
                    <a:pt x="93" y="2109"/>
                    <a:pt x="1" y="2269"/>
                    <a:pt x="1" y="2402"/>
                  </a:cubicBezTo>
                  <a:lnTo>
                    <a:pt x="1" y="2484"/>
                  </a:lnTo>
                  <a:cubicBezTo>
                    <a:pt x="1" y="2578"/>
                    <a:pt x="47" y="2633"/>
                    <a:pt x="114" y="2633"/>
                  </a:cubicBezTo>
                  <a:cubicBezTo>
                    <a:pt x="142" y="2633"/>
                    <a:pt x="173" y="2624"/>
                    <a:pt x="205" y="2604"/>
                  </a:cubicBezTo>
                  <a:lnTo>
                    <a:pt x="3694" y="594"/>
                  </a:lnTo>
                  <a:cubicBezTo>
                    <a:pt x="3806" y="525"/>
                    <a:pt x="3902" y="364"/>
                    <a:pt x="3902" y="232"/>
                  </a:cubicBezTo>
                  <a:lnTo>
                    <a:pt x="3902" y="150"/>
                  </a:lnTo>
                  <a:cubicBezTo>
                    <a:pt x="3902" y="55"/>
                    <a:pt x="3854" y="1"/>
                    <a:pt x="378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23"/>
            <p:cNvSpPr/>
            <p:nvPr/>
          </p:nvSpPr>
          <p:spPr>
            <a:xfrm>
              <a:off x="2287670" y="2573179"/>
              <a:ext cx="189471" cy="127868"/>
            </a:xfrm>
            <a:custGeom>
              <a:avLst/>
              <a:gdLst/>
              <a:ahLst/>
              <a:cxnLst/>
              <a:rect l="l" t="t" r="r" b="b"/>
              <a:pathLst>
                <a:path w="3903" h="2634" extrusionOk="0">
                  <a:moveTo>
                    <a:pt x="3787" y="1"/>
                  </a:moveTo>
                  <a:cubicBezTo>
                    <a:pt x="3759" y="1"/>
                    <a:pt x="3727" y="10"/>
                    <a:pt x="3694" y="30"/>
                  </a:cubicBezTo>
                  <a:lnTo>
                    <a:pt x="205" y="2040"/>
                  </a:lnTo>
                  <a:cubicBezTo>
                    <a:pt x="93" y="2109"/>
                    <a:pt x="1" y="2269"/>
                    <a:pt x="1" y="2403"/>
                  </a:cubicBezTo>
                  <a:lnTo>
                    <a:pt x="1" y="2484"/>
                  </a:lnTo>
                  <a:cubicBezTo>
                    <a:pt x="1" y="2578"/>
                    <a:pt x="47" y="2633"/>
                    <a:pt x="114" y="2633"/>
                  </a:cubicBezTo>
                  <a:cubicBezTo>
                    <a:pt x="142" y="2633"/>
                    <a:pt x="173" y="2624"/>
                    <a:pt x="205" y="2604"/>
                  </a:cubicBezTo>
                  <a:lnTo>
                    <a:pt x="3694" y="594"/>
                  </a:lnTo>
                  <a:cubicBezTo>
                    <a:pt x="3806" y="525"/>
                    <a:pt x="3902" y="365"/>
                    <a:pt x="3902" y="232"/>
                  </a:cubicBezTo>
                  <a:lnTo>
                    <a:pt x="3902" y="150"/>
                  </a:lnTo>
                  <a:cubicBezTo>
                    <a:pt x="3902" y="56"/>
                    <a:pt x="3854" y="1"/>
                    <a:pt x="378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23"/>
            <p:cNvSpPr/>
            <p:nvPr/>
          </p:nvSpPr>
          <p:spPr>
            <a:xfrm>
              <a:off x="2287670" y="2627887"/>
              <a:ext cx="189471" cy="127819"/>
            </a:xfrm>
            <a:custGeom>
              <a:avLst/>
              <a:gdLst/>
              <a:ahLst/>
              <a:cxnLst/>
              <a:rect l="l" t="t" r="r" b="b"/>
              <a:pathLst>
                <a:path w="3903" h="2633" extrusionOk="0">
                  <a:moveTo>
                    <a:pt x="3787" y="0"/>
                  </a:moveTo>
                  <a:cubicBezTo>
                    <a:pt x="3759" y="0"/>
                    <a:pt x="3727" y="10"/>
                    <a:pt x="3694" y="30"/>
                  </a:cubicBezTo>
                  <a:lnTo>
                    <a:pt x="205" y="2040"/>
                  </a:lnTo>
                  <a:cubicBezTo>
                    <a:pt x="93" y="2109"/>
                    <a:pt x="1" y="2268"/>
                    <a:pt x="1" y="2402"/>
                  </a:cubicBezTo>
                  <a:lnTo>
                    <a:pt x="1" y="2484"/>
                  </a:lnTo>
                  <a:cubicBezTo>
                    <a:pt x="1" y="2578"/>
                    <a:pt x="47" y="2633"/>
                    <a:pt x="114" y="2633"/>
                  </a:cubicBezTo>
                  <a:cubicBezTo>
                    <a:pt x="142" y="2633"/>
                    <a:pt x="173" y="2623"/>
                    <a:pt x="205" y="2603"/>
                  </a:cubicBezTo>
                  <a:lnTo>
                    <a:pt x="3694" y="593"/>
                  </a:lnTo>
                  <a:cubicBezTo>
                    <a:pt x="3806" y="524"/>
                    <a:pt x="3902" y="364"/>
                    <a:pt x="3902" y="231"/>
                  </a:cubicBezTo>
                  <a:lnTo>
                    <a:pt x="3902" y="149"/>
                  </a:lnTo>
                  <a:cubicBezTo>
                    <a:pt x="3902" y="55"/>
                    <a:pt x="3854" y="0"/>
                    <a:pt x="378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23"/>
            <p:cNvSpPr/>
            <p:nvPr/>
          </p:nvSpPr>
          <p:spPr>
            <a:xfrm>
              <a:off x="2287670" y="2682546"/>
              <a:ext cx="189471" cy="127819"/>
            </a:xfrm>
            <a:custGeom>
              <a:avLst/>
              <a:gdLst/>
              <a:ahLst/>
              <a:cxnLst/>
              <a:rect l="l" t="t" r="r" b="b"/>
              <a:pathLst>
                <a:path w="3903" h="2633" extrusionOk="0">
                  <a:moveTo>
                    <a:pt x="3787" y="1"/>
                  </a:moveTo>
                  <a:cubicBezTo>
                    <a:pt x="3759" y="1"/>
                    <a:pt x="3727" y="10"/>
                    <a:pt x="3694" y="30"/>
                  </a:cubicBezTo>
                  <a:lnTo>
                    <a:pt x="205" y="2040"/>
                  </a:lnTo>
                  <a:cubicBezTo>
                    <a:pt x="93" y="2109"/>
                    <a:pt x="1" y="2269"/>
                    <a:pt x="1" y="2402"/>
                  </a:cubicBezTo>
                  <a:lnTo>
                    <a:pt x="1" y="2484"/>
                  </a:lnTo>
                  <a:cubicBezTo>
                    <a:pt x="1" y="2578"/>
                    <a:pt x="47" y="2633"/>
                    <a:pt x="114" y="2633"/>
                  </a:cubicBezTo>
                  <a:cubicBezTo>
                    <a:pt x="142" y="2633"/>
                    <a:pt x="173" y="2623"/>
                    <a:pt x="205" y="2604"/>
                  </a:cubicBezTo>
                  <a:lnTo>
                    <a:pt x="3694" y="593"/>
                  </a:lnTo>
                  <a:cubicBezTo>
                    <a:pt x="3806" y="525"/>
                    <a:pt x="3902" y="364"/>
                    <a:pt x="3902" y="231"/>
                  </a:cubicBezTo>
                  <a:lnTo>
                    <a:pt x="3902" y="150"/>
                  </a:lnTo>
                  <a:cubicBezTo>
                    <a:pt x="3902" y="55"/>
                    <a:pt x="3854" y="1"/>
                    <a:pt x="378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23"/>
            <p:cNvSpPr/>
            <p:nvPr/>
          </p:nvSpPr>
          <p:spPr>
            <a:xfrm>
              <a:off x="2287670" y="2737204"/>
              <a:ext cx="189471" cy="127868"/>
            </a:xfrm>
            <a:custGeom>
              <a:avLst/>
              <a:gdLst/>
              <a:ahLst/>
              <a:cxnLst/>
              <a:rect l="l" t="t" r="r" b="b"/>
              <a:pathLst>
                <a:path w="3903" h="2634" extrusionOk="0">
                  <a:moveTo>
                    <a:pt x="3787" y="1"/>
                  </a:moveTo>
                  <a:cubicBezTo>
                    <a:pt x="3759" y="1"/>
                    <a:pt x="3727" y="10"/>
                    <a:pt x="3694" y="30"/>
                  </a:cubicBezTo>
                  <a:lnTo>
                    <a:pt x="205" y="2040"/>
                  </a:lnTo>
                  <a:cubicBezTo>
                    <a:pt x="93" y="2109"/>
                    <a:pt x="1" y="2269"/>
                    <a:pt x="1" y="2402"/>
                  </a:cubicBezTo>
                  <a:lnTo>
                    <a:pt x="1" y="2484"/>
                  </a:lnTo>
                  <a:cubicBezTo>
                    <a:pt x="1" y="2578"/>
                    <a:pt x="47" y="2633"/>
                    <a:pt x="114" y="2633"/>
                  </a:cubicBezTo>
                  <a:cubicBezTo>
                    <a:pt x="142" y="2633"/>
                    <a:pt x="173" y="2624"/>
                    <a:pt x="205" y="2604"/>
                  </a:cubicBezTo>
                  <a:lnTo>
                    <a:pt x="3694" y="594"/>
                  </a:lnTo>
                  <a:cubicBezTo>
                    <a:pt x="3806" y="525"/>
                    <a:pt x="3902" y="364"/>
                    <a:pt x="3902" y="232"/>
                  </a:cubicBezTo>
                  <a:lnTo>
                    <a:pt x="3902" y="150"/>
                  </a:lnTo>
                  <a:cubicBezTo>
                    <a:pt x="3902" y="55"/>
                    <a:pt x="3854" y="1"/>
                    <a:pt x="378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23"/>
            <p:cNvSpPr/>
            <p:nvPr/>
          </p:nvSpPr>
          <p:spPr>
            <a:xfrm>
              <a:off x="1956169" y="2958170"/>
              <a:ext cx="189423" cy="260056"/>
            </a:xfrm>
            <a:custGeom>
              <a:avLst/>
              <a:gdLst/>
              <a:ahLst/>
              <a:cxnLst/>
              <a:rect l="l" t="t" r="r" b="b"/>
              <a:pathLst>
                <a:path w="3902" h="5357" extrusionOk="0">
                  <a:moveTo>
                    <a:pt x="3730" y="1"/>
                  </a:moveTo>
                  <a:cubicBezTo>
                    <a:pt x="3688" y="1"/>
                    <a:pt x="3641" y="15"/>
                    <a:pt x="3591" y="45"/>
                  </a:cubicBezTo>
                  <a:lnTo>
                    <a:pt x="314" y="1935"/>
                  </a:lnTo>
                  <a:cubicBezTo>
                    <a:pt x="141" y="2034"/>
                    <a:pt x="1" y="2277"/>
                    <a:pt x="1" y="2475"/>
                  </a:cubicBezTo>
                  <a:lnTo>
                    <a:pt x="1" y="5134"/>
                  </a:lnTo>
                  <a:cubicBezTo>
                    <a:pt x="1" y="5274"/>
                    <a:pt x="72" y="5356"/>
                    <a:pt x="175" y="5356"/>
                  </a:cubicBezTo>
                  <a:cubicBezTo>
                    <a:pt x="217" y="5356"/>
                    <a:pt x="264" y="5343"/>
                    <a:pt x="314" y="5314"/>
                  </a:cubicBezTo>
                  <a:lnTo>
                    <a:pt x="3591" y="3420"/>
                  </a:lnTo>
                  <a:cubicBezTo>
                    <a:pt x="3761" y="3321"/>
                    <a:pt x="3901" y="3079"/>
                    <a:pt x="3901" y="2881"/>
                  </a:cubicBezTo>
                  <a:lnTo>
                    <a:pt x="3901" y="223"/>
                  </a:lnTo>
                  <a:cubicBezTo>
                    <a:pt x="3901" y="83"/>
                    <a:pt x="3831" y="1"/>
                    <a:pt x="37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23"/>
            <p:cNvSpPr/>
            <p:nvPr/>
          </p:nvSpPr>
          <p:spPr>
            <a:xfrm>
              <a:off x="1956169" y="3147340"/>
              <a:ext cx="189423" cy="127770"/>
            </a:xfrm>
            <a:custGeom>
              <a:avLst/>
              <a:gdLst/>
              <a:ahLst/>
              <a:cxnLst/>
              <a:rect l="l" t="t" r="r" b="b"/>
              <a:pathLst>
                <a:path w="3902" h="2632" extrusionOk="0">
                  <a:moveTo>
                    <a:pt x="3787" y="0"/>
                  </a:moveTo>
                  <a:cubicBezTo>
                    <a:pt x="3759" y="0"/>
                    <a:pt x="3727" y="10"/>
                    <a:pt x="3693" y="29"/>
                  </a:cubicBezTo>
                  <a:lnTo>
                    <a:pt x="209" y="2042"/>
                  </a:lnTo>
                  <a:cubicBezTo>
                    <a:pt x="96" y="2107"/>
                    <a:pt x="1" y="2267"/>
                    <a:pt x="1" y="2400"/>
                  </a:cubicBezTo>
                  <a:lnTo>
                    <a:pt x="1" y="2482"/>
                  </a:lnTo>
                  <a:cubicBezTo>
                    <a:pt x="1" y="2576"/>
                    <a:pt x="48" y="2631"/>
                    <a:pt x="116" y="2631"/>
                  </a:cubicBezTo>
                  <a:cubicBezTo>
                    <a:pt x="144" y="2631"/>
                    <a:pt x="176" y="2622"/>
                    <a:pt x="209" y="2602"/>
                  </a:cubicBezTo>
                  <a:lnTo>
                    <a:pt x="3693" y="592"/>
                  </a:lnTo>
                  <a:cubicBezTo>
                    <a:pt x="3810" y="527"/>
                    <a:pt x="3901" y="363"/>
                    <a:pt x="3901" y="229"/>
                  </a:cubicBezTo>
                  <a:lnTo>
                    <a:pt x="3901" y="148"/>
                  </a:lnTo>
                  <a:cubicBezTo>
                    <a:pt x="3901" y="54"/>
                    <a:pt x="3855" y="0"/>
                    <a:pt x="378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23"/>
            <p:cNvSpPr/>
            <p:nvPr/>
          </p:nvSpPr>
          <p:spPr>
            <a:xfrm>
              <a:off x="1956169" y="3201950"/>
              <a:ext cx="189423" cy="127819"/>
            </a:xfrm>
            <a:custGeom>
              <a:avLst/>
              <a:gdLst/>
              <a:ahLst/>
              <a:cxnLst/>
              <a:rect l="l" t="t" r="r" b="b"/>
              <a:pathLst>
                <a:path w="3902" h="2633" extrusionOk="0">
                  <a:moveTo>
                    <a:pt x="3788" y="0"/>
                  </a:moveTo>
                  <a:cubicBezTo>
                    <a:pt x="3760" y="0"/>
                    <a:pt x="3727" y="10"/>
                    <a:pt x="3693" y="30"/>
                  </a:cubicBezTo>
                  <a:lnTo>
                    <a:pt x="209" y="2040"/>
                  </a:lnTo>
                  <a:cubicBezTo>
                    <a:pt x="96" y="2108"/>
                    <a:pt x="1" y="2269"/>
                    <a:pt x="1" y="2401"/>
                  </a:cubicBezTo>
                  <a:lnTo>
                    <a:pt x="1" y="2483"/>
                  </a:lnTo>
                  <a:cubicBezTo>
                    <a:pt x="1" y="2578"/>
                    <a:pt x="48" y="2633"/>
                    <a:pt x="116" y="2633"/>
                  </a:cubicBezTo>
                  <a:cubicBezTo>
                    <a:pt x="144" y="2633"/>
                    <a:pt x="176" y="2623"/>
                    <a:pt x="209" y="2603"/>
                  </a:cubicBezTo>
                  <a:lnTo>
                    <a:pt x="3693" y="593"/>
                  </a:lnTo>
                  <a:cubicBezTo>
                    <a:pt x="3810" y="525"/>
                    <a:pt x="3901" y="364"/>
                    <a:pt x="3901" y="231"/>
                  </a:cubicBezTo>
                  <a:lnTo>
                    <a:pt x="3901" y="149"/>
                  </a:lnTo>
                  <a:cubicBezTo>
                    <a:pt x="3901" y="55"/>
                    <a:pt x="3856" y="0"/>
                    <a:pt x="378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23"/>
            <p:cNvSpPr/>
            <p:nvPr/>
          </p:nvSpPr>
          <p:spPr>
            <a:xfrm>
              <a:off x="1956169" y="3256609"/>
              <a:ext cx="189423" cy="127819"/>
            </a:xfrm>
            <a:custGeom>
              <a:avLst/>
              <a:gdLst/>
              <a:ahLst/>
              <a:cxnLst/>
              <a:rect l="l" t="t" r="r" b="b"/>
              <a:pathLst>
                <a:path w="3902" h="2633" extrusionOk="0">
                  <a:moveTo>
                    <a:pt x="3788" y="1"/>
                  </a:moveTo>
                  <a:cubicBezTo>
                    <a:pt x="3760" y="1"/>
                    <a:pt x="3727" y="10"/>
                    <a:pt x="3693" y="30"/>
                  </a:cubicBezTo>
                  <a:lnTo>
                    <a:pt x="209" y="2040"/>
                  </a:lnTo>
                  <a:cubicBezTo>
                    <a:pt x="96" y="2108"/>
                    <a:pt x="1" y="2269"/>
                    <a:pt x="1" y="2402"/>
                  </a:cubicBezTo>
                  <a:lnTo>
                    <a:pt x="1" y="2484"/>
                  </a:lnTo>
                  <a:cubicBezTo>
                    <a:pt x="1" y="2578"/>
                    <a:pt x="48" y="2633"/>
                    <a:pt x="116" y="2633"/>
                  </a:cubicBezTo>
                  <a:cubicBezTo>
                    <a:pt x="144" y="2633"/>
                    <a:pt x="176" y="2623"/>
                    <a:pt x="209" y="2603"/>
                  </a:cubicBezTo>
                  <a:lnTo>
                    <a:pt x="3693" y="593"/>
                  </a:lnTo>
                  <a:cubicBezTo>
                    <a:pt x="3810" y="525"/>
                    <a:pt x="3901" y="365"/>
                    <a:pt x="3901" y="231"/>
                  </a:cubicBezTo>
                  <a:lnTo>
                    <a:pt x="3901" y="149"/>
                  </a:lnTo>
                  <a:cubicBezTo>
                    <a:pt x="3901" y="55"/>
                    <a:pt x="3856" y="1"/>
                    <a:pt x="378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23"/>
            <p:cNvSpPr/>
            <p:nvPr/>
          </p:nvSpPr>
          <p:spPr>
            <a:xfrm>
              <a:off x="3092368" y="751331"/>
              <a:ext cx="710165" cy="1752620"/>
            </a:xfrm>
            <a:custGeom>
              <a:avLst/>
              <a:gdLst/>
              <a:ahLst/>
              <a:cxnLst/>
              <a:rect l="l" t="t" r="r" b="b"/>
              <a:pathLst>
                <a:path w="14629" h="36103" extrusionOk="0">
                  <a:moveTo>
                    <a:pt x="13307" y="0"/>
                  </a:moveTo>
                  <a:cubicBezTo>
                    <a:pt x="13224" y="0"/>
                    <a:pt x="13130" y="28"/>
                    <a:pt x="13031" y="87"/>
                  </a:cubicBezTo>
                  <a:lnTo>
                    <a:pt x="625" y="7265"/>
                  </a:lnTo>
                  <a:cubicBezTo>
                    <a:pt x="280" y="7462"/>
                    <a:pt x="1" y="7950"/>
                    <a:pt x="1" y="8346"/>
                  </a:cubicBezTo>
                  <a:lnTo>
                    <a:pt x="1" y="33916"/>
                  </a:lnTo>
                  <a:cubicBezTo>
                    <a:pt x="1" y="34115"/>
                    <a:pt x="72" y="34255"/>
                    <a:pt x="185" y="34319"/>
                  </a:cubicBezTo>
                  <a:lnTo>
                    <a:pt x="1158" y="34882"/>
                  </a:lnTo>
                  <a:cubicBezTo>
                    <a:pt x="1158" y="34882"/>
                    <a:pt x="1161" y="34882"/>
                    <a:pt x="1165" y="34885"/>
                  </a:cubicBezTo>
                  <a:lnTo>
                    <a:pt x="1178" y="34893"/>
                  </a:lnTo>
                  <a:lnTo>
                    <a:pt x="1178" y="34889"/>
                  </a:lnTo>
                  <a:cubicBezTo>
                    <a:pt x="1222" y="34913"/>
                    <a:pt x="1273" y="34925"/>
                    <a:pt x="1329" y="34925"/>
                  </a:cubicBezTo>
                  <a:cubicBezTo>
                    <a:pt x="1411" y="34925"/>
                    <a:pt x="1504" y="34898"/>
                    <a:pt x="1601" y="34841"/>
                  </a:cubicBezTo>
                  <a:lnTo>
                    <a:pt x="4878" y="32947"/>
                  </a:lnTo>
                  <a:lnTo>
                    <a:pt x="4878" y="34916"/>
                  </a:lnTo>
                  <a:cubicBezTo>
                    <a:pt x="4878" y="35268"/>
                    <a:pt x="4933" y="35469"/>
                    <a:pt x="5025" y="35524"/>
                  </a:cubicBezTo>
                  <a:lnTo>
                    <a:pt x="5021" y="35524"/>
                  </a:lnTo>
                  <a:lnTo>
                    <a:pt x="5990" y="36084"/>
                  </a:lnTo>
                  <a:lnTo>
                    <a:pt x="5994" y="36087"/>
                  </a:lnTo>
                  <a:lnTo>
                    <a:pt x="6004" y="36093"/>
                  </a:lnTo>
                  <a:lnTo>
                    <a:pt x="6004" y="36090"/>
                  </a:lnTo>
                  <a:cubicBezTo>
                    <a:pt x="6019" y="36098"/>
                    <a:pt x="6035" y="36102"/>
                    <a:pt x="6052" y="36102"/>
                  </a:cubicBezTo>
                  <a:cubicBezTo>
                    <a:pt x="6158" y="36102"/>
                    <a:pt x="6299" y="35943"/>
                    <a:pt x="6455" y="35616"/>
                  </a:cubicBezTo>
                  <a:lnTo>
                    <a:pt x="8779" y="30695"/>
                  </a:lnTo>
                  <a:lnTo>
                    <a:pt x="14008" y="27661"/>
                  </a:lnTo>
                  <a:cubicBezTo>
                    <a:pt x="14349" y="27462"/>
                    <a:pt x="14629" y="26974"/>
                    <a:pt x="14629" y="26579"/>
                  </a:cubicBezTo>
                  <a:lnTo>
                    <a:pt x="14629" y="1008"/>
                  </a:lnTo>
                  <a:cubicBezTo>
                    <a:pt x="14629" y="814"/>
                    <a:pt x="14561" y="674"/>
                    <a:pt x="14451" y="609"/>
                  </a:cubicBezTo>
                  <a:lnTo>
                    <a:pt x="14448" y="605"/>
                  </a:lnTo>
                  <a:lnTo>
                    <a:pt x="13472" y="42"/>
                  </a:lnTo>
                  <a:cubicBezTo>
                    <a:pt x="13424" y="15"/>
                    <a:pt x="13369" y="0"/>
                    <a:pt x="13307"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28;p23"/>
            <p:cNvSpPr/>
            <p:nvPr/>
          </p:nvSpPr>
          <p:spPr>
            <a:xfrm>
              <a:off x="3108921" y="752544"/>
              <a:ext cx="683659" cy="363214"/>
            </a:xfrm>
            <a:custGeom>
              <a:avLst/>
              <a:gdLst/>
              <a:ahLst/>
              <a:cxnLst/>
              <a:rect l="l" t="t" r="r" b="b"/>
              <a:pathLst>
                <a:path w="14083" h="7482" extrusionOk="0">
                  <a:moveTo>
                    <a:pt x="251" y="7260"/>
                  </a:moveTo>
                  <a:cubicBezTo>
                    <a:pt x="161" y="7317"/>
                    <a:pt x="76" y="7393"/>
                    <a:pt x="1" y="7481"/>
                  </a:cubicBezTo>
                  <a:cubicBezTo>
                    <a:pt x="76" y="7393"/>
                    <a:pt x="161" y="7317"/>
                    <a:pt x="251" y="7260"/>
                  </a:cubicBezTo>
                  <a:close/>
                  <a:moveTo>
                    <a:pt x="13097" y="0"/>
                  </a:moveTo>
                  <a:cubicBezTo>
                    <a:pt x="13111" y="7"/>
                    <a:pt x="13120" y="11"/>
                    <a:pt x="13131" y="17"/>
                  </a:cubicBezTo>
                  <a:lnTo>
                    <a:pt x="13131" y="17"/>
                  </a:lnTo>
                  <a:lnTo>
                    <a:pt x="14083" y="570"/>
                  </a:lnTo>
                  <a:lnTo>
                    <a:pt x="14083" y="570"/>
                  </a:lnTo>
                  <a:lnTo>
                    <a:pt x="13131" y="17"/>
                  </a:lnTo>
                  <a:cubicBezTo>
                    <a:pt x="13120" y="11"/>
                    <a:pt x="13111" y="7"/>
                    <a:pt x="1309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23"/>
            <p:cNvSpPr/>
            <p:nvPr/>
          </p:nvSpPr>
          <p:spPr>
            <a:xfrm>
              <a:off x="3101640" y="751379"/>
              <a:ext cx="690941" cy="402147"/>
            </a:xfrm>
            <a:custGeom>
              <a:avLst/>
              <a:gdLst/>
              <a:ahLst/>
              <a:cxnLst/>
              <a:rect l="l" t="t" r="r" b="b"/>
              <a:pathLst>
                <a:path w="14233" h="8284" extrusionOk="0">
                  <a:moveTo>
                    <a:pt x="13117" y="1"/>
                  </a:moveTo>
                  <a:cubicBezTo>
                    <a:pt x="13035" y="1"/>
                    <a:pt x="12940" y="28"/>
                    <a:pt x="12840" y="86"/>
                  </a:cubicBezTo>
                  <a:lnTo>
                    <a:pt x="434" y="7267"/>
                  </a:lnTo>
                  <a:cubicBezTo>
                    <a:pt x="421" y="7270"/>
                    <a:pt x="410" y="7277"/>
                    <a:pt x="401" y="7284"/>
                  </a:cubicBezTo>
                  <a:cubicBezTo>
                    <a:pt x="311" y="7341"/>
                    <a:pt x="226" y="7417"/>
                    <a:pt x="151" y="7505"/>
                  </a:cubicBezTo>
                  <a:cubicBezTo>
                    <a:pt x="97" y="7571"/>
                    <a:pt x="45" y="7642"/>
                    <a:pt x="1" y="7721"/>
                  </a:cubicBezTo>
                  <a:lnTo>
                    <a:pt x="977" y="8283"/>
                  </a:lnTo>
                  <a:cubicBezTo>
                    <a:pt x="1089" y="8093"/>
                    <a:pt x="1240" y="7925"/>
                    <a:pt x="1407" y="7830"/>
                  </a:cubicBezTo>
                  <a:lnTo>
                    <a:pt x="13817" y="649"/>
                  </a:lnTo>
                  <a:cubicBezTo>
                    <a:pt x="13916" y="591"/>
                    <a:pt x="14011" y="563"/>
                    <a:pt x="14096" y="563"/>
                  </a:cubicBezTo>
                  <a:cubicBezTo>
                    <a:pt x="14144" y="563"/>
                    <a:pt x="14192" y="574"/>
                    <a:pt x="14233" y="594"/>
                  </a:cubicBezTo>
                  <a:lnTo>
                    <a:pt x="13281" y="41"/>
                  </a:lnTo>
                  <a:cubicBezTo>
                    <a:pt x="13270" y="35"/>
                    <a:pt x="13261" y="31"/>
                    <a:pt x="13247" y="24"/>
                  </a:cubicBezTo>
                  <a:cubicBezTo>
                    <a:pt x="13209" y="7"/>
                    <a:pt x="13165" y="1"/>
                    <a:pt x="13117"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23"/>
            <p:cNvSpPr/>
            <p:nvPr/>
          </p:nvSpPr>
          <p:spPr>
            <a:xfrm>
              <a:off x="3336103" y="2475755"/>
              <a:ext cx="46943" cy="27185"/>
            </a:xfrm>
            <a:custGeom>
              <a:avLst/>
              <a:gdLst/>
              <a:ahLst/>
              <a:cxnLst/>
              <a:rect l="l" t="t" r="r" b="b"/>
              <a:pathLst>
                <a:path w="967" h="560" extrusionOk="0">
                  <a:moveTo>
                    <a:pt x="0" y="0"/>
                  </a:moveTo>
                  <a:lnTo>
                    <a:pt x="966" y="560"/>
                  </a:lnTo>
                  <a:lnTo>
                    <a:pt x="963" y="556"/>
                  </a:lnTo>
                  <a:lnTo>
                    <a:pt x="0" y="0"/>
                  </a:lnTo>
                  <a:close/>
                </a:path>
              </a:pathLst>
            </a:custGeom>
            <a:solidFill>
              <a:srgbClr val="BCBC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23"/>
            <p:cNvSpPr/>
            <p:nvPr/>
          </p:nvSpPr>
          <p:spPr>
            <a:xfrm>
              <a:off x="3329113" y="2323283"/>
              <a:ext cx="53739" cy="179519"/>
            </a:xfrm>
            <a:custGeom>
              <a:avLst/>
              <a:gdLst/>
              <a:ahLst/>
              <a:cxnLst/>
              <a:rect l="l" t="t" r="r" b="b"/>
              <a:pathLst>
                <a:path w="1107" h="3698" extrusionOk="0">
                  <a:moveTo>
                    <a:pt x="977" y="1"/>
                  </a:moveTo>
                  <a:lnTo>
                    <a:pt x="1" y="568"/>
                  </a:lnTo>
                  <a:lnTo>
                    <a:pt x="1" y="2533"/>
                  </a:lnTo>
                  <a:cubicBezTo>
                    <a:pt x="1" y="2882"/>
                    <a:pt x="56" y="3086"/>
                    <a:pt x="144" y="3141"/>
                  </a:cubicBezTo>
                  <a:lnTo>
                    <a:pt x="1107" y="3697"/>
                  </a:lnTo>
                  <a:cubicBezTo>
                    <a:pt x="1025" y="3625"/>
                    <a:pt x="977" y="3428"/>
                    <a:pt x="977" y="3100"/>
                  </a:cubicBezTo>
                  <a:lnTo>
                    <a:pt x="977"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23"/>
            <p:cNvSpPr/>
            <p:nvPr/>
          </p:nvSpPr>
          <p:spPr>
            <a:xfrm>
              <a:off x="3098388" y="2414931"/>
              <a:ext cx="3010" cy="2379"/>
            </a:xfrm>
            <a:custGeom>
              <a:avLst/>
              <a:gdLst/>
              <a:ahLst/>
              <a:cxnLst/>
              <a:rect l="l" t="t" r="r" b="b"/>
              <a:pathLst>
                <a:path w="62" h="49" extrusionOk="0">
                  <a:moveTo>
                    <a:pt x="1" y="1"/>
                  </a:moveTo>
                  <a:cubicBezTo>
                    <a:pt x="18" y="18"/>
                    <a:pt x="38" y="35"/>
                    <a:pt x="58" y="48"/>
                  </a:cubicBezTo>
                  <a:lnTo>
                    <a:pt x="61" y="48"/>
                  </a:lnTo>
                  <a:cubicBezTo>
                    <a:pt x="38" y="35"/>
                    <a:pt x="18" y="18"/>
                    <a:pt x="1" y="1"/>
                  </a:cubicBezTo>
                  <a:close/>
                </a:path>
              </a:pathLst>
            </a:custGeom>
            <a:solidFill>
              <a:srgbClr val="D3D3D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23"/>
            <p:cNvSpPr/>
            <p:nvPr/>
          </p:nvSpPr>
          <p:spPr>
            <a:xfrm>
              <a:off x="3092368" y="1126127"/>
              <a:ext cx="56749" cy="1318725"/>
            </a:xfrm>
            <a:custGeom>
              <a:avLst/>
              <a:gdLst/>
              <a:ahLst/>
              <a:cxnLst/>
              <a:rect l="l" t="t" r="r" b="b"/>
              <a:pathLst>
                <a:path w="1169" h="27165" extrusionOk="0">
                  <a:moveTo>
                    <a:pt x="192" y="1"/>
                  </a:moveTo>
                  <a:cubicBezTo>
                    <a:pt x="75" y="199"/>
                    <a:pt x="1" y="424"/>
                    <a:pt x="1" y="625"/>
                  </a:cubicBezTo>
                  <a:lnTo>
                    <a:pt x="1" y="26195"/>
                  </a:lnTo>
                  <a:cubicBezTo>
                    <a:pt x="1" y="26353"/>
                    <a:pt x="48" y="26475"/>
                    <a:pt x="124" y="26550"/>
                  </a:cubicBezTo>
                  <a:cubicBezTo>
                    <a:pt x="141" y="26567"/>
                    <a:pt x="161" y="26584"/>
                    <a:pt x="185" y="26598"/>
                  </a:cubicBezTo>
                  <a:lnTo>
                    <a:pt x="1158" y="27161"/>
                  </a:lnTo>
                  <a:cubicBezTo>
                    <a:pt x="1161" y="27161"/>
                    <a:pt x="1161" y="27164"/>
                    <a:pt x="1165" y="27164"/>
                  </a:cubicBezTo>
                  <a:cubicBezTo>
                    <a:pt x="1049" y="27100"/>
                    <a:pt x="977" y="26960"/>
                    <a:pt x="977" y="26759"/>
                  </a:cubicBezTo>
                  <a:lnTo>
                    <a:pt x="977" y="1188"/>
                  </a:lnTo>
                  <a:cubicBezTo>
                    <a:pt x="977" y="987"/>
                    <a:pt x="1049" y="762"/>
                    <a:pt x="1168" y="563"/>
                  </a:cubicBezTo>
                  <a:lnTo>
                    <a:pt x="192"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234;p23"/>
            <p:cNvSpPr/>
            <p:nvPr/>
          </p:nvSpPr>
          <p:spPr>
            <a:xfrm>
              <a:off x="3234405" y="940501"/>
              <a:ext cx="473556" cy="579870"/>
            </a:xfrm>
            <a:custGeom>
              <a:avLst/>
              <a:gdLst/>
              <a:ahLst/>
              <a:cxnLst/>
              <a:rect l="l" t="t" r="r" b="b"/>
              <a:pathLst>
                <a:path w="9755" h="11945" extrusionOk="0">
                  <a:moveTo>
                    <a:pt x="9467" y="1"/>
                  </a:moveTo>
                  <a:cubicBezTo>
                    <a:pt x="9397" y="1"/>
                    <a:pt x="9319" y="23"/>
                    <a:pt x="9236" y="71"/>
                  </a:cubicBezTo>
                  <a:lnTo>
                    <a:pt x="522" y="5118"/>
                  </a:lnTo>
                  <a:cubicBezTo>
                    <a:pt x="235" y="5285"/>
                    <a:pt x="0" y="5688"/>
                    <a:pt x="0" y="6019"/>
                  </a:cubicBezTo>
                  <a:lnTo>
                    <a:pt x="0" y="11575"/>
                  </a:lnTo>
                  <a:cubicBezTo>
                    <a:pt x="0" y="11810"/>
                    <a:pt x="117" y="11945"/>
                    <a:pt x="288" y="11945"/>
                  </a:cubicBezTo>
                  <a:cubicBezTo>
                    <a:pt x="358" y="11945"/>
                    <a:pt x="438" y="11922"/>
                    <a:pt x="522" y="11873"/>
                  </a:cubicBezTo>
                  <a:lnTo>
                    <a:pt x="9236" y="6828"/>
                  </a:lnTo>
                  <a:cubicBezTo>
                    <a:pt x="9522" y="6660"/>
                    <a:pt x="9754" y="6258"/>
                    <a:pt x="9754" y="5927"/>
                  </a:cubicBezTo>
                  <a:lnTo>
                    <a:pt x="9754" y="370"/>
                  </a:lnTo>
                  <a:cubicBezTo>
                    <a:pt x="9754" y="136"/>
                    <a:pt x="9637" y="1"/>
                    <a:pt x="94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235;p23"/>
            <p:cNvSpPr/>
            <p:nvPr/>
          </p:nvSpPr>
          <p:spPr>
            <a:xfrm>
              <a:off x="3234405" y="1323016"/>
              <a:ext cx="473556" cy="306173"/>
            </a:xfrm>
            <a:custGeom>
              <a:avLst/>
              <a:gdLst/>
              <a:ahLst/>
              <a:cxnLst/>
              <a:rect l="l" t="t" r="r" b="b"/>
              <a:pathLst>
                <a:path w="9755" h="6307" extrusionOk="0">
                  <a:moveTo>
                    <a:pt x="9478" y="0"/>
                  </a:moveTo>
                  <a:cubicBezTo>
                    <a:pt x="9405" y="0"/>
                    <a:pt x="9321" y="24"/>
                    <a:pt x="9231" y="75"/>
                  </a:cubicBezTo>
                  <a:lnTo>
                    <a:pt x="522" y="5105"/>
                  </a:lnTo>
                  <a:cubicBezTo>
                    <a:pt x="235" y="5272"/>
                    <a:pt x="0" y="5658"/>
                    <a:pt x="0" y="5968"/>
                  </a:cubicBezTo>
                  <a:cubicBezTo>
                    <a:pt x="0" y="6184"/>
                    <a:pt x="113" y="6307"/>
                    <a:pt x="277" y="6307"/>
                  </a:cubicBezTo>
                  <a:cubicBezTo>
                    <a:pt x="350" y="6307"/>
                    <a:pt x="434" y="6283"/>
                    <a:pt x="522" y="6231"/>
                  </a:cubicBezTo>
                  <a:lnTo>
                    <a:pt x="9231" y="1201"/>
                  </a:lnTo>
                  <a:cubicBezTo>
                    <a:pt x="9522" y="1037"/>
                    <a:pt x="9754" y="648"/>
                    <a:pt x="9754" y="337"/>
                  </a:cubicBezTo>
                  <a:cubicBezTo>
                    <a:pt x="9754" y="122"/>
                    <a:pt x="9643" y="0"/>
                    <a:pt x="947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23"/>
            <p:cNvSpPr/>
            <p:nvPr/>
          </p:nvSpPr>
          <p:spPr>
            <a:xfrm>
              <a:off x="3234405" y="1432285"/>
              <a:ext cx="473556" cy="306222"/>
            </a:xfrm>
            <a:custGeom>
              <a:avLst/>
              <a:gdLst/>
              <a:ahLst/>
              <a:cxnLst/>
              <a:rect l="l" t="t" r="r" b="b"/>
              <a:pathLst>
                <a:path w="9755" h="6308" extrusionOk="0">
                  <a:moveTo>
                    <a:pt x="9478" y="0"/>
                  </a:moveTo>
                  <a:cubicBezTo>
                    <a:pt x="9405" y="0"/>
                    <a:pt x="9321" y="25"/>
                    <a:pt x="9231" y="76"/>
                  </a:cubicBezTo>
                  <a:lnTo>
                    <a:pt x="522" y="5106"/>
                  </a:lnTo>
                  <a:cubicBezTo>
                    <a:pt x="235" y="5270"/>
                    <a:pt x="0" y="5659"/>
                    <a:pt x="0" y="5970"/>
                  </a:cubicBezTo>
                  <a:cubicBezTo>
                    <a:pt x="0" y="6185"/>
                    <a:pt x="113" y="6307"/>
                    <a:pt x="277" y="6307"/>
                  </a:cubicBezTo>
                  <a:cubicBezTo>
                    <a:pt x="350" y="6307"/>
                    <a:pt x="434" y="6283"/>
                    <a:pt x="522" y="6233"/>
                  </a:cubicBezTo>
                  <a:lnTo>
                    <a:pt x="9231" y="1203"/>
                  </a:lnTo>
                  <a:cubicBezTo>
                    <a:pt x="9522" y="1035"/>
                    <a:pt x="9754" y="650"/>
                    <a:pt x="9754" y="338"/>
                  </a:cubicBezTo>
                  <a:cubicBezTo>
                    <a:pt x="9754" y="124"/>
                    <a:pt x="9643" y="0"/>
                    <a:pt x="947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23"/>
            <p:cNvSpPr/>
            <p:nvPr/>
          </p:nvSpPr>
          <p:spPr>
            <a:xfrm>
              <a:off x="3234405" y="1541603"/>
              <a:ext cx="473556" cy="306222"/>
            </a:xfrm>
            <a:custGeom>
              <a:avLst/>
              <a:gdLst/>
              <a:ahLst/>
              <a:cxnLst/>
              <a:rect l="l" t="t" r="r" b="b"/>
              <a:pathLst>
                <a:path w="9755" h="6308" extrusionOk="0">
                  <a:moveTo>
                    <a:pt x="9478" y="1"/>
                  </a:moveTo>
                  <a:cubicBezTo>
                    <a:pt x="9405" y="1"/>
                    <a:pt x="9321" y="25"/>
                    <a:pt x="9231" y="77"/>
                  </a:cubicBezTo>
                  <a:lnTo>
                    <a:pt x="522" y="5107"/>
                  </a:lnTo>
                  <a:cubicBezTo>
                    <a:pt x="235" y="5271"/>
                    <a:pt x="0" y="5660"/>
                    <a:pt x="0" y="5970"/>
                  </a:cubicBezTo>
                  <a:cubicBezTo>
                    <a:pt x="0" y="6186"/>
                    <a:pt x="113" y="6308"/>
                    <a:pt x="277" y="6308"/>
                  </a:cubicBezTo>
                  <a:cubicBezTo>
                    <a:pt x="350" y="6308"/>
                    <a:pt x="434" y="6284"/>
                    <a:pt x="522" y="6233"/>
                  </a:cubicBezTo>
                  <a:lnTo>
                    <a:pt x="9231" y="1203"/>
                  </a:lnTo>
                  <a:cubicBezTo>
                    <a:pt x="9522" y="1035"/>
                    <a:pt x="9754" y="650"/>
                    <a:pt x="9754" y="339"/>
                  </a:cubicBezTo>
                  <a:cubicBezTo>
                    <a:pt x="9754" y="124"/>
                    <a:pt x="9643" y="1"/>
                    <a:pt x="947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23"/>
            <p:cNvSpPr/>
            <p:nvPr/>
          </p:nvSpPr>
          <p:spPr>
            <a:xfrm>
              <a:off x="3234405" y="1650969"/>
              <a:ext cx="473556" cy="306222"/>
            </a:xfrm>
            <a:custGeom>
              <a:avLst/>
              <a:gdLst/>
              <a:ahLst/>
              <a:cxnLst/>
              <a:rect l="l" t="t" r="r" b="b"/>
              <a:pathLst>
                <a:path w="9755" h="6308" extrusionOk="0">
                  <a:moveTo>
                    <a:pt x="9478" y="0"/>
                  </a:moveTo>
                  <a:cubicBezTo>
                    <a:pt x="9405" y="0"/>
                    <a:pt x="9321" y="25"/>
                    <a:pt x="9231" y="76"/>
                  </a:cubicBezTo>
                  <a:lnTo>
                    <a:pt x="522" y="5107"/>
                  </a:lnTo>
                  <a:cubicBezTo>
                    <a:pt x="235" y="5270"/>
                    <a:pt x="0" y="5656"/>
                    <a:pt x="0" y="5970"/>
                  </a:cubicBezTo>
                  <a:cubicBezTo>
                    <a:pt x="0" y="6186"/>
                    <a:pt x="113" y="6307"/>
                    <a:pt x="277" y="6307"/>
                  </a:cubicBezTo>
                  <a:cubicBezTo>
                    <a:pt x="350" y="6307"/>
                    <a:pt x="434" y="6283"/>
                    <a:pt x="522" y="6233"/>
                  </a:cubicBezTo>
                  <a:lnTo>
                    <a:pt x="9231" y="1203"/>
                  </a:lnTo>
                  <a:cubicBezTo>
                    <a:pt x="9522" y="1035"/>
                    <a:pt x="9754" y="650"/>
                    <a:pt x="9754" y="339"/>
                  </a:cubicBezTo>
                  <a:cubicBezTo>
                    <a:pt x="9754" y="124"/>
                    <a:pt x="9643" y="0"/>
                    <a:pt x="947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239;p23"/>
            <p:cNvSpPr/>
            <p:nvPr/>
          </p:nvSpPr>
          <p:spPr>
            <a:xfrm>
              <a:off x="3234405" y="1978971"/>
              <a:ext cx="94760" cy="87527"/>
            </a:xfrm>
            <a:custGeom>
              <a:avLst/>
              <a:gdLst/>
              <a:ahLst/>
              <a:cxnLst/>
              <a:rect l="l" t="t" r="r" b="b"/>
              <a:pathLst>
                <a:path w="1952" h="1803" extrusionOk="0">
                  <a:moveTo>
                    <a:pt x="1678" y="1"/>
                  </a:moveTo>
                  <a:cubicBezTo>
                    <a:pt x="1605" y="1"/>
                    <a:pt x="1522" y="25"/>
                    <a:pt x="1433" y="77"/>
                  </a:cubicBezTo>
                  <a:lnTo>
                    <a:pt x="522" y="602"/>
                  </a:lnTo>
                  <a:cubicBezTo>
                    <a:pt x="235" y="766"/>
                    <a:pt x="0" y="1155"/>
                    <a:pt x="0" y="1466"/>
                  </a:cubicBezTo>
                  <a:cubicBezTo>
                    <a:pt x="0" y="1681"/>
                    <a:pt x="113" y="1803"/>
                    <a:pt x="277" y="1803"/>
                  </a:cubicBezTo>
                  <a:cubicBezTo>
                    <a:pt x="350" y="1803"/>
                    <a:pt x="434" y="1779"/>
                    <a:pt x="522" y="1728"/>
                  </a:cubicBezTo>
                  <a:lnTo>
                    <a:pt x="1433" y="1203"/>
                  </a:lnTo>
                  <a:cubicBezTo>
                    <a:pt x="1720" y="1036"/>
                    <a:pt x="1952" y="651"/>
                    <a:pt x="1952" y="339"/>
                  </a:cubicBezTo>
                  <a:cubicBezTo>
                    <a:pt x="1952" y="124"/>
                    <a:pt x="1841" y="1"/>
                    <a:pt x="167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23"/>
            <p:cNvSpPr/>
            <p:nvPr/>
          </p:nvSpPr>
          <p:spPr>
            <a:xfrm>
              <a:off x="3393238" y="1760287"/>
              <a:ext cx="314717" cy="214763"/>
            </a:xfrm>
            <a:custGeom>
              <a:avLst/>
              <a:gdLst/>
              <a:ahLst/>
              <a:cxnLst/>
              <a:rect l="l" t="t" r="r" b="b"/>
              <a:pathLst>
                <a:path w="6483" h="4424" extrusionOk="0">
                  <a:moveTo>
                    <a:pt x="6206" y="1"/>
                  </a:moveTo>
                  <a:cubicBezTo>
                    <a:pt x="6133" y="1"/>
                    <a:pt x="6049" y="25"/>
                    <a:pt x="5959" y="77"/>
                  </a:cubicBezTo>
                  <a:lnTo>
                    <a:pt x="520" y="3223"/>
                  </a:lnTo>
                  <a:cubicBezTo>
                    <a:pt x="233" y="3387"/>
                    <a:pt x="0" y="3773"/>
                    <a:pt x="0" y="4083"/>
                  </a:cubicBezTo>
                  <a:cubicBezTo>
                    <a:pt x="0" y="4301"/>
                    <a:pt x="112" y="4424"/>
                    <a:pt x="276" y="4424"/>
                  </a:cubicBezTo>
                  <a:cubicBezTo>
                    <a:pt x="349" y="4424"/>
                    <a:pt x="432" y="4400"/>
                    <a:pt x="520" y="4350"/>
                  </a:cubicBezTo>
                  <a:lnTo>
                    <a:pt x="5959" y="1203"/>
                  </a:lnTo>
                  <a:cubicBezTo>
                    <a:pt x="6250" y="1035"/>
                    <a:pt x="6482" y="650"/>
                    <a:pt x="6482" y="339"/>
                  </a:cubicBezTo>
                  <a:cubicBezTo>
                    <a:pt x="6482" y="124"/>
                    <a:pt x="6371" y="1"/>
                    <a:pt x="620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23"/>
            <p:cNvSpPr/>
            <p:nvPr/>
          </p:nvSpPr>
          <p:spPr>
            <a:xfrm>
              <a:off x="3234405" y="2088288"/>
              <a:ext cx="94760" cy="87575"/>
            </a:xfrm>
            <a:custGeom>
              <a:avLst/>
              <a:gdLst/>
              <a:ahLst/>
              <a:cxnLst/>
              <a:rect l="l" t="t" r="r" b="b"/>
              <a:pathLst>
                <a:path w="1952" h="1804" extrusionOk="0">
                  <a:moveTo>
                    <a:pt x="1679" y="1"/>
                  </a:moveTo>
                  <a:cubicBezTo>
                    <a:pt x="1606" y="1"/>
                    <a:pt x="1522" y="26"/>
                    <a:pt x="1433" y="78"/>
                  </a:cubicBezTo>
                  <a:lnTo>
                    <a:pt x="522" y="603"/>
                  </a:lnTo>
                  <a:cubicBezTo>
                    <a:pt x="235" y="767"/>
                    <a:pt x="0" y="1152"/>
                    <a:pt x="0" y="1466"/>
                  </a:cubicBezTo>
                  <a:cubicBezTo>
                    <a:pt x="0" y="1682"/>
                    <a:pt x="113" y="1803"/>
                    <a:pt x="277" y="1803"/>
                  </a:cubicBezTo>
                  <a:cubicBezTo>
                    <a:pt x="350" y="1803"/>
                    <a:pt x="434" y="1779"/>
                    <a:pt x="522" y="1729"/>
                  </a:cubicBezTo>
                  <a:lnTo>
                    <a:pt x="1433" y="1200"/>
                  </a:lnTo>
                  <a:cubicBezTo>
                    <a:pt x="1720" y="1036"/>
                    <a:pt x="1952" y="651"/>
                    <a:pt x="1952" y="340"/>
                  </a:cubicBezTo>
                  <a:cubicBezTo>
                    <a:pt x="1952" y="123"/>
                    <a:pt x="1842" y="1"/>
                    <a:pt x="167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23"/>
            <p:cNvSpPr/>
            <p:nvPr/>
          </p:nvSpPr>
          <p:spPr>
            <a:xfrm>
              <a:off x="3393238" y="1869653"/>
              <a:ext cx="314717" cy="214715"/>
            </a:xfrm>
            <a:custGeom>
              <a:avLst/>
              <a:gdLst/>
              <a:ahLst/>
              <a:cxnLst/>
              <a:rect l="l" t="t" r="r" b="b"/>
              <a:pathLst>
                <a:path w="6483" h="4423" extrusionOk="0">
                  <a:moveTo>
                    <a:pt x="6206" y="0"/>
                  </a:moveTo>
                  <a:cubicBezTo>
                    <a:pt x="6133" y="0"/>
                    <a:pt x="6049" y="25"/>
                    <a:pt x="5959" y="77"/>
                  </a:cubicBezTo>
                  <a:lnTo>
                    <a:pt x="520" y="3223"/>
                  </a:lnTo>
                  <a:cubicBezTo>
                    <a:pt x="233" y="3387"/>
                    <a:pt x="0" y="3772"/>
                    <a:pt x="0" y="4083"/>
                  </a:cubicBezTo>
                  <a:cubicBezTo>
                    <a:pt x="0" y="4300"/>
                    <a:pt x="111" y="4422"/>
                    <a:pt x="274" y="4422"/>
                  </a:cubicBezTo>
                  <a:cubicBezTo>
                    <a:pt x="347" y="4422"/>
                    <a:pt x="431" y="4398"/>
                    <a:pt x="520" y="4346"/>
                  </a:cubicBezTo>
                  <a:lnTo>
                    <a:pt x="5959" y="1203"/>
                  </a:lnTo>
                  <a:cubicBezTo>
                    <a:pt x="6250" y="1035"/>
                    <a:pt x="6482" y="650"/>
                    <a:pt x="6482" y="339"/>
                  </a:cubicBezTo>
                  <a:cubicBezTo>
                    <a:pt x="6482" y="124"/>
                    <a:pt x="6371" y="0"/>
                    <a:pt x="620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243;p23"/>
            <p:cNvSpPr/>
            <p:nvPr/>
          </p:nvSpPr>
          <p:spPr>
            <a:xfrm>
              <a:off x="3234405" y="2197606"/>
              <a:ext cx="94760" cy="87527"/>
            </a:xfrm>
            <a:custGeom>
              <a:avLst/>
              <a:gdLst/>
              <a:ahLst/>
              <a:cxnLst/>
              <a:rect l="l" t="t" r="r" b="b"/>
              <a:pathLst>
                <a:path w="1952" h="1803" extrusionOk="0">
                  <a:moveTo>
                    <a:pt x="1677" y="0"/>
                  </a:moveTo>
                  <a:cubicBezTo>
                    <a:pt x="1604" y="0"/>
                    <a:pt x="1521" y="24"/>
                    <a:pt x="1433" y="74"/>
                  </a:cubicBezTo>
                  <a:lnTo>
                    <a:pt x="522" y="603"/>
                  </a:lnTo>
                  <a:cubicBezTo>
                    <a:pt x="235" y="767"/>
                    <a:pt x="0" y="1153"/>
                    <a:pt x="0" y="1463"/>
                  </a:cubicBezTo>
                  <a:cubicBezTo>
                    <a:pt x="0" y="1681"/>
                    <a:pt x="112" y="1803"/>
                    <a:pt x="276" y="1803"/>
                  </a:cubicBezTo>
                  <a:cubicBezTo>
                    <a:pt x="349" y="1803"/>
                    <a:pt x="433" y="1778"/>
                    <a:pt x="522" y="1726"/>
                  </a:cubicBezTo>
                  <a:lnTo>
                    <a:pt x="1433" y="1200"/>
                  </a:lnTo>
                  <a:cubicBezTo>
                    <a:pt x="1720" y="1037"/>
                    <a:pt x="1952" y="652"/>
                    <a:pt x="1952" y="337"/>
                  </a:cubicBezTo>
                  <a:cubicBezTo>
                    <a:pt x="1952" y="122"/>
                    <a:pt x="1841" y="0"/>
                    <a:pt x="167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244;p23"/>
            <p:cNvSpPr/>
            <p:nvPr/>
          </p:nvSpPr>
          <p:spPr>
            <a:xfrm>
              <a:off x="3393238" y="1978971"/>
              <a:ext cx="314717" cy="214666"/>
            </a:xfrm>
            <a:custGeom>
              <a:avLst/>
              <a:gdLst/>
              <a:ahLst/>
              <a:cxnLst/>
              <a:rect l="l" t="t" r="r" b="b"/>
              <a:pathLst>
                <a:path w="6483" h="4422" extrusionOk="0">
                  <a:moveTo>
                    <a:pt x="6206" y="1"/>
                  </a:moveTo>
                  <a:cubicBezTo>
                    <a:pt x="6133" y="1"/>
                    <a:pt x="6049" y="25"/>
                    <a:pt x="5959" y="77"/>
                  </a:cubicBezTo>
                  <a:lnTo>
                    <a:pt x="520" y="3220"/>
                  </a:lnTo>
                  <a:cubicBezTo>
                    <a:pt x="233" y="3387"/>
                    <a:pt x="0" y="3773"/>
                    <a:pt x="0" y="4083"/>
                  </a:cubicBezTo>
                  <a:cubicBezTo>
                    <a:pt x="0" y="4299"/>
                    <a:pt x="112" y="4422"/>
                    <a:pt x="276" y="4422"/>
                  </a:cubicBezTo>
                  <a:cubicBezTo>
                    <a:pt x="349" y="4422"/>
                    <a:pt x="432" y="4398"/>
                    <a:pt x="520" y="4346"/>
                  </a:cubicBezTo>
                  <a:lnTo>
                    <a:pt x="5959" y="1203"/>
                  </a:lnTo>
                  <a:cubicBezTo>
                    <a:pt x="6250" y="1036"/>
                    <a:pt x="6482" y="651"/>
                    <a:pt x="6482" y="339"/>
                  </a:cubicBezTo>
                  <a:cubicBezTo>
                    <a:pt x="6482" y="124"/>
                    <a:pt x="6371" y="1"/>
                    <a:pt x="620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23"/>
            <p:cNvSpPr/>
            <p:nvPr/>
          </p:nvSpPr>
          <p:spPr>
            <a:xfrm>
              <a:off x="3660856" y="1078556"/>
              <a:ext cx="710116" cy="1752620"/>
            </a:xfrm>
            <a:custGeom>
              <a:avLst/>
              <a:gdLst/>
              <a:ahLst/>
              <a:cxnLst/>
              <a:rect l="l" t="t" r="r" b="b"/>
              <a:pathLst>
                <a:path w="14628" h="36103" extrusionOk="0">
                  <a:moveTo>
                    <a:pt x="13309" y="1"/>
                  </a:moveTo>
                  <a:cubicBezTo>
                    <a:pt x="13224" y="1"/>
                    <a:pt x="13129" y="28"/>
                    <a:pt x="13027" y="86"/>
                  </a:cubicBezTo>
                  <a:lnTo>
                    <a:pt x="621" y="7267"/>
                  </a:lnTo>
                  <a:cubicBezTo>
                    <a:pt x="279" y="7466"/>
                    <a:pt x="0" y="7950"/>
                    <a:pt x="0" y="8346"/>
                  </a:cubicBezTo>
                  <a:lnTo>
                    <a:pt x="0" y="33916"/>
                  </a:lnTo>
                  <a:cubicBezTo>
                    <a:pt x="0" y="34114"/>
                    <a:pt x="68" y="34254"/>
                    <a:pt x="180" y="34319"/>
                  </a:cubicBezTo>
                  <a:lnTo>
                    <a:pt x="1153" y="34882"/>
                  </a:lnTo>
                  <a:cubicBezTo>
                    <a:pt x="1157" y="34882"/>
                    <a:pt x="1160" y="34886"/>
                    <a:pt x="1160" y="34886"/>
                  </a:cubicBezTo>
                  <a:lnTo>
                    <a:pt x="1174" y="34892"/>
                  </a:lnTo>
                  <a:cubicBezTo>
                    <a:pt x="1218" y="34914"/>
                    <a:pt x="1268" y="34925"/>
                    <a:pt x="1322" y="34925"/>
                  </a:cubicBezTo>
                  <a:cubicBezTo>
                    <a:pt x="1405" y="34925"/>
                    <a:pt x="1498" y="34899"/>
                    <a:pt x="1597" y="34841"/>
                  </a:cubicBezTo>
                  <a:lnTo>
                    <a:pt x="4877" y="32950"/>
                  </a:lnTo>
                  <a:lnTo>
                    <a:pt x="4877" y="34919"/>
                  </a:lnTo>
                  <a:cubicBezTo>
                    <a:pt x="4877" y="35267"/>
                    <a:pt x="4931" y="35469"/>
                    <a:pt x="5020" y="35524"/>
                  </a:cubicBezTo>
                  <a:lnTo>
                    <a:pt x="5020" y="35527"/>
                  </a:lnTo>
                  <a:lnTo>
                    <a:pt x="5986" y="36083"/>
                  </a:lnTo>
                  <a:lnTo>
                    <a:pt x="5989" y="36086"/>
                  </a:lnTo>
                  <a:lnTo>
                    <a:pt x="6003" y="36094"/>
                  </a:lnTo>
                  <a:lnTo>
                    <a:pt x="6003" y="36090"/>
                  </a:lnTo>
                  <a:cubicBezTo>
                    <a:pt x="6019" y="36098"/>
                    <a:pt x="6035" y="36103"/>
                    <a:pt x="6053" y="36103"/>
                  </a:cubicBezTo>
                  <a:cubicBezTo>
                    <a:pt x="6158" y="36103"/>
                    <a:pt x="6298" y="35944"/>
                    <a:pt x="6451" y="35619"/>
                  </a:cubicBezTo>
                  <a:lnTo>
                    <a:pt x="8774" y="30697"/>
                  </a:lnTo>
                  <a:lnTo>
                    <a:pt x="14003" y="27660"/>
                  </a:lnTo>
                  <a:cubicBezTo>
                    <a:pt x="14348" y="27462"/>
                    <a:pt x="14628" y="26977"/>
                    <a:pt x="14628" y="26581"/>
                  </a:cubicBezTo>
                  <a:lnTo>
                    <a:pt x="14628" y="1011"/>
                  </a:lnTo>
                  <a:cubicBezTo>
                    <a:pt x="14628" y="814"/>
                    <a:pt x="14560" y="677"/>
                    <a:pt x="14447" y="609"/>
                  </a:cubicBezTo>
                  <a:lnTo>
                    <a:pt x="14444" y="609"/>
                  </a:lnTo>
                  <a:lnTo>
                    <a:pt x="13470" y="42"/>
                  </a:lnTo>
                  <a:cubicBezTo>
                    <a:pt x="13424" y="15"/>
                    <a:pt x="13369" y="1"/>
                    <a:pt x="1330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23"/>
            <p:cNvSpPr/>
            <p:nvPr/>
          </p:nvSpPr>
          <p:spPr>
            <a:xfrm>
              <a:off x="4312935" y="1079721"/>
              <a:ext cx="48108" cy="27719"/>
            </a:xfrm>
            <a:custGeom>
              <a:avLst/>
              <a:gdLst/>
              <a:ahLst/>
              <a:cxnLst/>
              <a:rect l="l" t="t" r="r" b="b"/>
              <a:pathLst>
                <a:path w="991" h="571" extrusionOk="0">
                  <a:moveTo>
                    <a:pt x="1" y="1"/>
                  </a:moveTo>
                  <a:lnTo>
                    <a:pt x="1" y="1"/>
                  </a:lnTo>
                  <a:cubicBezTo>
                    <a:pt x="12" y="7"/>
                    <a:pt x="21" y="13"/>
                    <a:pt x="31" y="16"/>
                  </a:cubicBezTo>
                  <a:lnTo>
                    <a:pt x="31" y="16"/>
                  </a:lnTo>
                  <a:cubicBezTo>
                    <a:pt x="22" y="11"/>
                    <a:pt x="12" y="7"/>
                    <a:pt x="1" y="1"/>
                  </a:cubicBezTo>
                  <a:close/>
                  <a:moveTo>
                    <a:pt x="31" y="16"/>
                  </a:moveTo>
                  <a:cubicBezTo>
                    <a:pt x="32" y="17"/>
                    <a:pt x="33" y="17"/>
                    <a:pt x="34" y="18"/>
                  </a:cubicBezTo>
                  <a:lnTo>
                    <a:pt x="990" y="571"/>
                  </a:lnTo>
                  <a:lnTo>
                    <a:pt x="37" y="18"/>
                  </a:lnTo>
                  <a:cubicBezTo>
                    <a:pt x="35" y="17"/>
                    <a:pt x="33" y="17"/>
                    <a:pt x="31" y="16"/>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23"/>
            <p:cNvSpPr/>
            <p:nvPr/>
          </p:nvSpPr>
          <p:spPr>
            <a:xfrm>
              <a:off x="3687166" y="1432188"/>
              <a:ext cx="2330" cy="1651"/>
            </a:xfrm>
            <a:custGeom>
              <a:avLst/>
              <a:gdLst/>
              <a:ahLst/>
              <a:cxnLst/>
              <a:rect l="l" t="t" r="r" b="b"/>
              <a:pathLst>
                <a:path w="48" h="34" extrusionOk="0">
                  <a:moveTo>
                    <a:pt x="47" y="0"/>
                  </a:moveTo>
                  <a:cubicBezTo>
                    <a:pt x="34" y="10"/>
                    <a:pt x="17" y="20"/>
                    <a:pt x="0" y="33"/>
                  </a:cubicBezTo>
                  <a:lnTo>
                    <a:pt x="4" y="33"/>
                  </a:lnTo>
                  <a:cubicBezTo>
                    <a:pt x="17" y="20"/>
                    <a:pt x="34" y="10"/>
                    <a:pt x="47" y="0"/>
                  </a:cubicBezTo>
                  <a:close/>
                </a:path>
              </a:pathLst>
            </a:custGeom>
            <a:solidFill>
              <a:srgbClr val="7DEB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23"/>
            <p:cNvSpPr/>
            <p:nvPr/>
          </p:nvSpPr>
          <p:spPr>
            <a:xfrm>
              <a:off x="3677361" y="1433790"/>
              <a:ext cx="10000" cy="9175"/>
            </a:xfrm>
            <a:custGeom>
              <a:avLst/>
              <a:gdLst/>
              <a:ahLst/>
              <a:cxnLst/>
              <a:rect l="l" t="t" r="r" b="b"/>
              <a:pathLst>
                <a:path w="206" h="189" extrusionOk="0">
                  <a:moveTo>
                    <a:pt x="202" y="0"/>
                  </a:moveTo>
                  <a:cubicBezTo>
                    <a:pt x="131" y="52"/>
                    <a:pt x="62" y="117"/>
                    <a:pt x="1" y="189"/>
                  </a:cubicBezTo>
                  <a:cubicBezTo>
                    <a:pt x="62" y="117"/>
                    <a:pt x="131" y="52"/>
                    <a:pt x="206" y="0"/>
                  </a:cubicBezTo>
                  <a:close/>
                </a:path>
              </a:pathLst>
            </a:custGeom>
            <a:solidFill>
              <a:srgbClr val="8F9C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23"/>
            <p:cNvSpPr/>
            <p:nvPr/>
          </p:nvSpPr>
          <p:spPr>
            <a:xfrm>
              <a:off x="3670079" y="1078604"/>
              <a:ext cx="690990" cy="402147"/>
            </a:xfrm>
            <a:custGeom>
              <a:avLst/>
              <a:gdLst/>
              <a:ahLst/>
              <a:cxnLst/>
              <a:rect l="l" t="t" r="r" b="b"/>
              <a:pathLst>
                <a:path w="14234" h="8284" extrusionOk="0">
                  <a:moveTo>
                    <a:pt x="13117" y="0"/>
                  </a:moveTo>
                  <a:cubicBezTo>
                    <a:pt x="13035" y="0"/>
                    <a:pt x="12940" y="27"/>
                    <a:pt x="12841" y="85"/>
                  </a:cubicBezTo>
                  <a:lnTo>
                    <a:pt x="431" y="7266"/>
                  </a:lnTo>
                  <a:cubicBezTo>
                    <a:pt x="420" y="7273"/>
                    <a:pt x="410" y="7276"/>
                    <a:pt x="400" y="7284"/>
                  </a:cubicBezTo>
                  <a:cubicBezTo>
                    <a:pt x="387" y="7293"/>
                    <a:pt x="369" y="7304"/>
                    <a:pt x="356" y="7317"/>
                  </a:cubicBezTo>
                  <a:cubicBezTo>
                    <a:pt x="281" y="7369"/>
                    <a:pt x="212" y="7434"/>
                    <a:pt x="151" y="7506"/>
                  </a:cubicBezTo>
                  <a:cubicBezTo>
                    <a:pt x="97" y="7570"/>
                    <a:pt x="45" y="7645"/>
                    <a:pt x="1" y="7720"/>
                  </a:cubicBezTo>
                  <a:lnTo>
                    <a:pt x="973" y="8284"/>
                  </a:lnTo>
                  <a:cubicBezTo>
                    <a:pt x="1086" y="8092"/>
                    <a:pt x="1239" y="7925"/>
                    <a:pt x="1407" y="7829"/>
                  </a:cubicBezTo>
                  <a:lnTo>
                    <a:pt x="13813" y="649"/>
                  </a:lnTo>
                  <a:cubicBezTo>
                    <a:pt x="13915" y="591"/>
                    <a:pt x="14011" y="567"/>
                    <a:pt x="14093" y="567"/>
                  </a:cubicBezTo>
                  <a:cubicBezTo>
                    <a:pt x="14145" y="567"/>
                    <a:pt x="14189" y="573"/>
                    <a:pt x="14233" y="594"/>
                  </a:cubicBezTo>
                  <a:lnTo>
                    <a:pt x="13280" y="41"/>
                  </a:lnTo>
                  <a:cubicBezTo>
                    <a:pt x="13267" y="38"/>
                    <a:pt x="13257" y="31"/>
                    <a:pt x="13244" y="24"/>
                  </a:cubicBezTo>
                  <a:cubicBezTo>
                    <a:pt x="13206" y="11"/>
                    <a:pt x="13165" y="0"/>
                    <a:pt x="1311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23"/>
            <p:cNvSpPr/>
            <p:nvPr/>
          </p:nvSpPr>
          <p:spPr>
            <a:xfrm>
              <a:off x="3904542" y="2803125"/>
              <a:ext cx="46749" cy="27040"/>
            </a:xfrm>
            <a:custGeom>
              <a:avLst/>
              <a:gdLst/>
              <a:ahLst/>
              <a:cxnLst/>
              <a:rect l="l" t="t" r="r" b="b"/>
              <a:pathLst>
                <a:path w="963" h="557" extrusionOk="0">
                  <a:moveTo>
                    <a:pt x="0" y="0"/>
                  </a:moveTo>
                  <a:lnTo>
                    <a:pt x="963" y="556"/>
                  </a:lnTo>
                  <a:lnTo>
                    <a:pt x="960" y="553"/>
                  </a:lnTo>
                  <a:lnTo>
                    <a:pt x="0" y="0"/>
                  </a:lnTo>
                  <a:close/>
                </a:path>
              </a:pathLst>
            </a:custGeom>
            <a:solidFill>
              <a:srgbClr val="BCBC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23"/>
            <p:cNvSpPr/>
            <p:nvPr/>
          </p:nvSpPr>
          <p:spPr>
            <a:xfrm>
              <a:off x="3897601" y="2650702"/>
              <a:ext cx="53545" cy="179277"/>
            </a:xfrm>
            <a:custGeom>
              <a:avLst/>
              <a:gdLst/>
              <a:ahLst/>
              <a:cxnLst/>
              <a:rect l="l" t="t" r="r" b="b"/>
              <a:pathLst>
                <a:path w="1103" h="3693" extrusionOk="0">
                  <a:moveTo>
                    <a:pt x="972" y="0"/>
                  </a:moveTo>
                  <a:lnTo>
                    <a:pt x="0" y="563"/>
                  </a:lnTo>
                  <a:lnTo>
                    <a:pt x="0" y="2532"/>
                  </a:lnTo>
                  <a:cubicBezTo>
                    <a:pt x="0" y="2880"/>
                    <a:pt x="54" y="3082"/>
                    <a:pt x="143" y="3137"/>
                  </a:cubicBezTo>
                  <a:lnTo>
                    <a:pt x="143" y="3140"/>
                  </a:lnTo>
                  <a:lnTo>
                    <a:pt x="1103" y="3693"/>
                  </a:lnTo>
                  <a:cubicBezTo>
                    <a:pt x="1024" y="3625"/>
                    <a:pt x="972" y="3423"/>
                    <a:pt x="972" y="3096"/>
                  </a:cubicBezTo>
                  <a:lnTo>
                    <a:pt x="972"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23"/>
            <p:cNvSpPr/>
            <p:nvPr/>
          </p:nvSpPr>
          <p:spPr>
            <a:xfrm>
              <a:off x="3669594" y="2744437"/>
              <a:ext cx="47283" cy="27379"/>
            </a:xfrm>
            <a:custGeom>
              <a:avLst/>
              <a:gdLst/>
              <a:ahLst/>
              <a:cxnLst/>
              <a:rect l="l" t="t" r="r" b="b"/>
              <a:pathLst>
                <a:path w="974" h="564" extrusionOk="0">
                  <a:moveTo>
                    <a:pt x="0" y="1"/>
                  </a:moveTo>
                  <a:lnTo>
                    <a:pt x="4" y="4"/>
                  </a:lnTo>
                  <a:lnTo>
                    <a:pt x="973" y="564"/>
                  </a:lnTo>
                  <a:lnTo>
                    <a:pt x="0" y="1"/>
                  </a:lnTo>
                  <a:close/>
                </a:path>
              </a:pathLst>
            </a:custGeom>
            <a:solidFill>
              <a:srgbClr val="D3D3D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23"/>
            <p:cNvSpPr/>
            <p:nvPr/>
          </p:nvSpPr>
          <p:spPr>
            <a:xfrm>
              <a:off x="3660856" y="1453352"/>
              <a:ext cx="56506" cy="1318725"/>
            </a:xfrm>
            <a:custGeom>
              <a:avLst/>
              <a:gdLst/>
              <a:ahLst/>
              <a:cxnLst/>
              <a:rect l="l" t="t" r="r" b="b"/>
              <a:pathLst>
                <a:path w="1164" h="27165" extrusionOk="0">
                  <a:moveTo>
                    <a:pt x="191" y="0"/>
                  </a:moveTo>
                  <a:cubicBezTo>
                    <a:pt x="71" y="198"/>
                    <a:pt x="0" y="424"/>
                    <a:pt x="0" y="628"/>
                  </a:cubicBezTo>
                  <a:lnTo>
                    <a:pt x="0" y="26195"/>
                  </a:lnTo>
                  <a:cubicBezTo>
                    <a:pt x="0" y="26355"/>
                    <a:pt x="44" y="26478"/>
                    <a:pt x="123" y="26554"/>
                  </a:cubicBezTo>
                  <a:cubicBezTo>
                    <a:pt x="139" y="26571"/>
                    <a:pt x="160" y="26584"/>
                    <a:pt x="180" y="26598"/>
                  </a:cubicBezTo>
                  <a:lnTo>
                    <a:pt x="1153" y="27161"/>
                  </a:lnTo>
                  <a:lnTo>
                    <a:pt x="1156" y="27161"/>
                  </a:lnTo>
                  <a:cubicBezTo>
                    <a:pt x="1045" y="27093"/>
                    <a:pt x="976" y="26956"/>
                    <a:pt x="976" y="26762"/>
                  </a:cubicBezTo>
                  <a:lnTo>
                    <a:pt x="976" y="1191"/>
                  </a:lnTo>
                  <a:cubicBezTo>
                    <a:pt x="976" y="990"/>
                    <a:pt x="1048" y="764"/>
                    <a:pt x="1163" y="564"/>
                  </a:cubicBezTo>
                  <a:lnTo>
                    <a:pt x="191" y="0"/>
                  </a:lnTo>
                  <a:close/>
                  <a:moveTo>
                    <a:pt x="1156" y="27161"/>
                  </a:moveTo>
                  <a:cubicBezTo>
                    <a:pt x="1156" y="27161"/>
                    <a:pt x="1157" y="27161"/>
                    <a:pt x="1157" y="27161"/>
                  </a:cubicBezTo>
                  <a:lnTo>
                    <a:pt x="1157" y="27161"/>
                  </a:lnTo>
                  <a:cubicBezTo>
                    <a:pt x="1157" y="27161"/>
                    <a:pt x="1157" y="27161"/>
                    <a:pt x="1157" y="27161"/>
                  </a:cubicBezTo>
                  <a:close/>
                  <a:moveTo>
                    <a:pt x="1157" y="27161"/>
                  </a:moveTo>
                  <a:cubicBezTo>
                    <a:pt x="1158" y="27162"/>
                    <a:pt x="1161" y="27165"/>
                    <a:pt x="1163" y="27165"/>
                  </a:cubicBezTo>
                  <a:cubicBezTo>
                    <a:pt x="1161" y="27163"/>
                    <a:pt x="1159" y="27162"/>
                    <a:pt x="1157" y="2716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254;p23"/>
            <p:cNvSpPr/>
            <p:nvPr/>
          </p:nvSpPr>
          <p:spPr>
            <a:xfrm>
              <a:off x="3802796" y="1267774"/>
              <a:ext cx="473411" cy="579870"/>
            </a:xfrm>
            <a:custGeom>
              <a:avLst/>
              <a:gdLst/>
              <a:ahLst/>
              <a:cxnLst/>
              <a:rect l="l" t="t" r="r" b="b"/>
              <a:pathLst>
                <a:path w="9752" h="11945" extrusionOk="0">
                  <a:moveTo>
                    <a:pt x="9466" y="0"/>
                  </a:moveTo>
                  <a:cubicBezTo>
                    <a:pt x="9396" y="0"/>
                    <a:pt x="9316" y="24"/>
                    <a:pt x="9233" y="72"/>
                  </a:cubicBezTo>
                  <a:lnTo>
                    <a:pt x="520" y="5117"/>
                  </a:lnTo>
                  <a:cubicBezTo>
                    <a:pt x="233" y="5284"/>
                    <a:pt x="0" y="5687"/>
                    <a:pt x="0" y="6018"/>
                  </a:cubicBezTo>
                  <a:lnTo>
                    <a:pt x="0" y="11575"/>
                  </a:lnTo>
                  <a:cubicBezTo>
                    <a:pt x="0" y="11809"/>
                    <a:pt x="117" y="11944"/>
                    <a:pt x="288" y="11944"/>
                  </a:cubicBezTo>
                  <a:cubicBezTo>
                    <a:pt x="358" y="11944"/>
                    <a:pt x="436" y="11922"/>
                    <a:pt x="520" y="11874"/>
                  </a:cubicBezTo>
                  <a:lnTo>
                    <a:pt x="9233" y="6827"/>
                  </a:lnTo>
                  <a:cubicBezTo>
                    <a:pt x="9519" y="6660"/>
                    <a:pt x="9752" y="6257"/>
                    <a:pt x="9752" y="5926"/>
                  </a:cubicBezTo>
                  <a:lnTo>
                    <a:pt x="9752" y="373"/>
                  </a:lnTo>
                  <a:cubicBezTo>
                    <a:pt x="9752" y="136"/>
                    <a:pt x="9635" y="0"/>
                    <a:pt x="946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255;p23"/>
            <p:cNvSpPr/>
            <p:nvPr/>
          </p:nvSpPr>
          <p:spPr>
            <a:xfrm>
              <a:off x="3802796" y="1650289"/>
              <a:ext cx="473411" cy="306125"/>
            </a:xfrm>
            <a:custGeom>
              <a:avLst/>
              <a:gdLst/>
              <a:ahLst/>
              <a:cxnLst/>
              <a:rect l="l" t="t" r="r" b="b"/>
              <a:pathLst>
                <a:path w="9752" h="6306" extrusionOk="0">
                  <a:moveTo>
                    <a:pt x="9478" y="0"/>
                  </a:moveTo>
                  <a:cubicBezTo>
                    <a:pt x="9405" y="0"/>
                    <a:pt x="9321" y="25"/>
                    <a:pt x="9233" y="76"/>
                  </a:cubicBezTo>
                  <a:lnTo>
                    <a:pt x="520" y="5103"/>
                  </a:lnTo>
                  <a:cubicBezTo>
                    <a:pt x="233" y="5271"/>
                    <a:pt x="0" y="5656"/>
                    <a:pt x="0" y="5968"/>
                  </a:cubicBezTo>
                  <a:cubicBezTo>
                    <a:pt x="0" y="6182"/>
                    <a:pt x="112" y="6306"/>
                    <a:pt x="275" y="6306"/>
                  </a:cubicBezTo>
                  <a:cubicBezTo>
                    <a:pt x="348" y="6306"/>
                    <a:pt x="431" y="6281"/>
                    <a:pt x="520" y="6230"/>
                  </a:cubicBezTo>
                  <a:lnTo>
                    <a:pt x="9233" y="1200"/>
                  </a:lnTo>
                  <a:cubicBezTo>
                    <a:pt x="9519" y="1036"/>
                    <a:pt x="9752" y="650"/>
                    <a:pt x="9752" y="339"/>
                  </a:cubicBezTo>
                  <a:cubicBezTo>
                    <a:pt x="9752" y="122"/>
                    <a:pt x="9641" y="0"/>
                    <a:pt x="947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23"/>
            <p:cNvSpPr/>
            <p:nvPr/>
          </p:nvSpPr>
          <p:spPr>
            <a:xfrm>
              <a:off x="3802796" y="1759558"/>
              <a:ext cx="473411" cy="306222"/>
            </a:xfrm>
            <a:custGeom>
              <a:avLst/>
              <a:gdLst/>
              <a:ahLst/>
              <a:cxnLst/>
              <a:rect l="l" t="t" r="r" b="b"/>
              <a:pathLst>
                <a:path w="9752" h="6308" extrusionOk="0">
                  <a:moveTo>
                    <a:pt x="9476" y="0"/>
                  </a:moveTo>
                  <a:cubicBezTo>
                    <a:pt x="9404" y="0"/>
                    <a:pt x="9321" y="24"/>
                    <a:pt x="9233" y="75"/>
                  </a:cubicBezTo>
                  <a:lnTo>
                    <a:pt x="520" y="5105"/>
                  </a:lnTo>
                  <a:cubicBezTo>
                    <a:pt x="233" y="5273"/>
                    <a:pt x="0" y="5658"/>
                    <a:pt x="0" y="5969"/>
                  </a:cubicBezTo>
                  <a:cubicBezTo>
                    <a:pt x="0" y="6184"/>
                    <a:pt x="112" y="6307"/>
                    <a:pt x="275" y="6307"/>
                  </a:cubicBezTo>
                  <a:cubicBezTo>
                    <a:pt x="348" y="6307"/>
                    <a:pt x="431" y="6283"/>
                    <a:pt x="520" y="6231"/>
                  </a:cubicBezTo>
                  <a:lnTo>
                    <a:pt x="9233" y="1201"/>
                  </a:lnTo>
                  <a:cubicBezTo>
                    <a:pt x="9519" y="1037"/>
                    <a:pt x="9752" y="651"/>
                    <a:pt x="9752" y="338"/>
                  </a:cubicBezTo>
                  <a:cubicBezTo>
                    <a:pt x="9752" y="122"/>
                    <a:pt x="9640" y="0"/>
                    <a:pt x="947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23"/>
            <p:cNvSpPr/>
            <p:nvPr/>
          </p:nvSpPr>
          <p:spPr>
            <a:xfrm>
              <a:off x="3802796" y="1868925"/>
              <a:ext cx="473411" cy="306222"/>
            </a:xfrm>
            <a:custGeom>
              <a:avLst/>
              <a:gdLst/>
              <a:ahLst/>
              <a:cxnLst/>
              <a:rect l="l" t="t" r="r" b="b"/>
              <a:pathLst>
                <a:path w="9752" h="6308" extrusionOk="0">
                  <a:moveTo>
                    <a:pt x="9476" y="0"/>
                  </a:moveTo>
                  <a:cubicBezTo>
                    <a:pt x="9404" y="0"/>
                    <a:pt x="9321" y="24"/>
                    <a:pt x="9233" y="74"/>
                  </a:cubicBezTo>
                  <a:lnTo>
                    <a:pt x="520" y="5105"/>
                  </a:lnTo>
                  <a:cubicBezTo>
                    <a:pt x="233" y="5272"/>
                    <a:pt x="0" y="5657"/>
                    <a:pt x="0" y="5969"/>
                  </a:cubicBezTo>
                  <a:cubicBezTo>
                    <a:pt x="0" y="6184"/>
                    <a:pt x="112" y="6307"/>
                    <a:pt x="275" y="6307"/>
                  </a:cubicBezTo>
                  <a:cubicBezTo>
                    <a:pt x="348" y="6307"/>
                    <a:pt x="431" y="6283"/>
                    <a:pt x="520" y="6231"/>
                  </a:cubicBezTo>
                  <a:lnTo>
                    <a:pt x="9233" y="1201"/>
                  </a:lnTo>
                  <a:cubicBezTo>
                    <a:pt x="9519" y="1037"/>
                    <a:pt x="9752" y="648"/>
                    <a:pt x="9752" y="337"/>
                  </a:cubicBezTo>
                  <a:cubicBezTo>
                    <a:pt x="9752" y="122"/>
                    <a:pt x="9640" y="0"/>
                    <a:pt x="947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23"/>
            <p:cNvSpPr/>
            <p:nvPr/>
          </p:nvSpPr>
          <p:spPr>
            <a:xfrm>
              <a:off x="3802796" y="1978242"/>
              <a:ext cx="473411" cy="306222"/>
            </a:xfrm>
            <a:custGeom>
              <a:avLst/>
              <a:gdLst/>
              <a:ahLst/>
              <a:cxnLst/>
              <a:rect l="l" t="t" r="r" b="b"/>
              <a:pathLst>
                <a:path w="9752" h="6308" extrusionOk="0">
                  <a:moveTo>
                    <a:pt x="9476" y="1"/>
                  </a:moveTo>
                  <a:cubicBezTo>
                    <a:pt x="9404" y="1"/>
                    <a:pt x="9321" y="25"/>
                    <a:pt x="9233" y="75"/>
                  </a:cubicBezTo>
                  <a:lnTo>
                    <a:pt x="520" y="5105"/>
                  </a:lnTo>
                  <a:cubicBezTo>
                    <a:pt x="233" y="5273"/>
                    <a:pt x="0" y="5658"/>
                    <a:pt x="0" y="5969"/>
                  </a:cubicBezTo>
                  <a:cubicBezTo>
                    <a:pt x="0" y="6184"/>
                    <a:pt x="112" y="6308"/>
                    <a:pt x="275" y="6308"/>
                  </a:cubicBezTo>
                  <a:cubicBezTo>
                    <a:pt x="348" y="6308"/>
                    <a:pt x="431" y="6283"/>
                    <a:pt x="520" y="6231"/>
                  </a:cubicBezTo>
                  <a:lnTo>
                    <a:pt x="9233" y="1201"/>
                  </a:lnTo>
                  <a:cubicBezTo>
                    <a:pt x="9519" y="1034"/>
                    <a:pt x="9752" y="648"/>
                    <a:pt x="9752" y="338"/>
                  </a:cubicBezTo>
                  <a:cubicBezTo>
                    <a:pt x="9752" y="122"/>
                    <a:pt x="9640" y="1"/>
                    <a:pt x="947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23"/>
            <p:cNvSpPr/>
            <p:nvPr/>
          </p:nvSpPr>
          <p:spPr>
            <a:xfrm>
              <a:off x="3802796" y="2306196"/>
              <a:ext cx="94663" cy="87624"/>
            </a:xfrm>
            <a:custGeom>
              <a:avLst/>
              <a:gdLst/>
              <a:ahLst/>
              <a:cxnLst/>
              <a:rect l="l" t="t" r="r" b="b"/>
              <a:pathLst>
                <a:path w="1950" h="1805" extrusionOk="0">
                  <a:moveTo>
                    <a:pt x="1675" y="1"/>
                  </a:moveTo>
                  <a:cubicBezTo>
                    <a:pt x="1602" y="1"/>
                    <a:pt x="1519" y="25"/>
                    <a:pt x="1430" y="77"/>
                  </a:cubicBezTo>
                  <a:lnTo>
                    <a:pt x="520" y="602"/>
                  </a:lnTo>
                  <a:cubicBezTo>
                    <a:pt x="233" y="770"/>
                    <a:pt x="0" y="1155"/>
                    <a:pt x="0" y="1466"/>
                  </a:cubicBezTo>
                  <a:cubicBezTo>
                    <a:pt x="0" y="1681"/>
                    <a:pt x="112" y="1804"/>
                    <a:pt x="275" y="1804"/>
                  </a:cubicBezTo>
                  <a:cubicBezTo>
                    <a:pt x="348" y="1804"/>
                    <a:pt x="431" y="1780"/>
                    <a:pt x="520" y="1728"/>
                  </a:cubicBezTo>
                  <a:lnTo>
                    <a:pt x="1430" y="1203"/>
                  </a:lnTo>
                  <a:cubicBezTo>
                    <a:pt x="1717" y="1036"/>
                    <a:pt x="1950" y="650"/>
                    <a:pt x="1950" y="340"/>
                  </a:cubicBezTo>
                  <a:cubicBezTo>
                    <a:pt x="1950" y="124"/>
                    <a:pt x="1838" y="1"/>
                    <a:pt x="167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23"/>
            <p:cNvSpPr/>
            <p:nvPr/>
          </p:nvSpPr>
          <p:spPr>
            <a:xfrm>
              <a:off x="3961677" y="2087609"/>
              <a:ext cx="314523" cy="214666"/>
            </a:xfrm>
            <a:custGeom>
              <a:avLst/>
              <a:gdLst/>
              <a:ahLst/>
              <a:cxnLst/>
              <a:rect l="l" t="t" r="r" b="b"/>
              <a:pathLst>
                <a:path w="6479" h="4422" extrusionOk="0">
                  <a:moveTo>
                    <a:pt x="6203" y="0"/>
                  </a:moveTo>
                  <a:cubicBezTo>
                    <a:pt x="6131" y="0"/>
                    <a:pt x="6048" y="24"/>
                    <a:pt x="5960" y="75"/>
                  </a:cubicBezTo>
                  <a:lnTo>
                    <a:pt x="520" y="3221"/>
                  </a:lnTo>
                  <a:cubicBezTo>
                    <a:pt x="233" y="3389"/>
                    <a:pt x="0" y="3774"/>
                    <a:pt x="0" y="4085"/>
                  </a:cubicBezTo>
                  <a:cubicBezTo>
                    <a:pt x="0" y="4300"/>
                    <a:pt x="112" y="4421"/>
                    <a:pt x="276" y="4421"/>
                  </a:cubicBezTo>
                  <a:cubicBezTo>
                    <a:pt x="349" y="4421"/>
                    <a:pt x="432" y="4397"/>
                    <a:pt x="520" y="4347"/>
                  </a:cubicBezTo>
                  <a:lnTo>
                    <a:pt x="5960" y="1201"/>
                  </a:lnTo>
                  <a:cubicBezTo>
                    <a:pt x="6246" y="1037"/>
                    <a:pt x="6479" y="648"/>
                    <a:pt x="6479" y="337"/>
                  </a:cubicBezTo>
                  <a:cubicBezTo>
                    <a:pt x="6479" y="122"/>
                    <a:pt x="6367" y="0"/>
                    <a:pt x="620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23"/>
            <p:cNvSpPr/>
            <p:nvPr/>
          </p:nvSpPr>
          <p:spPr>
            <a:xfrm>
              <a:off x="3802796" y="2415562"/>
              <a:ext cx="94663" cy="87478"/>
            </a:xfrm>
            <a:custGeom>
              <a:avLst/>
              <a:gdLst/>
              <a:ahLst/>
              <a:cxnLst/>
              <a:rect l="l" t="t" r="r" b="b"/>
              <a:pathLst>
                <a:path w="1950" h="1802" extrusionOk="0">
                  <a:moveTo>
                    <a:pt x="1675" y="0"/>
                  </a:moveTo>
                  <a:cubicBezTo>
                    <a:pt x="1602" y="0"/>
                    <a:pt x="1519" y="25"/>
                    <a:pt x="1430" y="76"/>
                  </a:cubicBezTo>
                  <a:lnTo>
                    <a:pt x="520" y="601"/>
                  </a:lnTo>
                  <a:cubicBezTo>
                    <a:pt x="233" y="769"/>
                    <a:pt x="0" y="1154"/>
                    <a:pt x="0" y="1465"/>
                  </a:cubicBezTo>
                  <a:cubicBezTo>
                    <a:pt x="0" y="1680"/>
                    <a:pt x="112" y="1802"/>
                    <a:pt x="276" y="1802"/>
                  </a:cubicBezTo>
                  <a:cubicBezTo>
                    <a:pt x="348" y="1802"/>
                    <a:pt x="431" y="1778"/>
                    <a:pt x="520" y="1728"/>
                  </a:cubicBezTo>
                  <a:lnTo>
                    <a:pt x="1430" y="1203"/>
                  </a:lnTo>
                  <a:cubicBezTo>
                    <a:pt x="1717" y="1035"/>
                    <a:pt x="1950" y="650"/>
                    <a:pt x="1950" y="339"/>
                  </a:cubicBezTo>
                  <a:cubicBezTo>
                    <a:pt x="1950" y="124"/>
                    <a:pt x="1838" y="0"/>
                    <a:pt x="167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23"/>
            <p:cNvSpPr/>
            <p:nvPr/>
          </p:nvSpPr>
          <p:spPr>
            <a:xfrm>
              <a:off x="3961677" y="2196878"/>
              <a:ext cx="314523" cy="214715"/>
            </a:xfrm>
            <a:custGeom>
              <a:avLst/>
              <a:gdLst/>
              <a:ahLst/>
              <a:cxnLst/>
              <a:rect l="l" t="t" r="r" b="b"/>
              <a:pathLst>
                <a:path w="6479" h="4423" extrusionOk="0">
                  <a:moveTo>
                    <a:pt x="6204" y="0"/>
                  </a:moveTo>
                  <a:cubicBezTo>
                    <a:pt x="6131" y="0"/>
                    <a:pt x="6048" y="25"/>
                    <a:pt x="5960" y="76"/>
                  </a:cubicBezTo>
                  <a:lnTo>
                    <a:pt x="520" y="3222"/>
                  </a:lnTo>
                  <a:cubicBezTo>
                    <a:pt x="233" y="3386"/>
                    <a:pt x="0" y="3775"/>
                    <a:pt x="0" y="4086"/>
                  </a:cubicBezTo>
                  <a:cubicBezTo>
                    <a:pt x="0" y="4301"/>
                    <a:pt x="112" y="4423"/>
                    <a:pt x="276" y="4423"/>
                  </a:cubicBezTo>
                  <a:cubicBezTo>
                    <a:pt x="349" y="4423"/>
                    <a:pt x="432" y="4399"/>
                    <a:pt x="520" y="4349"/>
                  </a:cubicBezTo>
                  <a:lnTo>
                    <a:pt x="5960" y="1202"/>
                  </a:lnTo>
                  <a:cubicBezTo>
                    <a:pt x="6246" y="1035"/>
                    <a:pt x="6479" y="649"/>
                    <a:pt x="6479" y="339"/>
                  </a:cubicBezTo>
                  <a:cubicBezTo>
                    <a:pt x="6479" y="124"/>
                    <a:pt x="6367" y="0"/>
                    <a:pt x="620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63;p23"/>
            <p:cNvSpPr/>
            <p:nvPr/>
          </p:nvSpPr>
          <p:spPr>
            <a:xfrm>
              <a:off x="3802796" y="2524928"/>
              <a:ext cx="94663" cy="87478"/>
            </a:xfrm>
            <a:custGeom>
              <a:avLst/>
              <a:gdLst/>
              <a:ahLst/>
              <a:cxnLst/>
              <a:rect l="l" t="t" r="r" b="b"/>
              <a:pathLst>
                <a:path w="1950" h="1802" extrusionOk="0">
                  <a:moveTo>
                    <a:pt x="1675" y="0"/>
                  </a:moveTo>
                  <a:cubicBezTo>
                    <a:pt x="1602" y="0"/>
                    <a:pt x="1519" y="24"/>
                    <a:pt x="1430" y="76"/>
                  </a:cubicBezTo>
                  <a:lnTo>
                    <a:pt x="520" y="601"/>
                  </a:lnTo>
                  <a:cubicBezTo>
                    <a:pt x="233" y="765"/>
                    <a:pt x="0" y="1154"/>
                    <a:pt x="0" y="1465"/>
                  </a:cubicBezTo>
                  <a:cubicBezTo>
                    <a:pt x="0" y="1680"/>
                    <a:pt x="112" y="1801"/>
                    <a:pt x="276" y="1801"/>
                  </a:cubicBezTo>
                  <a:cubicBezTo>
                    <a:pt x="348" y="1801"/>
                    <a:pt x="431" y="1778"/>
                    <a:pt x="520" y="1727"/>
                  </a:cubicBezTo>
                  <a:lnTo>
                    <a:pt x="1430" y="1202"/>
                  </a:lnTo>
                  <a:cubicBezTo>
                    <a:pt x="1717" y="1035"/>
                    <a:pt x="1950" y="649"/>
                    <a:pt x="1950" y="339"/>
                  </a:cubicBezTo>
                  <a:cubicBezTo>
                    <a:pt x="1950" y="123"/>
                    <a:pt x="1838" y="0"/>
                    <a:pt x="167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23"/>
            <p:cNvSpPr/>
            <p:nvPr/>
          </p:nvSpPr>
          <p:spPr>
            <a:xfrm>
              <a:off x="3961677" y="2306196"/>
              <a:ext cx="314523" cy="214763"/>
            </a:xfrm>
            <a:custGeom>
              <a:avLst/>
              <a:gdLst/>
              <a:ahLst/>
              <a:cxnLst/>
              <a:rect l="l" t="t" r="r" b="b"/>
              <a:pathLst>
                <a:path w="6479" h="4424" extrusionOk="0">
                  <a:moveTo>
                    <a:pt x="6204" y="1"/>
                  </a:moveTo>
                  <a:cubicBezTo>
                    <a:pt x="6131" y="1"/>
                    <a:pt x="6048" y="25"/>
                    <a:pt x="5960" y="77"/>
                  </a:cubicBezTo>
                  <a:lnTo>
                    <a:pt x="520" y="3223"/>
                  </a:lnTo>
                  <a:cubicBezTo>
                    <a:pt x="233" y="3387"/>
                    <a:pt x="0" y="3776"/>
                    <a:pt x="0" y="4087"/>
                  </a:cubicBezTo>
                  <a:cubicBezTo>
                    <a:pt x="0" y="4302"/>
                    <a:pt x="112" y="4424"/>
                    <a:pt x="276" y="4424"/>
                  </a:cubicBezTo>
                  <a:cubicBezTo>
                    <a:pt x="349" y="4424"/>
                    <a:pt x="432" y="4400"/>
                    <a:pt x="520" y="4349"/>
                  </a:cubicBezTo>
                  <a:lnTo>
                    <a:pt x="5960" y="1203"/>
                  </a:lnTo>
                  <a:cubicBezTo>
                    <a:pt x="6246" y="1036"/>
                    <a:pt x="6479" y="650"/>
                    <a:pt x="6479" y="340"/>
                  </a:cubicBezTo>
                  <a:cubicBezTo>
                    <a:pt x="6479" y="124"/>
                    <a:pt x="6367" y="1"/>
                    <a:pt x="620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86;p23"/>
            <p:cNvSpPr/>
            <p:nvPr/>
          </p:nvSpPr>
          <p:spPr>
            <a:xfrm>
              <a:off x="2404125" y="3297385"/>
              <a:ext cx="978619" cy="698077"/>
            </a:xfrm>
            <a:custGeom>
              <a:avLst/>
              <a:gdLst/>
              <a:ahLst/>
              <a:cxnLst/>
              <a:rect l="l" t="t" r="r" b="b"/>
              <a:pathLst>
                <a:path w="20159" h="14380" extrusionOk="0">
                  <a:moveTo>
                    <a:pt x="10080" y="975"/>
                  </a:moveTo>
                  <a:cubicBezTo>
                    <a:pt x="12605" y="975"/>
                    <a:pt x="14964" y="1535"/>
                    <a:pt x="16721" y="2549"/>
                  </a:cubicBezTo>
                  <a:cubicBezTo>
                    <a:pt x="18308" y="3466"/>
                    <a:pt x="19185" y="4627"/>
                    <a:pt x="19185" y="5818"/>
                  </a:cubicBezTo>
                  <a:cubicBezTo>
                    <a:pt x="19185" y="7009"/>
                    <a:pt x="18308" y="8170"/>
                    <a:pt x="16721" y="9088"/>
                  </a:cubicBezTo>
                  <a:cubicBezTo>
                    <a:pt x="14964" y="10105"/>
                    <a:pt x="12605" y="10661"/>
                    <a:pt x="10080" y="10661"/>
                  </a:cubicBezTo>
                  <a:cubicBezTo>
                    <a:pt x="7557" y="10661"/>
                    <a:pt x="5199" y="10105"/>
                    <a:pt x="3441" y="9088"/>
                  </a:cubicBezTo>
                  <a:cubicBezTo>
                    <a:pt x="1851" y="8170"/>
                    <a:pt x="977" y="7009"/>
                    <a:pt x="977" y="5818"/>
                  </a:cubicBezTo>
                  <a:cubicBezTo>
                    <a:pt x="977" y="4627"/>
                    <a:pt x="1851" y="3466"/>
                    <a:pt x="3441" y="2549"/>
                  </a:cubicBezTo>
                  <a:cubicBezTo>
                    <a:pt x="5199" y="1535"/>
                    <a:pt x="7557" y="975"/>
                    <a:pt x="10080" y="975"/>
                  </a:cubicBezTo>
                  <a:close/>
                  <a:moveTo>
                    <a:pt x="10080" y="0"/>
                  </a:moveTo>
                  <a:cubicBezTo>
                    <a:pt x="7500" y="0"/>
                    <a:pt x="4921" y="569"/>
                    <a:pt x="2954" y="1705"/>
                  </a:cubicBezTo>
                  <a:cubicBezTo>
                    <a:pt x="988" y="2839"/>
                    <a:pt x="1" y="4330"/>
                    <a:pt x="1" y="5818"/>
                  </a:cubicBezTo>
                  <a:lnTo>
                    <a:pt x="1" y="8562"/>
                  </a:lnTo>
                  <a:cubicBezTo>
                    <a:pt x="1" y="10050"/>
                    <a:pt x="988" y="11539"/>
                    <a:pt x="2954" y="12675"/>
                  </a:cubicBezTo>
                  <a:cubicBezTo>
                    <a:pt x="4921" y="13811"/>
                    <a:pt x="7500" y="14379"/>
                    <a:pt x="10080" y="14379"/>
                  </a:cubicBezTo>
                  <a:cubicBezTo>
                    <a:pt x="12659" y="14379"/>
                    <a:pt x="15238" y="13811"/>
                    <a:pt x="17206" y="12675"/>
                  </a:cubicBezTo>
                  <a:cubicBezTo>
                    <a:pt x="19176" y="11539"/>
                    <a:pt x="20158" y="10050"/>
                    <a:pt x="20158" y="8562"/>
                  </a:cubicBezTo>
                  <a:lnTo>
                    <a:pt x="20158" y="5818"/>
                  </a:lnTo>
                  <a:cubicBezTo>
                    <a:pt x="20158" y="4330"/>
                    <a:pt x="19176" y="2839"/>
                    <a:pt x="17206" y="1705"/>
                  </a:cubicBezTo>
                  <a:cubicBezTo>
                    <a:pt x="15238" y="569"/>
                    <a:pt x="12659" y="0"/>
                    <a:pt x="1008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23"/>
            <p:cNvSpPr/>
            <p:nvPr/>
          </p:nvSpPr>
          <p:spPr>
            <a:xfrm>
              <a:off x="2404319" y="3380150"/>
              <a:ext cx="143208" cy="192578"/>
            </a:xfrm>
            <a:custGeom>
              <a:avLst/>
              <a:gdLst/>
              <a:ahLst/>
              <a:cxnLst/>
              <a:rect l="l" t="t" r="r" b="b"/>
              <a:pathLst>
                <a:path w="2950" h="3967" extrusionOk="0">
                  <a:moveTo>
                    <a:pt x="2950" y="0"/>
                  </a:moveTo>
                  <a:cubicBezTo>
                    <a:pt x="1619" y="766"/>
                    <a:pt x="738" y="1695"/>
                    <a:pt x="307" y="2677"/>
                  </a:cubicBezTo>
                  <a:lnTo>
                    <a:pt x="307" y="2677"/>
                  </a:lnTo>
                  <a:cubicBezTo>
                    <a:pt x="739" y="1695"/>
                    <a:pt x="1621" y="766"/>
                    <a:pt x="2950" y="0"/>
                  </a:cubicBezTo>
                  <a:close/>
                  <a:moveTo>
                    <a:pt x="307" y="2677"/>
                  </a:moveTo>
                  <a:lnTo>
                    <a:pt x="307" y="2677"/>
                  </a:lnTo>
                  <a:cubicBezTo>
                    <a:pt x="229" y="2855"/>
                    <a:pt x="165" y="3034"/>
                    <a:pt x="116" y="3215"/>
                  </a:cubicBezTo>
                  <a:cubicBezTo>
                    <a:pt x="114" y="3226"/>
                    <a:pt x="111" y="3237"/>
                    <a:pt x="109" y="3248"/>
                  </a:cubicBezTo>
                  <a:lnTo>
                    <a:pt x="109" y="3248"/>
                  </a:lnTo>
                  <a:cubicBezTo>
                    <a:pt x="158" y="3056"/>
                    <a:pt x="224" y="2865"/>
                    <a:pt x="307" y="2677"/>
                  </a:cubicBezTo>
                  <a:close/>
                  <a:moveTo>
                    <a:pt x="109" y="3248"/>
                  </a:moveTo>
                  <a:cubicBezTo>
                    <a:pt x="93" y="3309"/>
                    <a:pt x="79" y="3371"/>
                    <a:pt x="66" y="3433"/>
                  </a:cubicBezTo>
                  <a:lnTo>
                    <a:pt x="66" y="3433"/>
                  </a:lnTo>
                  <a:cubicBezTo>
                    <a:pt x="78" y="3374"/>
                    <a:pt x="92" y="3315"/>
                    <a:pt x="107" y="3256"/>
                  </a:cubicBezTo>
                  <a:cubicBezTo>
                    <a:pt x="107" y="3253"/>
                    <a:pt x="108" y="3250"/>
                    <a:pt x="109" y="3248"/>
                  </a:cubicBezTo>
                  <a:close/>
                  <a:moveTo>
                    <a:pt x="66" y="3433"/>
                  </a:moveTo>
                  <a:lnTo>
                    <a:pt x="66" y="3433"/>
                  </a:lnTo>
                  <a:cubicBezTo>
                    <a:pt x="63" y="3446"/>
                    <a:pt x="61" y="3459"/>
                    <a:pt x="58" y="3471"/>
                  </a:cubicBezTo>
                  <a:cubicBezTo>
                    <a:pt x="56" y="3486"/>
                    <a:pt x="53" y="3500"/>
                    <a:pt x="50" y="3515"/>
                  </a:cubicBezTo>
                  <a:lnTo>
                    <a:pt x="50" y="3515"/>
                  </a:lnTo>
                  <a:cubicBezTo>
                    <a:pt x="55" y="3488"/>
                    <a:pt x="61" y="3460"/>
                    <a:pt x="66" y="3433"/>
                  </a:cubicBezTo>
                  <a:close/>
                  <a:moveTo>
                    <a:pt x="50" y="3515"/>
                  </a:moveTo>
                  <a:lnTo>
                    <a:pt x="50" y="3515"/>
                  </a:lnTo>
                  <a:cubicBezTo>
                    <a:pt x="34" y="3609"/>
                    <a:pt x="21" y="3704"/>
                    <a:pt x="12" y="3798"/>
                  </a:cubicBezTo>
                  <a:lnTo>
                    <a:pt x="12" y="3798"/>
                  </a:lnTo>
                  <a:cubicBezTo>
                    <a:pt x="21" y="3704"/>
                    <a:pt x="34" y="3609"/>
                    <a:pt x="50" y="3515"/>
                  </a:cubicBezTo>
                  <a:close/>
                  <a:moveTo>
                    <a:pt x="12" y="3798"/>
                  </a:moveTo>
                  <a:lnTo>
                    <a:pt x="12" y="3798"/>
                  </a:lnTo>
                  <a:cubicBezTo>
                    <a:pt x="7" y="3855"/>
                    <a:pt x="3" y="3911"/>
                    <a:pt x="1" y="3966"/>
                  </a:cubicBezTo>
                  <a:cubicBezTo>
                    <a:pt x="3" y="3910"/>
                    <a:pt x="7" y="3854"/>
                    <a:pt x="12" y="3798"/>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288;p23"/>
            <p:cNvSpPr/>
            <p:nvPr/>
          </p:nvSpPr>
          <p:spPr>
            <a:xfrm>
              <a:off x="2893439" y="3646357"/>
              <a:ext cx="422973" cy="168597"/>
            </a:xfrm>
            <a:custGeom>
              <a:avLst/>
              <a:gdLst/>
              <a:ahLst/>
              <a:cxnLst/>
              <a:rect l="l" t="t" r="r" b="b"/>
              <a:pathLst>
                <a:path w="8713" h="3473" extrusionOk="0">
                  <a:moveTo>
                    <a:pt x="8713" y="1"/>
                  </a:moveTo>
                  <a:cubicBezTo>
                    <a:pt x="8688" y="44"/>
                    <a:pt x="8662" y="87"/>
                    <a:pt x="8634" y="129"/>
                  </a:cubicBezTo>
                  <a:lnTo>
                    <a:pt x="8634" y="129"/>
                  </a:lnTo>
                  <a:cubicBezTo>
                    <a:pt x="8662" y="87"/>
                    <a:pt x="8688" y="44"/>
                    <a:pt x="8713" y="1"/>
                  </a:cubicBezTo>
                  <a:close/>
                  <a:moveTo>
                    <a:pt x="8634" y="129"/>
                  </a:moveTo>
                  <a:lnTo>
                    <a:pt x="8634" y="129"/>
                  </a:lnTo>
                  <a:cubicBezTo>
                    <a:pt x="8252" y="724"/>
                    <a:pt x="7645" y="1286"/>
                    <a:pt x="6836" y="1782"/>
                  </a:cubicBezTo>
                  <a:cubicBezTo>
                    <a:pt x="6832" y="1786"/>
                    <a:pt x="6829" y="1786"/>
                    <a:pt x="6829" y="1786"/>
                  </a:cubicBezTo>
                  <a:cubicBezTo>
                    <a:pt x="6829" y="1787"/>
                    <a:pt x="6829" y="1787"/>
                    <a:pt x="6829" y="1788"/>
                  </a:cubicBezTo>
                  <a:lnTo>
                    <a:pt x="6829" y="1788"/>
                  </a:lnTo>
                  <a:cubicBezTo>
                    <a:pt x="7640" y="1292"/>
                    <a:pt x="8250" y="726"/>
                    <a:pt x="8634" y="129"/>
                  </a:cubicBezTo>
                  <a:close/>
                  <a:moveTo>
                    <a:pt x="6829" y="1788"/>
                  </a:moveTo>
                  <a:cubicBezTo>
                    <a:pt x="6828" y="1788"/>
                    <a:pt x="6826" y="1789"/>
                    <a:pt x="6825" y="1790"/>
                  </a:cubicBezTo>
                  <a:lnTo>
                    <a:pt x="6825" y="1790"/>
                  </a:lnTo>
                  <a:cubicBezTo>
                    <a:pt x="6826" y="1790"/>
                    <a:pt x="6826" y="1790"/>
                    <a:pt x="6826" y="1790"/>
                  </a:cubicBezTo>
                  <a:cubicBezTo>
                    <a:pt x="6826" y="1790"/>
                    <a:pt x="6828" y="1790"/>
                    <a:pt x="6829" y="1788"/>
                  </a:cubicBezTo>
                  <a:close/>
                  <a:moveTo>
                    <a:pt x="6825" y="1790"/>
                  </a:moveTo>
                  <a:cubicBezTo>
                    <a:pt x="6825" y="1790"/>
                    <a:pt x="6824" y="1790"/>
                    <a:pt x="6823" y="1791"/>
                  </a:cubicBezTo>
                  <a:lnTo>
                    <a:pt x="6823" y="1791"/>
                  </a:lnTo>
                  <a:cubicBezTo>
                    <a:pt x="6824" y="1791"/>
                    <a:pt x="6824" y="1790"/>
                    <a:pt x="6825" y="1790"/>
                  </a:cubicBezTo>
                  <a:close/>
                  <a:moveTo>
                    <a:pt x="6823" y="1791"/>
                  </a:moveTo>
                  <a:lnTo>
                    <a:pt x="6823" y="1791"/>
                  </a:lnTo>
                  <a:cubicBezTo>
                    <a:pt x="6822" y="1792"/>
                    <a:pt x="6821" y="1793"/>
                    <a:pt x="6819" y="1793"/>
                  </a:cubicBezTo>
                  <a:lnTo>
                    <a:pt x="6819" y="1793"/>
                  </a:lnTo>
                  <a:cubicBezTo>
                    <a:pt x="6820" y="1793"/>
                    <a:pt x="6821" y="1793"/>
                    <a:pt x="6823" y="1793"/>
                  </a:cubicBezTo>
                  <a:cubicBezTo>
                    <a:pt x="6823" y="1792"/>
                    <a:pt x="6823" y="1792"/>
                    <a:pt x="6823" y="1791"/>
                  </a:cubicBezTo>
                  <a:close/>
                  <a:moveTo>
                    <a:pt x="6819" y="1793"/>
                  </a:moveTo>
                  <a:lnTo>
                    <a:pt x="6819" y="1793"/>
                  </a:lnTo>
                  <a:cubicBezTo>
                    <a:pt x="6819" y="1794"/>
                    <a:pt x="6818" y="1794"/>
                    <a:pt x="6817" y="1795"/>
                  </a:cubicBezTo>
                  <a:lnTo>
                    <a:pt x="6817" y="1795"/>
                  </a:lnTo>
                  <a:cubicBezTo>
                    <a:pt x="6818" y="1794"/>
                    <a:pt x="6819" y="1794"/>
                    <a:pt x="6819" y="1793"/>
                  </a:cubicBezTo>
                  <a:close/>
                  <a:moveTo>
                    <a:pt x="6817" y="1795"/>
                  </a:moveTo>
                  <a:cubicBezTo>
                    <a:pt x="6816" y="1795"/>
                    <a:pt x="6815" y="1796"/>
                    <a:pt x="6815" y="1796"/>
                  </a:cubicBezTo>
                  <a:lnTo>
                    <a:pt x="6815" y="1796"/>
                  </a:lnTo>
                  <a:cubicBezTo>
                    <a:pt x="6816" y="1796"/>
                    <a:pt x="6817" y="1795"/>
                    <a:pt x="6817" y="1795"/>
                  </a:cubicBezTo>
                  <a:close/>
                  <a:moveTo>
                    <a:pt x="6812" y="1796"/>
                  </a:moveTo>
                  <a:lnTo>
                    <a:pt x="6808" y="1800"/>
                  </a:lnTo>
                  <a:lnTo>
                    <a:pt x="6808" y="1800"/>
                  </a:lnTo>
                  <a:cubicBezTo>
                    <a:pt x="6810" y="1799"/>
                    <a:pt x="6812" y="1798"/>
                    <a:pt x="6815" y="1796"/>
                  </a:cubicBezTo>
                  <a:close/>
                  <a:moveTo>
                    <a:pt x="6808" y="1800"/>
                  </a:moveTo>
                  <a:cubicBezTo>
                    <a:pt x="6806" y="1801"/>
                    <a:pt x="6805" y="1802"/>
                    <a:pt x="6804" y="1803"/>
                  </a:cubicBezTo>
                  <a:lnTo>
                    <a:pt x="6805" y="1803"/>
                  </a:lnTo>
                  <a:lnTo>
                    <a:pt x="6808" y="1800"/>
                  </a:lnTo>
                  <a:close/>
                  <a:moveTo>
                    <a:pt x="6802" y="1803"/>
                  </a:moveTo>
                  <a:cubicBezTo>
                    <a:pt x="6802" y="1803"/>
                    <a:pt x="6799" y="1806"/>
                    <a:pt x="6795" y="1806"/>
                  </a:cubicBezTo>
                  <a:lnTo>
                    <a:pt x="6795" y="1808"/>
                  </a:lnTo>
                  <a:lnTo>
                    <a:pt x="6795" y="1808"/>
                  </a:lnTo>
                  <a:cubicBezTo>
                    <a:pt x="6798" y="1807"/>
                    <a:pt x="6801" y="1805"/>
                    <a:pt x="6804" y="1803"/>
                  </a:cubicBezTo>
                  <a:close/>
                  <a:moveTo>
                    <a:pt x="6795" y="1808"/>
                  </a:moveTo>
                  <a:cubicBezTo>
                    <a:pt x="6794" y="1809"/>
                    <a:pt x="6792" y="1810"/>
                    <a:pt x="6791" y="1810"/>
                  </a:cubicBezTo>
                  <a:lnTo>
                    <a:pt x="6791" y="1810"/>
                  </a:lnTo>
                  <a:cubicBezTo>
                    <a:pt x="6792" y="1810"/>
                    <a:pt x="6793" y="1810"/>
                    <a:pt x="6795" y="1810"/>
                  </a:cubicBezTo>
                  <a:lnTo>
                    <a:pt x="6795" y="1808"/>
                  </a:lnTo>
                  <a:close/>
                  <a:moveTo>
                    <a:pt x="6791" y="1810"/>
                  </a:moveTo>
                  <a:lnTo>
                    <a:pt x="6791" y="1810"/>
                  </a:lnTo>
                  <a:cubicBezTo>
                    <a:pt x="6790" y="1811"/>
                    <a:pt x="6789" y="1811"/>
                    <a:pt x="6788" y="1812"/>
                  </a:cubicBezTo>
                  <a:lnTo>
                    <a:pt x="6788" y="1812"/>
                  </a:lnTo>
                  <a:cubicBezTo>
                    <a:pt x="6789" y="1812"/>
                    <a:pt x="6790" y="1811"/>
                    <a:pt x="6791" y="1810"/>
                  </a:cubicBezTo>
                  <a:close/>
                  <a:moveTo>
                    <a:pt x="6788" y="1812"/>
                  </a:moveTo>
                  <a:lnTo>
                    <a:pt x="6788" y="1812"/>
                  </a:lnTo>
                  <a:cubicBezTo>
                    <a:pt x="6788" y="1813"/>
                    <a:pt x="6787" y="1813"/>
                    <a:pt x="6786" y="1814"/>
                  </a:cubicBezTo>
                  <a:lnTo>
                    <a:pt x="6788" y="1814"/>
                  </a:lnTo>
                  <a:cubicBezTo>
                    <a:pt x="6788" y="1813"/>
                    <a:pt x="6788" y="1813"/>
                    <a:pt x="6788" y="1812"/>
                  </a:cubicBezTo>
                  <a:close/>
                  <a:moveTo>
                    <a:pt x="6785" y="1814"/>
                  </a:moveTo>
                  <a:cubicBezTo>
                    <a:pt x="6770" y="1823"/>
                    <a:pt x="6755" y="1832"/>
                    <a:pt x="6740" y="1841"/>
                  </a:cubicBezTo>
                  <a:lnTo>
                    <a:pt x="6740" y="1841"/>
                  </a:lnTo>
                  <a:cubicBezTo>
                    <a:pt x="6755" y="1832"/>
                    <a:pt x="6771" y="1823"/>
                    <a:pt x="6786" y="1814"/>
                  </a:cubicBezTo>
                  <a:close/>
                  <a:moveTo>
                    <a:pt x="6740" y="1841"/>
                  </a:moveTo>
                  <a:lnTo>
                    <a:pt x="6740" y="1841"/>
                  </a:lnTo>
                  <a:cubicBezTo>
                    <a:pt x="6715" y="1856"/>
                    <a:pt x="6690" y="1870"/>
                    <a:pt x="6666" y="1885"/>
                  </a:cubicBezTo>
                  <a:lnTo>
                    <a:pt x="6669" y="1885"/>
                  </a:lnTo>
                  <a:cubicBezTo>
                    <a:pt x="6691" y="1870"/>
                    <a:pt x="6716" y="1856"/>
                    <a:pt x="6740" y="1841"/>
                  </a:cubicBezTo>
                  <a:close/>
                  <a:moveTo>
                    <a:pt x="6665" y="1885"/>
                  </a:moveTo>
                  <a:cubicBezTo>
                    <a:pt x="6665" y="1885"/>
                    <a:pt x="6665" y="1885"/>
                    <a:pt x="6665" y="1885"/>
                  </a:cubicBezTo>
                  <a:lnTo>
                    <a:pt x="6665" y="1885"/>
                  </a:lnTo>
                  <a:cubicBezTo>
                    <a:pt x="6665" y="1885"/>
                    <a:pt x="6665" y="1885"/>
                    <a:pt x="6666" y="1885"/>
                  </a:cubicBezTo>
                  <a:close/>
                  <a:moveTo>
                    <a:pt x="6665" y="1885"/>
                  </a:moveTo>
                  <a:cubicBezTo>
                    <a:pt x="6663" y="1886"/>
                    <a:pt x="6662" y="1887"/>
                    <a:pt x="6660" y="1888"/>
                  </a:cubicBezTo>
                  <a:lnTo>
                    <a:pt x="6660" y="1888"/>
                  </a:lnTo>
                  <a:cubicBezTo>
                    <a:pt x="6662" y="1887"/>
                    <a:pt x="6664" y="1886"/>
                    <a:pt x="6665" y="1885"/>
                  </a:cubicBezTo>
                  <a:close/>
                  <a:moveTo>
                    <a:pt x="6660" y="1888"/>
                  </a:moveTo>
                  <a:cubicBezTo>
                    <a:pt x="6660" y="1888"/>
                    <a:pt x="6659" y="1888"/>
                    <a:pt x="6659" y="1888"/>
                  </a:cubicBezTo>
                  <a:cubicBezTo>
                    <a:pt x="6658" y="1889"/>
                    <a:pt x="6658" y="1889"/>
                    <a:pt x="6657" y="1890"/>
                  </a:cubicBezTo>
                  <a:lnTo>
                    <a:pt x="6657" y="1890"/>
                  </a:lnTo>
                  <a:cubicBezTo>
                    <a:pt x="6658" y="1889"/>
                    <a:pt x="6659" y="1888"/>
                    <a:pt x="6660" y="1888"/>
                  </a:cubicBezTo>
                  <a:close/>
                  <a:moveTo>
                    <a:pt x="6657" y="1890"/>
                  </a:moveTo>
                  <a:lnTo>
                    <a:pt x="6657" y="1890"/>
                  </a:lnTo>
                  <a:cubicBezTo>
                    <a:pt x="6654" y="1892"/>
                    <a:pt x="6650" y="1894"/>
                    <a:pt x="6647" y="1896"/>
                  </a:cubicBezTo>
                  <a:lnTo>
                    <a:pt x="6647" y="1896"/>
                  </a:lnTo>
                  <a:cubicBezTo>
                    <a:pt x="6647" y="1896"/>
                    <a:pt x="6648" y="1895"/>
                    <a:pt x="6648" y="1895"/>
                  </a:cubicBezTo>
                  <a:lnTo>
                    <a:pt x="6651" y="1895"/>
                  </a:lnTo>
                  <a:cubicBezTo>
                    <a:pt x="6651" y="1893"/>
                    <a:pt x="6654" y="1892"/>
                    <a:pt x="6657" y="1890"/>
                  </a:cubicBezTo>
                  <a:close/>
                  <a:moveTo>
                    <a:pt x="6647" y="1896"/>
                  </a:moveTo>
                  <a:cubicBezTo>
                    <a:pt x="6644" y="1896"/>
                    <a:pt x="6641" y="1899"/>
                    <a:pt x="6638" y="1899"/>
                  </a:cubicBezTo>
                  <a:cubicBezTo>
                    <a:pt x="4880" y="2916"/>
                    <a:pt x="2522" y="3472"/>
                    <a:pt x="0" y="3472"/>
                  </a:cubicBezTo>
                  <a:cubicBezTo>
                    <a:pt x="2525" y="3472"/>
                    <a:pt x="4884" y="2916"/>
                    <a:pt x="6641" y="1899"/>
                  </a:cubicBezTo>
                  <a:cubicBezTo>
                    <a:pt x="6643" y="1898"/>
                    <a:pt x="6645" y="1897"/>
                    <a:pt x="6647" y="1896"/>
                  </a:cubicBez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89;p23"/>
            <p:cNvSpPr/>
            <p:nvPr/>
          </p:nvSpPr>
          <p:spPr>
            <a:xfrm>
              <a:off x="2386940" y="3297288"/>
              <a:ext cx="1043523" cy="565015"/>
            </a:xfrm>
            <a:custGeom>
              <a:avLst/>
              <a:gdLst/>
              <a:ahLst/>
              <a:cxnLst/>
              <a:rect l="l" t="t" r="r" b="b"/>
              <a:pathLst>
                <a:path w="21496" h="11639" extrusionOk="0">
                  <a:moveTo>
                    <a:pt x="10434" y="977"/>
                  </a:moveTo>
                  <a:cubicBezTo>
                    <a:pt x="11359" y="977"/>
                    <a:pt x="12263" y="1052"/>
                    <a:pt x="13120" y="1195"/>
                  </a:cubicBezTo>
                  <a:cubicBezTo>
                    <a:pt x="14386" y="1411"/>
                    <a:pt x="15554" y="1776"/>
                    <a:pt x="16560" y="2274"/>
                  </a:cubicBezTo>
                  <a:lnTo>
                    <a:pt x="16564" y="2277"/>
                  </a:lnTo>
                  <a:lnTo>
                    <a:pt x="16567" y="2277"/>
                  </a:lnTo>
                  <a:cubicBezTo>
                    <a:pt x="16741" y="2362"/>
                    <a:pt x="16908" y="2455"/>
                    <a:pt x="17072" y="2551"/>
                  </a:cubicBezTo>
                  <a:cubicBezTo>
                    <a:pt x="17178" y="2612"/>
                    <a:pt x="17280" y="2674"/>
                    <a:pt x="17383" y="2735"/>
                  </a:cubicBezTo>
                  <a:cubicBezTo>
                    <a:pt x="17383" y="2738"/>
                    <a:pt x="17386" y="2738"/>
                    <a:pt x="17389" y="2742"/>
                  </a:cubicBezTo>
                  <a:cubicBezTo>
                    <a:pt x="17392" y="2742"/>
                    <a:pt x="17392" y="2745"/>
                    <a:pt x="17397" y="2745"/>
                  </a:cubicBezTo>
                  <a:cubicBezTo>
                    <a:pt x="17963" y="3107"/>
                    <a:pt x="18424" y="3503"/>
                    <a:pt x="18772" y="3919"/>
                  </a:cubicBezTo>
                  <a:cubicBezTo>
                    <a:pt x="18772" y="3919"/>
                    <a:pt x="18775" y="3919"/>
                    <a:pt x="18775" y="3923"/>
                  </a:cubicBezTo>
                  <a:cubicBezTo>
                    <a:pt x="19276" y="4523"/>
                    <a:pt x="19539" y="5168"/>
                    <a:pt x="19539" y="5820"/>
                  </a:cubicBezTo>
                  <a:cubicBezTo>
                    <a:pt x="19539" y="6288"/>
                    <a:pt x="19403" y="6749"/>
                    <a:pt x="19147" y="7192"/>
                  </a:cubicBezTo>
                  <a:cubicBezTo>
                    <a:pt x="18744" y="7882"/>
                    <a:pt x="18041" y="8534"/>
                    <a:pt x="17075" y="9090"/>
                  </a:cubicBezTo>
                  <a:cubicBezTo>
                    <a:pt x="15318" y="10107"/>
                    <a:pt x="12959" y="10663"/>
                    <a:pt x="10434" y="10663"/>
                  </a:cubicBezTo>
                  <a:cubicBezTo>
                    <a:pt x="7911" y="10663"/>
                    <a:pt x="5553" y="10107"/>
                    <a:pt x="3795" y="9090"/>
                  </a:cubicBezTo>
                  <a:cubicBezTo>
                    <a:pt x="3792" y="9090"/>
                    <a:pt x="3789" y="9086"/>
                    <a:pt x="3785" y="9086"/>
                  </a:cubicBezTo>
                  <a:cubicBezTo>
                    <a:pt x="3782" y="9083"/>
                    <a:pt x="3779" y="9083"/>
                    <a:pt x="3775" y="9079"/>
                  </a:cubicBezTo>
                  <a:cubicBezTo>
                    <a:pt x="3771" y="9079"/>
                    <a:pt x="3768" y="9076"/>
                    <a:pt x="3768" y="9076"/>
                  </a:cubicBezTo>
                  <a:cubicBezTo>
                    <a:pt x="3710" y="9042"/>
                    <a:pt x="3656" y="9011"/>
                    <a:pt x="3604" y="8977"/>
                  </a:cubicBezTo>
                  <a:lnTo>
                    <a:pt x="3601" y="8977"/>
                  </a:lnTo>
                  <a:cubicBezTo>
                    <a:pt x="3601" y="8973"/>
                    <a:pt x="3598" y="8973"/>
                    <a:pt x="3594" y="8970"/>
                  </a:cubicBezTo>
                  <a:cubicBezTo>
                    <a:pt x="3590" y="8970"/>
                    <a:pt x="3587" y="8967"/>
                    <a:pt x="3587" y="8967"/>
                  </a:cubicBezTo>
                  <a:lnTo>
                    <a:pt x="3584" y="8967"/>
                  </a:lnTo>
                  <a:cubicBezTo>
                    <a:pt x="3581" y="8964"/>
                    <a:pt x="3581" y="8964"/>
                    <a:pt x="3577" y="8960"/>
                  </a:cubicBezTo>
                  <a:lnTo>
                    <a:pt x="3574" y="8960"/>
                  </a:lnTo>
                  <a:cubicBezTo>
                    <a:pt x="3570" y="8956"/>
                    <a:pt x="3570" y="8956"/>
                    <a:pt x="3567" y="8956"/>
                  </a:cubicBezTo>
                  <a:cubicBezTo>
                    <a:pt x="3567" y="8953"/>
                    <a:pt x="3563" y="8953"/>
                    <a:pt x="3563" y="8953"/>
                  </a:cubicBezTo>
                  <a:lnTo>
                    <a:pt x="3560" y="8950"/>
                  </a:lnTo>
                  <a:cubicBezTo>
                    <a:pt x="3560" y="8950"/>
                    <a:pt x="3557" y="8950"/>
                    <a:pt x="3553" y="8946"/>
                  </a:cubicBezTo>
                  <a:cubicBezTo>
                    <a:pt x="2577" y="8339"/>
                    <a:pt x="1901" y="7636"/>
                    <a:pt x="1570" y="6895"/>
                  </a:cubicBezTo>
                  <a:cubicBezTo>
                    <a:pt x="1410" y="6544"/>
                    <a:pt x="1328" y="6185"/>
                    <a:pt x="1328" y="5820"/>
                  </a:cubicBezTo>
                  <a:cubicBezTo>
                    <a:pt x="1328" y="4629"/>
                    <a:pt x="2205" y="3468"/>
                    <a:pt x="3795" y="2551"/>
                  </a:cubicBezTo>
                  <a:cubicBezTo>
                    <a:pt x="5553" y="1537"/>
                    <a:pt x="7911" y="977"/>
                    <a:pt x="10434" y="977"/>
                  </a:cubicBezTo>
                  <a:close/>
                  <a:moveTo>
                    <a:pt x="10434" y="1"/>
                  </a:moveTo>
                  <a:cubicBezTo>
                    <a:pt x="7854" y="1"/>
                    <a:pt x="5277" y="571"/>
                    <a:pt x="3308" y="1707"/>
                  </a:cubicBezTo>
                  <a:cubicBezTo>
                    <a:pt x="1738" y="2612"/>
                    <a:pt x="792" y="3745"/>
                    <a:pt x="474" y="4922"/>
                  </a:cubicBezTo>
                  <a:lnTo>
                    <a:pt x="478" y="4922"/>
                  </a:lnTo>
                  <a:cubicBezTo>
                    <a:pt x="0" y="6694"/>
                    <a:pt x="945" y="8567"/>
                    <a:pt x="3308" y="9936"/>
                  </a:cubicBezTo>
                  <a:cubicBezTo>
                    <a:pt x="3481" y="10035"/>
                    <a:pt x="3662" y="10131"/>
                    <a:pt x="3843" y="10223"/>
                  </a:cubicBezTo>
                  <a:cubicBezTo>
                    <a:pt x="5731" y="11168"/>
                    <a:pt x="8082" y="11639"/>
                    <a:pt x="10434" y="11639"/>
                  </a:cubicBezTo>
                  <a:cubicBezTo>
                    <a:pt x="13014" y="11639"/>
                    <a:pt x="15595" y="11073"/>
                    <a:pt x="17560" y="9936"/>
                  </a:cubicBezTo>
                  <a:cubicBezTo>
                    <a:pt x="21495" y="7663"/>
                    <a:pt x="21495" y="3977"/>
                    <a:pt x="17560" y="1707"/>
                  </a:cubicBezTo>
                  <a:cubicBezTo>
                    <a:pt x="15595" y="571"/>
                    <a:pt x="13014" y="1"/>
                    <a:pt x="10434"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23"/>
            <p:cNvSpPr/>
            <p:nvPr/>
          </p:nvSpPr>
          <p:spPr>
            <a:xfrm>
              <a:off x="2451357" y="3344714"/>
              <a:ext cx="884150" cy="301707"/>
            </a:xfrm>
            <a:custGeom>
              <a:avLst/>
              <a:gdLst/>
              <a:ahLst/>
              <a:cxnLst/>
              <a:rect l="l" t="t" r="r" b="b"/>
              <a:pathLst>
                <a:path w="18213" h="6215" extrusionOk="0">
                  <a:moveTo>
                    <a:pt x="9107" y="0"/>
                  </a:moveTo>
                  <a:cubicBezTo>
                    <a:pt x="6584" y="0"/>
                    <a:pt x="4226" y="560"/>
                    <a:pt x="2468" y="1574"/>
                  </a:cubicBezTo>
                  <a:cubicBezTo>
                    <a:pt x="878" y="2491"/>
                    <a:pt x="1" y="3652"/>
                    <a:pt x="1" y="4843"/>
                  </a:cubicBezTo>
                  <a:cubicBezTo>
                    <a:pt x="1" y="5311"/>
                    <a:pt x="138" y="5772"/>
                    <a:pt x="397" y="6215"/>
                  </a:cubicBezTo>
                  <a:cubicBezTo>
                    <a:pt x="796" y="5522"/>
                    <a:pt x="1499" y="4874"/>
                    <a:pt x="2468" y="4318"/>
                  </a:cubicBezTo>
                  <a:cubicBezTo>
                    <a:pt x="4226" y="3300"/>
                    <a:pt x="6584" y="2741"/>
                    <a:pt x="9107" y="2741"/>
                  </a:cubicBezTo>
                  <a:cubicBezTo>
                    <a:pt x="11629" y="2741"/>
                    <a:pt x="13991" y="3300"/>
                    <a:pt x="15745" y="4318"/>
                  </a:cubicBezTo>
                  <a:cubicBezTo>
                    <a:pt x="16714" y="4874"/>
                    <a:pt x="17417" y="5522"/>
                    <a:pt x="17820" y="6215"/>
                  </a:cubicBezTo>
                  <a:cubicBezTo>
                    <a:pt x="18076" y="5772"/>
                    <a:pt x="18212" y="5311"/>
                    <a:pt x="18212" y="4843"/>
                  </a:cubicBezTo>
                  <a:cubicBezTo>
                    <a:pt x="18212" y="3652"/>
                    <a:pt x="17335" y="2491"/>
                    <a:pt x="15745" y="1574"/>
                  </a:cubicBezTo>
                  <a:cubicBezTo>
                    <a:pt x="13991" y="560"/>
                    <a:pt x="11629" y="0"/>
                    <a:pt x="9107" y="0"/>
                  </a:cubicBezTo>
                  <a:close/>
                </a:path>
              </a:pathLst>
            </a:custGeom>
            <a:solidFill>
              <a:srgbClr val="27DEB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23"/>
            <p:cNvSpPr/>
            <p:nvPr/>
          </p:nvSpPr>
          <p:spPr>
            <a:xfrm>
              <a:off x="2451357" y="3344714"/>
              <a:ext cx="884150" cy="301707"/>
            </a:xfrm>
            <a:custGeom>
              <a:avLst/>
              <a:gdLst/>
              <a:ahLst/>
              <a:cxnLst/>
              <a:rect l="l" t="t" r="r" b="b"/>
              <a:pathLst>
                <a:path w="18213" h="6215" extrusionOk="0">
                  <a:moveTo>
                    <a:pt x="9107" y="0"/>
                  </a:moveTo>
                  <a:cubicBezTo>
                    <a:pt x="6584" y="0"/>
                    <a:pt x="4226" y="560"/>
                    <a:pt x="2468" y="1574"/>
                  </a:cubicBezTo>
                  <a:cubicBezTo>
                    <a:pt x="878" y="2491"/>
                    <a:pt x="1" y="3652"/>
                    <a:pt x="1" y="4843"/>
                  </a:cubicBezTo>
                  <a:cubicBezTo>
                    <a:pt x="1" y="5311"/>
                    <a:pt x="138" y="5772"/>
                    <a:pt x="397" y="6215"/>
                  </a:cubicBezTo>
                  <a:cubicBezTo>
                    <a:pt x="253" y="5969"/>
                    <a:pt x="148" y="5717"/>
                    <a:pt x="83" y="5465"/>
                  </a:cubicBezTo>
                  <a:cubicBezTo>
                    <a:pt x="332" y="4495"/>
                    <a:pt x="1154" y="3573"/>
                    <a:pt x="2468" y="2816"/>
                  </a:cubicBezTo>
                  <a:cubicBezTo>
                    <a:pt x="4226" y="1799"/>
                    <a:pt x="6584" y="1242"/>
                    <a:pt x="9107" y="1242"/>
                  </a:cubicBezTo>
                  <a:cubicBezTo>
                    <a:pt x="11632" y="1242"/>
                    <a:pt x="13987" y="1799"/>
                    <a:pt x="15745" y="2816"/>
                  </a:cubicBezTo>
                  <a:cubicBezTo>
                    <a:pt x="17059" y="3573"/>
                    <a:pt x="17881" y="4495"/>
                    <a:pt x="18130" y="5465"/>
                  </a:cubicBezTo>
                  <a:cubicBezTo>
                    <a:pt x="18066" y="5717"/>
                    <a:pt x="17960" y="5969"/>
                    <a:pt x="17817" y="6212"/>
                  </a:cubicBezTo>
                  <a:lnTo>
                    <a:pt x="17820" y="6215"/>
                  </a:lnTo>
                  <a:cubicBezTo>
                    <a:pt x="18076" y="5772"/>
                    <a:pt x="18212" y="5311"/>
                    <a:pt x="18212" y="4843"/>
                  </a:cubicBezTo>
                  <a:cubicBezTo>
                    <a:pt x="18212" y="4191"/>
                    <a:pt x="17949" y="3546"/>
                    <a:pt x="17448" y="2946"/>
                  </a:cubicBezTo>
                  <a:cubicBezTo>
                    <a:pt x="17448" y="2942"/>
                    <a:pt x="17445" y="2942"/>
                    <a:pt x="17445" y="2942"/>
                  </a:cubicBezTo>
                  <a:cubicBezTo>
                    <a:pt x="17097" y="2526"/>
                    <a:pt x="16636" y="2130"/>
                    <a:pt x="16070" y="1768"/>
                  </a:cubicBezTo>
                  <a:cubicBezTo>
                    <a:pt x="16065" y="1768"/>
                    <a:pt x="16065" y="1765"/>
                    <a:pt x="16062" y="1765"/>
                  </a:cubicBezTo>
                  <a:cubicBezTo>
                    <a:pt x="16059" y="1761"/>
                    <a:pt x="16056" y="1761"/>
                    <a:pt x="16056" y="1758"/>
                  </a:cubicBezTo>
                  <a:cubicBezTo>
                    <a:pt x="15953" y="1697"/>
                    <a:pt x="15851" y="1635"/>
                    <a:pt x="15745" y="1574"/>
                  </a:cubicBezTo>
                  <a:cubicBezTo>
                    <a:pt x="15581" y="1478"/>
                    <a:pt x="15414" y="1385"/>
                    <a:pt x="15240" y="1300"/>
                  </a:cubicBezTo>
                  <a:lnTo>
                    <a:pt x="15237" y="1300"/>
                  </a:lnTo>
                  <a:lnTo>
                    <a:pt x="15233" y="1297"/>
                  </a:lnTo>
                  <a:cubicBezTo>
                    <a:pt x="13543" y="457"/>
                    <a:pt x="11393" y="0"/>
                    <a:pt x="9107"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23"/>
            <p:cNvSpPr/>
            <p:nvPr/>
          </p:nvSpPr>
          <p:spPr>
            <a:xfrm>
              <a:off x="2470580" y="3477720"/>
              <a:ext cx="845702" cy="337242"/>
            </a:xfrm>
            <a:custGeom>
              <a:avLst/>
              <a:gdLst/>
              <a:ahLst/>
              <a:cxnLst/>
              <a:rect l="l" t="t" r="r" b="b"/>
              <a:pathLst>
                <a:path w="17421" h="6947" extrusionOk="0">
                  <a:moveTo>
                    <a:pt x="8711" y="1"/>
                  </a:moveTo>
                  <a:cubicBezTo>
                    <a:pt x="6188" y="1"/>
                    <a:pt x="3830" y="560"/>
                    <a:pt x="2072" y="1578"/>
                  </a:cubicBezTo>
                  <a:cubicBezTo>
                    <a:pt x="1103" y="2134"/>
                    <a:pt x="400" y="2782"/>
                    <a:pt x="1" y="3475"/>
                  </a:cubicBezTo>
                  <a:cubicBezTo>
                    <a:pt x="175" y="3772"/>
                    <a:pt x="404" y="4062"/>
                    <a:pt x="684" y="4342"/>
                  </a:cubicBezTo>
                  <a:lnTo>
                    <a:pt x="687" y="4342"/>
                  </a:lnTo>
                  <a:lnTo>
                    <a:pt x="687" y="4346"/>
                  </a:lnTo>
                  <a:cubicBezTo>
                    <a:pt x="1059" y="4711"/>
                    <a:pt x="1523" y="5055"/>
                    <a:pt x="2072" y="5373"/>
                  </a:cubicBezTo>
                  <a:cubicBezTo>
                    <a:pt x="3830" y="6390"/>
                    <a:pt x="6188" y="6946"/>
                    <a:pt x="8711" y="6946"/>
                  </a:cubicBezTo>
                  <a:cubicBezTo>
                    <a:pt x="11233" y="6946"/>
                    <a:pt x="13591" y="6390"/>
                    <a:pt x="15349" y="5373"/>
                  </a:cubicBezTo>
                  <a:cubicBezTo>
                    <a:pt x="15352" y="5373"/>
                    <a:pt x="15356" y="5369"/>
                    <a:pt x="15359" y="5369"/>
                  </a:cubicBezTo>
                  <a:lnTo>
                    <a:pt x="15362" y="5369"/>
                  </a:lnTo>
                  <a:cubicBezTo>
                    <a:pt x="15362" y="5366"/>
                    <a:pt x="15366" y="5366"/>
                    <a:pt x="15370" y="5362"/>
                  </a:cubicBezTo>
                  <a:cubicBezTo>
                    <a:pt x="15373" y="5362"/>
                    <a:pt x="15376" y="5359"/>
                    <a:pt x="15376" y="5359"/>
                  </a:cubicBezTo>
                  <a:lnTo>
                    <a:pt x="15380" y="5359"/>
                  </a:lnTo>
                  <a:cubicBezTo>
                    <a:pt x="15417" y="5335"/>
                    <a:pt x="15458" y="5311"/>
                    <a:pt x="15496" y="5288"/>
                  </a:cubicBezTo>
                  <a:lnTo>
                    <a:pt x="15499" y="5288"/>
                  </a:lnTo>
                  <a:cubicBezTo>
                    <a:pt x="15499" y="5284"/>
                    <a:pt x="15502" y="5284"/>
                    <a:pt x="15506" y="5284"/>
                  </a:cubicBezTo>
                  <a:lnTo>
                    <a:pt x="15506" y="5280"/>
                  </a:lnTo>
                  <a:cubicBezTo>
                    <a:pt x="15510" y="5280"/>
                    <a:pt x="15513" y="5277"/>
                    <a:pt x="15513" y="5277"/>
                  </a:cubicBezTo>
                  <a:lnTo>
                    <a:pt x="15516" y="5277"/>
                  </a:lnTo>
                  <a:lnTo>
                    <a:pt x="15523" y="5270"/>
                  </a:lnTo>
                  <a:lnTo>
                    <a:pt x="15526" y="5270"/>
                  </a:lnTo>
                  <a:cubicBezTo>
                    <a:pt x="15530" y="5267"/>
                    <a:pt x="15530" y="5267"/>
                    <a:pt x="15534" y="5267"/>
                  </a:cubicBezTo>
                  <a:cubicBezTo>
                    <a:pt x="15534" y="5264"/>
                    <a:pt x="15537" y="5264"/>
                    <a:pt x="15537" y="5264"/>
                  </a:cubicBezTo>
                  <a:cubicBezTo>
                    <a:pt x="15537" y="5264"/>
                    <a:pt x="15540" y="5264"/>
                    <a:pt x="15540" y="5260"/>
                  </a:cubicBezTo>
                  <a:cubicBezTo>
                    <a:pt x="15540" y="5260"/>
                    <a:pt x="15543" y="5260"/>
                    <a:pt x="15547" y="5256"/>
                  </a:cubicBezTo>
                  <a:cubicBezTo>
                    <a:pt x="16414" y="4724"/>
                    <a:pt x="17049" y="4117"/>
                    <a:pt x="17421" y="3472"/>
                  </a:cubicBezTo>
                  <a:cubicBezTo>
                    <a:pt x="17021" y="2782"/>
                    <a:pt x="16318" y="2134"/>
                    <a:pt x="15349" y="1578"/>
                  </a:cubicBezTo>
                  <a:cubicBezTo>
                    <a:pt x="13595" y="560"/>
                    <a:pt x="11233" y="1"/>
                    <a:pt x="87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293;p23"/>
            <p:cNvSpPr/>
            <p:nvPr/>
          </p:nvSpPr>
          <p:spPr>
            <a:xfrm>
              <a:off x="2503929" y="3688637"/>
              <a:ext cx="67283" cy="49904"/>
            </a:xfrm>
            <a:custGeom>
              <a:avLst/>
              <a:gdLst/>
              <a:ahLst/>
              <a:cxnLst/>
              <a:rect l="l" t="t" r="r" b="b"/>
              <a:pathLst>
                <a:path w="1386" h="1028" extrusionOk="0">
                  <a:moveTo>
                    <a:pt x="0" y="1"/>
                  </a:moveTo>
                  <a:cubicBezTo>
                    <a:pt x="122" y="121"/>
                    <a:pt x="254" y="238"/>
                    <a:pt x="396" y="354"/>
                  </a:cubicBezTo>
                  <a:lnTo>
                    <a:pt x="396" y="354"/>
                  </a:lnTo>
                  <a:cubicBezTo>
                    <a:pt x="255" y="238"/>
                    <a:pt x="122" y="120"/>
                    <a:pt x="0" y="1"/>
                  </a:cubicBezTo>
                  <a:close/>
                  <a:moveTo>
                    <a:pt x="396" y="354"/>
                  </a:moveTo>
                  <a:cubicBezTo>
                    <a:pt x="622" y="537"/>
                    <a:pt x="871" y="714"/>
                    <a:pt x="1143" y="884"/>
                  </a:cubicBezTo>
                  <a:cubicBezTo>
                    <a:pt x="1147" y="888"/>
                    <a:pt x="1150" y="888"/>
                    <a:pt x="1150" y="888"/>
                  </a:cubicBezTo>
                  <a:lnTo>
                    <a:pt x="1153" y="891"/>
                  </a:lnTo>
                  <a:cubicBezTo>
                    <a:pt x="1153" y="891"/>
                    <a:pt x="1157" y="891"/>
                    <a:pt x="1157" y="894"/>
                  </a:cubicBezTo>
                  <a:cubicBezTo>
                    <a:pt x="1160" y="894"/>
                    <a:pt x="1160" y="894"/>
                    <a:pt x="1164" y="898"/>
                  </a:cubicBezTo>
                  <a:lnTo>
                    <a:pt x="1167" y="898"/>
                  </a:lnTo>
                  <a:cubicBezTo>
                    <a:pt x="1171" y="902"/>
                    <a:pt x="1171" y="902"/>
                    <a:pt x="1174" y="905"/>
                  </a:cubicBezTo>
                  <a:lnTo>
                    <a:pt x="1177" y="905"/>
                  </a:lnTo>
                  <a:cubicBezTo>
                    <a:pt x="1177" y="905"/>
                    <a:pt x="1180" y="908"/>
                    <a:pt x="1184" y="908"/>
                  </a:cubicBezTo>
                  <a:cubicBezTo>
                    <a:pt x="1188" y="911"/>
                    <a:pt x="1191" y="911"/>
                    <a:pt x="1191" y="915"/>
                  </a:cubicBezTo>
                  <a:lnTo>
                    <a:pt x="1194" y="915"/>
                  </a:lnTo>
                  <a:cubicBezTo>
                    <a:pt x="1246" y="949"/>
                    <a:pt x="1300" y="980"/>
                    <a:pt x="1358" y="1014"/>
                  </a:cubicBezTo>
                  <a:cubicBezTo>
                    <a:pt x="1358" y="1014"/>
                    <a:pt x="1361" y="1017"/>
                    <a:pt x="1365" y="1017"/>
                  </a:cubicBezTo>
                  <a:cubicBezTo>
                    <a:pt x="1369" y="1021"/>
                    <a:pt x="1372" y="1021"/>
                    <a:pt x="1375" y="1024"/>
                  </a:cubicBezTo>
                  <a:cubicBezTo>
                    <a:pt x="1379" y="1024"/>
                    <a:pt x="1382" y="1028"/>
                    <a:pt x="1385" y="1028"/>
                  </a:cubicBezTo>
                  <a:cubicBezTo>
                    <a:pt x="1017" y="814"/>
                    <a:pt x="686" y="589"/>
                    <a:pt x="396" y="354"/>
                  </a:cubicBezTo>
                  <a:close/>
                </a:path>
              </a:pathLst>
            </a:custGeom>
            <a:solidFill>
              <a:srgbClr val="7DEB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294;p23"/>
            <p:cNvSpPr/>
            <p:nvPr/>
          </p:nvSpPr>
          <p:spPr>
            <a:xfrm>
              <a:off x="2559414" y="3731549"/>
              <a:ext cx="2379" cy="1505"/>
            </a:xfrm>
            <a:custGeom>
              <a:avLst/>
              <a:gdLst/>
              <a:ahLst/>
              <a:cxnLst/>
              <a:rect l="l" t="t" r="r" b="b"/>
              <a:pathLst>
                <a:path w="49" h="31" extrusionOk="0">
                  <a:moveTo>
                    <a:pt x="41" y="24"/>
                  </a:moveTo>
                  <a:cubicBezTo>
                    <a:pt x="45" y="27"/>
                    <a:pt x="48" y="27"/>
                    <a:pt x="48" y="31"/>
                  </a:cubicBezTo>
                  <a:cubicBezTo>
                    <a:pt x="48" y="27"/>
                    <a:pt x="45" y="27"/>
                    <a:pt x="41" y="24"/>
                  </a:cubicBezTo>
                  <a:close/>
                  <a:moveTo>
                    <a:pt x="34" y="21"/>
                  </a:moveTo>
                  <a:cubicBezTo>
                    <a:pt x="34" y="21"/>
                    <a:pt x="37" y="24"/>
                    <a:pt x="41" y="24"/>
                  </a:cubicBezTo>
                  <a:cubicBezTo>
                    <a:pt x="37" y="24"/>
                    <a:pt x="34" y="21"/>
                    <a:pt x="34" y="21"/>
                  </a:cubicBezTo>
                  <a:close/>
                  <a:moveTo>
                    <a:pt x="24" y="14"/>
                  </a:moveTo>
                  <a:cubicBezTo>
                    <a:pt x="28" y="18"/>
                    <a:pt x="28" y="18"/>
                    <a:pt x="31" y="21"/>
                  </a:cubicBezTo>
                  <a:cubicBezTo>
                    <a:pt x="28" y="18"/>
                    <a:pt x="28" y="18"/>
                    <a:pt x="24" y="14"/>
                  </a:cubicBezTo>
                  <a:close/>
                  <a:moveTo>
                    <a:pt x="14" y="10"/>
                  </a:moveTo>
                  <a:cubicBezTo>
                    <a:pt x="17" y="10"/>
                    <a:pt x="17" y="10"/>
                    <a:pt x="21" y="14"/>
                  </a:cubicBezTo>
                  <a:cubicBezTo>
                    <a:pt x="17" y="10"/>
                    <a:pt x="17" y="10"/>
                    <a:pt x="14" y="10"/>
                  </a:cubicBezTo>
                  <a:close/>
                  <a:moveTo>
                    <a:pt x="7" y="4"/>
                  </a:moveTo>
                  <a:lnTo>
                    <a:pt x="10" y="7"/>
                  </a:lnTo>
                  <a:lnTo>
                    <a:pt x="7" y="4"/>
                  </a:lnTo>
                  <a:close/>
                  <a:moveTo>
                    <a:pt x="0" y="0"/>
                  </a:moveTo>
                  <a:lnTo>
                    <a:pt x="0" y="0"/>
                  </a:lnTo>
                  <a:close/>
                </a:path>
              </a:pathLst>
            </a:custGeom>
            <a:solidFill>
              <a:srgbClr val="A4F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295;p23"/>
            <p:cNvSpPr/>
            <p:nvPr/>
          </p:nvSpPr>
          <p:spPr>
            <a:xfrm>
              <a:off x="3225231" y="3732860"/>
              <a:ext cx="49" cy="49"/>
            </a:xfrm>
            <a:custGeom>
              <a:avLst/>
              <a:gdLst/>
              <a:ahLst/>
              <a:cxnLst/>
              <a:rect l="l" t="t" r="r" b="b"/>
              <a:pathLst>
                <a:path w="1" h="1" extrusionOk="0">
                  <a:moveTo>
                    <a:pt x="1" y="0"/>
                  </a:moveTo>
                  <a:lnTo>
                    <a:pt x="1" y="0"/>
                  </a:lnTo>
                  <a:close/>
                </a:path>
              </a:pathLst>
            </a:custGeom>
            <a:solidFill>
              <a:srgbClr val="F5F5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 name="Google Shape;296;p23"/>
            <p:cNvSpPr/>
            <p:nvPr/>
          </p:nvSpPr>
          <p:spPr>
            <a:xfrm>
              <a:off x="2561890" y="3733005"/>
              <a:ext cx="8010" cy="4854"/>
            </a:xfrm>
            <a:custGeom>
              <a:avLst/>
              <a:gdLst/>
              <a:ahLst/>
              <a:cxnLst/>
              <a:rect l="l" t="t" r="r" b="b"/>
              <a:pathLst>
                <a:path w="165" h="100" extrusionOk="0">
                  <a:moveTo>
                    <a:pt x="0" y="1"/>
                  </a:moveTo>
                  <a:cubicBezTo>
                    <a:pt x="52" y="35"/>
                    <a:pt x="106" y="66"/>
                    <a:pt x="164" y="100"/>
                  </a:cubicBezTo>
                  <a:cubicBezTo>
                    <a:pt x="106" y="66"/>
                    <a:pt x="52" y="35"/>
                    <a:pt x="0" y="1"/>
                  </a:cubicBezTo>
                  <a:close/>
                </a:path>
              </a:pathLst>
            </a:custGeom>
            <a:solidFill>
              <a:srgbClr val="A4F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297;p23"/>
            <p:cNvSpPr/>
            <p:nvPr/>
          </p:nvSpPr>
          <p:spPr>
            <a:xfrm>
              <a:off x="3217124" y="3733005"/>
              <a:ext cx="7864" cy="4854"/>
            </a:xfrm>
            <a:custGeom>
              <a:avLst/>
              <a:gdLst/>
              <a:ahLst/>
              <a:cxnLst/>
              <a:rect l="l" t="t" r="r" b="b"/>
              <a:pathLst>
                <a:path w="162" h="100" extrusionOk="0">
                  <a:moveTo>
                    <a:pt x="117" y="29"/>
                  </a:moveTo>
                  <a:cubicBezTo>
                    <a:pt x="79" y="52"/>
                    <a:pt x="38" y="76"/>
                    <a:pt x="1" y="100"/>
                  </a:cubicBezTo>
                  <a:cubicBezTo>
                    <a:pt x="38" y="76"/>
                    <a:pt x="79" y="52"/>
                    <a:pt x="117" y="29"/>
                  </a:cubicBezTo>
                  <a:close/>
                  <a:moveTo>
                    <a:pt x="127" y="25"/>
                  </a:moveTo>
                  <a:cubicBezTo>
                    <a:pt x="123" y="25"/>
                    <a:pt x="120" y="25"/>
                    <a:pt x="120" y="29"/>
                  </a:cubicBezTo>
                  <a:cubicBezTo>
                    <a:pt x="120" y="25"/>
                    <a:pt x="123" y="25"/>
                    <a:pt x="127" y="25"/>
                  </a:cubicBezTo>
                  <a:close/>
                  <a:moveTo>
                    <a:pt x="134" y="18"/>
                  </a:moveTo>
                  <a:cubicBezTo>
                    <a:pt x="134" y="18"/>
                    <a:pt x="131" y="21"/>
                    <a:pt x="127" y="21"/>
                  </a:cubicBezTo>
                  <a:cubicBezTo>
                    <a:pt x="131" y="21"/>
                    <a:pt x="134" y="18"/>
                    <a:pt x="134" y="18"/>
                  </a:cubicBezTo>
                  <a:close/>
                  <a:moveTo>
                    <a:pt x="144" y="11"/>
                  </a:moveTo>
                  <a:lnTo>
                    <a:pt x="137" y="18"/>
                  </a:lnTo>
                  <a:lnTo>
                    <a:pt x="144" y="11"/>
                  </a:lnTo>
                  <a:close/>
                  <a:moveTo>
                    <a:pt x="155" y="8"/>
                  </a:moveTo>
                  <a:cubicBezTo>
                    <a:pt x="151" y="8"/>
                    <a:pt x="151" y="8"/>
                    <a:pt x="147" y="11"/>
                  </a:cubicBezTo>
                  <a:cubicBezTo>
                    <a:pt x="151" y="8"/>
                    <a:pt x="151" y="8"/>
                    <a:pt x="155" y="8"/>
                  </a:cubicBezTo>
                  <a:close/>
                  <a:moveTo>
                    <a:pt x="161" y="1"/>
                  </a:moveTo>
                  <a:cubicBezTo>
                    <a:pt x="161" y="5"/>
                    <a:pt x="158" y="5"/>
                    <a:pt x="158" y="5"/>
                  </a:cubicBezTo>
                  <a:cubicBezTo>
                    <a:pt x="158" y="5"/>
                    <a:pt x="161" y="5"/>
                    <a:pt x="161" y="1"/>
                  </a:cubicBezTo>
                  <a:close/>
                </a:path>
              </a:pathLst>
            </a:custGeom>
            <a:solidFill>
              <a:srgbClr val="F5F5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 name="Google Shape;298;p23"/>
            <p:cNvSpPr/>
            <p:nvPr/>
          </p:nvSpPr>
          <p:spPr>
            <a:xfrm>
              <a:off x="2569851" y="3737811"/>
              <a:ext cx="340" cy="243"/>
            </a:xfrm>
            <a:custGeom>
              <a:avLst/>
              <a:gdLst/>
              <a:ahLst/>
              <a:cxnLst/>
              <a:rect l="l" t="t" r="r" b="b"/>
              <a:pathLst>
                <a:path w="7" h="5" extrusionOk="0">
                  <a:moveTo>
                    <a:pt x="0" y="1"/>
                  </a:moveTo>
                  <a:cubicBezTo>
                    <a:pt x="0" y="1"/>
                    <a:pt x="3" y="4"/>
                    <a:pt x="7" y="4"/>
                  </a:cubicBezTo>
                  <a:cubicBezTo>
                    <a:pt x="3" y="4"/>
                    <a:pt x="0" y="1"/>
                    <a:pt x="0" y="1"/>
                  </a:cubicBezTo>
                  <a:close/>
                </a:path>
              </a:pathLst>
            </a:custGeom>
            <a:solidFill>
              <a:srgbClr val="A4F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299;p23"/>
            <p:cNvSpPr/>
            <p:nvPr/>
          </p:nvSpPr>
          <p:spPr>
            <a:xfrm>
              <a:off x="3216638" y="3737811"/>
              <a:ext cx="388" cy="243"/>
            </a:xfrm>
            <a:custGeom>
              <a:avLst/>
              <a:gdLst/>
              <a:ahLst/>
              <a:cxnLst/>
              <a:rect l="l" t="t" r="r" b="b"/>
              <a:pathLst>
                <a:path w="8" h="5" extrusionOk="0">
                  <a:moveTo>
                    <a:pt x="7" y="1"/>
                  </a:moveTo>
                  <a:cubicBezTo>
                    <a:pt x="7" y="1"/>
                    <a:pt x="4" y="4"/>
                    <a:pt x="1" y="4"/>
                  </a:cubicBezTo>
                  <a:cubicBezTo>
                    <a:pt x="4" y="4"/>
                    <a:pt x="7" y="1"/>
                    <a:pt x="7" y="1"/>
                  </a:cubicBezTo>
                  <a:close/>
                </a:path>
              </a:pathLst>
            </a:custGeom>
            <a:solidFill>
              <a:srgbClr val="F5F5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 name="Google Shape;300;p23"/>
            <p:cNvSpPr/>
            <p:nvPr/>
          </p:nvSpPr>
          <p:spPr>
            <a:xfrm>
              <a:off x="2570142" y="3738005"/>
              <a:ext cx="583" cy="388"/>
            </a:xfrm>
            <a:custGeom>
              <a:avLst/>
              <a:gdLst/>
              <a:ahLst/>
              <a:cxnLst/>
              <a:rect l="l" t="t" r="r" b="b"/>
              <a:pathLst>
                <a:path w="12" h="8" extrusionOk="0">
                  <a:moveTo>
                    <a:pt x="1" y="0"/>
                  </a:moveTo>
                  <a:cubicBezTo>
                    <a:pt x="5" y="4"/>
                    <a:pt x="8" y="4"/>
                    <a:pt x="11" y="7"/>
                  </a:cubicBezTo>
                  <a:cubicBezTo>
                    <a:pt x="8" y="4"/>
                    <a:pt x="5" y="4"/>
                    <a:pt x="1" y="0"/>
                  </a:cubicBezTo>
                  <a:close/>
                </a:path>
              </a:pathLst>
            </a:custGeom>
            <a:solidFill>
              <a:srgbClr val="A4F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301;p23"/>
            <p:cNvSpPr/>
            <p:nvPr/>
          </p:nvSpPr>
          <p:spPr>
            <a:xfrm>
              <a:off x="3216299" y="3738005"/>
              <a:ext cx="388" cy="388"/>
            </a:xfrm>
            <a:custGeom>
              <a:avLst/>
              <a:gdLst/>
              <a:ahLst/>
              <a:cxnLst/>
              <a:rect l="l" t="t" r="r" b="b"/>
              <a:pathLst>
                <a:path w="8" h="8" extrusionOk="0">
                  <a:moveTo>
                    <a:pt x="8" y="0"/>
                  </a:moveTo>
                  <a:cubicBezTo>
                    <a:pt x="4" y="4"/>
                    <a:pt x="0" y="4"/>
                    <a:pt x="0" y="7"/>
                  </a:cubicBezTo>
                  <a:cubicBezTo>
                    <a:pt x="0" y="4"/>
                    <a:pt x="4" y="4"/>
                    <a:pt x="8" y="0"/>
                  </a:cubicBezTo>
                  <a:close/>
                </a:path>
              </a:pathLst>
            </a:custGeom>
            <a:solidFill>
              <a:srgbClr val="F5F5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302;p23"/>
            <p:cNvSpPr/>
            <p:nvPr/>
          </p:nvSpPr>
          <p:spPr>
            <a:xfrm>
              <a:off x="2570676" y="3738345"/>
              <a:ext cx="534" cy="194"/>
            </a:xfrm>
            <a:custGeom>
              <a:avLst/>
              <a:gdLst/>
              <a:ahLst/>
              <a:cxnLst/>
              <a:rect l="l" t="t" r="r" b="b"/>
              <a:pathLst>
                <a:path w="11" h="4" extrusionOk="0">
                  <a:moveTo>
                    <a:pt x="0" y="0"/>
                  </a:moveTo>
                  <a:cubicBezTo>
                    <a:pt x="4" y="0"/>
                    <a:pt x="7" y="4"/>
                    <a:pt x="10" y="4"/>
                  </a:cubicBezTo>
                  <a:cubicBezTo>
                    <a:pt x="7" y="4"/>
                    <a:pt x="4" y="0"/>
                    <a:pt x="0" y="0"/>
                  </a:cubicBezTo>
                  <a:close/>
                </a:path>
              </a:pathLst>
            </a:custGeom>
            <a:solidFill>
              <a:srgbClr val="A4F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303;p23"/>
            <p:cNvSpPr/>
            <p:nvPr/>
          </p:nvSpPr>
          <p:spPr>
            <a:xfrm>
              <a:off x="3215668" y="3738345"/>
              <a:ext cx="534" cy="194"/>
            </a:xfrm>
            <a:custGeom>
              <a:avLst/>
              <a:gdLst/>
              <a:ahLst/>
              <a:cxnLst/>
              <a:rect l="l" t="t" r="r" b="b"/>
              <a:pathLst>
                <a:path w="11" h="4" extrusionOk="0">
                  <a:moveTo>
                    <a:pt x="10" y="0"/>
                  </a:moveTo>
                  <a:cubicBezTo>
                    <a:pt x="7" y="0"/>
                    <a:pt x="3" y="4"/>
                    <a:pt x="0" y="4"/>
                  </a:cubicBezTo>
                  <a:cubicBezTo>
                    <a:pt x="3" y="4"/>
                    <a:pt x="7" y="0"/>
                    <a:pt x="10" y="0"/>
                  </a:cubicBezTo>
                  <a:close/>
                </a:path>
              </a:pathLst>
            </a:custGeom>
            <a:solidFill>
              <a:srgbClr val="F5F5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304;p23"/>
            <p:cNvSpPr/>
            <p:nvPr/>
          </p:nvSpPr>
          <p:spPr>
            <a:xfrm>
              <a:off x="2455338" y="3404955"/>
              <a:ext cx="876189" cy="241463"/>
            </a:xfrm>
            <a:custGeom>
              <a:avLst/>
              <a:gdLst/>
              <a:ahLst/>
              <a:cxnLst/>
              <a:rect l="l" t="t" r="r" b="b"/>
              <a:pathLst>
                <a:path w="18049" h="4974" extrusionOk="0">
                  <a:moveTo>
                    <a:pt x="9025" y="1"/>
                  </a:moveTo>
                  <a:cubicBezTo>
                    <a:pt x="6502" y="1"/>
                    <a:pt x="4144" y="558"/>
                    <a:pt x="2386" y="1575"/>
                  </a:cubicBezTo>
                  <a:cubicBezTo>
                    <a:pt x="1072" y="2332"/>
                    <a:pt x="250" y="3254"/>
                    <a:pt x="1" y="4224"/>
                  </a:cubicBezTo>
                  <a:cubicBezTo>
                    <a:pt x="66" y="4476"/>
                    <a:pt x="171" y="4728"/>
                    <a:pt x="315" y="4974"/>
                  </a:cubicBezTo>
                  <a:cubicBezTo>
                    <a:pt x="714" y="4281"/>
                    <a:pt x="1417" y="3633"/>
                    <a:pt x="2386" y="3077"/>
                  </a:cubicBezTo>
                  <a:cubicBezTo>
                    <a:pt x="4144" y="2059"/>
                    <a:pt x="6502" y="1500"/>
                    <a:pt x="9025" y="1500"/>
                  </a:cubicBezTo>
                  <a:cubicBezTo>
                    <a:pt x="11547" y="1500"/>
                    <a:pt x="13909" y="2059"/>
                    <a:pt x="15663" y="3077"/>
                  </a:cubicBezTo>
                  <a:cubicBezTo>
                    <a:pt x="16632" y="3633"/>
                    <a:pt x="17335" y="4281"/>
                    <a:pt x="17735" y="4971"/>
                  </a:cubicBezTo>
                  <a:cubicBezTo>
                    <a:pt x="17878" y="4728"/>
                    <a:pt x="17984" y="4476"/>
                    <a:pt x="18048" y="4224"/>
                  </a:cubicBezTo>
                  <a:cubicBezTo>
                    <a:pt x="17799" y="3254"/>
                    <a:pt x="16977" y="2332"/>
                    <a:pt x="15663" y="1575"/>
                  </a:cubicBezTo>
                  <a:cubicBezTo>
                    <a:pt x="13905" y="558"/>
                    <a:pt x="11550" y="1"/>
                    <a:pt x="9025"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 name="Google Shape;305;p23"/>
            <p:cNvSpPr/>
            <p:nvPr/>
          </p:nvSpPr>
          <p:spPr>
            <a:xfrm>
              <a:off x="2404125" y="3572669"/>
              <a:ext cx="243" cy="10146"/>
            </a:xfrm>
            <a:custGeom>
              <a:avLst/>
              <a:gdLst/>
              <a:ahLst/>
              <a:cxnLst/>
              <a:rect l="l" t="t" r="r" b="b"/>
              <a:pathLst>
                <a:path w="5" h="209" extrusionOk="0">
                  <a:moveTo>
                    <a:pt x="5" y="0"/>
                  </a:moveTo>
                  <a:cubicBezTo>
                    <a:pt x="1" y="48"/>
                    <a:pt x="1" y="99"/>
                    <a:pt x="1" y="147"/>
                  </a:cubicBezTo>
                  <a:lnTo>
                    <a:pt x="1" y="208"/>
                  </a:lnTo>
                  <a:cubicBezTo>
                    <a:pt x="1" y="140"/>
                    <a:pt x="1" y="68"/>
                    <a:pt x="5" y="0"/>
                  </a:cubicBezTo>
                  <a:close/>
                </a:path>
              </a:pathLst>
            </a:custGeom>
            <a:solidFill>
              <a:srgbClr val="E5E5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306;p23"/>
            <p:cNvSpPr/>
            <p:nvPr/>
          </p:nvSpPr>
          <p:spPr>
            <a:xfrm>
              <a:off x="2404125" y="3591407"/>
              <a:ext cx="272143" cy="374816"/>
            </a:xfrm>
            <a:custGeom>
              <a:avLst/>
              <a:gdLst/>
              <a:ahLst/>
              <a:cxnLst/>
              <a:rect l="l" t="t" r="r" b="b"/>
              <a:pathLst>
                <a:path w="5606" h="7721" extrusionOk="0">
                  <a:moveTo>
                    <a:pt x="5602" y="7720"/>
                  </a:moveTo>
                  <a:lnTo>
                    <a:pt x="5605" y="7720"/>
                  </a:lnTo>
                  <a:lnTo>
                    <a:pt x="5602" y="7720"/>
                  </a:lnTo>
                  <a:close/>
                  <a:moveTo>
                    <a:pt x="3227" y="6772"/>
                  </a:moveTo>
                  <a:cubicBezTo>
                    <a:pt x="3950" y="7161"/>
                    <a:pt x="4748" y="7474"/>
                    <a:pt x="5595" y="7717"/>
                  </a:cubicBezTo>
                  <a:cubicBezTo>
                    <a:pt x="4748" y="7474"/>
                    <a:pt x="3950" y="7161"/>
                    <a:pt x="3227" y="6772"/>
                  </a:cubicBezTo>
                  <a:close/>
                  <a:moveTo>
                    <a:pt x="1" y="0"/>
                  </a:moveTo>
                  <a:lnTo>
                    <a:pt x="1" y="0"/>
                  </a:lnTo>
                  <a:lnTo>
                    <a:pt x="1" y="2505"/>
                  </a:lnTo>
                  <a:cubicBezTo>
                    <a:pt x="1" y="3348"/>
                    <a:pt x="319" y="4195"/>
                    <a:pt x="950" y="4973"/>
                  </a:cubicBezTo>
                  <a:lnTo>
                    <a:pt x="950" y="4973"/>
                  </a:lnTo>
                  <a:cubicBezTo>
                    <a:pt x="319" y="4195"/>
                    <a:pt x="1" y="3348"/>
                    <a:pt x="1" y="2505"/>
                  </a:cubicBezTo>
                  <a:close/>
                </a:path>
              </a:pathLst>
            </a:custGeom>
            <a:solidFill>
              <a:srgbClr val="CFCFC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307;p23"/>
            <p:cNvSpPr/>
            <p:nvPr/>
          </p:nvSpPr>
          <p:spPr>
            <a:xfrm>
              <a:off x="2404125" y="3582766"/>
              <a:ext cx="374039" cy="404817"/>
            </a:xfrm>
            <a:custGeom>
              <a:avLst/>
              <a:gdLst/>
              <a:ahLst/>
              <a:cxnLst/>
              <a:rect l="l" t="t" r="r" b="b"/>
              <a:pathLst>
                <a:path w="7705" h="8339" extrusionOk="0">
                  <a:moveTo>
                    <a:pt x="1" y="0"/>
                  </a:moveTo>
                  <a:lnTo>
                    <a:pt x="1" y="178"/>
                  </a:lnTo>
                  <a:lnTo>
                    <a:pt x="1" y="2683"/>
                  </a:lnTo>
                  <a:cubicBezTo>
                    <a:pt x="1" y="3526"/>
                    <a:pt x="319" y="4373"/>
                    <a:pt x="950" y="5151"/>
                  </a:cubicBezTo>
                  <a:lnTo>
                    <a:pt x="2053" y="4523"/>
                  </a:lnTo>
                  <a:lnTo>
                    <a:pt x="2056" y="4523"/>
                  </a:lnTo>
                  <a:cubicBezTo>
                    <a:pt x="2107" y="4492"/>
                    <a:pt x="2168" y="4478"/>
                    <a:pt x="2237" y="4478"/>
                  </a:cubicBezTo>
                  <a:cubicBezTo>
                    <a:pt x="2332" y="4478"/>
                    <a:pt x="2438" y="4509"/>
                    <a:pt x="2551" y="4574"/>
                  </a:cubicBezTo>
                  <a:cubicBezTo>
                    <a:pt x="2929" y="4795"/>
                    <a:pt x="3236" y="5318"/>
                    <a:pt x="3254" y="5762"/>
                  </a:cubicBezTo>
                  <a:lnTo>
                    <a:pt x="3254" y="5765"/>
                  </a:lnTo>
                  <a:lnTo>
                    <a:pt x="3254" y="5772"/>
                  </a:lnTo>
                  <a:lnTo>
                    <a:pt x="3254" y="5775"/>
                  </a:lnTo>
                  <a:lnTo>
                    <a:pt x="3254" y="5778"/>
                  </a:lnTo>
                  <a:lnTo>
                    <a:pt x="3254" y="5782"/>
                  </a:lnTo>
                  <a:lnTo>
                    <a:pt x="3254" y="5786"/>
                  </a:lnTo>
                  <a:lnTo>
                    <a:pt x="3254" y="5789"/>
                  </a:lnTo>
                  <a:lnTo>
                    <a:pt x="3254" y="5792"/>
                  </a:lnTo>
                  <a:lnTo>
                    <a:pt x="3254" y="5796"/>
                  </a:lnTo>
                  <a:lnTo>
                    <a:pt x="3254" y="5799"/>
                  </a:lnTo>
                  <a:cubicBezTo>
                    <a:pt x="3254" y="6028"/>
                    <a:pt x="3172" y="6185"/>
                    <a:pt x="3042" y="6257"/>
                  </a:cubicBezTo>
                  <a:lnTo>
                    <a:pt x="2540" y="6543"/>
                  </a:lnTo>
                  <a:cubicBezTo>
                    <a:pt x="2674" y="6629"/>
                    <a:pt x="2810" y="6714"/>
                    <a:pt x="2954" y="6796"/>
                  </a:cubicBezTo>
                  <a:cubicBezTo>
                    <a:pt x="3042" y="6851"/>
                    <a:pt x="3134" y="6898"/>
                    <a:pt x="3227" y="6950"/>
                  </a:cubicBezTo>
                  <a:cubicBezTo>
                    <a:pt x="3950" y="7339"/>
                    <a:pt x="4748" y="7652"/>
                    <a:pt x="5595" y="7895"/>
                  </a:cubicBezTo>
                  <a:cubicBezTo>
                    <a:pt x="5599" y="7895"/>
                    <a:pt x="5602" y="7898"/>
                    <a:pt x="5602" y="7898"/>
                  </a:cubicBezTo>
                  <a:lnTo>
                    <a:pt x="5605" y="7898"/>
                  </a:lnTo>
                  <a:cubicBezTo>
                    <a:pt x="6278" y="8089"/>
                    <a:pt x="6984" y="8236"/>
                    <a:pt x="7705" y="8338"/>
                  </a:cubicBezTo>
                  <a:lnTo>
                    <a:pt x="7705" y="5598"/>
                  </a:lnTo>
                  <a:cubicBezTo>
                    <a:pt x="6189" y="5383"/>
                    <a:pt x="4739" y="4967"/>
                    <a:pt x="3489" y="4342"/>
                  </a:cubicBezTo>
                  <a:cubicBezTo>
                    <a:pt x="3308" y="4250"/>
                    <a:pt x="3127" y="4154"/>
                    <a:pt x="2954" y="4055"/>
                  </a:cubicBezTo>
                  <a:cubicBezTo>
                    <a:pt x="1012" y="2932"/>
                    <a:pt x="29" y="1471"/>
                    <a:pt x="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308;p23"/>
            <p:cNvSpPr/>
            <p:nvPr/>
          </p:nvSpPr>
          <p:spPr>
            <a:xfrm>
              <a:off x="2404125" y="3548641"/>
              <a:ext cx="3058" cy="34176"/>
            </a:xfrm>
            <a:custGeom>
              <a:avLst/>
              <a:gdLst/>
              <a:ahLst/>
              <a:cxnLst/>
              <a:rect l="l" t="t" r="r" b="b"/>
              <a:pathLst>
                <a:path w="63" h="704" extrusionOk="0">
                  <a:moveTo>
                    <a:pt x="62" y="0"/>
                  </a:moveTo>
                  <a:cubicBezTo>
                    <a:pt x="21" y="215"/>
                    <a:pt x="1" y="427"/>
                    <a:pt x="1" y="642"/>
                  </a:cubicBezTo>
                  <a:lnTo>
                    <a:pt x="1" y="703"/>
                  </a:lnTo>
                  <a:cubicBezTo>
                    <a:pt x="1" y="635"/>
                    <a:pt x="1" y="563"/>
                    <a:pt x="5" y="495"/>
                  </a:cubicBezTo>
                  <a:cubicBezTo>
                    <a:pt x="11" y="331"/>
                    <a:pt x="32" y="164"/>
                    <a:pt x="62" y="0"/>
                  </a:cubicBezTo>
                  <a:close/>
                </a:path>
              </a:pathLst>
            </a:custGeom>
            <a:solidFill>
              <a:srgbClr val="E5E5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23"/>
            <p:cNvSpPr/>
            <p:nvPr/>
          </p:nvSpPr>
          <p:spPr>
            <a:xfrm>
              <a:off x="2386940" y="3536214"/>
              <a:ext cx="160587" cy="243405"/>
            </a:xfrm>
            <a:custGeom>
              <a:avLst/>
              <a:gdLst/>
              <a:ahLst/>
              <a:cxnLst/>
              <a:rect l="l" t="t" r="r" b="b"/>
              <a:pathLst>
                <a:path w="3308" h="5014" extrusionOk="0">
                  <a:moveTo>
                    <a:pt x="474" y="0"/>
                  </a:moveTo>
                  <a:cubicBezTo>
                    <a:pt x="471" y="14"/>
                    <a:pt x="468" y="28"/>
                    <a:pt x="465" y="41"/>
                  </a:cubicBezTo>
                  <a:cubicBezTo>
                    <a:pt x="447" y="113"/>
                    <a:pt x="430" y="184"/>
                    <a:pt x="416" y="256"/>
                  </a:cubicBezTo>
                  <a:cubicBezTo>
                    <a:pt x="375" y="471"/>
                    <a:pt x="355" y="683"/>
                    <a:pt x="355" y="898"/>
                  </a:cubicBezTo>
                  <a:lnTo>
                    <a:pt x="355" y="959"/>
                  </a:lnTo>
                  <a:cubicBezTo>
                    <a:pt x="383" y="2430"/>
                    <a:pt x="1366" y="3891"/>
                    <a:pt x="3308" y="5014"/>
                  </a:cubicBezTo>
                  <a:cubicBezTo>
                    <a:pt x="945" y="3645"/>
                    <a:pt x="0" y="1772"/>
                    <a:pt x="478" y="0"/>
                  </a:cubicBezTo>
                  <a:close/>
                </a:path>
              </a:pathLst>
            </a:custGeom>
            <a:solidFill>
              <a:srgbClr val="5DD0B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 name="Google Shape;310;p23"/>
            <p:cNvSpPr/>
            <p:nvPr/>
          </p:nvSpPr>
          <p:spPr>
            <a:xfrm>
              <a:off x="2328786" y="3800091"/>
              <a:ext cx="233307" cy="182723"/>
            </a:xfrm>
            <a:custGeom>
              <a:avLst/>
              <a:gdLst/>
              <a:ahLst/>
              <a:cxnLst/>
              <a:rect l="l" t="t" r="r" b="b"/>
              <a:pathLst>
                <a:path w="4806" h="3764" extrusionOk="0">
                  <a:moveTo>
                    <a:pt x="3789" y="0"/>
                  </a:moveTo>
                  <a:cubicBezTo>
                    <a:pt x="3722" y="0"/>
                    <a:pt x="3660" y="16"/>
                    <a:pt x="3608" y="46"/>
                  </a:cubicBezTo>
                  <a:lnTo>
                    <a:pt x="3605" y="46"/>
                  </a:lnTo>
                  <a:lnTo>
                    <a:pt x="212" y="1981"/>
                  </a:lnTo>
                  <a:lnTo>
                    <a:pt x="209" y="1984"/>
                  </a:lnTo>
                  <a:cubicBezTo>
                    <a:pt x="83" y="2059"/>
                    <a:pt x="4" y="2216"/>
                    <a:pt x="4" y="2438"/>
                  </a:cubicBezTo>
                  <a:cubicBezTo>
                    <a:pt x="1" y="2889"/>
                    <a:pt x="314" y="3438"/>
                    <a:pt x="703" y="3664"/>
                  </a:cubicBezTo>
                  <a:cubicBezTo>
                    <a:pt x="817" y="3731"/>
                    <a:pt x="926" y="3763"/>
                    <a:pt x="1021" y="3763"/>
                  </a:cubicBezTo>
                  <a:cubicBezTo>
                    <a:pt x="1088" y="3763"/>
                    <a:pt x="1149" y="3747"/>
                    <a:pt x="1201" y="3718"/>
                  </a:cubicBezTo>
                  <a:lnTo>
                    <a:pt x="4594" y="1780"/>
                  </a:lnTo>
                  <a:cubicBezTo>
                    <a:pt x="4724" y="1708"/>
                    <a:pt x="4806" y="1551"/>
                    <a:pt x="4806" y="1322"/>
                  </a:cubicBezTo>
                  <a:cubicBezTo>
                    <a:pt x="4806" y="871"/>
                    <a:pt x="4492" y="326"/>
                    <a:pt x="4103" y="97"/>
                  </a:cubicBezTo>
                  <a:cubicBezTo>
                    <a:pt x="3991" y="31"/>
                    <a:pt x="3884" y="0"/>
                    <a:pt x="3789" y="0"/>
                  </a:cubicBezTo>
                  <a:close/>
                </a:path>
              </a:pathLst>
            </a:custGeom>
            <a:solidFill>
              <a:srgbClr val="3747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23"/>
            <p:cNvSpPr/>
            <p:nvPr/>
          </p:nvSpPr>
          <p:spPr>
            <a:xfrm>
              <a:off x="2343883" y="3838585"/>
              <a:ext cx="218210" cy="144227"/>
            </a:xfrm>
            <a:custGeom>
              <a:avLst/>
              <a:gdLst/>
              <a:ahLst/>
              <a:cxnLst/>
              <a:rect l="l" t="t" r="r" b="b"/>
              <a:pathLst>
                <a:path w="4495" h="2971" extrusionOk="0">
                  <a:moveTo>
                    <a:pt x="4375" y="0"/>
                  </a:moveTo>
                  <a:lnTo>
                    <a:pt x="0" y="2505"/>
                  </a:lnTo>
                  <a:cubicBezTo>
                    <a:pt x="112" y="2655"/>
                    <a:pt x="246" y="2789"/>
                    <a:pt x="392" y="2871"/>
                  </a:cubicBezTo>
                  <a:cubicBezTo>
                    <a:pt x="506" y="2938"/>
                    <a:pt x="615" y="2970"/>
                    <a:pt x="710" y="2970"/>
                  </a:cubicBezTo>
                  <a:cubicBezTo>
                    <a:pt x="777" y="2970"/>
                    <a:pt x="838" y="2954"/>
                    <a:pt x="890" y="2925"/>
                  </a:cubicBezTo>
                  <a:lnTo>
                    <a:pt x="4283" y="987"/>
                  </a:lnTo>
                  <a:cubicBezTo>
                    <a:pt x="4413" y="915"/>
                    <a:pt x="4495" y="758"/>
                    <a:pt x="4495" y="529"/>
                  </a:cubicBezTo>
                  <a:cubicBezTo>
                    <a:pt x="4495" y="362"/>
                    <a:pt x="4450" y="177"/>
                    <a:pt x="4375"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p23"/>
            <p:cNvSpPr/>
            <p:nvPr/>
          </p:nvSpPr>
          <p:spPr>
            <a:xfrm>
              <a:off x="1768599" y="3893924"/>
              <a:ext cx="622201" cy="438556"/>
            </a:xfrm>
            <a:custGeom>
              <a:avLst/>
              <a:gdLst/>
              <a:ahLst/>
              <a:cxnLst/>
              <a:rect l="l" t="t" r="r" b="b"/>
              <a:pathLst>
                <a:path w="12817" h="9034" extrusionOk="0">
                  <a:moveTo>
                    <a:pt x="11493" y="0"/>
                  </a:moveTo>
                  <a:cubicBezTo>
                    <a:pt x="11409" y="0"/>
                    <a:pt x="11331" y="19"/>
                    <a:pt x="11264" y="55"/>
                  </a:cubicBezTo>
                  <a:lnTo>
                    <a:pt x="11254" y="58"/>
                  </a:lnTo>
                  <a:lnTo>
                    <a:pt x="11254" y="61"/>
                  </a:lnTo>
                  <a:lnTo>
                    <a:pt x="1" y="6069"/>
                  </a:lnTo>
                  <a:lnTo>
                    <a:pt x="1680" y="9034"/>
                  </a:lnTo>
                  <a:lnTo>
                    <a:pt x="12544" y="2317"/>
                  </a:lnTo>
                  <a:cubicBezTo>
                    <a:pt x="12711" y="2222"/>
                    <a:pt x="12814" y="2017"/>
                    <a:pt x="12817" y="1723"/>
                  </a:cubicBezTo>
                  <a:cubicBezTo>
                    <a:pt x="12817" y="1137"/>
                    <a:pt x="12411" y="423"/>
                    <a:pt x="11902" y="126"/>
                  </a:cubicBezTo>
                  <a:cubicBezTo>
                    <a:pt x="11756" y="41"/>
                    <a:pt x="11616" y="0"/>
                    <a:pt x="1149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23"/>
            <p:cNvSpPr/>
            <p:nvPr/>
          </p:nvSpPr>
          <p:spPr>
            <a:xfrm>
              <a:off x="2390727" y="3976737"/>
              <a:ext cx="49" cy="728"/>
            </a:xfrm>
            <a:custGeom>
              <a:avLst/>
              <a:gdLst/>
              <a:ahLst/>
              <a:cxnLst/>
              <a:rect l="l" t="t" r="r" b="b"/>
              <a:pathLst>
                <a:path w="1" h="15" extrusionOk="0">
                  <a:moveTo>
                    <a:pt x="1" y="11"/>
                  </a:moveTo>
                  <a:lnTo>
                    <a:pt x="1" y="14"/>
                  </a:lnTo>
                  <a:lnTo>
                    <a:pt x="1" y="11"/>
                  </a:lnTo>
                  <a:close/>
                  <a:moveTo>
                    <a:pt x="1" y="7"/>
                  </a:moveTo>
                  <a:lnTo>
                    <a:pt x="1" y="7"/>
                  </a:lnTo>
                  <a:lnTo>
                    <a:pt x="1" y="7"/>
                  </a:lnTo>
                  <a:close/>
                  <a:moveTo>
                    <a:pt x="1" y="4"/>
                  </a:moveTo>
                  <a:lnTo>
                    <a:pt x="1" y="4"/>
                  </a:lnTo>
                  <a:lnTo>
                    <a:pt x="1" y="4"/>
                  </a:lnTo>
                  <a:close/>
                  <a:moveTo>
                    <a:pt x="1" y="1"/>
                  </a:moveTo>
                  <a:lnTo>
                    <a:pt x="1" y="1"/>
                  </a:lnTo>
                  <a:close/>
                </a:path>
              </a:pathLst>
            </a:custGeom>
            <a:solidFill>
              <a:srgbClr val="222D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23"/>
            <p:cNvSpPr/>
            <p:nvPr/>
          </p:nvSpPr>
          <p:spPr>
            <a:xfrm>
              <a:off x="1849277" y="3930525"/>
              <a:ext cx="541519" cy="400836"/>
            </a:xfrm>
            <a:custGeom>
              <a:avLst/>
              <a:gdLst/>
              <a:ahLst/>
              <a:cxnLst/>
              <a:rect l="l" t="t" r="r" b="b"/>
              <a:pathLst>
                <a:path w="11155" h="8257" extrusionOk="0">
                  <a:moveTo>
                    <a:pt x="10848" y="0"/>
                  </a:moveTo>
                  <a:lnTo>
                    <a:pt x="1" y="6263"/>
                  </a:lnTo>
                  <a:cubicBezTo>
                    <a:pt x="234" y="6652"/>
                    <a:pt x="380" y="7096"/>
                    <a:pt x="380" y="7495"/>
                  </a:cubicBezTo>
                  <a:lnTo>
                    <a:pt x="380" y="7502"/>
                  </a:lnTo>
                  <a:cubicBezTo>
                    <a:pt x="377" y="7864"/>
                    <a:pt x="257" y="8123"/>
                    <a:pt x="59" y="8256"/>
                  </a:cubicBezTo>
                  <a:lnTo>
                    <a:pt x="10882" y="1563"/>
                  </a:lnTo>
                  <a:cubicBezTo>
                    <a:pt x="11049" y="1468"/>
                    <a:pt x="11152" y="1263"/>
                    <a:pt x="11155" y="969"/>
                  </a:cubicBezTo>
                  <a:lnTo>
                    <a:pt x="11155" y="966"/>
                  </a:lnTo>
                  <a:lnTo>
                    <a:pt x="11155" y="963"/>
                  </a:lnTo>
                  <a:lnTo>
                    <a:pt x="11155" y="959"/>
                  </a:lnTo>
                  <a:lnTo>
                    <a:pt x="11155" y="956"/>
                  </a:lnTo>
                  <a:lnTo>
                    <a:pt x="11155" y="953"/>
                  </a:lnTo>
                  <a:cubicBezTo>
                    <a:pt x="11152" y="642"/>
                    <a:pt x="11032" y="298"/>
                    <a:pt x="1084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 name="Subtitle 2">
            <a:extLst>
              <a:ext uri="{FF2B5EF4-FFF2-40B4-BE49-F238E27FC236}">
                <a16:creationId xmlns:a16="http://schemas.microsoft.com/office/drawing/2014/main" id="{B084F6D1-3422-F34C-A215-D9F6506AA541}"/>
              </a:ext>
            </a:extLst>
          </p:cNvPr>
          <p:cNvSpPr>
            <a:spLocks noGrp="1"/>
          </p:cNvSpPr>
          <p:nvPr>
            <p:ph type="subTitle" idx="1"/>
          </p:nvPr>
        </p:nvSpPr>
        <p:spPr>
          <a:xfrm>
            <a:off x="5320384" y="4445968"/>
            <a:ext cx="3332400" cy="336600"/>
          </a:xfrm>
        </p:spPr>
        <p:txBody>
          <a:bodyPr/>
          <a:lstStyle/>
          <a:p>
            <a:r>
              <a:rPr lang="en-US" sz="2400" dirty="0"/>
              <a:t>Nia Lewis</a:t>
            </a:r>
          </a:p>
        </p:txBody>
      </p:sp>
      <p:pic>
        <p:nvPicPr>
          <p:cNvPr id="9" name="Picture 8" descr="Logo&#10;&#10;Description automatically generated">
            <a:extLst>
              <a:ext uri="{FF2B5EF4-FFF2-40B4-BE49-F238E27FC236}">
                <a16:creationId xmlns:a16="http://schemas.microsoft.com/office/drawing/2014/main" id="{53364C17-73D5-1D4A-89DF-9CCE848C6736}"/>
              </a:ext>
            </a:extLst>
          </p:cNvPr>
          <p:cNvPicPr>
            <a:picLocks noChangeAspect="1"/>
          </p:cNvPicPr>
          <p:nvPr/>
        </p:nvPicPr>
        <p:blipFill>
          <a:blip r:embed="rId3"/>
          <a:stretch>
            <a:fillRect/>
          </a:stretch>
        </p:blipFill>
        <p:spPr>
          <a:xfrm>
            <a:off x="-69527" y="0"/>
            <a:ext cx="9213527" cy="51435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034"/>
    </mc:Choice>
    <mc:Fallback>
      <p:transition spd="slow" advTm="103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lumMod val="60000"/>
            <a:lumOff val="40000"/>
          </a:schemeClr>
        </a:solidFill>
        <a:effectLst/>
      </p:bgPr>
    </p:bg>
    <p:spTree>
      <p:nvGrpSpPr>
        <p:cNvPr id="1" name="Shape 318"/>
        <p:cNvGrpSpPr/>
        <p:nvPr/>
      </p:nvGrpSpPr>
      <p:grpSpPr>
        <a:xfrm>
          <a:off x="0" y="0"/>
          <a:ext cx="0" cy="0"/>
          <a:chOff x="0" y="0"/>
          <a:chExt cx="0" cy="0"/>
        </a:xfrm>
      </p:grpSpPr>
      <p:sp>
        <p:nvSpPr>
          <p:cNvPr id="319" name="Google Shape;319;p24"/>
          <p:cNvSpPr txBox="1">
            <a:spLocks noGrp="1"/>
          </p:cNvSpPr>
          <p:nvPr>
            <p:ph type="ctrTitle"/>
          </p:nvPr>
        </p:nvSpPr>
        <p:spPr>
          <a:xfrm>
            <a:off x="1426031" y="320182"/>
            <a:ext cx="7264500" cy="504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3"/>
                </a:solidFill>
              </a:rPr>
              <a:t>Introduction</a:t>
            </a:r>
            <a:endParaRPr dirty="0">
              <a:solidFill>
                <a:schemeClr val="accent3"/>
              </a:solidFill>
            </a:endParaRPr>
          </a:p>
        </p:txBody>
      </p:sp>
      <p:sp>
        <p:nvSpPr>
          <p:cNvPr id="318" name="Google Shape;495;p27">
            <a:extLst>
              <a:ext uri="{FF2B5EF4-FFF2-40B4-BE49-F238E27FC236}">
                <a16:creationId xmlns:a16="http://schemas.microsoft.com/office/drawing/2014/main" id="{E84EF637-8E38-474D-A5AE-14CC72DAC34A}"/>
              </a:ext>
            </a:extLst>
          </p:cNvPr>
          <p:cNvSpPr txBox="1">
            <a:spLocks/>
          </p:cNvSpPr>
          <p:nvPr/>
        </p:nvSpPr>
        <p:spPr>
          <a:xfrm>
            <a:off x="539564" y="1102919"/>
            <a:ext cx="7876467" cy="1956987"/>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buFont typeface="Arial" panose="020B0604020202020204" pitchFamily="34" charset="0"/>
              <a:buChar char="•"/>
            </a:pPr>
            <a:r>
              <a:rPr lang="en-GB" dirty="0">
                <a:solidFill>
                  <a:schemeClr val="accent1"/>
                </a:solidFill>
                <a:latin typeface="Arial" panose="020B0604020202020204" pitchFamily="34" charset="0"/>
                <a:ea typeface="Apple Color Emoji" pitchFamily="2" charset="0"/>
                <a:cs typeface="Arial" panose="020B0604020202020204" pitchFamily="34" charset="0"/>
              </a:rPr>
              <a:t>Airbnb was founded in 2008 by Brian Chesky.</a:t>
            </a:r>
          </a:p>
          <a:p>
            <a:pPr marL="285750" indent="-285750">
              <a:buFont typeface="Arial" panose="020B0604020202020204" pitchFamily="34" charset="0"/>
              <a:buChar char="•"/>
            </a:pPr>
            <a:endParaRPr lang="en-GB" dirty="0">
              <a:solidFill>
                <a:schemeClr val="accent1"/>
              </a:solidFill>
              <a:latin typeface="Arial" panose="020B0604020202020204" pitchFamily="34" charset="0"/>
              <a:ea typeface="Apple Color Emoji" pitchFamily="2" charset="0"/>
              <a:cs typeface="Arial" panose="020B0604020202020204" pitchFamily="34" charset="0"/>
            </a:endParaRPr>
          </a:p>
          <a:p>
            <a:pPr marL="285750" indent="-285750">
              <a:buFont typeface="Arial" panose="020B0604020202020204" pitchFamily="34" charset="0"/>
              <a:buChar char="•"/>
            </a:pPr>
            <a:r>
              <a:rPr lang="en-GB" dirty="0">
                <a:solidFill>
                  <a:schemeClr val="accent1"/>
                </a:solidFill>
                <a:latin typeface="Arial" panose="020B0604020202020204" pitchFamily="34" charset="0"/>
                <a:ea typeface="Apple Color Emoji" pitchFamily="2" charset="0"/>
                <a:cs typeface="Arial" panose="020B0604020202020204" pitchFamily="34" charset="0"/>
              </a:rPr>
              <a:t>The sharing Economy is estimated to grow from $15 billion in 2014 to $335 billion in 2025.</a:t>
            </a:r>
          </a:p>
          <a:p>
            <a:pPr marL="285750" indent="-285750">
              <a:buFont typeface="Arial" panose="020B0604020202020204" pitchFamily="34" charset="0"/>
              <a:buChar char="•"/>
            </a:pPr>
            <a:endParaRPr lang="en-GB" dirty="0">
              <a:solidFill>
                <a:schemeClr val="accent1"/>
              </a:solidFill>
              <a:latin typeface="Arial" panose="020B0604020202020204" pitchFamily="34" charset="0"/>
              <a:ea typeface="Apple Color Emoji" pitchFamily="2" charset="0"/>
              <a:cs typeface="Arial" panose="020B0604020202020204" pitchFamily="34" charset="0"/>
            </a:endParaRPr>
          </a:p>
          <a:p>
            <a:pPr marL="285750" indent="-285750">
              <a:buFont typeface="Arial" panose="020B0604020202020204" pitchFamily="34" charset="0"/>
              <a:buChar char="•"/>
            </a:pPr>
            <a:r>
              <a:rPr lang="en-GB" dirty="0">
                <a:solidFill>
                  <a:schemeClr val="accent1"/>
                </a:solidFill>
                <a:latin typeface="Arial" panose="020B0604020202020204" pitchFamily="34" charset="0"/>
                <a:ea typeface="Apple Color Emoji" pitchFamily="2" charset="0"/>
                <a:cs typeface="Arial" panose="020B0604020202020204" pitchFamily="34" charset="0"/>
              </a:rPr>
              <a:t>Airbnb currently has </a:t>
            </a:r>
            <a:r>
              <a:rPr lang="en-GB" b="1" i="1" dirty="0">
                <a:solidFill>
                  <a:schemeClr val="accent1"/>
                </a:solidFill>
                <a:latin typeface="Arial" panose="020B0604020202020204" pitchFamily="34" charset="0"/>
                <a:ea typeface="Apple Color Emoji" pitchFamily="2" charset="0"/>
                <a:cs typeface="Arial" panose="020B0604020202020204" pitchFamily="34" charset="0"/>
              </a:rPr>
              <a:t>5.6 million </a:t>
            </a:r>
            <a:r>
              <a:rPr lang="en-GB" dirty="0">
                <a:solidFill>
                  <a:schemeClr val="accent1"/>
                </a:solidFill>
                <a:latin typeface="Arial" panose="020B0604020202020204" pitchFamily="34" charset="0"/>
                <a:ea typeface="Apple Color Emoji" pitchFamily="2" charset="0"/>
                <a:cs typeface="Arial" panose="020B0604020202020204" pitchFamily="34" charset="0"/>
              </a:rPr>
              <a:t>listings in over </a:t>
            </a:r>
            <a:r>
              <a:rPr lang="en-GB" b="1" i="1" dirty="0">
                <a:solidFill>
                  <a:schemeClr val="accent1"/>
                </a:solidFill>
                <a:latin typeface="Arial" panose="020B0604020202020204" pitchFamily="34" charset="0"/>
                <a:ea typeface="Apple Color Emoji" pitchFamily="2" charset="0"/>
                <a:cs typeface="Arial" panose="020B0604020202020204" pitchFamily="34" charset="0"/>
              </a:rPr>
              <a:t>100,00 cities </a:t>
            </a:r>
            <a:r>
              <a:rPr lang="en-GB" dirty="0">
                <a:solidFill>
                  <a:schemeClr val="accent1"/>
                </a:solidFill>
                <a:latin typeface="Arial" panose="020B0604020202020204" pitchFamily="34" charset="0"/>
                <a:ea typeface="Apple Color Emoji" pitchFamily="2" charset="0"/>
                <a:cs typeface="Arial" panose="020B0604020202020204" pitchFamily="34" charset="0"/>
              </a:rPr>
              <a:t>in </a:t>
            </a:r>
            <a:r>
              <a:rPr lang="en-GB" b="1" i="1" dirty="0">
                <a:solidFill>
                  <a:schemeClr val="accent1"/>
                </a:solidFill>
                <a:latin typeface="Arial" panose="020B0604020202020204" pitchFamily="34" charset="0"/>
                <a:ea typeface="Apple Color Emoji" pitchFamily="2" charset="0"/>
                <a:cs typeface="Arial" panose="020B0604020202020204" pitchFamily="34" charset="0"/>
              </a:rPr>
              <a:t>220 countries.</a:t>
            </a:r>
          </a:p>
        </p:txBody>
      </p:sp>
      <p:pic>
        <p:nvPicPr>
          <p:cNvPr id="1026" name="Picture 2" descr="Airbnb, Why the New Logo?">
            <a:extLst>
              <a:ext uri="{FF2B5EF4-FFF2-40B4-BE49-F238E27FC236}">
                <a16:creationId xmlns:a16="http://schemas.microsoft.com/office/drawing/2014/main" id="{69055529-0508-F64C-B8F8-A8A8B343121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33587" y="180659"/>
            <a:ext cx="964887" cy="643523"/>
          </a:xfrm>
          <a:prstGeom prst="rect">
            <a:avLst/>
          </a:prstGeom>
          <a:noFill/>
          <a:extLst>
            <a:ext uri="{909E8E84-426E-40DD-AFC4-6F175D3DCCD1}">
              <a14:hiddenFill xmlns:a14="http://schemas.microsoft.com/office/drawing/2010/main">
                <a:solidFill>
                  <a:srgbClr val="FFFFFF"/>
                </a:solidFill>
              </a14:hiddenFill>
            </a:ext>
          </a:extLst>
        </p:spPr>
      </p:pic>
      <p:pic>
        <p:nvPicPr>
          <p:cNvPr id="1025" name="Audio 1024">
            <a:hlinkClick r:id="" action="ppaction://media"/>
            <a:extLst>
              <a:ext uri="{FF2B5EF4-FFF2-40B4-BE49-F238E27FC236}">
                <a16:creationId xmlns:a16="http://schemas.microsoft.com/office/drawing/2014/main" id="{1AA0D855-7804-BF42-8F21-16055289A3D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4114800"/>
            <a:ext cx="812800" cy="812800"/>
          </a:xfrm>
          <a:prstGeom prst="rect">
            <a:avLst/>
          </a:prstGeom>
        </p:spPr>
      </p:pic>
      <p:pic>
        <p:nvPicPr>
          <p:cNvPr id="1028" name="Picture 1027" descr="Background pattern&#10;&#10;Description automatically generated">
            <a:extLst>
              <a:ext uri="{FF2B5EF4-FFF2-40B4-BE49-F238E27FC236}">
                <a16:creationId xmlns:a16="http://schemas.microsoft.com/office/drawing/2014/main" id="{E7F5C24A-AC8D-B440-8431-FEABE8CB8627}"/>
              </a:ext>
            </a:extLst>
          </p:cNvPr>
          <p:cNvPicPr>
            <a:picLocks noChangeAspect="1"/>
          </p:cNvPicPr>
          <p:nvPr/>
        </p:nvPicPr>
        <p:blipFill>
          <a:blip r:embed="rId7"/>
          <a:stretch>
            <a:fillRect/>
          </a:stretch>
        </p:blipFill>
        <p:spPr>
          <a:xfrm>
            <a:off x="1569405" y="2361460"/>
            <a:ext cx="6005189" cy="256614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0036"/>
    </mc:Choice>
    <mc:Fallback>
      <p:transition spd="slow" advTm="500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2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2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lumMod val="50000"/>
            <a:lumOff val="50000"/>
          </a:schemeClr>
        </a:solidFill>
        <a:effectLst/>
      </p:bgPr>
    </p:bg>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134C9A76-063C-1647-9973-8AD50F86E805}"/>
              </a:ext>
            </a:extLst>
          </p:cNvPr>
          <p:cNvSpPr>
            <a:spLocks noGrp="1"/>
          </p:cNvSpPr>
          <p:nvPr>
            <p:ph type="subTitle" idx="1"/>
          </p:nvPr>
        </p:nvSpPr>
        <p:spPr>
          <a:xfrm>
            <a:off x="228047" y="1099774"/>
            <a:ext cx="7670400" cy="3416400"/>
          </a:xfrm>
        </p:spPr>
        <p:txBody>
          <a:bodyPr/>
          <a:lstStyle/>
          <a:p>
            <a:r>
              <a:rPr lang="en-US" sz="1400" dirty="0">
                <a:latin typeface="+mj-lt"/>
              </a:rPr>
              <a:t>Peer-to-peer accommodation has emerged as a new socioeconomic system.</a:t>
            </a:r>
          </a:p>
          <a:p>
            <a:endParaRPr lang="en-US" sz="1400" dirty="0">
              <a:latin typeface="+mj-lt"/>
            </a:endParaRPr>
          </a:p>
          <a:p>
            <a:r>
              <a:rPr lang="en-GB" sz="1400" dirty="0">
                <a:solidFill>
                  <a:schemeClr val="accent1"/>
                </a:solidFill>
                <a:latin typeface="+mj-lt"/>
                <a:ea typeface="Arial"/>
                <a:cs typeface="Arial"/>
                <a:sym typeface="Arial"/>
              </a:rPr>
              <a:t>There is a significant positive impact peer-to-peer accommodation in the sharing economy is having on travel trends and patterns.</a:t>
            </a:r>
          </a:p>
          <a:p>
            <a:endParaRPr lang="en-GB" sz="1400" dirty="0">
              <a:solidFill>
                <a:schemeClr val="accent1"/>
              </a:solidFill>
              <a:latin typeface="+mj-lt"/>
              <a:cs typeface="Arial"/>
              <a:sym typeface="Arial"/>
            </a:endParaRPr>
          </a:p>
          <a:p>
            <a:r>
              <a:rPr lang="en-GB" sz="1400" dirty="0">
                <a:solidFill>
                  <a:schemeClr val="accent1"/>
                </a:solidFill>
                <a:latin typeface="Arial"/>
                <a:ea typeface="Arial"/>
                <a:cs typeface="Arial"/>
                <a:sym typeface="Arial"/>
              </a:rPr>
              <a:t>The sharing economy has evidently helped Airbnb achieve success through the collaborative commerce. </a:t>
            </a:r>
          </a:p>
          <a:p>
            <a:endParaRPr lang="en-US" sz="1400" dirty="0">
              <a:solidFill>
                <a:schemeClr val="accent1"/>
              </a:solidFill>
              <a:latin typeface="+mj-lt"/>
            </a:endParaRPr>
          </a:p>
          <a:p>
            <a:endParaRPr lang="en-US" sz="1400" dirty="0"/>
          </a:p>
          <a:p>
            <a:endParaRPr lang="en-US" sz="1400" dirty="0"/>
          </a:p>
          <a:p>
            <a:endParaRPr lang="en-US" sz="1400" dirty="0"/>
          </a:p>
        </p:txBody>
      </p:sp>
      <p:sp>
        <p:nvSpPr>
          <p:cNvPr id="3" name="Title 2">
            <a:extLst>
              <a:ext uri="{FF2B5EF4-FFF2-40B4-BE49-F238E27FC236}">
                <a16:creationId xmlns:a16="http://schemas.microsoft.com/office/drawing/2014/main" id="{3920802B-7C02-744C-BA00-2EC9519FC2B2}"/>
              </a:ext>
            </a:extLst>
          </p:cNvPr>
          <p:cNvSpPr>
            <a:spLocks noGrp="1"/>
          </p:cNvSpPr>
          <p:nvPr>
            <p:ph type="ctrTitle"/>
          </p:nvPr>
        </p:nvSpPr>
        <p:spPr>
          <a:xfrm>
            <a:off x="1393873" y="320887"/>
            <a:ext cx="7264500" cy="504000"/>
          </a:xfrm>
        </p:spPr>
        <p:txBody>
          <a:bodyPr/>
          <a:lstStyle/>
          <a:p>
            <a:r>
              <a:rPr lang="en-US" dirty="0"/>
              <a:t>The Sharing Economy</a:t>
            </a:r>
          </a:p>
        </p:txBody>
      </p:sp>
      <p:pic>
        <p:nvPicPr>
          <p:cNvPr id="3074" name="Picture 2" descr="Sharing Economy Animated Word Cloud, Stock Footage Video (100%  Royalty-free) 31315771 | Shutterstock">
            <a:extLst>
              <a:ext uri="{FF2B5EF4-FFF2-40B4-BE49-F238E27FC236}">
                <a16:creationId xmlns:a16="http://schemas.microsoft.com/office/drawing/2014/main" id="{3B291722-451F-D846-AFC3-9634E3CF805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28295" y="2807974"/>
            <a:ext cx="3299805" cy="1859045"/>
          </a:xfrm>
          <a:prstGeom prst="rect">
            <a:avLst/>
          </a:prstGeom>
          <a:noFill/>
          <a:extLst>
            <a:ext uri="{909E8E84-426E-40DD-AFC4-6F175D3DCCD1}">
              <a14:hiddenFill xmlns:a14="http://schemas.microsoft.com/office/drawing/2010/main">
                <a:solidFill>
                  <a:srgbClr val="FFFFFF"/>
                </a:solidFill>
              </a14:hiddenFill>
            </a:ext>
          </a:extLst>
        </p:spPr>
      </p:pic>
      <p:pic>
        <p:nvPicPr>
          <p:cNvPr id="7" name="Audio 6">
            <a:hlinkClick r:id="" action="ppaction://media"/>
            <a:extLst>
              <a:ext uri="{FF2B5EF4-FFF2-40B4-BE49-F238E27FC236}">
                <a16:creationId xmlns:a16="http://schemas.microsoft.com/office/drawing/2014/main" id="{96638E22-B26D-8D4B-B3B6-96BAB1B3ED7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4114800"/>
            <a:ext cx="812800" cy="812800"/>
          </a:xfrm>
          <a:prstGeom prst="rect">
            <a:avLst/>
          </a:prstGeom>
        </p:spPr>
      </p:pic>
      <p:sp>
        <p:nvSpPr>
          <p:cNvPr id="8" name="TextBox 7">
            <a:extLst>
              <a:ext uri="{FF2B5EF4-FFF2-40B4-BE49-F238E27FC236}">
                <a16:creationId xmlns:a16="http://schemas.microsoft.com/office/drawing/2014/main" id="{3D2ABC15-063E-304B-BF83-0313AB93C27B}"/>
              </a:ext>
            </a:extLst>
          </p:cNvPr>
          <p:cNvSpPr txBox="1"/>
          <p:nvPr/>
        </p:nvSpPr>
        <p:spPr>
          <a:xfrm>
            <a:off x="228047" y="566530"/>
            <a:ext cx="984527" cy="246221"/>
          </a:xfrm>
          <a:prstGeom prst="rect">
            <a:avLst/>
          </a:prstGeom>
          <a:noFill/>
        </p:spPr>
        <p:txBody>
          <a:bodyPr wrap="square" rtlCol="0">
            <a:spAutoFit/>
          </a:bodyPr>
          <a:lstStyle/>
          <a:p>
            <a:r>
              <a:rPr lang="en-US" sz="1000" dirty="0">
                <a:solidFill>
                  <a:schemeClr val="accent1"/>
                </a:solidFill>
              </a:rPr>
              <a:t>Chapter 2</a:t>
            </a:r>
          </a:p>
        </p:txBody>
      </p:sp>
    </p:spTree>
    <p:extLst>
      <p:ext uri="{BB962C8B-B14F-4D97-AF65-F5344CB8AC3E}">
        <p14:creationId xmlns:p14="http://schemas.microsoft.com/office/powerpoint/2010/main" val="2607588011"/>
      </p:ext>
    </p:extLst>
  </p:cSld>
  <p:clrMapOvr>
    <a:masterClrMapping/>
  </p:clrMapOvr>
  <mc:AlternateContent xmlns:mc="http://schemas.openxmlformats.org/markup-compatibility/2006">
    <mc:Choice xmlns:p14="http://schemas.microsoft.com/office/powerpoint/2010/main" Requires="p14">
      <p:transition spd="slow" p14:dur="2000" advTm="97687"/>
    </mc:Choice>
    <mc:Fallback>
      <p:transition spd="slow" advTm="976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lumMod val="50000"/>
            <a:lumOff val="50000"/>
          </a:schemeClr>
        </a:solidFill>
        <a:effectLst/>
      </p:bgPr>
    </p:bg>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160F4855-C269-514E-B535-4D242D5A85E2}"/>
              </a:ext>
            </a:extLst>
          </p:cNvPr>
          <p:cNvSpPr>
            <a:spLocks noGrp="1"/>
          </p:cNvSpPr>
          <p:nvPr>
            <p:ph type="subTitle" idx="1"/>
          </p:nvPr>
        </p:nvSpPr>
        <p:spPr>
          <a:xfrm>
            <a:off x="97427" y="1281655"/>
            <a:ext cx="7670400" cy="3416400"/>
          </a:xfrm>
        </p:spPr>
        <p:txBody>
          <a:bodyPr/>
          <a:lstStyle/>
          <a:p>
            <a:r>
              <a:rPr lang="en-GB" sz="1400" dirty="0">
                <a:solidFill>
                  <a:schemeClr val="accent1"/>
                </a:solidFill>
                <a:latin typeface="Arial"/>
                <a:ea typeface="Arial"/>
                <a:cs typeface="Arial"/>
                <a:sym typeface="Arial"/>
              </a:rPr>
              <a:t>Collaborative consumption which highlights the approach towards a resource-saving consumption culture resulting in customers seeing less value on ownership in favour of renting.</a:t>
            </a:r>
          </a:p>
          <a:p>
            <a:endParaRPr lang="en-GB" sz="1400" dirty="0">
              <a:solidFill>
                <a:schemeClr val="accent1"/>
              </a:solidFill>
              <a:latin typeface="Arial"/>
              <a:ea typeface="Arial"/>
              <a:cs typeface="Arial"/>
              <a:sym typeface="Arial"/>
            </a:endParaRPr>
          </a:p>
          <a:p>
            <a:r>
              <a:rPr lang="en-GB" sz="1400" dirty="0">
                <a:solidFill>
                  <a:schemeClr val="accent1"/>
                </a:solidFill>
                <a:latin typeface="Arial"/>
                <a:ea typeface="Arial"/>
                <a:cs typeface="Arial"/>
                <a:sym typeface="Arial"/>
              </a:rPr>
              <a:t>Airbnb’s practises intend to produce a seamless platform connecting supply and demand in the hospitality sector.</a:t>
            </a:r>
            <a:endParaRPr lang="en-US" sz="1400" dirty="0">
              <a:solidFill>
                <a:schemeClr val="accent1"/>
              </a:solidFill>
            </a:endParaRPr>
          </a:p>
        </p:txBody>
      </p:sp>
      <p:sp>
        <p:nvSpPr>
          <p:cNvPr id="3" name="Title 2">
            <a:extLst>
              <a:ext uri="{FF2B5EF4-FFF2-40B4-BE49-F238E27FC236}">
                <a16:creationId xmlns:a16="http://schemas.microsoft.com/office/drawing/2014/main" id="{E7E68C31-71E5-A34B-A935-9E825BEF17E5}"/>
              </a:ext>
            </a:extLst>
          </p:cNvPr>
          <p:cNvSpPr>
            <a:spLocks noGrp="1"/>
          </p:cNvSpPr>
          <p:nvPr>
            <p:ph type="ctrTitle"/>
          </p:nvPr>
        </p:nvSpPr>
        <p:spPr>
          <a:xfrm>
            <a:off x="1336800" y="336789"/>
            <a:ext cx="7264500" cy="504000"/>
          </a:xfrm>
        </p:spPr>
        <p:txBody>
          <a:bodyPr/>
          <a:lstStyle/>
          <a:p>
            <a:r>
              <a:rPr lang="en-US" dirty="0"/>
              <a:t>Collaborative Consumption</a:t>
            </a:r>
          </a:p>
        </p:txBody>
      </p:sp>
      <p:pic>
        <p:nvPicPr>
          <p:cNvPr id="4098" name="Picture 2" descr="What's Mine is Yours: The Rise of Collaborative Consumption - Shareable">
            <a:extLst>
              <a:ext uri="{FF2B5EF4-FFF2-40B4-BE49-F238E27FC236}">
                <a16:creationId xmlns:a16="http://schemas.microsoft.com/office/drawing/2014/main" id="{E283171F-F8CF-8B4A-B9E7-9D4F48F18454}"/>
              </a:ext>
            </a:extLst>
          </p:cNvPr>
          <p:cNvPicPr>
            <a:picLocks noChangeAspect="1" noChangeArrowheads="1"/>
          </p:cNvPicPr>
          <p:nvPr/>
        </p:nvPicPr>
        <p:blipFill>
          <a:blip r:embed="rId5">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5591492" y="3127448"/>
            <a:ext cx="3098585" cy="1188867"/>
          </a:xfrm>
          <a:prstGeom prst="rect">
            <a:avLst/>
          </a:prstGeom>
          <a:noFill/>
          <a:extLst>
            <a:ext uri="{909E8E84-426E-40DD-AFC4-6F175D3DCCD1}">
              <a14:hiddenFill xmlns:a14="http://schemas.microsoft.com/office/drawing/2010/main">
                <a:solidFill>
                  <a:srgbClr val="FFFFFF"/>
                </a:solidFill>
              </a14:hiddenFill>
            </a:ext>
          </a:extLst>
        </p:spPr>
      </p:pic>
      <p:pic>
        <p:nvPicPr>
          <p:cNvPr id="11" name="Audio 10">
            <a:hlinkClick r:id="" action="ppaction://media"/>
            <a:extLst>
              <a:ext uri="{FF2B5EF4-FFF2-40B4-BE49-F238E27FC236}">
                <a16:creationId xmlns:a16="http://schemas.microsoft.com/office/drawing/2014/main" id="{97E9FFC9-B8E7-4D40-9407-3BD61EC64E4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4114800"/>
            <a:ext cx="812800" cy="812800"/>
          </a:xfrm>
          <a:prstGeom prst="rect">
            <a:avLst/>
          </a:prstGeom>
        </p:spPr>
      </p:pic>
      <p:sp>
        <p:nvSpPr>
          <p:cNvPr id="13" name="TextBox 12">
            <a:extLst>
              <a:ext uri="{FF2B5EF4-FFF2-40B4-BE49-F238E27FC236}">
                <a16:creationId xmlns:a16="http://schemas.microsoft.com/office/drawing/2014/main" id="{5A06F06F-5880-464E-B68A-89C0C2183077}"/>
              </a:ext>
            </a:extLst>
          </p:cNvPr>
          <p:cNvSpPr txBox="1"/>
          <p:nvPr/>
        </p:nvSpPr>
        <p:spPr>
          <a:xfrm>
            <a:off x="228047" y="566530"/>
            <a:ext cx="984527" cy="246221"/>
          </a:xfrm>
          <a:prstGeom prst="rect">
            <a:avLst/>
          </a:prstGeom>
          <a:noFill/>
        </p:spPr>
        <p:txBody>
          <a:bodyPr wrap="square" rtlCol="0">
            <a:spAutoFit/>
          </a:bodyPr>
          <a:lstStyle/>
          <a:p>
            <a:r>
              <a:rPr lang="en-US" sz="1000" dirty="0">
                <a:solidFill>
                  <a:schemeClr val="accent1"/>
                </a:solidFill>
              </a:rPr>
              <a:t>Chapter 2</a:t>
            </a:r>
          </a:p>
        </p:txBody>
      </p:sp>
    </p:spTree>
    <p:extLst>
      <p:ext uri="{BB962C8B-B14F-4D97-AF65-F5344CB8AC3E}">
        <p14:creationId xmlns:p14="http://schemas.microsoft.com/office/powerpoint/2010/main" val="91316431"/>
      </p:ext>
    </p:extLst>
  </p:cSld>
  <p:clrMapOvr>
    <a:masterClrMapping/>
  </p:clrMapOvr>
  <mc:AlternateContent xmlns:mc="http://schemas.openxmlformats.org/markup-compatibility/2006">
    <mc:Choice xmlns:p14="http://schemas.microsoft.com/office/powerpoint/2010/main" Requires="p14">
      <p:transition spd="slow" p14:dur="2000" advTm="68556"/>
    </mc:Choice>
    <mc:Fallback>
      <p:transition spd="slow" advTm="685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lumMod val="50000"/>
            <a:lumOff val="50000"/>
          </a:schemeClr>
        </a:solidFill>
        <a:effectLst/>
      </p:bgPr>
    </p:bg>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050DAA9E-1EDA-104A-9A2E-820B34343D81}"/>
              </a:ext>
            </a:extLst>
          </p:cNvPr>
          <p:cNvSpPr>
            <a:spLocks noGrp="1"/>
          </p:cNvSpPr>
          <p:nvPr>
            <p:ph type="subTitle" idx="1"/>
          </p:nvPr>
        </p:nvSpPr>
        <p:spPr>
          <a:xfrm>
            <a:off x="136055" y="966917"/>
            <a:ext cx="7670400" cy="3416400"/>
          </a:xfrm>
        </p:spPr>
        <p:txBody>
          <a:bodyPr/>
          <a:lstStyle/>
          <a:p>
            <a:r>
              <a:rPr lang="en-GB" sz="1400" dirty="0">
                <a:solidFill>
                  <a:schemeClr val="accent1"/>
                </a:solidFill>
                <a:latin typeface="Arial"/>
                <a:ea typeface="Arial"/>
                <a:cs typeface="Arial"/>
                <a:sym typeface="Arial"/>
              </a:rPr>
              <a:t>The competitive nature of the business environment compels businesses to adapt strategies that reflect their core objectives</a:t>
            </a:r>
          </a:p>
          <a:p>
            <a:endParaRPr lang="en-GB" sz="1400" dirty="0">
              <a:solidFill>
                <a:schemeClr val="accent1"/>
              </a:solidFill>
              <a:latin typeface="Arial"/>
              <a:ea typeface="Arial"/>
              <a:cs typeface="Arial"/>
              <a:sym typeface="Arial"/>
            </a:endParaRPr>
          </a:p>
          <a:p>
            <a:r>
              <a:rPr lang="en-GB" sz="1400" dirty="0">
                <a:solidFill>
                  <a:schemeClr val="accent1"/>
                </a:solidFill>
                <a:latin typeface="Arial"/>
                <a:ea typeface="Arial"/>
                <a:cs typeface="Arial"/>
                <a:sym typeface="Arial"/>
              </a:rPr>
              <a:t>E-commerce can be identified as a business model that allows firms and individuals to buy and sell goods, products or services over the internet </a:t>
            </a:r>
          </a:p>
          <a:p>
            <a:endParaRPr lang="en-GB" sz="1400" dirty="0">
              <a:solidFill>
                <a:schemeClr val="accent1"/>
              </a:solidFill>
              <a:latin typeface="Arial"/>
              <a:ea typeface="Arial"/>
              <a:cs typeface="Arial"/>
              <a:sym typeface="Arial"/>
            </a:endParaRPr>
          </a:p>
          <a:p>
            <a:r>
              <a:rPr lang="en-GB" sz="1400" dirty="0">
                <a:solidFill>
                  <a:schemeClr val="accent1"/>
                </a:solidFill>
                <a:latin typeface="Arial"/>
                <a:ea typeface="Arial"/>
                <a:cs typeface="Arial"/>
                <a:sym typeface="Arial"/>
              </a:rPr>
              <a:t>Consumers can also benefit from E-commerce as it easily and conveniently delivers information and services around the clock </a:t>
            </a:r>
          </a:p>
          <a:p>
            <a:endParaRPr lang="en-GB" sz="1400" dirty="0">
              <a:solidFill>
                <a:schemeClr val="accent1"/>
              </a:solidFill>
              <a:latin typeface="Arial"/>
              <a:ea typeface="Arial"/>
              <a:cs typeface="Arial"/>
              <a:sym typeface="Arial"/>
            </a:endParaRPr>
          </a:p>
          <a:p>
            <a:r>
              <a:rPr lang="en-GB" sz="1400" dirty="0">
                <a:solidFill>
                  <a:schemeClr val="accent1"/>
                </a:solidFill>
                <a:latin typeface="Arial"/>
                <a:ea typeface="Arial"/>
                <a:cs typeface="Arial"/>
                <a:sym typeface="Arial"/>
              </a:rPr>
              <a:t>The use of E-commerce allows Airbnb to operate as a consumer to consumer platform. Although it can also be identified that the use of business to consumers falls under the ecommerce definition of providing technologies to enable transactions</a:t>
            </a:r>
          </a:p>
        </p:txBody>
      </p:sp>
      <p:sp>
        <p:nvSpPr>
          <p:cNvPr id="3" name="Title 2">
            <a:extLst>
              <a:ext uri="{FF2B5EF4-FFF2-40B4-BE49-F238E27FC236}">
                <a16:creationId xmlns:a16="http://schemas.microsoft.com/office/drawing/2014/main" id="{45E57280-5499-004B-AB78-D60E834AACA8}"/>
              </a:ext>
            </a:extLst>
          </p:cNvPr>
          <p:cNvSpPr>
            <a:spLocks noGrp="1"/>
          </p:cNvSpPr>
          <p:nvPr>
            <p:ph type="ctrTitle"/>
          </p:nvPr>
        </p:nvSpPr>
        <p:spPr>
          <a:xfrm>
            <a:off x="1417727" y="331206"/>
            <a:ext cx="3488228" cy="425440"/>
          </a:xfrm>
        </p:spPr>
        <p:txBody>
          <a:bodyPr/>
          <a:lstStyle/>
          <a:p>
            <a:r>
              <a:rPr lang="en-GB" b="1" dirty="0"/>
              <a:t>E-commerce.</a:t>
            </a:r>
            <a:br>
              <a:rPr lang="en-GB" dirty="0"/>
            </a:br>
            <a:endParaRPr lang="en-US" dirty="0"/>
          </a:p>
        </p:txBody>
      </p:sp>
      <p:pic>
        <p:nvPicPr>
          <p:cNvPr id="11" name="Audio 10">
            <a:hlinkClick r:id="" action="ppaction://media"/>
            <a:extLst>
              <a:ext uri="{FF2B5EF4-FFF2-40B4-BE49-F238E27FC236}">
                <a16:creationId xmlns:a16="http://schemas.microsoft.com/office/drawing/2014/main" id="{F4B0D578-4FE1-CC43-871D-A870AE6F2B2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4114800"/>
            <a:ext cx="812800" cy="812800"/>
          </a:xfrm>
          <a:prstGeom prst="rect">
            <a:avLst/>
          </a:prstGeom>
        </p:spPr>
      </p:pic>
      <p:sp>
        <p:nvSpPr>
          <p:cNvPr id="14" name="TextBox 13">
            <a:extLst>
              <a:ext uri="{FF2B5EF4-FFF2-40B4-BE49-F238E27FC236}">
                <a16:creationId xmlns:a16="http://schemas.microsoft.com/office/drawing/2014/main" id="{2CA52C35-88AF-8947-B34F-A4D624D25B43}"/>
              </a:ext>
            </a:extLst>
          </p:cNvPr>
          <p:cNvSpPr txBox="1"/>
          <p:nvPr/>
        </p:nvSpPr>
        <p:spPr>
          <a:xfrm>
            <a:off x="228047" y="566530"/>
            <a:ext cx="984527" cy="246221"/>
          </a:xfrm>
          <a:prstGeom prst="rect">
            <a:avLst/>
          </a:prstGeom>
          <a:noFill/>
        </p:spPr>
        <p:txBody>
          <a:bodyPr wrap="square" rtlCol="0">
            <a:spAutoFit/>
          </a:bodyPr>
          <a:lstStyle/>
          <a:p>
            <a:r>
              <a:rPr lang="en-US" sz="1000" dirty="0">
                <a:solidFill>
                  <a:schemeClr val="accent1"/>
                </a:solidFill>
              </a:rPr>
              <a:t>Chapter 2</a:t>
            </a:r>
          </a:p>
        </p:txBody>
      </p:sp>
      <p:pic>
        <p:nvPicPr>
          <p:cNvPr id="13" name="Picture 12" descr="A person standing next to a sign&#10;&#10;Description automatically generated with low confidence">
            <a:extLst>
              <a:ext uri="{FF2B5EF4-FFF2-40B4-BE49-F238E27FC236}">
                <a16:creationId xmlns:a16="http://schemas.microsoft.com/office/drawing/2014/main" id="{510B6DF7-4E76-F346-8E0B-76B8312EBC6E}"/>
              </a:ext>
            </a:extLst>
          </p:cNvPr>
          <p:cNvPicPr>
            <a:picLocks noChangeAspect="1"/>
          </p:cNvPicPr>
          <p:nvPr/>
        </p:nvPicPr>
        <p:blipFill>
          <a:blip r:embed="rId6"/>
          <a:stretch>
            <a:fillRect/>
          </a:stretch>
        </p:blipFill>
        <p:spPr>
          <a:xfrm>
            <a:off x="7448550" y="57150"/>
            <a:ext cx="1333500" cy="1524000"/>
          </a:xfrm>
          <a:prstGeom prst="rect">
            <a:avLst/>
          </a:prstGeom>
        </p:spPr>
      </p:pic>
    </p:spTree>
    <p:extLst>
      <p:ext uri="{BB962C8B-B14F-4D97-AF65-F5344CB8AC3E}">
        <p14:creationId xmlns:p14="http://schemas.microsoft.com/office/powerpoint/2010/main" val="2364744578"/>
      </p:ext>
    </p:extLst>
  </p:cSld>
  <p:clrMapOvr>
    <a:masterClrMapping/>
  </p:clrMapOvr>
  <mc:AlternateContent xmlns:mc="http://schemas.openxmlformats.org/markup-compatibility/2006">
    <mc:Choice xmlns:p14="http://schemas.microsoft.com/office/powerpoint/2010/main" Requires="p14">
      <p:transition spd="slow" p14:dur="2000" advTm="139303"/>
    </mc:Choice>
    <mc:Fallback>
      <p:transition spd="slow" advTm="1393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lumMod val="50000"/>
            <a:lumOff val="50000"/>
          </a:schemeClr>
        </a:solidFill>
        <a:effectLst/>
      </p:bgPr>
    </p:bg>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EF09C77D-31EC-554C-8ABA-80520E84E09C}"/>
              </a:ext>
            </a:extLst>
          </p:cNvPr>
          <p:cNvSpPr>
            <a:spLocks noGrp="1"/>
          </p:cNvSpPr>
          <p:nvPr>
            <p:ph type="subTitle" idx="1"/>
          </p:nvPr>
        </p:nvSpPr>
        <p:spPr>
          <a:xfrm>
            <a:off x="417378" y="1104800"/>
            <a:ext cx="7670400" cy="3416400"/>
          </a:xfrm>
        </p:spPr>
        <p:txBody>
          <a:bodyPr/>
          <a:lstStyle/>
          <a:p>
            <a:r>
              <a:rPr lang="en-GB" sz="1400" dirty="0">
                <a:solidFill>
                  <a:schemeClr val="accent1"/>
                </a:solidFill>
                <a:latin typeface="Arial"/>
                <a:ea typeface="Arial"/>
                <a:cs typeface="Arial"/>
                <a:sym typeface="Arial"/>
              </a:rPr>
              <a:t>The use of detailed and trusted profiles and reviews creates value for guests as they can develop a promising expectation of what they are contemplating to book through Airbnb.</a:t>
            </a:r>
          </a:p>
          <a:p>
            <a:endParaRPr lang="en-GB" sz="1400" dirty="0">
              <a:solidFill>
                <a:schemeClr val="accent1"/>
              </a:solidFill>
              <a:latin typeface="Arial"/>
              <a:cs typeface="Arial"/>
              <a:sym typeface="Arial"/>
            </a:endParaRPr>
          </a:p>
          <a:p>
            <a:r>
              <a:rPr lang="en-GB" sz="1400" dirty="0">
                <a:solidFill>
                  <a:schemeClr val="accent1"/>
                </a:solidFill>
                <a:latin typeface="Arial"/>
                <a:ea typeface="Arial"/>
                <a:cs typeface="Arial"/>
                <a:sym typeface="Arial"/>
              </a:rPr>
              <a:t>Chapter 2 illustrates the importance of value creation and the importance of digital technology that enables buyer-seller interaction at a scale of high speed and flexibility. </a:t>
            </a:r>
          </a:p>
          <a:p>
            <a:endParaRPr lang="en-GB" sz="1400" dirty="0">
              <a:solidFill>
                <a:schemeClr val="accent1"/>
              </a:solidFill>
              <a:latin typeface="Arial"/>
              <a:cs typeface="Arial"/>
              <a:sym typeface="Arial"/>
            </a:endParaRPr>
          </a:p>
          <a:p>
            <a:r>
              <a:rPr lang="en-GB" sz="1400" dirty="0">
                <a:solidFill>
                  <a:schemeClr val="accent1"/>
                </a:solidFill>
                <a:latin typeface="Arial"/>
                <a:ea typeface="Arial"/>
                <a:cs typeface="Arial"/>
                <a:sym typeface="Arial"/>
              </a:rPr>
              <a:t>The detail of Airbnb’s search algorithms is a main contribution for its competitive advantage.</a:t>
            </a:r>
            <a:endParaRPr lang="en-US" sz="1400" dirty="0">
              <a:solidFill>
                <a:schemeClr val="accent1"/>
              </a:solidFill>
            </a:endParaRPr>
          </a:p>
        </p:txBody>
      </p:sp>
      <p:sp>
        <p:nvSpPr>
          <p:cNvPr id="3" name="Title 2">
            <a:extLst>
              <a:ext uri="{FF2B5EF4-FFF2-40B4-BE49-F238E27FC236}">
                <a16:creationId xmlns:a16="http://schemas.microsoft.com/office/drawing/2014/main" id="{27900963-C095-DE44-A029-CDE7023704AC}"/>
              </a:ext>
            </a:extLst>
          </p:cNvPr>
          <p:cNvSpPr>
            <a:spLocks noGrp="1"/>
          </p:cNvSpPr>
          <p:nvPr>
            <p:ph type="ctrTitle"/>
          </p:nvPr>
        </p:nvSpPr>
        <p:spPr>
          <a:xfrm>
            <a:off x="1433629" y="359423"/>
            <a:ext cx="7264500" cy="504000"/>
          </a:xfrm>
        </p:spPr>
        <p:txBody>
          <a:bodyPr/>
          <a:lstStyle/>
          <a:p>
            <a:r>
              <a:rPr lang="en-US" dirty="0"/>
              <a:t>Value</a:t>
            </a:r>
          </a:p>
        </p:txBody>
      </p:sp>
      <p:pic>
        <p:nvPicPr>
          <p:cNvPr id="10242" name="Picture 2" descr="Essential 7 Key Principles of Customer Value Creation | Lander">
            <a:extLst>
              <a:ext uri="{FF2B5EF4-FFF2-40B4-BE49-F238E27FC236}">
                <a16:creationId xmlns:a16="http://schemas.microsoft.com/office/drawing/2014/main" id="{39ECB039-72EC-4343-ACE5-FE175207A12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47456" y="3271594"/>
            <a:ext cx="1680644" cy="1260483"/>
          </a:xfrm>
          <a:prstGeom prst="rect">
            <a:avLst/>
          </a:prstGeom>
          <a:noFill/>
          <a:extLst>
            <a:ext uri="{909E8E84-426E-40DD-AFC4-6F175D3DCCD1}">
              <a14:hiddenFill xmlns:a14="http://schemas.microsoft.com/office/drawing/2010/main">
                <a:solidFill>
                  <a:srgbClr val="FFFFFF"/>
                </a:solidFill>
              </a14:hiddenFill>
            </a:ext>
          </a:extLst>
        </p:spPr>
      </p:pic>
      <p:pic>
        <p:nvPicPr>
          <p:cNvPr id="16" name="Audio 15">
            <a:hlinkClick r:id="" action="ppaction://media"/>
            <a:extLst>
              <a:ext uri="{FF2B5EF4-FFF2-40B4-BE49-F238E27FC236}">
                <a16:creationId xmlns:a16="http://schemas.microsoft.com/office/drawing/2014/main" id="{B5AFA05C-9ACD-5148-B7EF-0FA405F105D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4114800"/>
            <a:ext cx="812800" cy="812800"/>
          </a:xfrm>
          <a:prstGeom prst="rect">
            <a:avLst/>
          </a:prstGeom>
        </p:spPr>
      </p:pic>
      <p:sp>
        <p:nvSpPr>
          <p:cNvPr id="18" name="TextBox 17">
            <a:extLst>
              <a:ext uri="{FF2B5EF4-FFF2-40B4-BE49-F238E27FC236}">
                <a16:creationId xmlns:a16="http://schemas.microsoft.com/office/drawing/2014/main" id="{57735253-8586-EC4E-9DEE-BC638D8BB0BD}"/>
              </a:ext>
            </a:extLst>
          </p:cNvPr>
          <p:cNvSpPr txBox="1"/>
          <p:nvPr/>
        </p:nvSpPr>
        <p:spPr>
          <a:xfrm>
            <a:off x="228047" y="566530"/>
            <a:ext cx="984527" cy="246221"/>
          </a:xfrm>
          <a:prstGeom prst="rect">
            <a:avLst/>
          </a:prstGeom>
          <a:noFill/>
        </p:spPr>
        <p:txBody>
          <a:bodyPr wrap="square" rtlCol="0">
            <a:spAutoFit/>
          </a:bodyPr>
          <a:lstStyle/>
          <a:p>
            <a:r>
              <a:rPr lang="en-US" sz="1000" dirty="0">
                <a:solidFill>
                  <a:schemeClr val="accent1"/>
                </a:solidFill>
              </a:rPr>
              <a:t>Chapter 2</a:t>
            </a:r>
          </a:p>
        </p:txBody>
      </p:sp>
    </p:spTree>
    <p:extLst>
      <p:ext uri="{BB962C8B-B14F-4D97-AF65-F5344CB8AC3E}">
        <p14:creationId xmlns:p14="http://schemas.microsoft.com/office/powerpoint/2010/main" val="1839726093"/>
      </p:ext>
    </p:extLst>
  </p:cSld>
  <p:clrMapOvr>
    <a:masterClrMapping/>
  </p:clrMapOvr>
  <mc:AlternateContent xmlns:mc="http://schemas.openxmlformats.org/markup-compatibility/2006">
    <mc:Choice xmlns:p14="http://schemas.microsoft.com/office/powerpoint/2010/main" Requires="p14">
      <p:transition spd="slow" p14:dur="2000" advTm="82319"/>
    </mc:Choice>
    <mc:Fallback>
      <p:transition spd="slow" advTm="823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lumMod val="50000"/>
            <a:lumOff val="50000"/>
          </a:schemeClr>
        </a:solidFill>
        <a:effectLst/>
      </p:bgPr>
    </p:bg>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C493D2C7-A31C-3846-B225-6B584D97B961}"/>
              </a:ext>
            </a:extLst>
          </p:cNvPr>
          <p:cNvSpPr>
            <a:spLocks noGrp="1"/>
          </p:cNvSpPr>
          <p:nvPr>
            <p:ph type="subTitle" idx="1"/>
          </p:nvPr>
        </p:nvSpPr>
        <p:spPr>
          <a:xfrm>
            <a:off x="444900" y="1104800"/>
            <a:ext cx="7670400" cy="3416400"/>
          </a:xfrm>
        </p:spPr>
        <p:txBody>
          <a:bodyPr/>
          <a:lstStyle/>
          <a:p>
            <a:r>
              <a:rPr lang="en-GB" sz="1400" dirty="0">
                <a:solidFill>
                  <a:schemeClr val="accent1"/>
                </a:solidFill>
                <a:latin typeface="Arial"/>
                <a:ea typeface="Arial"/>
                <a:cs typeface="Arial"/>
                <a:sym typeface="Arial"/>
              </a:rPr>
              <a:t>Multi-sided platform business models which consists of the buyer-seller interaction that exists from both buyers and sellers connected by a platform.</a:t>
            </a:r>
            <a:endParaRPr lang="en-US" sz="1400" dirty="0">
              <a:solidFill>
                <a:schemeClr val="accent1"/>
              </a:solidFill>
            </a:endParaRPr>
          </a:p>
        </p:txBody>
      </p:sp>
      <p:sp>
        <p:nvSpPr>
          <p:cNvPr id="3" name="Title 2">
            <a:extLst>
              <a:ext uri="{FF2B5EF4-FFF2-40B4-BE49-F238E27FC236}">
                <a16:creationId xmlns:a16="http://schemas.microsoft.com/office/drawing/2014/main" id="{7885CD03-E2B4-5742-8D3D-0CE2F5873D04}"/>
              </a:ext>
            </a:extLst>
          </p:cNvPr>
          <p:cNvSpPr>
            <a:spLocks noGrp="1"/>
          </p:cNvSpPr>
          <p:nvPr>
            <p:ph type="ctrTitle"/>
          </p:nvPr>
        </p:nvSpPr>
        <p:spPr>
          <a:xfrm>
            <a:off x="1356105" y="359423"/>
            <a:ext cx="7264500" cy="504000"/>
          </a:xfrm>
        </p:spPr>
        <p:txBody>
          <a:bodyPr/>
          <a:lstStyle/>
          <a:p>
            <a:r>
              <a:rPr lang="en-US" dirty="0"/>
              <a:t>Business Model – Multi Sided Platform</a:t>
            </a:r>
          </a:p>
        </p:txBody>
      </p:sp>
      <p:pic>
        <p:nvPicPr>
          <p:cNvPr id="13" name="Audio 12">
            <a:hlinkClick r:id="" action="ppaction://media"/>
            <a:extLst>
              <a:ext uri="{FF2B5EF4-FFF2-40B4-BE49-F238E27FC236}">
                <a16:creationId xmlns:a16="http://schemas.microsoft.com/office/drawing/2014/main" id="{9B67B18C-E515-2F4B-9095-2B48F889BC0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4114800"/>
            <a:ext cx="812800" cy="812800"/>
          </a:xfrm>
          <a:prstGeom prst="rect">
            <a:avLst/>
          </a:prstGeom>
        </p:spPr>
      </p:pic>
      <p:sp>
        <p:nvSpPr>
          <p:cNvPr id="16" name="TextBox 15">
            <a:extLst>
              <a:ext uri="{FF2B5EF4-FFF2-40B4-BE49-F238E27FC236}">
                <a16:creationId xmlns:a16="http://schemas.microsoft.com/office/drawing/2014/main" id="{59AF5ED2-0C8F-B841-84AB-7EBD6684CC36}"/>
              </a:ext>
            </a:extLst>
          </p:cNvPr>
          <p:cNvSpPr txBox="1"/>
          <p:nvPr/>
        </p:nvSpPr>
        <p:spPr>
          <a:xfrm>
            <a:off x="228047" y="566530"/>
            <a:ext cx="984527" cy="246221"/>
          </a:xfrm>
          <a:prstGeom prst="rect">
            <a:avLst/>
          </a:prstGeom>
          <a:noFill/>
        </p:spPr>
        <p:txBody>
          <a:bodyPr wrap="square" rtlCol="0">
            <a:spAutoFit/>
          </a:bodyPr>
          <a:lstStyle/>
          <a:p>
            <a:r>
              <a:rPr lang="en-US" sz="1000" dirty="0">
                <a:solidFill>
                  <a:schemeClr val="accent1"/>
                </a:solidFill>
              </a:rPr>
              <a:t>Chapter 2</a:t>
            </a:r>
          </a:p>
        </p:txBody>
      </p:sp>
      <p:sp>
        <p:nvSpPr>
          <p:cNvPr id="14" name="Rectangle 13">
            <a:extLst>
              <a:ext uri="{FF2B5EF4-FFF2-40B4-BE49-F238E27FC236}">
                <a16:creationId xmlns:a16="http://schemas.microsoft.com/office/drawing/2014/main" id="{509101E2-3D93-0F4E-9AF8-E4653323C732}"/>
              </a:ext>
            </a:extLst>
          </p:cNvPr>
          <p:cNvSpPr/>
          <p:nvPr/>
        </p:nvSpPr>
        <p:spPr>
          <a:xfrm>
            <a:off x="1116781" y="2061813"/>
            <a:ext cx="1917577" cy="1021710"/>
          </a:xfrm>
          <a:prstGeom prst="rect">
            <a:avLst/>
          </a:prstGeom>
          <a:solidFill>
            <a:schemeClr val="accent5"/>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2DA8107F-7423-D84A-A89F-38C759B586C7}"/>
              </a:ext>
            </a:extLst>
          </p:cNvPr>
          <p:cNvSpPr/>
          <p:nvPr/>
        </p:nvSpPr>
        <p:spPr>
          <a:xfrm>
            <a:off x="5966117" y="2061813"/>
            <a:ext cx="1917577" cy="1021710"/>
          </a:xfrm>
          <a:prstGeom prst="rect">
            <a:avLst/>
          </a:prstGeom>
          <a:solidFill>
            <a:schemeClr val="accent5"/>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D7695C5A-E18A-D64A-861E-5918D2083BEB}"/>
              </a:ext>
            </a:extLst>
          </p:cNvPr>
          <p:cNvSpPr/>
          <p:nvPr/>
        </p:nvSpPr>
        <p:spPr>
          <a:xfrm>
            <a:off x="2996406" y="3481817"/>
            <a:ext cx="2925673" cy="1198485"/>
          </a:xfrm>
          <a:prstGeom prst="ellipse">
            <a:avLst/>
          </a:prstGeom>
          <a:solidFill>
            <a:schemeClr val="accent5"/>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Arrow Connector 18">
            <a:extLst>
              <a:ext uri="{FF2B5EF4-FFF2-40B4-BE49-F238E27FC236}">
                <a16:creationId xmlns:a16="http://schemas.microsoft.com/office/drawing/2014/main" id="{CC2B11B4-B7C1-504F-91EA-5D7FD55F1C05}"/>
              </a:ext>
            </a:extLst>
          </p:cNvPr>
          <p:cNvCxnSpPr>
            <a:cxnSpLocks/>
          </p:cNvCxnSpPr>
          <p:nvPr/>
        </p:nvCxnSpPr>
        <p:spPr>
          <a:xfrm>
            <a:off x="3173917" y="2450238"/>
            <a:ext cx="2567252" cy="0"/>
          </a:xfrm>
          <a:prstGeom prst="straightConnector1">
            <a:avLst/>
          </a:prstGeom>
          <a:ln>
            <a:solidFill>
              <a:schemeClr val="tx1">
                <a:lumMod val="75000"/>
                <a:lumOff val="2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F6F184C8-AAF7-F248-A89A-B7C286D77256}"/>
              </a:ext>
            </a:extLst>
          </p:cNvPr>
          <p:cNvCxnSpPr>
            <a:cxnSpLocks/>
          </p:cNvCxnSpPr>
          <p:nvPr/>
        </p:nvCxnSpPr>
        <p:spPr>
          <a:xfrm flipH="1">
            <a:off x="5741170" y="3154288"/>
            <a:ext cx="502061" cy="532507"/>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76F79F6-9039-0C4D-A4CB-17379DAFD285}"/>
              </a:ext>
            </a:extLst>
          </p:cNvPr>
          <p:cNvCxnSpPr>
            <a:cxnSpLocks/>
          </p:cNvCxnSpPr>
          <p:nvPr/>
        </p:nvCxnSpPr>
        <p:spPr>
          <a:xfrm>
            <a:off x="2466918" y="3139183"/>
            <a:ext cx="502062" cy="526009"/>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6D5D8A53-B03F-EC4E-AA3D-9C22615C4D3F}"/>
              </a:ext>
            </a:extLst>
          </p:cNvPr>
          <p:cNvSpPr txBox="1"/>
          <p:nvPr/>
        </p:nvSpPr>
        <p:spPr>
          <a:xfrm>
            <a:off x="1656189" y="2417861"/>
            <a:ext cx="810730" cy="307777"/>
          </a:xfrm>
          <a:prstGeom prst="rect">
            <a:avLst/>
          </a:prstGeom>
          <a:noFill/>
        </p:spPr>
        <p:txBody>
          <a:bodyPr wrap="square" rtlCol="0">
            <a:spAutoFit/>
          </a:bodyPr>
          <a:lstStyle/>
          <a:p>
            <a:r>
              <a:rPr lang="en-US" dirty="0">
                <a:solidFill>
                  <a:schemeClr val="accent1"/>
                </a:solidFill>
              </a:rPr>
              <a:t>Sellers</a:t>
            </a:r>
          </a:p>
        </p:txBody>
      </p:sp>
      <p:sp>
        <p:nvSpPr>
          <p:cNvPr id="30" name="TextBox 29">
            <a:extLst>
              <a:ext uri="{FF2B5EF4-FFF2-40B4-BE49-F238E27FC236}">
                <a16:creationId xmlns:a16="http://schemas.microsoft.com/office/drawing/2014/main" id="{73E159BB-BC7B-D245-A3D1-97DC906A0EB9}"/>
              </a:ext>
            </a:extLst>
          </p:cNvPr>
          <p:cNvSpPr txBox="1"/>
          <p:nvPr/>
        </p:nvSpPr>
        <p:spPr>
          <a:xfrm>
            <a:off x="6519540" y="2417108"/>
            <a:ext cx="810730" cy="307777"/>
          </a:xfrm>
          <a:prstGeom prst="rect">
            <a:avLst/>
          </a:prstGeom>
          <a:noFill/>
        </p:spPr>
        <p:txBody>
          <a:bodyPr wrap="square" rtlCol="0">
            <a:spAutoFit/>
          </a:bodyPr>
          <a:lstStyle/>
          <a:p>
            <a:r>
              <a:rPr lang="en-US" dirty="0">
                <a:solidFill>
                  <a:schemeClr val="accent1"/>
                </a:solidFill>
              </a:rPr>
              <a:t>Buyers</a:t>
            </a:r>
          </a:p>
        </p:txBody>
      </p:sp>
      <p:sp>
        <p:nvSpPr>
          <p:cNvPr id="31" name="TextBox 30">
            <a:extLst>
              <a:ext uri="{FF2B5EF4-FFF2-40B4-BE49-F238E27FC236}">
                <a16:creationId xmlns:a16="http://schemas.microsoft.com/office/drawing/2014/main" id="{CBF73C40-2E3C-974B-AF60-7E6253B91FAD}"/>
              </a:ext>
            </a:extLst>
          </p:cNvPr>
          <p:cNvSpPr txBox="1"/>
          <p:nvPr/>
        </p:nvSpPr>
        <p:spPr>
          <a:xfrm>
            <a:off x="3490428" y="3927170"/>
            <a:ext cx="2163144" cy="307777"/>
          </a:xfrm>
          <a:prstGeom prst="rect">
            <a:avLst/>
          </a:prstGeom>
          <a:noFill/>
        </p:spPr>
        <p:txBody>
          <a:bodyPr wrap="square" rtlCol="0">
            <a:spAutoFit/>
          </a:bodyPr>
          <a:lstStyle/>
          <a:p>
            <a:r>
              <a:rPr lang="en-US" dirty="0">
                <a:solidFill>
                  <a:schemeClr val="accent1"/>
                </a:solidFill>
              </a:rPr>
              <a:t>Multi-sided platform</a:t>
            </a:r>
          </a:p>
        </p:txBody>
      </p:sp>
      <p:sp>
        <p:nvSpPr>
          <p:cNvPr id="34" name="TextBox 33">
            <a:extLst>
              <a:ext uri="{FF2B5EF4-FFF2-40B4-BE49-F238E27FC236}">
                <a16:creationId xmlns:a16="http://schemas.microsoft.com/office/drawing/2014/main" id="{1AB4C852-CF0A-E145-9EC1-283201457C6C}"/>
              </a:ext>
            </a:extLst>
          </p:cNvPr>
          <p:cNvSpPr txBox="1"/>
          <p:nvPr/>
        </p:nvSpPr>
        <p:spPr>
          <a:xfrm>
            <a:off x="3680427" y="2540756"/>
            <a:ext cx="2285689" cy="307777"/>
          </a:xfrm>
          <a:prstGeom prst="rect">
            <a:avLst/>
          </a:prstGeom>
          <a:noFill/>
        </p:spPr>
        <p:txBody>
          <a:bodyPr wrap="square" rtlCol="0">
            <a:spAutoFit/>
          </a:bodyPr>
          <a:lstStyle/>
          <a:p>
            <a:r>
              <a:rPr lang="en-US" dirty="0">
                <a:solidFill>
                  <a:schemeClr val="accent1"/>
                </a:solidFill>
              </a:rPr>
              <a:t>Direct Interactions</a:t>
            </a:r>
          </a:p>
        </p:txBody>
      </p:sp>
      <p:sp>
        <p:nvSpPr>
          <p:cNvPr id="36" name="TextBox 35">
            <a:extLst>
              <a:ext uri="{FF2B5EF4-FFF2-40B4-BE49-F238E27FC236}">
                <a16:creationId xmlns:a16="http://schemas.microsoft.com/office/drawing/2014/main" id="{1D86489B-0771-A046-A823-227B23411F2D}"/>
              </a:ext>
            </a:extLst>
          </p:cNvPr>
          <p:cNvSpPr txBox="1"/>
          <p:nvPr/>
        </p:nvSpPr>
        <p:spPr>
          <a:xfrm>
            <a:off x="1523227" y="3120191"/>
            <a:ext cx="1076654" cy="307777"/>
          </a:xfrm>
          <a:prstGeom prst="rect">
            <a:avLst/>
          </a:prstGeom>
          <a:noFill/>
        </p:spPr>
        <p:txBody>
          <a:bodyPr wrap="square" rtlCol="0">
            <a:spAutoFit/>
          </a:bodyPr>
          <a:lstStyle/>
          <a:p>
            <a:r>
              <a:rPr lang="en-US" i="1" dirty="0">
                <a:solidFill>
                  <a:schemeClr val="accent1"/>
                </a:solidFill>
              </a:rPr>
              <a:t>Affiliation</a:t>
            </a:r>
          </a:p>
        </p:txBody>
      </p:sp>
      <p:sp>
        <p:nvSpPr>
          <p:cNvPr id="37" name="TextBox 36">
            <a:extLst>
              <a:ext uri="{FF2B5EF4-FFF2-40B4-BE49-F238E27FC236}">
                <a16:creationId xmlns:a16="http://schemas.microsoft.com/office/drawing/2014/main" id="{B3DD0D0A-FC85-8944-989E-DB5B321D32DE}"/>
              </a:ext>
            </a:extLst>
          </p:cNvPr>
          <p:cNvSpPr txBox="1"/>
          <p:nvPr/>
        </p:nvSpPr>
        <p:spPr>
          <a:xfrm>
            <a:off x="6253616" y="3139183"/>
            <a:ext cx="1076654" cy="307777"/>
          </a:xfrm>
          <a:prstGeom prst="rect">
            <a:avLst/>
          </a:prstGeom>
          <a:noFill/>
        </p:spPr>
        <p:txBody>
          <a:bodyPr wrap="square" rtlCol="0">
            <a:spAutoFit/>
          </a:bodyPr>
          <a:lstStyle/>
          <a:p>
            <a:r>
              <a:rPr lang="en-US" i="1" dirty="0">
                <a:solidFill>
                  <a:schemeClr val="accent1"/>
                </a:solidFill>
              </a:rPr>
              <a:t>Affiliation</a:t>
            </a:r>
          </a:p>
        </p:txBody>
      </p:sp>
    </p:spTree>
    <p:extLst>
      <p:ext uri="{BB962C8B-B14F-4D97-AF65-F5344CB8AC3E}">
        <p14:creationId xmlns:p14="http://schemas.microsoft.com/office/powerpoint/2010/main" val="633934469"/>
      </p:ext>
    </p:extLst>
  </p:cSld>
  <p:clrMapOvr>
    <a:masterClrMapping/>
  </p:clrMapOvr>
  <mc:AlternateContent xmlns:mc="http://schemas.openxmlformats.org/markup-compatibility/2006">
    <mc:Choice xmlns:p14="http://schemas.microsoft.com/office/powerpoint/2010/main" Requires="p14">
      <p:transition spd="slow" p14:dur="2000" advTm="38865"/>
    </mc:Choice>
    <mc:Fallback>
      <p:transition spd="slow" advTm="388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lumMod val="50000"/>
            <a:lumOff val="5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9637E64-E585-584E-87B7-F38622C1EBB6}"/>
              </a:ext>
            </a:extLst>
          </p:cNvPr>
          <p:cNvSpPr>
            <a:spLocks noGrp="1"/>
          </p:cNvSpPr>
          <p:nvPr>
            <p:ph type="ctrTitle"/>
          </p:nvPr>
        </p:nvSpPr>
        <p:spPr>
          <a:xfrm>
            <a:off x="1433629" y="359423"/>
            <a:ext cx="7264500" cy="504000"/>
          </a:xfrm>
        </p:spPr>
        <p:txBody>
          <a:bodyPr/>
          <a:lstStyle/>
          <a:p>
            <a:r>
              <a:rPr lang="en-US" dirty="0"/>
              <a:t>Business Model – Peer to Peer</a:t>
            </a:r>
          </a:p>
        </p:txBody>
      </p:sp>
      <p:pic>
        <p:nvPicPr>
          <p:cNvPr id="4" name="Picture 3" descr="Diagram&#10;&#10;Description automatically generated">
            <a:extLst>
              <a:ext uri="{FF2B5EF4-FFF2-40B4-BE49-F238E27FC236}">
                <a16:creationId xmlns:a16="http://schemas.microsoft.com/office/drawing/2014/main" id="{7EDB4108-7577-844B-AA4D-EBABECCF87ED}"/>
              </a:ext>
            </a:extLst>
          </p:cNvPr>
          <p:cNvPicPr>
            <a:picLocks noChangeAspect="1"/>
          </p:cNvPicPr>
          <p:nvPr/>
        </p:nvPicPr>
        <p:blipFill rotWithShape="1">
          <a:blip r:embed="rId5">
            <a:alphaModFix/>
            <a:extLst>
              <a:ext uri="{BEBA8EAE-BF5A-486C-A8C5-ECC9F3942E4B}">
                <a14:imgProps xmlns:a14="http://schemas.microsoft.com/office/drawing/2010/main">
                  <a14:imgLayer r:embed="rId6">
                    <a14:imgEffect>
                      <a14:brightnessContrast contrast="-40000"/>
                    </a14:imgEffect>
                  </a14:imgLayer>
                </a14:imgProps>
              </a:ext>
            </a:extLst>
          </a:blip>
          <a:srcRect t="2618"/>
          <a:stretch/>
        </p:blipFill>
        <p:spPr>
          <a:xfrm>
            <a:off x="2773848" y="1278384"/>
            <a:ext cx="3596303" cy="3176374"/>
          </a:xfrm>
          <a:prstGeom prst="rect">
            <a:avLst/>
          </a:prstGeom>
        </p:spPr>
      </p:pic>
      <p:sp>
        <p:nvSpPr>
          <p:cNvPr id="5" name="Rectangle 4">
            <a:extLst>
              <a:ext uri="{FF2B5EF4-FFF2-40B4-BE49-F238E27FC236}">
                <a16:creationId xmlns:a16="http://schemas.microsoft.com/office/drawing/2014/main" id="{F7542A12-E1D1-9A4B-8DBD-073116F7F436}"/>
              </a:ext>
            </a:extLst>
          </p:cNvPr>
          <p:cNvSpPr/>
          <p:nvPr/>
        </p:nvSpPr>
        <p:spPr>
          <a:xfrm>
            <a:off x="3996355" y="4521200"/>
            <a:ext cx="1069524" cy="246221"/>
          </a:xfrm>
          <a:prstGeom prst="rect">
            <a:avLst/>
          </a:prstGeom>
        </p:spPr>
        <p:txBody>
          <a:bodyPr wrap="none">
            <a:spAutoFit/>
          </a:bodyPr>
          <a:lstStyle/>
          <a:p>
            <a:r>
              <a:rPr lang="en-US" sz="1000" dirty="0">
                <a:solidFill>
                  <a:schemeClr val="accent1"/>
                </a:solidFill>
              </a:rPr>
              <a:t>(Cuafano,2018)</a:t>
            </a:r>
          </a:p>
        </p:txBody>
      </p:sp>
      <p:pic>
        <p:nvPicPr>
          <p:cNvPr id="12" name="Audio 11">
            <a:hlinkClick r:id="" action="ppaction://media"/>
            <a:extLst>
              <a:ext uri="{FF2B5EF4-FFF2-40B4-BE49-F238E27FC236}">
                <a16:creationId xmlns:a16="http://schemas.microsoft.com/office/drawing/2014/main" id="{37EC2C23-BC0C-A14C-B092-9125394149B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115300" y="4114800"/>
            <a:ext cx="812800" cy="812800"/>
          </a:xfrm>
          <a:prstGeom prst="rect">
            <a:avLst/>
          </a:prstGeom>
        </p:spPr>
      </p:pic>
      <p:sp>
        <p:nvSpPr>
          <p:cNvPr id="13" name="TextBox 12">
            <a:extLst>
              <a:ext uri="{FF2B5EF4-FFF2-40B4-BE49-F238E27FC236}">
                <a16:creationId xmlns:a16="http://schemas.microsoft.com/office/drawing/2014/main" id="{CEA28CEF-A31A-C743-8F44-FB97A2477630}"/>
              </a:ext>
            </a:extLst>
          </p:cNvPr>
          <p:cNvSpPr txBox="1"/>
          <p:nvPr/>
        </p:nvSpPr>
        <p:spPr>
          <a:xfrm>
            <a:off x="228047" y="566530"/>
            <a:ext cx="984527" cy="246221"/>
          </a:xfrm>
          <a:prstGeom prst="rect">
            <a:avLst/>
          </a:prstGeom>
          <a:noFill/>
        </p:spPr>
        <p:txBody>
          <a:bodyPr wrap="square" rtlCol="0">
            <a:spAutoFit/>
          </a:bodyPr>
          <a:lstStyle/>
          <a:p>
            <a:r>
              <a:rPr lang="en-US" sz="1000" dirty="0">
                <a:solidFill>
                  <a:schemeClr val="accent1"/>
                </a:solidFill>
              </a:rPr>
              <a:t>Chapter 2</a:t>
            </a:r>
          </a:p>
        </p:txBody>
      </p:sp>
    </p:spTree>
    <p:extLst>
      <p:ext uri="{BB962C8B-B14F-4D97-AF65-F5344CB8AC3E}">
        <p14:creationId xmlns:p14="http://schemas.microsoft.com/office/powerpoint/2010/main" val="2396982033"/>
      </p:ext>
    </p:extLst>
  </p:cSld>
  <p:clrMapOvr>
    <a:masterClrMapping/>
  </p:clrMapOvr>
  <mc:AlternateContent xmlns:mc="http://schemas.openxmlformats.org/markup-compatibility/2006">
    <mc:Choice xmlns:p14="http://schemas.microsoft.com/office/powerpoint/2010/main" Requires="p14">
      <p:transition spd="slow" p14:dur="2000" advTm="61098"/>
    </mc:Choice>
    <mc:Fallback>
      <p:transition spd="slow" advTm="610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lumMod val="50000"/>
            <a:lumOff val="5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FA480B5-C380-4940-8EAF-9C62DB0CE877}"/>
              </a:ext>
            </a:extLst>
          </p:cNvPr>
          <p:cNvSpPr>
            <a:spLocks noGrp="1"/>
          </p:cNvSpPr>
          <p:nvPr>
            <p:ph type="ctrTitle"/>
          </p:nvPr>
        </p:nvSpPr>
        <p:spPr>
          <a:xfrm>
            <a:off x="1383605" y="360643"/>
            <a:ext cx="7264500" cy="504000"/>
          </a:xfrm>
        </p:spPr>
        <p:txBody>
          <a:bodyPr/>
          <a:lstStyle/>
          <a:p>
            <a:r>
              <a:rPr lang="en-US" dirty="0"/>
              <a:t>Digital Disruption</a:t>
            </a:r>
          </a:p>
        </p:txBody>
      </p:sp>
      <p:pic>
        <p:nvPicPr>
          <p:cNvPr id="2050" name="Picture 2" descr="Image preview">
            <a:extLst>
              <a:ext uri="{FF2B5EF4-FFF2-40B4-BE49-F238E27FC236}">
                <a16:creationId xmlns:a16="http://schemas.microsoft.com/office/drawing/2014/main" id="{E34E266D-BED2-844B-86CE-66A3B165078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5656" y="1015183"/>
            <a:ext cx="7577444" cy="3767674"/>
          </a:xfrm>
          <a:prstGeom prst="rect">
            <a:avLst/>
          </a:prstGeom>
          <a:noFill/>
          <a:extLst>
            <a:ext uri="{909E8E84-426E-40DD-AFC4-6F175D3DCCD1}">
              <a14:hiddenFill xmlns:a14="http://schemas.microsoft.com/office/drawing/2010/main">
                <a:solidFill>
                  <a:srgbClr val="FFFFFF"/>
                </a:solidFill>
              </a14:hiddenFill>
            </a:ext>
          </a:extLst>
        </p:spPr>
      </p:pic>
      <p:pic>
        <p:nvPicPr>
          <p:cNvPr id="9" name="Audio 8">
            <a:hlinkClick r:id="" action="ppaction://media"/>
            <a:extLst>
              <a:ext uri="{FF2B5EF4-FFF2-40B4-BE49-F238E27FC236}">
                <a16:creationId xmlns:a16="http://schemas.microsoft.com/office/drawing/2014/main" id="{5EC20782-5323-CA4A-8AF9-D8146352F6C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4114800"/>
            <a:ext cx="812800" cy="812800"/>
          </a:xfrm>
          <a:prstGeom prst="rect">
            <a:avLst/>
          </a:prstGeom>
        </p:spPr>
      </p:pic>
      <p:pic>
        <p:nvPicPr>
          <p:cNvPr id="11" name="Picture 2" descr="Airbnb, Why the New Logo?">
            <a:extLst>
              <a:ext uri="{FF2B5EF4-FFF2-40B4-BE49-F238E27FC236}">
                <a16:creationId xmlns:a16="http://schemas.microsoft.com/office/drawing/2014/main" id="{3872BC29-7C2E-A94F-B1EF-4F63CED2940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61065" y="1113182"/>
            <a:ext cx="426055" cy="2841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7203834"/>
      </p:ext>
    </p:extLst>
  </p:cSld>
  <p:clrMapOvr>
    <a:masterClrMapping/>
  </p:clrMapOvr>
  <mc:AlternateContent xmlns:mc="http://schemas.openxmlformats.org/markup-compatibility/2006">
    <mc:Choice xmlns:p14="http://schemas.microsoft.com/office/powerpoint/2010/main" Requires="p14">
      <p:transition spd="slow" p14:dur="2000" advTm="122440"/>
    </mc:Choice>
    <mc:Fallback>
      <p:transition spd="slow" advTm="1224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lumMod val="50000"/>
            <a:lumOff val="50000"/>
          </a:schemeClr>
        </a:solidFill>
        <a:effectLst/>
      </p:bgPr>
    </p:bg>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E69587C8-CA5D-5549-A3FE-4CA7F2ECB1BC}"/>
              </a:ext>
            </a:extLst>
          </p:cNvPr>
          <p:cNvSpPr>
            <a:spLocks noGrp="1"/>
          </p:cNvSpPr>
          <p:nvPr>
            <p:ph type="subTitle" idx="1"/>
          </p:nvPr>
        </p:nvSpPr>
        <p:spPr/>
        <p:txBody>
          <a:bodyPr/>
          <a:lstStyle/>
          <a:p>
            <a:r>
              <a:rPr lang="en-GB" sz="1400" dirty="0">
                <a:solidFill>
                  <a:schemeClr val="accent1"/>
                </a:solidFill>
                <a:latin typeface="Arial"/>
                <a:ea typeface="Arial"/>
                <a:cs typeface="Arial"/>
                <a:sym typeface="Arial"/>
              </a:rPr>
              <a:t>The chapter studies whether peer-to-peer accommodation networks are emerging into one stop travel shops. The chapter indicates that there is no identified trend of peer-to-peer accommodation networks expanding beyond offering accommodation and associated services.</a:t>
            </a:r>
          </a:p>
          <a:p>
            <a:endParaRPr lang="en-GB" sz="1400" dirty="0">
              <a:solidFill>
                <a:schemeClr val="accent1"/>
              </a:solidFill>
              <a:latin typeface="Arial"/>
              <a:ea typeface="Arial"/>
              <a:cs typeface="Arial"/>
              <a:sym typeface="Arial"/>
            </a:endParaRPr>
          </a:p>
          <a:p>
            <a:r>
              <a:rPr lang="en-GB" sz="1400" dirty="0">
                <a:solidFill>
                  <a:schemeClr val="accent1"/>
                </a:solidFill>
                <a:latin typeface="Arial"/>
                <a:ea typeface="Arial"/>
                <a:cs typeface="Arial"/>
                <a:sym typeface="Arial"/>
              </a:rPr>
              <a:t>Airbnb have also expanded its offering through partnerships with popular airlines such as KLM, they have recently worked with KLM enabling and encouraging passengers to book Airbnb accommodation through the airline’s website.</a:t>
            </a:r>
          </a:p>
          <a:p>
            <a:endParaRPr lang="en-GB" sz="1400" dirty="0">
              <a:solidFill>
                <a:schemeClr val="accent1"/>
              </a:solidFill>
              <a:latin typeface="Arial"/>
              <a:ea typeface="Arial"/>
              <a:cs typeface="Arial"/>
              <a:sym typeface="Arial"/>
            </a:endParaRPr>
          </a:p>
          <a:p>
            <a:r>
              <a:rPr lang="en-GB" sz="1400" dirty="0">
                <a:solidFill>
                  <a:schemeClr val="accent1"/>
                </a:solidFill>
                <a:latin typeface="Arial"/>
                <a:ea typeface="Arial"/>
                <a:cs typeface="Arial"/>
                <a:sym typeface="Arial"/>
              </a:rPr>
              <a:t>While the tourism industry and policy makers are still developing a suitable response to the high demand of peer-to-peer accommodation trading, network facilitators such as Airbnb are emerging into a new areas to create value and meet the needs of customers.</a:t>
            </a:r>
          </a:p>
          <a:p>
            <a:endParaRPr lang="en-GB" sz="1400" dirty="0">
              <a:solidFill>
                <a:schemeClr val="accent1"/>
              </a:solidFill>
              <a:latin typeface="Arial"/>
              <a:cs typeface="Arial"/>
              <a:sym typeface="Arial"/>
            </a:endParaRPr>
          </a:p>
          <a:p>
            <a:endParaRPr lang="en-US" sz="1400" dirty="0">
              <a:solidFill>
                <a:schemeClr val="accent1"/>
              </a:solidFill>
            </a:endParaRPr>
          </a:p>
        </p:txBody>
      </p:sp>
      <p:sp>
        <p:nvSpPr>
          <p:cNvPr id="3" name="Title 2">
            <a:extLst>
              <a:ext uri="{FF2B5EF4-FFF2-40B4-BE49-F238E27FC236}">
                <a16:creationId xmlns:a16="http://schemas.microsoft.com/office/drawing/2014/main" id="{286CDDAA-EFF2-FD4D-ADC9-3C2FA1D51E4E}"/>
              </a:ext>
            </a:extLst>
          </p:cNvPr>
          <p:cNvSpPr>
            <a:spLocks noGrp="1"/>
          </p:cNvSpPr>
          <p:nvPr>
            <p:ph type="ctrTitle"/>
          </p:nvPr>
        </p:nvSpPr>
        <p:spPr>
          <a:xfrm>
            <a:off x="1378321" y="360643"/>
            <a:ext cx="8931775" cy="755034"/>
          </a:xfrm>
        </p:spPr>
        <p:txBody>
          <a:bodyPr/>
          <a:lstStyle/>
          <a:p>
            <a:r>
              <a:rPr lang="en-GB" b="1" dirty="0"/>
              <a:t>Perspective</a:t>
            </a:r>
            <a:br>
              <a:rPr lang="en-GB" dirty="0"/>
            </a:br>
            <a:endParaRPr lang="en-US" dirty="0"/>
          </a:p>
        </p:txBody>
      </p:sp>
      <p:pic>
        <p:nvPicPr>
          <p:cNvPr id="8194" name="Picture 2">
            <a:extLst>
              <a:ext uri="{FF2B5EF4-FFF2-40B4-BE49-F238E27FC236}">
                <a16:creationId xmlns:a16="http://schemas.microsoft.com/office/drawing/2014/main" id="{B773E223-2444-E94F-BB7F-6F5F0E9970D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43867" y="233905"/>
            <a:ext cx="1057049" cy="75503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Airbnb, Why the New Logo?">
            <a:extLst>
              <a:ext uri="{FF2B5EF4-FFF2-40B4-BE49-F238E27FC236}">
                <a16:creationId xmlns:a16="http://schemas.microsoft.com/office/drawing/2014/main" id="{032CDEF9-FE7B-9C4B-8B3D-3B8ACB3536B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65679" y="233906"/>
            <a:ext cx="1132085" cy="755034"/>
          </a:xfrm>
          <a:prstGeom prst="rect">
            <a:avLst/>
          </a:prstGeom>
          <a:noFill/>
          <a:extLst>
            <a:ext uri="{909E8E84-426E-40DD-AFC4-6F175D3DCCD1}">
              <a14:hiddenFill xmlns:a14="http://schemas.microsoft.com/office/drawing/2010/main">
                <a:solidFill>
                  <a:srgbClr val="FFFFFF"/>
                </a:solidFill>
              </a14:hiddenFill>
            </a:ext>
          </a:extLst>
        </p:spPr>
      </p:pic>
      <p:pic>
        <p:nvPicPr>
          <p:cNvPr id="6" name="Audio 5">
            <a:hlinkClick r:id="" action="ppaction://media"/>
            <a:extLst>
              <a:ext uri="{FF2B5EF4-FFF2-40B4-BE49-F238E27FC236}">
                <a16:creationId xmlns:a16="http://schemas.microsoft.com/office/drawing/2014/main" id="{EB8FD2CF-44E5-564C-9244-F84934EA5AD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115300" y="4114800"/>
            <a:ext cx="812800" cy="812800"/>
          </a:xfrm>
          <a:prstGeom prst="rect">
            <a:avLst/>
          </a:prstGeom>
        </p:spPr>
      </p:pic>
      <p:sp>
        <p:nvSpPr>
          <p:cNvPr id="8" name="TextBox 7">
            <a:extLst>
              <a:ext uri="{FF2B5EF4-FFF2-40B4-BE49-F238E27FC236}">
                <a16:creationId xmlns:a16="http://schemas.microsoft.com/office/drawing/2014/main" id="{E899FE74-684E-7849-9C84-C4FA1DAAA50D}"/>
              </a:ext>
            </a:extLst>
          </p:cNvPr>
          <p:cNvSpPr txBox="1"/>
          <p:nvPr/>
        </p:nvSpPr>
        <p:spPr>
          <a:xfrm>
            <a:off x="228047" y="566530"/>
            <a:ext cx="984527" cy="246221"/>
          </a:xfrm>
          <a:prstGeom prst="rect">
            <a:avLst/>
          </a:prstGeom>
          <a:noFill/>
        </p:spPr>
        <p:txBody>
          <a:bodyPr wrap="square" rtlCol="0">
            <a:spAutoFit/>
          </a:bodyPr>
          <a:lstStyle/>
          <a:p>
            <a:r>
              <a:rPr lang="en-US" sz="1000" dirty="0">
                <a:solidFill>
                  <a:schemeClr val="accent1"/>
                </a:solidFill>
              </a:rPr>
              <a:t>Chapter 8</a:t>
            </a:r>
          </a:p>
        </p:txBody>
      </p:sp>
    </p:spTree>
    <p:extLst>
      <p:ext uri="{BB962C8B-B14F-4D97-AF65-F5344CB8AC3E}">
        <p14:creationId xmlns:p14="http://schemas.microsoft.com/office/powerpoint/2010/main" val="3601548268"/>
      </p:ext>
    </p:extLst>
  </p:cSld>
  <p:clrMapOvr>
    <a:masterClrMapping/>
  </p:clrMapOvr>
  <mc:AlternateContent xmlns:mc="http://schemas.openxmlformats.org/markup-compatibility/2006">
    <mc:Choice xmlns:p14="http://schemas.microsoft.com/office/powerpoint/2010/main" Requires="p14">
      <p:transition spd="slow" p14:dur="2000" advTm="69205"/>
    </mc:Choice>
    <mc:Fallback>
      <p:transition spd="slow" advTm="692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lumMod val="50000"/>
            <a:lumOff val="50000"/>
          </a:schemeClr>
        </a:solidFill>
        <a:effectLst/>
      </p:bgPr>
    </p:bg>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DB182D71-C293-364B-A45F-2CAB302FE1C9}"/>
              </a:ext>
            </a:extLst>
          </p:cNvPr>
          <p:cNvSpPr>
            <a:spLocks noGrp="1"/>
          </p:cNvSpPr>
          <p:nvPr>
            <p:ph type="subTitle" idx="1"/>
          </p:nvPr>
        </p:nvSpPr>
        <p:spPr>
          <a:xfrm>
            <a:off x="851300" y="863550"/>
            <a:ext cx="7670400" cy="3416400"/>
          </a:xfrm>
        </p:spPr>
        <p:txBody>
          <a:bodyPr/>
          <a:lstStyle/>
          <a:p>
            <a:endParaRPr lang="en-GB" sz="1400" dirty="0">
              <a:solidFill>
                <a:schemeClr val="accent1"/>
              </a:solidFill>
              <a:latin typeface="Arial"/>
              <a:ea typeface="Arial"/>
              <a:cs typeface="Arial"/>
              <a:sym typeface="Arial"/>
            </a:endParaRPr>
          </a:p>
          <a:p>
            <a:r>
              <a:rPr lang="en-GB" sz="1400" dirty="0">
                <a:solidFill>
                  <a:schemeClr val="accent1"/>
                </a:solidFill>
                <a:latin typeface="Arial"/>
                <a:ea typeface="Arial"/>
                <a:cs typeface="Arial"/>
                <a:sym typeface="Arial"/>
              </a:rPr>
              <a:t>Statistics state that accommodation providers are recognised for having the largest consumptions of water internationally with the direct average water use per guest per night amounts to 350 litres.</a:t>
            </a:r>
          </a:p>
          <a:p>
            <a:endParaRPr lang="en-GB" sz="1400" dirty="0">
              <a:solidFill>
                <a:schemeClr val="accent1"/>
              </a:solidFill>
              <a:latin typeface="Arial"/>
              <a:ea typeface="Arial"/>
              <a:cs typeface="Arial"/>
              <a:sym typeface="Arial"/>
            </a:endParaRPr>
          </a:p>
          <a:p>
            <a:r>
              <a:rPr lang="en-GB" sz="1400" dirty="0">
                <a:solidFill>
                  <a:schemeClr val="accent1"/>
                </a:solidFill>
                <a:latin typeface="Arial"/>
                <a:ea typeface="Arial"/>
                <a:cs typeface="Arial"/>
                <a:sym typeface="Arial"/>
              </a:rPr>
              <a:t>environmental damage is influenced from the economic and social challenges faced by the increasing demand for destination-based travel.</a:t>
            </a:r>
          </a:p>
          <a:p>
            <a:endParaRPr lang="en-GB" sz="1400" dirty="0">
              <a:solidFill>
                <a:schemeClr val="accent1"/>
              </a:solidFill>
              <a:latin typeface="Arial"/>
              <a:ea typeface="Arial"/>
              <a:cs typeface="Arial"/>
              <a:sym typeface="Arial"/>
            </a:endParaRPr>
          </a:p>
          <a:p>
            <a:r>
              <a:rPr lang="en-GB" sz="1400" dirty="0">
                <a:solidFill>
                  <a:schemeClr val="accent1"/>
                </a:solidFill>
                <a:latin typeface="Arial"/>
                <a:ea typeface="Arial"/>
                <a:cs typeface="Arial"/>
                <a:sym typeface="Arial"/>
              </a:rPr>
              <a:t> the future of the world’s most important and popular tourism destinations should be considered and monitored through the lens of sustainable tourism.</a:t>
            </a:r>
            <a:endParaRPr lang="en-US" sz="1400" dirty="0">
              <a:solidFill>
                <a:schemeClr val="accent1"/>
              </a:solidFill>
            </a:endParaRPr>
          </a:p>
        </p:txBody>
      </p:sp>
      <p:sp>
        <p:nvSpPr>
          <p:cNvPr id="3" name="Title 2">
            <a:extLst>
              <a:ext uri="{FF2B5EF4-FFF2-40B4-BE49-F238E27FC236}">
                <a16:creationId xmlns:a16="http://schemas.microsoft.com/office/drawing/2014/main" id="{47EB6662-7ED5-9648-B1FC-54BD908973D8}"/>
              </a:ext>
            </a:extLst>
          </p:cNvPr>
          <p:cNvSpPr>
            <a:spLocks noGrp="1"/>
          </p:cNvSpPr>
          <p:nvPr>
            <p:ph type="ctrTitle"/>
          </p:nvPr>
        </p:nvSpPr>
        <p:spPr>
          <a:xfrm>
            <a:off x="1377970" y="359423"/>
            <a:ext cx="7264500" cy="504000"/>
          </a:xfrm>
        </p:spPr>
        <p:txBody>
          <a:bodyPr/>
          <a:lstStyle/>
          <a:p>
            <a:r>
              <a:rPr lang="en-US" dirty="0"/>
              <a:t>Sustainability.</a:t>
            </a:r>
          </a:p>
        </p:txBody>
      </p:sp>
      <p:pic>
        <p:nvPicPr>
          <p:cNvPr id="9218" name="Picture 2" descr="A Sustainability Process That Drives Business Value | ManufacturingTomorrow">
            <a:extLst>
              <a:ext uri="{FF2B5EF4-FFF2-40B4-BE49-F238E27FC236}">
                <a16:creationId xmlns:a16="http://schemas.microsoft.com/office/drawing/2014/main" id="{72FD702B-126D-C443-A7AD-9E0351C0A3C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98872" y="3647078"/>
            <a:ext cx="2424952" cy="1212476"/>
          </a:xfrm>
          <a:prstGeom prst="rect">
            <a:avLst/>
          </a:prstGeom>
          <a:noFill/>
          <a:extLst>
            <a:ext uri="{909E8E84-426E-40DD-AFC4-6F175D3DCCD1}">
              <a14:hiddenFill xmlns:a14="http://schemas.microsoft.com/office/drawing/2010/main">
                <a:solidFill>
                  <a:srgbClr val="FFFFFF"/>
                </a:solidFill>
              </a14:hiddenFill>
            </a:ext>
          </a:extLst>
        </p:spPr>
      </p:pic>
      <p:pic>
        <p:nvPicPr>
          <p:cNvPr id="4" name="Audio 3">
            <a:hlinkClick r:id="" action="ppaction://media"/>
            <a:extLst>
              <a:ext uri="{FF2B5EF4-FFF2-40B4-BE49-F238E27FC236}">
                <a16:creationId xmlns:a16="http://schemas.microsoft.com/office/drawing/2014/main" id="{D3A4DF94-9353-284A-9E6D-81EA851E1BD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4114800"/>
            <a:ext cx="812800" cy="812800"/>
          </a:xfrm>
          <a:prstGeom prst="rect">
            <a:avLst/>
          </a:prstGeom>
        </p:spPr>
      </p:pic>
      <p:sp>
        <p:nvSpPr>
          <p:cNvPr id="6" name="TextBox 5">
            <a:extLst>
              <a:ext uri="{FF2B5EF4-FFF2-40B4-BE49-F238E27FC236}">
                <a16:creationId xmlns:a16="http://schemas.microsoft.com/office/drawing/2014/main" id="{FABF4CF4-6BA7-2247-968C-2569B26E5695}"/>
              </a:ext>
            </a:extLst>
          </p:cNvPr>
          <p:cNvSpPr txBox="1"/>
          <p:nvPr/>
        </p:nvSpPr>
        <p:spPr>
          <a:xfrm>
            <a:off x="228047" y="566530"/>
            <a:ext cx="984527" cy="246221"/>
          </a:xfrm>
          <a:prstGeom prst="rect">
            <a:avLst/>
          </a:prstGeom>
          <a:noFill/>
        </p:spPr>
        <p:txBody>
          <a:bodyPr wrap="square" rtlCol="0">
            <a:spAutoFit/>
          </a:bodyPr>
          <a:lstStyle/>
          <a:p>
            <a:r>
              <a:rPr lang="en-US" sz="1000" dirty="0">
                <a:solidFill>
                  <a:schemeClr val="accent1"/>
                </a:solidFill>
              </a:rPr>
              <a:t>Chapter 24</a:t>
            </a:r>
          </a:p>
        </p:txBody>
      </p:sp>
    </p:spTree>
    <p:extLst>
      <p:ext uri="{BB962C8B-B14F-4D97-AF65-F5344CB8AC3E}">
        <p14:creationId xmlns:p14="http://schemas.microsoft.com/office/powerpoint/2010/main" val="3543586809"/>
      </p:ext>
    </p:extLst>
  </p:cSld>
  <p:clrMapOvr>
    <a:masterClrMapping/>
  </p:clrMapOvr>
  <mc:AlternateContent xmlns:mc="http://schemas.openxmlformats.org/markup-compatibility/2006">
    <mc:Choice xmlns:p14="http://schemas.microsoft.com/office/powerpoint/2010/main" Requires="p14">
      <p:transition spd="slow" p14:dur="2000" advTm="140377"/>
    </mc:Choice>
    <mc:Fallback>
      <p:transition spd="slow" advTm="1403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lumMod val="50000"/>
            <a:lumOff val="5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B60E0EB-D173-FE41-A2F0-17DA32529746}"/>
              </a:ext>
            </a:extLst>
          </p:cNvPr>
          <p:cNvSpPr>
            <a:spLocks noGrp="1"/>
          </p:cNvSpPr>
          <p:nvPr>
            <p:ph type="ctrTitle"/>
          </p:nvPr>
        </p:nvSpPr>
        <p:spPr>
          <a:xfrm>
            <a:off x="1409775" y="359423"/>
            <a:ext cx="7264500" cy="504000"/>
          </a:xfrm>
        </p:spPr>
        <p:txBody>
          <a:bodyPr/>
          <a:lstStyle/>
          <a:p>
            <a:r>
              <a:rPr lang="en-US" dirty="0"/>
              <a:t>Concluding the 7 themes.  </a:t>
            </a:r>
          </a:p>
        </p:txBody>
      </p:sp>
      <p:sp>
        <p:nvSpPr>
          <p:cNvPr id="8" name="Google Shape;1175;p32">
            <a:extLst>
              <a:ext uri="{FF2B5EF4-FFF2-40B4-BE49-F238E27FC236}">
                <a16:creationId xmlns:a16="http://schemas.microsoft.com/office/drawing/2014/main" id="{21CFAE83-372E-E34F-94EC-3C90C7563C88}"/>
              </a:ext>
            </a:extLst>
          </p:cNvPr>
          <p:cNvSpPr txBox="1">
            <a:spLocks/>
          </p:cNvSpPr>
          <p:nvPr/>
        </p:nvSpPr>
        <p:spPr>
          <a:xfrm>
            <a:off x="587856" y="3742394"/>
            <a:ext cx="2425800" cy="371100"/>
          </a:xfrm>
          <a:prstGeom prst="rect">
            <a:avLst/>
          </a:prstGeom>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endParaRPr lang="en" dirty="0"/>
          </a:p>
        </p:txBody>
      </p:sp>
      <p:sp>
        <p:nvSpPr>
          <p:cNvPr id="15" name="Google Shape;1182;p32">
            <a:extLst>
              <a:ext uri="{FF2B5EF4-FFF2-40B4-BE49-F238E27FC236}">
                <a16:creationId xmlns:a16="http://schemas.microsoft.com/office/drawing/2014/main" id="{C45F6AAD-39E5-DC48-8C58-61BD7BB604AC}"/>
              </a:ext>
            </a:extLst>
          </p:cNvPr>
          <p:cNvSpPr txBox="1">
            <a:spLocks/>
          </p:cNvSpPr>
          <p:nvPr/>
        </p:nvSpPr>
        <p:spPr>
          <a:xfrm>
            <a:off x="587856" y="2321100"/>
            <a:ext cx="2425800" cy="578700"/>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endParaRPr lang="en-GB" sz="1200" dirty="0"/>
          </a:p>
        </p:txBody>
      </p:sp>
      <p:sp>
        <p:nvSpPr>
          <p:cNvPr id="82" name="TextBox 81">
            <a:extLst>
              <a:ext uri="{FF2B5EF4-FFF2-40B4-BE49-F238E27FC236}">
                <a16:creationId xmlns:a16="http://schemas.microsoft.com/office/drawing/2014/main" id="{D81F8F58-3AEE-1948-8055-C74DB3CF1ABD}"/>
              </a:ext>
            </a:extLst>
          </p:cNvPr>
          <p:cNvSpPr txBox="1"/>
          <p:nvPr/>
        </p:nvSpPr>
        <p:spPr>
          <a:xfrm>
            <a:off x="1900362" y="3927944"/>
            <a:ext cx="184731" cy="307777"/>
          </a:xfrm>
          <a:prstGeom prst="rect">
            <a:avLst/>
          </a:prstGeom>
          <a:noFill/>
        </p:spPr>
        <p:txBody>
          <a:bodyPr wrap="none" rtlCol="0">
            <a:spAutoFit/>
          </a:bodyPr>
          <a:lstStyle/>
          <a:p>
            <a:endParaRPr lang="en-US" dirty="0"/>
          </a:p>
        </p:txBody>
      </p:sp>
      <p:pic>
        <p:nvPicPr>
          <p:cNvPr id="88" name="Audio 87">
            <a:hlinkClick r:id="" action="ppaction://media"/>
            <a:extLst>
              <a:ext uri="{FF2B5EF4-FFF2-40B4-BE49-F238E27FC236}">
                <a16:creationId xmlns:a16="http://schemas.microsoft.com/office/drawing/2014/main" id="{8A446AB6-FA2A-6C43-BD3C-EE067567A0E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4114800"/>
            <a:ext cx="812800" cy="812800"/>
          </a:xfrm>
          <a:prstGeom prst="rect">
            <a:avLst/>
          </a:prstGeom>
        </p:spPr>
      </p:pic>
      <p:sp>
        <p:nvSpPr>
          <p:cNvPr id="89" name="TextBox 88">
            <a:extLst>
              <a:ext uri="{FF2B5EF4-FFF2-40B4-BE49-F238E27FC236}">
                <a16:creationId xmlns:a16="http://schemas.microsoft.com/office/drawing/2014/main" id="{11BC139C-7699-DF45-9DD5-82A3FB15B3CB}"/>
              </a:ext>
            </a:extLst>
          </p:cNvPr>
          <p:cNvSpPr txBox="1"/>
          <p:nvPr/>
        </p:nvSpPr>
        <p:spPr>
          <a:xfrm>
            <a:off x="1036873" y="1335598"/>
            <a:ext cx="6218691" cy="2246769"/>
          </a:xfrm>
          <a:prstGeom prst="rect">
            <a:avLst/>
          </a:prstGeom>
          <a:noFill/>
        </p:spPr>
        <p:txBody>
          <a:bodyPr wrap="square" rtlCol="0">
            <a:spAutoFit/>
          </a:bodyPr>
          <a:lstStyle/>
          <a:p>
            <a:pPr marL="285750" indent="-285750">
              <a:buFont typeface="Arial" panose="020B0604020202020204" pitchFamily="34" charset="0"/>
              <a:buChar char="•"/>
            </a:pPr>
            <a:r>
              <a:rPr lang="en-US" sz="2000" dirty="0">
                <a:solidFill>
                  <a:schemeClr val="accent1"/>
                </a:solidFill>
              </a:rPr>
              <a:t>Collaborative Consumption</a:t>
            </a:r>
          </a:p>
          <a:p>
            <a:pPr marL="285750" indent="-285750">
              <a:buFont typeface="Arial" panose="020B0604020202020204" pitchFamily="34" charset="0"/>
              <a:buChar char="•"/>
            </a:pPr>
            <a:r>
              <a:rPr lang="en-US" sz="2000" dirty="0">
                <a:solidFill>
                  <a:schemeClr val="accent1"/>
                </a:solidFill>
              </a:rPr>
              <a:t>The Sharing Economy</a:t>
            </a:r>
          </a:p>
          <a:p>
            <a:pPr marL="285750" indent="-285750">
              <a:buFont typeface="Arial" panose="020B0604020202020204" pitchFamily="34" charset="0"/>
              <a:buChar char="•"/>
            </a:pPr>
            <a:r>
              <a:rPr lang="en-US" sz="2000" dirty="0">
                <a:solidFill>
                  <a:schemeClr val="accent1"/>
                </a:solidFill>
              </a:rPr>
              <a:t>Sustainability</a:t>
            </a:r>
          </a:p>
          <a:p>
            <a:pPr marL="285750" indent="-285750">
              <a:buFont typeface="Arial" panose="020B0604020202020204" pitchFamily="34" charset="0"/>
              <a:buChar char="•"/>
            </a:pPr>
            <a:r>
              <a:rPr lang="en-US" sz="2000" dirty="0">
                <a:solidFill>
                  <a:schemeClr val="accent1"/>
                </a:solidFill>
              </a:rPr>
              <a:t>Digital Disruption</a:t>
            </a:r>
          </a:p>
          <a:p>
            <a:pPr marL="285750" indent="-285750">
              <a:buFont typeface="Arial" panose="020B0604020202020204" pitchFamily="34" charset="0"/>
              <a:buChar char="•"/>
            </a:pPr>
            <a:r>
              <a:rPr lang="en-US" sz="2000" dirty="0">
                <a:solidFill>
                  <a:schemeClr val="accent1"/>
                </a:solidFill>
              </a:rPr>
              <a:t>Ecommerce</a:t>
            </a:r>
          </a:p>
          <a:p>
            <a:pPr marL="285750" indent="-285750">
              <a:buFont typeface="Arial" panose="020B0604020202020204" pitchFamily="34" charset="0"/>
              <a:buChar char="•"/>
            </a:pPr>
            <a:r>
              <a:rPr lang="en-US" sz="2000" dirty="0">
                <a:solidFill>
                  <a:schemeClr val="accent1"/>
                </a:solidFill>
              </a:rPr>
              <a:t>Value</a:t>
            </a:r>
          </a:p>
          <a:p>
            <a:pPr marL="285750" indent="-285750">
              <a:buFont typeface="Arial" panose="020B0604020202020204" pitchFamily="34" charset="0"/>
              <a:buChar char="•"/>
            </a:pPr>
            <a:r>
              <a:rPr lang="en-US" sz="2000" dirty="0">
                <a:solidFill>
                  <a:schemeClr val="accent1"/>
                </a:solidFill>
              </a:rPr>
              <a:t>Perspective</a:t>
            </a:r>
          </a:p>
        </p:txBody>
      </p:sp>
      <p:pic>
        <p:nvPicPr>
          <p:cNvPr id="185" name="Picture 184" descr="A picture containing toy, LEGO, vector graphics&#10;&#10;Description automatically generated">
            <a:extLst>
              <a:ext uri="{FF2B5EF4-FFF2-40B4-BE49-F238E27FC236}">
                <a16:creationId xmlns:a16="http://schemas.microsoft.com/office/drawing/2014/main" id="{A26D8B2B-1D1D-2643-BE49-684B84EB8CCE}"/>
              </a:ext>
            </a:extLst>
          </p:cNvPr>
          <p:cNvPicPr>
            <a:picLocks noChangeAspect="1"/>
          </p:cNvPicPr>
          <p:nvPr/>
        </p:nvPicPr>
        <p:blipFill>
          <a:blip r:embed="rId6"/>
          <a:stretch>
            <a:fillRect/>
          </a:stretch>
        </p:blipFill>
        <p:spPr>
          <a:xfrm>
            <a:off x="5872398" y="768350"/>
            <a:ext cx="2649302" cy="2131450"/>
          </a:xfrm>
          <a:prstGeom prst="rect">
            <a:avLst/>
          </a:prstGeom>
        </p:spPr>
      </p:pic>
    </p:spTree>
    <p:extLst>
      <p:ext uri="{BB962C8B-B14F-4D97-AF65-F5344CB8AC3E}">
        <p14:creationId xmlns:p14="http://schemas.microsoft.com/office/powerpoint/2010/main" val="2652664308"/>
      </p:ext>
    </p:extLst>
  </p:cSld>
  <p:clrMapOvr>
    <a:masterClrMapping/>
  </p:clrMapOvr>
  <mc:AlternateContent xmlns:mc="http://schemas.openxmlformats.org/markup-compatibility/2006">
    <mc:Choice xmlns:p14="http://schemas.microsoft.com/office/powerpoint/2010/main" Requires="p14">
      <p:transition spd="slow" p14:dur="2000" advTm="27246"/>
    </mc:Choice>
    <mc:Fallback>
      <p:transition spd="slow" advTm="272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8"/>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20" name="Google Shape;120;p23"/>
          <p:cNvSpPr txBox="1">
            <a:spLocks noGrp="1"/>
          </p:cNvSpPr>
          <p:nvPr>
            <p:ph type="ctrTitle"/>
          </p:nvPr>
        </p:nvSpPr>
        <p:spPr>
          <a:xfrm>
            <a:off x="2623930" y="2716036"/>
            <a:ext cx="6112565" cy="1605001"/>
          </a:xfrm>
          <a:prstGeom prst="rect">
            <a:avLst/>
          </a:prstGeom>
        </p:spPr>
        <p:txBody>
          <a:bodyPr spcFirstLastPara="1" wrap="square" lIns="91425" tIns="91425" rIns="91425" bIns="91425" anchor="b" anchorCtr="0">
            <a:noAutofit/>
          </a:bodyPr>
          <a:lstStyle/>
          <a:p>
            <a:pPr marL="0" lvl="0" indent="0" algn="r" rtl="0">
              <a:spcBef>
                <a:spcPts val="0"/>
              </a:spcBef>
              <a:spcAft>
                <a:spcPts val="0"/>
              </a:spcAft>
              <a:buNone/>
            </a:pPr>
            <a:r>
              <a:rPr lang="en" sz="4800" dirty="0"/>
              <a:t>THANK YOU FOR LISTENING.</a:t>
            </a:r>
            <a:endParaRPr sz="4800" dirty="0"/>
          </a:p>
        </p:txBody>
      </p:sp>
    </p:spTree>
    <p:extLst>
      <p:ext uri="{BB962C8B-B14F-4D97-AF65-F5344CB8AC3E}">
        <p14:creationId xmlns:p14="http://schemas.microsoft.com/office/powerpoint/2010/main" val="3454731169"/>
      </p:ext>
    </p:extLst>
  </p:cSld>
  <p:clrMapOvr>
    <a:masterClrMapping/>
  </p:clrMapOvr>
  <mc:AlternateContent xmlns:mc="http://schemas.openxmlformats.org/markup-compatibility/2006">
    <mc:Choice xmlns:p14="http://schemas.microsoft.com/office/powerpoint/2010/main" Requires="p14">
      <p:transition spd="slow" p14:dur="2000" advTm="1034"/>
    </mc:Choice>
    <mc:Fallback>
      <p:transition spd="slow" advTm="103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lumMod val="50000"/>
            <a:lumOff val="5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EFBF5D8-3ACE-3C4E-A70B-2705EE9AB8BE}"/>
              </a:ext>
            </a:extLst>
          </p:cNvPr>
          <p:cNvSpPr>
            <a:spLocks noGrp="1"/>
          </p:cNvSpPr>
          <p:nvPr>
            <p:ph type="ctrTitle"/>
          </p:nvPr>
        </p:nvSpPr>
        <p:spPr>
          <a:xfrm>
            <a:off x="1446311" y="359423"/>
            <a:ext cx="7264500" cy="504000"/>
          </a:xfrm>
        </p:spPr>
        <p:txBody>
          <a:bodyPr/>
          <a:lstStyle/>
          <a:p>
            <a:r>
              <a:rPr lang="en-US" dirty="0"/>
              <a:t>Bibliography</a:t>
            </a:r>
          </a:p>
        </p:txBody>
      </p:sp>
      <p:sp>
        <p:nvSpPr>
          <p:cNvPr id="4" name="Rectangle 1">
            <a:extLst>
              <a:ext uri="{FF2B5EF4-FFF2-40B4-BE49-F238E27FC236}">
                <a16:creationId xmlns:a16="http://schemas.microsoft.com/office/drawing/2014/main" id="{B2CB5752-3A80-A64F-9C97-7592FC5058DE}"/>
              </a:ext>
            </a:extLst>
          </p:cNvPr>
          <p:cNvSpPr>
            <a:spLocks noGrp="1" noChangeArrowheads="1"/>
          </p:cNvSpPr>
          <p:nvPr>
            <p:ph type="subTitle" idx="1"/>
          </p:nvPr>
        </p:nvSpPr>
        <p:spPr bwMode="auto">
          <a:xfrm>
            <a:off x="193736" y="923283"/>
            <a:ext cx="8718770" cy="38164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Airbnb. (2018). </a:t>
            </a:r>
            <a:r>
              <a:rPr kumimoji="0" lang="en-US" altLang="en-US" b="0" i="1"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Tackling Fraud, Airbnb Partners with Get Safe Online</a:t>
            </a: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 Retrieved from Airbnb: </a:t>
            </a: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hlinkClick r:id="rId3"/>
              </a:rPr>
              <a:t>https://news.airbnb.com/en-uk/tackling-fraud-airbnb</a:t>
            </a: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 -partners-with-get-safe-online/</a:t>
            </a:r>
            <a:endParaRPr kumimoji="0" lang="en-US" altLang="en-US" b="0" i="0" u="none" strike="noStrike" cap="none" normalizeH="0" baseline="0" dirty="0">
              <a:ln>
                <a:noFill/>
              </a:ln>
              <a:solidFill>
                <a:schemeClr val="accent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Airbnb. (2021). Retrieved from https://news.airbnb.com/about-us/</a:t>
            </a:r>
            <a:endParaRPr kumimoji="0" lang="en-US" altLang="en-US" b="0" i="0" u="none" strike="noStrike" cap="none" normalizeH="0" baseline="0" dirty="0">
              <a:ln>
                <a:noFill/>
              </a:ln>
              <a:solidFill>
                <a:schemeClr val="accent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Amit, S. (2020). </a:t>
            </a:r>
            <a:r>
              <a:rPr kumimoji="0" lang="en-US" altLang="en-US" b="0" i="1"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Leading in the Digital World.</a:t>
            </a: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 MIT PRESS.</a:t>
            </a:r>
            <a:endParaRPr kumimoji="0" lang="en-US" altLang="en-US" b="0" i="0" u="none" strike="noStrike" cap="none" normalizeH="0" baseline="0" dirty="0">
              <a:ln>
                <a:noFill/>
              </a:ln>
              <a:solidFill>
                <a:schemeClr val="accent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Apau, R. (2019). CYBER-CRIME AND ITS EFFECTS ON E-COMMERCE TECHNOLOGIES. </a:t>
            </a:r>
            <a:r>
              <a:rPr kumimoji="0" lang="en-US" altLang="en-US" b="0" i="1"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Journal of Information</a:t>
            </a: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 44-50.</a:t>
            </a:r>
            <a:endParaRPr kumimoji="0" lang="en-US" altLang="en-US" b="0" i="0" u="none" strike="noStrike" cap="none" normalizeH="0" baseline="0" dirty="0">
              <a:ln>
                <a:noFill/>
              </a:ln>
              <a:solidFill>
                <a:schemeClr val="accent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Capra, L. (2016). Who Benefits from the “Sharing” Economy of Airbnb. </a:t>
            </a:r>
            <a:r>
              <a:rPr kumimoji="0" lang="en-US" altLang="en-US" b="0" i="1"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International World Wide Web Conferences Steering Committee,</a:t>
            </a: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 1-2.</a:t>
            </a:r>
            <a:endParaRPr kumimoji="0" lang="en-US" altLang="en-US" b="0" i="0" u="none" strike="noStrike" cap="none" normalizeH="0" baseline="0" dirty="0">
              <a:ln>
                <a:noFill/>
              </a:ln>
              <a:solidFill>
                <a:schemeClr val="accent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Casadesus- </a:t>
            </a:r>
            <a:r>
              <a:rPr kumimoji="0" lang="en-US" altLang="en-US" b="0" i="0" u="none" strike="noStrike" cap="none" normalizeH="0" baseline="0" dirty="0" err="1">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Masanell</a:t>
            </a: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 R. (2010). </a:t>
            </a:r>
            <a:r>
              <a:rPr kumimoji="0" lang="en-US" altLang="en-US" b="0" i="1"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From Strategy to Business Models and onto Tactics.</a:t>
            </a: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 LRP Long Range Planning.</a:t>
            </a:r>
            <a:endParaRPr kumimoji="0" lang="en-US" altLang="en-US" b="0" i="0" u="none" strike="noStrike" cap="none" normalizeH="0" baseline="0" dirty="0">
              <a:ln>
                <a:noFill/>
              </a:ln>
              <a:solidFill>
                <a:schemeClr val="accent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Chanda, V. (2018). Peer-to-peer selling in online platforms: A salient business model for virtual entrepreneurship. </a:t>
            </a:r>
            <a:r>
              <a:rPr kumimoji="0" lang="en-US" altLang="en-US" b="0" i="1"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Journal of Business Research</a:t>
            </a: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 1-4.</a:t>
            </a:r>
            <a:endParaRPr kumimoji="0" lang="en-US" altLang="en-US" b="0" i="0" u="none" strike="noStrike" cap="none" normalizeH="0" baseline="0" dirty="0">
              <a:ln>
                <a:noFill/>
              </a:ln>
              <a:solidFill>
                <a:schemeClr val="accent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Cusumano, Michael. (2015). How Traditional Firms Must Compete in the Sharing Economy. </a:t>
            </a:r>
            <a:r>
              <a:rPr kumimoji="0" lang="en-US" altLang="en-US" b="0" i="1"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Journal of Communications of the ACM</a:t>
            </a: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 32-34.</a:t>
            </a:r>
            <a:endParaRPr kumimoji="0" lang="en-US" altLang="en-US" b="0" i="0" u="none" strike="noStrike" cap="none" normalizeH="0" baseline="0" dirty="0">
              <a:ln>
                <a:noFill/>
              </a:ln>
              <a:solidFill>
                <a:schemeClr val="accent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Dolnicar, S. (2018). In </a:t>
            </a:r>
            <a:r>
              <a:rPr kumimoji="0" lang="en-US" altLang="en-US" b="0" i="1"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Peer-to-Peer accomodation networks</a:t>
            </a: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 (pp. 15-20). Goodfellow.</a:t>
            </a:r>
            <a:endParaRPr kumimoji="0" lang="en-US" altLang="en-US" b="0" i="0" u="none" strike="noStrike" cap="none" normalizeH="0" baseline="0" dirty="0">
              <a:ln>
                <a:noFill/>
              </a:ln>
              <a:solidFill>
                <a:schemeClr val="accent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Dolnicar, S. (2018). </a:t>
            </a:r>
            <a:r>
              <a:rPr kumimoji="0" lang="en-US" altLang="en-US" b="0" i="1"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Environmental Sustainability.</a:t>
            </a: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 Goodfellows Publishers.</a:t>
            </a:r>
            <a:endParaRPr kumimoji="0" lang="en-US" altLang="en-US" b="0" i="0" u="none" strike="noStrike" cap="none" normalizeH="0" baseline="0" dirty="0">
              <a:ln>
                <a:noFill/>
              </a:ln>
              <a:solidFill>
                <a:schemeClr val="accent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Dolnicar, S. (2018). </a:t>
            </a:r>
            <a:r>
              <a:rPr kumimoji="0" lang="en-US" altLang="en-US" b="0" i="1"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Peer to Peer accommodation networks.</a:t>
            </a: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 Goodfellows Publishers.</a:t>
            </a:r>
            <a:endParaRPr kumimoji="0" lang="en-US" altLang="en-US" b="0" i="0" u="none" strike="noStrike" cap="none" normalizeH="0" baseline="0" dirty="0">
              <a:ln>
                <a:noFill/>
              </a:ln>
              <a:solidFill>
                <a:schemeClr val="accent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Dolnicar, S. (2018). </a:t>
            </a:r>
            <a:r>
              <a:rPr kumimoji="0" lang="en-US" altLang="en-US" b="0" i="1"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Peer-to-peer accommodation networks.</a:t>
            </a: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 Goodfellows Publisher.</a:t>
            </a:r>
            <a:endParaRPr kumimoji="0" lang="en-US" altLang="en-US" b="0" i="0" u="none" strike="noStrike" cap="none" normalizeH="0" baseline="0" dirty="0">
              <a:ln>
                <a:noFill/>
              </a:ln>
              <a:solidFill>
                <a:schemeClr val="accent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Dolnicar, S. (2018). </a:t>
            </a:r>
            <a:r>
              <a:rPr kumimoji="0" lang="en-US" altLang="en-US" b="0" i="1"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Peer-to-peer accommodation networks.</a:t>
            </a: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 Goodfellows.</a:t>
            </a:r>
            <a:endParaRPr kumimoji="0" lang="en-US" altLang="en-US" b="0" i="0" u="none" strike="noStrike" cap="none" normalizeH="0" baseline="0" dirty="0">
              <a:ln>
                <a:noFill/>
              </a:ln>
              <a:solidFill>
                <a:schemeClr val="accent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Dolnicar, S. (2018). </a:t>
            </a:r>
            <a:r>
              <a:rPr kumimoji="0" lang="en-US" altLang="en-US" b="0" i="1"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Peer-to-peer accommodation networks.</a:t>
            </a: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 Goodfellows.</a:t>
            </a:r>
            <a:endParaRPr kumimoji="0" lang="en-US" altLang="en-US" b="0" i="0" u="none" strike="noStrike" cap="none" normalizeH="0" baseline="0" dirty="0">
              <a:ln>
                <a:noFill/>
              </a:ln>
              <a:solidFill>
                <a:schemeClr val="accent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Dolnicar, S. (2018). </a:t>
            </a:r>
            <a:r>
              <a:rPr kumimoji="0" lang="en-US" altLang="en-US" b="0" i="1"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Peer-to-peer accommodation networks.</a:t>
            </a: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 goodfellows.</a:t>
            </a:r>
            <a:endParaRPr kumimoji="0" lang="en-US" altLang="en-US" b="0" i="0" u="none" strike="noStrike" cap="none" normalizeH="0" baseline="0" dirty="0">
              <a:ln>
                <a:noFill/>
              </a:ln>
              <a:solidFill>
                <a:schemeClr val="accent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Dolnicar, S. (2018). Peer-to-Peer accommodation networks. Goodfellows.</a:t>
            </a:r>
            <a:endParaRPr kumimoji="0" lang="en-US" altLang="en-US" b="0" i="0" u="none" strike="noStrike" cap="none" normalizeH="0" baseline="0" dirty="0">
              <a:ln>
                <a:noFill/>
              </a:ln>
              <a:solidFill>
                <a:schemeClr val="accent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Dolnicar, S. (2018). </a:t>
            </a:r>
            <a:r>
              <a:rPr kumimoji="0" lang="en-US" altLang="en-US" b="0" i="1"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Peer-to-peer accomodation networks.</a:t>
            </a: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 Goodfellow.</a:t>
            </a:r>
            <a:endParaRPr kumimoji="0" lang="en-US" altLang="en-US" b="0" i="0" u="none" strike="noStrike" cap="none" normalizeH="0" baseline="0" dirty="0">
              <a:ln>
                <a:noFill/>
              </a:ln>
              <a:solidFill>
                <a:schemeClr val="accent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Dolnicar, S. (2018). </a:t>
            </a:r>
            <a:r>
              <a:rPr kumimoji="0" lang="en-US" altLang="en-US" b="0" i="1"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Peer-to-Peer accomodation networks.</a:t>
            </a: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 Goodfellows Publishers.</a:t>
            </a:r>
            <a:endParaRPr kumimoji="0" lang="en-US" altLang="en-US" b="0" i="0" u="none" strike="noStrike" cap="none" normalizeH="0" baseline="0" dirty="0">
              <a:ln>
                <a:noFill/>
              </a:ln>
              <a:solidFill>
                <a:schemeClr val="accent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Dolnicar, S. (2018). Peer-To-Peer accomodation networks. Goodfellows.</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solidFill>
                <a:schemeClr val="accent1"/>
              </a:solidFill>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sng" strike="noStrike" cap="none" normalizeH="0" baseline="0" dirty="0">
                <a:ln>
                  <a:noFill/>
                </a:ln>
                <a:solidFill>
                  <a:schemeClr val="accent1"/>
                </a:solidFill>
                <a:effectLst/>
                <a:latin typeface="Calibri" panose="020F0502020204030204" pitchFamily="34" charset="0"/>
                <a:cs typeface="Times New Roman" panose="02020603050405020304" pitchFamily="18" charset="0"/>
              </a:rPr>
              <a:t>Full list of 46 references in notes</a:t>
            </a:r>
            <a:r>
              <a:rPr kumimoji="0" lang="en-US" altLang="en-US" sz="900" b="1" i="0" u="sng" strike="noStrike" cap="none" normalizeH="0" baseline="0" dirty="0">
                <a:ln>
                  <a:noFill/>
                </a:ln>
                <a:solidFill>
                  <a:schemeClr val="accent1"/>
                </a:solidFill>
                <a:effectLst/>
                <a:latin typeface="Calibri" panose="020F0502020204030204" pitchFamily="34" charset="0"/>
                <a:cs typeface="Times New Roman" panose="02020603050405020304" pitchFamily="18" charset="0"/>
              </a:rPr>
              <a:t>.</a:t>
            </a:r>
            <a:endParaRPr kumimoji="0" lang="en-US" altLang="en-US" sz="1200" b="1" i="0" u="sng"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25255138"/>
      </p:ext>
    </p:extLst>
  </p:cSld>
  <p:clrMapOvr>
    <a:masterClrMapping/>
  </p:clrMapOvr>
</p:sld>
</file>

<file path=ppt/theme/theme1.xml><?xml version="1.0" encoding="utf-8"?>
<a:theme xmlns:a="http://schemas.openxmlformats.org/drawingml/2006/main" name="Isometric Proposal by Slidesgo">
  <a:themeElements>
    <a:clrScheme name="Simple Light">
      <a:dk1>
        <a:srgbClr val="263238"/>
      </a:dk1>
      <a:lt1>
        <a:srgbClr val="37474F"/>
      </a:lt1>
      <a:dk2>
        <a:srgbClr val="455A64"/>
      </a:dk2>
      <a:lt2>
        <a:srgbClr val="999999"/>
      </a:lt2>
      <a:accent1>
        <a:srgbClr val="E0E0E0"/>
      </a:accent1>
      <a:accent2>
        <a:srgbClr val="EBEBEB"/>
      </a:accent2>
      <a:accent3>
        <a:srgbClr val="FAFAFA"/>
      </a:accent3>
      <a:accent4>
        <a:srgbClr val="1FB299"/>
      </a:accent4>
      <a:accent5>
        <a:srgbClr val="23C7AC"/>
      </a:accent5>
      <a:accent6>
        <a:srgbClr val="7DEBD9"/>
      </a:accent6>
      <a:hlink>
        <a:srgbClr val="7DEBD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1258</TotalTime>
  <Words>4690</Words>
  <Application>Microsoft Macintosh PowerPoint</Application>
  <PresentationFormat>On-screen Show (16:9)</PresentationFormat>
  <Paragraphs>183</Paragraphs>
  <Slides>14</Slides>
  <Notes>14</Notes>
  <HiddenSlides>0</HiddenSlides>
  <MMClips>11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Abel</vt:lpstr>
      <vt:lpstr>Arial</vt:lpstr>
      <vt:lpstr>Calibri</vt:lpstr>
      <vt:lpstr>Dosis ExtraLight</vt:lpstr>
      <vt:lpstr>Fira Sans Condensed ExtraLight</vt:lpstr>
      <vt:lpstr>Josefin Sans</vt:lpstr>
      <vt:lpstr>Staatliches</vt:lpstr>
      <vt:lpstr>Isometric Proposal by Slidesgo</vt:lpstr>
      <vt:lpstr>DIGITAL BUSINESS IN 2021</vt:lpstr>
      <vt:lpstr>Introduction</vt:lpstr>
      <vt:lpstr>The Sharing Economy</vt:lpstr>
      <vt:lpstr>Collaborative Consumption</vt:lpstr>
      <vt:lpstr>E-commerce. </vt:lpstr>
      <vt:lpstr>Value</vt:lpstr>
      <vt:lpstr>Business Model – Multi Sided Platform</vt:lpstr>
      <vt:lpstr>Business Model – Peer to Peer</vt:lpstr>
      <vt:lpstr>Digital Disruption</vt:lpstr>
      <vt:lpstr>Perspective </vt:lpstr>
      <vt:lpstr>Sustainability.</vt:lpstr>
      <vt:lpstr>Concluding the 7 themes.  </vt:lpstr>
      <vt:lpstr>THANK YOU FOR LISTENING.</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ISOMETRIC PROPOSAL</dc:title>
  <cp:lastModifiedBy>dorothy lewis</cp:lastModifiedBy>
  <cp:revision>35</cp:revision>
  <dcterms:modified xsi:type="dcterms:W3CDTF">2021-02-24T23:28:57Z</dcterms:modified>
</cp:coreProperties>
</file>