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320" r:id="rId3"/>
    <p:sldId id="261" r:id="rId4"/>
    <p:sldId id="313" r:id="rId5"/>
    <p:sldId id="268" r:id="rId6"/>
    <p:sldId id="311" r:id="rId7"/>
    <p:sldId id="304" r:id="rId8"/>
    <p:sldId id="321" r:id="rId9"/>
    <p:sldId id="314" r:id="rId10"/>
    <p:sldId id="263" r:id="rId11"/>
    <p:sldId id="319" r:id="rId12"/>
    <p:sldId id="29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9" d="100"/>
          <a:sy n="119" d="100"/>
        </p:scale>
        <p:origin x="234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1751011" y="609603"/>
            <a:ext cx="8676220" cy="3200400"/>
          </a:xfrm>
        </p:spPr>
        <p:txBody>
          <a:bodyPr anchor="b" anchorCtr="1"/>
          <a:lstStyle>
            <a:lvl1pPr algn="ctr">
              <a:defRPr sz="4800">
                <a:effectLst>
                  <a:outerShdw dist="31751" dir="13199965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751011" y="3886200"/>
            <a:ext cx="8676220" cy="1904996"/>
          </a:xfrm>
        </p:spPr>
        <p:txBody>
          <a:bodyPr anchor="t" anchorCtr="1"/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D18151-906E-45AB-AC77-281371487B1E}" type="datetime1">
              <a:rPr lang="en-GB"/>
              <a:pPr lvl="0"/>
              <a:t>07/11/2023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6D9626-46BC-42C5-BC36-8566C0769BD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974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7AA0D9-D311-4092-A16B-C6D8A360C70A}" type="datetime1">
              <a:rPr lang="en-GB"/>
              <a:pPr lvl="0"/>
              <a:t>07/11/2023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B979EC-AC60-4AD4-B6CC-557721A2FBB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9452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751011" y="3308582"/>
            <a:ext cx="8686800" cy="1468800"/>
          </a:xfrm>
        </p:spPr>
        <p:txBody>
          <a:bodyPr anchor="b"/>
          <a:lstStyle>
            <a:lvl1pPr algn="r"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1751011" y="4777383"/>
            <a:ext cx="8686800" cy="860395"/>
          </a:xfrm>
        </p:spPr>
        <p:txBody>
          <a:bodyPr anchor="t"/>
          <a:lstStyle>
            <a:lvl1pPr marL="0" indent="0" algn="r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E3EA9A-39D4-48BA-B399-C58605DEA852}" type="datetime1">
              <a:rPr lang="en-GB"/>
              <a:pPr lvl="0"/>
              <a:t>07/11/2023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2A8B3F-D060-4009-8629-B1E2B3B3EBA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4607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141408" y="2667003"/>
            <a:ext cx="4876796" cy="3124203"/>
          </a:xfrm>
        </p:spPr>
        <p:txBody>
          <a:bodyPr/>
          <a:lstStyle>
            <a:lvl1pPr>
              <a:spcBef>
                <a:spcPts val="400"/>
              </a:spcBef>
              <a:defRPr sz="1800"/>
            </a:lvl1pPr>
            <a:lvl2pPr>
              <a:defRPr sz="1600"/>
            </a:lvl2pPr>
            <a:lvl3pPr>
              <a:spcBef>
                <a:spcPts val="300"/>
              </a:spcBef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170608" y="2667003"/>
            <a:ext cx="4876796" cy="3124203"/>
          </a:xfrm>
        </p:spPr>
        <p:txBody>
          <a:bodyPr/>
          <a:lstStyle>
            <a:lvl1pPr>
              <a:spcBef>
                <a:spcPts val="400"/>
              </a:spcBef>
              <a:defRPr sz="1800"/>
            </a:lvl1pPr>
            <a:lvl2pPr>
              <a:defRPr sz="1600"/>
            </a:lvl2pPr>
            <a:lvl3pPr>
              <a:spcBef>
                <a:spcPts val="300"/>
              </a:spcBef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C8C772-7278-4DA5-8AFA-B9667E412384}" type="datetime1">
              <a:rPr lang="en-GB"/>
              <a:pPr lvl="0"/>
              <a:t>07/11/2023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E5DD77-5DA1-4D10-A48C-C0F6D3C71E4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326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1429280" y="2658535"/>
            <a:ext cx="4588934" cy="576264"/>
          </a:xfrm>
        </p:spPr>
        <p:txBody>
          <a:bodyPr anchor="b"/>
          <a:lstStyle>
            <a:lvl1pPr marL="0" indent="0">
              <a:spcBef>
                <a:spcPts val="700"/>
              </a:spcBef>
              <a:buNone/>
              <a:defRPr sz="2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1141408" y="3243257"/>
            <a:ext cx="4876796" cy="2547939"/>
          </a:xfrm>
        </p:spPr>
        <p:txBody>
          <a:bodyPr anchor="t"/>
          <a:lstStyle>
            <a:lvl1pPr>
              <a:spcBef>
                <a:spcPts val="400"/>
              </a:spcBef>
              <a:defRPr sz="1800"/>
            </a:lvl1pPr>
            <a:lvl2pPr>
              <a:defRPr sz="1600"/>
            </a:lvl2pPr>
            <a:lvl3pPr>
              <a:spcBef>
                <a:spcPts val="300"/>
              </a:spcBef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6443136" y="2667003"/>
            <a:ext cx="4604278" cy="576264"/>
          </a:xfrm>
        </p:spPr>
        <p:txBody>
          <a:bodyPr anchor="b"/>
          <a:lstStyle>
            <a:lvl1pPr marL="0" indent="0">
              <a:spcBef>
                <a:spcPts val="700"/>
              </a:spcBef>
              <a:buNone/>
              <a:defRPr sz="2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6170608" y="3243257"/>
            <a:ext cx="4876796" cy="2547939"/>
          </a:xfrm>
        </p:spPr>
        <p:txBody>
          <a:bodyPr anchor="t"/>
          <a:lstStyle>
            <a:lvl1pPr>
              <a:spcBef>
                <a:spcPts val="400"/>
              </a:spcBef>
              <a:defRPr sz="1800"/>
            </a:lvl1pPr>
            <a:lvl2pPr>
              <a:defRPr sz="1600"/>
            </a:lvl2pPr>
            <a:lvl3pPr>
              <a:spcBef>
                <a:spcPts val="300"/>
              </a:spcBef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00C59D-DAAF-46B8-AAE5-F9F3EEA8DF19}" type="datetime1">
              <a:rPr lang="en-GB"/>
              <a:pPr lvl="0"/>
              <a:t>07/11/2023</a:t>
            </a:fld>
            <a:endParaRPr lang="en-GB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8AED81-2DED-42E7-AA57-B9CADF1243F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17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873EA6-81A4-401E-B17C-30CC0BEED0F5}" type="datetime1">
              <a:rPr lang="en-GB"/>
              <a:pPr lvl="0"/>
              <a:t>07/11/2023</a:t>
            </a:fld>
            <a:endParaRPr lang="en-GB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0659E6-7334-4B45-9120-DB25968FC5B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472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9B5037-D226-45BD-BD6A-9EE55E319308}" type="datetime1">
              <a:rPr lang="en-GB"/>
              <a:pPr lvl="0"/>
              <a:t>07/11/2023</a:t>
            </a:fld>
            <a:endParaRPr lang="en-GB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5486B5-4CD7-4988-8CC2-8BF4754F27D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4984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41408" y="1600200"/>
            <a:ext cx="3549124" cy="1371600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103815" y="609603"/>
            <a:ext cx="5943600" cy="518160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141408" y="2971800"/>
            <a:ext cx="3549124" cy="18288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4F09C2-2C76-4183-8162-CAFAC9AC6EB3}" type="datetime1">
              <a:rPr lang="en-GB"/>
              <a:pPr lvl="0"/>
              <a:t>07/11/2023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D2C7D1-0BD9-4829-B642-942C8B773E6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56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41408" y="1600200"/>
            <a:ext cx="5333996" cy="1371600"/>
          </a:xfrm>
        </p:spPr>
        <p:txBody>
          <a:bodyPr anchor="b"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7433733" y="-18288"/>
            <a:ext cx="3276596" cy="6903720"/>
          </a:xfrm>
          <a:ln w="38103">
            <a:solidFill>
              <a:srgbClr val="363D46"/>
            </a:solidFill>
            <a:prstDash val="solid"/>
          </a:ln>
        </p:spPr>
        <p:txBody>
          <a:bodyPr anchor="t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141408" y="2971800"/>
            <a:ext cx="5333996" cy="18288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>
          <a:xfrm>
            <a:off x="6399208" y="5883277"/>
            <a:ext cx="9144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15B5B15-A5C2-46B4-AE8C-510673E21818}" type="datetime1">
              <a:rPr lang="en-GB"/>
              <a:pPr lvl="0"/>
              <a:t>07/11/2023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>
          <a:xfrm>
            <a:off x="1141408" y="5883277"/>
            <a:ext cx="510539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>
          <a:xfrm>
            <a:off x="10742608" y="5883277"/>
            <a:ext cx="3225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025A3DB-A955-4F24-BAA8-5C69B9F1ADE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537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41408" y="4732861"/>
            <a:ext cx="9905996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4294967295"/>
          </p:nvPr>
        </p:nvSpPr>
        <p:spPr>
          <a:xfrm>
            <a:off x="1979611" y="932111"/>
            <a:ext cx="8225942" cy="3164976"/>
          </a:xfrm>
          <a:ln w="38103">
            <a:solidFill>
              <a:srgbClr val="363D46"/>
            </a:solidFill>
            <a:prstDash val="solid"/>
          </a:ln>
        </p:spPr>
        <p:txBody>
          <a:bodyPr anchor="t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1141408" y="5299606"/>
            <a:ext cx="9905996" cy="493711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0BCAF0-7E1A-424F-A78E-76FE1B65AE40}" type="datetime1">
              <a:rPr lang="en-GB"/>
              <a:pPr lvl="0"/>
              <a:t>07/11/2023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460022C-74EF-4DDF-91BF-08D22CA1467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004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41408" y="609603"/>
            <a:ext cx="9905996" cy="312420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41408" y="4343400"/>
            <a:ext cx="9905996" cy="1447796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0D344D-9DD9-40BB-B1AE-6EB500151B23}" type="datetime1">
              <a:rPr lang="en-GB"/>
              <a:pPr lvl="0"/>
              <a:t>07/11/2023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DE94AA-245E-4848-9853-40B977D29B7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6799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3"/>
          <p:cNvSpPr txBox="1"/>
          <p:nvPr/>
        </p:nvSpPr>
        <p:spPr>
          <a:xfrm>
            <a:off x="836611" y="786822"/>
            <a:ext cx="609603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6F6F6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“</a:t>
            </a:r>
          </a:p>
        </p:txBody>
      </p:sp>
      <p:sp>
        <p:nvSpPr>
          <p:cNvPr id="3" name="TextBox 14"/>
          <p:cNvSpPr txBox="1"/>
          <p:nvPr/>
        </p:nvSpPr>
        <p:spPr>
          <a:xfrm>
            <a:off x="10437811" y="2743200"/>
            <a:ext cx="609603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6F6F6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”</a:t>
            </a:r>
          </a:p>
        </p:txBody>
      </p:sp>
      <p:sp>
        <p:nvSpPr>
          <p:cNvPr id="4" name="Title 1"/>
          <p:cNvSpPr txBox="1">
            <a:spLocks noGrp="1"/>
          </p:cNvSpPr>
          <p:nvPr>
            <p:ph type="title"/>
          </p:nvPr>
        </p:nvSpPr>
        <p:spPr>
          <a:xfrm>
            <a:off x="1446215" y="609603"/>
            <a:ext cx="9296393" cy="2743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9"/>
          <p:cNvSpPr txBox="1">
            <a:spLocks noGrp="1"/>
          </p:cNvSpPr>
          <p:nvPr>
            <p:ph type="body" idx="4294967295"/>
          </p:nvPr>
        </p:nvSpPr>
        <p:spPr>
          <a:xfrm>
            <a:off x="1674815" y="3352803"/>
            <a:ext cx="8839203" cy="38100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41408" y="4343400"/>
            <a:ext cx="9905996" cy="1447796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EF1C9D-0E43-4974-891A-CFFC4FB893DA}" type="datetime1">
              <a:rPr lang="en-GB"/>
              <a:pPr lvl="0"/>
              <a:t>07/11/2023</a:t>
            </a:fld>
            <a:endParaRPr lang="en-GB"/>
          </a:p>
        </p:txBody>
      </p:sp>
      <p:sp>
        <p:nvSpPr>
          <p:cNvPr id="8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18D4F8-73BA-4F84-A48D-3629FFE1119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32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41408" y="3308582"/>
            <a:ext cx="9905996" cy="1468800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41408" y="4777383"/>
            <a:ext cx="9905996" cy="860395"/>
          </a:xfrm>
        </p:spPr>
        <p:txBody>
          <a:bodyPr anchor="t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9116AB-78BE-4180-8693-3FE36D76D026}" type="datetime1">
              <a:rPr lang="en-GB"/>
              <a:pPr lvl="0"/>
              <a:t>07/11/2023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524E50-83AD-4425-94C5-1790A84ECDB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818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3"/>
          <p:cNvSpPr txBox="1"/>
          <p:nvPr/>
        </p:nvSpPr>
        <p:spPr>
          <a:xfrm>
            <a:off x="836611" y="786822"/>
            <a:ext cx="609603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6F6F6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“</a:t>
            </a:r>
          </a:p>
        </p:txBody>
      </p:sp>
      <p:sp>
        <p:nvSpPr>
          <p:cNvPr id="3" name="TextBox 14"/>
          <p:cNvSpPr txBox="1"/>
          <p:nvPr/>
        </p:nvSpPr>
        <p:spPr>
          <a:xfrm>
            <a:off x="10437811" y="2743200"/>
            <a:ext cx="609603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6F6F6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”</a:t>
            </a:r>
          </a:p>
        </p:txBody>
      </p:sp>
      <p:sp>
        <p:nvSpPr>
          <p:cNvPr id="4" name="Title 1"/>
          <p:cNvSpPr txBox="1">
            <a:spLocks noGrp="1"/>
          </p:cNvSpPr>
          <p:nvPr>
            <p:ph type="title"/>
          </p:nvPr>
        </p:nvSpPr>
        <p:spPr>
          <a:xfrm>
            <a:off x="1446215" y="609603"/>
            <a:ext cx="9296393" cy="27432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9"/>
          <p:cNvSpPr txBox="1">
            <a:spLocks noGrp="1"/>
          </p:cNvSpPr>
          <p:nvPr>
            <p:ph type="body" idx="4294967295"/>
          </p:nvPr>
        </p:nvSpPr>
        <p:spPr>
          <a:xfrm>
            <a:off x="1141408" y="3886200"/>
            <a:ext cx="9905996" cy="888997"/>
          </a:xfrm>
        </p:spPr>
        <p:txBody>
          <a:bodyPr anchor="b"/>
          <a:lstStyle>
            <a:lvl1pPr marL="0">
              <a:spcBef>
                <a:spcPts val="0"/>
              </a:spcBef>
              <a:buNone/>
              <a:defRPr sz="2400" cap="all">
                <a:effectLst>
                  <a:outerShdw dist="38099" dir="14040142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41408" y="4775197"/>
            <a:ext cx="9905996" cy="1015998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7E0FBE-F00F-4758-B862-965744CC592E}" type="datetime1">
              <a:rPr lang="en-GB"/>
              <a:pPr lvl="0"/>
              <a:t>07/11/2023</a:t>
            </a:fld>
            <a:endParaRPr lang="en-GB"/>
          </a:p>
        </p:txBody>
      </p:sp>
      <p:sp>
        <p:nvSpPr>
          <p:cNvPr id="8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EBD9D7-1E64-4A53-A613-4A2D925F8E7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9937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41408" y="609603"/>
            <a:ext cx="9905996" cy="27432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/>
          <p:cNvSpPr txBox="1">
            <a:spLocks noGrp="1"/>
          </p:cNvSpPr>
          <p:nvPr>
            <p:ph type="body" idx="4294967295"/>
          </p:nvPr>
        </p:nvSpPr>
        <p:spPr>
          <a:xfrm>
            <a:off x="1141408" y="3505196"/>
            <a:ext cx="9905996" cy="838203"/>
          </a:xfrm>
        </p:spPr>
        <p:txBody>
          <a:bodyPr anchor="b"/>
          <a:lstStyle>
            <a:lvl1pPr marL="0">
              <a:spcBef>
                <a:spcPts val="0"/>
              </a:spcBef>
              <a:buNone/>
              <a:defRPr sz="2800" cap="all">
                <a:effectLst>
                  <a:outerShdw dist="38099" dir="14040142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41408" y="4343400"/>
            <a:ext cx="9905996" cy="1447796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FC90A4-A9B1-4004-AACA-FF66F6319851}" type="datetime1">
              <a:rPr lang="en-GB"/>
              <a:pPr lvl="0"/>
              <a:t>07/11/2023</a:t>
            </a:fld>
            <a:endParaRPr lang="en-GB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85438EE-A26A-4A1B-8C90-D915EB72A77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9172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A3450C-145E-4BA4-95A5-3C42186F5503}" type="datetime1">
              <a:rPr lang="en-GB"/>
              <a:pPr lvl="0"/>
              <a:t>07/11/2023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BBD570-3556-4AF4-B77C-B6F93DD6034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5343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8836898" y="609603"/>
            <a:ext cx="2210516" cy="518160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1141408" y="609603"/>
            <a:ext cx="7543800" cy="5181603"/>
          </a:xfrm>
        </p:spPr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F14F37-FD4D-480B-A3C1-00FC8C5D2A49}" type="datetime1">
              <a:rPr lang="en-GB"/>
              <a:pPr lvl="0"/>
              <a:t>07/11/2023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1D9F0E-736D-4CF2-9D57-5F802DDE4E6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581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1141408" y="609603"/>
            <a:ext cx="9905996" cy="19049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1141408" y="2667003"/>
            <a:ext cx="9905996" cy="31242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8837611" y="5883277"/>
            <a:ext cx="1600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1" i="0" u="none" strike="noStrike" kern="1200" cap="none" spc="0" baseline="0">
                <a:solidFill>
                  <a:srgbClr val="BFBFBF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entury Gothic"/>
              </a:defRPr>
            </a:lvl1pPr>
          </a:lstStyle>
          <a:p>
            <a:pPr lvl="0"/>
            <a:fld id="{7C640C72-1B01-4961-97E8-FC2DBDD1E3AB}" type="datetime1">
              <a:rPr lang="en-GB"/>
              <a:pPr lvl="0"/>
              <a:t>07/11/2023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1141408" y="5883277"/>
            <a:ext cx="7543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1" i="0" u="none" strike="noStrike" kern="1200" cap="none" spc="0" baseline="0">
                <a:solidFill>
                  <a:srgbClr val="BFBFBF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entury Gothic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10514008" y="5883277"/>
            <a:ext cx="55116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1" i="0" u="none" strike="noStrike" kern="1200" cap="none" spc="0" baseline="0">
                <a:solidFill>
                  <a:srgbClr val="BFBFBF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entury Gothic"/>
              </a:defRPr>
            </a:lvl1pPr>
          </a:lstStyle>
          <a:p>
            <a:pPr lvl="0"/>
            <a:fld id="{B98D0753-B409-4FA0-AD78-A4668FBD7B2E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200" b="0" i="0" u="none" strike="noStrike" kern="1200" cap="all" spc="0" baseline="0">
          <a:solidFill>
            <a:srgbClr val="000000"/>
          </a:solidFill>
          <a:effectLst>
            <a:outerShdw dist="38099" dir="14040142">
              <a:srgbClr val="000000"/>
            </a:outerShdw>
          </a:effectLst>
          <a:uFillTx/>
          <a:latin typeface="Century Gothic"/>
        </a:defRPr>
      </a:lvl1pPr>
    </p:titleStyle>
    <p:bodyStyle>
      <a:lvl1pPr marL="285750" marR="0" lvl="0" indent="-285750" algn="l" defTabSz="457200" rtl="0" fontAlgn="auto" hangingPunct="1">
        <a:lnSpc>
          <a:spcPct val="100000"/>
        </a:lnSpc>
        <a:spcBef>
          <a:spcPts val="500"/>
        </a:spcBef>
        <a:spcAft>
          <a:spcPts val="600"/>
        </a:spcAft>
        <a:buClr>
          <a:srgbClr val="FFFFFF"/>
        </a:buClr>
        <a:buSzPct val="100000"/>
        <a:buFont typeface="Arial"/>
        <a:buChar char="•"/>
        <a:tabLst/>
        <a:defRPr lang="en-US" sz="2000" b="0" i="0" u="none" strike="noStrike" kern="1200" cap="small" spc="0" baseline="0">
          <a:solidFill>
            <a:srgbClr val="000000"/>
          </a:solidFill>
          <a:effectLst>
            <a:outerShdw dist="12696" dir="13859648">
              <a:srgbClr val="000000"/>
            </a:outerShdw>
          </a:effectLst>
          <a:uFillTx/>
          <a:latin typeface="Century Gothic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FFFFFF"/>
        </a:buClr>
        <a:buSzPct val="100000"/>
        <a:buFont typeface="Arial"/>
        <a:buChar char="•"/>
        <a:tabLst/>
        <a:defRPr lang="en-US" sz="1800" b="0" i="0" u="none" strike="noStrike" kern="1200" cap="small" spc="0" baseline="0">
          <a:solidFill>
            <a:srgbClr val="000000"/>
          </a:solidFill>
          <a:effectLst>
            <a:outerShdw dist="12696" dir="13859648">
              <a:srgbClr val="000000"/>
            </a:outerShdw>
          </a:effectLst>
          <a:uFillTx/>
          <a:latin typeface="Century Gothic"/>
        </a:defRPr>
      </a:lvl2pPr>
      <a:lvl3pPr marL="1200150" marR="0" lvl="2" indent="-2857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FFFFFF"/>
        </a:buClr>
        <a:buSzPct val="100000"/>
        <a:buFont typeface="Arial"/>
        <a:buChar char="•"/>
        <a:tabLst/>
        <a:defRPr lang="en-US" sz="1600" b="0" i="0" u="none" strike="noStrike" kern="1200" cap="small" spc="0" baseline="0">
          <a:solidFill>
            <a:srgbClr val="000000"/>
          </a:solidFill>
          <a:effectLst>
            <a:outerShdw dist="12696" dir="13859648">
              <a:srgbClr val="000000"/>
            </a:outerShdw>
          </a:effectLst>
          <a:uFillTx/>
          <a:latin typeface="Century Gothic"/>
        </a:defRPr>
      </a:lvl3pPr>
      <a:lvl4pPr marL="1543050" marR="0" lvl="3" indent="-171450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FFFFFF"/>
        </a:buClr>
        <a:buSzPct val="100000"/>
        <a:buFont typeface="Arial"/>
        <a:buChar char="•"/>
        <a:tabLst/>
        <a:defRPr lang="en-US" sz="1400" b="0" i="0" u="none" strike="noStrike" kern="1200" cap="small" spc="0" baseline="0">
          <a:solidFill>
            <a:srgbClr val="000000"/>
          </a:solidFill>
          <a:effectLst>
            <a:outerShdw dist="12696" dir="13859648">
              <a:srgbClr val="000000"/>
            </a:outerShdw>
          </a:effectLst>
          <a:uFillTx/>
          <a:latin typeface="Century Gothic"/>
        </a:defRPr>
      </a:lvl4pPr>
      <a:lvl5pPr marL="2000250" marR="0" lvl="4" indent="-171450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FFFFFF"/>
        </a:buClr>
        <a:buSzPct val="100000"/>
        <a:buFont typeface="Arial"/>
        <a:buChar char="•"/>
        <a:tabLst/>
        <a:defRPr lang="en-US" sz="1400" b="0" i="0" u="none" strike="noStrike" kern="1200" cap="small" spc="0" baseline="0">
          <a:solidFill>
            <a:srgbClr val="000000"/>
          </a:solidFill>
          <a:effectLst>
            <a:outerShdw dist="12696" dir="13859648">
              <a:srgbClr val="000000"/>
            </a:outerShdw>
          </a:effectLst>
          <a:uFillTx/>
          <a:latin typeface="Century Gothic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hyperlink" Target="https://krannert.purdue.edu/konline/spring2006/krannertData/ethics.asp#:~:text=Ben%20%26%20Jerry%E2%80%99s%20co-founder%20talks%20ethics%2C%20ice%20cream,cream%20and%20a%20discussion%20of%20values-driven%20business%20practices." TargetMode="External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hyperlink" Target="https://www.thebodyshop.com/en-gb/about-us/brand-values/community-fair-trade/a/a00009" TargetMode="External"/><Relationship Id="rId10" Type="http://schemas.openxmlformats.org/officeDocument/2006/relationships/image" Target="../media/image9.jpeg"/><Relationship Id="rId4" Type="http://schemas.openxmlformats.org/officeDocument/2006/relationships/image" Target="../media/image4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BE009D1-D26D-4F4F-AA60-96863AB13E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400" dirty="0">
                <a:solidFill>
                  <a:schemeClr val="bg1"/>
                </a:solidFill>
              </a:rPr>
              <a:t>Corporate Social Responsibility:</a:t>
            </a:r>
            <a:br>
              <a:rPr lang="en-US" sz="4400" dirty="0">
                <a:solidFill>
                  <a:schemeClr val="bg1"/>
                </a:solidFill>
              </a:rPr>
            </a:br>
            <a:r>
              <a:rPr lang="en-US" sz="4400" dirty="0">
                <a:solidFill>
                  <a:schemeClr val="bg1"/>
                </a:solidFill>
              </a:rPr>
              <a:t>Business, Ethics or both?</a:t>
            </a: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9278464B-426F-4009-B1AC-926D7FFD6DC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sz="3600" dirty="0">
              <a:solidFill>
                <a:schemeClr val="bg1"/>
              </a:solidFill>
            </a:endParaRPr>
          </a:p>
          <a:p>
            <a:r>
              <a:rPr lang="en-GB" sz="3600" dirty="0">
                <a:solidFill>
                  <a:schemeClr val="bg1"/>
                </a:solidFill>
              </a:rPr>
              <a:t>Mike Durke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105BC-CEF9-5958-15EA-739D21F17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>
                <a:solidFill>
                  <a:schemeClr val="bg1"/>
                </a:solidFill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11E09-649F-37F9-5EB5-FA31701D3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>
                <a:solidFill>
                  <a:schemeClr val="bg1"/>
                </a:solidFill>
              </a:rPr>
              <a:t>Ethics</a:t>
            </a:r>
          </a:p>
          <a:p>
            <a:r>
              <a:rPr lang="en-GB" sz="4000" dirty="0">
                <a:solidFill>
                  <a:schemeClr val="bg1"/>
                </a:solidFill>
              </a:rPr>
              <a:t>Key CSR Drivers</a:t>
            </a:r>
          </a:p>
          <a:p>
            <a:r>
              <a:rPr lang="en-GB" sz="4000" dirty="0">
                <a:solidFill>
                  <a:schemeClr val="bg1"/>
                </a:solidFill>
              </a:rPr>
              <a:t>Arguments against CSR</a:t>
            </a:r>
          </a:p>
          <a:p>
            <a:r>
              <a:rPr lang="en-GB" sz="4000" dirty="0">
                <a:solidFill>
                  <a:schemeClr val="bg1"/>
                </a:solidFill>
              </a:rPr>
              <a:t>People, Profit and Planet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01F5CA-62B0-7737-9466-AD54784C14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9976" y="626872"/>
            <a:ext cx="5669771" cy="2883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32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/>
          <p:nvPr/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all" spc="0" baseline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Ethics</a:t>
            </a:r>
          </a:p>
        </p:txBody>
      </p:sp>
      <p:sp>
        <p:nvSpPr>
          <p:cNvPr id="3" name="Rectangle 3"/>
          <p:cNvSpPr txBox="1"/>
          <p:nvPr/>
        </p:nvSpPr>
        <p:spPr>
          <a:xfrm>
            <a:off x="439143" y="87889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5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Ethics is a branch of philosophy that deals with what is considered to be right or wrong. 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5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Business ethics addresses what can be regarded as morally right and wrong in the way businesses make decisions and conduct their activities (Crane and Matten 2007). 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clrChange>
              <a:clrFrom>
                <a:srgbClr val="3F48CC"/>
              </a:clrFrom>
              <a:clrTo>
                <a:srgbClr val="3F48C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042477" y="0"/>
            <a:ext cx="5069808" cy="447901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ttp://www.altavistagardens.org/assets/images/2000px-Ben-jerrys-logo.svg.png">
            <a:hlinkClick r:id="rId3"/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457200" y="3727451"/>
            <a:ext cx="2781303" cy="976231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6" descr="http://www.gratisfaction.co.uk/wp-content/uploads/2015/05/FREE-Body-Shop-Makeover-And-Consultation-Graitsfaction-UK-Freebies.jpg">
            <a:hlinkClick r:id="rId5"/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>
            <a:off x="739777" y="4905371"/>
            <a:ext cx="1790066" cy="1754267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8" descr="http://logonoid.com/images/enron-logo.pn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9755477" y="4261113"/>
            <a:ext cx="2175083" cy="214463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5"/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54859" y="4491185"/>
            <a:ext cx="3208739" cy="188118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12" descr="https://upload.wikimedia.org/wikipedia/commons/thumb/f/f3/Volkswagen_logo.svg/2000px-Volkswagen_logo.svg.png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4457242" y="4479014"/>
            <a:ext cx="1905527" cy="19055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8" name="Picture 4" descr="Image result for jail bars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01FD0A"/>
              </a:clrFrom>
              <a:clrTo>
                <a:srgbClr val="01FD0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4648" y="4491185"/>
            <a:ext cx="3184430" cy="1827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 rot="20347038">
            <a:off x="6593908" y="5047056"/>
            <a:ext cx="309212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>
                <a:solidFill>
                  <a:srgbClr val="FF0000"/>
                </a:solidFill>
              </a:rPr>
              <a:t>150 years 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sports direct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344" y="-1035496"/>
            <a:ext cx="6715125" cy="490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pound sign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344" y="2996952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down arrow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3592" y="3140968"/>
            <a:ext cx="1868967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6873271" y="6093296"/>
            <a:ext cx="489654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http://news.sky.com/story/sports-direct-working-conditions-appalling-10508933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E8DEBD-4CFC-4CC8-A812-139973923F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2104" y="2639530"/>
            <a:ext cx="4580720" cy="2162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0592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/>
          <p:nvPr/>
        </p:nvSpPr>
        <p:spPr>
          <a:xfrm>
            <a:off x="457200" y="526319"/>
            <a:ext cx="9743256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0" i="0" u="sng" strike="noStrike" kern="1200" cap="all" spc="0" baseline="0" dirty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Key Drivers in CSR</a:t>
            </a:r>
          </a:p>
        </p:txBody>
      </p:sp>
      <p:sp>
        <p:nvSpPr>
          <p:cNvPr id="3" name="Rectangle 3"/>
          <p:cNvSpPr txBox="1"/>
          <p:nvPr/>
        </p:nvSpPr>
        <p:spPr>
          <a:xfrm>
            <a:off x="457200" y="1484784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Changing social expectations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Greater Regulatory Pressures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Environmental/sustainability issues 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Increasing affluence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Globalisation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Brand Reputation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Increasing speed of communication</a:t>
            </a:r>
          </a:p>
          <a:p>
            <a:pPr marL="285750" marR="0" lvl="0" indent="-285750" algn="l" defTabSz="457200" rtl="0" fontAlgn="auto" hangingPunct="1">
              <a:lnSpc>
                <a:spcPct val="80000"/>
              </a:lnSpc>
              <a:spcBef>
                <a:spcPts val="5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small" spc="0" baseline="0" dirty="0">
              <a:solidFill>
                <a:srgbClr val="000000"/>
              </a:solidFill>
              <a:effectLst>
                <a:outerShdw dist="12696" dir="13859648">
                  <a:srgbClr val="000000"/>
                </a:outerShdw>
              </a:effectLst>
              <a:uFillTx/>
              <a:latin typeface="Comic Sans MS" pitchFamily="66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75FD42-9E70-4875-B19A-B2FE198455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6040" y="1124744"/>
            <a:ext cx="5278760" cy="47619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6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1"/>
          <p:cNvGrpSpPr/>
          <p:nvPr/>
        </p:nvGrpSpPr>
        <p:grpSpPr>
          <a:xfrm>
            <a:off x="5437653" y="27678"/>
            <a:ext cx="6638662" cy="6559046"/>
            <a:chOff x="5437653" y="27678"/>
            <a:chExt cx="6638662" cy="6559046"/>
          </a:xfrm>
        </p:grpSpPr>
        <p:sp>
          <p:nvSpPr>
            <p:cNvPr id="3" name="Freeform 2"/>
            <p:cNvSpPr/>
            <p:nvPr/>
          </p:nvSpPr>
          <p:spPr>
            <a:xfrm>
              <a:off x="8057866" y="2688308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7471" tIns="217471" rIns="217471" bIns="217471" anchor="ctr" anchorCtr="1" compatLnSpc="1"/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Benefits of CSR</a:t>
              </a:r>
            </a:p>
          </p:txBody>
        </p:sp>
        <p:sp>
          <p:nvSpPr>
            <p:cNvPr id="4" name="Freeform 3"/>
            <p:cNvSpPr/>
            <p:nvPr/>
          </p:nvSpPr>
          <p:spPr>
            <a:xfrm rot="16200004">
              <a:off x="8125811" y="2044036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0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27" tIns="0" rIns="61233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5" name="Freeform 4"/>
            <p:cNvSpPr/>
            <p:nvPr/>
          </p:nvSpPr>
          <p:spPr>
            <a:xfrm>
              <a:off x="8057866" y="27678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Winning New Business</a:t>
              </a:r>
            </a:p>
          </p:txBody>
        </p:sp>
        <p:sp>
          <p:nvSpPr>
            <p:cNvPr id="6" name="Freeform 5"/>
            <p:cNvSpPr/>
            <p:nvPr/>
          </p:nvSpPr>
          <p:spPr>
            <a:xfrm rot="18599998">
              <a:off x="8980920" y="2355283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0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27" tIns="0" rIns="61233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7" name="Freeform 6"/>
            <p:cNvSpPr/>
            <p:nvPr/>
          </p:nvSpPr>
          <p:spPr>
            <a:xfrm>
              <a:off x="9768087" y="650147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Better relationship with Stakeholders</a:t>
              </a:r>
            </a:p>
          </p:txBody>
        </p:sp>
        <p:sp>
          <p:nvSpPr>
            <p:cNvPr id="8" name="Freeform 7"/>
            <p:cNvSpPr/>
            <p:nvPr/>
          </p:nvSpPr>
          <p:spPr>
            <a:xfrm rot="20999992">
              <a:off x="9435895" y="3143359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0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27" tIns="0" rIns="61233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9" name="Freeform 8"/>
            <p:cNvSpPr/>
            <p:nvPr/>
          </p:nvSpPr>
          <p:spPr>
            <a:xfrm>
              <a:off x="10678070" y="2226298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Happy workforce</a:t>
              </a:r>
            </a:p>
          </p:txBody>
        </p:sp>
        <p:sp>
          <p:nvSpPr>
            <p:cNvPr id="10" name="Freeform 9"/>
            <p:cNvSpPr/>
            <p:nvPr/>
          </p:nvSpPr>
          <p:spPr>
            <a:xfrm rot="1800004">
              <a:off x="9277875" y="4039517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0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37" tIns="0" rIns="61232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1" name="Freeform 10"/>
            <p:cNvSpPr/>
            <p:nvPr/>
          </p:nvSpPr>
          <p:spPr>
            <a:xfrm>
              <a:off x="10362035" y="4018623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Enhance reputation</a:t>
              </a:r>
            </a:p>
          </p:txBody>
        </p:sp>
        <p:sp>
          <p:nvSpPr>
            <p:cNvPr id="12" name="Freeform 11"/>
            <p:cNvSpPr/>
            <p:nvPr/>
          </p:nvSpPr>
          <p:spPr>
            <a:xfrm rot="4199998">
              <a:off x="8580780" y="4624447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0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37" tIns="0" rIns="61232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3" name="Freeform 12"/>
            <p:cNvSpPr/>
            <p:nvPr/>
          </p:nvSpPr>
          <p:spPr>
            <a:xfrm>
              <a:off x="8967849" y="5188479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Access Funding</a:t>
              </a:r>
            </a:p>
          </p:txBody>
        </p:sp>
        <p:sp>
          <p:nvSpPr>
            <p:cNvPr id="14" name="Freeform 13"/>
            <p:cNvSpPr/>
            <p:nvPr/>
          </p:nvSpPr>
          <p:spPr>
            <a:xfrm rot="17399983">
              <a:off x="7670824" y="4624438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1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27" tIns="0" rIns="61233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5" name="Freeform 14"/>
            <p:cNvSpPr/>
            <p:nvPr/>
          </p:nvSpPr>
          <p:spPr>
            <a:xfrm>
              <a:off x="7147873" y="5188479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Enhancing influence</a:t>
              </a:r>
            </a:p>
          </p:txBody>
        </p:sp>
        <p:sp>
          <p:nvSpPr>
            <p:cNvPr id="16" name="Freeform 15"/>
            <p:cNvSpPr/>
            <p:nvPr/>
          </p:nvSpPr>
          <p:spPr>
            <a:xfrm rot="19800012">
              <a:off x="6973710" y="4039527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1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37" tIns="0" rIns="61232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7" name="Freeform 16"/>
            <p:cNvSpPr/>
            <p:nvPr/>
          </p:nvSpPr>
          <p:spPr>
            <a:xfrm>
              <a:off x="5753688" y="4018623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Differentiate yourself</a:t>
              </a:r>
            </a:p>
          </p:txBody>
        </p:sp>
        <p:sp>
          <p:nvSpPr>
            <p:cNvPr id="18" name="Freeform 17"/>
            <p:cNvSpPr/>
            <p:nvPr/>
          </p:nvSpPr>
          <p:spPr>
            <a:xfrm rot="599990">
              <a:off x="6815689" y="3143351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1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37" tIns="0" rIns="61232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9" name="Freeform 18"/>
            <p:cNvSpPr/>
            <p:nvPr/>
          </p:nvSpPr>
          <p:spPr>
            <a:xfrm>
              <a:off x="5437653" y="2226298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Saving money</a:t>
              </a:r>
            </a:p>
          </p:txBody>
        </p:sp>
        <p:sp>
          <p:nvSpPr>
            <p:cNvPr id="20" name="Freeform 19"/>
            <p:cNvSpPr/>
            <p:nvPr/>
          </p:nvSpPr>
          <p:spPr>
            <a:xfrm rot="2999984">
              <a:off x="7270692" y="2355273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1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37" tIns="0" rIns="61232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1" name="Freeform 20"/>
            <p:cNvSpPr/>
            <p:nvPr/>
          </p:nvSpPr>
          <p:spPr>
            <a:xfrm>
              <a:off x="6347645" y="650147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Customer retention</a:t>
              </a:r>
            </a:p>
          </p:txBody>
        </p:sp>
      </p:grpSp>
      <p:pic>
        <p:nvPicPr>
          <p:cNvPr id="22" name="Picture 3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>
            <a:off x="-88139" y="3789035"/>
            <a:ext cx="3361261" cy="3137754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Oval Callout 12"/>
          <p:cNvSpPr/>
          <p:nvPr/>
        </p:nvSpPr>
        <p:spPr>
          <a:xfrm>
            <a:off x="1127448" y="996120"/>
            <a:ext cx="4172625" cy="3384375"/>
          </a:xfrm>
          <a:custGeom>
            <a:avLst>
              <a:gd name="f0" fmla="val 2329"/>
              <a:gd name="f1" fmla="val 22583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val 21600"/>
              <a:gd name="f10" fmla="*/ 5419351 1 1725033"/>
              <a:gd name="f11" fmla="val 2147483647"/>
              <a:gd name="f12" fmla="min 0 21600"/>
              <a:gd name="f13" fmla="max 0 21600"/>
              <a:gd name="f14" fmla="val -2147483647"/>
              <a:gd name="f15" fmla="+- 0 0 0"/>
              <a:gd name="f16" fmla="+- 0 0 180"/>
              <a:gd name="f17" fmla="+- 0 0 -194"/>
              <a:gd name="f18" fmla="*/ f6 1 21600"/>
              <a:gd name="f19" fmla="*/ f7 1 21600"/>
              <a:gd name="f20" fmla="*/ f10 1 180"/>
              <a:gd name="f21" fmla="+- f13 0 f12"/>
              <a:gd name="f22" fmla="+- f9 0 f8"/>
              <a:gd name="f23" fmla="pin -2147483647 f0 2147483647"/>
              <a:gd name="f24" fmla="pin -2147483647 f1 2147483647"/>
              <a:gd name="f25" fmla="*/ f15 f3 1"/>
              <a:gd name="f26" fmla="*/ f16 f3 1"/>
              <a:gd name="f27" fmla="*/ f17 f3 1"/>
              <a:gd name="f28" fmla="val f23"/>
              <a:gd name="f29" fmla="val f24"/>
              <a:gd name="f30" fmla="*/ f21 1 2"/>
              <a:gd name="f31" fmla="*/ f22 1 21600"/>
              <a:gd name="f32" fmla="*/ f23 f18 1"/>
              <a:gd name="f33" fmla="*/ f24 f19 1"/>
              <a:gd name="f34" fmla="*/ f25 1 f5"/>
              <a:gd name="f35" fmla="*/ f26 1 f5"/>
              <a:gd name="f36" fmla="*/ f27 1 f5"/>
              <a:gd name="f37" fmla="+- f28 0 10800"/>
              <a:gd name="f38" fmla="+- f29 0 10800"/>
              <a:gd name="f39" fmla="+- f12 f30 0"/>
              <a:gd name="f40" fmla="*/ f30 f30 1"/>
              <a:gd name="f41" fmla="*/ 3200 f31 1"/>
              <a:gd name="f42" fmla="*/ 18400 f31 1"/>
              <a:gd name="f43" fmla="*/ 3160 f31 1"/>
              <a:gd name="f44" fmla="*/ 18440 f31 1"/>
              <a:gd name="f45" fmla="+- f34 0 f4"/>
              <a:gd name="f46" fmla="+- f35 0 f4"/>
              <a:gd name="f47" fmla="+- f36 0 f4"/>
              <a:gd name="f48" fmla="*/ f37 f37 1"/>
              <a:gd name="f49" fmla="*/ f38 f38 1"/>
              <a:gd name="f50" fmla="+- 0 0 f38"/>
              <a:gd name="f51" fmla="+- 0 0 f37"/>
              <a:gd name="f52" fmla="*/ f43 1 f31"/>
              <a:gd name="f53" fmla="*/ f44 1 f31"/>
              <a:gd name="f54" fmla="*/ f41 1 f31"/>
              <a:gd name="f55" fmla="*/ f42 1 f31"/>
              <a:gd name="f56" fmla="+- f48 f49 0"/>
              <a:gd name="f57" fmla="+- 0 0 f50"/>
              <a:gd name="f58" fmla="+- 0 0 f51"/>
              <a:gd name="f59" fmla="*/ f54 f18 1"/>
              <a:gd name="f60" fmla="*/ f55 f18 1"/>
              <a:gd name="f61" fmla="*/ f55 f19 1"/>
              <a:gd name="f62" fmla="*/ f54 f19 1"/>
              <a:gd name="f63" fmla="*/ f52 f18 1"/>
              <a:gd name="f64" fmla="*/ f52 f19 1"/>
              <a:gd name="f65" fmla="*/ f53 f19 1"/>
              <a:gd name="f66" fmla="*/ f53 f18 1"/>
              <a:gd name="f67" fmla="sqrt f56"/>
              <a:gd name="f68" fmla="+- 0 0 f57"/>
              <a:gd name="f69" fmla="+- 0 0 f58"/>
              <a:gd name="f70" fmla="at2 f68 f69"/>
              <a:gd name="f71" fmla="+- f67 0 10800"/>
              <a:gd name="f72" fmla="+- f70 f4 0"/>
              <a:gd name="f73" fmla="*/ f72 f10 1"/>
              <a:gd name="f74" fmla="*/ f73 1 f3"/>
              <a:gd name="f75" fmla="+- 0 0 f74"/>
              <a:gd name="f76" fmla="val f75"/>
              <a:gd name="f77" fmla="+- 0 0 f76"/>
              <a:gd name="f78" fmla="*/ f77 f3 1"/>
              <a:gd name="f79" fmla="*/ f78 1 f10"/>
              <a:gd name="f80" fmla="+- f79 0 f4"/>
              <a:gd name="f81" fmla="*/ f79 f10 1"/>
              <a:gd name="f82" fmla="*/ f81 1 f3"/>
              <a:gd name="f83" fmla="+- f80 f4 0"/>
              <a:gd name="f84" fmla="+- 0 0 f82"/>
              <a:gd name="f85" fmla="*/ f83 f10 1"/>
              <a:gd name="f86" fmla="*/ f84 1 f20"/>
              <a:gd name="f87" fmla="*/ f85 1 f3"/>
              <a:gd name="f88" fmla="+- f86 0 10"/>
              <a:gd name="f89" fmla="+- f86 10 0"/>
              <a:gd name="f90" fmla="+- 0 0 f87"/>
              <a:gd name="f91" fmla="*/ f88 f20 1"/>
              <a:gd name="f92" fmla="*/ f89 f20 1"/>
              <a:gd name="f93" fmla="+- 0 0 f90"/>
              <a:gd name="f94" fmla="+- 0 0 f91"/>
              <a:gd name="f95" fmla="+- 0 0 f92"/>
              <a:gd name="f96" fmla="*/ f93 f3 1"/>
              <a:gd name="f97" fmla="*/ f94 f3 1"/>
              <a:gd name="f98" fmla="*/ f95 f3 1"/>
              <a:gd name="f99" fmla="*/ f96 1 f10"/>
              <a:gd name="f100" fmla="*/ f97 1 f10"/>
              <a:gd name="f101" fmla="*/ f98 1 f10"/>
              <a:gd name="f102" fmla="+- f99 0 f4"/>
              <a:gd name="f103" fmla="sin 1 f102"/>
              <a:gd name="f104" fmla="cos 1 f102"/>
              <a:gd name="f105" fmla="+- f100 0 f4"/>
              <a:gd name="f106" fmla="+- f101 0 f4"/>
              <a:gd name="f107" fmla="+- 0 0 f103"/>
              <a:gd name="f108" fmla="+- 0 0 f104"/>
              <a:gd name="f109" fmla="+- f105 f4 0"/>
              <a:gd name="f110" fmla="+- f106 f4 0"/>
              <a:gd name="f111" fmla="+- 0 0 f107"/>
              <a:gd name="f112" fmla="+- 0 0 f108"/>
              <a:gd name="f113" fmla="*/ f109 f10 1"/>
              <a:gd name="f114" fmla="*/ f110 f10 1"/>
              <a:gd name="f115" fmla="val f111"/>
              <a:gd name="f116" fmla="val f112"/>
              <a:gd name="f117" fmla="*/ f113 1 f3"/>
              <a:gd name="f118" fmla="*/ f114 1 f3"/>
              <a:gd name="f119" fmla="+- 0 0 f115"/>
              <a:gd name="f120" fmla="+- 0 0 f116"/>
              <a:gd name="f121" fmla="+- 0 0 f117"/>
              <a:gd name="f122" fmla="+- 0 0 f118"/>
              <a:gd name="f123" fmla="*/ 10800 f119 1"/>
              <a:gd name="f124" fmla="*/ 10800 f120 1"/>
              <a:gd name="f125" fmla="+- 0 0 f121"/>
              <a:gd name="f126" fmla="+- 0 0 f122"/>
              <a:gd name="f127" fmla="+- f123 10800 0"/>
              <a:gd name="f128" fmla="+- f124 10800 0"/>
              <a:gd name="f129" fmla="*/ f125 f3 1"/>
              <a:gd name="f130" fmla="*/ f126 f3 1"/>
              <a:gd name="f131" fmla="?: f71 f28 f127"/>
              <a:gd name="f132" fmla="?: f71 f29 f128"/>
              <a:gd name="f133" fmla="*/ f129 1 f10"/>
              <a:gd name="f134" fmla="*/ f130 1 f10"/>
              <a:gd name="f135" fmla="+- f133 0 f4"/>
              <a:gd name="f136" fmla="+- f134 0 f4"/>
              <a:gd name="f137" fmla="*/ f131 f18 1"/>
              <a:gd name="f138" fmla="*/ f132 f19 1"/>
              <a:gd name="f139" fmla="sin 1 f135"/>
              <a:gd name="f140" fmla="cos 1 f135"/>
              <a:gd name="f141" fmla="sin 1 f136"/>
              <a:gd name="f142" fmla="cos 1 f136"/>
              <a:gd name="f143" fmla="+- 0 0 f139"/>
              <a:gd name="f144" fmla="+- 0 0 f140"/>
              <a:gd name="f145" fmla="+- 0 0 f141"/>
              <a:gd name="f146" fmla="+- 0 0 f142"/>
              <a:gd name="f147" fmla="+- 0 0 f143"/>
              <a:gd name="f148" fmla="+- 0 0 f144"/>
              <a:gd name="f149" fmla="+- 0 0 f145"/>
              <a:gd name="f150" fmla="+- 0 0 f146"/>
              <a:gd name="f151" fmla="val f147"/>
              <a:gd name="f152" fmla="val f148"/>
              <a:gd name="f153" fmla="val f149"/>
              <a:gd name="f154" fmla="val f150"/>
              <a:gd name="f155" fmla="+- 0 0 f151"/>
              <a:gd name="f156" fmla="+- 0 0 f152"/>
              <a:gd name="f157" fmla="+- 0 0 f153"/>
              <a:gd name="f158" fmla="+- 0 0 f154"/>
              <a:gd name="f159" fmla="*/ 10800 f155 1"/>
              <a:gd name="f160" fmla="*/ 10800 f156 1"/>
              <a:gd name="f161" fmla="*/ 10800 f157 1"/>
              <a:gd name="f162" fmla="*/ 10800 f158 1"/>
              <a:gd name="f163" fmla="+- f159 10800 0"/>
              <a:gd name="f164" fmla="+- f160 10800 0"/>
              <a:gd name="f165" fmla="+- f161 10800 0"/>
              <a:gd name="f166" fmla="+- f162 10800 0"/>
              <a:gd name="f167" fmla="+- f165 0 f39"/>
              <a:gd name="f168" fmla="+- f166 0 f39"/>
              <a:gd name="f169" fmla="+- f163 0 f39"/>
              <a:gd name="f170" fmla="+- f164 0 f39"/>
              <a:gd name="f171" fmla="+- 0 0 f167"/>
              <a:gd name="f172" fmla="+- 0 0 f168"/>
              <a:gd name="f173" fmla="+- 0 0 f169"/>
              <a:gd name="f174" fmla="+- 0 0 f170"/>
              <a:gd name="f175" fmla="+- 0 0 f171"/>
              <a:gd name="f176" fmla="+- 0 0 f172"/>
              <a:gd name="f177" fmla="+- 0 0 f173"/>
              <a:gd name="f178" fmla="+- 0 0 f174"/>
              <a:gd name="f179" fmla="at2 f175 f176"/>
              <a:gd name="f180" fmla="at2 f177 f178"/>
              <a:gd name="f181" fmla="+- f179 f4 0"/>
              <a:gd name="f182" fmla="+- f180 f4 0"/>
              <a:gd name="f183" fmla="*/ f181 f10 1"/>
              <a:gd name="f184" fmla="*/ f182 f10 1"/>
              <a:gd name="f185" fmla="*/ f183 1 f3"/>
              <a:gd name="f186" fmla="*/ f184 1 f3"/>
              <a:gd name="f187" fmla="+- 0 0 f185"/>
              <a:gd name="f188" fmla="+- 0 0 f186"/>
              <a:gd name="f189" fmla="val f187"/>
              <a:gd name="f190" fmla="val f188"/>
              <a:gd name="f191" fmla="+- 0 0 f189"/>
              <a:gd name="f192" fmla="+- 0 0 f190"/>
              <a:gd name="f193" fmla="*/ f191 f3 1"/>
              <a:gd name="f194" fmla="*/ f192 f3 1"/>
              <a:gd name="f195" fmla="*/ f193 1 f10"/>
              <a:gd name="f196" fmla="*/ f194 1 f10"/>
              <a:gd name="f197" fmla="+- f195 0 f4"/>
              <a:gd name="f198" fmla="+- f196 0 f4"/>
              <a:gd name="f199" fmla="+- f198 0 f197"/>
              <a:gd name="f200" fmla="+- f197 f4 0"/>
              <a:gd name="f201" fmla="+- f199 f2 0"/>
              <a:gd name="f202" fmla="*/ f200 f10 1"/>
              <a:gd name="f203" fmla="?: f199 f199 f201"/>
              <a:gd name="f204" fmla="*/ f202 1 f3"/>
              <a:gd name="f205" fmla="+- 0 0 f204"/>
              <a:gd name="f206" fmla="+- 0 0 f205"/>
              <a:gd name="f207" fmla="*/ f206 f3 1"/>
              <a:gd name="f208" fmla="*/ f207 1 f10"/>
              <a:gd name="f209" fmla="+- f208 0 f4"/>
              <a:gd name="f210" fmla="cos 1 f209"/>
              <a:gd name="f211" fmla="sin 1 f209"/>
              <a:gd name="f212" fmla="+- 0 0 f210"/>
              <a:gd name="f213" fmla="+- 0 0 f211"/>
              <a:gd name="f214" fmla="+- 0 0 f212"/>
              <a:gd name="f215" fmla="+- 0 0 f213"/>
              <a:gd name="f216" fmla="val f214"/>
              <a:gd name="f217" fmla="val f215"/>
              <a:gd name="f218" fmla="+- 0 0 f216"/>
              <a:gd name="f219" fmla="+- 0 0 f217"/>
              <a:gd name="f220" fmla="*/ f30 f218 1"/>
              <a:gd name="f221" fmla="*/ f30 f219 1"/>
              <a:gd name="f222" fmla="*/ f220 f220 1"/>
              <a:gd name="f223" fmla="*/ f221 f221 1"/>
              <a:gd name="f224" fmla="+- f222 f223 0"/>
              <a:gd name="f225" fmla="sqrt f224"/>
              <a:gd name="f226" fmla="*/ f40 1 f225"/>
              <a:gd name="f227" fmla="*/ f218 f226 1"/>
              <a:gd name="f228" fmla="*/ f219 f226 1"/>
              <a:gd name="f229" fmla="+- f39 0 f227"/>
              <a:gd name="f230" fmla="+- f39 0 f228"/>
            </a:gdLst>
            <a:ahLst>
              <a:ahXY gdRefX="f0" minX="f14" maxX="f11" gdRefY="f1" minY="f14" maxY="f11">
                <a:pos x="f32" y="f3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63" y="f64"/>
              </a:cxn>
              <a:cxn ang="f46">
                <a:pos x="f63" y="f65"/>
              </a:cxn>
              <a:cxn ang="f46">
                <a:pos x="f66" y="f65"/>
              </a:cxn>
              <a:cxn ang="f45">
                <a:pos x="f66" y="f64"/>
              </a:cxn>
              <a:cxn ang="f47">
                <a:pos x="f137" y="f138"/>
              </a:cxn>
            </a:cxnLst>
            <a:rect l="f59" t="f62" r="f60" b="f61"/>
            <a:pathLst>
              <a:path w="21600" h="21600">
                <a:moveTo>
                  <a:pt x="f229" y="f230"/>
                </a:moveTo>
                <a:arcTo wR="f30" hR="f30" stAng="f197" swAng="f203"/>
                <a:lnTo>
                  <a:pt x="f131" y="f132"/>
                </a:lnTo>
                <a:close/>
              </a:path>
            </a:pathLst>
          </a:custGeom>
          <a:solidFill>
            <a:srgbClr val="6F6F6F"/>
          </a:solidFill>
          <a:ln w="19046">
            <a:solidFill>
              <a:srgbClr val="50505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1" u="none" strike="noStrike" kern="0" cap="small" spc="0" baseline="0" dirty="0">
              <a:solidFill>
                <a:srgbClr val="FFFFFF"/>
              </a:solidFill>
              <a:effectLst>
                <a:outerShdw dist="12696" dir="13859648">
                  <a:srgbClr val="000000"/>
                </a:outerShdw>
              </a:effectLst>
              <a:uFillTx/>
              <a:latin typeface="Century Gothic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 i="1" u="none" strike="noStrike" kern="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“The 21st century will be the century of the social sector organisation. The more economy, money, and information become global, the more community will matter.”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1" u="none" strike="noStrike" kern="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Peter F. Drucker, Founder of the Drucker Foundation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1" i="0" u="none" strike="noStrike" kern="1200" cap="none" spc="0" baseline="0" dirty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24" name="Rectangle 2"/>
          <p:cNvSpPr txBox="1"/>
          <p:nvPr/>
        </p:nvSpPr>
        <p:spPr>
          <a:xfrm>
            <a:off x="407368" y="277812"/>
            <a:ext cx="5184576" cy="4489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sng" strike="noStrike" kern="1200" cap="all" spc="0" baseline="0" dirty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Benefits of CSR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9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2556" y="2629991"/>
            <a:ext cx="4839444" cy="4228009"/>
          </a:xfrm>
          <a:prstGeom prst="rect">
            <a:avLst/>
          </a:prstGeom>
        </p:spPr>
      </p:pic>
      <p:sp>
        <p:nvSpPr>
          <p:cNvPr id="2" name="Title 1"/>
          <p:cNvSpPr txBox="1"/>
          <p:nvPr/>
        </p:nvSpPr>
        <p:spPr>
          <a:xfrm>
            <a:off x="479376" y="460922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0" i="0" u="sng" strike="noStrike" kern="1200" cap="all" spc="0" baseline="0" dirty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Arguments against CSR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63352" y="1417640"/>
            <a:ext cx="8085868" cy="4407938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FFFFFF"/>
                </a:solidFill>
                <a:uFillTx/>
                <a:latin typeface="Century Gothic"/>
              </a:rPr>
              <a:t>Restricts the free market goal of profit maximization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FFFFFF"/>
                </a:solidFill>
                <a:uFillTx/>
                <a:latin typeface="Century Gothic"/>
              </a:rPr>
              <a:t>Business is not equipped to handle social issues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FFFFFF"/>
                </a:solidFill>
                <a:uFillTx/>
                <a:latin typeface="Century Gothic"/>
              </a:rPr>
              <a:t>Dilutes the primary aims of business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FFFFFF"/>
                </a:solidFill>
                <a:uFillTx/>
                <a:latin typeface="Century Gothic"/>
              </a:rPr>
              <a:t>Limits ability to compete in a global market place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FFFFFF"/>
                </a:solidFill>
                <a:uFillTx/>
                <a:latin typeface="Century Gothic"/>
              </a:rPr>
              <a:t>Can be misused as a marketing ploy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FFFFFF"/>
                </a:solidFill>
                <a:uFillTx/>
                <a:latin typeface="Century Gothic"/>
              </a:rPr>
              <a:t>Can be used to hide other unethical behaviour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F9E52-09AC-4ABF-A93D-5C340A2A0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912" y="382627"/>
            <a:ext cx="6463572" cy="1904996"/>
          </a:xfrm>
        </p:spPr>
        <p:txBody>
          <a:bodyPr/>
          <a:lstStyle/>
          <a:p>
            <a:r>
              <a:rPr lang="en-GB" sz="6000" dirty="0">
                <a:solidFill>
                  <a:schemeClr val="bg1"/>
                </a:solidFill>
                <a:effectLst/>
              </a:rPr>
              <a:t>Harish </a:t>
            </a:r>
            <a:r>
              <a:rPr lang="en-GB" sz="6000" dirty="0" err="1">
                <a:solidFill>
                  <a:schemeClr val="bg1"/>
                </a:solidFill>
                <a:effectLst/>
              </a:rPr>
              <a:t>Manwani</a:t>
            </a:r>
            <a:endParaRPr lang="en-GB" sz="6000" dirty="0">
              <a:solidFill>
                <a:schemeClr val="bg1"/>
              </a:solidFill>
              <a:effectLst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DE70A-D0A0-4F4B-9022-2CADACEE38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7928" y="2667003"/>
            <a:ext cx="6048672" cy="3354285"/>
          </a:xfrm>
        </p:spPr>
        <p:txBody>
          <a:bodyPr/>
          <a:lstStyle/>
          <a:p>
            <a:r>
              <a:rPr lang="en-GB" sz="2800" dirty="0">
                <a:solidFill>
                  <a:schemeClr val="bg1"/>
                </a:solidFill>
                <a:effectLst/>
              </a:rPr>
              <a:t>Shareholder value is not good enough in the modern world</a:t>
            </a:r>
          </a:p>
          <a:p>
            <a:r>
              <a:rPr lang="en-GB" sz="2800" dirty="0">
                <a:solidFill>
                  <a:schemeClr val="bg1"/>
                </a:solidFill>
                <a:effectLst/>
              </a:rPr>
              <a:t>Growth strategies must focus on responsibility</a:t>
            </a:r>
          </a:p>
          <a:p>
            <a:r>
              <a:rPr lang="en-GB" sz="2800" dirty="0">
                <a:solidFill>
                  <a:schemeClr val="bg1"/>
                </a:solidFill>
                <a:effectLst/>
              </a:rPr>
              <a:t>New business models are demands</a:t>
            </a:r>
          </a:p>
          <a:p>
            <a:r>
              <a:rPr lang="en-GB" sz="2800" dirty="0">
                <a:solidFill>
                  <a:schemeClr val="bg1"/>
                </a:solidFill>
                <a:effectLst/>
              </a:rPr>
              <a:t>Purpose-driven but values-led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0A2165-A66C-40F3-AFF9-91B09B9055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290" y="-99392"/>
            <a:ext cx="46142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146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HarishManwani_2013S-480p-zh-cn (2)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9336" y="116632"/>
            <a:ext cx="11809312" cy="6637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098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/>
          <p:nvPr/>
        </p:nvSpPr>
        <p:spPr>
          <a:xfrm>
            <a:off x="457200" y="274640"/>
            <a:ext cx="11410953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000" b="0" i="0" u="sng" strike="noStrike" kern="1200" cap="all" spc="0" baseline="0" dirty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What is Corporate Social Responsibility?</a:t>
            </a:r>
          </a:p>
        </p:txBody>
      </p:sp>
      <p:sp>
        <p:nvSpPr>
          <p:cNvPr id="3" name="Rectangle 3"/>
          <p:cNvSpPr txBox="1"/>
          <p:nvPr/>
        </p:nvSpPr>
        <p:spPr>
          <a:xfrm>
            <a:off x="386330" y="2060848"/>
            <a:ext cx="5776346" cy="417460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285750" marR="0" lvl="0" indent="-285750" defTabSz="914400" rtl="0" fontAlgn="auto" hangingPunct="1">
              <a:lnSpc>
                <a:spcPct val="13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CSR a concept that was developed in the 1970s which is concerned with the ways in which an organisation exceeds its minimum obligations to stakeholders specified through regulation (Johnson et al 2011).</a:t>
            </a:r>
          </a:p>
          <a:p>
            <a:pPr marL="285750" marR="0" lvl="0" indent="-285750" algn="just" defTabSz="914400" rtl="0" fontAlgn="auto" hangingPunct="1">
              <a:lnSpc>
                <a:spcPct val="13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1" u="none" strike="noStrike" kern="1200" cap="small" spc="0" baseline="0" dirty="0">
              <a:solidFill>
                <a:srgbClr val="FFFFFF"/>
              </a:solidFill>
              <a:effectLst>
                <a:outerShdw dist="12696" dir="13859648">
                  <a:srgbClr val="000000"/>
                </a:outerShdw>
              </a:effectLst>
              <a:uFillTx/>
              <a:latin typeface="Century Gothic"/>
            </a:endParaRPr>
          </a:p>
        </p:txBody>
      </p:sp>
      <p:pic>
        <p:nvPicPr>
          <p:cNvPr id="4" name="Content Placeholder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2676" y="1124744"/>
            <a:ext cx="5705477" cy="554289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/>
          <p:nvPr/>
        </p:nvSpPr>
        <p:spPr>
          <a:xfrm>
            <a:off x="457200" y="478397"/>
            <a:ext cx="11410953" cy="70484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000" b="0" i="0" u="sng" strike="noStrike" kern="1200" cap="all" spc="0" baseline="0" dirty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What is Corporate Social Responsibility?</a:t>
            </a:r>
          </a:p>
        </p:txBody>
      </p:sp>
      <p:sp>
        <p:nvSpPr>
          <p:cNvPr id="3" name="Rectangle 3"/>
          <p:cNvSpPr txBox="1"/>
          <p:nvPr/>
        </p:nvSpPr>
        <p:spPr>
          <a:xfrm>
            <a:off x="247646" y="1700808"/>
            <a:ext cx="6896103" cy="49666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285750" marR="0" lvl="0" indent="-285750" algn="just" defTabSz="914400" rtl="0" fontAlgn="auto" hangingPunct="1">
              <a:lnSpc>
                <a:spcPct val="13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Social responsibility is a philosophical position that all entities within our world have a responsibility to manage their processes to achieve a positive impact on society. It covers three main issues often referred to as the triple bottom line (developed by John Elkington in 1984)</a:t>
            </a:r>
          </a:p>
          <a:p>
            <a:pPr marL="1200150" lvl="2" indent="-285750" algn="just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Economic: Profit</a:t>
            </a:r>
          </a:p>
          <a:p>
            <a:pPr marL="1200150" lvl="2" indent="-285750" algn="just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Social: People</a:t>
            </a:r>
          </a:p>
          <a:p>
            <a:pPr marL="1200150" lvl="2" indent="-285750" algn="just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Environment: Planet</a:t>
            </a:r>
          </a:p>
          <a:p>
            <a:pPr marL="285750" marR="0" lvl="0" indent="-285750" algn="just" defTabSz="914400" rtl="0" fontAlgn="auto" hangingPunct="1">
              <a:lnSpc>
                <a:spcPct val="13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1" u="none" strike="noStrike" kern="1200" cap="small" spc="0" baseline="0" dirty="0">
              <a:solidFill>
                <a:srgbClr val="FFFFFF"/>
              </a:solidFill>
              <a:effectLst>
                <a:outerShdw dist="12696" dir="13859648">
                  <a:srgbClr val="000000"/>
                </a:outerShdw>
              </a:effectLst>
              <a:uFillTx/>
              <a:latin typeface="Century Gothic"/>
            </a:endParaRPr>
          </a:p>
        </p:txBody>
      </p:sp>
      <p:pic>
        <p:nvPicPr>
          <p:cNvPr id="4" name="Content Placeholder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0096" y="1661564"/>
            <a:ext cx="4719361" cy="461120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92663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7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/>
          <p:nvPr/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sng" strike="noStrike" kern="1200" cap="all" spc="0" baseline="0" dirty="0" err="1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CarrolL’s</a:t>
            </a:r>
            <a:r>
              <a:rPr lang="en-GB" sz="3200" b="0" i="0" u="sng" strike="noStrike" kern="1200" cap="all" spc="0" baseline="0" dirty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 pyramid (1979)</a:t>
            </a:r>
          </a:p>
        </p:txBody>
      </p:sp>
      <p:grpSp>
        <p:nvGrpSpPr>
          <p:cNvPr id="3" name="Diagram 4"/>
          <p:cNvGrpSpPr/>
          <p:nvPr/>
        </p:nvGrpSpPr>
        <p:grpSpPr>
          <a:xfrm>
            <a:off x="1532589" y="846140"/>
            <a:ext cx="8658325" cy="5387232"/>
            <a:chOff x="1532589" y="846140"/>
            <a:chExt cx="8658325" cy="5387232"/>
          </a:xfrm>
        </p:grpSpPr>
        <p:sp>
          <p:nvSpPr>
            <p:cNvPr id="4" name="Freeform 3"/>
            <p:cNvSpPr/>
            <p:nvPr/>
          </p:nvSpPr>
          <p:spPr>
            <a:xfrm>
              <a:off x="4779459" y="846140"/>
              <a:ext cx="2164576" cy="13468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64580"/>
                <a:gd name="f7" fmla="val 1346809"/>
                <a:gd name="f8" fmla="val 1082290"/>
                <a:gd name="f9" fmla="+- 0 0 -90"/>
                <a:gd name="f10" fmla="*/ f3 1 2164580"/>
                <a:gd name="f11" fmla="*/ f4 1 1346809"/>
                <a:gd name="f12" fmla="+- f7 0 f5"/>
                <a:gd name="f13" fmla="+- f6 0 f5"/>
                <a:gd name="f14" fmla="*/ f9 f0 1"/>
                <a:gd name="f15" fmla="*/ f13 1 2164580"/>
                <a:gd name="f16" fmla="*/ f12 1 1346809"/>
                <a:gd name="f17" fmla="*/ 0 f13 1"/>
                <a:gd name="f18" fmla="*/ 1346809 f12 1"/>
                <a:gd name="f19" fmla="*/ 1082290 f13 1"/>
                <a:gd name="f20" fmla="*/ 0 f12 1"/>
                <a:gd name="f21" fmla="*/ 2164580 f13 1"/>
                <a:gd name="f22" fmla="*/ f14 1 f2"/>
                <a:gd name="f23" fmla="*/ f17 1 2164580"/>
                <a:gd name="f24" fmla="*/ f18 1 1346809"/>
                <a:gd name="f25" fmla="*/ f19 1 2164580"/>
                <a:gd name="f26" fmla="*/ f20 1 1346809"/>
                <a:gd name="f27" fmla="*/ f21 1 2164580"/>
                <a:gd name="f28" fmla="*/ f5 1 f15"/>
                <a:gd name="f29" fmla="*/ f6 1 f15"/>
                <a:gd name="f30" fmla="*/ f5 1 f16"/>
                <a:gd name="f31" fmla="*/ f7 1 f16"/>
                <a:gd name="f32" fmla="+- f22 0 f1"/>
                <a:gd name="f33" fmla="*/ f23 1 f15"/>
                <a:gd name="f34" fmla="*/ f24 1 f16"/>
                <a:gd name="f35" fmla="*/ f25 1 f15"/>
                <a:gd name="f36" fmla="*/ f26 1 f16"/>
                <a:gd name="f37" fmla="*/ f27 1 f15"/>
                <a:gd name="f38" fmla="*/ f28 f10 1"/>
                <a:gd name="f39" fmla="*/ f29 f10 1"/>
                <a:gd name="f40" fmla="*/ f31 f11 1"/>
                <a:gd name="f41" fmla="*/ f30 f11 1"/>
                <a:gd name="f42" fmla="*/ f33 f10 1"/>
                <a:gd name="f43" fmla="*/ f34 f11 1"/>
                <a:gd name="f44" fmla="*/ f35 f10 1"/>
                <a:gd name="f45" fmla="*/ f36 f11 1"/>
                <a:gd name="f46" fmla="*/ f3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2">
                  <a:pos x="f42" y="f43"/>
                </a:cxn>
                <a:cxn ang="f32">
                  <a:pos x="f44" y="f45"/>
                </a:cxn>
                <a:cxn ang="f32">
                  <a:pos x="f44" y="f45"/>
                </a:cxn>
                <a:cxn ang="f32">
                  <a:pos x="f46" y="f43"/>
                </a:cxn>
                <a:cxn ang="f32">
                  <a:pos x="f42" y="f43"/>
                </a:cxn>
              </a:cxnLst>
              <a:rect l="f38" t="f41" r="f39" b="f40"/>
              <a:pathLst>
                <a:path w="2164580" h="1346809">
                  <a:moveTo>
                    <a:pt x="f5" y="f7"/>
                  </a:moveTo>
                  <a:lnTo>
                    <a:pt x="f8" y="f5"/>
                  </a:lnTo>
                  <a:lnTo>
                    <a:pt x="f8" y="f5"/>
                  </a:lnTo>
                  <a:lnTo>
                    <a:pt x="f6" y="f7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33018" tIns="33018" rIns="33018" bIns="33018" anchor="ctr" anchorCtr="1" compatLnSpc="1"/>
            <a:lstStyle/>
            <a:p>
              <a:pPr marL="0" marR="0" lvl="0" indent="0" algn="ctr" defTabSz="11557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6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Philanthropic Responsibility</a:t>
              </a:r>
            </a:p>
          </p:txBody>
        </p:sp>
        <p:sp>
          <p:nvSpPr>
            <p:cNvPr id="5" name="Freeform 4"/>
            <p:cNvSpPr/>
            <p:nvPr/>
          </p:nvSpPr>
          <p:spPr>
            <a:xfrm>
              <a:off x="3697166" y="2192950"/>
              <a:ext cx="4329162" cy="13468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29161"/>
                <a:gd name="f7" fmla="val 1346809"/>
                <a:gd name="f8" fmla="val 1082296"/>
                <a:gd name="f9" fmla="val 3246865"/>
                <a:gd name="f10" fmla="+- 0 0 -90"/>
                <a:gd name="f11" fmla="*/ f3 1 4329161"/>
                <a:gd name="f12" fmla="*/ f4 1 1346809"/>
                <a:gd name="f13" fmla="+- f7 0 f5"/>
                <a:gd name="f14" fmla="+- f6 0 f5"/>
                <a:gd name="f15" fmla="*/ f10 f0 1"/>
                <a:gd name="f16" fmla="*/ f14 1 4329161"/>
                <a:gd name="f17" fmla="*/ f13 1 1346809"/>
                <a:gd name="f18" fmla="*/ 0 f14 1"/>
                <a:gd name="f19" fmla="*/ 1346809 f13 1"/>
                <a:gd name="f20" fmla="*/ 1082296 f14 1"/>
                <a:gd name="f21" fmla="*/ 0 f13 1"/>
                <a:gd name="f22" fmla="*/ 3246865 f14 1"/>
                <a:gd name="f23" fmla="*/ 4329161 f14 1"/>
                <a:gd name="f24" fmla="*/ f15 1 f2"/>
                <a:gd name="f25" fmla="*/ f18 1 4329161"/>
                <a:gd name="f26" fmla="*/ f19 1 1346809"/>
                <a:gd name="f27" fmla="*/ f20 1 4329161"/>
                <a:gd name="f28" fmla="*/ f21 1 1346809"/>
                <a:gd name="f29" fmla="*/ f22 1 4329161"/>
                <a:gd name="f30" fmla="*/ f23 1 4329161"/>
                <a:gd name="f31" fmla="*/ f5 1 f16"/>
                <a:gd name="f32" fmla="*/ f6 1 f16"/>
                <a:gd name="f33" fmla="*/ f5 1 f17"/>
                <a:gd name="f34" fmla="*/ f7 1 f17"/>
                <a:gd name="f35" fmla="+- f24 0 f1"/>
                <a:gd name="f36" fmla="*/ f25 1 f16"/>
                <a:gd name="f37" fmla="*/ f26 1 f17"/>
                <a:gd name="f38" fmla="*/ f27 1 f16"/>
                <a:gd name="f39" fmla="*/ f28 1 f17"/>
                <a:gd name="f40" fmla="*/ f29 1 f16"/>
                <a:gd name="f41" fmla="*/ f30 1 f16"/>
                <a:gd name="f42" fmla="*/ f31 f11 1"/>
                <a:gd name="f43" fmla="*/ f32 f11 1"/>
                <a:gd name="f44" fmla="*/ f34 f12 1"/>
                <a:gd name="f45" fmla="*/ f33 f12 1"/>
                <a:gd name="f46" fmla="*/ f36 f11 1"/>
                <a:gd name="f47" fmla="*/ f37 f12 1"/>
                <a:gd name="f48" fmla="*/ f38 f11 1"/>
                <a:gd name="f49" fmla="*/ f39 f12 1"/>
                <a:gd name="f50" fmla="*/ f40 f11 1"/>
                <a:gd name="f51" fmla="*/ f41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5">
                  <a:pos x="f46" y="f47"/>
                </a:cxn>
                <a:cxn ang="f35">
                  <a:pos x="f48" y="f49"/>
                </a:cxn>
                <a:cxn ang="f35">
                  <a:pos x="f50" y="f49"/>
                </a:cxn>
                <a:cxn ang="f35">
                  <a:pos x="f51" y="f47"/>
                </a:cxn>
                <a:cxn ang="f35">
                  <a:pos x="f46" y="f47"/>
                </a:cxn>
              </a:cxnLst>
              <a:rect l="f42" t="f45" r="f43" b="f44"/>
              <a:pathLst>
                <a:path w="4329161" h="1346809">
                  <a:moveTo>
                    <a:pt x="f5" y="f7"/>
                  </a:moveTo>
                  <a:lnTo>
                    <a:pt x="f8" y="f5"/>
                  </a:lnTo>
                  <a:lnTo>
                    <a:pt x="f9" y="f5"/>
                  </a:lnTo>
                  <a:lnTo>
                    <a:pt x="f6" y="f7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90626" tIns="33018" rIns="790626" bIns="33018" anchor="ctr" anchorCtr="1" compatLnSpc="1"/>
            <a:lstStyle/>
            <a:p>
              <a:pPr marL="0" marR="0" lvl="0" indent="0" algn="ctr" defTabSz="11557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6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Ethical Responsibility</a:t>
              </a:r>
            </a:p>
          </p:txBody>
        </p:sp>
        <p:sp>
          <p:nvSpPr>
            <p:cNvPr id="6" name="Freeform 5"/>
            <p:cNvSpPr/>
            <p:nvPr/>
          </p:nvSpPr>
          <p:spPr>
            <a:xfrm>
              <a:off x="2614873" y="3539752"/>
              <a:ext cx="6493739" cy="13468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493742"/>
                <a:gd name="f7" fmla="val 1346809"/>
                <a:gd name="f8" fmla="val 1082296"/>
                <a:gd name="f9" fmla="val 5411446"/>
                <a:gd name="f10" fmla="+- 0 0 -90"/>
                <a:gd name="f11" fmla="*/ f3 1 6493742"/>
                <a:gd name="f12" fmla="*/ f4 1 1346809"/>
                <a:gd name="f13" fmla="+- f7 0 f5"/>
                <a:gd name="f14" fmla="+- f6 0 f5"/>
                <a:gd name="f15" fmla="*/ f10 f0 1"/>
                <a:gd name="f16" fmla="*/ f14 1 6493742"/>
                <a:gd name="f17" fmla="*/ f13 1 1346809"/>
                <a:gd name="f18" fmla="*/ 0 f14 1"/>
                <a:gd name="f19" fmla="*/ 1346809 f13 1"/>
                <a:gd name="f20" fmla="*/ 1082296 f14 1"/>
                <a:gd name="f21" fmla="*/ 0 f13 1"/>
                <a:gd name="f22" fmla="*/ 5411446 f14 1"/>
                <a:gd name="f23" fmla="*/ 6493742 f14 1"/>
                <a:gd name="f24" fmla="*/ f15 1 f2"/>
                <a:gd name="f25" fmla="*/ f18 1 6493742"/>
                <a:gd name="f26" fmla="*/ f19 1 1346809"/>
                <a:gd name="f27" fmla="*/ f20 1 6493742"/>
                <a:gd name="f28" fmla="*/ f21 1 1346809"/>
                <a:gd name="f29" fmla="*/ f22 1 6493742"/>
                <a:gd name="f30" fmla="*/ f23 1 6493742"/>
                <a:gd name="f31" fmla="*/ f5 1 f16"/>
                <a:gd name="f32" fmla="*/ f6 1 f16"/>
                <a:gd name="f33" fmla="*/ f5 1 f17"/>
                <a:gd name="f34" fmla="*/ f7 1 f17"/>
                <a:gd name="f35" fmla="+- f24 0 f1"/>
                <a:gd name="f36" fmla="*/ f25 1 f16"/>
                <a:gd name="f37" fmla="*/ f26 1 f17"/>
                <a:gd name="f38" fmla="*/ f27 1 f16"/>
                <a:gd name="f39" fmla="*/ f28 1 f17"/>
                <a:gd name="f40" fmla="*/ f29 1 f16"/>
                <a:gd name="f41" fmla="*/ f30 1 f16"/>
                <a:gd name="f42" fmla="*/ f31 f11 1"/>
                <a:gd name="f43" fmla="*/ f32 f11 1"/>
                <a:gd name="f44" fmla="*/ f34 f12 1"/>
                <a:gd name="f45" fmla="*/ f33 f12 1"/>
                <a:gd name="f46" fmla="*/ f36 f11 1"/>
                <a:gd name="f47" fmla="*/ f37 f12 1"/>
                <a:gd name="f48" fmla="*/ f38 f11 1"/>
                <a:gd name="f49" fmla="*/ f39 f12 1"/>
                <a:gd name="f50" fmla="*/ f40 f11 1"/>
                <a:gd name="f51" fmla="*/ f41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5">
                  <a:pos x="f46" y="f47"/>
                </a:cxn>
                <a:cxn ang="f35">
                  <a:pos x="f48" y="f49"/>
                </a:cxn>
                <a:cxn ang="f35">
                  <a:pos x="f50" y="f49"/>
                </a:cxn>
                <a:cxn ang="f35">
                  <a:pos x="f51" y="f47"/>
                </a:cxn>
                <a:cxn ang="f35">
                  <a:pos x="f46" y="f47"/>
                </a:cxn>
              </a:cxnLst>
              <a:rect l="f42" t="f45" r="f43" b="f44"/>
              <a:pathLst>
                <a:path w="6493742" h="1346809">
                  <a:moveTo>
                    <a:pt x="f5" y="f7"/>
                  </a:moveTo>
                  <a:lnTo>
                    <a:pt x="f8" y="f5"/>
                  </a:lnTo>
                  <a:lnTo>
                    <a:pt x="f9" y="f5"/>
                  </a:lnTo>
                  <a:lnTo>
                    <a:pt x="f6" y="f7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169426" tIns="33018" rIns="1169426" bIns="33018" anchor="ctr" anchorCtr="1" compatLnSpc="1"/>
            <a:lstStyle/>
            <a:p>
              <a:pPr marL="0" marR="0" lvl="0" indent="0" algn="ctr" defTabSz="11557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6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Legal Responsibility</a:t>
              </a:r>
            </a:p>
          </p:txBody>
        </p:sp>
        <p:sp>
          <p:nvSpPr>
            <p:cNvPr id="7" name="Freeform 6"/>
            <p:cNvSpPr/>
            <p:nvPr/>
          </p:nvSpPr>
          <p:spPr>
            <a:xfrm>
              <a:off x="1532589" y="4886562"/>
              <a:ext cx="8658325" cy="13468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658323"/>
                <a:gd name="f7" fmla="val 1346809"/>
                <a:gd name="f8" fmla="val 1082296"/>
                <a:gd name="f9" fmla="val 7576027"/>
                <a:gd name="f10" fmla="+- 0 0 -90"/>
                <a:gd name="f11" fmla="*/ f3 1 8658323"/>
                <a:gd name="f12" fmla="*/ f4 1 1346809"/>
                <a:gd name="f13" fmla="+- f7 0 f5"/>
                <a:gd name="f14" fmla="+- f6 0 f5"/>
                <a:gd name="f15" fmla="*/ f10 f0 1"/>
                <a:gd name="f16" fmla="*/ f14 1 8658323"/>
                <a:gd name="f17" fmla="*/ f13 1 1346809"/>
                <a:gd name="f18" fmla="*/ 0 f14 1"/>
                <a:gd name="f19" fmla="*/ 1346809 f13 1"/>
                <a:gd name="f20" fmla="*/ 1082296 f14 1"/>
                <a:gd name="f21" fmla="*/ 0 f13 1"/>
                <a:gd name="f22" fmla="*/ 7576027 f14 1"/>
                <a:gd name="f23" fmla="*/ 8658323 f14 1"/>
                <a:gd name="f24" fmla="*/ f15 1 f2"/>
                <a:gd name="f25" fmla="*/ f18 1 8658323"/>
                <a:gd name="f26" fmla="*/ f19 1 1346809"/>
                <a:gd name="f27" fmla="*/ f20 1 8658323"/>
                <a:gd name="f28" fmla="*/ f21 1 1346809"/>
                <a:gd name="f29" fmla="*/ f22 1 8658323"/>
                <a:gd name="f30" fmla="*/ f23 1 8658323"/>
                <a:gd name="f31" fmla="*/ f5 1 f16"/>
                <a:gd name="f32" fmla="*/ f6 1 f16"/>
                <a:gd name="f33" fmla="*/ f5 1 f17"/>
                <a:gd name="f34" fmla="*/ f7 1 f17"/>
                <a:gd name="f35" fmla="+- f24 0 f1"/>
                <a:gd name="f36" fmla="*/ f25 1 f16"/>
                <a:gd name="f37" fmla="*/ f26 1 f17"/>
                <a:gd name="f38" fmla="*/ f27 1 f16"/>
                <a:gd name="f39" fmla="*/ f28 1 f17"/>
                <a:gd name="f40" fmla="*/ f29 1 f16"/>
                <a:gd name="f41" fmla="*/ f30 1 f16"/>
                <a:gd name="f42" fmla="*/ f31 f11 1"/>
                <a:gd name="f43" fmla="*/ f32 f11 1"/>
                <a:gd name="f44" fmla="*/ f34 f12 1"/>
                <a:gd name="f45" fmla="*/ f33 f12 1"/>
                <a:gd name="f46" fmla="*/ f36 f11 1"/>
                <a:gd name="f47" fmla="*/ f37 f12 1"/>
                <a:gd name="f48" fmla="*/ f38 f11 1"/>
                <a:gd name="f49" fmla="*/ f39 f12 1"/>
                <a:gd name="f50" fmla="*/ f40 f11 1"/>
                <a:gd name="f51" fmla="*/ f41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5">
                  <a:pos x="f46" y="f47"/>
                </a:cxn>
                <a:cxn ang="f35">
                  <a:pos x="f48" y="f49"/>
                </a:cxn>
                <a:cxn ang="f35">
                  <a:pos x="f50" y="f49"/>
                </a:cxn>
                <a:cxn ang="f35">
                  <a:pos x="f51" y="f47"/>
                </a:cxn>
                <a:cxn ang="f35">
                  <a:pos x="f46" y="f47"/>
                </a:cxn>
              </a:cxnLst>
              <a:rect l="f42" t="f45" r="f43" b="f44"/>
              <a:pathLst>
                <a:path w="8658323" h="1346809">
                  <a:moveTo>
                    <a:pt x="f5" y="f7"/>
                  </a:moveTo>
                  <a:lnTo>
                    <a:pt x="f8" y="f5"/>
                  </a:lnTo>
                  <a:lnTo>
                    <a:pt x="f9" y="f5"/>
                  </a:lnTo>
                  <a:lnTo>
                    <a:pt x="f6" y="f7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548225" tIns="33018" rIns="1548225" bIns="33018" anchor="ctr" anchorCtr="1" compatLnSpc="1"/>
            <a:lstStyle/>
            <a:p>
              <a:pPr marL="0" marR="0" lvl="0" indent="0" algn="ctr" defTabSz="11557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6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Economic Responsibility</a:t>
              </a:r>
            </a:p>
          </p:txBody>
        </p:sp>
      </p:grpSp>
      <p:sp>
        <p:nvSpPr>
          <p:cNvPr id="8" name="TextBox 5"/>
          <p:cNvSpPr txBox="1"/>
          <p:nvPr/>
        </p:nvSpPr>
        <p:spPr>
          <a:xfrm>
            <a:off x="268970" y="5226838"/>
            <a:ext cx="1734817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Be Profitable </a:t>
            </a:r>
          </a:p>
        </p:txBody>
      </p:sp>
      <p:sp>
        <p:nvSpPr>
          <p:cNvPr id="9" name="TextBox 6"/>
          <p:cNvSpPr txBox="1"/>
          <p:nvPr/>
        </p:nvSpPr>
        <p:spPr>
          <a:xfrm>
            <a:off x="1163043" y="3816257"/>
            <a:ext cx="1734817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Obey the law</a:t>
            </a:r>
          </a:p>
        </p:txBody>
      </p:sp>
      <p:sp>
        <p:nvSpPr>
          <p:cNvPr id="10" name="TextBox 7"/>
          <p:cNvSpPr txBox="1"/>
          <p:nvPr/>
        </p:nvSpPr>
        <p:spPr>
          <a:xfrm>
            <a:off x="2420983" y="2458894"/>
            <a:ext cx="1734817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Be ethical </a:t>
            </a:r>
          </a:p>
        </p:txBody>
      </p:sp>
      <p:sp>
        <p:nvSpPr>
          <p:cNvPr id="11" name="TextBox 8"/>
          <p:cNvSpPr txBox="1"/>
          <p:nvPr/>
        </p:nvSpPr>
        <p:spPr>
          <a:xfrm>
            <a:off x="2420983" y="1094472"/>
            <a:ext cx="2225036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Be a good global corporate citizen </a:t>
            </a:r>
          </a:p>
        </p:txBody>
      </p:sp>
      <p:sp>
        <p:nvSpPr>
          <p:cNvPr id="12" name="TextBox 9"/>
          <p:cNvSpPr txBox="1"/>
          <p:nvPr/>
        </p:nvSpPr>
        <p:spPr>
          <a:xfrm>
            <a:off x="7326419" y="1094472"/>
            <a:ext cx="2864486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Do what is desired by global stakeholders</a:t>
            </a:r>
          </a:p>
        </p:txBody>
      </p:sp>
      <p:sp>
        <p:nvSpPr>
          <p:cNvPr id="13" name="TextBox 10"/>
          <p:cNvSpPr txBox="1"/>
          <p:nvPr/>
        </p:nvSpPr>
        <p:spPr>
          <a:xfrm>
            <a:off x="7843869" y="2188369"/>
            <a:ext cx="2864486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Do what is expected by global stakeholders</a:t>
            </a:r>
          </a:p>
        </p:txBody>
      </p:sp>
      <p:sp>
        <p:nvSpPr>
          <p:cNvPr id="14" name="TextBox 11"/>
          <p:cNvSpPr txBox="1"/>
          <p:nvPr/>
        </p:nvSpPr>
        <p:spPr>
          <a:xfrm>
            <a:off x="8758662" y="3609914"/>
            <a:ext cx="2864486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Do what is required by global stakeholders</a:t>
            </a:r>
          </a:p>
        </p:txBody>
      </p:sp>
      <p:sp>
        <p:nvSpPr>
          <p:cNvPr id="15" name="TextBox 12"/>
          <p:cNvSpPr txBox="1"/>
          <p:nvPr/>
        </p:nvSpPr>
        <p:spPr>
          <a:xfrm>
            <a:off x="10000381" y="4811344"/>
            <a:ext cx="2028486" cy="1200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Do what is required by global capitalism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esh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TM03457485%5b%5bfn=Mesh%5d%5d</Template>
  <TotalTime>0</TotalTime>
  <Words>410</Words>
  <Application>Microsoft Office PowerPoint</Application>
  <PresentationFormat>Widescreen</PresentationFormat>
  <Paragraphs>67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Century Gothic</vt:lpstr>
      <vt:lpstr>Comic Sans MS</vt:lpstr>
      <vt:lpstr>Wingdings</vt:lpstr>
      <vt:lpstr>Mesh</vt:lpstr>
      <vt:lpstr>Corporate Social Responsibility: Business, Ethics or both?</vt:lpstr>
      <vt:lpstr>Contents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Harish Manwani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gareth hughes</dc:creator>
  <cp:lastModifiedBy>Mike Durke</cp:lastModifiedBy>
  <cp:revision>44</cp:revision>
  <dcterms:created xsi:type="dcterms:W3CDTF">2015-11-22T14:17:58Z</dcterms:created>
  <dcterms:modified xsi:type="dcterms:W3CDTF">2023-11-07T09:49:36Z</dcterms:modified>
</cp:coreProperties>
</file>