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CFCF"/>
    <a:srgbClr val="BF88EC"/>
    <a:srgbClr val="F587D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3AB718E-38DF-45A4-AE2D-015B53DBDE08}" v="13" dt="2022-09-25T06:12:54.0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dowers" userId="dc3a184873cfdfa2" providerId="LiveId" clId="{F3AB718E-38DF-45A4-AE2D-015B53DBDE08}"/>
    <pc:docChg chg="undo custSel modSld">
      <pc:chgData name="lisa dowers" userId="dc3a184873cfdfa2" providerId="LiveId" clId="{F3AB718E-38DF-45A4-AE2D-015B53DBDE08}" dt="2022-09-25T07:16:27.917" v="10080" actId="20577"/>
      <pc:docMkLst>
        <pc:docMk/>
      </pc:docMkLst>
      <pc:sldChg chg="addSp delSp modSp mod">
        <pc:chgData name="lisa dowers" userId="dc3a184873cfdfa2" providerId="LiveId" clId="{F3AB718E-38DF-45A4-AE2D-015B53DBDE08}" dt="2022-09-25T07:16:27.917" v="10080" actId="20577"/>
        <pc:sldMkLst>
          <pc:docMk/>
          <pc:sldMk cId="49803684" sldId="256"/>
        </pc:sldMkLst>
        <pc:spChg chg="add del mod">
          <ac:chgData name="lisa dowers" userId="dc3a184873cfdfa2" providerId="LiveId" clId="{F3AB718E-38DF-45A4-AE2D-015B53DBDE08}" dt="2022-09-19T13:34:07.129" v="1776" actId="767"/>
          <ac:spMkLst>
            <pc:docMk/>
            <pc:sldMk cId="49803684" sldId="256"/>
            <ac:spMk id="2" creationId="{05E397B8-012B-77EA-A692-89B05960AB71}"/>
          </ac:spMkLst>
        </pc:spChg>
        <pc:spChg chg="mod">
          <ac:chgData name="lisa dowers" userId="dc3a184873cfdfa2" providerId="LiveId" clId="{F3AB718E-38DF-45A4-AE2D-015B53DBDE08}" dt="2022-09-19T14:33:09.398" v="6190" actId="14100"/>
          <ac:spMkLst>
            <pc:docMk/>
            <pc:sldMk cId="49803684" sldId="256"/>
            <ac:spMk id="5" creationId="{54525C79-0007-0603-E9F2-0E6C20560C30}"/>
          </ac:spMkLst>
        </pc:spChg>
        <pc:spChg chg="mod">
          <ac:chgData name="lisa dowers" userId="dc3a184873cfdfa2" providerId="LiveId" clId="{F3AB718E-38DF-45A4-AE2D-015B53DBDE08}" dt="2022-09-25T07:16:27.917" v="10080" actId="20577"/>
          <ac:spMkLst>
            <pc:docMk/>
            <pc:sldMk cId="49803684" sldId="256"/>
            <ac:spMk id="6" creationId="{54E0FDF9-A21E-1F4D-F394-B26122D39E44}"/>
          </ac:spMkLst>
        </pc:spChg>
        <pc:spChg chg="mod">
          <ac:chgData name="lisa dowers" userId="dc3a184873cfdfa2" providerId="LiveId" clId="{F3AB718E-38DF-45A4-AE2D-015B53DBDE08}" dt="2022-09-25T05:58:18.961" v="9738" actId="14100"/>
          <ac:spMkLst>
            <pc:docMk/>
            <pc:sldMk cId="49803684" sldId="256"/>
            <ac:spMk id="7" creationId="{E5953BA1-7CCB-2BC6-3AA7-4369AB549274}"/>
          </ac:spMkLst>
        </pc:spChg>
        <pc:spChg chg="mod">
          <ac:chgData name="lisa dowers" userId="dc3a184873cfdfa2" providerId="LiveId" clId="{F3AB718E-38DF-45A4-AE2D-015B53DBDE08}" dt="2022-09-25T06:16:45.331" v="10065" actId="20577"/>
          <ac:spMkLst>
            <pc:docMk/>
            <pc:sldMk cId="49803684" sldId="256"/>
            <ac:spMk id="8" creationId="{7D825E45-8DDC-4EBA-6D40-75B18D14D688}"/>
          </ac:spMkLst>
        </pc:spChg>
        <pc:spChg chg="mod">
          <ac:chgData name="lisa dowers" userId="dc3a184873cfdfa2" providerId="LiveId" clId="{F3AB718E-38DF-45A4-AE2D-015B53DBDE08}" dt="2022-09-25T05:58:39.261" v="9740" actId="14100"/>
          <ac:spMkLst>
            <pc:docMk/>
            <pc:sldMk cId="49803684" sldId="256"/>
            <ac:spMk id="9" creationId="{6610088F-5C72-4BB4-3A0D-2FA1AAC3A449}"/>
          </ac:spMkLst>
        </pc:spChg>
        <pc:spChg chg="mod">
          <ac:chgData name="lisa dowers" userId="dc3a184873cfdfa2" providerId="LiveId" clId="{F3AB718E-38DF-45A4-AE2D-015B53DBDE08}" dt="2022-09-25T05:40:43.302" v="8510" actId="20577"/>
          <ac:spMkLst>
            <pc:docMk/>
            <pc:sldMk cId="49803684" sldId="256"/>
            <ac:spMk id="10" creationId="{7D5B87E2-5B67-6555-E411-356C56E2E2A9}"/>
          </ac:spMkLst>
        </pc:spChg>
        <pc:picChg chg="add mod">
          <ac:chgData name="lisa dowers" userId="dc3a184873cfdfa2" providerId="LiveId" clId="{F3AB718E-38DF-45A4-AE2D-015B53DBDE08}" dt="2022-09-25T06:09:12.960" v="9795" actId="1076"/>
          <ac:picMkLst>
            <pc:docMk/>
            <pc:sldMk cId="49803684" sldId="256"/>
            <ac:picMk id="2" creationId="{1FB0540D-2FFF-EDA3-683E-FE62FB12883C}"/>
          </ac:picMkLst>
        </pc:picChg>
        <pc:picChg chg="add del mod">
          <ac:chgData name="lisa dowers" userId="dc3a184873cfdfa2" providerId="LiveId" clId="{F3AB718E-38DF-45A4-AE2D-015B53DBDE08}" dt="2022-09-19T14:06:27.149" v="4030" actId="478"/>
          <ac:picMkLst>
            <pc:docMk/>
            <pc:sldMk cId="49803684" sldId="256"/>
            <ac:picMk id="3" creationId="{0E786F60-9D86-D10E-8DAF-3ED3D1AFF751}"/>
          </ac:picMkLst>
        </pc:picChg>
        <pc:picChg chg="add mod">
          <ac:chgData name="lisa dowers" userId="dc3a184873cfdfa2" providerId="LiveId" clId="{F3AB718E-38DF-45A4-AE2D-015B53DBDE08}" dt="2022-09-19T15:12:57.227" v="8195"/>
          <ac:picMkLst>
            <pc:docMk/>
            <pc:sldMk cId="49803684" sldId="256"/>
            <ac:picMk id="4" creationId="{6DB55E36-6ECA-7A89-E4D8-724BAB421E3B}"/>
          </ac:picMkLst>
        </pc:picChg>
      </pc:sldChg>
      <pc:sldChg chg="addSp delSp modSp mod setBg">
        <pc:chgData name="lisa dowers" userId="dc3a184873cfdfa2" providerId="LiveId" clId="{F3AB718E-38DF-45A4-AE2D-015B53DBDE08}" dt="2022-09-25T06:13:11.741" v="10064" actId="20577"/>
        <pc:sldMkLst>
          <pc:docMk/>
          <pc:sldMk cId="2747968291" sldId="257"/>
        </pc:sldMkLst>
        <pc:spChg chg="del mod">
          <ac:chgData name="lisa dowers" userId="dc3a184873cfdfa2" providerId="LiveId" clId="{F3AB718E-38DF-45A4-AE2D-015B53DBDE08}" dt="2022-09-14T18:07:23.347" v="2" actId="478"/>
          <ac:spMkLst>
            <pc:docMk/>
            <pc:sldMk cId="2747968291" sldId="257"/>
            <ac:spMk id="2" creationId="{0E5E9344-95A8-CE8F-F71E-498378BA67CA}"/>
          </ac:spMkLst>
        </pc:spChg>
        <pc:spChg chg="del mod">
          <ac:chgData name="lisa dowers" userId="dc3a184873cfdfa2" providerId="LiveId" clId="{F3AB718E-38DF-45A4-AE2D-015B53DBDE08}" dt="2022-09-14T18:07:30.396" v="4" actId="478"/>
          <ac:spMkLst>
            <pc:docMk/>
            <pc:sldMk cId="2747968291" sldId="257"/>
            <ac:spMk id="3" creationId="{F1EFF182-151D-D8D2-64A2-D332276A4DC2}"/>
          </ac:spMkLst>
        </pc:spChg>
        <pc:spChg chg="add mod">
          <ac:chgData name="lisa dowers" userId="dc3a184873cfdfa2" providerId="LiveId" clId="{F3AB718E-38DF-45A4-AE2D-015B53DBDE08}" dt="2022-09-25T06:13:11.741" v="10064" actId="20577"/>
          <ac:spMkLst>
            <pc:docMk/>
            <pc:sldMk cId="2747968291" sldId="257"/>
            <ac:spMk id="4" creationId="{36586776-7574-5259-0E80-EA55C0EB55A3}"/>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CDF94C-2EF2-F32F-2887-EB2E8BB98C0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2527657-20AE-6DC3-BD4A-2ACB4A8122A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47B86424-FD25-7993-D751-61C9CCB5AEAA}"/>
              </a:ext>
            </a:extLst>
          </p:cNvPr>
          <p:cNvSpPr>
            <a:spLocks noGrp="1"/>
          </p:cNvSpPr>
          <p:nvPr>
            <p:ph type="dt" sz="half" idx="10"/>
          </p:nvPr>
        </p:nvSpPr>
        <p:spPr/>
        <p:txBody>
          <a:bodyPr/>
          <a:lstStyle/>
          <a:p>
            <a:fld id="{6C83A44F-1919-49D8-AFCD-7C5B50C39352}" type="datetimeFigureOut">
              <a:rPr lang="en-GB" smtClean="0"/>
              <a:t>25/09/2022</a:t>
            </a:fld>
            <a:endParaRPr lang="en-GB"/>
          </a:p>
        </p:txBody>
      </p:sp>
      <p:sp>
        <p:nvSpPr>
          <p:cNvPr id="5" name="Footer Placeholder 4">
            <a:extLst>
              <a:ext uri="{FF2B5EF4-FFF2-40B4-BE49-F238E27FC236}">
                <a16:creationId xmlns:a16="http://schemas.microsoft.com/office/drawing/2014/main" id="{4DD05A52-4B24-7F34-76FD-1A7F0042A24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249E07-6EB8-8428-6FE2-B94ACFBFDB2C}"/>
              </a:ext>
            </a:extLst>
          </p:cNvPr>
          <p:cNvSpPr>
            <a:spLocks noGrp="1"/>
          </p:cNvSpPr>
          <p:nvPr>
            <p:ph type="sldNum" sz="quarter" idx="12"/>
          </p:nvPr>
        </p:nvSpPr>
        <p:spPr/>
        <p:txBody>
          <a:bodyPr/>
          <a:lstStyle/>
          <a:p>
            <a:fld id="{0184A565-E539-4CEA-9003-C53A96FA69D4}" type="slidenum">
              <a:rPr lang="en-GB" smtClean="0"/>
              <a:t>‹#›</a:t>
            </a:fld>
            <a:endParaRPr lang="en-GB"/>
          </a:p>
        </p:txBody>
      </p:sp>
    </p:spTree>
    <p:extLst>
      <p:ext uri="{BB962C8B-B14F-4D97-AF65-F5344CB8AC3E}">
        <p14:creationId xmlns:p14="http://schemas.microsoft.com/office/powerpoint/2010/main" val="623944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EF3EB-D8BF-282C-52D6-9E94B0A8A37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D4C0CF8-D8C6-4018-7F00-69834CA4A5C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7B3476F-55B5-0040-969C-A7BEA5B53D18}"/>
              </a:ext>
            </a:extLst>
          </p:cNvPr>
          <p:cNvSpPr>
            <a:spLocks noGrp="1"/>
          </p:cNvSpPr>
          <p:nvPr>
            <p:ph type="dt" sz="half" idx="10"/>
          </p:nvPr>
        </p:nvSpPr>
        <p:spPr/>
        <p:txBody>
          <a:bodyPr/>
          <a:lstStyle/>
          <a:p>
            <a:fld id="{6C83A44F-1919-49D8-AFCD-7C5B50C39352}" type="datetimeFigureOut">
              <a:rPr lang="en-GB" smtClean="0"/>
              <a:t>25/09/2022</a:t>
            </a:fld>
            <a:endParaRPr lang="en-GB"/>
          </a:p>
        </p:txBody>
      </p:sp>
      <p:sp>
        <p:nvSpPr>
          <p:cNvPr id="5" name="Footer Placeholder 4">
            <a:extLst>
              <a:ext uri="{FF2B5EF4-FFF2-40B4-BE49-F238E27FC236}">
                <a16:creationId xmlns:a16="http://schemas.microsoft.com/office/drawing/2014/main" id="{23373B5F-348E-C1CA-D7EC-564B2BA924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17B2D31-26BA-F863-F866-83A842B4C2C4}"/>
              </a:ext>
            </a:extLst>
          </p:cNvPr>
          <p:cNvSpPr>
            <a:spLocks noGrp="1"/>
          </p:cNvSpPr>
          <p:nvPr>
            <p:ph type="sldNum" sz="quarter" idx="12"/>
          </p:nvPr>
        </p:nvSpPr>
        <p:spPr/>
        <p:txBody>
          <a:bodyPr/>
          <a:lstStyle/>
          <a:p>
            <a:fld id="{0184A565-E539-4CEA-9003-C53A96FA69D4}" type="slidenum">
              <a:rPr lang="en-GB" smtClean="0"/>
              <a:t>‹#›</a:t>
            </a:fld>
            <a:endParaRPr lang="en-GB"/>
          </a:p>
        </p:txBody>
      </p:sp>
    </p:spTree>
    <p:extLst>
      <p:ext uri="{BB962C8B-B14F-4D97-AF65-F5344CB8AC3E}">
        <p14:creationId xmlns:p14="http://schemas.microsoft.com/office/powerpoint/2010/main" val="2977906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DB21-A7CA-749C-8BCB-9BAC0380917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5A963AD3-E05F-B0BD-D8BC-0A7BA7A7379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1BB5B7D-4035-7402-EFA4-6E3917190D54}"/>
              </a:ext>
            </a:extLst>
          </p:cNvPr>
          <p:cNvSpPr>
            <a:spLocks noGrp="1"/>
          </p:cNvSpPr>
          <p:nvPr>
            <p:ph type="dt" sz="half" idx="10"/>
          </p:nvPr>
        </p:nvSpPr>
        <p:spPr/>
        <p:txBody>
          <a:bodyPr/>
          <a:lstStyle/>
          <a:p>
            <a:fld id="{6C83A44F-1919-49D8-AFCD-7C5B50C39352}" type="datetimeFigureOut">
              <a:rPr lang="en-GB" smtClean="0"/>
              <a:t>25/09/2022</a:t>
            </a:fld>
            <a:endParaRPr lang="en-GB"/>
          </a:p>
        </p:txBody>
      </p:sp>
      <p:sp>
        <p:nvSpPr>
          <p:cNvPr id="5" name="Footer Placeholder 4">
            <a:extLst>
              <a:ext uri="{FF2B5EF4-FFF2-40B4-BE49-F238E27FC236}">
                <a16:creationId xmlns:a16="http://schemas.microsoft.com/office/drawing/2014/main" id="{3E1FC2A2-5087-CD4D-42D4-32D00AE095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A46D530-9F59-139A-B4F1-347C8E282486}"/>
              </a:ext>
            </a:extLst>
          </p:cNvPr>
          <p:cNvSpPr>
            <a:spLocks noGrp="1"/>
          </p:cNvSpPr>
          <p:nvPr>
            <p:ph type="sldNum" sz="quarter" idx="12"/>
          </p:nvPr>
        </p:nvSpPr>
        <p:spPr/>
        <p:txBody>
          <a:bodyPr/>
          <a:lstStyle/>
          <a:p>
            <a:fld id="{0184A565-E539-4CEA-9003-C53A96FA69D4}" type="slidenum">
              <a:rPr lang="en-GB" smtClean="0"/>
              <a:t>‹#›</a:t>
            </a:fld>
            <a:endParaRPr lang="en-GB"/>
          </a:p>
        </p:txBody>
      </p:sp>
    </p:spTree>
    <p:extLst>
      <p:ext uri="{BB962C8B-B14F-4D97-AF65-F5344CB8AC3E}">
        <p14:creationId xmlns:p14="http://schemas.microsoft.com/office/powerpoint/2010/main" val="37072886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3B5F6-AFDA-6CF8-FA99-8F55E5604AA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2391174-FB6F-1A6D-2ACA-969C4F0D2B8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1A0513E2-9B95-ECB1-7C43-473B5A7CAF81}"/>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8BDA8369-61C5-DE70-E227-369619C32BC5}"/>
              </a:ext>
            </a:extLst>
          </p:cNvPr>
          <p:cNvSpPr>
            <a:spLocks noGrp="1"/>
          </p:cNvSpPr>
          <p:nvPr>
            <p:ph type="dt" sz="half" idx="10"/>
          </p:nvPr>
        </p:nvSpPr>
        <p:spPr/>
        <p:txBody>
          <a:bodyPr/>
          <a:lstStyle/>
          <a:p>
            <a:fld id="{6C83A44F-1919-49D8-AFCD-7C5B50C39352}" type="datetimeFigureOut">
              <a:rPr lang="en-GB" smtClean="0"/>
              <a:t>25/09/2022</a:t>
            </a:fld>
            <a:endParaRPr lang="en-GB"/>
          </a:p>
        </p:txBody>
      </p:sp>
      <p:sp>
        <p:nvSpPr>
          <p:cNvPr id="6" name="Footer Placeholder 5">
            <a:extLst>
              <a:ext uri="{FF2B5EF4-FFF2-40B4-BE49-F238E27FC236}">
                <a16:creationId xmlns:a16="http://schemas.microsoft.com/office/drawing/2014/main" id="{70CEE6E9-EF2E-4CB5-A636-FDC33A43DBD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0BAED4-1F23-372E-70C2-58262213963F}"/>
              </a:ext>
            </a:extLst>
          </p:cNvPr>
          <p:cNvSpPr>
            <a:spLocks noGrp="1"/>
          </p:cNvSpPr>
          <p:nvPr>
            <p:ph type="sldNum" sz="quarter" idx="12"/>
          </p:nvPr>
        </p:nvSpPr>
        <p:spPr/>
        <p:txBody>
          <a:bodyPr/>
          <a:lstStyle/>
          <a:p>
            <a:fld id="{0184A565-E539-4CEA-9003-C53A96FA69D4}" type="slidenum">
              <a:rPr lang="en-GB" smtClean="0"/>
              <a:t>‹#›</a:t>
            </a:fld>
            <a:endParaRPr lang="en-GB"/>
          </a:p>
        </p:txBody>
      </p:sp>
    </p:spTree>
    <p:extLst>
      <p:ext uri="{BB962C8B-B14F-4D97-AF65-F5344CB8AC3E}">
        <p14:creationId xmlns:p14="http://schemas.microsoft.com/office/powerpoint/2010/main" val="2722166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D126F-F9F7-1EFE-271F-2D2E54A532D9}"/>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AA3FB840-36A2-D1BD-C858-F9DC5BA16C3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348B6AB-B6A3-862E-AC8B-33CBC897337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9ACD0BF7-7EA8-46D4-8500-635E5415431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4C0EA6B-EB4B-06C3-755B-8B6A4A9284D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9FE4BC83-C001-2D38-CA8B-2550CE1275D0}"/>
              </a:ext>
            </a:extLst>
          </p:cNvPr>
          <p:cNvSpPr>
            <a:spLocks noGrp="1"/>
          </p:cNvSpPr>
          <p:nvPr>
            <p:ph type="dt" sz="half" idx="10"/>
          </p:nvPr>
        </p:nvSpPr>
        <p:spPr/>
        <p:txBody>
          <a:bodyPr/>
          <a:lstStyle/>
          <a:p>
            <a:fld id="{6C83A44F-1919-49D8-AFCD-7C5B50C39352}" type="datetimeFigureOut">
              <a:rPr lang="en-GB" smtClean="0"/>
              <a:t>25/09/2022</a:t>
            </a:fld>
            <a:endParaRPr lang="en-GB"/>
          </a:p>
        </p:txBody>
      </p:sp>
      <p:sp>
        <p:nvSpPr>
          <p:cNvPr id="8" name="Footer Placeholder 7">
            <a:extLst>
              <a:ext uri="{FF2B5EF4-FFF2-40B4-BE49-F238E27FC236}">
                <a16:creationId xmlns:a16="http://schemas.microsoft.com/office/drawing/2014/main" id="{B7A7FCA6-EF03-DA00-5678-DF3DD97824A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A3420F5-7DC6-3101-68C9-4BA989C6EDE5}"/>
              </a:ext>
            </a:extLst>
          </p:cNvPr>
          <p:cNvSpPr>
            <a:spLocks noGrp="1"/>
          </p:cNvSpPr>
          <p:nvPr>
            <p:ph type="sldNum" sz="quarter" idx="12"/>
          </p:nvPr>
        </p:nvSpPr>
        <p:spPr/>
        <p:txBody>
          <a:bodyPr/>
          <a:lstStyle/>
          <a:p>
            <a:fld id="{0184A565-E539-4CEA-9003-C53A96FA69D4}" type="slidenum">
              <a:rPr lang="en-GB" smtClean="0"/>
              <a:t>‹#›</a:t>
            </a:fld>
            <a:endParaRPr lang="en-GB"/>
          </a:p>
        </p:txBody>
      </p:sp>
    </p:spTree>
    <p:extLst>
      <p:ext uri="{BB962C8B-B14F-4D97-AF65-F5344CB8AC3E}">
        <p14:creationId xmlns:p14="http://schemas.microsoft.com/office/powerpoint/2010/main" val="4574341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3CDE7E-306B-1169-966C-BDA8C09CD4C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664FF6E-9AF8-04CB-88D3-859ADE9BDBE7}"/>
              </a:ext>
            </a:extLst>
          </p:cNvPr>
          <p:cNvSpPr>
            <a:spLocks noGrp="1"/>
          </p:cNvSpPr>
          <p:nvPr>
            <p:ph type="dt" sz="half" idx="10"/>
          </p:nvPr>
        </p:nvSpPr>
        <p:spPr/>
        <p:txBody>
          <a:bodyPr/>
          <a:lstStyle/>
          <a:p>
            <a:fld id="{6C83A44F-1919-49D8-AFCD-7C5B50C39352}" type="datetimeFigureOut">
              <a:rPr lang="en-GB" smtClean="0"/>
              <a:t>25/09/2022</a:t>
            </a:fld>
            <a:endParaRPr lang="en-GB"/>
          </a:p>
        </p:txBody>
      </p:sp>
      <p:sp>
        <p:nvSpPr>
          <p:cNvPr id="4" name="Footer Placeholder 3">
            <a:extLst>
              <a:ext uri="{FF2B5EF4-FFF2-40B4-BE49-F238E27FC236}">
                <a16:creationId xmlns:a16="http://schemas.microsoft.com/office/drawing/2014/main" id="{5C9352EE-682C-31C3-36A0-5242AB807C9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E400D87-C468-C082-663C-E7D2FE9A4941}"/>
              </a:ext>
            </a:extLst>
          </p:cNvPr>
          <p:cNvSpPr>
            <a:spLocks noGrp="1"/>
          </p:cNvSpPr>
          <p:nvPr>
            <p:ph type="sldNum" sz="quarter" idx="12"/>
          </p:nvPr>
        </p:nvSpPr>
        <p:spPr/>
        <p:txBody>
          <a:bodyPr/>
          <a:lstStyle/>
          <a:p>
            <a:fld id="{0184A565-E539-4CEA-9003-C53A96FA69D4}" type="slidenum">
              <a:rPr lang="en-GB" smtClean="0"/>
              <a:t>‹#›</a:t>
            </a:fld>
            <a:endParaRPr lang="en-GB"/>
          </a:p>
        </p:txBody>
      </p:sp>
    </p:spTree>
    <p:extLst>
      <p:ext uri="{BB962C8B-B14F-4D97-AF65-F5344CB8AC3E}">
        <p14:creationId xmlns:p14="http://schemas.microsoft.com/office/powerpoint/2010/main" val="37950658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95B378C-F955-B971-7454-19C07E432C72}"/>
              </a:ext>
            </a:extLst>
          </p:cNvPr>
          <p:cNvSpPr>
            <a:spLocks noGrp="1"/>
          </p:cNvSpPr>
          <p:nvPr>
            <p:ph type="dt" sz="half" idx="10"/>
          </p:nvPr>
        </p:nvSpPr>
        <p:spPr/>
        <p:txBody>
          <a:bodyPr/>
          <a:lstStyle/>
          <a:p>
            <a:fld id="{6C83A44F-1919-49D8-AFCD-7C5B50C39352}" type="datetimeFigureOut">
              <a:rPr lang="en-GB" smtClean="0"/>
              <a:t>25/09/2022</a:t>
            </a:fld>
            <a:endParaRPr lang="en-GB"/>
          </a:p>
        </p:txBody>
      </p:sp>
      <p:sp>
        <p:nvSpPr>
          <p:cNvPr id="3" name="Footer Placeholder 2">
            <a:extLst>
              <a:ext uri="{FF2B5EF4-FFF2-40B4-BE49-F238E27FC236}">
                <a16:creationId xmlns:a16="http://schemas.microsoft.com/office/drawing/2014/main" id="{2E364DFE-75C5-512C-8C25-C918B76B6FF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E183304-CAC0-6900-BA0E-F6CC0AF9E388}"/>
              </a:ext>
            </a:extLst>
          </p:cNvPr>
          <p:cNvSpPr>
            <a:spLocks noGrp="1"/>
          </p:cNvSpPr>
          <p:nvPr>
            <p:ph type="sldNum" sz="quarter" idx="12"/>
          </p:nvPr>
        </p:nvSpPr>
        <p:spPr/>
        <p:txBody>
          <a:bodyPr/>
          <a:lstStyle/>
          <a:p>
            <a:fld id="{0184A565-E539-4CEA-9003-C53A96FA69D4}" type="slidenum">
              <a:rPr lang="en-GB" smtClean="0"/>
              <a:t>‹#›</a:t>
            </a:fld>
            <a:endParaRPr lang="en-GB"/>
          </a:p>
        </p:txBody>
      </p:sp>
    </p:spTree>
    <p:extLst>
      <p:ext uri="{BB962C8B-B14F-4D97-AF65-F5344CB8AC3E}">
        <p14:creationId xmlns:p14="http://schemas.microsoft.com/office/powerpoint/2010/main" val="2667223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03C2B2-712C-E5A0-9DAD-3352E744214F}"/>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E676635C-AF3E-EA7B-074F-75A35211180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0EDD64CD-B1B0-117C-098B-37E9CCE59CF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BFD50EE-620F-998B-E574-E179FE672AE7}"/>
              </a:ext>
            </a:extLst>
          </p:cNvPr>
          <p:cNvSpPr>
            <a:spLocks noGrp="1"/>
          </p:cNvSpPr>
          <p:nvPr>
            <p:ph type="dt" sz="half" idx="10"/>
          </p:nvPr>
        </p:nvSpPr>
        <p:spPr/>
        <p:txBody>
          <a:bodyPr/>
          <a:lstStyle/>
          <a:p>
            <a:fld id="{6C83A44F-1919-49D8-AFCD-7C5B50C39352}" type="datetimeFigureOut">
              <a:rPr lang="en-GB" smtClean="0"/>
              <a:t>25/09/2022</a:t>
            </a:fld>
            <a:endParaRPr lang="en-GB"/>
          </a:p>
        </p:txBody>
      </p:sp>
      <p:sp>
        <p:nvSpPr>
          <p:cNvPr id="6" name="Footer Placeholder 5">
            <a:extLst>
              <a:ext uri="{FF2B5EF4-FFF2-40B4-BE49-F238E27FC236}">
                <a16:creationId xmlns:a16="http://schemas.microsoft.com/office/drawing/2014/main" id="{4D2E372F-DC09-A434-FCED-8C70D4F8FA3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0429B76-B24E-DF06-9033-E1D9832E656D}"/>
              </a:ext>
            </a:extLst>
          </p:cNvPr>
          <p:cNvSpPr>
            <a:spLocks noGrp="1"/>
          </p:cNvSpPr>
          <p:nvPr>
            <p:ph type="sldNum" sz="quarter" idx="12"/>
          </p:nvPr>
        </p:nvSpPr>
        <p:spPr/>
        <p:txBody>
          <a:bodyPr/>
          <a:lstStyle/>
          <a:p>
            <a:fld id="{0184A565-E539-4CEA-9003-C53A96FA69D4}" type="slidenum">
              <a:rPr lang="en-GB" smtClean="0"/>
              <a:t>‹#›</a:t>
            </a:fld>
            <a:endParaRPr lang="en-GB"/>
          </a:p>
        </p:txBody>
      </p:sp>
    </p:spTree>
    <p:extLst>
      <p:ext uri="{BB962C8B-B14F-4D97-AF65-F5344CB8AC3E}">
        <p14:creationId xmlns:p14="http://schemas.microsoft.com/office/powerpoint/2010/main" val="24502258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E1692-EE9D-DEEB-FE8A-515D64A1403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3731B6D4-07BF-1AE0-59F9-3649BF885F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941BC1-ACD0-972E-2B3A-413742325E7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B2C620B-FB55-7E5D-2253-C27D22E1FCB8}"/>
              </a:ext>
            </a:extLst>
          </p:cNvPr>
          <p:cNvSpPr>
            <a:spLocks noGrp="1"/>
          </p:cNvSpPr>
          <p:nvPr>
            <p:ph type="dt" sz="half" idx="10"/>
          </p:nvPr>
        </p:nvSpPr>
        <p:spPr/>
        <p:txBody>
          <a:bodyPr/>
          <a:lstStyle/>
          <a:p>
            <a:fld id="{6C83A44F-1919-49D8-AFCD-7C5B50C39352}" type="datetimeFigureOut">
              <a:rPr lang="en-GB" smtClean="0"/>
              <a:t>25/09/2022</a:t>
            </a:fld>
            <a:endParaRPr lang="en-GB"/>
          </a:p>
        </p:txBody>
      </p:sp>
      <p:sp>
        <p:nvSpPr>
          <p:cNvPr id="6" name="Footer Placeholder 5">
            <a:extLst>
              <a:ext uri="{FF2B5EF4-FFF2-40B4-BE49-F238E27FC236}">
                <a16:creationId xmlns:a16="http://schemas.microsoft.com/office/drawing/2014/main" id="{01908E0E-7A4B-811C-2D57-64508031D6C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B16784-4291-5B6E-5B0B-8DCE3928D934}"/>
              </a:ext>
            </a:extLst>
          </p:cNvPr>
          <p:cNvSpPr>
            <a:spLocks noGrp="1"/>
          </p:cNvSpPr>
          <p:nvPr>
            <p:ph type="sldNum" sz="quarter" idx="12"/>
          </p:nvPr>
        </p:nvSpPr>
        <p:spPr/>
        <p:txBody>
          <a:bodyPr/>
          <a:lstStyle/>
          <a:p>
            <a:fld id="{0184A565-E539-4CEA-9003-C53A96FA69D4}" type="slidenum">
              <a:rPr lang="en-GB" smtClean="0"/>
              <a:t>‹#›</a:t>
            </a:fld>
            <a:endParaRPr lang="en-GB"/>
          </a:p>
        </p:txBody>
      </p:sp>
    </p:spTree>
    <p:extLst>
      <p:ext uri="{BB962C8B-B14F-4D97-AF65-F5344CB8AC3E}">
        <p14:creationId xmlns:p14="http://schemas.microsoft.com/office/powerpoint/2010/main" val="29841863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22E013-6841-C07B-4532-A9242D2AF9DC}"/>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0D2A79C7-378C-CDF4-9E3E-A23A17DED9E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B7F5A16-8833-C684-A8DC-E536008E1FAD}"/>
              </a:ext>
            </a:extLst>
          </p:cNvPr>
          <p:cNvSpPr>
            <a:spLocks noGrp="1"/>
          </p:cNvSpPr>
          <p:nvPr>
            <p:ph type="dt" sz="half" idx="10"/>
          </p:nvPr>
        </p:nvSpPr>
        <p:spPr/>
        <p:txBody>
          <a:bodyPr/>
          <a:lstStyle/>
          <a:p>
            <a:fld id="{6C83A44F-1919-49D8-AFCD-7C5B50C39352}" type="datetimeFigureOut">
              <a:rPr lang="en-GB" smtClean="0"/>
              <a:t>25/09/2022</a:t>
            </a:fld>
            <a:endParaRPr lang="en-GB"/>
          </a:p>
        </p:txBody>
      </p:sp>
      <p:sp>
        <p:nvSpPr>
          <p:cNvPr id="5" name="Footer Placeholder 4">
            <a:extLst>
              <a:ext uri="{FF2B5EF4-FFF2-40B4-BE49-F238E27FC236}">
                <a16:creationId xmlns:a16="http://schemas.microsoft.com/office/drawing/2014/main" id="{CE95DFE6-1969-70D9-5DED-58CEFD73F6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903E1F-40AF-9884-ACCB-F90FA0CEA6C1}"/>
              </a:ext>
            </a:extLst>
          </p:cNvPr>
          <p:cNvSpPr>
            <a:spLocks noGrp="1"/>
          </p:cNvSpPr>
          <p:nvPr>
            <p:ph type="sldNum" sz="quarter" idx="12"/>
          </p:nvPr>
        </p:nvSpPr>
        <p:spPr/>
        <p:txBody>
          <a:bodyPr/>
          <a:lstStyle/>
          <a:p>
            <a:fld id="{0184A565-E539-4CEA-9003-C53A96FA69D4}" type="slidenum">
              <a:rPr lang="en-GB" smtClean="0"/>
              <a:t>‹#›</a:t>
            </a:fld>
            <a:endParaRPr lang="en-GB"/>
          </a:p>
        </p:txBody>
      </p:sp>
    </p:spTree>
    <p:extLst>
      <p:ext uri="{BB962C8B-B14F-4D97-AF65-F5344CB8AC3E}">
        <p14:creationId xmlns:p14="http://schemas.microsoft.com/office/powerpoint/2010/main" val="23082903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EBFC92-7705-6280-6757-205C0BD03DF0}"/>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8ED072CB-11C0-6723-D60B-54A512E4884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06559A7-83CB-705A-1E1C-00631AF1C530}"/>
              </a:ext>
            </a:extLst>
          </p:cNvPr>
          <p:cNvSpPr>
            <a:spLocks noGrp="1"/>
          </p:cNvSpPr>
          <p:nvPr>
            <p:ph type="dt" sz="half" idx="10"/>
          </p:nvPr>
        </p:nvSpPr>
        <p:spPr/>
        <p:txBody>
          <a:bodyPr/>
          <a:lstStyle/>
          <a:p>
            <a:fld id="{6C83A44F-1919-49D8-AFCD-7C5B50C39352}" type="datetimeFigureOut">
              <a:rPr lang="en-GB" smtClean="0"/>
              <a:t>25/09/2022</a:t>
            </a:fld>
            <a:endParaRPr lang="en-GB"/>
          </a:p>
        </p:txBody>
      </p:sp>
      <p:sp>
        <p:nvSpPr>
          <p:cNvPr id="5" name="Footer Placeholder 4">
            <a:extLst>
              <a:ext uri="{FF2B5EF4-FFF2-40B4-BE49-F238E27FC236}">
                <a16:creationId xmlns:a16="http://schemas.microsoft.com/office/drawing/2014/main" id="{E3ABDB1E-A823-BC4A-3C01-3428D7D4B4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2E93D6-0785-A31D-314A-E90B87B5F61D}"/>
              </a:ext>
            </a:extLst>
          </p:cNvPr>
          <p:cNvSpPr>
            <a:spLocks noGrp="1"/>
          </p:cNvSpPr>
          <p:nvPr>
            <p:ph type="sldNum" sz="quarter" idx="12"/>
          </p:nvPr>
        </p:nvSpPr>
        <p:spPr/>
        <p:txBody>
          <a:bodyPr/>
          <a:lstStyle/>
          <a:p>
            <a:fld id="{0184A565-E539-4CEA-9003-C53A96FA69D4}" type="slidenum">
              <a:rPr lang="en-GB" smtClean="0"/>
              <a:t>‹#›</a:t>
            </a:fld>
            <a:endParaRPr lang="en-GB"/>
          </a:p>
        </p:txBody>
      </p:sp>
    </p:spTree>
    <p:extLst>
      <p:ext uri="{BB962C8B-B14F-4D97-AF65-F5344CB8AC3E}">
        <p14:creationId xmlns:p14="http://schemas.microsoft.com/office/powerpoint/2010/main" val="2148877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28AB0AD-26F7-E7C6-FCD7-004EAA3A02F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9F56BD48-3C4A-D38B-14E6-CB122A48363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629BE79-2D25-0DD8-E9BE-2639C0EE04D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C83A44F-1919-49D8-AFCD-7C5B50C39352}" type="datetimeFigureOut">
              <a:rPr lang="en-GB" smtClean="0"/>
              <a:t>25/09/2022</a:t>
            </a:fld>
            <a:endParaRPr lang="en-GB"/>
          </a:p>
        </p:txBody>
      </p:sp>
      <p:sp>
        <p:nvSpPr>
          <p:cNvPr id="5" name="Footer Placeholder 4">
            <a:extLst>
              <a:ext uri="{FF2B5EF4-FFF2-40B4-BE49-F238E27FC236}">
                <a16:creationId xmlns:a16="http://schemas.microsoft.com/office/drawing/2014/main" id="{17248BCE-6B61-C5A8-A952-6EB3EE4A1B1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A153A90-5F5A-DECD-E24C-F32E1C34E43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184A565-E539-4CEA-9003-C53A96FA69D4}" type="slidenum">
              <a:rPr lang="en-GB" smtClean="0"/>
              <a:t>‹#›</a:t>
            </a:fld>
            <a:endParaRPr lang="en-GB"/>
          </a:p>
        </p:txBody>
      </p:sp>
    </p:spTree>
    <p:extLst>
      <p:ext uri="{BB962C8B-B14F-4D97-AF65-F5344CB8AC3E}">
        <p14:creationId xmlns:p14="http://schemas.microsoft.com/office/powerpoint/2010/main" val="18013105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skillsyouneed.com/learn/critical-thinking.html" TargetMode="External"/><Relationship Id="rId2" Type="http://schemas.openxmlformats.org/officeDocument/2006/relationships/hyperlink" Target="https://www.thehighereducationreview.com/news/importance-of-time-management-skills-for-students-nid-1135.html" TargetMode="External"/><Relationship Id="rId1" Type="http://schemas.openxmlformats.org/officeDocument/2006/relationships/slideLayout" Target="../slideLayouts/slideLayout2.xml"/><Relationship Id="rId6" Type="http://schemas.openxmlformats.org/officeDocument/2006/relationships/hyperlink" Target="https://www.valamis.com/hub/collaborative-learning" TargetMode="External"/><Relationship Id="rId5" Type="http://schemas.openxmlformats.org/officeDocument/2006/relationships/hyperlink" Target="https://www.criticalthinking.org/pages/defining-critical-thinking/766" TargetMode="External"/><Relationship Id="rId4" Type="http://schemas.openxmlformats.org/officeDocument/2006/relationships/hyperlink" Target="https://www.teachthought.com/critical-thinking/critical-thinking-question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CFCF"/>
        </a:solidFill>
        <a:effectLst/>
      </p:bgPr>
    </p:bg>
    <p:spTree>
      <p:nvGrpSpPr>
        <p:cNvPr id="1" name=""/>
        <p:cNvGrpSpPr/>
        <p:nvPr/>
      </p:nvGrpSpPr>
      <p:grpSpPr>
        <a:xfrm>
          <a:off x="0" y="0"/>
          <a:ext cx="0" cy="0"/>
          <a:chOff x="0" y="0"/>
          <a:chExt cx="0" cy="0"/>
        </a:xfrm>
      </p:grpSpPr>
      <p:sp>
        <p:nvSpPr>
          <p:cNvPr id="5" name="Oval 4">
            <a:extLst>
              <a:ext uri="{FF2B5EF4-FFF2-40B4-BE49-F238E27FC236}">
                <a16:creationId xmlns:a16="http://schemas.microsoft.com/office/drawing/2014/main" id="{54525C79-0007-0603-E9F2-0E6C20560C30}"/>
              </a:ext>
            </a:extLst>
          </p:cNvPr>
          <p:cNvSpPr/>
          <p:nvPr/>
        </p:nvSpPr>
        <p:spPr>
          <a:xfrm>
            <a:off x="274320" y="71120"/>
            <a:ext cx="11744960" cy="782320"/>
          </a:xfrm>
          <a:prstGeom prst="ellipse">
            <a:avLst/>
          </a:prstGeom>
          <a:solidFill>
            <a:schemeClr val="accent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dirty="0">
                <a:solidFill>
                  <a:schemeClr val="tx1"/>
                </a:solidFill>
                <a:latin typeface="Arial" panose="020B0604020202020204" pitchFamily="34" charset="0"/>
                <a:cs typeface="Arial" panose="020B0604020202020204" pitchFamily="34" charset="0"/>
              </a:rPr>
              <a:t>Critical Thinking</a:t>
            </a:r>
          </a:p>
          <a:p>
            <a:pPr algn="ctr"/>
            <a:r>
              <a:rPr lang="en-GB" sz="900" dirty="0">
                <a:latin typeface="Arial" panose="020B0604020202020204" pitchFamily="34" charset="0"/>
                <a:cs typeface="Arial" panose="020B0604020202020204" pitchFamily="34" charset="0"/>
              </a:rPr>
              <a:t>Lisa Dowers - 2213430		ECGE4005P/C</a:t>
            </a:r>
          </a:p>
        </p:txBody>
      </p:sp>
      <p:sp>
        <p:nvSpPr>
          <p:cNvPr id="6" name="Rectangle: Rounded Corners 5">
            <a:extLst>
              <a:ext uri="{FF2B5EF4-FFF2-40B4-BE49-F238E27FC236}">
                <a16:creationId xmlns:a16="http://schemas.microsoft.com/office/drawing/2014/main" id="{54E0FDF9-A21E-1F4D-F394-B26122D39E44}"/>
              </a:ext>
            </a:extLst>
          </p:cNvPr>
          <p:cNvSpPr/>
          <p:nvPr/>
        </p:nvSpPr>
        <p:spPr>
          <a:xfrm>
            <a:off x="172720" y="853440"/>
            <a:ext cx="3667760" cy="5029200"/>
          </a:xfrm>
          <a:prstGeom prst="roundRect">
            <a:avLst/>
          </a:prstGeom>
          <a:solidFill>
            <a:srgbClr val="F587D8"/>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900" b="1" u="sng" dirty="0">
                <a:solidFill>
                  <a:schemeClr val="tx1"/>
                </a:solidFill>
                <a:latin typeface="Arial" panose="020B0604020202020204" pitchFamily="34" charset="0"/>
                <a:cs typeface="Arial" panose="020B0604020202020204" pitchFamily="34" charset="0"/>
              </a:rPr>
              <a:t>Introduction</a:t>
            </a:r>
          </a:p>
          <a:p>
            <a:r>
              <a:rPr lang="en-GB" sz="900" dirty="0">
                <a:solidFill>
                  <a:schemeClr val="tx1"/>
                </a:solidFill>
                <a:latin typeface="Arial" panose="020B0604020202020204" pitchFamily="34" charset="0"/>
                <a:cs typeface="Arial" panose="020B0604020202020204" pitchFamily="34" charset="0"/>
              </a:rPr>
              <a:t>To complete a course in Higher Education successfully students will need to develop their critical thinking skills as they will be a requirement in every aspect of their studies. </a:t>
            </a:r>
          </a:p>
          <a:p>
            <a:r>
              <a:rPr lang="en-GB" sz="900" dirty="0">
                <a:solidFill>
                  <a:schemeClr val="tx1"/>
                </a:solidFill>
                <a:latin typeface="Arial" panose="020B0604020202020204" pitchFamily="34" charset="0"/>
                <a:cs typeface="Arial" panose="020B0604020202020204" pitchFamily="34" charset="0"/>
              </a:rPr>
              <a:t>“Critical thinking is the ability to think clearly and rationally, understanding the logical connection between ideas.” (skillsyouneed</a:t>
            </a:r>
            <a:r>
              <a:rPr lang="en-GB" sz="900">
                <a:solidFill>
                  <a:schemeClr val="tx1"/>
                </a:solidFill>
                <a:latin typeface="Arial" panose="020B0604020202020204" pitchFamily="34" charset="0"/>
                <a:cs typeface="Arial" panose="020B0604020202020204" pitchFamily="34" charset="0"/>
              </a:rPr>
              <a:t>.com, 2011-2022).</a:t>
            </a:r>
            <a:endParaRPr lang="en-GB" sz="900" dirty="0">
              <a:solidFill>
                <a:schemeClr val="tx1"/>
              </a:solidFill>
              <a:latin typeface="Arial" panose="020B0604020202020204" pitchFamily="34" charset="0"/>
              <a:cs typeface="Arial" panose="020B0604020202020204" pitchFamily="34" charset="0"/>
            </a:endParaRPr>
          </a:p>
          <a:p>
            <a:r>
              <a:rPr lang="en-GB" sz="900" dirty="0">
                <a:solidFill>
                  <a:schemeClr val="tx1"/>
                </a:solidFill>
                <a:latin typeface="Arial" panose="020B0604020202020204" pitchFamily="34" charset="0"/>
                <a:cs typeface="Arial" panose="020B0604020202020204" pitchFamily="34" charset="0"/>
              </a:rPr>
              <a:t>According to skillsyouneed.com (2011-2022) a student will need to be an active learner rather than just listening and accepting information given to them. To be a critical thinker students need to question and analyse any information given to them and not take everything at face value. A critical thinker will always challenge information to find out if it represents the full picture and often find reasons/arguments that it does not.</a:t>
            </a:r>
          </a:p>
          <a:p>
            <a:r>
              <a:rPr lang="en-GB" sz="900" dirty="0">
                <a:solidFill>
                  <a:schemeClr val="tx1"/>
                </a:solidFill>
                <a:latin typeface="Arial" panose="020B0604020202020204" pitchFamily="34" charset="0"/>
                <a:cs typeface="Arial" panose="020B0604020202020204" pitchFamily="34" charset="0"/>
              </a:rPr>
              <a:t>Cottrell (2019) points out that in order to be good at critical thinking, students need to have a good level of self-awareness. They need to be able to reflect and evaluate themselves to understand their abilities and make decisions accordingly. Cottrell (2019) also says that students need to develop a detective-like mind in order to develop critical thinking skills. They need to question everything and re-examine facts which could lead them to new information and answers. </a:t>
            </a:r>
          </a:p>
          <a:p>
            <a:r>
              <a:rPr lang="en-GB" sz="900" dirty="0">
                <a:solidFill>
                  <a:schemeClr val="tx1"/>
                </a:solidFill>
                <a:latin typeface="Arial" panose="020B0604020202020204" pitchFamily="34" charset="0"/>
                <a:cs typeface="Arial" panose="020B0604020202020204" pitchFamily="34" charset="0"/>
              </a:rPr>
              <a:t>In order for a student to become an effective critical thinker, they need to develop a broad variety of skills to help them, this poster highlights a few of the skills needed.</a:t>
            </a:r>
          </a:p>
          <a:p>
            <a:endParaRPr lang="en-GB" sz="900" dirty="0">
              <a:solidFill>
                <a:schemeClr val="tx1"/>
              </a:solidFill>
              <a:latin typeface="Arial" panose="020B0604020202020204" pitchFamily="34" charset="0"/>
              <a:cs typeface="Arial" panose="020B0604020202020204" pitchFamily="34" charset="0"/>
            </a:endParaRPr>
          </a:p>
          <a:p>
            <a:endParaRPr lang="en-GB" sz="900" dirty="0">
              <a:solidFill>
                <a:schemeClr val="tx1"/>
              </a:solidFill>
              <a:latin typeface="Arial" panose="020B0604020202020204" pitchFamily="34" charset="0"/>
              <a:cs typeface="Arial" panose="020B0604020202020204" pitchFamily="34" charset="0"/>
            </a:endParaRPr>
          </a:p>
          <a:p>
            <a:endParaRPr lang="en-GB" sz="900" dirty="0">
              <a:solidFill>
                <a:schemeClr val="tx1"/>
              </a:solidFill>
              <a:latin typeface="Arial" panose="020B0604020202020204" pitchFamily="34" charset="0"/>
              <a:cs typeface="Arial" panose="020B0604020202020204" pitchFamily="34" charset="0"/>
            </a:endParaRPr>
          </a:p>
          <a:p>
            <a:endParaRPr lang="en-GB" sz="900" dirty="0">
              <a:solidFill>
                <a:schemeClr val="tx1"/>
              </a:solidFill>
              <a:latin typeface="Arial" panose="020B0604020202020204" pitchFamily="34" charset="0"/>
              <a:cs typeface="Arial" panose="020B0604020202020204" pitchFamily="34" charset="0"/>
            </a:endParaRPr>
          </a:p>
          <a:p>
            <a:endParaRPr lang="en-GB" sz="900" dirty="0">
              <a:solidFill>
                <a:schemeClr val="tx1"/>
              </a:solidFill>
              <a:latin typeface="Arial" panose="020B0604020202020204" pitchFamily="34" charset="0"/>
              <a:cs typeface="Arial" panose="020B0604020202020204" pitchFamily="34" charset="0"/>
            </a:endParaRPr>
          </a:p>
          <a:p>
            <a:endParaRPr lang="en-GB" sz="900" dirty="0">
              <a:solidFill>
                <a:schemeClr val="tx1"/>
              </a:solidFill>
              <a:latin typeface="Arial" panose="020B0604020202020204" pitchFamily="34" charset="0"/>
              <a:cs typeface="Arial" panose="020B0604020202020204" pitchFamily="34" charset="0"/>
            </a:endParaRPr>
          </a:p>
          <a:p>
            <a:r>
              <a:rPr lang="en-GB" sz="900" dirty="0">
                <a:solidFill>
                  <a:schemeClr val="tx1"/>
                </a:solidFill>
                <a:latin typeface="Arial" panose="020B0604020202020204" pitchFamily="34" charset="0"/>
                <a:cs typeface="Arial" panose="020B0604020202020204" pitchFamily="34" charset="0"/>
              </a:rPr>
              <a:t>	Teach Thought University (2022)</a:t>
            </a:r>
          </a:p>
        </p:txBody>
      </p:sp>
      <p:sp>
        <p:nvSpPr>
          <p:cNvPr id="7" name="Rectangle 6">
            <a:extLst>
              <a:ext uri="{FF2B5EF4-FFF2-40B4-BE49-F238E27FC236}">
                <a16:creationId xmlns:a16="http://schemas.microsoft.com/office/drawing/2014/main" id="{E5953BA1-7CCB-2BC6-3AA7-4369AB549274}"/>
              </a:ext>
            </a:extLst>
          </p:cNvPr>
          <p:cNvSpPr/>
          <p:nvPr/>
        </p:nvSpPr>
        <p:spPr>
          <a:xfrm>
            <a:off x="172720" y="5882640"/>
            <a:ext cx="11846560" cy="904240"/>
          </a:xfrm>
          <a:prstGeom prst="rect">
            <a:avLst/>
          </a:prstGeom>
          <a:solidFill>
            <a:schemeClr val="accent4"/>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900" b="1" u="sng" dirty="0">
                <a:solidFill>
                  <a:schemeClr val="tx1"/>
                </a:solidFill>
                <a:latin typeface="Arial" panose="020B0604020202020204" pitchFamily="34" charset="0"/>
                <a:cs typeface="Arial" panose="020B0604020202020204" pitchFamily="34" charset="0"/>
              </a:rPr>
              <a:t>Conclusion</a:t>
            </a:r>
          </a:p>
          <a:p>
            <a:r>
              <a:rPr lang="en-GB" sz="900" dirty="0">
                <a:solidFill>
                  <a:schemeClr val="tx1"/>
                </a:solidFill>
                <a:latin typeface="Arial" panose="020B0604020202020204" pitchFamily="34" charset="0"/>
                <a:cs typeface="Arial" panose="020B0604020202020204" pitchFamily="34" charset="0"/>
              </a:rPr>
              <a:t>This poster highlights a small number of skills that need to be developed in order for students to become good critical thinkers. There are also a wide range of different skills that will be developed whilst studying in Higher Education which will help students to further develop their critical thinking skills. The three study skills that have been discussed in this poster will help students to complete research effectively and get the best out of their studies by working together with their peers and managing their time. By developing critical thinking skills early on in their study, students will have the tools and skills needed to complete assignments and tasks to the best of their ability. </a:t>
            </a:r>
          </a:p>
          <a:p>
            <a:endParaRPr lang="en-GB" sz="900" dirty="0">
              <a:solidFill>
                <a:schemeClr val="tx1"/>
              </a:solidFill>
              <a:latin typeface="Arial" panose="020B0604020202020204" pitchFamily="34" charset="0"/>
              <a:cs typeface="Arial" panose="020B0604020202020204" pitchFamily="34" charset="0"/>
            </a:endParaRPr>
          </a:p>
          <a:p>
            <a:endParaRPr lang="en-GB" sz="900" dirty="0">
              <a:solidFill>
                <a:schemeClr val="tx1"/>
              </a:solidFill>
              <a:latin typeface="Arial" panose="020B0604020202020204" pitchFamily="34" charset="0"/>
              <a:cs typeface="Arial" panose="020B0604020202020204" pitchFamily="34" charset="0"/>
            </a:endParaRPr>
          </a:p>
        </p:txBody>
      </p:sp>
      <p:sp>
        <p:nvSpPr>
          <p:cNvPr id="8" name="Rectangle: Top Corners Snipped 7">
            <a:extLst>
              <a:ext uri="{FF2B5EF4-FFF2-40B4-BE49-F238E27FC236}">
                <a16:creationId xmlns:a16="http://schemas.microsoft.com/office/drawing/2014/main" id="{7D825E45-8DDC-4EBA-6D40-75B18D14D688}"/>
              </a:ext>
            </a:extLst>
          </p:cNvPr>
          <p:cNvSpPr/>
          <p:nvPr/>
        </p:nvSpPr>
        <p:spPr>
          <a:xfrm>
            <a:off x="7569200" y="3870960"/>
            <a:ext cx="4500880" cy="2011680"/>
          </a:xfrm>
          <a:prstGeom prst="snip2SameRect">
            <a:avLst/>
          </a:prstGeom>
          <a:solidFill>
            <a:schemeClr val="accent1">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900" b="1" u="sng" dirty="0">
                <a:solidFill>
                  <a:schemeClr val="tx1"/>
                </a:solidFill>
                <a:latin typeface="Arial" panose="020B0604020202020204" pitchFamily="34" charset="0"/>
                <a:cs typeface="Arial" panose="020B0604020202020204" pitchFamily="34" charset="0"/>
              </a:rPr>
              <a:t>Time Management</a:t>
            </a:r>
          </a:p>
          <a:p>
            <a:r>
              <a:rPr lang="en-GB" sz="900" dirty="0">
                <a:solidFill>
                  <a:schemeClr val="tx1"/>
                </a:solidFill>
                <a:latin typeface="Arial" panose="020B0604020202020204" pitchFamily="34" charset="0"/>
                <a:cs typeface="Arial" panose="020B0604020202020204" pitchFamily="34" charset="0"/>
              </a:rPr>
              <a:t>Time management is an extremely important skill that needs to be developed in order to complete assignments effectively. Moore (2010) acknowledges that time management is one of the biggest challenges that students face. She states that it is really not an easy task for mature students who are also trying to juggle work and family life around their studies. The advice that Moore (2010) gives for managing time effectively is to have a daily schedule of tasks using a calendar or to-do list. This will bring satisfaction as you cross items off the calendar/list.</a:t>
            </a:r>
          </a:p>
          <a:p>
            <a:r>
              <a:rPr lang="en-GB" sz="900" dirty="0">
                <a:solidFill>
                  <a:schemeClr val="tx1"/>
                </a:solidFill>
                <a:latin typeface="Arial" panose="020B0604020202020204" pitchFamily="34" charset="0"/>
                <a:cs typeface="Arial" panose="020B0604020202020204" pitchFamily="34" charset="0"/>
              </a:rPr>
              <a:t>Cottrell (2019) also suggests using a diary to plan and prioritise activities based on realistic timescales. Throughout her book, Cottrell (2019) stresses the importance of being realistic when planning and organising time. It is vital that students have time for breaks and socialising as well as studying.</a:t>
            </a:r>
          </a:p>
          <a:p>
            <a:endParaRPr lang="en-GB" sz="900" b="1" dirty="0">
              <a:solidFill>
                <a:schemeClr val="tx1"/>
              </a:solidFill>
              <a:latin typeface="Arial" panose="020B0604020202020204" pitchFamily="34" charset="0"/>
              <a:cs typeface="Arial" panose="020B0604020202020204" pitchFamily="34" charset="0"/>
            </a:endParaRPr>
          </a:p>
          <a:p>
            <a:endParaRPr lang="en-GB" sz="900" dirty="0">
              <a:solidFill>
                <a:schemeClr val="tx1"/>
              </a:solidFill>
              <a:latin typeface="Arial" panose="020B0604020202020204" pitchFamily="34" charset="0"/>
              <a:cs typeface="Arial" panose="020B0604020202020204" pitchFamily="34" charset="0"/>
            </a:endParaRPr>
          </a:p>
        </p:txBody>
      </p:sp>
      <p:sp>
        <p:nvSpPr>
          <p:cNvPr id="9" name="Oval 8">
            <a:extLst>
              <a:ext uri="{FF2B5EF4-FFF2-40B4-BE49-F238E27FC236}">
                <a16:creationId xmlns:a16="http://schemas.microsoft.com/office/drawing/2014/main" id="{6610088F-5C72-4BB4-3A0D-2FA1AAC3A449}"/>
              </a:ext>
            </a:extLst>
          </p:cNvPr>
          <p:cNvSpPr/>
          <p:nvPr/>
        </p:nvSpPr>
        <p:spPr>
          <a:xfrm>
            <a:off x="3840480" y="853440"/>
            <a:ext cx="3830321" cy="5029200"/>
          </a:xfrm>
          <a:prstGeom prst="ellipse">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900" b="1" u="sng" dirty="0">
                <a:solidFill>
                  <a:schemeClr val="tx1"/>
                </a:solidFill>
                <a:latin typeface="Arial" panose="020B0604020202020204" pitchFamily="34" charset="0"/>
                <a:cs typeface="Arial" panose="020B0604020202020204" pitchFamily="34" charset="0"/>
              </a:rPr>
              <a:t>Collaborative Learning</a:t>
            </a:r>
          </a:p>
          <a:p>
            <a:pPr algn="ctr"/>
            <a:r>
              <a:rPr lang="en-GB" sz="900" dirty="0">
                <a:solidFill>
                  <a:schemeClr val="tx1"/>
                </a:solidFill>
                <a:latin typeface="Arial" panose="020B0604020202020204" pitchFamily="34" charset="0"/>
                <a:cs typeface="Arial" panose="020B0604020202020204" pitchFamily="34" charset="0"/>
              </a:rPr>
              <a:t>The vast majority of work undertaken in Higher Education is completed individually, however, there will be periods of time that students are required to work as part of a group. Cottrell (2019) considers the different behaviours required to work as a group, such as, listening to your peers and getting involved in discussions. She explains that it is not always easy to complete collaborative learning tasks and there will often be challenges to overcome. To avoid any problems and confrontation, Cottrell (2019) suggests making a plan together as a group and setting each member tasks to complete. Doing this would mean that all individuals know what is expected of them and everybody is doing their fair share of the work. Van Emden and Becker (2016) agree with Cottrell (2019) and say that it is important to set roles and responsibilities for each member of the group. They understand that within a group you may have a variety of personal characters, some people may be loud and outgoing whilst others may be very shy and need encouragement to speak up. These characteristics need to be considered when thinking about roles within the group. Van Emden and Becker (2016) believe that collaborative learning can be valuable to all students as they learn the importance of listening to peers and being part of good discussions.</a:t>
            </a:r>
          </a:p>
        </p:txBody>
      </p:sp>
      <p:sp>
        <p:nvSpPr>
          <p:cNvPr id="10" name="Rectangle: Diagonal Corners Snipped 9">
            <a:extLst>
              <a:ext uri="{FF2B5EF4-FFF2-40B4-BE49-F238E27FC236}">
                <a16:creationId xmlns:a16="http://schemas.microsoft.com/office/drawing/2014/main" id="{7D5B87E2-5B67-6555-E411-356C56E2E2A9}"/>
              </a:ext>
            </a:extLst>
          </p:cNvPr>
          <p:cNvSpPr/>
          <p:nvPr/>
        </p:nvSpPr>
        <p:spPr>
          <a:xfrm>
            <a:off x="7670801" y="853440"/>
            <a:ext cx="4348479" cy="3017520"/>
          </a:xfrm>
          <a:prstGeom prst="snip2DiagRect">
            <a:avLst/>
          </a:prstGeom>
          <a:solidFill>
            <a:srgbClr val="BF88EC"/>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900" b="1" u="sng" dirty="0">
                <a:solidFill>
                  <a:schemeClr val="tx1"/>
                </a:solidFill>
                <a:latin typeface="Arial" panose="020B0604020202020204" pitchFamily="34" charset="0"/>
                <a:cs typeface="Arial" panose="020B0604020202020204" pitchFamily="34" charset="0"/>
              </a:rPr>
              <a:t>Reading and note-taking</a:t>
            </a:r>
          </a:p>
          <a:p>
            <a:r>
              <a:rPr lang="en-GB" sz="900" dirty="0">
                <a:solidFill>
                  <a:schemeClr val="tx1"/>
                </a:solidFill>
                <a:latin typeface="Arial" panose="020B0604020202020204" pitchFamily="34" charset="0"/>
                <a:cs typeface="Arial" panose="020B0604020202020204" pitchFamily="34" charset="0"/>
              </a:rPr>
              <a:t>Reading and note-taking are vital skills that a student will need to develop to help in completing tasks and assignments to a high standard. Wilson and Bedford (2009) claim that students do not need to read a full book on their subject to gain all of the information they need. They discuss scanning and skimming texts to find the information needed. Scanning is looking at introductions and conclusions of chapters to find out if they are relevant to the study and to skim a book/article is to look quickly over the text for key words and then decide if that part is useful for the assignment.</a:t>
            </a:r>
          </a:p>
          <a:p>
            <a:r>
              <a:rPr lang="en-GB" sz="900" dirty="0">
                <a:solidFill>
                  <a:schemeClr val="tx1"/>
                </a:solidFill>
                <a:latin typeface="Arial" panose="020B0604020202020204" pitchFamily="34" charset="0"/>
                <a:cs typeface="Arial" panose="020B0604020202020204" pitchFamily="34" charset="0"/>
              </a:rPr>
              <a:t>“Effective readers are organised: they do not just look at words, they search for their meaning.” (Pritchard, 2008, p.33).</a:t>
            </a:r>
          </a:p>
          <a:p>
            <a:r>
              <a:rPr lang="en-GB" sz="900" dirty="0">
                <a:solidFill>
                  <a:schemeClr val="tx1"/>
                </a:solidFill>
                <a:latin typeface="Arial" panose="020B0604020202020204" pitchFamily="34" charset="0"/>
                <a:cs typeface="Arial" panose="020B0604020202020204" pitchFamily="34" charset="0"/>
              </a:rPr>
              <a:t>Pritchard (2008) says that reading will probably take up the majority of a person’s time whilst studying so it is important that it is completed well. He stresses the importance of taking notes effectively when reading and suggests that students do not copy sentences but change them into their own words which shows that they have read and understood the information rather than just copying words and letters. Wilson and Bedford (2009) point out the importance of including the date on any notes made and recording information to reference the work.</a:t>
            </a:r>
          </a:p>
          <a:p>
            <a:endParaRPr lang="en-GB" sz="900" dirty="0">
              <a:solidFill>
                <a:schemeClr val="tx1"/>
              </a:solidFill>
              <a:latin typeface="Arial" panose="020B0604020202020204" pitchFamily="34" charset="0"/>
              <a:cs typeface="Arial" panose="020B0604020202020204" pitchFamily="34" charset="0"/>
            </a:endParaRPr>
          </a:p>
          <a:p>
            <a:endParaRPr lang="en-GB" sz="900" dirty="0">
              <a:solidFill>
                <a:schemeClr val="tx1"/>
              </a:solidFill>
              <a:latin typeface="Arial" panose="020B0604020202020204" pitchFamily="34" charset="0"/>
              <a:cs typeface="Arial" panose="020B0604020202020204" pitchFamily="34" charset="0"/>
            </a:endParaRPr>
          </a:p>
        </p:txBody>
      </p:sp>
      <p:pic>
        <p:nvPicPr>
          <p:cNvPr id="2" name="Picture 1" descr="See the source image">
            <a:extLst>
              <a:ext uri="{FF2B5EF4-FFF2-40B4-BE49-F238E27FC236}">
                <a16:creationId xmlns:a16="http://schemas.microsoft.com/office/drawing/2014/main" id="{1FB0540D-2FFF-EDA3-683E-FE62FB12883C}"/>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002030" y="4775201"/>
            <a:ext cx="1948180" cy="792480"/>
          </a:xfrm>
          <a:prstGeom prst="rect">
            <a:avLst/>
          </a:prstGeom>
          <a:noFill/>
          <a:ln>
            <a:noFill/>
          </a:ln>
        </p:spPr>
      </p:pic>
    </p:spTree>
    <p:extLst>
      <p:ext uri="{BB962C8B-B14F-4D97-AF65-F5344CB8AC3E}">
        <p14:creationId xmlns:p14="http://schemas.microsoft.com/office/powerpoint/2010/main" val="498036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CFCF"/>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6586776-7574-5259-0E80-EA55C0EB55A3}"/>
              </a:ext>
            </a:extLst>
          </p:cNvPr>
          <p:cNvSpPr txBox="1"/>
          <p:nvPr/>
        </p:nvSpPr>
        <p:spPr>
          <a:xfrm>
            <a:off x="81280" y="142240"/>
            <a:ext cx="11907520" cy="4213141"/>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References</a:t>
            </a:r>
          </a:p>
          <a:p>
            <a:endParaRPr lang="en-GB" b="1" dirty="0">
              <a:latin typeface="Arial" panose="020B0604020202020204" pitchFamily="34" charset="0"/>
              <a:cs typeface="Arial" panose="020B0604020202020204" pitchFamily="34" charset="0"/>
            </a:endParaRPr>
          </a:p>
          <a:p>
            <a:pPr>
              <a:lnSpc>
                <a:spcPct val="150000"/>
              </a:lnSpc>
            </a:pPr>
            <a:r>
              <a:rPr lang="en-GB" sz="1200" dirty="0">
                <a:latin typeface="Arial" panose="020B0604020202020204" pitchFamily="34" charset="0"/>
                <a:cs typeface="Arial" panose="020B0604020202020204" pitchFamily="34" charset="0"/>
              </a:rPr>
              <a:t>Cottrell, S. (2019) </a:t>
            </a:r>
            <a:r>
              <a:rPr lang="en-GB" sz="1200" i="1" dirty="0">
                <a:latin typeface="Arial" panose="020B0604020202020204" pitchFamily="34" charset="0"/>
                <a:cs typeface="Arial" panose="020B0604020202020204" pitchFamily="34" charset="0"/>
              </a:rPr>
              <a:t>The Study Skills Handbook</a:t>
            </a:r>
            <a:r>
              <a:rPr lang="en-GB" sz="1200" dirty="0">
                <a:latin typeface="Arial" panose="020B0604020202020204" pitchFamily="34" charset="0"/>
                <a:cs typeface="Arial" panose="020B0604020202020204" pitchFamily="34" charset="0"/>
              </a:rPr>
              <a:t>. 5</a:t>
            </a:r>
            <a:r>
              <a:rPr lang="en-GB" sz="1200" baseline="30000" dirty="0">
                <a:latin typeface="Arial" panose="020B0604020202020204" pitchFamily="34" charset="0"/>
                <a:cs typeface="Arial" panose="020B0604020202020204" pitchFamily="34" charset="0"/>
              </a:rPr>
              <a:t>th</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edn</a:t>
            </a:r>
            <a:r>
              <a:rPr lang="en-GB" sz="1200" dirty="0">
                <a:latin typeface="Arial" panose="020B0604020202020204" pitchFamily="34" charset="0"/>
                <a:cs typeface="Arial" panose="020B0604020202020204" pitchFamily="34" charset="0"/>
              </a:rPr>
              <a:t>. London. Red Globe Press</a:t>
            </a:r>
          </a:p>
          <a:p>
            <a:pPr>
              <a:lnSpc>
                <a:spcPct val="150000"/>
              </a:lnSpc>
            </a:pPr>
            <a:r>
              <a:rPr lang="en-GB" sz="1200" dirty="0">
                <a:latin typeface="Arial" panose="020B0604020202020204" pitchFamily="34" charset="0"/>
                <a:cs typeface="Arial" panose="020B0604020202020204" pitchFamily="34" charset="0"/>
              </a:rPr>
              <a:t>Higher Education Review (2022) </a:t>
            </a:r>
            <a:r>
              <a:rPr lang="en-GB" sz="1200" i="1" dirty="0">
                <a:latin typeface="Arial" panose="020B0604020202020204" pitchFamily="34" charset="0"/>
                <a:cs typeface="Arial" panose="020B0604020202020204" pitchFamily="34" charset="0"/>
              </a:rPr>
              <a:t>Importance of Time Management Skills for Students</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2"/>
              </a:rPr>
              <a:t>https://www.thehighereducationreview.com/news/importance-of-time-management-skills-for-students-nid-1135.html</a:t>
            </a:r>
            <a:r>
              <a:rPr lang="en-GB" sz="1200" dirty="0">
                <a:latin typeface="Arial" panose="020B0604020202020204" pitchFamily="34" charset="0"/>
                <a:cs typeface="Arial" panose="020B0604020202020204" pitchFamily="34" charset="0"/>
              </a:rPr>
              <a:t>. (Accessed: 18 September 2022).</a:t>
            </a:r>
          </a:p>
          <a:p>
            <a:pPr>
              <a:lnSpc>
                <a:spcPct val="150000"/>
              </a:lnSpc>
            </a:pPr>
            <a:r>
              <a:rPr lang="en-GB" sz="1200" dirty="0">
                <a:latin typeface="Arial" panose="020B0604020202020204" pitchFamily="34" charset="0"/>
                <a:cs typeface="Arial" panose="020B0604020202020204" pitchFamily="34" charset="0"/>
              </a:rPr>
              <a:t>Moore, S. (2010) </a:t>
            </a:r>
            <a:r>
              <a:rPr lang="en-GB" sz="1200" i="1" dirty="0">
                <a:latin typeface="Arial" panose="020B0604020202020204" pitchFamily="34" charset="0"/>
                <a:cs typeface="Arial" panose="020B0604020202020204" pitchFamily="34" charset="0"/>
              </a:rPr>
              <a:t>The Ultimate Study Skills Handbook</a:t>
            </a:r>
            <a:r>
              <a:rPr lang="en-GB" sz="1200" dirty="0">
                <a:latin typeface="Arial" panose="020B0604020202020204" pitchFamily="34" charset="0"/>
                <a:cs typeface="Arial" panose="020B0604020202020204" pitchFamily="34" charset="0"/>
              </a:rPr>
              <a:t>. Berkshire. Open University Press.</a:t>
            </a:r>
          </a:p>
          <a:p>
            <a:pPr>
              <a:lnSpc>
                <a:spcPct val="150000"/>
              </a:lnSpc>
            </a:pPr>
            <a:r>
              <a:rPr lang="en-GB" sz="1200" dirty="0">
                <a:latin typeface="Arial" panose="020B0604020202020204" pitchFamily="34" charset="0"/>
                <a:cs typeface="Arial" panose="020B0604020202020204" pitchFamily="34" charset="0"/>
              </a:rPr>
              <a:t>Pritchard, A. (2008) </a:t>
            </a:r>
            <a:r>
              <a:rPr lang="en-GB" sz="1200" i="1" dirty="0">
                <a:latin typeface="Arial" panose="020B0604020202020204" pitchFamily="34" charset="0"/>
                <a:cs typeface="Arial" panose="020B0604020202020204" pitchFamily="34" charset="0"/>
              </a:rPr>
              <a:t>Studying and Learning at University : Vital Skills for Success in Your Degree</a:t>
            </a:r>
            <a:r>
              <a:rPr lang="en-GB" sz="1200" dirty="0">
                <a:latin typeface="Arial" panose="020B0604020202020204" pitchFamily="34" charset="0"/>
                <a:cs typeface="Arial" panose="020B0604020202020204" pitchFamily="34" charset="0"/>
              </a:rPr>
              <a:t>. London. SAGE Publications Ltd.</a:t>
            </a:r>
          </a:p>
          <a:p>
            <a:pPr>
              <a:lnSpc>
                <a:spcPct val="150000"/>
              </a:lnSpc>
            </a:pPr>
            <a:r>
              <a:rPr lang="en-GB" sz="1200" dirty="0">
                <a:latin typeface="Arial" panose="020B0604020202020204" pitchFamily="34" charset="0"/>
                <a:cs typeface="Arial" panose="020B0604020202020204" pitchFamily="34" charset="0"/>
              </a:rPr>
              <a:t>Skills You Need (2011-2022) </a:t>
            </a:r>
            <a:r>
              <a:rPr lang="en-GB" sz="1200" i="1" dirty="0">
                <a:latin typeface="Arial" panose="020B0604020202020204" pitchFamily="34" charset="0"/>
                <a:cs typeface="Arial" panose="020B0604020202020204" pitchFamily="34" charset="0"/>
              </a:rPr>
              <a:t>Critical Thinking Skills</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3"/>
              </a:rPr>
              <a:t>https://www.skillsyouneed.com/learn/critical-thinking.html</a:t>
            </a:r>
            <a:r>
              <a:rPr lang="en-GB" sz="1200" dirty="0">
                <a:latin typeface="Arial" panose="020B0604020202020204" pitchFamily="34" charset="0"/>
                <a:cs typeface="Arial" panose="020B0604020202020204" pitchFamily="34" charset="0"/>
              </a:rPr>
              <a:t>. (Accessed: 18 September 2022).</a:t>
            </a:r>
          </a:p>
          <a:p>
            <a:pPr>
              <a:lnSpc>
                <a:spcPct val="150000"/>
              </a:lnSpc>
            </a:pPr>
            <a:r>
              <a:rPr lang="en-GB" sz="1200" dirty="0">
                <a:latin typeface="Arial" panose="020B0604020202020204" pitchFamily="34" charset="0"/>
                <a:cs typeface="Arial" panose="020B0604020202020204" pitchFamily="34" charset="0"/>
              </a:rPr>
              <a:t>Teach Thought University (2022) 48 Critical Thinking Questions for Any Content Area [image]. Available at: </a:t>
            </a:r>
            <a:r>
              <a:rPr lang="en-GB" sz="1200" dirty="0">
                <a:latin typeface="Arial" panose="020B0604020202020204" pitchFamily="34" charset="0"/>
                <a:cs typeface="Arial" panose="020B0604020202020204" pitchFamily="34" charset="0"/>
                <a:hlinkClick r:id="rId4"/>
              </a:rPr>
              <a:t>https://www.teachthought.com/critical-thinking/critical-thinking-questions/</a:t>
            </a:r>
            <a:r>
              <a:rPr lang="en-GB" sz="1200" dirty="0">
                <a:latin typeface="Arial" panose="020B0604020202020204" pitchFamily="34" charset="0"/>
                <a:cs typeface="Arial" panose="020B0604020202020204" pitchFamily="34" charset="0"/>
              </a:rPr>
              <a:t> (Accessed: 25 September 2022))</a:t>
            </a:r>
          </a:p>
          <a:p>
            <a:pPr>
              <a:lnSpc>
                <a:spcPct val="150000"/>
              </a:lnSpc>
            </a:pPr>
            <a:r>
              <a:rPr lang="en-GB" sz="1200" dirty="0">
                <a:latin typeface="Arial" panose="020B0604020202020204" pitchFamily="34" charset="0"/>
                <a:cs typeface="Arial" panose="020B0604020202020204" pitchFamily="34" charset="0"/>
              </a:rPr>
              <a:t>The Foundation for Critical Thinking (2019) </a:t>
            </a:r>
            <a:r>
              <a:rPr lang="en-GB" sz="1200" i="1" dirty="0">
                <a:latin typeface="Arial" panose="020B0604020202020204" pitchFamily="34" charset="0"/>
                <a:cs typeface="Arial" panose="020B0604020202020204" pitchFamily="34" charset="0"/>
              </a:rPr>
              <a:t>Defining Critical Thinking</a:t>
            </a:r>
            <a:r>
              <a:rPr lang="en-GB" sz="1200" dirty="0">
                <a:latin typeface="Arial" panose="020B0604020202020204" pitchFamily="34" charset="0"/>
                <a:cs typeface="Arial" panose="020B0604020202020204" pitchFamily="34" charset="0"/>
              </a:rPr>
              <a:t>. Available at: </a:t>
            </a:r>
            <a:r>
              <a:rPr lang="en-GB" sz="1200" dirty="0">
                <a:latin typeface="Arial" panose="020B0604020202020204" pitchFamily="34" charset="0"/>
                <a:cs typeface="Arial" panose="020B0604020202020204" pitchFamily="34" charset="0"/>
                <a:hlinkClick r:id="rId5"/>
              </a:rPr>
              <a:t>https://www.criticalthinking.org/pages/defining-critical-thinking/766</a:t>
            </a:r>
            <a:r>
              <a:rPr lang="en-GB" sz="1200" dirty="0">
                <a:latin typeface="Arial" panose="020B0604020202020204" pitchFamily="34" charset="0"/>
                <a:cs typeface="Arial" panose="020B0604020202020204" pitchFamily="34" charset="0"/>
              </a:rPr>
              <a:t>. (Accessed: 18 September 2022).</a:t>
            </a:r>
          </a:p>
          <a:p>
            <a:pPr>
              <a:lnSpc>
                <a:spcPct val="150000"/>
              </a:lnSpc>
            </a:pPr>
            <a:r>
              <a:rPr lang="en-GB" sz="1200" dirty="0" err="1">
                <a:latin typeface="Arial" panose="020B0604020202020204" pitchFamily="34" charset="0"/>
                <a:cs typeface="Arial" panose="020B0604020202020204" pitchFamily="34" charset="0"/>
              </a:rPr>
              <a:t>Valamis</a:t>
            </a:r>
            <a:r>
              <a:rPr lang="en-GB" sz="1200" dirty="0">
                <a:latin typeface="Arial" panose="020B0604020202020204" pitchFamily="34" charset="0"/>
                <a:cs typeface="Arial" panose="020B0604020202020204" pitchFamily="34" charset="0"/>
              </a:rPr>
              <a:t> (2022) </a:t>
            </a:r>
            <a:r>
              <a:rPr lang="en-GB" sz="1200" i="1" dirty="0">
                <a:latin typeface="Arial" panose="020B0604020202020204" pitchFamily="34" charset="0"/>
                <a:cs typeface="Arial" panose="020B0604020202020204" pitchFamily="34" charset="0"/>
              </a:rPr>
              <a:t>What is Collaborative Learning?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6"/>
              </a:rPr>
              <a:t>https://www.valamis.com/hub/collaborative-learning</a:t>
            </a:r>
            <a:r>
              <a:rPr lang="en-GB" sz="1200" dirty="0">
                <a:latin typeface="Arial" panose="020B0604020202020204" pitchFamily="34" charset="0"/>
                <a:cs typeface="Arial" panose="020B0604020202020204" pitchFamily="34" charset="0"/>
              </a:rPr>
              <a:t>. (Accessed: 19 September 2022).</a:t>
            </a:r>
          </a:p>
          <a:p>
            <a:pPr>
              <a:lnSpc>
                <a:spcPct val="150000"/>
              </a:lnSpc>
            </a:pPr>
            <a:r>
              <a:rPr lang="en-GB" sz="1200" dirty="0">
                <a:latin typeface="Arial" panose="020B0604020202020204" pitchFamily="34" charset="0"/>
                <a:cs typeface="Arial" panose="020B0604020202020204" pitchFamily="34" charset="0"/>
              </a:rPr>
              <a:t>Van Emden, J. and Becker, L. (2016) </a:t>
            </a:r>
            <a:r>
              <a:rPr lang="en-GB" sz="1200" i="1" dirty="0">
                <a:latin typeface="Arial" panose="020B0604020202020204" pitchFamily="34" charset="0"/>
                <a:cs typeface="Arial" panose="020B0604020202020204" pitchFamily="34" charset="0"/>
              </a:rPr>
              <a:t>Presentation Skills for Students</a:t>
            </a:r>
            <a:r>
              <a:rPr lang="en-GB" sz="1200" dirty="0">
                <a:latin typeface="Arial" panose="020B0604020202020204" pitchFamily="34" charset="0"/>
                <a:cs typeface="Arial" panose="020B0604020202020204" pitchFamily="34" charset="0"/>
              </a:rPr>
              <a:t>. 3</a:t>
            </a:r>
            <a:r>
              <a:rPr lang="en-GB" sz="1200" baseline="30000" dirty="0">
                <a:latin typeface="Arial" panose="020B0604020202020204" pitchFamily="34" charset="0"/>
                <a:cs typeface="Arial" panose="020B0604020202020204" pitchFamily="34" charset="0"/>
              </a:rPr>
              <a:t>rd</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edn</a:t>
            </a:r>
            <a:r>
              <a:rPr lang="en-GB" sz="1200" dirty="0">
                <a:latin typeface="Arial" panose="020B0604020202020204" pitchFamily="34" charset="0"/>
                <a:cs typeface="Arial" panose="020B0604020202020204" pitchFamily="34" charset="0"/>
              </a:rPr>
              <a:t>. London. Bloomsbury Publishing Plc.</a:t>
            </a:r>
          </a:p>
          <a:p>
            <a:pPr>
              <a:lnSpc>
                <a:spcPct val="150000"/>
              </a:lnSpc>
            </a:pPr>
            <a:r>
              <a:rPr lang="en-GB" sz="1200" dirty="0">
                <a:latin typeface="Arial" panose="020B0604020202020204" pitchFamily="34" charset="0"/>
                <a:cs typeface="Arial" panose="020B0604020202020204" pitchFamily="34" charset="0"/>
              </a:rPr>
              <a:t>Wilson, E. and Bedford, D. (2009) </a:t>
            </a:r>
            <a:r>
              <a:rPr lang="en-GB" sz="1200" i="1" dirty="0">
                <a:latin typeface="Arial" panose="020B0604020202020204" pitchFamily="34" charset="0"/>
                <a:cs typeface="Arial" panose="020B0604020202020204" pitchFamily="34" charset="0"/>
              </a:rPr>
              <a:t>Study Skills for Part-time Students</a:t>
            </a:r>
            <a:r>
              <a:rPr lang="en-GB" sz="1200" dirty="0">
                <a:latin typeface="Arial" panose="020B0604020202020204" pitchFamily="34" charset="0"/>
                <a:cs typeface="Arial" panose="020B0604020202020204" pitchFamily="34" charset="0"/>
              </a:rPr>
              <a:t>. Essex. Pearson Education Limited.</a:t>
            </a:r>
          </a:p>
        </p:txBody>
      </p:sp>
    </p:spTree>
    <p:extLst>
      <p:ext uri="{BB962C8B-B14F-4D97-AF65-F5344CB8AC3E}">
        <p14:creationId xmlns:p14="http://schemas.microsoft.com/office/powerpoint/2010/main" val="27479682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270</TotalTime>
  <Words>1347</Words>
  <Application>Microsoft Office PowerPoint</Application>
  <PresentationFormat>Widescreen</PresentationFormat>
  <Paragraphs>38</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lisa dowers</dc:creator>
  <cp:lastModifiedBy>lisa dowers</cp:lastModifiedBy>
  <cp:revision>1</cp:revision>
  <dcterms:created xsi:type="dcterms:W3CDTF">2022-09-14T17:46:46Z</dcterms:created>
  <dcterms:modified xsi:type="dcterms:W3CDTF">2022-09-25T07:16:30Z</dcterms:modified>
</cp:coreProperties>
</file>