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70" r:id="rId2"/>
    <p:sldId id="285" r:id="rId3"/>
    <p:sldId id="286" r:id="rId4"/>
    <p:sldId id="274" r:id="rId5"/>
    <p:sldId id="275" r:id="rId6"/>
    <p:sldId id="276" r:id="rId7"/>
    <p:sldId id="277" r:id="rId8"/>
    <p:sldId id="278" r:id="rId9"/>
    <p:sldId id="279" r:id="rId10"/>
    <p:sldId id="280" r:id="rId11"/>
    <p:sldId id="281" r:id="rId12"/>
    <p:sldId id="282" r:id="rId13"/>
    <p:sldId id="283" r:id="rId14"/>
    <p:sldId id="284" r:id="rId15"/>
    <p:sldId id="287" r:id="rId16"/>
    <p:sldId id="288" r:id="rId17"/>
    <p:sldId id="289" r:id="rId18"/>
    <p:sldId id="290" r:id="rId19"/>
    <p:sldId id="266" r:id="rId20"/>
    <p:sldId id="291" r:id="rId21"/>
    <p:sldId id="292" r:id="rId22"/>
    <p:sldId id="267" r:id="rId23"/>
    <p:sldId id="269" r:id="rId24"/>
    <p:sldId id="293" r:id="rId25"/>
    <p:sldId id="27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72" autoAdjust="0"/>
    <p:restoredTop sz="94660"/>
  </p:normalViewPr>
  <p:slideViewPr>
    <p:cSldViewPr>
      <p:cViewPr varScale="1">
        <p:scale>
          <a:sx n="87" d="100"/>
          <a:sy n="87" d="100"/>
        </p:scale>
        <p:origin x="110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B21E87-6814-4A24-A722-979F7F514654}" type="datetimeFigureOut">
              <a:rPr lang="en-GB" smtClean="0"/>
              <a:t>30/03/2017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30890F-C6DC-4A3F-AF75-3D216848227C}" type="slidenum">
              <a:rPr lang="en-GB" smtClean="0"/>
              <a:t>‹#›</a:t>
            </a:fld>
            <a:endParaRPr lang="en-GB" dirty="0"/>
          </a:p>
        </p:txBody>
      </p:sp>
    </p:spTree>
    <p:extLst>
      <p:ext uri="{BB962C8B-B14F-4D97-AF65-F5344CB8AC3E}">
        <p14:creationId xmlns:p14="http://schemas.microsoft.com/office/powerpoint/2010/main" val="3508262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dirty="0"/>
          </a:p>
        </p:txBody>
      </p:sp>
    </p:spTree>
    <p:extLst>
      <p:ext uri="{BB962C8B-B14F-4D97-AF65-F5344CB8AC3E}">
        <p14:creationId xmlns:p14="http://schemas.microsoft.com/office/powerpoint/2010/main" val="575006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2785442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605C96-ABDB-4235-8EA3-C764EE853091}" type="slidenum">
              <a:rPr lang="en-GB" smtClean="0"/>
              <a:t>4</a:t>
            </a:fld>
            <a:endParaRPr lang="en-GB" dirty="0"/>
          </a:p>
        </p:txBody>
      </p:sp>
    </p:spTree>
    <p:extLst>
      <p:ext uri="{BB962C8B-B14F-4D97-AF65-F5344CB8AC3E}">
        <p14:creationId xmlns:p14="http://schemas.microsoft.com/office/powerpoint/2010/main" val="181519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dirty="0"/>
          </a:p>
        </p:txBody>
      </p:sp>
    </p:spTree>
    <p:extLst>
      <p:ext uri="{BB962C8B-B14F-4D97-AF65-F5344CB8AC3E}">
        <p14:creationId xmlns:p14="http://schemas.microsoft.com/office/powerpoint/2010/main" val="2554951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3759055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303207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dirty="0"/>
          </a:p>
        </p:txBody>
      </p:sp>
    </p:spTree>
    <p:extLst>
      <p:ext uri="{BB962C8B-B14F-4D97-AF65-F5344CB8AC3E}">
        <p14:creationId xmlns:p14="http://schemas.microsoft.com/office/powerpoint/2010/main" val="2697038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dirty="0"/>
          </a:p>
        </p:txBody>
      </p:sp>
    </p:spTree>
    <p:extLst>
      <p:ext uri="{BB962C8B-B14F-4D97-AF65-F5344CB8AC3E}">
        <p14:creationId xmlns:p14="http://schemas.microsoft.com/office/powerpoint/2010/main" val="332598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dirty="0"/>
          </a:p>
        </p:txBody>
      </p:sp>
    </p:spTree>
    <p:extLst>
      <p:ext uri="{BB962C8B-B14F-4D97-AF65-F5344CB8AC3E}">
        <p14:creationId xmlns:p14="http://schemas.microsoft.com/office/powerpoint/2010/main" val="2363218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dirty="0"/>
          </a:p>
        </p:txBody>
      </p:sp>
    </p:spTree>
    <p:extLst>
      <p:ext uri="{BB962C8B-B14F-4D97-AF65-F5344CB8AC3E}">
        <p14:creationId xmlns:p14="http://schemas.microsoft.com/office/powerpoint/2010/main" val="3078401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2603938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dirty="0"/>
          </a:p>
        </p:txBody>
      </p:sp>
    </p:spTree>
    <p:extLst>
      <p:ext uri="{BB962C8B-B14F-4D97-AF65-F5344CB8AC3E}">
        <p14:creationId xmlns:p14="http://schemas.microsoft.com/office/powerpoint/2010/main" val="583238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19</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20</a:t>
            </a:fld>
            <a:endParaRPr lang="en-GB" dirty="0"/>
          </a:p>
        </p:txBody>
      </p:sp>
    </p:spTree>
    <p:extLst>
      <p:ext uri="{BB962C8B-B14F-4D97-AF65-F5344CB8AC3E}">
        <p14:creationId xmlns:p14="http://schemas.microsoft.com/office/powerpoint/2010/main" val="2148786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dirty="0"/>
          </a:p>
        </p:txBody>
      </p:sp>
    </p:spTree>
    <p:extLst>
      <p:ext uri="{BB962C8B-B14F-4D97-AF65-F5344CB8AC3E}">
        <p14:creationId xmlns:p14="http://schemas.microsoft.com/office/powerpoint/2010/main" val="1517269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22</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24</a:t>
            </a:fld>
            <a:endParaRPr lang="en-GB" dirty="0"/>
          </a:p>
        </p:txBody>
      </p:sp>
    </p:spTree>
    <p:extLst>
      <p:ext uri="{BB962C8B-B14F-4D97-AF65-F5344CB8AC3E}">
        <p14:creationId xmlns:p14="http://schemas.microsoft.com/office/powerpoint/2010/main" val="3257280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25</a:t>
            </a:fld>
            <a:endParaRPr lang="en-GB" dirty="0"/>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1413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25518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1434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31479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5180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7219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40046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1905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5954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9058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EB8C9-AA3F-4791-B0C5-B380C9B844F5}" type="datetimeFigureOut">
              <a:rPr lang="en-GB" smtClean="0">
                <a:solidFill>
                  <a:prstClr val="black">
                    <a:tint val="75000"/>
                  </a:prstClr>
                </a:solidFill>
              </a:rPr>
              <a:pPr/>
              <a:t>30/03/2017</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31576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82563"/>
          </a:xfrm>
          <a:prstGeom prst="rect">
            <a:avLst/>
          </a:prstGeom>
          <a:noFill/>
        </p:spPr>
        <p:txBody>
          <a:bodyPr wrap="square" lIns="540000" tIns="360000" rIns="540000" bIns="360000" rtlCol="0">
            <a:spAutoFit/>
          </a:bodyPr>
          <a:lstStyle/>
          <a:p>
            <a:pPr algn="just"/>
            <a:r>
              <a:rPr lang="en-GB" b="1" u="sng" dirty="0" smtClean="0"/>
              <a:t>AHHI5017 </a:t>
            </a:r>
            <a:r>
              <a:rPr lang="en-GB" b="1" u="sng" dirty="0"/>
              <a:t>Week 9: The Cinema of War</a:t>
            </a:r>
            <a:endParaRPr lang="en-GB" dirty="0"/>
          </a:p>
          <a:p>
            <a:pPr algn="just"/>
            <a:r>
              <a:rPr lang="en-GB" b="1" u="sng" dirty="0" smtClean="0"/>
              <a:t>Friday lecture</a:t>
            </a:r>
            <a:endParaRPr lang="en-GB" b="1" u="sng" dirty="0" smtClean="0"/>
          </a:p>
          <a:p>
            <a:pPr marL="285750" indent="-285750" algn="just">
              <a:buFont typeface="Arial" pitchFamily="34" charset="0"/>
              <a:buChar char="•"/>
            </a:pPr>
            <a:endParaRPr lang="en-GB" sz="1200" dirty="0" smtClean="0"/>
          </a:p>
          <a:p>
            <a:pPr marL="285750" indent="-285750" algn="just">
              <a:buFont typeface="Arial" pitchFamily="34" charset="0"/>
              <a:buChar char="•"/>
            </a:pPr>
            <a:r>
              <a:rPr lang="en-GB" dirty="0" smtClean="0"/>
              <a:t>Module business: critical analysis coursework</a:t>
            </a:r>
          </a:p>
          <a:p>
            <a:pPr marL="285750" indent="-285750" algn="just">
              <a:buFont typeface="Arial" pitchFamily="34" charset="0"/>
              <a:buChar char="•"/>
            </a:pPr>
            <a:r>
              <a:rPr lang="en-GB" dirty="0" smtClean="0"/>
              <a:t>Class discussion: </a:t>
            </a:r>
            <a:r>
              <a:rPr lang="en-GB" dirty="0"/>
              <a:t> </a:t>
            </a:r>
            <a:r>
              <a:rPr lang="en-GB" dirty="0" smtClean="0"/>
              <a:t>technologies, perceptions of war/cinema (Virilio)</a:t>
            </a:r>
          </a:p>
          <a:p>
            <a:pPr marL="285750" indent="-285750" algn="just">
              <a:buFont typeface="Arial" pitchFamily="34" charset="0"/>
              <a:buChar char="•"/>
            </a:pPr>
            <a:r>
              <a:rPr lang="en-GB" dirty="0" smtClean="0"/>
              <a:t>Group discussion: interpreting </a:t>
            </a:r>
            <a:r>
              <a:rPr lang="en-GB" i="1" dirty="0" smtClean="0"/>
              <a:t>Platoon </a:t>
            </a:r>
          </a:p>
          <a:p>
            <a:pPr marL="285750" indent="-285750" algn="just">
              <a:buFont typeface="Arial" pitchFamily="34" charset="0"/>
              <a:buChar char="•"/>
            </a:pPr>
            <a:r>
              <a:rPr lang="en-GB" dirty="0" smtClean="0"/>
              <a:t>Group discussion: </a:t>
            </a:r>
            <a:r>
              <a:rPr lang="en-GB" i="1" dirty="0" smtClean="0"/>
              <a:t>History on Film/Film on History </a:t>
            </a:r>
            <a:r>
              <a:rPr lang="en-GB" dirty="0" smtClean="0"/>
              <a:t>(Rosenstone)</a:t>
            </a:r>
          </a:p>
          <a:p>
            <a:pPr marL="285750" indent="-285750" algn="just">
              <a:buFont typeface="Arial" pitchFamily="34" charset="0"/>
              <a:buChar char="•"/>
            </a:pPr>
            <a:r>
              <a:rPr lang="en-GB" dirty="0" smtClean="0"/>
              <a:t>Group discussion: Oliver Stone as historian (Rosenstone)</a:t>
            </a:r>
          </a:p>
          <a:p>
            <a:pPr marL="285750" indent="-285750" algn="just">
              <a:buFont typeface="Arial" pitchFamily="34" charset="0"/>
              <a:buChar char="•"/>
            </a:pPr>
            <a:endParaRPr lang="en-GB" sz="1200" dirty="0" smtClean="0"/>
          </a:p>
          <a:p>
            <a:pPr algn="just"/>
            <a:r>
              <a:rPr lang="en-GB" sz="1600" dirty="0" smtClean="0"/>
              <a:t>Cinema </a:t>
            </a:r>
            <a:r>
              <a:rPr lang="en-GB" sz="1600" dirty="0"/>
              <a:t>is a commanding influence on how modern warfare has been experienced, documented and represented. </a:t>
            </a:r>
            <a:r>
              <a:rPr lang="en-GB" sz="1600" dirty="0" smtClean="0"/>
              <a:t>This week’s lectures interrogate </a:t>
            </a:r>
            <a:r>
              <a:rPr lang="en-GB" sz="1600" dirty="0"/>
              <a:t>what film’s prevalence and ubiquity means for the study of war – plus history in general. But where traditionally historians have been quick to dismiss movies as ‘false’ or inaccurate renderings of past events, in-class discussions will gravitate around scholarship which advocates the utilities and potentialities of cinema for </a:t>
            </a:r>
            <a:r>
              <a:rPr lang="en-GB" sz="1600" dirty="0" smtClean="0"/>
              <a:t>historians.</a:t>
            </a:r>
          </a:p>
          <a:p>
            <a:pPr algn="just"/>
            <a:r>
              <a:rPr lang="en-GB" sz="1600" dirty="0"/>
              <a:t> 	</a:t>
            </a:r>
            <a:r>
              <a:rPr lang="en-GB" sz="1600" dirty="0" smtClean="0"/>
              <a:t>This </a:t>
            </a:r>
            <a:r>
              <a:rPr lang="en-GB" sz="1600" dirty="0" smtClean="0"/>
              <a:t>lecture </a:t>
            </a:r>
            <a:r>
              <a:rPr lang="en-GB" sz="1600" dirty="0"/>
              <a:t>muses on how </a:t>
            </a:r>
            <a:r>
              <a:rPr lang="en-GB" sz="1600" dirty="0" smtClean="0"/>
              <a:t> various </a:t>
            </a:r>
            <a:r>
              <a:rPr lang="en-GB" sz="1600" dirty="0"/>
              <a:t>correlations between cinema and war are of special consequence for historians. </a:t>
            </a:r>
            <a:r>
              <a:rPr lang="en-GB" sz="1600" dirty="0" smtClean="0"/>
              <a:t> In the first part of the lecture, we will elaborate on our Monday discussions of Paul Virilio’s theories about war and cinema. From there, students will be asked to analyse  this week’s film, </a:t>
            </a:r>
            <a:r>
              <a:rPr lang="en-GB" sz="1600" i="1" dirty="0" smtClean="0"/>
              <a:t>Platoon</a:t>
            </a:r>
            <a:r>
              <a:rPr lang="en-GB" sz="1600" dirty="0" smtClean="0"/>
              <a:t>, in relation to several themes, concepts and ideas. We will consider likenesses and dissonances between </a:t>
            </a:r>
            <a:r>
              <a:rPr lang="en-GB" sz="1600" i="1" dirty="0" smtClean="0"/>
              <a:t>Platoon </a:t>
            </a:r>
            <a:r>
              <a:rPr lang="en-GB" sz="1600" dirty="0" smtClean="0"/>
              <a:t>and </a:t>
            </a:r>
            <a:r>
              <a:rPr lang="en-GB" sz="1600" i="1" dirty="0" smtClean="0"/>
              <a:t>Objective, Burma! </a:t>
            </a:r>
            <a:r>
              <a:rPr lang="en-GB" sz="1600" dirty="0" smtClean="0"/>
              <a:t>plus the peculiar features of how war and combat is represented cinematically in the film. Using </a:t>
            </a:r>
            <a:r>
              <a:rPr lang="en-GB" sz="1600" dirty="0"/>
              <a:t>Robert A Rosenstone’s interpretations of Oliver Stone’s films as the key reference, we will </a:t>
            </a:r>
            <a:r>
              <a:rPr lang="en-GB" sz="1600" dirty="0" smtClean="0"/>
              <a:t>then give assess not </a:t>
            </a:r>
            <a:r>
              <a:rPr lang="en-GB" sz="1600" dirty="0"/>
              <a:t>just what cinema can tell us about the history of war, but also whether cinema is an effective medium for </a:t>
            </a:r>
            <a:r>
              <a:rPr lang="en-GB" sz="1600" i="1" dirty="0"/>
              <a:t>telling that history</a:t>
            </a:r>
            <a:r>
              <a:rPr lang="en-GB" sz="1600" dirty="0"/>
              <a:t>. </a:t>
            </a:r>
            <a:r>
              <a:rPr lang="en-GB" sz="1600" dirty="0" smtClean="0"/>
              <a:t>This leads to another central question: what </a:t>
            </a:r>
            <a:r>
              <a:rPr lang="en-GB" sz="1600" dirty="0"/>
              <a:t>makes a good historical film about war</a:t>
            </a:r>
            <a:r>
              <a:rPr lang="en-GB" sz="1600" dirty="0" smtClean="0"/>
              <a:t>?</a:t>
            </a:r>
          </a:p>
        </p:txBody>
      </p:sp>
    </p:spTree>
    <p:extLst>
      <p:ext uri="{BB962C8B-B14F-4D97-AF65-F5344CB8AC3E}">
        <p14:creationId xmlns:p14="http://schemas.microsoft.com/office/powerpoint/2010/main" val="26345143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790230"/>
          </a:xfrm>
          <a:prstGeom prst="rect">
            <a:avLst/>
          </a:prstGeom>
          <a:noFill/>
        </p:spPr>
        <p:txBody>
          <a:bodyPr wrap="square" lIns="540000" tIns="360000" rIns="540000" bIns="360000" rtlCol="0">
            <a:spAutoFit/>
          </a:bodyPr>
          <a:lstStyle/>
          <a:p>
            <a:r>
              <a:rPr lang="en-GB" sz="1600" b="1" dirty="0"/>
              <a:t>Assessment component #2</a:t>
            </a:r>
            <a:endParaRPr lang="en-GB" sz="1600" dirty="0"/>
          </a:p>
          <a:p>
            <a:r>
              <a:rPr lang="en-GB" sz="1600" dirty="0"/>
              <a:t>A 2500-word critical analysis of a visual source of students’ own choosing (50%).</a:t>
            </a:r>
            <a:endParaRPr lang="en-US" sz="1600" dirty="0"/>
          </a:p>
          <a:p>
            <a:r>
              <a:rPr lang="en-GB" sz="1600" b="1" dirty="0"/>
              <a:t>Deadline: Tuesday May 2, 11.59pm</a:t>
            </a:r>
            <a:endParaRPr lang="en-US" sz="1600" dirty="0"/>
          </a:p>
          <a:p>
            <a:r>
              <a:rPr lang="en-GB" sz="1600" b="1" dirty="0"/>
              <a:t>Question:</a:t>
            </a:r>
            <a:endParaRPr lang="en-US" sz="1600" dirty="0"/>
          </a:p>
          <a:p>
            <a:pPr lvl="1" algn="just"/>
            <a:r>
              <a:rPr lang="en-GB" sz="2000" b="1" dirty="0"/>
              <a:t>Select a visual representation of war to analyse (e.g. a film, memorial or museum/exhibition). Identify its strengths and weaknesses, and assess the extent to which it exemplifies scholarly ideas and approaches explored on the module.</a:t>
            </a:r>
            <a:endParaRPr lang="en-US" sz="2000" dirty="0"/>
          </a:p>
          <a:p>
            <a:r>
              <a:rPr lang="en-GB" sz="1600" b="1" dirty="0"/>
              <a:t> </a:t>
            </a:r>
            <a:endParaRPr lang="en-GB" sz="1600" dirty="0"/>
          </a:p>
          <a:p>
            <a:pPr algn="just"/>
            <a:r>
              <a:rPr lang="en-GB" dirty="0" smtClean="0"/>
              <a:t>This </a:t>
            </a:r>
            <a:r>
              <a:rPr lang="en-GB" dirty="0"/>
              <a:t>task invites students to bring critical faculties harnessed throughout the module to bear on </a:t>
            </a:r>
            <a:r>
              <a:rPr lang="en-GB" b="1" dirty="0">
                <a:solidFill>
                  <a:srgbClr val="FF0000"/>
                </a:solidFill>
              </a:rPr>
              <a:t>an example of their own choosing</a:t>
            </a:r>
            <a:r>
              <a:rPr lang="en-GB" dirty="0"/>
              <a:t>. They are tasked with conducting a critical analysis of a visual representation of war - from a film, memorial, museum, art exhibition, or some other source - in order to assess whether their chosen case study exemplifies issues discussed in texts assigned as required or recommended reading. Analyses should also comment on what makes students’ chosen source an effective/ineffective representation of war, and why.</a:t>
            </a:r>
          </a:p>
          <a:p>
            <a:pPr algn="just"/>
            <a:r>
              <a:rPr lang="en-GB" dirty="0" smtClean="0"/>
              <a:t>	</a:t>
            </a:r>
            <a:r>
              <a:rPr lang="en-GB" b="1" dirty="0" smtClean="0">
                <a:solidFill>
                  <a:srgbClr val="FF0000"/>
                </a:solidFill>
              </a:rPr>
              <a:t>This </a:t>
            </a:r>
            <a:r>
              <a:rPr lang="en-GB" b="1" dirty="0">
                <a:solidFill>
                  <a:srgbClr val="FF0000"/>
                </a:solidFill>
              </a:rPr>
              <a:t>assessment places the onus on students to come up with their own visual source on which to conduct analysis</a:t>
            </a:r>
            <a:r>
              <a:rPr lang="en-GB" dirty="0"/>
              <a:t>. Whereas the first assessment component tasks them with addressing a specific topic explored on the module syllabus, the critical analysis aims to get students to apply knowledge accumulated over the ten weeks of teaching to an in-depth study of a particular case study  which may-or-may-not have been addressed explicitly on the module</a:t>
            </a:r>
            <a:r>
              <a:rPr lang="en-GB" dirty="0" smtClean="0"/>
              <a:t>.</a:t>
            </a:r>
            <a:endParaRPr lang="en-GB" dirty="0"/>
          </a:p>
        </p:txBody>
      </p:sp>
    </p:spTree>
    <p:extLst>
      <p:ext uri="{BB962C8B-B14F-4D97-AF65-F5344CB8AC3E}">
        <p14:creationId xmlns:p14="http://schemas.microsoft.com/office/powerpoint/2010/main" val="31845177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590175"/>
          </a:xfrm>
          <a:prstGeom prst="rect">
            <a:avLst/>
          </a:prstGeom>
          <a:noFill/>
        </p:spPr>
        <p:txBody>
          <a:bodyPr wrap="square" lIns="540000" tIns="360000" rIns="540000" bIns="360000" rtlCol="0">
            <a:spAutoFit/>
          </a:bodyPr>
          <a:lstStyle/>
          <a:p>
            <a:r>
              <a:rPr lang="en-GB" sz="1600" b="1" dirty="0"/>
              <a:t>Assessment component #2</a:t>
            </a:r>
            <a:endParaRPr lang="en-GB" sz="1600" dirty="0"/>
          </a:p>
          <a:p>
            <a:r>
              <a:rPr lang="en-GB" sz="1600" dirty="0"/>
              <a:t>A 2500-word critical analysis of a visual source of students’ own choosing (50%).</a:t>
            </a:r>
            <a:endParaRPr lang="en-US" sz="1600" dirty="0"/>
          </a:p>
          <a:p>
            <a:r>
              <a:rPr lang="en-GB" sz="1600" b="1" dirty="0"/>
              <a:t>Deadline: Tuesday May 2, 11.59pm</a:t>
            </a:r>
            <a:endParaRPr lang="en-US" sz="1600" dirty="0"/>
          </a:p>
          <a:p>
            <a:r>
              <a:rPr lang="en-GB" sz="1600" b="1" dirty="0"/>
              <a:t>Question:</a:t>
            </a:r>
            <a:endParaRPr lang="en-US" sz="1600" dirty="0"/>
          </a:p>
          <a:p>
            <a:pPr lvl="1" algn="just"/>
            <a:r>
              <a:rPr lang="en-GB" sz="2000" b="1" dirty="0"/>
              <a:t>Select a visual representation of war to analyse (e.g. a film, memorial or museum/exhibition). Identify its strengths and weaknesses, and assess the extent to which it exemplifies scholarly ideas and approaches explored on the module.</a:t>
            </a:r>
            <a:endParaRPr lang="en-US" sz="2000" dirty="0"/>
          </a:p>
          <a:p>
            <a:r>
              <a:rPr lang="en-GB" sz="1600" b="1" dirty="0"/>
              <a:t> </a:t>
            </a:r>
            <a:endParaRPr lang="en-GB" sz="1600" dirty="0"/>
          </a:p>
          <a:p>
            <a:pPr algn="just"/>
            <a:r>
              <a:rPr lang="en-GB" sz="1700" dirty="0">
                <a:solidFill>
                  <a:srgbClr val="FF0000"/>
                </a:solidFill>
              </a:rPr>
              <a:t>The wording of the set question is deliberately broad, and aims to </a:t>
            </a:r>
            <a:r>
              <a:rPr lang="en-GB" sz="1700" dirty="0" smtClean="0">
                <a:solidFill>
                  <a:srgbClr val="FF0000"/>
                </a:solidFill>
              </a:rPr>
              <a:t>avoid being </a:t>
            </a:r>
            <a:r>
              <a:rPr lang="en-GB" sz="1700" dirty="0">
                <a:solidFill>
                  <a:srgbClr val="FF0000"/>
                </a:solidFill>
              </a:rPr>
              <a:t>prescriptive or proscriptive about what students choose to focus on in their analysis</a:t>
            </a:r>
            <a:r>
              <a:rPr lang="en-GB" sz="1700" dirty="0"/>
              <a:t>. To this end, the phrase “scholarly ideas and approaches explored on the module” leaves it </a:t>
            </a:r>
            <a:r>
              <a:rPr lang="en-GB" sz="1700" b="1" dirty="0">
                <a:solidFill>
                  <a:srgbClr val="FF0000"/>
                </a:solidFill>
              </a:rPr>
              <a:t>at students’ own discretion to identify scholarship which they deem relevant to their chosen </a:t>
            </a:r>
            <a:r>
              <a:rPr lang="en-GB" sz="1700" b="1" dirty="0" smtClean="0">
                <a:solidFill>
                  <a:srgbClr val="FF0000"/>
                </a:solidFill>
              </a:rPr>
              <a:t>study</a:t>
            </a:r>
            <a:r>
              <a:rPr lang="en-GB" sz="1700" dirty="0" smtClean="0"/>
              <a:t>; it also mandates that students engage with secondary sources in their analysis.</a:t>
            </a:r>
            <a:endParaRPr lang="en-GB" sz="1700" dirty="0"/>
          </a:p>
          <a:p>
            <a:pPr algn="just"/>
            <a:r>
              <a:rPr lang="en-GB" sz="1700" dirty="0" smtClean="0"/>
              <a:t>	</a:t>
            </a:r>
            <a:r>
              <a:rPr lang="en-GB" sz="1700" dirty="0" smtClean="0"/>
              <a:t>Students </a:t>
            </a:r>
            <a:r>
              <a:rPr lang="en-GB" sz="1700" dirty="0"/>
              <a:t>should also be conscious of the need to </a:t>
            </a:r>
            <a:r>
              <a:rPr lang="en-GB" sz="1700" b="1" dirty="0"/>
              <a:t>avoid duplicating work from other items of coursework </a:t>
            </a:r>
            <a:r>
              <a:rPr lang="en-GB" sz="1700" dirty="0"/>
              <a:t>when writing their critical analyses. To comply with this stipulation, </a:t>
            </a:r>
            <a:r>
              <a:rPr lang="en-GB" sz="1700" b="1" dirty="0">
                <a:solidFill>
                  <a:srgbClr val="FF0000"/>
                </a:solidFill>
              </a:rPr>
              <a:t>it makes sense for students to avoid discussing the same examples or case studies (and possibly even the same conflict or medium) as those focused on in their </a:t>
            </a:r>
            <a:r>
              <a:rPr lang="en-GB" sz="1700" b="1" dirty="0" smtClean="0">
                <a:solidFill>
                  <a:srgbClr val="FF0000"/>
                </a:solidFill>
              </a:rPr>
              <a:t>AHHI5017 </a:t>
            </a:r>
            <a:r>
              <a:rPr lang="en-GB" sz="1700" b="1" dirty="0">
                <a:solidFill>
                  <a:srgbClr val="FF0000"/>
                </a:solidFill>
              </a:rPr>
              <a:t>essays (Coursework Task #1</a:t>
            </a:r>
            <a:r>
              <a:rPr lang="en-GB" sz="1700" dirty="0"/>
              <a:t>). Students with concerns about duplication should consult with the course convenor to decide an agreed topic for their analysis</a:t>
            </a:r>
            <a:r>
              <a:rPr lang="en-GB" sz="1700" dirty="0" smtClean="0"/>
              <a:t>.</a:t>
            </a:r>
          </a:p>
          <a:p>
            <a:pPr algn="just"/>
            <a:r>
              <a:rPr lang="en-GB" sz="1700" dirty="0"/>
              <a:t>	</a:t>
            </a:r>
            <a:r>
              <a:rPr lang="en-GB" sz="1700" dirty="0" smtClean="0"/>
              <a:t>Students wishing to discuss critical analyses can come and see me Friday March 31 at 11am or 2pm. </a:t>
            </a:r>
            <a:endParaRPr lang="en-GB" sz="1700" b="1" dirty="0" smtClean="0"/>
          </a:p>
        </p:txBody>
      </p:sp>
    </p:spTree>
    <p:extLst>
      <p:ext uri="{BB962C8B-B14F-4D97-AF65-F5344CB8AC3E}">
        <p14:creationId xmlns:p14="http://schemas.microsoft.com/office/powerpoint/2010/main" val="25436196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36960" y="151928"/>
            <a:ext cx="4176464" cy="2139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063" y="151928"/>
            <a:ext cx="4742897" cy="34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3429000"/>
            <a:ext cx="9238063" cy="3583537"/>
          </a:xfrm>
          <a:prstGeom prst="rect">
            <a:avLst/>
          </a:prstGeom>
        </p:spPr>
        <p:txBody>
          <a:bodyPr wrap="square" lIns="540000" tIns="540000" rIns="540000" bIns="540000">
            <a:spAutoFit/>
          </a:bodyPr>
          <a:lstStyle/>
          <a:p>
            <a:pPr algn="just"/>
            <a:r>
              <a:rPr lang="en-GB" dirty="0" err="1" smtClean="0"/>
              <a:t>Virilio</a:t>
            </a:r>
            <a:r>
              <a:rPr lang="en-GB" dirty="0" smtClean="0"/>
              <a:t> places special import on the use of searchlights during the Siege </a:t>
            </a:r>
            <a:r>
              <a:rPr lang="en-GB" dirty="0"/>
              <a:t>of Port Arthur, Russo-Japanese War, </a:t>
            </a:r>
            <a:r>
              <a:rPr lang="en-GB" dirty="0" smtClean="0"/>
              <a:t>1904–1905: </a:t>
            </a:r>
          </a:p>
          <a:p>
            <a:pPr algn="just"/>
            <a:endParaRPr lang="en-GB" dirty="0"/>
          </a:p>
          <a:p>
            <a:pPr algn="just"/>
            <a:r>
              <a:rPr lang="en-GB" dirty="0" smtClean="0"/>
              <a:t>“Trained </a:t>
            </a:r>
            <a:r>
              <a:rPr lang="en-GB" dirty="0"/>
              <a:t>on the heights of Port Arthur, the focused incandescence </a:t>
            </a:r>
            <a:r>
              <a:rPr lang="en-GB" dirty="0" smtClean="0"/>
              <a:t>of war's </a:t>
            </a:r>
            <a:r>
              <a:rPr lang="en-GB" dirty="0"/>
              <a:t>first projector seemed to concentrate all the torches and all the </a:t>
            </a:r>
            <a:r>
              <a:rPr lang="en-GB" dirty="0" smtClean="0"/>
              <a:t>fires of </a:t>
            </a:r>
            <a:r>
              <a:rPr lang="en-GB" dirty="0"/>
              <a:t>all the wars before it. Its beam pierced more than the darkness of </a:t>
            </a:r>
            <a:r>
              <a:rPr lang="en-GB" dirty="0" smtClean="0"/>
              <a:t>the Russo-Japanese </a:t>
            </a:r>
            <a:r>
              <a:rPr lang="en-GB" dirty="0"/>
              <a:t>war; it illuminated a future where observation </a:t>
            </a:r>
            <a:r>
              <a:rPr lang="en-GB" dirty="0" smtClean="0"/>
              <a:t>and destruction </a:t>
            </a:r>
            <a:r>
              <a:rPr lang="en-GB" dirty="0"/>
              <a:t>would develop at the same pace</a:t>
            </a:r>
            <a:r>
              <a:rPr lang="en-GB" dirty="0" smtClean="0"/>
              <a:t>.”</a:t>
            </a:r>
          </a:p>
          <a:p>
            <a:pPr marL="285750" indent="-285750" algn="r">
              <a:buFontTx/>
              <a:buChar char="-"/>
            </a:pPr>
            <a:r>
              <a:rPr lang="en-GB" sz="1600" dirty="0" smtClean="0"/>
              <a:t>Paul </a:t>
            </a:r>
            <a:r>
              <a:rPr lang="en-GB" sz="1600" dirty="0" err="1"/>
              <a:t>Virilio</a:t>
            </a:r>
            <a:r>
              <a:rPr lang="en-GB" sz="1600" dirty="0"/>
              <a:t>, ‘A Travelling Shot Over Eighty Years,’ </a:t>
            </a:r>
            <a:r>
              <a:rPr lang="en-GB" sz="1600" i="1" dirty="0"/>
              <a:t>War and Cinema: The Logistics of Perception </a:t>
            </a:r>
            <a:r>
              <a:rPr lang="en-GB" sz="1600" dirty="0"/>
              <a:t>(Verso: London, 2000 [1984]), </a:t>
            </a:r>
            <a:r>
              <a:rPr lang="en-GB" sz="1600" dirty="0" smtClean="0"/>
              <a:t>p. 85</a:t>
            </a:r>
            <a:r>
              <a:rPr lang="en-GB" dirty="0" smtClean="0"/>
              <a:t>.</a:t>
            </a:r>
            <a:endParaRPr lang="en-GB" dirty="0"/>
          </a:p>
        </p:txBody>
      </p:sp>
    </p:spTree>
    <p:extLst>
      <p:ext uri="{BB962C8B-B14F-4D97-AF65-F5344CB8AC3E}">
        <p14:creationId xmlns:p14="http://schemas.microsoft.com/office/powerpoint/2010/main" val="20950946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4475" y="1653163"/>
            <a:ext cx="3816424" cy="5186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1653" y="5056782"/>
            <a:ext cx="2005066" cy="1384995"/>
          </a:xfrm>
          <a:prstGeom prst="rect">
            <a:avLst/>
          </a:prstGeom>
        </p:spPr>
        <p:txBody>
          <a:bodyPr wrap="square">
            <a:spAutoFit/>
          </a:bodyPr>
          <a:lstStyle/>
          <a:p>
            <a:r>
              <a:rPr lang="en-GB" sz="1400" dirty="0"/>
              <a:t>CRW Nevinson, </a:t>
            </a:r>
            <a:r>
              <a:rPr lang="en-GB" sz="1400" i="1" dirty="0"/>
              <a:t>Searchlights</a:t>
            </a:r>
            <a:r>
              <a:rPr lang="en-GB" sz="1400" dirty="0"/>
              <a:t>, 1916; </a:t>
            </a:r>
            <a:r>
              <a:rPr lang="en-GB" sz="1400" dirty="0" smtClean="0"/>
              <a:t>British </a:t>
            </a:r>
            <a:r>
              <a:rPr lang="en-GB" sz="1400" dirty="0"/>
              <a:t>sentry using a box </a:t>
            </a:r>
            <a:r>
              <a:rPr lang="en-GB" sz="1400" dirty="0" smtClean="0"/>
              <a:t>periscope, 1918; French searchlight crew; 20</a:t>
            </a:r>
            <a:r>
              <a:rPr lang="en-GB" sz="1400" baseline="30000" dirty="0" smtClean="0"/>
              <a:t>th</a:t>
            </a:r>
            <a:r>
              <a:rPr lang="en-GB" sz="1400" dirty="0"/>
              <a:t> </a:t>
            </a:r>
            <a:r>
              <a:rPr lang="en-GB" sz="1400" dirty="0" smtClean="0"/>
              <a:t>Century Fox emblem</a:t>
            </a:r>
            <a:endParaRPr lang="en-GB" sz="1400"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55" y="1661620"/>
            <a:ext cx="4705311" cy="3337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3412" y="4238300"/>
            <a:ext cx="3641774" cy="2575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00428" y="53223"/>
            <a:ext cx="5004047" cy="1631216"/>
          </a:xfrm>
          <a:prstGeom prst="rect">
            <a:avLst/>
          </a:prstGeom>
        </p:spPr>
        <p:txBody>
          <a:bodyPr wrap="square">
            <a:spAutoFit/>
          </a:bodyPr>
          <a:lstStyle/>
          <a:p>
            <a:r>
              <a:rPr lang="en-GB" sz="2000"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sz="2000" b="1" i="1" dirty="0" smtClean="0">
                <a:solidFill>
                  <a:srgbClr val="7030A0"/>
                </a:solidFill>
                <a:effectLst>
                  <a:outerShdw blurRad="38100" dist="38100" dir="2700000" algn="tl">
                    <a:srgbClr val="000000">
                      <a:alpha val="43137"/>
                    </a:srgbClr>
                  </a:outerShdw>
                </a:effectLst>
              </a:rPr>
              <a:t>Augmented modes of ocular perception</a:t>
            </a:r>
          </a:p>
          <a:p>
            <a:pPr marL="342900" indent="-342900" algn="r">
              <a:buFontTx/>
              <a:buChar char="-"/>
            </a:pPr>
            <a:r>
              <a:rPr lang="en-GB" sz="2000" b="1" i="1" dirty="0" smtClean="0">
                <a:solidFill>
                  <a:srgbClr val="7030A0"/>
                </a:solidFill>
                <a:effectLst>
                  <a:outerShdw blurRad="38100" dist="38100" dir="2700000" algn="tl">
                    <a:srgbClr val="000000">
                      <a:alpha val="43137"/>
                    </a:srgbClr>
                  </a:outerShdw>
                </a:effectLst>
              </a:rPr>
              <a:t>Plays between light and dark</a:t>
            </a:r>
          </a:p>
          <a:p>
            <a:pPr marL="342900" indent="-342900" algn="ctr">
              <a:buFontTx/>
              <a:buChar char="-"/>
            </a:pPr>
            <a:endParaRPr lang="en-GB" sz="2000" b="1" i="1" dirty="0" smtClean="0">
              <a:solidFill>
                <a:srgbClr val="7030A0"/>
              </a:solidFill>
              <a:effectLst>
                <a:outerShdw blurRad="38100" dist="38100" dir="2700000" algn="tl">
                  <a:srgbClr val="000000">
                    <a:alpha val="43137"/>
                  </a:srgbClr>
                </a:outerShdw>
              </a:effectLst>
            </a:endParaRPr>
          </a:p>
        </p:txBody>
      </p:sp>
      <p:pic>
        <p:nvPicPr>
          <p:cNvPr id="2"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745" t="14516" r="5040" b="14885"/>
          <a:stretch/>
        </p:blipFill>
        <p:spPr bwMode="auto">
          <a:xfrm>
            <a:off x="6398229" y="0"/>
            <a:ext cx="2745771" cy="1629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40854" y="1545848"/>
            <a:ext cx="2987824" cy="1004030"/>
          </a:xfrm>
          <a:prstGeom prst="rect">
            <a:avLst/>
          </a:prstGeom>
          <a:noFill/>
        </p:spPr>
        <p:txBody>
          <a:bodyPr wrap="square" lIns="540000" tIns="360000" rIns="540000" bIns="360000" rtlCol="0">
            <a:spAutoFit/>
          </a:bodyPr>
          <a:lstStyle/>
          <a:p>
            <a:pPr algn="just"/>
            <a:r>
              <a:rPr lang="en-GB" b="1" dirty="0" smtClean="0">
                <a:ea typeface="Calibri"/>
                <a:cs typeface="Times New Roman"/>
              </a:rPr>
              <a:t>Periscopes</a:t>
            </a:r>
            <a:endParaRPr lang="en-GB" dirty="0">
              <a:ea typeface="Calibri"/>
              <a:cs typeface="Times New Roman"/>
            </a:endParaRPr>
          </a:p>
        </p:txBody>
      </p:sp>
      <p:sp>
        <p:nvSpPr>
          <p:cNvPr id="10" name="TextBox 9"/>
          <p:cNvSpPr txBox="1"/>
          <p:nvPr/>
        </p:nvSpPr>
        <p:spPr>
          <a:xfrm>
            <a:off x="5304475" y="1661620"/>
            <a:ext cx="2987824" cy="1004030"/>
          </a:xfrm>
          <a:prstGeom prst="rect">
            <a:avLst/>
          </a:prstGeom>
          <a:noFill/>
        </p:spPr>
        <p:txBody>
          <a:bodyPr wrap="square" lIns="540000" tIns="360000" rIns="540000" bIns="360000" rtlCol="0">
            <a:spAutoFit/>
          </a:bodyPr>
          <a:lstStyle/>
          <a:p>
            <a:pPr algn="just"/>
            <a:r>
              <a:rPr lang="en-GB" b="1" dirty="0" smtClean="0">
                <a:solidFill>
                  <a:srgbClr val="FFFF00"/>
                </a:solidFill>
                <a:ea typeface="Calibri"/>
                <a:cs typeface="Times New Roman"/>
              </a:rPr>
              <a:t>Searchlight</a:t>
            </a:r>
            <a:endParaRPr lang="en-GB" dirty="0">
              <a:solidFill>
                <a:srgbClr val="FFFF00"/>
              </a:solidFill>
              <a:ea typeface="Calibri"/>
              <a:cs typeface="Times New Roman"/>
            </a:endParaRPr>
          </a:p>
        </p:txBody>
      </p:sp>
    </p:spTree>
    <p:extLst>
      <p:ext uri="{BB962C8B-B14F-4D97-AF65-F5344CB8AC3E}">
        <p14:creationId xmlns:p14="http://schemas.microsoft.com/office/powerpoint/2010/main" val="25416774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500" y="0"/>
            <a:ext cx="9287892" cy="7030635"/>
          </a:xfrm>
          <a:prstGeom prst="rect">
            <a:avLst/>
          </a:prstGeom>
        </p:spPr>
        <p:txBody>
          <a:bodyPr wrap="square" lIns="540000" tIns="540000" rIns="540000" bIns="540000">
            <a:spAutoFit/>
          </a:bodyPr>
          <a:lstStyle/>
          <a:p>
            <a:pPr algn="just"/>
            <a:endParaRPr lang="en-GB" dirty="0" smtClean="0"/>
          </a:p>
          <a:p>
            <a:pPr algn="just"/>
            <a:endParaRPr lang="en-GB" dirty="0" smtClean="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r>
              <a:rPr lang="en-GB" sz="1900" dirty="0" smtClean="0"/>
              <a:t>“ … Indeed, </a:t>
            </a:r>
            <a:r>
              <a:rPr lang="en-GB" sz="1900" b="1" dirty="0" smtClean="0">
                <a:solidFill>
                  <a:srgbClr val="FF0000"/>
                </a:solidFill>
              </a:rPr>
              <a:t>why should there have been any rest after dark</a:t>
            </a:r>
            <a:r>
              <a:rPr lang="en-GB" sz="1900" dirty="0" smtClean="0"/>
              <a:t>? For the enemy's presence made itself known only through the flash of gunfire or the glow from the trenches, and daytime blindness was hardly any different from that which set in at nightfall. As a prelude to the lightning war of 1940, here was a lighting war, with the use of the first tracer bullets, flares that lit up no-man's-land for nocturnal targets; powerful searchlights with a range of nine kilometres …” (</a:t>
            </a:r>
            <a:r>
              <a:rPr lang="en-GB" sz="1900" dirty="0" err="1" smtClean="0"/>
              <a:t>Virilio</a:t>
            </a:r>
            <a:r>
              <a:rPr lang="en-GB" sz="1900" dirty="0" smtClean="0"/>
              <a:t>, p. 88)</a:t>
            </a:r>
          </a:p>
          <a:p>
            <a:pPr algn="just">
              <a:defRPr/>
            </a:pPr>
            <a:endParaRPr lang="en-GB" dirty="0"/>
          </a:p>
          <a:p>
            <a:pPr algn="just">
              <a:defRPr/>
            </a:pPr>
            <a:r>
              <a:rPr lang="en-GB" sz="1900" dirty="0"/>
              <a:t>Cinema involves an  “ … </a:t>
            </a:r>
            <a:r>
              <a:rPr lang="en-GB" sz="1900" b="1" dirty="0">
                <a:solidFill>
                  <a:srgbClr val="7030A0"/>
                </a:solidFill>
              </a:rPr>
              <a:t>essential marriage of light and dark</a:t>
            </a:r>
            <a:r>
              <a:rPr lang="en-GB" sz="1900" dirty="0"/>
              <a:t>, or as Mary Pickford put it in her autobiography, </a:t>
            </a:r>
            <a:r>
              <a:rPr lang="en-GB" sz="1900" i="1" dirty="0"/>
              <a:t>Sunshine and Shadow </a:t>
            </a:r>
            <a:r>
              <a:rPr lang="en-GB" sz="1900" dirty="0"/>
              <a:t>(1955) . </a:t>
            </a:r>
            <a:r>
              <a:rPr lang="en-GB" sz="1900" dirty="0">
                <a:solidFill>
                  <a:srgbClr val="7030A0"/>
                </a:solidFill>
              </a:rPr>
              <a:t>Light and dark were the elements of film</a:t>
            </a:r>
            <a:r>
              <a:rPr lang="en-GB" sz="1900" dirty="0"/>
              <a:t>, and they had their chemistry in film's </a:t>
            </a:r>
            <a:r>
              <a:rPr lang="en-GB" sz="1900" dirty="0" smtClean="0"/>
              <a:t>emulsion.”</a:t>
            </a:r>
            <a:endParaRPr lang="en-GB" sz="1900" dirty="0"/>
          </a:p>
          <a:p>
            <a:pPr marL="342900" indent="-342900" algn="r">
              <a:buFontTx/>
              <a:buChar char="-"/>
              <a:defRPr/>
            </a:pPr>
            <a:r>
              <a:rPr lang="en-GB" sz="1600" dirty="0"/>
              <a:t>David Thomson, </a:t>
            </a:r>
            <a:r>
              <a:rPr lang="en-GB" sz="1600" i="1" dirty="0"/>
              <a:t>The Big Screen: The Story of Movies – and What They Have Done to Us </a:t>
            </a:r>
            <a:r>
              <a:rPr lang="en-GB" sz="1600" dirty="0"/>
              <a:t>(Allen Lane: London, 2012),  p. 15.</a:t>
            </a:r>
          </a:p>
          <a:p>
            <a:pPr algn="just"/>
            <a:endParaRPr lang="en-GB" dirty="0"/>
          </a:p>
        </p:txBody>
      </p:sp>
      <p:pic>
        <p:nvPicPr>
          <p:cNvPr id="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9096"/>
            <a:ext cx="3641774" cy="2575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3"/>
          <a:stretch>
            <a:fillRect/>
          </a:stretch>
        </p:blipFill>
        <p:spPr>
          <a:xfrm>
            <a:off x="4427984" y="29096"/>
            <a:ext cx="3456384" cy="2593287"/>
          </a:xfrm>
          <a:prstGeom prst="rect">
            <a:avLst/>
          </a:prstGeom>
        </p:spPr>
      </p:pic>
      <p:sp>
        <p:nvSpPr>
          <p:cNvPr id="5" name="Rectangle 4"/>
          <p:cNvSpPr/>
          <p:nvPr/>
        </p:nvSpPr>
        <p:spPr>
          <a:xfrm>
            <a:off x="7533470" y="124518"/>
            <a:ext cx="2051719" cy="2475541"/>
          </a:xfrm>
          <a:prstGeom prst="rect">
            <a:avLst/>
          </a:prstGeom>
        </p:spPr>
        <p:txBody>
          <a:bodyPr wrap="square" lIns="540000" tIns="540000" rIns="540000" bIns="540000">
            <a:spAutoFit/>
          </a:bodyPr>
          <a:lstStyle/>
          <a:p>
            <a:pPr algn="just">
              <a:defRPr/>
            </a:pPr>
            <a:r>
              <a:rPr lang="en-GB" dirty="0" smtClean="0"/>
              <a:t>Scene from </a:t>
            </a:r>
            <a:r>
              <a:rPr lang="en-GB" i="1" dirty="0"/>
              <a:t>S</a:t>
            </a:r>
            <a:r>
              <a:rPr lang="en-GB" i="1" dirty="0" smtClean="0"/>
              <a:t>unset Boulevard </a:t>
            </a:r>
            <a:r>
              <a:rPr lang="en-GB" dirty="0" smtClean="0"/>
              <a:t>(1950)</a:t>
            </a:r>
            <a:endParaRPr lang="en-GB" dirty="0"/>
          </a:p>
        </p:txBody>
      </p:sp>
    </p:spTree>
    <p:extLst>
      <p:ext uri="{BB962C8B-B14F-4D97-AF65-F5344CB8AC3E}">
        <p14:creationId xmlns:p14="http://schemas.microsoft.com/office/powerpoint/2010/main" val="30703092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78778" cy="7861631"/>
          </a:xfrm>
          <a:prstGeom prst="rect">
            <a:avLst/>
          </a:prstGeom>
        </p:spPr>
        <p:txBody>
          <a:bodyPr wrap="square" lIns="540000" tIns="540000" rIns="540000" bIns="540000">
            <a:spAutoFit/>
          </a:bodyPr>
          <a:lstStyle/>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smtClean="0"/>
          </a:p>
          <a:p>
            <a:pPr algn="just"/>
            <a:endParaRPr lang="en-GB" dirty="0"/>
          </a:p>
          <a:p>
            <a:pPr algn="just"/>
            <a:endParaRPr lang="en-GB" dirty="0" smtClean="0"/>
          </a:p>
          <a:p>
            <a:pPr algn="just"/>
            <a:endParaRPr lang="en-GB" sz="800" dirty="0" smtClean="0"/>
          </a:p>
          <a:p>
            <a:pPr algn="just"/>
            <a:r>
              <a:rPr lang="en-GB" dirty="0" smtClean="0"/>
              <a:t>“ … The old adage, ‘The cavalry lights the way, the infantry wins the day,’ </a:t>
            </a:r>
            <a:r>
              <a:rPr lang="en-GB" dirty="0"/>
              <a:t>now well and truly belonged to the past. As the front settled </a:t>
            </a:r>
            <a:r>
              <a:rPr lang="en-GB" dirty="0" smtClean="0"/>
              <a:t>into positional </a:t>
            </a:r>
            <a:r>
              <a:rPr lang="en-GB" dirty="0"/>
              <a:t>warfare, </a:t>
            </a:r>
            <a:r>
              <a:rPr lang="en-GB" b="1" dirty="0"/>
              <a:t>aviation took over the cavalry's functions and </a:t>
            </a:r>
            <a:r>
              <a:rPr lang="en-GB" b="1" dirty="0" smtClean="0"/>
              <a:t>reconnaissance planes </a:t>
            </a:r>
            <a:r>
              <a:rPr lang="en-GB" b="1" dirty="0"/>
              <a:t>became the eyes of the high command</a:t>
            </a:r>
            <a:r>
              <a:rPr lang="en-GB" dirty="0"/>
              <a:t>, a vital </a:t>
            </a:r>
            <a:r>
              <a:rPr lang="en-GB" dirty="0" smtClean="0"/>
              <a:t>prosthesis for </a:t>
            </a:r>
            <a:r>
              <a:rPr lang="en-GB" dirty="0"/>
              <a:t>the headquarters strategist, illuminating a terrain that was </a:t>
            </a:r>
            <a:r>
              <a:rPr lang="en-GB" dirty="0" smtClean="0"/>
              <a:t>constantly being </a:t>
            </a:r>
            <a:r>
              <a:rPr lang="en-GB" dirty="0"/>
              <a:t>turned upside down by high explosives. Landmarks </a:t>
            </a:r>
            <a:r>
              <a:rPr lang="en-GB" dirty="0" smtClean="0"/>
              <a:t>vanished: maps  lost all accuracy. And as </a:t>
            </a:r>
            <a:r>
              <a:rPr lang="en-GB" b="1" dirty="0" smtClean="0">
                <a:solidFill>
                  <a:srgbClr val="FF0000"/>
                </a:solidFill>
              </a:rPr>
              <a:t>the landscape of war became cinematic</a:t>
            </a:r>
            <a:r>
              <a:rPr lang="en-GB" dirty="0" smtClean="0"/>
              <a:t>, so the first </a:t>
            </a:r>
            <a:r>
              <a:rPr lang="en-GB" dirty="0"/>
              <a:t>on-board cameras came into their own. For only the </a:t>
            </a:r>
            <a:r>
              <a:rPr lang="en-GB" dirty="0" smtClean="0"/>
              <a:t>lens-shutter  could </a:t>
            </a:r>
            <a:r>
              <a:rPr lang="en-GB" dirty="0"/>
              <a:t>capture the film of events, the fleeting shape of the front line, </a:t>
            </a:r>
            <a:r>
              <a:rPr lang="en-GB" dirty="0" smtClean="0"/>
              <a:t>the sequences </a:t>
            </a:r>
            <a:r>
              <a:rPr lang="en-GB" dirty="0"/>
              <a:t>of its gradual disintegration . Only serial photography </a:t>
            </a:r>
            <a:r>
              <a:rPr lang="en-GB" dirty="0" smtClean="0"/>
              <a:t>was capable </a:t>
            </a:r>
            <a:r>
              <a:rPr lang="en-GB" dirty="0"/>
              <a:t>of registering changing troop positions or the impact of </a:t>
            </a:r>
            <a:r>
              <a:rPr lang="en-GB" dirty="0" err="1" smtClean="0"/>
              <a:t>longrange</a:t>
            </a:r>
            <a:r>
              <a:rPr lang="en-GB" dirty="0" smtClean="0"/>
              <a:t> artillery</a:t>
            </a:r>
            <a:r>
              <a:rPr lang="en-GB" dirty="0"/>
              <a:t>, and hence the capacity of new weapons for serial </a:t>
            </a:r>
            <a:r>
              <a:rPr lang="en-GB" dirty="0" smtClean="0"/>
              <a:t>destruction</a:t>
            </a:r>
            <a:r>
              <a:rPr lang="en-GB" dirty="0"/>
              <a:t>.” </a:t>
            </a:r>
            <a:r>
              <a:rPr lang="en-GB" dirty="0" smtClean="0"/>
              <a:t>(</a:t>
            </a:r>
            <a:r>
              <a:rPr lang="en-GB" dirty="0" err="1"/>
              <a:t>Virilio</a:t>
            </a:r>
            <a:r>
              <a:rPr lang="en-GB" dirty="0"/>
              <a:t>, p. 88)</a:t>
            </a:r>
          </a:p>
          <a:p>
            <a:pPr algn="just"/>
            <a:endParaRPr lang="en-GB" dirty="0" smtClean="0"/>
          </a:p>
          <a:p>
            <a:pPr algn="just"/>
            <a:endParaRPr lang="en-GB" dirty="0"/>
          </a:p>
        </p:txBody>
      </p:sp>
      <p:pic>
        <p:nvPicPr>
          <p:cNvPr id="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5002" y="157583"/>
            <a:ext cx="3215954" cy="3215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424654" y="1048811"/>
            <a:ext cx="1331639" cy="1169551"/>
          </a:xfrm>
          <a:prstGeom prst="rect">
            <a:avLst/>
          </a:prstGeom>
        </p:spPr>
        <p:txBody>
          <a:bodyPr wrap="square">
            <a:spAutoFit/>
          </a:bodyPr>
          <a:lstStyle/>
          <a:p>
            <a:r>
              <a:rPr lang="en-GB" sz="1400" dirty="0" smtClean="0"/>
              <a:t>British  aerial reconnaissance camera, 1916; WWI aerial photo</a:t>
            </a:r>
            <a:endParaRPr lang="en-GB" sz="1400" dirty="0"/>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7583"/>
            <a:ext cx="4283308" cy="3083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23532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9144000" cy="5990010"/>
          </a:xfrm>
          <a:prstGeom prst="rect">
            <a:avLst/>
          </a:prstGeom>
          <a:noFill/>
        </p:spPr>
        <p:txBody>
          <a:bodyPr wrap="square" lIns="540000" tIns="360000" rIns="540000" bIns="360000" rtlCol="0">
            <a:spAutoFit/>
          </a:bodyPr>
          <a:lstStyle/>
          <a:p>
            <a:pPr algn="just"/>
            <a:r>
              <a:rPr lang="en-GB" sz="2400" dirty="0" smtClean="0"/>
              <a:t>“</a:t>
            </a:r>
            <a:r>
              <a:rPr lang="en-GB" sz="2400" dirty="0"/>
              <a:t>In this war where fire already attacked space more than men, I felt </a:t>
            </a:r>
            <a:r>
              <a:rPr lang="en-GB" sz="2400" dirty="0" smtClean="0"/>
              <a:t>completely alien </a:t>
            </a:r>
            <a:r>
              <a:rPr lang="en-GB" sz="2400" dirty="0"/>
              <a:t>to my own person, as if I had been looking at myself through </a:t>
            </a:r>
            <a:r>
              <a:rPr lang="en-GB" sz="2400" dirty="0" smtClean="0"/>
              <a:t>binoculars </a:t>
            </a:r>
            <a:r>
              <a:rPr lang="en-GB" sz="2400" dirty="0"/>
              <a:t> ... I could hear the tiny projectiles whistling past my ear as if they were </a:t>
            </a:r>
            <a:r>
              <a:rPr lang="en-GB" sz="2400" dirty="0" smtClean="0"/>
              <a:t>brushing an </a:t>
            </a:r>
            <a:r>
              <a:rPr lang="en-GB" sz="2400" dirty="0"/>
              <a:t>inanimate object ... The landscape had the transparency of glass</a:t>
            </a:r>
            <a:r>
              <a:rPr lang="en-GB" sz="2400" dirty="0" smtClean="0"/>
              <a:t>.” </a:t>
            </a:r>
          </a:p>
          <a:p>
            <a:pPr algn="just"/>
            <a:endParaRPr lang="en-GB" sz="1200" dirty="0"/>
          </a:p>
          <a:p>
            <a:pPr algn="just"/>
            <a:r>
              <a:rPr lang="en-GB" sz="2000" dirty="0" smtClean="0"/>
              <a:t>(Ernst </a:t>
            </a:r>
            <a:r>
              <a:rPr lang="en-GB" sz="2000" dirty="0" err="1" smtClean="0"/>
              <a:t>Jünger</a:t>
            </a:r>
            <a:r>
              <a:rPr lang="en-GB" sz="2000" dirty="0" smtClean="0"/>
              <a:t>, cited by </a:t>
            </a:r>
            <a:r>
              <a:rPr lang="en-GB" sz="2000" dirty="0" err="1" smtClean="0"/>
              <a:t>Virilio</a:t>
            </a:r>
            <a:r>
              <a:rPr lang="en-GB" sz="2000" dirty="0" smtClean="0"/>
              <a:t>, p. 90) </a:t>
            </a:r>
            <a:r>
              <a:rPr lang="en-GB" sz="2000" b="1" dirty="0" smtClean="0"/>
              <a:t>World War One</a:t>
            </a:r>
            <a:endParaRPr lang="en-GB" sz="2000" dirty="0" smtClean="0"/>
          </a:p>
          <a:p>
            <a:pPr algn="just"/>
            <a:endParaRPr lang="en-GB" sz="2000" dirty="0">
              <a:ea typeface="Calibri"/>
              <a:cs typeface="Times New Roman"/>
            </a:endParaRPr>
          </a:p>
          <a:p>
            <a:pPr algn="just"/>
            <a:r>
              <a:rPr lang="en-GB" sz="2400" dirty="0" smtClean="0">
                <a:ea typeface="Calibri"/>
                <a:cs typeface="Times New Roman"/>
              </a:rPr>
              <a:t>“</a:t>
            </a:r>
            <a:r>
              <a:rPr lang="en-GB" sz="2400" dirty="0"/>
              <a:t>All I can see on the vertical is curios from another age, beneath clear, </a:t>
            </a:r>
            <a:r>
              <a:rPr lang="en-GB" sz="2400" dirty="0" err="1" smtClean="0"/>
              <a:t>untrembling</a:t>
            </a:r>
            <a:r>
              <a:rPr lang="en-GB" sz="2400" dirty="0" smtClean="0"/>
              <a:t> glass</a:t>
            </a:r>
            <a:r>
              <a:rPr lang="en-GB" sz="2400" dirty="0"/>
              <a:t>. I lean over crystal frames in a museum; I tower above a great </a:t>
            </a:r>
            <a:r>
              <a:rPr lang="en-GB" sz="2400" dirty="0" smtClean="0"/>
              <a:t>sparkling pane</a:t>
            </a:r>
            <a:r>
              <a:rPr lang="en-GB" sz="2400" dirty="0"/>
              <a:t>, the great pane of my cockpit . Below are men - protozoa on </a:t>
            </a:r>
            <a:r>
              <a:rPr lang="en-GB" sz="2400" dirty="0" smtClean="0"/>
              <a:t>a microscope slide ... </a:t>
            </a:r>
            <a:r>
              <a:rPr lang="en-GB" sz="2400" dirty="0"/>
              <a:t>I am an icy scientist, and for me their war is a laboratory experiment!” </a:t>
            </a:r>
            <a:endParaRPr lang="en-GB" sz="2400" dirty="0" smtClean="0"/>
          </a:p>
          <a:p>
            <a:pPr algn="just"/>
            <a:endParaRPr lang="en-GB" sz="1200" dirty="0"/>
          </a:p>
          <a:p>
            <a:pPr algn="just"/>
            <a:r>
              <a:rPr lang="en-GB" sz="2000" dirty="0" smtClean="0"/>
              <a:t>(</a:t>
            </a:r>
            <a:r>
              <a:rPr lang="en-GB" sz="2000" dirty="0"/>
              <a:t>Antoine de </a:t>
            </a:r>
            <a:r>
              <a:rPr lang="en-GB" sz="2000" dirty="0" smtClean="0"/>
              <a:t>Saint-</a:t>
            </a:r>
            <a:r>
              <a:rPr lang="en-GB" sz="2000" dirty="0" err="1" smtClean="0"/>
              <a:t>Exupéry</a:t>
            </a:r>
            <a:r>
              <a:rPr lang="en-GB" sz="2000" dirty="0" smtClean="0"/>
              <a:t>, cited by </a:t>
            </a:r>
            <a:r>
              <a:rPr lang="en-GB" sz="2000" dirty="0" err="1" smtClean="0"/>
              <a:t>Virilio</a:t>
            </a:r>
            <a:r>
              <a:rPr lang="en-GB" sz="2000" dirty="0" smtClean="0"/>
              <a:t>, p. 93) </a:t>
            </a:r>
            <a:r>
              <a:rPr lang="en-GB" sz="2000" b="1" dirty="0"/>
              <a:t>World War One</a:t>
            </a:r>
            <a:endParaRPr lang="en-GB" sz="2000" dirty="0"/>
          </a:p>
          <a:p>
            <a:endParaRPr lang="en-GB" b="1" dirty="0" smtClean="0">
              <a:ea typeface="Calibri"/>
              <a:cs typeface="Times New Roman"/>
            </a:endParaRPr>
          </a:p>
        </p:txBody>
      </p:sp>
    </p:spTree>
    <p:extLst>
      <p:ext uri="{BB962C8B-B14F-4D97-AF65-F5344CB8AC3E}">
        <p14:creationId xmlns:p14="http://schemas.microsoft.com/office/powerpoint/2010/main" val="9314015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9144000" cy="3958685"/>
          </a:xfrm>
          <a:prstGeom prst="rect">
            <a:avLst/>
          </a:prstGeom>
          <a:noFill/>
        </p:spPr>
        <p:txBody>
          <a:bodyPr wrap="square" lIns="540000" tIns="360000" rIns="540000" bIns="360000" rtlCol="0">
            <a:spAutoFit/>
          </a:bodyPr>
          <a:lstStyle/>
          <a:p>
            <a:pPr algn="just"/>
            <a:r>
              <a:rPr lang="en-GB" sz="2400" dirty="0" smtClean="0"/>
              <a:t>“Thus </a:t>
            </a:r>
            <a:r>
              <a:rPr lang="en-GB" sz="2400" dirty="0"/>
              <a:t>t</a:t>
            </a:r>
            <a:r>
              <a:rPr lang="en-GB" sz="2400" dirty="0" smtClean="0"/>
              <a:t>he </a:t>
            </a:r>
            <a:r>
              <a:rPr lang="en-GB" sz="2400" dirty="0"/>
              <a:t>theatre of operations of the Napoleonic Wars, where actors in the bloodbath moved in rhythm and hand-to-hand fighting was conducted by the naked eye and with bare weapons, gave way at the beginning of </a:t>
            </a:r>
            <a:r>
              <a:rPr lang="en-GB" sz="2400" dirty="0" err="1" smtClean="0"/>
              <a:t>th</a:t>
            </a:r>
            <a:r>
              <a:rPr lang="en-GB" sz="2400" dirty="0" smtClean="0"/>
              <a:t>[e 20</a:t>
            </a:r>
            <a:r>
              <a:rPr lang="en-GB" sz="2400" baseline="30000" dirty="0" smtClean="0"/>
              <a:t>th</a:t>
            </a:r>
            <a:r>
              <a:rPr lang="en-GB" sz="2400" dirty="0" smtClean="0"/>
              <a:t>] century </a:t>
            </a:r>
            <a:r>
              <a:rPr lang="en-GB" sz="2400" dirty="0"/>
              <a:t>to a camera </a:t>
            </a:r>
            <a:r>
              <a:rPr lang="en-GB" sz="2400" dirty="0" err="1"/>
              <a:t>obscura</a:t>
            </a:r>
            <a:r>
              <a:rPr lang="en-GB" sz="2400" dirty="0"/>
              <a:t> in which face-to-face confrontation was supplanted by instant interface, and geographical distance by the notion of real </a:t>
            </a:r>
            <a:r>
              <a:rPr lang="en-GB" sz="2400" dirty="0" smtClean="0"/>
              <a:t>time</a:t>
            </a:r>
            <a:r>
              <a:rPr lang="en-GB" sz="2400" dirty="0"/>
              <a:t>.” (</a:t>
            </a:r>
            <a:r>
              <a:rPr lang="en-GB" sz="2400" dirty="0" err="1"/>
              <a:t>Virilio</a:t>
            </a:r>
            <a:r>
              <a:rPr lang="en-GB" sz="2400" dirty="0"/>
              <a:t>, p. </a:t>
            </a:r>
            <a:r>
              <a:rPr lang="en-GB" sz="2400" dirty="0" smtClean="0"/>
              <a:t>90)</a:t>
            </a:r>
            <a:endParaRPr lang="en-GB" sz="2400" dirty="0"/>
          </a:p>
          <a:p>
            <a:pPr algn="just"/>
            <a:endParaRPr lang="en-GB" sz="2400" b="1" dirty="0">
              <a:ea typeface="Calibri"/>
              <a:cs typeface="Times New Roman"/>
            </a:endParaRPr>
          </a:p>
          <a:p>
            <a:endParaRPr lang="en-GB" b="1" dirty="0" smtClean="0">
              <a:ea typeface="Calibri"/>
              <a:cs typeface="Times New Roman"/>
            </a:endParaRP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9792" y="3140968"/>
            <a:ext cx="4271835" cy="3521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9882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5926" y="1506696"/>
            <a:ext cx="6517722" cy="5162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9742" y="3284984"/>
            <a:ext cx="1656184" cy="1200329"/>
          </a:xfrm>
          <a:prstGeom prst="rect">
            <a:avLst/>
          </a:prstGeom>
        </p:spPr>
        <p:txBody>
          <a:bodyPr wrap="square">
            <a:spAutoFit/>
          </a:bodyPr>
          <a:lstStyle/>
          <a:p>
            <a:r>
              <a:rPr lang="en-GB" dirty="0" smtClean="0"/>
              <a:t>US navy </a:t>
            </a:r>
            <a:r>
              <a:rPr lang="en-GB" dirty="0"/>
              <a:t>working with radar during </a:t>
            </a:r>
            <a:r>
              <a:rPr lang="en-GB" dirty="0" smtClean="0"/>
              <a:t>WWII </a:t>
            </a:r>
            <a:endParaRPr lang="en-GB" dirty="0"/>
          </a:p>
        </p:txBody>
      </p:sp>
      <p:sp>
        <p:nvSpPr>
          <p:cNvPr id="3" name="Rectangle 2"/>
          <p:cNvSpPr/>
          <p:nvPr/>
        </p:nvSpPr>
        <p:spPr>
          <a:xfrm>
            <a:off x="917340" y="202857"/>
            <a:ext cx="7471084" cy="1200329"/>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Projections onto screens </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Abstracted, technologized </a:t>
            </a:r>
            <a:r>
              <a:rPr lang="en-GB" b="1" dirty="0" smtClean="0">
                <a:solidFill>
                  <a:srgbClr val="7030A0"/>
                </a:solidFill>
                <a:effectLst>
                  <a:outerShdw blurRad="38100" dist="38100" dir="2700000" algn="tl">
                    <a:srgbClr val="000000">
                      <a:alpha val="43137"/>
                    </a:srgbClr>
                  </a:outerShdw>
                </a:effectLst>
              </a:rPr>
              <a:t>re-presentations</a:t>
            </a:r>
            <a:r>
              <a:rPr lang="en-GB" b="1" i="1" dirty="0" smtClean="0">
                <a:solidFill>
                  <a:srgbClr val="7030A0"/>
                </a:solidFill>
                <a:effectLst>
                  <a:outerShdw blurRad="38100" dist="38100" dir="2700000" algn="tl">
                    <a:srgbClr val="000000">
                      <a:alpha val="43137"/>
                    </a:srgbClr>
                  </a:outerShdw>
                </a:effectLst>
              </a:rPr>
              <a:t> of exterior, material phenomena </a:t>
            </a:r>
          </a:p>
        </p:txBody>
      </p:sp>
    </p:spTree>
    <p:extLst>
      <p:ext uri="{BB962C8B-B14F-4D97-AF65-F5344CB8AC3E}">
        <p14:creationId xmlns:p14="http://schemas.microsoft.com/office/powerpoint/2010/main" val="33948965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821007"/>
          </a:xfrm>
          <a:prstGeom prst="rect">
            <a:avLst/>
          </a:prstGeom>
          <a:noFill/>
        </p:spPr>
        <p:txBody>
          <a:bodyPr wrap="square" lIns="540000" tIns="360000" rIns="540000" bIns="360000" rtlCol="0">
            <a:spAutoFit/>
          </a:bodyPr>
          <a:lstStyle/>
          <a:p>
            <a:pPr algn="just"/>
            <a:endParaRPr lang="en-GB" sz="2000" dirty="0" smtClean="0">
              <a:ea typeface="Calibri"/>
              <a:cs typeface="Times New Roman"/>
            </a:endParaRPr>
          </a:p>
          <a:p>
            <a:pPr algn="just"/>
            <a:endParaRPr lang="en-GB" sz="2000" dirty="0">
              <a:ea typeface="Calibri"/>
              <a:cs typeface="Times New Roman"/>
            </a:endParaRPr>
          </a:p>
          <a:p>
            <a:pPr algn="just"/>
            <a:endParaRPr lang="en-GB" sz="2000" dirty="0" smtClean="0">
              <a:ea typeface="Calibri"/>
              <a:cs typeface="Times New Roman"/>
            </a:endParaRPr>
          </a:p>
          <a:p>
            <a:pPr algn="just"/>
            <a:r>
              <a:rPr lang="en-GB" sz="2400" dirty="0" smtClean="0">
                <a:ea typeface="Calibri"/>
                <a:cs typeface="Times New Roman"/>
              </a:rPr>
              <a:t>“The raid offered a spectacle whose memory cannot be erased. You constantly had to remember the appalling face of reality if you were not to let yourself be entranced by this vision. Parachute-rockets – ‘Christmas trees,’ as Berliners called them – suddenly lit up the sky; then came the explosion whose glare was engulfed by the smoke of incendiaries … It was an imposing vision of apocalypse.” </a:t>
            </a:r>
          </a:p>
          <a:p>
            <a:pPr algn="just"/>
            <a:endParaRPr lang="en-GB" sz="1600" dirty="0">
              <a:cs typeface="Times New Roman"/>
            </a:endParaRPr>
          </a:p>
          <a:p>
            <a:pPr algn="r"/>
            <a:r>
              <a:rPr lang="en-GB" sz="1600" dirty="0" smtClean="0"/>
              <a:t>(Albert </a:t>
            </a:r>
            <a:r>
              <a:rPr lang="en-GB" sz="1600" dirty="0"/>
              <a:t>Speer on b</a:t>
            </a:r>
            <a:r>
              <a:rPr lang="en-GB" sz="1600" dirty="0" smtClean="0"/>
              <a:t>ombing </a:t>
            </a:r>
            <a:r>
              <a:rPr lang="en-GB" sz="1600" dirty="0"/>
              <a:t>of berlin </a:t>
            </a:r>
            <a:r>
              <a:rPr lang="en-GB" sz="1600" dirty="0" smtClean="0"/>
              <a:t>November </a:t>
            </a:r>
            <a:r>
              <a:rPr lang="en-GB" sz="1600" dirty="0"/>
              <a:t>22 1943, cited by </a:t>
            </a:r>
            <a:r>
              <a:rPr lang="en-GB" sz="1600" dirty="0" err="1"/>
              <a:t>Virilio</a:t>
            </a:r>
            <a:r>
              <a:rPr lang="en-GB" sz="1600" dirty="0"/>
              <a:t>, </a:t>
            </a:r>
            <a:r>
              <a:rPr lang="en-GB" sz="1600" dirty="0" smtClean="0"/>
              <a:t>pp. 97–98)</a:t>
            </a:r>
            <a:endParaRPr lang="en-GB" sz="1600" dirty="0"/>
          </a:p>
        </p:txBody>
      </p:sp>
      <p:sp>
        <p:nvSpPr>
          <p:cNvPr id="3" name="Rectangle 2"/>
          <p:cNvSpPr/>
          <p:nvPr/>
        </p:nvSpPr>
        <p:spPr>
          <a:xfrm>
            <a:off x="917340" y="202857"/>
            <a:ext cx="4086708" cy="923330"/>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20455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944118"/>
          </a:xfrm>
          <a:prstGeom prst="rect">
            <a:avLst/>
          </a:prstGeom>
          <a:noFill/>
        </p:spPr>
        <p:txBody>
          <a:bodyPr wrap="square" lIns="540000" tIns="360000" rIns="540000" bIns="360000" rtlCol="0">
            <a:spAutoFit/>
          </a:bodyPr>
          <a:lstStyle/>
          <a:p>
            <a:pPr algn="just"/>
            <a:endParaRPr lang="en-GB" sz="2000" dirty="0" smtClean="0">
              <a:ea typeface="Calibri"/>
              <a:cs typeface="Times New Roman"/>
            </a:endParaRPr>
          </a:p>
          <a:p>
            <a:pPr algn="just"/>
            <a:endParaRPr lang="en-GB" sz="2000" dirty="0">
              <a:ea typeface="Calibri"/>
              <a:cs typeface="Times New Roman"/>
            </a:endParaRPr>
          </a:p>
          <a:p>
            <a:pPr algn="just"/>
            <a:endParaRPr lang="en-GB" sz="2000" dirty="0" smtClean="0">
              <a:ea typeface="Calibri"/>
              <a:cs typeface="Times New Roman"/>
            </a:endParaRPr>
          </a:p>
          <a:p>
            <a:pPr algn="just"/>
            <a:r>
              <a:rPr lang="en-GB" sz="2400" dirty="0" smtClean="0">
                <a:ea typeface="Calibri"/>
                <a:cs typeface="Times New Roman"/>
              </a:rPr>
              <a:t>“War can never break free from magical spectacle because its very purpose is to </a:t>
            </a:r>
            <a:r>
              <a:rPr lang="en-GB" sz="2400" i="1" dirty="0" smtClean="0">
                <a:ea typeface="Calibri"/>
                <a:cs typeface="Times New Roman"/>
              </a:rPr>
              <a:t>produce </a:t>
            </a:r>
            <a:r>
              <a:rPr lang="en-GB" sz="2400" dirty="0" smtClean="0">
                <a:ea typeface="Calibri"/>
                <a:cs typeface="Times New Roman"/>
              </a:rPr>
              <a:t>that spectacle … there is no war without representation, no sophisticated weaponry without psychological mystification. Weapons are tools of not just destruction, but perception – that is to say stimulants that make themselves felt through chemical, neurological processes in the sense organs and the central neural system.”</a:t>
            </a:r>
          </a:p>
          <a:p>
            <a:pPr algn="r"/>
            <a:endParaRPr lang="en-GB" sz="1200" dirty="0">
              <a:cs typeface="Times New Roman"/>
            </a:endParaRPr>
          </a:p>
          <a:p>
            <a:pPr algn="r"/>
            <a:r>
              <a:rPr lang="en-GB" sz="2000" dirty="0" smtClean="0"/>
              <a:t>(</a:t>
            </a:r>
            <a:r>
              <a:rPr lang="en-GB" sz="2000" dirty="0" err="1" smtClean="0"/>
              <a:t>Virilio</a:t>
            </a:r>
            <a:r>
              <a:rPr lang="en-GB" sz="2000" dirty="0"/>
              <a:t>, </a:t>
            </a:r>
            <a:r>
              <a:rPr lang="en-GB" sz="2000" dirty="0" smtClean="0"/>
              <a:t>p. 6)</a:t>
            </a:r>
            <a:endParaRPr lang="en-GB" sz="1600" dirty="0"/>
          </a:p>
        </p:txBody>
      </p:sp>
      <p:sp>
        <p:nvSpPr>
          <p:cNvPr id="3" name="Rectangle 2"/>
          <p:cNvSpPr/>
          <p:nvPr/>
        </p:nvSpPr>
        <p:spPr>
          <a:xfrm>
            <a:off x="917340" y="202857"/>
            <a:ext cx="4086708" cy="923330"/>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372830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7571" y="4164898"/>
            <a:ext cx="1323020" cy="738664"/>
          </a:xfrm>
          <a:prstGeom prst="rect">
            <a:avLst/>
          </a:prstGeom>
        </p:spPr>
        <p:txBody>
          <a:bodyPr wrap="square">
            <a:spAutoFit/>
          </a:bodyPr>
          <a:lstStyle/>
          <a:p>
            <a:r>
              <a:rPr lang="en-GB" sz="1400" dirty="0" smtClean="0"/>
              <a:t>Mushroom cloud over Nagasaki </a:t>
            </a:r>
            <a:endParaRPr lang="en-GB" sz="1400" dirty="0"/>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1409"/>
          <a:stretch/>
        </p:blipFill>
        <p:spPr bwMode="auto">
          <a:xfrm>
            <a:off x="5717889" y="198951"/>
            <a:ext cx="3245657" cy="3965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476672"/>
            <a:ext cx="3580879" cy="2636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6200000">
            <a:off x="3412087" y="3623308"/>
            <a:ext cx="2799374" cy="3503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280833" y="4221088"/>
            <a:ext cx="2679861" cy="2308324"/>
          </a:xfrm>
          <a:prstGeom prst="rect">
            <a:avLst/>
          </a:prstGeom>
        </p:spPr>
        <p:txBody>
          <a:bodyPr wrap="square">
            <a:spAutoFit/>
          </a:bodyPr>
          <a:lstStyle/>
          <a:p>
            <a:r>
              <a:rPr lang="en-GB" sz="1600" dirty="0" smtClean="0"/>
              <a:t>Masahiko </a:t>
            </a:r>
            <a:r>
              <a:rPr lang="en-GB" sz="1600" dirty="0"/>
              <a:t>Nakata, </a:t>
            </a:r>
            <a:r>
              <a:rPr lang="en-GB" sz="1600" i="1" dirty="0"/>
              <a:t>Bloated Bodies in the River over Yokogawa Bridge</a:t>
            </a:r>
            <a:r>
              <a:rPr lang="en-GB" sz="1600" dirty="0"/>
              <a:t>, </a:t>
            </a:r>
            <a:r>
              <a:rPr lang="en-GB" sz="1600" dirty="0" smtClean="0"/>
              <a:t>1973–1974</a:t>
            </a:r>
          </a:p>
          <a:p>
            <a:endParaRPr lang="en-GB" sz="1600" dirty="0"/>
          </a:p>
          <a:p>
            <a:r>
              <a:rPr lang="en-GB" sz="1600" dirty="0"/>
              <a:t>Kichisuke Yoshimura, </a:t>
            </a:r>
            <a:r>
              <a:rPr lang="en-GB" sz="1600" i="1" dirty="0"/>
              <a:t>Riverbank near Hiroshima Railway Station, Their Clothes Ripped to Shred, Their Skin Hanging Down</a:t>
            </a:r>
            <a:r>
              <a:rPr lang="en-GB" sz="1600" dirty="0"/>
              <a:t>, </a:t>
            </a:r>
            <a:r>
              <a:rPr lang="en-GB" sz="1600" dirty="0" smtClean="0"/>
              <a:t>1973–1974</a:t>
            </a:r>
            <a:endParaRPr lang="en-GB" dirty="0"/>
          </a:p>
        </p:txBody>
      </p:sp>
    </p:spTree>
    <p:extLst>
      <p:ext uri="{BB962C8B-B14F-4D97-AF65-F5344CB8AC3E}">
        <p14:creationId xmlns:p14="http://schemas.microsoft.com/office/powerpoint/2010/main" val="6527299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43490" y="4701954"/>
            <a:ext cx="1332148" cy="1169551"/>
          </a:xfrm>
          <a:prstGeom prst="rect">
            <a:avLst/>
          </a:prstGeom>
        </p:spPr>
        <p:txBody>
          <a:bodyPr wrap="square">
            <a:spAutoFit/>
          </a:bodyPr>
          <a:lstStyle/>
          <a:p>
            <a:r>
              <a:rPr lang="en-GB" sz="1400" dirty="0" smtClean="0"/>
              <a:t>Nuclear shadows, Hiroshima; bomb victim, Hiroshima</a:t>
            </a:r>
            <a:endParaRPr lang="en-GB" sz="1400" dirty="0"/>
          </a:p>
        </p:txBody>
      </p:sp>
      <p:pic>
        <p:nvPicPr>
          <p:cNvPr id="10245" name="Picture 5" descr="http://i.imgur.com/iyJ0um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8067" y="1412775"/>
            <a:ext cx="3448198" cy="32891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139953" y="0"/>
            <a:ext cx="5004048" cy="7390394"/>
          </a:xfrm>
          <a:prstGeom prst="rect">
            <a:avLst/>
          </a:prstGeom>
          <a:noFill/>
        </p:spPr>
        <p:txBody>
          <a:bodyPr wrap="square" lIns="540000" tIns="360000" rIns="540000" bIns="360000" rtlCol="0">
            <a:spAutoFit/>
          </a:bodyPr>
          <a:lstStyle/>
          <a:p>
            <a:pPr algn="just"/>
            <a:r>
              <a:rPr lang="en-GB" sz="1900" dirty="0" smtClean="0">
                <a:cs typeface="Times New Roman"/>
              </a:rPr>
              <a:t>“T</a:t>
            </a:r>
            <a:r>
              <a:rPr lang="en-GB" sz="1900" dirty="0" smtClean="0"/>
              <a:t>he </a:t>
            </a:r>
            <a:r>
              <a:rPr lang="en-GB" sz="1900" dirty="0"/>
              <a:t>bombs dropped on Hiroshima and Nagasaki were </a:t>
            </a:r>
            <a:r>
              <a:rPr lang="en-GB" sz="1900" b="1" i="1" dirty="0" smtClean="0"/>
              <a:t>light-weapons</a:t>
            </a:r>
            <a:r>
              <a:rPr lang="en-GB" sz="1900" i="1" dirty="0" smtClean="0"/>
              <a:t> </a:t>
            </a:r>
            <a:r>
              <a:rPr lang="en-GB" sz="1900" dirty="0" smtClean="0"/>
              <a:t>… The </a:t>
            </a:r>
            <a:r>
              <a:rPr lang="en-GB" sz="1900" dirty="0"/>
              <a:t>first </a:t>
            </a:r>
            <a:r>
              <a:rPr lang="en-GB" sz="1900" dirty="0" smtClean="0"/>
              <a:t>bomb produced </a:t>
            </a:r>
            <a:r>
              <a:rPr lang="en-GB" sz="1900" dirty="0"/>
              <a:t>a nuclear </a:t>
            </a:r>
            <a:r>
              <a:rPr lang="en-GB" sz="1900" dirty="0" smtClean="0"/>
              <a:t>flash … whose </a:t>
            </a:r>
            <a:r>
              <a:rPr lang="en-GB" sz="1900" dirty="0"/>
              <a:t>brightness </a:t>
            </a:r>
            <a:r>
              <a:rPr lang="en-GB" sz="1900" dirty="0" smtClean="0"/>
              <a:t>penetrated </a:t>
            </a:r>
            <a:r>
              <a:rPr lang="en-GB" sz="1900" dirty="0"/>
              <a:t>every building down to the </a:t>
            </a:r>
            <a:r>
              <a:rPr lang="en-GB" sz="1900" dirty="0" smtClean="0"/>
              <a:t>cellars. </a:t>
            </a:r>
            <a:r>
              <a:rPr lang="en-GB" sz="1900" dirty="0"/>
              <a:t>It </a:t>
            </a:r>
            <a:r>
              <a:rPr lang="en-GB" sz="1900" dirty="0" smtClean="0"/>
              <a:t>left its </a:t>
            </a:r>
            <a:r>
              <a:rPr lang="en-GB" sz="1900" dirty="0"/>
              <a:t>imprint on stone walls, changing their apparent colour through </a:t>
            </a:r>
            <a:r>
              <a:rPr lang="en-GB" sz="1900" dirty="0" smtClean="0"/>
              <a:t>the fusion </a:t>
            </a:r>
            <a:r>
              <a:rPr lang="en-GB" sz="1900" dirty="0"/>
              <a:t>of certain minerals, although protected surfaces remained </a:t>
            </a:r>
            <a:r>
              <a:rPr lang="en-GB" sz="1900" dirty="0" smtClean="0"/>
              <a:t>curiously unaltered</a:t>
            </a:r>
            <a:r>
              <a:rPr lang="en-GB" sz="1900" dirty="0"/>
              <a:t>. The same was the case with clothing and bodies, where </a:t>
            </a:r>
            <a:r>
              <a:rPr lang="en-GB" sz="1900" dirty="0" smtClean="0"/>
              <a:t>kimono patters </a:t>
            </a:r>
            <a:r>
              <a:rPr lang="en-GB" sz="1900" dirty="0"/>
              <a:t>were tattooed on the victims' </a:t>
            </a:r>
            <a:r>
              <a:rPr lang="en-GB" sz="1900" dirty="0" smtClean="0"/>
              <a:t>flesh.</a:t>
            </a:r>
          </a:p>
          <a:p>
            <a:pPr algn="just"/>
            <a:r>
              <a:rPr lang="en-GB" sz="1900" dirty="0" smtClean="0"/>
              <a:t>	“ … Nuclear </a:t>
            </a:r>
            <a:r>
              <a:rPr lang="en-GB" sz="1900" dirty="0"/>
              <a:t>weapons inherited both the darkroom </a:t>
            </a:r>
            <a:r>
              <a:rPr lang="en-GB" sz="1900" dirty="0" smtClean="0"/>
              <a:t>and </a:t>
            </a:r>
            <a:r>
              <a:rPr lang="en-GB" sz="1900" dirty="0"/>
              <a:t>the military searchlight . What appears in the heart of darkrooms is </a:t>
            </a:r>
            <a:r>
              <a:rPr lang="en-GB" sz="1900" dirty="0" smtClean="0"/>
              <a:t>no longer </a:t>
            </a:r>
            <a:r>
              <a:rPr lang="en-GB" sz="1900" dirty="0"/>
              <a:t>a luminous outline but a shadow, </a:t>
            </a:r>
            <a:r>
              <a:rPr lang="en-GB" sz="1900" dirty="0" smtClean="0"/>
              <a:t>… The Japanese shadows </a:t>
            </a:r>
            <a:r>
              <a:rPr lang="en-GB" sz="1900" dirty="0"/>
              <a:t>are inscribed not, as in former times, on the screens of a </a:t>
            </a:r>
            <a:r>
              <a:rPr lang="en-GB" sz="1900" dirty="0" smtClean="0"/>
              <a:t>shadow puppet </a:t>
            </a:r>
            <a:r>
              <a:rPr lang="en-GB" sz="1900" dirty="0"/>
              <a:t>theatre but on a new screen, the walls of the city</a:t>
            </a:r>
            <a:r>
              <a:rPr lang="en-GB" sz="1900" dirty="0" smtClean="0"/>
              <a:t>.”</a:t>
            </a:r>
            <a:endParaRPr lang="en-GB" sz="1900" dirty="0">
              <a:cs typeface="Times New Roman"/>
            </a:endParaRPr>
          </a:p>
          <a:p>
            <a:pPr marL="342900" indent="-342900" algn="r">
              <a:buFontTx/>
              <a:buChar char="-"/>
            </a:pPr>
            <a:r>
              <a:rPr lang="en-GB" sz="1600" dirty="0" err="1" smtClean="0"/>
              <a:t>Virlio</a:t>
            </a:r>
            <a:r>
              <a:rPr lang="en-GB" sz="1600" dirty="0" smtClean="0"/>
              <a:t>, p. 103</a:t>
            </a:r>
          </a:p>
          <a:p>
            <a:pPr algn="just"/>
            <a:endParaRPr lang="en-GB" sz="1600"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2582166" cy="22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9" descr="https://upload.wikimedia.org/wikipedia/commons/e/e9/The_patient%27s_skin_is_burned_in_a_pattern_corresponding_to_the_dark_portions_of_a_kimono_-_NARA_-_51968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 y="3982716"/>
            <a:ext cx="2267744" cy="2838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3805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Cinema and History: </a:t>
            </a:r>
            <a:br>
              <a:rPr lang="en-GB" b="1" u="sng" dirty="0" smtClean="0"/>
            </a:br>
            <a:r>
              <a:rPr lang="en-GB" dirty="0" smtClean="0"/>
              <a:t>Robert A </a:t>
            </a:r>
            <a:r>
              <a:rPr lang="en-GB" dirty="0" err="1" smtClean="0"/>
              <a:t>Rosenstone</a:t>
            </a:r>
            <a:endParaRPr lang="en-GB" dirty="0"/>
          </a:p>
        </p:txBody>
      </p:sp>
      <p:sp>
        <p:nvSpPr>
          <p:cNvPr id="4" name="Content Placeholder 3"/>
          <p:cNvSpPr>
            <a:spLocks noGrp="1"/>
          </p:cNvSpPr>
          <p:nvPr>
            <p:ph idx="1"/>
          </p:nvPr>
        </p:nvSpPr>
        <p:spPr>
          <a:xfrm>
            <a:off x="0" y="1196751"/>
            <a:ext cx="9144000" cy="5661249"/>
          </a:xfrm>
        </p:spPr>
        <p:txBody>
          <a:bodyPr lIns="540000" tIns="540000" rIns="540000" bIns="540000">
            <a:normAutofit fontScale="55000" lnSpcReduction="20000"/>
          </a:bodyPr>
          <a:lstStyle/>
          <a:p>
            <a:pPr marL="0" indent="0" algn="just">
              <a:buNone/>
            </a:pPr>
            <a:r>
              <a:rPr lang="en-GB" sz="4400" dirty="0" smtClean="0"/>
              <a:t>“ … </a:t>
            </a:r>
            <a:r>
              <a:rPr lang="en-GB" sz="4400" b="1" dirty="0" smtClean="0">
                <a:solidFill>
                  <a:srgbClr val="FF0000"/>
                </a:solidFill>
              </a:rPr>
              <a:t>History </a:t>
            </a:r>
            <a:r>
              <a:rPr lang="en-GB" sz="4400" b="1" dirty="0">
                <a:solidFill>
                  <a:srgbClr val="FF0000"/>
                </a:solidFill>
              </a:rPr>
              <a:t>that appears on screen </a:t>
            </a:r>
            <a:r>
              <a:rPr lang="en-GB" sz="4400" b="1" dirty="0" smtClean="0">
                <a:solidFill>
                  <a:srgbClr val="FF0000"/>
                </a:solidFill>
              </a:rPr>
              <a:t>can </a:t>
            </a:r>
            <a:r>
              <a:rPr lang="en-GB" sz="4400" b="1" dirty="0">
                <a:solidFill>
                  <a:srgbClr val="FF0000"/>
                </a:solidFill>
              </a:rPr>
              <a:t>never fully satisfy the historian as </a:t>
            </a:r>
            <a:r>
              <a:rPr lang="en-GB" sz="4400" b="1" dirty="0" smtClean="0">
                <a:solidFill>
                  <a:srgbClr val="FF0000"/>
                </a:solidFill>
              </a:rPr>
              <a:t>historian</a:t>
            </a:r>
            <a:r>
              <a:rPr lang="en-GB" sz="4400" dirty="0" smtClean="0"/>
              <a:t>. Something </a:t>
            </a:r>
            <a:r>
              <a:rPr lang="en-GB" sz="4400" dirty="0"/>
              <a:t>happens on the way from the page to the screen that changes the meaning of the past as it is understood by those of us who work in words. </a:t>
            </a:r>
            <a:endParaRPr lang="en-GB" sz="4400" dirty="0" smtClean="0"/>
          </a:p>
          <a:p>
            <a:pPr marL="0" indent="0" algn="just">
              <a:buNone/>
            </a:pPr>
            <a:r>
              <a:rPr lang="en-GB" sz="4400" dirty="0"/>
              <a:t>	</a:t>
            </a:r>
            <a:r>
              <a:rPr lang="en-GB" sz="4400" dirty="0" smtClean="0"/>
              <a:t>“ … </a:t>
            </a:r>
            <a:r>
              <a:rPr lang="en-GB" sz="4400" dirty="0"/>
              <a:t>This sort of criticism of history on film might be of no importance if we did not live in a world deluged with images, one in which people increasingly receive their ideas about the past from motion pictures and television, from feature films, docudramas, mini-series, and network documentaries. </a:t>
            </a:r>
            <a:r>
              <a:rPr lang="en-GB" sz="4400" b="1" dirty="0">
                <a:solidFill>
                  <a:srgbClr val="0000FF"/>
                </a:solidFill>
              </a:rPr>
              <a:t>Today, the chief source of historical knowledge for the majority of the </a:t>
            </a:r>
            <a:r>
              <a:rPr lang="en-GB" sz="4400" b="1" dirty="0" smtClean="0">
                <a:solidFill>
                  <a:srgbClr val="0000FF"/>
                </a:solidFill>
              </a:rPr>
              <a:t>population (outside </a:t>
            </a:r>
            <a:r>
              <a:rPr lang="en-GB" sz="4400" b="1" dirty="0">
                <a:solidFill>
                  <a:srgbClr val="0000FF"/>
                </a:solidFill>
              </a:rPr>
              <a:t>of the </a:t>
            </a:r>
            <a:r>
              <a:rPr lang="en-GB" sz="4400" b="1" dirty="0" smtClean="0">
                <a:solidFill>
                  <a:srgbClr val="0000FF"/>
                </a:solidFill>
              </a:rPr>
              <a:t>much-despised textbook) must </a:t>
            </a:r>
            <a:r>
              <a:rPr lang="en-GB" sz="4400" b="1" dirty="0">
                <a:solidFill>
                  <a:srgbClr val="0000FF"/>
                </a:solidFill>
              </a:rPr>
              <a:t>surely be the visual media</a:t>
            </a:r>
            <a:r>
              <a:rPr lang="en-GB" sz="4400" dirty="0"/>
              <a:t>, a set of institutions that lie almost wholly outside the control of those of us who devote our lives to history</a:t>
            </a:r>
            <a:r>
              <a:rPr lang="en-GB" sz="4400" dirty="0" smtClean="0"/>
              <a:t>.”</a:t>
            </a:r>
            <a:endParaRPr lang="en-GB" sz="4400" dirty="0"/>
          </a:p>
          <a:p>
            <a:pPr algn="r">
              <a:buFontTx/>
              <a:buChar char="-"/>
            </a:pPr>
            <a:r>
              <a:rPr lang="en-US" sz="2400" dirty="0" smtClean="0"/>
              <a:t>Robert </a:t>
            </a:r>
            <a:r>
              <a:rPr lang="en-US" sz="2400" dirty="0"/>
              <a:t>A. </a:t>
            </a:r>
            <a:r>
              <a:rPr lang="en-US" sz="2400" dirty="0" err="1"/>
              <a:t>Rosenstone</a:t>
            </a:r>
            <a:r>
              <a:rPr lang="en-US" sz="2400" dirty="0"/>
              <a:t>, ‘</a:t>
            </a:r>
            <a:r>
              <a:rPr lang="en-GB" sz="2400" dirty="0"/>
              <a:t>History in Images/History in Words: Reflections on the Possibility of Really Putting History onto Film,’ </a:t>
            </a:r>
            <a:r>
              <a:rPr lang="en-GB" sz="2400" i="1" dirty="0"/>
              <a:t>The American Historical </a:t>
            </a:r>
            <a:r>
              <a:rPr lang="en-GB" sz="2400" i="1" dirty="0" smtClean="0"/>
              <a:t>Review</a:t>
            </a:r>
            <a:r>
              <a:rPr lang="en-GB" sz="2400" dirty="0" smtClean="0"/>
              <a:t> </a:t>
            </a:r>
            <a:r>
              <a:rPr lang="en-GB" sz="2400" dirty="0"/>
              <a:t>(Vol. 93, No. 5, December 1988), pp. </a:t>
            </a:r>
            <a:r>
              <a:rPr lang="en-GB" sz="2400" dirty="0" smtClean="0"/>
              <a:t>1173-1185.</a:t>
            </a:r>
          </a:p>
        </p:txBody>
      </p:sp>
    </p:spTree>
    <p:extLst>
      <p:ext uri="{BB962C8B-B14F-4D97-AF65-F5344CB8AC3E}">
        <p14:creationId xmlns:p14="http://schemas.microsoft.com/office/powerpoint/2010/main" val="1265634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Cinema and History: </a:t>
            </a:r>
            <a:br>
              <a:rPr lang="en-GB" b="1" u="sng" dirty="0"/>
            </a:br>
            <a:r>
              <a:rPr lang="en-GB" dirty="0" smtClean="0"/>
              <a:t>Robert </a:t>
            </a:r>
            <a:r>
              <a:rPr lang="en-GB" dirty="0" smtClean="0"/>
              <a:t>A </a:t>
            </a:r>
            <a:r>
              <a:rPr lang="en-GB" dirty="0" err="1" smtClean="0"/>
              <a:t>Rosenstone</a:t>
            </a:r>
            <a:endParaRPr lang="en-GB" dirty="0"/>
          </a:p>
        </p:txBody>
      </p:sp>
      <p:sp>
        <p:nvSpPr>
          <p:cNvPr id="4" name="Content Placeholder 3"/>
          <p:cNvSpPr>
            <a:spLocks noGrp="1"/>
          </p:cNvSpPr>
          <p:nvPr>
            <p:ph idx="1"/>
          </p:nvPr>
        </p:nvSpPr>
        <p:spPr>
          <a:xfrm>
            <a:off x="2339752" y="1731764"/>
            <a:ext cx="4790365" cy="4505548"/>
          </a:xfrm>
        </p:spPr>
        <p:txBody>
          <a:bodyPr>
            <a:normAutofit lnSpcReduction="10000"/>
          </a:bodyPr>
          <a:lstStyle/>
          <a:p>
            <a:pPr marL="0" indent="0" algn="just">
              <a:buNone/>
            </a:pPr>
            <a:r>
              <a:rPr lang="en-GB" sz="3300" dirty="0"/>
              <a:t>“ … history </a:t>
            </a:r>
            <a:r>
              <a:rPr lang="en-GB" sz="3300" dirty="0"/>
              <a:t>that appears on screen can never fully satisfy the historian as historian</a:t>
            </a:r>
            <a:r>
              <a:rPr lang="en-GB" sz="3300" dirty="0"/>
              <a:t>.”</a:t>
            </a:r>
          </a:p>
          <a:p>
            <a:pPr algn="r">
              <a:buFontTx/>
              <a:buChar char="-"/>
            </a:pPr>
            <a:r>
              <a:rPr lang="en-US" sz="1800" dirty="0"/>
              <a:t>Robert </a:t>
            </a:r>
            <a:r>
              <a:rPr lang="en-US" sz="1800" dirty="0"/>
              <a:t>A. </a:t>
            </a:r>
            <a:r>
              <a:rPr lang="en-US" sz="1800" dirty="0" err="1"/>
              <a:t>Rosenstone</a:t>
            </a:r>
            <a:r>
              <a:rPr lang="en-US" sz="1800" dirty="0"/>
              <a:t>, ‘</a:t>
            </a:r>
            <a:r>
              <a:rPr lang="en-GB" sz="1800" dirty="0"/>
              <a:t>History in Images/History in Words: Reflections on the Possibility of Really Putting History onto Film,’ </a:t>
            </a:r>
            <a:r>
              <a:rPr lang="en-GB" sz="1800" i="1" dirty="0"/>
              <a:t>The American Historical </a:t>
            </a:r>
            <a:r>
              <a:rPr lang="en-GB" sz="1800" i="1" dirty="0"/>
              <a:t>Review</a:t>
            </a:r>
            <a:r>
              <a:rPr lang="en-GB" sz="1800" dirty="0"/>
              <a:t> </a:t>
            </a:r>
            <a:r>
              <a:rPr lang="en-GB" sz="1800" dirty="0"/>
              <a:t>(Vol. 93, No. </a:t>
            </a:r>
            <a:r>
              <a:rPr lang="en-GB" sz="1800" dirty="0"/>
              <a:t>5, December 1988), pp. </a:t>
            </a:r>
            <a:r>
              <a:rPr lang="en-GB" sz="1800" dirty="0" smtClean="0"/>
              <a:t>1173-1185.</a:t>
            </a:r>
            <a:endParaRPr lang="en-GB" sz="1800" b="1" dirty="0"/>
          </a:p>
          <a:p>
            <a:pPr algn="r">
              <a:buFontTx/>
              <a:buChar char="-"/>
            </a:pPr>
            <a:endParaRPr lang="en-GB" sz="1800" b="1" dirty="0" smtClean="0"/>
          </a:p>
          <a:p>
            <a:pPr marL="0" indent="0" algn="r">
              <a:buNone/>
            </a:pPr>
            <a:r>
              <a:rPr lang="en-GB" sz="2000" b="1" dirty="0" smtClean="0"/>
              <a:t>Verdict based in part on </a:t>
            </a:r>
            <a:r>
              <a:rPr lang="en-GB" sz="2000" b="1" dirty="0" err="1" smtClean="0"/>
              <a:t>Rosenstone’s</a:t>
            </a:r>
            <a:r>
              <a:rPr lang="en-GB" sz="2000" b="1" dirty="0" smtClean="0"/>
              <a:t> own participation with documentary and feature films</a:t>
            </a:r>
            <a:endParaRPr lang="en-GB" sz="2000" dirty="0"/>
          </a:p>
          <a:p>
            <a:pPr marL="0" indent="0">
              <a:buNone/>
            </a:pPr>
            <a:endParaRPr lang="en-GB" sz="2800"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785938" cy="2811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1785938"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0992" y="880280"/>
            <a:ext cx="1703009" cy="2548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36644" y="3375422"/>
            <a:ext cx="1707356" cy="2678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1102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History on Film/Film on History</a:t>
            </a:r>
            <a:r>
              <a:rPr lang="en-GB" dirty="0"/>
              <a:t/>
            </a:r>
            <a:br>
              <a:rPr lang="en-GB" dirty="0"/>
            </a:br>
            <a:r>
              <a:rPr lang="en-GB" dirty="0" smtClean="0"/>
              <a:t>Robert A </a:t>
            </a:r>
            <a:r>
              <a:rPr lang="en-GB" dirty="0" err="1" smtClean="0"/>
              <a:t>Rosenstone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298743"/>
            <a:ext cx="1934281" cy="2897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571" y="2198143"/>
            <a:ext cx="1919710" cy="2876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046876" y="1606278"/>
            <a:ext cx="4901099" cy="5251722"/>
          </a:xfrm>
          <a:prstGeom prst="rect">
            <a:avLst/>
          </a:prstGeom>
        </p:spPr>
        <p:txBody>
          <a:bodyPr vert="horz" lIns="68580" tIns="34290" rIns="68580" bIns="3429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3400" dirty="0">
                <a:solidFill>
                  <a:prstClr val="black"/>
                </a:solidFill>
              </a:rPr>
              <a:t>Film “not only challenges traditional History but returns us to a kind of ground zero, a sense that we can never really know the past, but can only play with, reconfigure, and try to make meaning out of the traces it leaves behind.” </a:t>
            </a:r>
          </a:p>
          <a:p>
            <a:pPr algn="just"/>
            <a:endParaRPr lang="en-GB" sz="3400" dirty="0">
              <a:solidFill>
                <a:prstClr val="black"/>
              </a:solidFill>
            </a:endParaRPr>
          </a:p>
          <a:p>
            <a:pPr algn="just"/>
            <a:r>
              <a:rPr lang="en-GB" sz="3400" dirty="0">
                <a:solidFill>
                  <a:prstClr val="black"/>
                </a:solidFill>
              </a:rPr>
              <a:t>At its best, cinema “gives us a new sort of history.</a:t>
            </a:r>
            <a:r>
              <a:rPr lang="en-GB" sz="2600" dirty="0">
                <a:solidFill>
                  <a:prstClr val="black"/>
                </a:solidFill>
              </a:rPr>
              <a:t>” </a:t>
            </a:r>
          </a:p>
          <a:p>
            <a:pPr algn="just"/>
            <a:endParaRPr lang="en-GB" sz="2400" dirty="0">
              <a:solidFill>
                <a:prstClr val="black"/>
              </a:solidFill>
            </a:endParaRPr>
          </a:p>
          <a:p>
            <a:pPr algn="r">
              <a:buFontTx/>
              <a:buChar char="-"/>
            </a:pPr>
            <a:r>
              <a:rPr lang="en-GB" sz="2400" dirty="0">
                <a:solidFill>
                  <a:prstClr val="black"/>
                </a:solidFill>
              </a:rPr>
              <a:t>Robert A </a:t>
            </a:r>
            <a:r>
              <a:rPr lang="en-US" sz="2400" dirty="0" err="1">
                <a:solidFill>
                  <a:prstClr val="black"/>
                </a:solidFill>
              </a:rPr>
              <a:t>Rosenstone</a:t>
            </a:r>
            <a:r>
              <a:rPr lang="en-US" sz="2400" dirty="0">
                <a:solidFill>
                  <a:prstClr val="black"/>
                </a:solidFill>
              </a:rPr>
              <a:t>, </a:t>
            </a:r>
            <a:r>
              <a:rPr lang="en-GB" sz="2400" i="1" dirty="0">
                <a:solidFill>
                  <a:prstClr val="black"/>
                </a:solidFill>
              </a:rPr>
              <a:t>History on Film/Film on History</a:t>
            </a:r>
            <a:r>
              <a:rPr lang="en-GB" sz="2400" dirty="0">
                <a:solidFill>
                  <a:prstClr val="black"/>
                </a:solidFill>
              </a:rPr>
              <a:t>, (Pearson: Harlow, Essex, 2006).</a:t>
            </a:r>
          </a:p>
          <a:p>
            <a:pPr algn="just">
              <a:buFontTx/>
              <a:buChar char="-"/>
            </a:pPr>
            <a:endParaRPr lang="en-GB" sz="3300" dirty="0">
              <a:solidFill>
                <a:prstClr val="black"/>
              </a:solidFill>
            </a:endParaRPr>
          </a:p>
          <a:p>
            <a:pPr marL="0" indent="0" algn="just">
              <a:buNone/>
            </a:pPr>
            <a:endParaRPr lang="en-GB" sz="3300" dirty="0">
              <a:solidFill>
                <a:prstClr val="black"/>
              </a:solidFill>
            </a:endParaRPr>
          </a:p>
          <a:p>
            <a:pPr marL="0" indent="0">
              <a:buNone/>
            </a:pPr>
            <a:endParaRPr lang="en-GB" sz="2400" dirty="0">
              <a:solidFill>
                <a:prstClr val="black"/>
              </a:solidFill>
            </a:endParaRPr>
          </a:p>
        </p:txBody>
      </p:sp>
    </p:spTree>
    <p:extLst>
      <p:ext uri="{BB962C8B-B14F-4D97-AF65-F5344CB8AC3E}">
        <p14:creationId xmlns:p14="http://schemas.microsoft.com/office/powerpoint/2010/main" val="10718612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8" y="-28624"/>
            <a:ext cx="5915241" cy="4420350"/>
          </a:xfrm>
          <a:prstGeom prst="rect">
            <a:avLst/>
          </a:prstGeom>
          <a:noFill/>
        </p:spPr>
        <p:txBody>
          <a:bodyPr wrap="square" lIns="360000" tIns="360000" rIns="540000" bIns="360000" rtlCol="0">
            <a:spAutoFit/>
          </a:bodyPr>
          <a:lstStyle/>
          <a:p>
            <a:pPr algn="just"/>
            <a:r>
              <a:rPr lang="en-GB" sz="1600" dirty="0"/>
              <a:t>Robert A Rosenstone</a:t>
            </a:r>
            <a:r>
              <a:rPr lang="en-GB" sz="1600" i="1" dirty="0"/>
              <a:t>, History on Film/Film on History </a:t>
            </a:r>
            <a:r>
              <a:rPr lang="en-GB" sz="1600" dirty="0"/>
              <a:t>(Longman/Pearson: Harlow, Essex, 2006), pp. 1–10, 111–133, 154–164.</a:t>
            </a:r>
          </a:p>
          <a:p>
            <a:pPr lvl="0" algn="just">
              <a:spcAft>
                <a:spcPts val="0"/>
              </a:spcAft>
            </a:pPr>
            <a:endParaRPr lang="en-GB" sz="2400" b="1" dirty="0" smtClean="0">
              <a:ea typeface="Calibri"/>
              <a:cs typeface="Arial"/>
            </a:endParaRPr>
          </a:p>
          <a:p>
            <a:pPr marL="342900" lvl="0" indent="-342900" algn="just">
              <a:spcAft>
                <a:spcPts val="0"/>
              </a:spcAft>
              <a:buFont typeface="Symbol"/>
              <a:buChar char=""/>
            </a:pPr>
            <a:r>
              <a:rPr lang="en-GB" sz="2800" b="1" dirty="0" smtClean="0">
                <a:ea typeface="Calibri"/>
                <a:cs typeface="Arial"/>
              </a:rPr>
              <a:t>What arguments does </a:t>
            </a:r>
            <a:r>
              <a:rPr lang="en-GB" sz="2800" b="1" dirty="0" err="1" smtClean="0">
                <a:ea typeface="Calibri"/>
                <a:cs typeface="Arial"/>
              </a:rPr>
              <a:t>Rosenstone</a:t>
            </a:r>
            <a:r>
              <a:rPr lang="en-GB" sz="2800" b="1" dirty="0" smtClean="0">
                <a:ea typeface="Calibri"/>
                <a:cs typeface="Arial"/>
              </a:rPr>
              <a:t> put forward for the utility of films for historians – of films </a:t>
            </a:r>
            <a:r>
              <a:rPr lang="en-GB" sz="2800" b="1" i="1" dirty="0" smtClean="0">
                <a:ea typeface="Calibri"/>
                <a:cs typeface="Arial"/>
              </a:rPr>
              <a:t>as </a:t>
            </a:r>
            <a:r>
              <a:rPr lang="en-GB" sz="2800" b="1" dirty="0" smtClean="0">
                <a:ea typeface="Calibri"/>
                <a:cs typeface="Arial"/>
              </a:rPr>
              <a:t>history – and how might </a:t>
            </a:r>
            <a:r>
              <a:rPr lang="en-GB" sz="2800" b="1" i="1" dirty="0" smtClean="0">
                <a:ea typeface="Calibri"/>
                <a:cs typeface="Arial"/>
              </a:rPr>
              <a:t>Platoon </a:t>
            </a:r>
            <a:r>
              <a:rPr lang="en-GB" sz="2800" b="1" dirty="0" smtClean="0">
                <a:ea typeface="Calibri"/>
                <a:cs typeface="Arial"/>
              </a:rPr>
              <a:t>exemplify or discredit them</a:t>
            </a:r>
            <a:r>
              <a:rPr lang="en-GB" sz="2400" b="1" dirty="0" smtClean="0">
                <a:ea typeface="Calibri"/>
                <a:cs typeface="Arial"/>
              </a:rPr>
              <a:t>?</a:t>
            </a:r>
            <a:endParaRPr lang="en-GB" sz="2400" dirty="0">
              <a:effectLst/>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81558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9825"/>
            <a:ext cx="5915241" cy="6544008"/>
          </a:xfrm>
          <a:prstGeom prst="rect">
            <a:avLst/>
          </a:prstGeom>
          <a:noFill/>
        </p:spPr>
        <p:txBody>
          <a:bodyPr wrap="square" lIns="360000" tIns="360000" rIns="540000" bIns="360000" rtlCol="0">
            <a:spAutoFit/>
          </a:bodyPr>
          <a:lstStyle/>
          <a:p>
            <a:pPr marL="285750" indent="-285750" algn="just">
              <a:buFont typeface="Arial" panose="020B0604020202020204" pitchFamily="34" charset="0"/>
              <a:buChar char="•"/>
            </a:pPr>
            <a:r>
              <a:rPr lang="en-GB" b="1" dirty="0" smtClean="0"/>
              <a:t>What were your impressions of </a:t>
            </a:r>
            <a:r>
              <a:rPr lang="en-GB" b="1" i="1" dirty="0" smtClean="0"/>
              <a:t>Platoon</a:t>
            </a:r>
            <a:r>
              <a:rPr lang="en-GB" b="1" dirty="0" smtClean="0"/>
              <a:t>?</a:t>
            </a:r>
          </a:p>
          <a:p>
            <a:pPr marL="742950" lvl="1" indent="-285750" algn="just">
              <a:buFontTx/>
              <a:buChar char="-"/>
            </a:pPr>
            <a:r>
              <a:rPr lang="en-GB" dirty="0" smtClean="0"/>
              <a:t>What did you like/dislike about the film, &amp; why? </a:t>
            </a:r>
          </a:p>
          <a:p>
            <a:pPr marL="742950" lvl="1" indent="-285750" algn="just">
              <a:buFontTx/>
              <a:buChar char="-"/>
            </a:pPr>
            <a:r>
              <a:rPr lang="en-GB" dirty="0" smtClean="0"/>
              <a:t>What was effective/ineffective about it, &amp; why?</a:t>
            </a:r>
          </a:p>
          <a:p>
            <a:pPr lvl="1" algn="just"/>
            <a:endParaRPr lang="en-GB" b="1" dirty="0" smtClean="0"/>
          </a:p>
          <a:p>
            <a:pPr marL="285750" indent="-285750" algn="just">
              <a:buFont typeface="Arial" panose="020B0604020202020204" pitchFamily="34" charset="0"/>
              <a:buChar char="•"/>
            </a:pPr>
            <a:r>
              <a:rPr lang="en-GB" b="1" dirty="0" smtClean="0"/>
              <a:t>What are the similarities and differences between </a:t>
            </a:r>
            <a:r>
              <a:rPr lang="en-GB" b="1" i="1" dirty="0" smtClean="0"/>
              <a:t>Platoon </a:t>
            </a:r>
            <a:r>
              <a:rPr lang="en-GB" b="1" dirty="0" smtClean="0"/>
              <a:t>and </a:t>
            </a:r>
            <a:r>
              <a:rPr lang="en-GB" b="1" i="1" dirty="0" smtClean="0"/>
              <a:t>Objective, Burma!</a:t>
            </a:r>
            <a:r>
              <a:rPr lang="en-GB" b="1" dirty="0" smtClean="0"/>
              <a:t>?</a:t>
            </a:r>
          </a:p>
          <a:p>
            <a:pPr marL="742950" lvl="1" indent="-285750" algn="just">
              <a:buFontTx/>
              <a:buChar char="-"/>
            </a:pPr>
            <a:r>
              <a:rPr lang="en-GB" dirty="0" smtClean="0"/>
              <a:t>Do the films share familiar </a:t>
            </a:r>
            <a:r>
              <a:rPr lang="en-GB" dirty="0" smtClean="0">
                <a:solidFill>
                  <a:srgbClr val="FF0000"/>
                </a:solidFill>
              </a:rPr>
              <a:t>narrative tropes or story devices</a:t>
            </a:r>
            <a:r>
              <a:rPr lang="en-GB" dirty="0" smtClean="0"/>
              <a:t>?</a:t>
            </a:r>
          </a:p>
          <a:p>
            <a:pPr marL="742950" lvl="1" indent="-285750" algn="just">
              <a:buFontTx/>
              <a:buChar char="-"/>
            </a:pPr>
            <a:r>
              <a:rPr lang="en-GB" dirty="0" smtClean="0"/>
              <a:t>Is the manner in which the films represent war </a:t>
            </a:r>
            <a:r>
              <a:rPr lang="en-GB" dirty="0" smtClean="0">
                <a:solidFill>
                  <a:srgbClr val="7030A0"/>
                </a:solidFill>
              </a:rPr>
              <a:t>cinematically </a:t>
            </a:r>
            <a:r>
              <a:rPr lang="en-GB" dirty="0" smtClean="0"/>
              <a:t>comparable in any way?</a:t>
            </a:r>
          </a:p>
          <a:p>
            <a:pPr marL="742950" lvl="1" indent="-285750" algn="just">
              <a:buFontTx/>
              <a:buChar char="-"/>
            </a:pPr>
            <a:r>
              <a:rPr lang="en-GB" dirty="0" smtClean="0"/>
              <a:t>What sort of impression does </a:t>
            </a:r>
            <a:r>
              <a:rPr lang="en-GB" i="1" dirty="0" smtClean="0"/>
              <a:t>Platoon </a:t>
            </a:r>
            <a:r>
              <a:rPr lang="en-GB" dirty="0" smtClean="0"/>
              <a:t>give of the </a:t>
            </a:r>
            <a:r>
              <a:rPr lang="en-GB" dirty="0" smtClean="0">
                <a:solidFill>
                  <a:srgbClr val="00B050"/>
                </a:solidFill>
              </a:rPr>
              <a:t>United States generally  </a:t>
            </a:r>
            <a:r>
              <a:rPr lang="en-GB" dirty="0" smtClean="0"/>
              <a:t>and </a:t>
            </a:r>
            <a:r>
              <a:rPr lang="en-GB" dirty="0" smtClean="0">
                <a:solidFill>
                  <a:schemeClr val="accent6">
                    <a:lumMod val="75000"/>
                  </a:schemeClr>
                </a:solidFill>
              </a:rPr>
              <a:t>the US military specifically </a:t>
            </a:r>
            <a:r>
              <a:rPr lang="en-GB" dirty="0" smtClean="0"/>
              <a:t>and is this in any way comparable to their depiction in </a:t>
            </a:r>
            <a:r>
              <a:rPr lang="en-GB" i="1" dirty="0" smtClean="0"/>
              <a:t>Objective, Burma!</a:t>
            </a:r>
            <a:r>
              <a:rPr lang="en-GB" dirty="0" smtClean="0"/>
              <a:t>?</a:t>
            </a:r>
          </a:p>
          <a:p>
            <a:pPr marL="742950" lvl="1" indent="-285750" algn="just">
              <a:buFontTx/>
              <a:buChar char="-"/>
            </a:pPr>
            <a:r>
              <a:rPr lang="en-GB" dirty="0" smtClean="0"/>
              <a:t>How are Vietnamese people depicted in </a:t>
            </a:r>
            <a:r>
              <a:rPr lang="en-GB" i="1" dirty="0" smtClean="0"/>
              <a:t>Platoon </a:t>
            </a:r>
            <a:r>
              <a:rPr lang="en-GB" dirty="0" smtClean="0"/>
              <a:t>and does this bear comparisons with representations of the Japanese in </a:t>
            </a:r>
            <a:r>
              <a:rPr lang="en-GB" i="1" dirty="0" smtClean="0"/>
              <a:t>Objective, Burma!</a:t>
            </a:r>
            <a:r>
              <a:rPr lang="en-GB" dirty="0" smtClean="0"/>
              <a:t>?</a:t>
            </a:r>
            <a:endParaRPr lang="en-GB" b="1" dirty="0" smtClean="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57369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9825"/>
            <a:ext cx="5915241" cy="6636341"/>
          </a:xfrm>
          <a:prstGeom prst="rect">
            <a:avLst/>
          </a:prstGeom>
          <a:noFill/>
        </p:spPr>
        <p:txBody>
          <a:bodyPr wrap="square" lIns="360000" tIns="360000" rIns="540000" bIns="360000" rtlCol="0">
            <a:spAutoFit/>
          </a:bodyPr>
          <a:lstStyle/>
          <a:p>
            <a:pPr marL="285750" indent="-285750" algn="just">
              <a:buFont typeface="Arial" panose="020B0604020202020204" pitchFamily="34" charset="0"/>
              <a:buChar char="•"/>
            </a:pPr>
            <a:r>
              <a:rPr lang="en-GB" sz="2300" b="1" dirty="0"/>
              <a:t>Are there any ways in which </a:t>
            </a:r>
            <a:r>
              <a:rPr lang="en-GB" sz="2300" b="1" i="1" dirty="0"/>
              <a:t>Platoon </a:t>
            </a:r>
            <a:r>
              <a:rPr lang="en-GB" sz="2300" b="1" dirty="0"/>
              <a:t>might be used to verify </a:t>
            </a:r>
            <a:r>
              <a:rPr lang="en-GB" sz="2300" b="1" dirty="0" err="1"/>
              <a:t>Virilio’s</a:t>
            </a:r>
            <a:r>
              <a:rPr lang="en-GB" sz="2300" b="1" dirty="0"/>
              <a:t> points about the relationship between war and cinema:</a:t>
            </a:r>
          </a:p>
          <a:p>
            <a:pPr marL="742950" lvl="1" indent="-285750">
              <a:buFontTx/>
              <a:buChar char="-"/>
            </a:pPr>
            <a:r>
              <a:rPr lang="en-GB" sz="2300" b="1" dirty="0"/>
              <a:t>that “the landscape of war became cinematic” during the 20th century (p. 70)</a:t>
            </a:r>
          </a:p>
          <a:p>
            <a:pPr marL="742950" lvl="1" indent="-285750">
              <a:buFontTx/>
              <a:buChar char="-"/>
            </a:pPr>
            <a:r>
              <a:rPr lang="en-GB" sz="2300" b="1" dirty="0"/>
              <a:t>that modern warfare has generated a “growing confusion between ‘ocular reality’ and its instantaneous, mediated representation” (p. 73</a:t>
            </a:r>
            <a:r>
              <a:rPr lang="en-GB" sz="2300" b="1" dirty="0" smtClean="0"/>
              <a:t>)?</a:t>
            </a:r>
          </a:p>
          <a:p>
            <a:pPr lvl="1"/>
            <a:endParaRPr lang="en-GB" sz="2300" b="1" dirty="0"/>
          </a:p>
          <a:p>
            <a:pPr marL="342900" indent="-342900">
              <a:buFont typeface="Arial" panose="020B0604020202020204" pitchFamily="34" charset="0"/>
              <a:buChar char="•"/>
            </a:pPr>
            <a:r>
              <a:rPr lang="en-GB" sz="2300" b="1" dirty="0" smtClean="0"/>
              <a:t>What points does </a:t>
            </a:r>
            <a:r>
              <a:rPr lang="en-GB" sz="2300" b="1" dirty="0" err="1" smtClean="0"/>
              <a:t>Virilio</a:t>
            </a:r>
            <a:r>
              <a:rPr lang="en-GB" sz="2300" b="1" dirty="0" smtClean="0"/>
              <a:t> make about the Vietnam War in ‘A Travelling Shot’?</a:t>
            </a:r>
            <a:endParaRPr lang="en-GB" sz="2300" b="1" dirty="0"/>
          </a:p>
          <a:p>
            <a:pPr algn="just"/>
            <a:endParaRPr lang="en-GB" sz="1600" b="1" dirty="0" smtClean="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4876523"/>
            <a:ext cx="9144000" cy="973253"/>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endParaRPr lang="en-GB" sz="1600" b="1" dirty="0" smtClean="0"/>
          </a:p>
        </p:txBody>
      </p:sp>
      <p:pic>
        <p:nvPicPr>
          <p:cNvPr id="2" name="Picture 1"/>
          <p:cNvPicPr>
            <a:picLocks noChangeAspect="1"/>
          </p:cNvPicPr>
          <p:nvPr/>
        </p:nvPicPr>
        <p:blipFill>
          <a:blip r:embed="rId4"/>
          <a:stretch>
            <a:fillRect/>
          </a:stretch>
        </p:blipFill>
        <p:spPr>
          <a:xfrm>
            <a:off x="-12314" y="4221088"/>
            <a:ext cx="1720877" cy="2636912"/>
          </a:xfrm>
          <a:prstGeom prst="rect">
            <a:avLst/>
          </a:prstGeom>
        </p:spPr>
      </p:pic>
    </p:spTree>
    <p:extLst>
      <p:ext uri="{BB962C8B-B14F-4D97-AF65-F5344CB8AC3E}">
        <p14:creationId xmlns:p14="http://schemas.microsoft.com/office/powerpoint/2010/main" val="28862205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9825"/>
            <a:ext cx="5915241" cy="7128784"/>
          </a:xfrm>
          <a:prstGeom prst="rect">
            <a:avLst/>
          </a:prstGeom>
          <a:noFill/>
        </p:spPr>
        <p:txBody>
          <a:bodyPr wrap="square" lIns="360000" tIns="360000" rIns="540000" bIns="360000" rtlCol="0">
            <a:spAutoFit/>
          </a:bodyPr>
          <a:lstStyle/>
          <a:p>
            <a:pPr algn="just"/>
            <a:r>
              <a:rPr lang="en-GB" sz="1600" b="1" dirty="0" smtClean="0"/>
              <a:t>“</a:t>
            </a:r>
            <a:r>
              <a:rPr lang="en-US" sz="1600" dirty="0" smtClean="0"/>
              <a:t>Narcotics </a:t>
            </a:r>
            <a:r>
              <a:rPr lang="en-US" sz="1600" dirty="0"/>
              <a:t>were to become the plague of the US expeditionary corps </a:t>
            </a:r>
            <a:r>
              <a:rPr lang="en-US" sz="1600" dirty="0" smtClean="0"/>
              <a:t>in Vietnam</a:t>
            </a:r>
            <a:r>
              <a:rPr lang="en-US" sz="1600" dirty="0"/>
              <a:t>. From </a:t>
            </a:r>
            <a:r>
              <a:rPr lang="en-US" sz="1600" dirty="0" smtClean="0"/>
              <a:t>the </a:t>
            </a:r>
            <a:r>
              <a:rPr lang="en-US" sz="1600" dirty="0"/>
              <a:t>beginning, they suffered from the hallucination </a:t>
            </a:r>
            <a:r>
              <a:rPr lang="en-US" sz="1600" dirty="0" smtClean="0"/>
              <a:t>of technological </a:t>
            </a:r>
            <a:r>
              <a:rPr lang="en-US" sz="1600" dirty="0"/>
              <a:t>combat-delirium, which </a:t>
            </a:r>
            <a:r>
              <a:rPr lang="en-US" sz="1600" b="1" dirty="0"/>
              <a:t>blurred the distinction between </a:t>
            </a:r>
            <a:r>
              <a:rPr lang="en-US" sz="1600" b="1" dirty="0" smtClean="0"/>
              <a:t>the real </a:t>
            </a:r>
            <a:r>
              <a:rPr lang="en-US" sz="1600" b="1" dirty="0"/>
              <a:t>and the imaginary</a:t>
            </a:r>
            <a:r>
              <a:rPr lang="en-US" sz="1600" dirty="0"/>
              <a:t>. In this </a:t>
            </a:r>
            <a:r>
              <a:rPr lang="en-US" sz="1600" b="1" dirty="0"/>
              <a:t>war of images</a:t>
            </a:r>
            <a:r>
              <a:rPr lang="en-US" sz="1600" dirty="0"/>
              <a:t>, </a:t>
            </a:r>
            <a:r>
              <a:rPr lang="en-US" sz="1600" dirty="0" smtClean="0"/>
              <a:t>[Colonel Jack] Broughton [an </a:t>
            </a:r>
            <a:r>
              <a:rPr lang="en-US" sz="1600" dirty="0"/>
              <a:t>F-105 </a:t>
            </a:r>
            <a:r>
              <a:rPr lang="en-US" sz="1600" dirty="0" err="1"/>
              <a:t>Thunderchief</a:t>
            </a:r>
            <a:r>
              <a:rPr lang="en-US" sz="1600" dirty="0"/>
              <a:t> </a:t>
            </a:r>
            <a:r>
              <a:rPr lang="en-US" sz="1600" dirty="0" smtClean="0"/>
              <a:t>pilot] writes </a:t>
            </a:r>
            <a:r>
              <a:rPr lang="en-US" sz="1600" dirty="0"/>
              <a:t>:</a:t>
            </a:r>
          </a:p>
          <a:p>
            <a:pPr lvl="1" algn="just"/>
            <a:endParaRPr lang="en-US" sz="800" dirty="0" smtClean="0"/>
          </a:p>
          <a:p>
            <a:pPr lvl="1" algn="just"/>
            <a:r>
              <a:rPr lang="en-US" sz="1600" dirty="0" smtClean="0"/>
              <a:t>‘Unfortunately</a:t>
            </a:r>
            <a:r>
              <a:rPr lang="en-US" sz="1600" dirty="0"/>
              <a:t>, the groups known as photo interpreters are not always of </a:t>
            </a:r>
            <a:r>
              <a:rPr lang="en-US" sz="1600" dirty="0" smtClean="0"/>
              <a:t>the highest </a:t>
            </a:r>
            <a:r>
              <a:rPr lang="en-US" sz="1600" dirty="0"/>
              <a:t>level of skill or experience, and their evaluation quite often does </a:t>
            </a:r>
            <a:r>
              <a:rPr lang="en-US" sz="1600" dirty="0" smtClean="0"/>
              <a:t>not agree </a:t>
            </a:r>
            <a:r>
              <a:rPr lang="en-US" sz="1600" dirty="0"/>
              <a:t>with that of the men doing the work. I have bombed, and seen my </a:t>
            </a:r>
            <a:r>
              <a:rPr lang="en-US" sz="1600" dirty="0" smtClean="0"/>
              <a:t>troops bomb</a:t>
            </a:r>
            <a:r>
              <a:rPr lang="en-US" sz="1600" dirty="0"/>
              <a:t>, on specific targets where I have watched the bombs pour in and seen </a:t>
            </a:r>
            <a:r>
              <a:rPr lang="en-US" sz="1600" dirty="0" smtClean="0"/>
              <a:t>the target </a:t>
            </a:r>
            <a:r>
              <a:rPr lang="en-US" sz="1600" dirty="0"/>
              <a:t>blow up, with walls or structures flying across the area, only to </a:t>
            </a:r>
            <a:r>
              <a:rPr lang="en-US" sz="1600" dirty="0" smtClean="0"/>
              <a:t>be </a:t>
            </a:r>
            <a:r>
              <a:rPr lang="en-US" sz="1600" b="1" dirty="0" smtClean="0"/>
              <a:t>fragged </a:t>
            </a:r>
            <a:r>
              <a:rPr lang="en-US" sz="1600" b="1" dirty="0"/>
              <a:t>right back into the same place because the film didn't look like that </a:t>
            </a:r>
            <a:r>
              <a:rPr lang="en-US" sz="1600" b="1" dirty="0" smtClean="0"/>
              <a:t>to the </a:t>
            </a:r>
            <a:r>
              <a:rPr lang="en-US" sz="1600" b="1" dirty="0"/>
              <a:t>lieutenant who read it way back up the </a:t>
            </a:r>
            <a:r>
              <a:rPr lang="en-US" sz="1600" b="1" dirty="0" smtClean="0"/>
              <a:t>line</a:t>
            </a:r>
            <a:r>
              <a:rPr lang="en-US" sz="1600" dirty="0" smtClean="0"/>
              <a:t>. </a:t>
            </a:r>
            <a:r>
              <a:rPr lang="en-US" sz="1600" dirty="0"/>
              <a:t>I have gone back on </a:t>
            </a:r>
            <a:r>
              <a:rPr lang="en-US" sz="1600" dirty="0" smtClean="0"/>
              <a:t>these targets </a:t>
            </a:r>
            <a:r>
              <a:rPr lang="en-US" sz="1600" dirty="0"/>
              <a:t>and lost good people and machines while doing so, and found them </a:t>
            </a:r>
            <a:r>
              <a:rPr lang="en-US" sz="1600" dirty="0" smtClean="0"/>
              <a:t>just as </a:t>
            </a:r>
            <a:r>
              <a:rPr lang="en-US" sz="1600" dirty="0"/>
              <a:t>I expected, smashed. But who listens to a stupid fighter pilot</a:t>
            </a:r>
            <a:r>
              <a:rPr lang="en-US" sz="1600" dirty="0" smtClean="0"/>
              <a:t>?’</a:t>
            </a:r>
          </a:p>
          <a:p>
            <a:pPr algn="just"/>
            <a:endParaRPr lang="en-US" sz="800" dirty="0"/>
          </a:p>
          <a:p>
            <a:pPr algn="just"/>
            <a:r>
              <a:rPr lang="en-US" sz="1600" dirty="0"/>
              <a:t>People used to die for a coat of arms, an image on a pennant or </a:t>
            </a:r>
            <a:r>
              <a:rPr lang="en-US" sz="1600" dirty="0" smtClean="0"/>
              <a:t>flag; </a:t>
            </a:r>
            <a:r>
              <a:rPr lang="en-US" sz="1600" b="1" dirty="0" smtClean="0"/>
              <a:t>now they </a:t>
            </a:r>
            <a:r>
              <a:rPr lang="en-US" sz="1600" b="1" dirty="0"/>
              <a:t>died to improve the sharpness of a </a:t>
            </a:r>
            <a:r>
              <a:rPr lang="en-US" sz="1600" b="1" dirty="0" smtClean="0"/>
              <a:t>film. </a:t>
            </a:r>
            <a:r>
              <a:rPr lang="en-US" sz="1600" b="1" dirty="0"/>
              <a:t>War has finally become </a:t>
            </a:r>
            <a:r>
              <a:rPr lang="en-US" sz="1600" b="1" dirty="0" smtClean="0"/>
              <a:t>the third </a:t>
            </a:r>
            <a:r>
              <a:rPr lang="en-US" sz="1600" b="1" dirty="0"/>
              <a:t>dimension of cinema</a:t>
            </a:r>
            <a:r>
              <a:rPr lang="en-US" sz="1600" dirty="0" smtClean="0"/>
              <a:t>.” </a:t>
            </a:r>
          </a:p>
          <a:p>
            <a:pPr algn="r"/>
            <a:r>
              <a:rPr lang="en-US" sz="1600" dirty="0" smtClean="0"/>
              <a:t>(</a:t>
            </a:r>
            <a:r>
              <a:rPr lang="en-US" sz="1600" dirty="0" err="1" smtClean="0"/>
              <a:t>Virilio</a:t>
            </a:r>
            <a:r>
              <a:rPr lang="en-US" sz="1600" dirty="0" smtClean="0"/>
              <a:t>, p. 106)</a:t>
            </a:r>
            <a:endParaRPr lang="en-GB" sz="1600" b="1" dirty="0" smtClean="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12314" y="4221088"/>
            <a:ext cx="1720877" cy="2636912"/>
          </a:xfrm>
          <a:prstGeom prst="rect">
            <a:avLst/>
          </a:prstGeom>
        </p:spPr>
      </p:pic>
    </p:spTree>
    <p:extLst>
      <p:ext uri="{BB962C8B-B14F-4D97-AF65-F5344CB8AC3E}">
        <p14:creationId xmlns:p14="http://schemas.microsoft.com/office/powerpoint/2010/main" val="3918963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8" y="-28624"/>
            <a:ext cx="5915241" cy="7159561"/>
          </a:xfrm>
          <a:prstGeom prst="rect">
            <a:avLst/>
          </a:prstGeom>
          <a:noFill/>
        </p:spPr>
        <p:txBody>
          <a:bodyPr wrap="square" lIns="360000" tIns="360000" rIns="540000" bIns="360000" rtlCol="0">
            <a:spAutoFit/>
          </a:bodyPr>
          <a:lstStyle/>
          <a:p>
            <a:pPr marL="342900" lvl="0" indent="-342900" algn="just">
              <a:spcAft>
                <a:spcPts val="0"/>
              </a:spcAft>
              <a:buFont typeface="Symbol"/>
              <a:buChar char=""/>
            </a:pPr>
            <a:r>
              <a:rPr lang="en-GB" sz="1900" b="1" dirty="0" smtClean="0">
                <a:ea typeface="Calibri"/>
                <a:cs typeface="Arial"/>
              </a:rPr>
              <a:t>Why </a:t>
            </a:r>
            <a:r>
              <a:rPr lang="en-GB" sz="1900" b="1" dirty="0">
                <a:ea typeface="Calibri"/>
                <a:cs typeface="Arial"/>
              </a:rPr>
              <a:t>does Rosenstone think historians have traditionally been resistant to using films as a legitimate historical source?</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What challenges to (capital ‘h’) History does cinema pose?</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Why is that films often seem to fall short of the standards expected of academic history?</a:t>
            </a:r>
            <a:endParaRPr lang="en-GB" sz="1900" dirty="0" smtClean="0">
              <a:effectLst/>
              <a:latin typeface="Times New Roman"/>
              <a:ea typeface="Calibri"/>
              <a:cs typeface="Times New Roman"/>
            </a:endParaRPr>
          </a:p>
          <a:p>
            <a:pPr algn="just">
              <a:spcAft>
                <a:spcPts val="0"/>
              </a:spcAft>
            </a:pPr>
            <a:endParaRPr lang="en-GB" sz="800" dirty="0" smtClean="0">
              <a:effectLst/>
              <a:latin typeface="Times New Roman"/>
              <a:ea typeface="Calibri"/>
              <a:cs typeface="Times New Roman"/>
            </a:endParaRPr>
          </a:p>
          <a:p>
            <a:pPr marL="342900" lvl="0" indent="-342900" algn="just">
              <a:spcAft>
                <a:spcPts val="0"/>
              </a:spcAft>
              <a:buFont typeface="Symbol"/>
              <a:buChar char=""/>
            </a:pPr>
            <a:r>
              <a:rPr lang="en-GB" sz="1900" b="1" dirty="0">
                <a:ea typeface="Calibri"/>
                <a:cs typeface="Arial"/>
              </a:rPr>
              <a:t>Why is Rosenstone sympathetic to the possibilities and potentialities of films as a mode of expressing knowledge about the past?</a:t>
            </a:r>
            <a:endParaRPr lang="en-GB" sz="1900" dirty="0" smtClean="0">
              <a:effectLst/>
              <a:latin typeface="Times New Roman"/>
              <a:ea typeface="Calibri"/>
              <a:cs typeface="Times New Roman"/>
            </a:endParaRPr>
          </a:p>
          <a:p>
            <a:pPr marL="800100" lvl="1" indent="-342900" algn="just">
              <a:buFont typeface="Calibri"/>
              <a:buChar char="-"/>
            </a:pPr>
            <a:r>
              <a:rPr lang="en-GB" sz="1900" dirty="0" smtClean="0">
                <a:ea typeface="Calibri"/>
                <a:cs typeface="Arial"/>
              </a:rPr>
              <a:t>­How </a:t>
            </a:r>
            <a:r>
              <a:rPr lang="en-GB" sz="1900" dirty="0">
                <a:ea typeface="Calibri"/>
                <a:cs typeface="Arial"/>
              </a:rPr>
              <a:t>does he rebut criticisms of </a:t>
            </a:r>
            <a:r>
              <a:rPr lang="en-GB" sz="1900" dirty="0" smtClean="0">
                <a:ea typeface="Calibri"/>
                <a:cs typeface="Arial"/>
              </a:rPr>
              <a:t>film </a:t>
            </a:r>
            <a:r>
              <a:rPr lang="en-GB" sz="1900" dirty="0">
                <a:ea typeface="Calibri"/>
                <a:cs typeface="Arial"/>
              </a:rPr>
              <a:t>by traditional historians?</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What similarities does he suggest exist between textual, academic history and history as presented in film?</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Why does he think the ideas of postmodern theorists are helpful in thinking through the relationship of history and cinema?</a:t>
            </a:r>
            <a:endParaRPr lang="en-GB" sz="1900" dirty="0">
              <a:effectLst/>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5" y="-2862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12315" y="4243996"/>
            <a:ext cx="1744044" cy="2614004"/>
          </a:xfrm>
          <a:prstGeom prst="rect">
            <a:avLst/>
          </a:prstGeom>
        </p:spPr>
      </p:pic>
      <p:sp>
        <p:nvSpPr>
          <p:cNvPr id="3" name="Rectangle 2"/>
          <p:cNvSpPr/>
          <p:nvPr/>
        </p:nvSpPr>
        <p:spPr>
          <a:xfrm>
            <a:off x="1731729" y="5059860"/>
            <a:ext cx="2048183" cy="1815882"/>
          </a:xfrm>
          <a:prstGeom prst="rect">
            <a:avLst/>
          </a:prstGeom>
        </p:spPr>
        <p:txBody>
          <a:bodyPr wrap="square">
            <a:spAutoFit/>
          </a:bodyPr>
          <a:lstStyle/>
          <a:p>
            <a:r>
              <a:rPr lang="en-GB" sz="1600" dirty="0"/>
              <a:t>Robert A </a:t>
            </a:r>
            <a:r>
              <a:rPr lang="en-GB" sz="1600" dirty="0" err="1"/>
              <a:t>Rosenstone</a:t>
            </a:r>
            <a:r>
              <a:rPr lang="en-GB" sz="1600" i="1" dirty="0"/>
              <a:t>, History on Film/Film on </a:t>
            </a:r>
            <a:r>
              <a:rPr lang="en-GB" sz="1600" i="1" dirty="0" smtClean="0"/>
              <a:t>History</a:t>
            </a:r>
            <a:r>
              <a:rPr lang="en-GB" sz="1600" i="1" dirty="0"/>
              <a:t> </a:t>
            </a:r>
            <a:endParaRPr lang="en-GB" sz="1600" i="1" dirty="0" smtClean="0"/>
          </a:p>
          <a:p>
            <a:r>
              <a:rPr lang="en-GB" sz="1600" dirty="0" smtClean="0"/>
              <a:t>(</a:t>
            </a:r>
            <a:r>
              <a:rPr lang="en-GB" sz="1600" dirty="0"/>
              <a:t>Longman/Pearson: Harlow, Essex, 2006), pp. 1–10, 111–133, 154–164.</a:t>
            </a:r>
            <a:endParaRPr lang="en-GB" sz="1600" dirty="0"/>
          </a:p>
        </p:txBody>
      </p:sp>
    </p:spTree>
    <p:extLst>
      <p:ext uri="{BB962C8B-B14F-4D97-AF65-F5344CB8AC3E}">
        <p14:creationId xmlns:p14="http://schemas.microsoft.com/office/powerpoint/2010/main" val="28870075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12939"/>
            <a:ext cx="5915241" cy="7005673"/>
          </a:xfrm>
          <a:prstGeom prst="rect">
            <a:avLst/>
          </a:prstGeom>
          <a:noFill/>
        </p:spPr>
        <p:txBody>
          <a:bodyPr wrap="square" lIns="360000" tIns="360000" rIns="540000" bIns="360000" rtlCol="0">
            <a:spAutoFit/>
          </a:bodyPr>
          <a:lstStyle/>
          <a:p>
            <a:pPr marL="285750" lvl="0" indent="-285750" algn="just">
              <a:buFont typeface="Arial" panose="020B0604020202020204" pitchFamily="34" charset="0"/>
              <a:buChar char="•"/>
            </a:pPr>
            <a:r>
              <a:rPr lang="en-GB" sz="2200" b="1" dirty="0" smtClean="0"/>
              <a:t>Why </a:t>
            </a:r>
            <a:r>
              <a:rPr lang="en-GB" sz="2200" b="1" dirty="0"/>
              <a:t>does Rosenstone think it is possible for a director to be considered a ‘</a:t>
            </a:r>
            <a:r>
              <a:rPr lang="en-GB" sz="2200" b="1" dirty="0">
                <a:solidFill>
                  <a:srgbClr val="002060"/>
                </a:solidFill>
              </a:rPr>
              <a:t>filmmaker historian</a:t>
            </a:r>
            <a:r>
              <a:rPr lang="en-GB" sz="2200" b="1" dirty="0"/>
              <a:t>,’ and does Oliver Stone merit this distinction?</a:t>
            </a:r>
            <a:endParaRPr lang="en-GB" sz="2200" dirty="0"/>
          </a:p>
          <a:p>
            <a:pPr marL="742950" lvl="1" indent="-285750" algn="just">
              <a:buFontTx/>
              <a:buChar char="-"/>
            </a:pPr>
            <a:r>
              <a:rPr lang="en-GB" sz="2200" dirty="0" smtClean="0"/>
              <a:t>What </a:t>
            </a:r>
            <a:r>
              <a:rPr lang="en-GB" sz="2200" dirty="0"/>
              <a:t>are the strengths and weaknesses of Stone’s films according to </a:t>
            </a:r>
            <a:r>
              <a:rPr lang="en-GB" sz="2200" dirty="0" smtClean="0"/>
              <a:t>Rosenstone?</a:t>
            </a:r>
          </a:p>
          <a:p>
            <a:pPr marL="742950" lvl="1" indent="-285750" algn="just">
              <a:buFontTx/>
              <a:buChar char="-"/>
            </a:pPr>
            <a:r>
              <a:rPr lang="en-GB" sz="2200" dirty="0" smtClean="0"/>
              <a:t>What </a:t>
            </a:r>
            <a:r>
              <a:rPr lang="en-GB" sz="2200" dirty="0"/>
              <a:t>historical ‘arguments’ about war does Rosenstone claim are made by films such as </a:t>
            </a:r>
            <a:r>
              <a:rPr lang="en-GB" sz="2200" i="1" dirty="0"/>
              <a:t>Platoon</a:t>
            </a:r>
            <a:r>
              <a:rPr lang="en-GB" sz="2200" dirty="0"/>
              <a:t>, </a:t>
            </a:r>
            <a:r>
              <a:rPr lang="en-GB" sz="2200" i="1" dirty="0"/>
              <a:t>Born on the Fourth of July </a:t>
            </a:r>
            <a:r>
              <a:rPr lang="en-GB" sz="2200" dirty="0"/>
              <a:t>and </a:t>
            </a:r>
            <a:r>
              <a:rPr lang="en-GB" sz="2200" i="1" dirty="0"/>
              <a:t>Heaven and </a:t>
            </a:r>
            <a:r>
              <a:rPr lang="en-GB" sz="2200" i="1" dirty="0" smtClean="0"/>
              <a:t>Earth</a:t>
            </a:r>
            <a:r>
              <a:rPr lang="en-GB" sz="2200" dirty="0" smtClean="0"/>
              <a:t>?</a:t>
            </a:r>
          </a:p>
          <a:p>
            <a:pPr marL="742950" lvl="1" indent="-285750" algn="just">
              <a:buFontTx/>
              <a:buChar char="-"/>
            </a:pPr>
            <a:r>
              <a:rPr lang="en-GB" sz="2200" dirty="0" smtClean="0"/>
              <a:t>What </a:t>
            </a:r>
            <a:r>
              <a:rPr lang="en-GB" sz="2200" dirty="0"/>
              <a:t>historical ‘arguments’ about war does Rosenstone claim are made by biographical films such as </a:t>
            </a:r>
            <a:r>
              <a:rPr lang="en-GB" sz="2200" i="1" dirty="0"/>
              <a:t>JFK </a:t>
            </a:r>
            <a:r>
              <a:rPr lang="en-GB" sz="2200" dirty="0"/>
              <a:t>and </a:t>
            </a:r>
            <a:r>
              <a:rPr lang="en-GB" sz="2200" i="1" dirty="0" smtClean="0"/>
              <a:t>Nixon</a:t>
            </a:r>
            <a:r>
              <a:rPr lang="en-GB" sz="2200" dirty="0" smtClean="0"/>
              <a:t>?</a:t>
            </a:r>
          </a:p>
          <a:p>
            <a:pPr marL="742950" lvl="1" indent="-285750" algn="just">
              <a:buFontTx/>
              <a:buChar char="-"/>
            </a:pPr>
            <a:r>
              <a:rPr lang="en-GB" sz="2200" dirty="0" smtClean="0"/>
              <a:t>Ultimately</a:t>
            </a:r>
            <a:r>
              <a:rPr lang="en-GB" sz="2200" dirty="0"/>
              <a:t>, do you think Stone and other filmmakers can properly be considered historians, and why</a:t>
            </a:r>
            <a:r>
              <a:rPr lang="en-GB" sz="2200" dirty="0" smtClean="0"/>
              <a:t>?</a:t>
            </a:r>
          </a:p>
          <a:p>
            <a:pPr algn="just"/>
            <a:endParaRPr lang="en-GB" sz="12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93" y="-2738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12315" y="4243996"/>
            <a:ext cx="1744044" cy="2614004"/>
          </a:xfrm>
          <a:prstGeom prst="rect">
            <a:avLst/>
          </a:prstGeom>
        </p:spPr>
      </p:pic>
    </p:spTree>
    <p:extLst>
      <p:ext uri="{BB962C8B-B14F-4D97-AF65-F5344CB8AC3E}">
        <p14:creationId xmlns:p14="http://schemas.microsoft.com/office/powerpoint/2010/main" val="38099222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12939"/>
            <a:ext cx="5915241" cy="4051018"/>
          </a:xfrm>
          <a:prstGeom prst="rect">
            <a:avLst/>
          </a:prstGeom>
          <a:noFill/>
        </p:spPr>
        <p:txBody>
          <a:bodyPr wrap="square" lIns="360000" tIns="360000" rIns="540000" bIns="360000" rtlCol="0">
            <a:spAutoFit/>
          </a:bodyPr>
          <a:lstStyle/>
          <a:p>
            <a:pPr marL="285750" indent="-285750">
              <a:buFont typeface="Arial" panose="020B0604020202020204" pitchFamily="34" charset="0"/>
              <a:buChar char="•"/>
            </a:pPr>
            <a:r>
              <a:rPr lang="en-GB" sz="2800" b="1" dirty="0" smtClean="0"/>
              <a:t>Can </a:t>
            </a:r>
            <a:r>
              <a:rPr lang="en-GB" sz="2800" b="1" dirty="0"/>
              <a:t>you think of any films that mount a convincing interpretation of the past and/or that make a convincing historical argument</a:t>
            </a:r>
            <a:r>
              <a:rPr lang="en-GB" sz="2800" b="1" dirty="0" smtClean="0"/>
              <a:t>?</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800" b="1" dirty="0" smtClean="0"/>
              <a:t>What components make a good historical film about war?</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93" y="-2738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12315" y="4243996"/>
            <a:ext cx="1744044" cy="2614004"/>
          </a:xfrm>
          <a:prstGeom prst="rect">
            <a:avLst/>
          </a:prstGeom>
        </p:spPr>
      </p:pic>
    </p:spTree>
    <p:extLst>
      <p:ext uri="{BB962C8B-B14F-4D97-AF65-F5344CB8AC3E}">
        <p14:creationId xmlns:p14="http://schemas.microsoft.com/office/powerpoint/2010/main" val="34694350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9144000" cy="4051018"/>
          </a:xfrm>
          <a:prstGeom prst="rect">
            <a:avLst/>
          </a:prstGeom>
          <a:noFill/>
        </p:spPr>
        <p:txBody>
          <a:bodyPr wrap="square" lIns="540000" tIns="360000" rIns="540000" bIns="360000" rtlCol="0">
            <a:spAutoFit/>
          </a:bodyPr>
          <a:lstStyle/>
          <a:p>
            <a:r>
              <a:rPr lang="en-GB" b="1" dirty="0" smtClean="0"/>
              <a:t>FURTHER QUESTIONS TO CONSIDER:</a:t>
            </a:r>
          </a:p>
          <a:p>
            <a:r>
              <a:rPr lang="en-GB" b="1" dirty="0"/>
              <a:t> </a:t>
            </a:r>
            <a:endParaRPr lang="en-GB" dirty="0"/>
          </a:p>
          <a:p>
            <a:pPr marL="285750" lvl="0" indent="-285750">
              <a:buFont typeface="Arial" panose="020B0604020202020204" pitchFamily="34" charset="0"/>
              <a:buChar char="•"/>
            </a:pPr>
            <a:r>
              <a:rPr lang="en-GB" b="1" dirty="0" smtClean="0"/>
              <a:t>Virilio’s </a:t>
            </a:r>
            <a:r>
              <a:rPr lang="en-GB" b="1" i="1" dirty="0" smtClean="0"/>
              <a:t>War </a:t>
            </a:r>
            <a:r>
              <a:rPr lang="en-GB" b="1" i="1" dirty="0"/>
              <a:t>and Cinema </a:t>
            </a:r>
            <a:r>
              <a:rPr lang="en-GB" b="1" dirty="0"/>
              <a:t>was first published 1984 (in French). How relevant does its analysis remain in relation to 21</a:t>
            </a:r>
            <a:r>
              <a:rPr lang="en-GB" b="1" baseline="30000" dirty="0"/>
              <a:t>st</a:t>
            </a:r>
            <a:r>
              <a:rPr lang="en-GB" b="1" dirty="0"/>
              <a:t>-century warfare?</a:t>
            </a:r>
            <a:endParaRPr lang="en-GB" dirty="0"/>
          </a:p>
          <a:p>
            <a:pPr marL="742950" lvl="1" indent="-285750">
              <a:buFontTx/>
              <a:buChar char="-"/>
            </a:pPr>
            <a:r>
              <a:rPr lang="en-GB" dirty="0" smtClean="0"/>
              <a:t>Has </a:t>
            </a:r>
            <a:r>
              <a:rPr lang="en-GB" dirty="0"/>
              <a:t>the advent of any new military and/or cinematic technologies increased or decreased the closeness of the relationship between war and cinema </a:t>
            </a:r>
            <a:r>
              <a:rPr lang="en-GB" dirty="0" smtClean="0"/>
              <a:t>identified </a:t>
            </a:r>
            <a:r>
              <a:rPr lang="en-GB" dirty="0"/>
              <a:t>by </a:t>
            </a:r>
            <a:r>
              <a:rPr lang="en-GB" dirty="0" smtClean="0"/>
              <a:t>Virilio?</a:t>
            </a:r>
          </a:p>
          <a:p>
            <a:pPr marL="742950" lvl="1" indent="-285750">
              <a:buFontTx/>
              <a:buChar char="-"/>
            </a:pPr>
            <a:r>
              <a:rPr lang="en-GB" dirty="0" smtClean="0"/>
              <a:t>In </a:t>
            </a:r>
            <a:r>
              <a:rPr lang="en-GB" dirty="0"/>
              <a:t>what ways might contemporary conflicts be interpreted as being understood, perceived and experienced cinematically</a:t>
            </a:r>
            <a:r>
              <a:rPr lang="en-GB" dirty="0" smtClean="0"/>
              <a:t>?</a:t>
            </a:r>
          </a:p>
          <a:p>
            <a:pPr marL="742950" lvl="1" indent="-285750">
              <a:buFontTx/>
              <a:buChar char="-"/>
            </a:pPr>
            <a:endParaRPr lang="en-GB" dirty="0"/>
          </a:p>
          <a:p>
            <a:pPr marL="742950" lvl="1" indent="-285750">
              <a:buFontTx/>
              <a:buChar char="-"/>
            </a:pPr>
            <a:endParaRPr lang="en-GB" dirty="0"/>
          </a:p>
          <a:p>
            <a:pPr algn="just"/>
            <a:endParaRPr lang="en-GB" b="1" dirty="0" smtClean="0">
              <a:ea typeface="Calibri"/>
              <a:cs typeface="Times New Roman"/>
            </a:endParaRPr>
          </a:p>
        </p:txBody>
      </p:sp>
      <p:pic>
        <p:nvPicPr>
          <p:cNvPr id="3" name="Picture 7" descr="http://www.brandeis.edu/rose/onview/omerfas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664" y="3021378"/>
            <a:ext cx="6525261" cy="366948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79512" y="3980996"/>
            <a:ext cx="1008112" cy="1754326"/>
          </a:xfrm>
          <a:prstGeom prst="rect">
            <a:avLst/>
          </a:prstGeom>
        </p:spPr>
        <p:txBody>
          <a:bodyPr wrap="square">
            <a:spAutoFit/>
          </a:bodyPr>
          <a:lstStyle/>
          <a:p>
            <a:r>
              <a:rPr lang="en-GB" dirty="0"/>
              <a:t>Omer Fast, </a:t>
            </a:r>
            <a:r>
              <a:rPr lang="en-GB" i="1" dirty="0"/>
              <a:t>5000 Feet is the Best</a:t>
            </a:r>
            <a:r>
              <a:rPr lang="en-GB" dirty="0"/>
              <a:t>, 2011</a:t>
            </a:r>
          </a:p>
        </p:txBody>
      </p:sp>
    </p:spTree>
    <p:extLst>
      <p:ext uri="{BB962C8B-B14F-4D97-AF65-F5344CB8AC3E}">
        <p14:creationId xmlns:p14="http://schemas.microsoft.com/office/powerpoint/2010/main" val="111505388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329</TotalTime>
  <Words>2321</Words>
  <Application>Microsoft Office PowerPoint</Application>
  <PresentationFormat>On-screen Show (4:3)</PresentationFormat>
  <Paragraphs>184</Paragraphs>
  <Slides>25</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Symbol</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Cinema and History:  Robert A Rosenstone</vt:lpstr>
      <vt:lpstr>Cinema and History:  Robert A Rosenstone</vt:lpstr>
      <vt:lpstr>History on Film/Film on History Robert A Rosenstone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16</cp:revision>
  <dcterms:created xsi:type="dcterms:W3CDTF">2015-11-25T15:33:52Z</dcterms:created>
  <dcterms:modified xsi:type="dcterms:W3CDTF">2017-03-30T13:14:36Z</dcterms:modified>
</cp:coreProperties>
</file>