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45"/>
  </p:notesMasterIdLst>
  <p:sldIdLst>
    <p:sldId id="271" r:id="rId2"/>
    <p:sldId id="272" r:id="rId3"/>
    <p:sldId id="256" r:id="rId4"/>
    <p:sldId id="318" r:id="rId5"/>
    <p:sldId id="319" r:id="rId6"/>
    <p:sldId id="320" r:id="rId7"/>
    <p:sldId id="321" r:id="rId8"/>
    <p:sldId id="322" r:id="rId9"/>
    <p:sldId id="323" r:id="rId10"/>
    <p:sldId id="324" r:id="rId11"/>
    <p:sldId id="265" r:id="rId12"/>
    <p:sldId id="267" r:id="rId13"/>
    <p:sldId id="266" r:id="rId14"/>
    <p:sldId id="325" r:id="rId15"/>
    <p:sldId id="326" r:id="rId16"/>
    <p:sldId id="327" r:id="rId17"/>
    <p:sldId id="330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338" r:id="rId26"/>
    <p:sldId id="339" r:id="rId27"/>
    <p:sldId id="297" r:id="rId28"/>
    <p:sldId id="295" r:id="rId29"/>
    <p:sldId id="298" r:id="rId30"/>
    <p:sldId id="274" r:id="rId31"/>
    <p:sldId id="275" r:id="rId32"/>
    <p:sldId id="276" r:id="rId33"/>
    <p:sldId id="277" r:id="rId34"/>
    <p:sldId id="292" r:id="rId35"/>
    <p:sldId id="279" r:id="rId36"/>
    <p:sldId id="293" r:id="rId37"/>
    <p:sldId id="282" r:id="rId38"/>
    <p:sldId id="287" r:id="rId39"/>
    <p:sldId id="281" r:id="rId40"/>
    <p:sldId id="301" r:id="rId41"/>
    <p:sldId id="288" r:id="rId42"/>
    <p:sldId id="289" r:id="rId43"/>
    <p:sldId id="303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4B1221-CFB3-354A-960C-5C43C3CE18AA}" v="196" dt="2026-10-07T22:19:03.2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0"/>
    <p:restoredTop sz="94652"/>
  </p:normalViewPr>
  <p:slideViewPr>
    <p:cSldViewPr snapToGrid="0">
      <p:cViewPr varScale="1">
        <p:scale>
          <a:sx n="59" d="100"/>
          <a:sy n="59" d="100"/>
        </p:scale>
        <p:origin x="9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7A3CC4-08A7-0541-979C-F831D6FCD8E1}" type="doc">
      <dgm:prSet loTypeId="urn:microsoft.com/office/officeart/2008/layout/VerticalCurvedList" loCatId="" qsTypeId="urn:microsoft.com/office/officeart/2005/8/quickstyle/simple1#1" qsCatId="simple" csTypeId="urn:microsoft.com/office/officeart/2005/8/colors/accent0_1#1" csCatId="mainScheme" phldr="1"/>
      <dgm:spPr/>
      <dgm:t>
        <a:bodyPr/>
        <a:lstStyle/>
        <a:p>
          <a:endParaRPr lang="en-GB"/>
        </a:p>
      </dgm:t>
    </dgm:pt>
    <dgm:pt modelId="{28142BF1-B30C-C74A-ABDE-E3165777E4EB}">
      <dgm:prSet phldrT="[Text]" custT="1"/>
      <dgm:spPr/>
      <dgm:t>
        <a:bodyPr/>
        <a:lstStyle/>
        <a:p>
          <a:r>
            <a:rPr lang="en-GB" sz="1800" dirty="0"/>
            <a:t>Less exposure to second-hand smoke for others</a:t>
          </a:r>
        </a:p>
      </dgm:t>
    </dgm:pt>
    <dgm:pt modelId="{459E82D2-F16D-644D-ADC3-C47F0DF0F97E}" type="parTrans" cxnId="{6498A584-88CA-834B-A73E-FFE654EC9220}">
      <dgm:prSet/>
      <dgm:spPr/>
      <dgm:t>
        <a:bodyPr/>
        <a:lstStyle/>
        <a:p>
          <a:endParaRPr lang="en-GB"/>
        </a:p>
      </dgm:t>
    </dgm:pt>
    <dgm:pt modelId="{57FE5C58-F6B5-8941-9677-FF2682AC45E8}" type="sibTrans" cxnId="{6498A584-88CA-834B-A73E-FFE654EC9220}">
      <dgm:prSet/>
      <dgm:spPr/>
      <dgm:t>
        <a:bodyPr/>
        <a:lstStyle/>
        <a:p>
          <a:endParaRPr lang="en-GB"/>
        </a:p>
      </dgm:t>
    </dgm:pt>
    <dgm:pt modelId="{D1AF18BF-11C5-B048-B4C0-75C282558649}">
      <dgm:prSet phldrT="[Text]" custT="1"/>
      <dgm:spPr/>
      <dgm:t>
        <a:bodyPr/>
        <a:lstStyle/>
        <a:p>
          <a:r>
            <a:rPr lang="en-GB" sz="1800" dirty="0"/>
            <a:t>Less need to live social situations to smoke </a:t>
          </a:r>
        </a:p>
      </dgm:t>
    </dgm:pt>
    <dgm:pt modelId="{407B94B6-5770-9D4F-9FED-2152BA798DE1}" type="parTrans" cxnId="{1169D42C-B986-C146-8D17-806543611A0F}">
      <dgm:prSet/>
      <dgm:spPr/>
      <dgm:t>
        <a:bodyPr/>
        <a:lstStyle/>
        <a:p>
          <a:endParaRPr lang="en-GB"/>
        </a:p>
      </dgm:t>
    </dgm:pt>
    <dgm:pt modelId="{189BDDE8-AA45-A048-BCDA-EDC56EA5E96E}" type="sibTrans" cxnId="{1169D42C-B986-C146-8D17-806543611A0F}">
      <dgm:prSet/>
      <dgm:spPr/>
      <dgm:t>
        <a:bodyPr/>
        <a:lstStyle/>
        <a:p>
          <a:endParaRPr lang="en-GB"/>
        </a:p>
      </dgm:t>
    </dgm:pt>
    <dgm:pt modelId="{DF64ADED-D3AA-C149-8B72-7CC3A4176411}">
      <dgm:prSet phldrT="[Text]" custT="1"/>
      <dgm:spPr/>
      <dgm:t>
        <a:bodyPr/>
        <a:lstStyle/>
        <a:p>
          <a:r>
            <a:rPr lang="en-GB" sz="1800" dirty="0"/>
            <a:t>Easier participation in smoke-free activities</a:t>
          </a:r>
        </a:p>
      </dgm:t>
    </dgm:pt>
    <dgm:pt modelId="{BDADF58B-5304-8048-B26F-EDB01179681F}" type="parTrans" cxnId="{883E1D51-D98E-2640-AE6A-7C519A97D123}">
      <dgm:prSet/>
      <dgm:spPr/>
      <dgm:t>
        <a:bodyPr/>
        <a:lstStyle/>
        <a:p>
          <a:endParaRPr lang="en-GB"/>
        </a:p>
      </dgm:t>
    </dgm:pt>
    <dgm:pt modelId="{4A6997A3-DF21-5243-8226-CFA0BC9944DE}" type="sibTrans" cxnId="{883E1D51-D98E-2640-AE6A-7C519A97D123}">
      <dgm:prSet/>
      <dgm:spPr/>
      <dgm:t>
        <a:bodyPr/>
        <a:lstStyle/>
        <a:p>
          <a:endParaRPr lang="en-GB"/>
        </a:p>
      </dgm:t>
    </dgm:pt>
    <dgm:pt modelId="{F6016024-5A78-7442-B158-0293C7DADF32}">
      <dgm:prSet phldrT="[Text]" custT="1"/>
      <dgm:spPr/>
      <dgm:t>
        <a:bodyPr/>
        <a:lstStyle/>
        <a:p>
          <a:r>
            <a:rPr lang="en-GB" sz="1800" dirty="0"/>
            <a:t>Potentially less conflict with non-smoking friend/family</a:t>
          </a:r>
        </a:p>
      </dgm:t>
    </dgm:pt>
    <dgm:pt modelId="{D643D205-E1B3-B845-823B-8235C3C1BB54}" type="parTrans" cxnId="{0374BC71-89A9-D949-B426-F6EB168A4B9C}">
      <dgm:prSet/>
      <dgm:spPr/>
      <dgm:t>
        <a:bodyPr/>
        <a:lstStyle/>
        <a:p>
          <a:endParaRPr lang="en-GB"/>
        </a:p>
      </dgm:t>
    </dgm:pt>
    <dgm:pt modelId="{CE66E42D-31A1-D04A-A1FF-B2406A6BE9C3}" type="sibTrans" cxnId="{0374BC71-89A9-D949-B426-F6EB168A4B9C}">
      <dgm:prSet/>
      <dgm:spPr/>
      <dgm:t>
        <a:bodyPr/>
        <a:lstStyle/>
        <a:p>
          <a:endParaRPr lang="en-GB"/>
        </a:p>
      </dgm:t>
    </dgm:pt>
    <dgm:pt modelId="{E8E8B8E2-4AF0-E847-99A9-BDE6402D3EC0}">
      <dgm:prSet phldrT="[Text]" custT="1"/>
      <dgm:spPr/>
      <dgm:t>
        <a:bodyPr/>
        <a:lstStyle/>
        <a:p>
          <a:r>
            <a:rPr lang="en-GB" sz="1800" dirty="0"/>
            <a:t>Saving money that can be used for social activities</a:t>
          </a:r>
        </a:p>
      </dgm:t>
    </dgm:pt>
    <dgm:pt modelId="{2CA4C8DD-093D-5240-AE11-26A5E8BE5EFB}" type="parTrans" cxnId="{416D08FF-44AC-624A-A7BF-98E02B43726E}">
      <dgm:prSet/>
      <dgm:spPr/>
      <dgm:t>
        <a:bodyPr/>
        <a:lstStyle/>
        <a:p>
          <a:endParaRPr lang="en-GB"/>
        </a:p>
      </dgm:t>
    </dgm:pt>
    <dgm:pt modelId="{72ECB832-447D-C142-86C2-26CD7F7A6D6A}" type="sibTrans" cxnId="{416D08FF-44AC-624A-A7BF-98E02B43726E}">
      <dgm:prSet/>
      <dgm:spPr/>
      <dgm:t>
        <a:bodyPr/>
        <a:lstStyle/>
        <a:p>
          <a:endParaRPr lang="en-GB"/>
        </a:p>
      </dgm:t>
    </dgm:pt>
    <dgm:pt modelId="{A8F1968B-15DF-EB48-98DD-181F7CAC07E3}" type="pres">
      <dgm:prSet presAssocID="{EC7A3CC4-08A7-0541-979C-F831D6FCD8E1}" presName="Name0" presStyleCnt="0">
        <dgm:presLayoutVars>
          <dgm:chMax val="7"/>
          <dgm:chPref val="7"/>
          <dgm:dir/>
        </dgm:presLayoutVars>
      </dgm:prSet>
      <dgm:spPr/>
    </dgm:pt>
    <dgm:pt modelId="{962C0630-6309-7B46-BA6B-90941FF4BAE8}" type="pres">
      <dgm:prSet presAssocID="{EC7A3CC4-08A7-0541-979C-F831D6FCD8E1}" presName="Name1" presStyleCnt="0"/>
      <dgm:spPr/>
    </dgm:pt>
    <dgm:pt modelId="{455CE354-BDFE-8948-A6F0-64AC11FC48DA}" type="pres">
      <dgm:prSet presAssocID="{EC7A3CC4-08A7-0541-979C-F831D6FCD8E1}" presName="cycle" presStyleCnt="0"/>
      <dgm:spPr/>
    </dgm:pt>
    <dgm:pt modelId="{15DF65CA-C9FF-194E-BAC4-7201EF2B4933}" type="pres">
      <dgm:prSet presAssocID="{EC7A3CC4-08A7-0541-979C-F831D6FCD8E1}" presName="srcNode" presStyleLbl="node1" presStyleIdx="0" presStyleCnt="5"/>
      <dgm:spPr/>
    </dgm:pt>
    <dgm:pt modelId="{6D335B8A-9BD8-0545-B4EE-E5ABD0515A9F}" type="pres">
      <dgm:prSet presAssocID="{EC7A3CC4-08A7-0541-979C-F831D6FCD8E1}" presName="conn" presStyleLbl="parChTrans1D2" presStyleIdx="0" presStyleCnt="1"/>
      <dgm:spPr/>
    </dgm:pt>
    <dgm:pt modelId="{CAF3473C-D4A1-2D4D-B388-5A548653FF44}" type="pres">
      <dgm:prSet presAssocID="{EC7A3CC4-08A7-0541-979C-F831D6FCD8E1}" presName="extraNode" presStyleLbl="node1" presStyleIdx="0" presStyleCnt="5"/>
      <dgm:spPr/>
    </dgm:pt>
    <dgm:pt modelId="{6B66E6DC-B034-744B-9DE5-828E15B10499}" type="pres">
      <dgm:prSet presAssocID="{EC7A3CC4-08A7-0541-979C-F831D6FCD8E1}" presName="dstNode" presStyleLbl="node1" presStyleIdx="0" presStyleCnt="5"/>
      <dgm:spPr/>
    </dgm:pt>
    <dgm:pt modelId="{D7A23445-BC18-954A-A23B-1D123016F9E6}" type="pres">
      <dgm:prSet presAssocID="{28142BF1-B30C-C74A-ABDE-E3165777E4EB}" presName="text_1" presStyleLbl="node1" presStyleIdx="0" presStyleCnt="5">
        <dgm:presLayoutVars>
          <dgm:bulletEnabled val="1"/>
        </dgm:presLayoutVars>
      </dgm:prSet>
      <dgm:spPr/>
    </dgm:pt>
    <dgm:pt modelId="{1B51D532-07C8-F44B-AF41-E1C9DE1463CF}" type="pres">
      <dgm:prSet presAssocID="{28142BF1-B30C-C74A-ABDE-E3165777E4EB}" presName="accent_1" presStyleCnt="0"/>
      <dgm:spPr/>
    </dgm:pt>
    <dgm:pt modelId="{6F6F9DDE-7265-BB43-BD71-26DC5A42A24E}" type="pres">
      <dgm:prSet presAssocID="{28142BF1-B30C-C74A-ABDE-E3165777E4EB}" presName="accentRepeatNode" presStyleLbl="solidFgAcc1" presStyleIdx="0" presStyleCnt="5"/>
      <dgm:spPr/>
    </dgm:pt>
    <dgm:pt modelId="{6BAEDCC7-2B5D-184D-9765-D373704A27CF}" type="pres">
      <dgm:prSet presAssocID="{D1AF18BF-11C5-B048-B4C0-75C282558649}" presName="text_2" presStyleLbl="node1" presStyleIdx="1" presStyleCnt="5" custLinFactNeighborX="938" custLinFactNeighborY="-6477">
        <dgm:presLayoutVars>
          <dgm:bulletEnabled val="1"/>
        </dgm:presLayoutVars>
      </dgm:prSet>
      <dgm:spPr/>
    </dgm:pt>
    <dgm:pt modelId="{28D06037-4519-4F4F-8CE5-8D367EA15086}" type="pres">
      <dgm:prSet presAssocID="{D1AF18BF-11C5-B048-B4C0-75C282558649}" presName="accent_2" presStyleCnt="0"/>
      <dgm:spPr/>
    </dgm:pt>
    <dgm:pt modelId="{4307CB13-13A9-6940-BDD1-A5138044A04F}" type="pres">
      <dgm:prSet presAssocID="{D1AF18BF-11C5-B048-B4C0-75C282558649}" presName="accentRepeatNode" presStyleLbl="solidFgAcc1" presStyleIdx="1" presStyleCnt="5"/>
      <dgm:spPr/>
    </dgm:pt>
    <dgm:pt modelId="{F7BE58DF-05E5-534C-9D5A-9EF51E2B2EE3}" type="pres">
      <dgm:prSet presAssocID="{DF64ADED-D3AA-C149-8B72-7CC3A4176411}" presName="text_3" presStyleLbl="node1" presStyleIdx="2" presStyleCnt="5">
        <dgm:presLayoutVars>
          <dgm:bulletEnabled val="1"/>
        </dgm:presLayoutVars>
      </dgm:prSet>
      <dgm:spPr/>
    </dgm:pt>
    <dgm:pt modelId="{23F64689-82C8-B742-A484-FC4A76A16279}" type="pres">
      <dgm:prSet presAssocID="{DF64ADED-D3AA-C149-8B72-7CC3A4176411}" presName="accent_3" presStyleCnt="0"/>
      <dgm:spPr/>
    </dgm:pt>
    <dgm:pt modelId="{9CDDB5F5-D336-2046-92CD-2251A97E7068}" type="pres">
      <dgm:prSet presAssocID="{DF64ADED-D3AA-C149-8B72-7CC3A4176411}" presName="accentRepeatNode" presStyleLbl="solidFgAcc1" presStyleIdx="2" presStyleCnt="5"/>
      <dgm:spPr/>
    </dgm:pt>
    <dgm:pt modelId="{4D891E2C-5D41-1A45-87B8-D17AF74DE4F4}" type="pres">
      <dgm:prSet presAssocID="{F6016024-5A78-7442-B158-0293C7DADF32}" presName="text_4" presStyleLbl="node1" presStyleIdx="3" presStyleCnt="5">
        <dgm:presLayoutVars>
          <dgm:bulletEnabled val="1"/>
        </dgm:presLayoutVars>
      </dgm:prSet>
      <dgm:spPr/>
    </dgm:pt>
    <dgm:pt modelId="{0A7E7CC4-8BD0-F74D-8F95-239F58350550}" type="pres">
      <dgm:prSet presAssocID="{F6016024-5A78-7442-B158-0293C7DADF32}" presName="accent_4" presStyleCnt="0"/>
      <dgm:spPr/>
    </dgm:pt>
    <dgm:pt modelId="{861F1A7B-0216-2245-9288-F0875C274F0F}" type="pres">
      <dgm:prSet presAssocID="{F6016024-5A78-7442-B158-0293C7DADF32}" presName="accentRepeatNode" presStyleLbl="solidFgAcc1" presStyleIdx="3" presStyleCnt="5"/>
      <dgm:spPr/>
    </dgm:pt>
    <dgm:pt modelId="{294877B6-15BC-7946-B2C1-B5355AEC52BB}" type="pres">
      <dgm:prSet presAssocID="{E8E8B8E2-4AF0-E847-99A9-BDE6402D3EC0}" presName="text_5" presStyleLbl="node1" presStyleIdx="4" presStyleCnt="5">
        <dgm:presLayoutVars>
          <dgm:bulletEnabled val="1"/>
        </dgm:presLayoutVars>
      </dgm:prSet>
      <dgm:spPr/>
    </dgm:pt>
    <dgm:pt modelId="{6B623C47-2D1C-8D48-863A-27DB5BD67DF3}" type="pres">
      <dgm:prSet presAssocID="{E8E8B8E2-4AF0-E847-99A9-BDE6402D3EC0}" presName="accent_5" presStyleCnt="0"/>
      <dgm:spPr/>
    </dgm:pt>
    <dgm:pt modelId="{DA684A39-DE31-C94B-9C43-3722C411E9CE}" type="pres">
      <dgm:prSet presAssocID="{E8E8B8E2-4AF0-E847-99A9-BDE6402D3EC0}" presName="accentRepeatNode" presStyleLbl="solidFgAcc1" presStyleIdx="4" presStyleCnt="5"/>
      <dgm:spPr/>
    </dgm:pt>
  </dgm:ptLst>
  <dgm:cxnLst>
    <dgm:cxn modelId="{1169D42C-B986-C146-8D17-806543611A0F}" srcId="{EC7A3CC4-08A7-0541-979C-F831D6FCD8E1}" destId="{D1AF18BF-11C5-B048-B4C0-75C282558649}" srcOrd="1" destOrd="0" parTransId="{407B94B6-5770-9D4F-9FED-2152BA798DE1}" sibTransId="{189BDDE8-AA45-A048-BCDA-EDC56EA5E96E}"/>
    <dgm:cxn modelId="{2C785A2E-A234-E848-A4B4-2D8F2220086B}" type="presOf" srcId="{F6016024-5A78-7442-B158-0293C7DADF32}" destId="{4D891E2C-5D41-1A45-87B8-D17AF74DE4F4}" srcOrd="0" destOrd="0" presId="urn:microsoft.com/office/officeart/2008/layout/VerticalCurvedList"/>
    <dgm:cxn modelId="{5CAF7B39-1924-E147-AB29-508AEF0AA375}" type="presOf" srcId="{57FE5C58-F6B5-8941-9677-FF2682AC45E8}" destId="{6D335B8A-9BD8-0545-B4EE-E5ABD0515A9F}" srcOrd="0" destOrd="0" presId="urn:microsoft.com/office/officeart/2008/layout/VerticalCurvedList"/>
    <dgm:cxn modelId="{883E1D51-D98E-2640-AE6A-7C519A97D123}" srcId="{EC7A3CC4-08A7-0541-979C-F831D6FCD8E1}" destId="{DF64ADED-D3AA-C149-8B72-7CC3A4176411}" srcOrd="2" destOrd="0" parTransId="{BDADF58B-5304-8048-B26F-EDB01179681F}" sibTransId="{4A6997A3-DF21-5243-8226-CFA0BC9944DE}"/>
    <dgm:cxn modelId="{0374BC71-89A9-D949-B426-F6EB168A4B9C}" srcId="{EC7A3CC4-08A7-0541-979C-F831D6FCD8E1}" destId="{F6016024-5A78-7442-B158-0293C7DADF32}" srcOrd="3" destOrd="0" parTransId="{D643D205-E1B3-B845-823B-8235C3C1BB54}" sibTransId="{CE66E42D-31A1-D04A-A1FF-B2406A6BE9C3}"/>
    <dgm:cxn modelId="{BCB0F256-B959-7142-A26B-3C5C10637CEB}" type="presOf" srcId="{D1AF18BF-11C5-B048-B4C0-75C282558649}" destId="{6BAEDCC7-2B5D-184D-9765-D373704A27CF}" srcOrd="0" destOrd="0" presId="urn:microsoft.com/office/officeart/2008/layout/VerticalCurvedList"/>
    <dgm:cxn modelId="{6498A584-88CA-834B-A73E-FFE654EC9220}" srcId="{EC7A3CC4-08A7-0541-979C-F831D6FCD8E1}" destId="{28142BF1-B30C-C74A-ABDE-E3165777E4EB}" srcOrd="0" destOrd="0" parTransId="{459E82D2-F16D-644D-ADC3-C47F0DF0F97E}" sibTransId="{57FE5C58-F6B5-8941-9677-FF2682AC45E8}"/>
    <dgm:cxn modelId="{3B487490-4676-804C-9827-2D0189F47757}" type="presOf" srcId="{28142BF1-B30C-C74A-ABDE-E3165777E4EB}" destId="{D7A23445-BC18-954A-A23B-1D123016F9E6}" srcOrd="0" destOrd="0" presId="urn:microsoft.com/office/officeart/2008/layout/VerticalCurvedList"/>
    <dgm:cxn modelId="{AAF0C3BC-51D0-AB4D-AEA8-0CA9FB01EABE}" type="presOf" srcId="{E8E8B8E2-4AF0-E847-99A9-BDE6402D3EC0}" destId="{294877B6-15BC-7946-B2C1-B5355AEC52BB}" srcOrd="0" destOrd="0" presId="urn:microsoft.com/office/officeart/2008/layout/VerticalCurvedList"/>
    <dgm:cxn modelId="{8756FECA-CD1F-5B4A-9B2E-16741F0947D6}" type="presOf" srcId="{DF64ADED-D3AA-C149-8B72-7CC3A4176411}" destId="{F7BE58DF-05E5-534C-9D5A-9EF51E2B2EE3}" srcOrd="0" destOrd="0" presId="urn:microsoft.com/office/officeart/2008/layout/VerticalCurvedList"/>
    <dgm:cxn modelId="{054413FB-A0CA-F049-92BE-7ECEE3750731}" type="presOf" srcId="{EC7A3CC4-08A7-0541-979C-F831D6FCD8E1}" destId="{A8F1968B-15DF-EB48-98DD-181F7CAC07E3}" srcOrd="0" destOrd="0" presId="urn:microsoft.com/office/officeart/2008/layout/VerticalCurvedList"/>
    <dgm:cxn modelId="{416D08FF-44AC-624A-A7BF-98E02B43726E}" srcId="{EC7A3CC4-08A7-0541-979C-F831D6FCD8E1}" destId="{E8E8B8E2-4AF0-E847-99A9-BDE6402D3EC0}" srcOrd="4" destOrd="0" parTransId="{2CA4C8DD-093D-5240-AE11-26A5E8BE5EFB}" sibTransId="{72ECB832-447D-C142-86C2-26CD7F7A6D6A}"/>
    <dgm:cxn modelId="{A082B7A4-0B21-6747-B12D-C8F265DFE041}" type="presParOf" srcId="{A8F1968B-15DF-EB48-98DD-181F7CAC07E3}" destId="{962C0630-6309-7B46-BA6B-90941FF4BAE8}" srcOrd="0" destOrd="0" presId="urn:microsoft.com/office/officeart/2008/layout/VerticalCurvedList"/>
    <dgm:cxn modelId="{73D6967D-157D-A443-820D-6A401CDE347F}" type="presParOf" srcId="{962C0630-6309-7B46-BA6B-90941FF4BAE8}" destId="{455CE354-BDFE-8948-A6F0-64AC11FC48DA}" srcOrd="0" destOrd="0" presId="urn:microsoft.com/office/officeart/2008/layout/VerticalCurvedList"/>
    <dgm:cxn modelId="{FC6A8D62-2992-F54B-8643-E7E3313A52BC}" type="presParOf" srcId="{455CE354-BDFE-8948-A6F0-64AC11FC48DA}" destId="{15DF65CA-C9FF-194E-BAC4-7201EF2B4933}" srcOrd="0" destOrd="0" presId="urn:microsoft.com/office/officeart/2008/layout/VerticalCurvedList"/>
    <dgm:cxn modelId="{FD1C7515-BD78-7D42-B051-806C09DD25DE}" type="presParOf" srcId="{455CE354-BDFE-8948-A6F0-64AC11FC48DA}" destId="{6D335B8A-9BD8-0545-B4EE-E5ABD0515A9F}" srcOrd="1" destOrd="0" presId="urn:microsoft.com/office/officeart/2008/layout/VerticalCurvedList"/>
    <dgm:cxn modelId="{9A863803-7CD5-074E-98AD-F3BB8E8B895C}" type="presParOf" srcId="{455CE354-BDFE-8948-A6F0-64AC11FC48DA}" destId="{CAF3473C-D4A1-2D4D-B388-5A548653FF44}" srcOrd="2" destOrd="0" presId="urn:microsoft.com/office/officeart/2008/layout/VerticalCurvedList"/>
    <dgm:cxn modelId="{5376F659-25BA-2742-833B-4A18CA3D3B02}" type="presParOf" srcId="{455CE354-BDFE-8948-A6F0-64AC11FC48DA}" destId="{6B66E6DC-B034-744B-9DE5-828E15B10499}" srcOrd="3" destOrd="0" presId="urn:microsoft.com/office/officeart/2008/layout/VerticalCurvedList"/>
    <dgm:cxn modelId="{5F6B8CEA-FA69-D24A-BB35-2C612CA56BC0}" type="presParOf" srcId="{962C0630-6309-7B46-BA6B-90941FF4BAE8}" destId="{D7A23445-BC18-954A-A23B-1D123016F9E6}" srcOrd="1" destOrd="0" presId="urn:microsoft.com/office/officeart/2008/layout/VerticalCurvedList"/>
    <dgm:cxn modelId="{A2A7B767-02FD-DD49-A00B-FEC25B8D22B2}" type="presParOf" srcId="{962C0630-6309-7B46-BA6B-90941FF4BAE8}" destId="{1B51D532-07C8-F44B-AF41-E1C9DE1463CF}" srcOrd="2" destOrd="0" presId="urn:microsoft.com/office/officeart/2008/layout/VerticalCurvedList"/>
    <dgm:cxn modelId="{C26B46D0-4726-0D47-ADA2-B8FE432A18BA}" type="presParOf" srcId="{1B51D532-07C8-F44B-AF41-E1C9DE1463CF}" destId="{6F6F9DDE-7265-BB43-BD71-26DC5A42A24E}" srcOrd="0" destOrd="0" presId="urn:microsoft.com/office/officeart/2008/layout/VerticalCurvedList"/>
    <dgm:cxn modelId="{F114C721-B3E1-6B4E-9042-13ED547845E6}" type="presParOf" srcId="{962C0630-6309-7B46-BA6B-90941FF4BAE8}" destId="{6BAEDCC7-2B5D-184D-9765-D373704A27CF}" srcOrd="3" destOrd="0" presId="urn:microsoft.com/office/officeart/2008/layout/VerticalCurvedList"/>
    <dgm:cxn modelId="{533C2DC8-8D3C-EC4A-91EB-172435AE7B94}" type="presParOf" srcId="{962C0630-6309-7B46-BA6B-90941FF4BAE8}" destId="{28D06037-4519-4F4F-8CE5-8D367EA15086}" srcOrd="4" destOrd="0" presId="urn:microsoft.com/office/officeart/2008/layout/VerticalCurvedList"/>
    <dgm:cxn modelId="{8C796F39-CFA5-7541-9403-F010E72F6E53}" type="presParOf" srcId="{28D06037-4519-4F4F-8CE5-8D367EA15086}" destId="{4307CB13-13A9-6940-BDD1-A5138044A04F}" srcOrd="0" destOrd="0" presId="urn:microsoft.com/office/officeart/2008/layout/VerticalCurvedList"/>
    <dgm:cxn modelId="{79B798D7-3122-B148-8FFF-1DBC4BD6F98F}" type="presParOf" srcId="{962C0630-6309-7B46-BA6B-90941FF4BAE8}" destId="{F7BE58DF-05E5-534C-9D5A-9EF51E2B2EE3}" srcOrd="5" destOrd="0" presId="urn:microsoft.com/office/officeart/2008/layout/VerticalCurvedList"/>
    <dgm:cxn modelId="{9326C0D1-55B1-7540-9131-AFAB1BAB3F82}" type="presParOf" srcId="{962C0630-6309-7B46-BA6B-90941FF4BAE8}" destId="{23F64689-82C8-B742-A484-FC4A76A16279}" srcOrd="6" destOrd="0" presId="urn:microsoft.com/office/officeart/2008/layout/VerticalCurvedList"/>
    <dgm:cxn modelId="{E5B580DD-21E5-7E42-A691-C18CE3CE9765}" type="presParOf" srcId="{23F64689-82C8-B742-A484-FC4A76A16279}" destId="{9CDDB5F5-D336-2046-92CD-2251A97E7068}" srcOrd="0" destOrd="0" presId="urn:microsoft.com/office/officeart/2008/layout/VerticalCurvedList"/>
    <dgm:cxn modelId="{DDE3E1AD-A606-0E42-9D84-1C29DEA48638}" type="presParOf" srcId="{962C0630-6309-7B46-BA6B-90941FF4BAE8}" destId="{4D891E2C-5D41-1A45-87B8-D17AF74DE4F4}" srcOrd="7" destOrd="0" presId="urn:microsoft.com/office/officeart/2008/layout/VerticalCurvedList"/>
    <dgm:cxn modelId="{5FD665A9-C962-894C-AFDD-4A94B9DC7C96}" type="presParOf" srcId="{962C0630-6309-7B46-BA6B-90941FF4BAE8}" destId="{0A7E7CC4-8BD0-F74D-8F95-239F58350550}" srcOrd="8" destOrd="0" presId="urn:microsoft.com/office/officeart/2008/layout/VerticalCurvedList"/>
    <dgm:cxn modelId="{81DE6B90-FAAF-3148-A0A1-D455D520C064}" type="presParOf" srcId="{0A7E7CC4-8BD0-F74D-8F95-239F58350550}" destId="{861F1A7B-0216-2245-9288-F0875C274F0F}" srcOrd="0" destOrd="0" presId="urn:microsoft.com/office/officeart/2008/layout/VerticalCurvedList"/>
    <dgm:cxn modelId="{95773610-15FD-194D-A0DE-E6BC6D5EC56F}" type="presParOf" srcId="{962C0630-6309-7B46-BA6B-90941FF4BAE8}" destId="{294877B6-15BC-7946-B2C1-B5355AEC52BB}" srcOrd="9" destOrd="0" presId="urn:microsoft.com/office/officeart/2008/layout/VerticalCurvedList"/>
    <dgm:cxn modelId="{1AD910E5-736F-F947-B602-0E1C4C3569AE}" type="presParOf" srcId="{962C0630-6309-7B46-BA6B-90941FF4BAE8}" destId="{6B623C47-2D1C-8D48-863A-27DB5BD67DF3}" srcOrd="10" destOrd="0" presId="urn:microsoft.com/office/officeart/2008/layout/VerticalCurvedList"/>
    <dgm:cxn modelId="{3D4458AE-F3C8-5649-BE13-F31857D53235}" type="presParOf" srcId="{6B623C47-2D1C-8D48-863A-27DB5BD67DF3}" destId="{DA684A39-DE31-C94B-9C43-3722C411E9C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35B8A-9BD8-0545-B4EE-E5ABD0515A9F}">
      <dsp:nvSpPr>
        <dsp:cNvPr id="0" name=""/>
        <dsp:cNvSpPr/>
      </dsp:nvSpPr>
      <dsp:spPr>
        <a:xfrm>
          <a:off x="-5209935" y="-797995"/>
          <a:ext cx="6204103" cy="6204103"/>
        </a:xfrm>
        <a:prstGeom prst="blockArc">
          <a:avLst>
            <a:gd name="adj1" fmla="val 18900000"/>
            <a:gd name="adj2" fmla="val 2700000"/>
            <a:gd name="adj3" fmla="val 348"/>
          </a:avLst>
        </a:pr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A23445-BC18-954A-A23B-1D123016F9E6}">
      <dsp:nvSpPr>
        <dsp:cNvPr id="0" name=""/>
        <dsp:cNvSpPr/>
      </dsp:nvSpPr>
      <dsp:spPr>
        <a:xfrm>
          <a:off x="434817" y="287914"/>
          <a:ext cx="721626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Less exposure to second-hand smoke for others</a:t>
          </a:r>
        </a:p>
      </dsp:txBody>
      <dsp:txXfrm>
        <a:off x="434817" y="287914"/>
        <a:ext cx="7216263" cy="576198"/>
      </dsp:txXfrm>
    </dsp:sp>
    <dsp:sp modelId="{6F6F9DDE-7265-BB43-BD71-26DC5A42A24E}">
      <dsp:nvSpPr>
        <dsp:cNvPr id="0" name=""/>
        <dsp:cNvSpPr/>
      </dsp:nvSpPr>
      <dsp:spPr>
        <a:xfrm>
          <a:off x="74693" y="215890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AEDCC7-2B5D-184D-9765-D373704A27CF}">
      <dsp:nvSpPr>
        <dsp:cNvPr id="0" name=""/>
        <dsp:cNvSpPr/>
      </dsp:nvSpPr>
      <dsp:spPr>
        <a:xfrm>
          <a:off x="911484" y="1114615"/>
          <a:ext cx="6803376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Less need to live social situations to smoke </a:t>
          </a:r>
        </a:p>
      </dsp:txBody>
      <dsp:txXfrm>
        <a:off x="911484" y="1114615"/>
        <a:ext cx="6803376" cy="576198"/>
      </dsp:txXfrm>
    </dsp:sp>
    <dsp:sp modelId="{4307CB13-13A9-6940-BDD1-A5138044A04F}">
      <dsp:nvSpPr>
        <dsp:cNvPr id="0" name=""/>
        <dsp:cNvSpPr/>
      </dsp:nvSpPr>
      <dsp:spPr>
        <a:xfrm>
          <a:off x="487580" y="1079911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BE58DF-05E5-534C-9D5A-9EF51E2B2EE3}">
      <dsp:nvSpPr>
        <dsp:cNvPr id="0" name=""/>
        <dsp:cNvSpPr/>
      </dsp:nvSpPr>
      <dsp:spPr>
        <a:xfrm>
          <a:off x="974427" y="2015957"/>
          <a:ext cx="667665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Easier participation in smoke-free activities</a:t>
          </a:r>
        </a:p>
      </dsp:txBody>
      <dsp:txXfrm>
        <a:off x="974427" y="2015957"/>
        <a:ext cx="6676653" cy="576198"/>
      </dsp:txXfrm>
    </dsp:sp>
    <dsp:sp modelId="{9CDDB5F5-D336-2046-92CD-2251A97E7068}">
      <dsp:nvSpPr>
        <dsp:cNvPr id="0" name=""/>
        <dsp:cNvSpPr/>
      </dsp:nvSpPr>
      <dsp:spPr>
        <a:xfrm>
          <a:off x="614303" y="1943932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891E2C-5D41-1A45-87B8-D17AF74DE4F4}">
      <dsp:nvSpPr>
        <dsp:cNvPr id="0" name=""/>
        <dsp:cNvSpPr/>
      </dsp:nvSpPr>
      <dsp:spPr>
        <a:xfrm>
          <a:off x="847704" y="2879978"/>
          <a:ext cx="6803376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Potentially less conflict with non-smoking friend/family</a:t>
          </a:r>
        </a:p>
      </dsp:txBody>
      <dsp:txXfrm>
        <a:off x="847704" y="2879978"/>
        <a:ext cx="6803376" cy="576198"/>
      </dsp:txXfrm>
    </dsp:sp>
    <dsp:sp modelId="{861F1A7B-0216-2245-9288-F0875C274F0F}">
      <dsp:nvSpPr>
        <dsp:cNvPr id="0" name=""/>
        <dsp:cNvSpPr/>
      </dsp:nvSpPr>
      <dsp:spPr>
        <a:xfrm>
          <a:off x="487580" y="2807953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877B6-15BC-7946-B2C1-B5355AEC52BB}">
      <dsp:nvSpPr>
        <dsp:cNvPr id="0" name=""/>
        <dsp:cNvSpPr/>
      </dsp:nvSpPr>
      <dsp:spPr>
        <a:xfrm>
          <a:off x="434817" y="3743999"/>
          <a:ext cx="721626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Saving money that can be used for social activities</a:t>
          </a:r>
        </a:p>
      </dsp:txBody>
      <dsp:txXfrm>
        <a:off x="434817" y="3743999"/>
        <a:ext cx="7216263" cy="576198"/>
      </dsp:txXfrm>
    </dsp:sp>
    <dsp:sp modelId="{DA684A39-DE31-C94B-9C43-3722C411E9CE}">
      <dsp:nvSpPr>
        <dsp:cNvPr id="0" name=""/>
        <dsp:cNvSpPr/>
      </dsp:nvSpPr>
      <dsp:spPr>
        <a:xfrm>
          <a:off x="74693" y="3671974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57A2E-1D5D-4FD0-A7B5-CC4ABDDBC466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A27AA-AAFF-4C9F-BEEC-EC5BB7150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93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440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797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61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12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572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8735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456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89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5857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4408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142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9041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917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407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116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416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68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68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344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771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8058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5D62F-B55E-E9D7-D59E-F613311A2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164C44-C042-F62B-B238-C333D0474A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08FD69-479F-2ABD-4984-8537220081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BD76FA-12E4-FF4A-D08D-FB085BB807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858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956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</a:t>
            </a:r>
            <a:r>
              <a:rPr lang="en-GB" err="1"/>
              <a:t>percentuage</a:t>
            </a:r>
            <a:r>
              <a:rPr lang="en-GB"/>
              <a:t> has fallen substantially from 25.7% in 2011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4121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68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9762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411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937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0653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E8B3E-B9CB-E6EF-5EF1-D3F62D3F0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7578F8-59B3-9B01-3088-42166535F2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1AAB71-B83D-F3D5-562F-F25FD6C9B9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0A0055-15B6-6CB7-731C-8E6DD68A4D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945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382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92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40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6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578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1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19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6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659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66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579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lassdoor.co.uk/Job/trinity-university-jobs-SRCH_KO0,18.htm" TargetMode="Externa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lassdoor.co.uk/Job/trinity-university-jobs-SRCH_KO0,18.htm" TargetMode="Externa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microsoft.com/office/2007/relationships/hdphoto" Target="../media/hdphoto8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microsoft.com/office/2007/relationships/hdphoto" Target="../media/hdphoto9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microsoft.com/office/2007/relationships/hdphoto" Target="../media/hdphoto10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microsoft.com/office/2007/relationships/hdphoto" Target="../media/hdphoto1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microsoft.com/office/2007/relationships/hdphoto" Target="../media/hdphoto1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microsoft.com/office/2007/relationships/hdphoto" Target="../media/hdphoto13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microsoft.com/office/2007/relationships/hdphoto" Target="../media/hdphoto14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3.png"/><Relationship Id="rId4" Type="http://schemas.microsoft.com/office/2007/relationships/hdphoto" Target="../media/hdphoto15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6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microsoft.com/office/2007/relationships/hdphoto" Target="../media/hdphoto17.wdp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image/392998/diverse-people-joining-hands-together-teamwork-and-community-concept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ublicdomainpictures.net/view-image.php?image=19800" TargetMode="External"/><Relationship Id="rId5" Type="http://schemas.openxmlformats.org/officeDocument/2006/relationships/image" Target="../media/image25.jpeg"/><Relationship Id="rId4" Type="http://schemas.microsoft.com/office/2007/relationships/hdphoto" Target="../media/hdphoto9.wdp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freepik.com/premium-vector/man-quit-smoking-concept-young-guy-broke-cigarette-break-bad-habit-start-healthy-lifestyle_86293267.htm" TargetMode="External"/><Relationship Id="rId4" Type="http://schemas.openxmlformats.org/officeDocument/2006/relationships/image" Target="../media/image2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microsoft.com/office/2007/relationships/hdphoto" Target="../media/hdphoto2.wdp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aveca3.blogspot.com/2011/05/thyroid-ultrasound.html" TargetMode="External"/><Relationship Id="rId5" Type="http://schemas.openxmlformats.org/officeDocument/2006/relationships/image" Target="../media/image30.gif"/><Relationship Id="rId4" Type="http://schemas.microsoft.com/office/2007/relationships/hdphoto" Target="../media/hdphoto20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rawpixel.com/search/unity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microsoft.com/office/2007/relationships/hdphoto" Target="../media/hdphoto2.wdp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s://www.investopedia.com/gen-z-wellbeing-over-wealth-11721072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34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wardpathway.us/study-on-smoking-in-america-stress-and-cessation-behavior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morrowproject.net/why-quitting-smoking-is-so-hard-the-psychology-behind-addiction" TargetMode="External"/><Relationship Id="rId5" Type="http://schemas.openxmlformats.org/officeDocument/2006/relationships/image" Target="../media/image35.png"/><Relationship Id="rId10" Type="http://schemas.openxmlformats.org/officeDocument/2006/relationships/hyperlink" Target="https://ph.pinterest.com/pin/614882155419061622/" TargetMode="External"/><Relationship Id="rId4" Type="http://schemas.microsoft.com/office/2007/relationships/hdphoto" Target="../media/hdphoto22.wdp"/><Relationship Id="rId9" Type="http://schemas.openxmlformats.org/officeDocument/2006/relationships/image" Target="../media/image37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microsoft.com/office/2007/relationships/hdphoto" Target="../media/hdphoto23.wdp"/><Relationship Id="rId7" Type="http://schemas.openxmlformats.org/officeDocument/2006/relationships/hyperlink" Target="https://gocommonthread.com/mapping-behavioural-journey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hyperlink" Target="https://psu.pb.unizin.org/kines082/chapter/the-health-belief-model/" TargetMode="External"/><Relationship Id="rId4" Type="http://schemas.openxmlformats.org/officeDocument/2006/relationships/image" Target="../media/image38.jpeg"/><Relationship Id="rId9" Type="http://schemas.openxmlformats.org/officeDocument/2006/relationships/hyperlink" Target="https://www.pinterest.com/pin/transtheoretical-model-stages-of-change--88664686387884386/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eg"/><Relationship Id="rId4" Type="http://schemas.microsoft.com/office/2007/relationships/hdphoto" Target="../media/hdphoto2.wdp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m5uEvAk68ys" TargetMode="External"/><Relationship Id="rId4" Type="http://schemas.openxmlformats.org/officeDocument/2006/relationships/image" Target="../media/image4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4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microsoft.com/office/2007/relationships/hdphoto" Target="../media/hdphoto2.wdp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tterstock.com/fr/search/conclusion-presentation" TargetMode="External"/><Relationship Id="rId4" Type="http://schemas.openxmlformats.org/officeDocument/2006/relationships/image" Target="../media/image44.jpeg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question-question-mark-response-1015308/" TargetMode="External"/><Relationship Id="rId4" Type="http://schemas.openxmlformats.org/officeDocument/2006/relationships/image" Target="../media/image45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090198117400200403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nhs.uk/better-health/quit-smoking/why-quiting-smoking/understanding-the-rue-impact-of-smoking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better-heatlh/quit-smoking/why-quit-smoking/Benefits-of-quiting-smoking/" TargetMode="External"/><Relationship Id="rId5" Type="http://schemas.openxmlformats.org/officeDocument/2006/relationships/hyperlink" Target="https://ash.org.uk/" TargetMode="Externa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C4F070-A378-8E09-6582-E50254821020}"/>
              </a:ext>
            </a:extLst>
          </p:cNvPr>
          <p:cNvSpPr txBox="1"/>
          <p:nvPr/>
        </p:nvSpPr>
        <p:spPr>
          <a:xfrm>
            <a:off x="3027405" y="1400239"/>
            <a:ext cx="6811661" cy="4473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Name: Joe Ansah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Number: 2247737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Module: 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Lecture: Dr Hamdi Hussain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Assignment Title: Component 1- Group Presentation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(Practice intervention)</a:t>
            </a:r>
          </a:p>
          <a:p>
            <a:pPr>
              <a:lnSpc>
                <a:spcPct val="15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TASK:1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EEA75C-0C9C-0C39-F8D2-8FEFB8665E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315317" y="360863"/>
            <a:ext cx="1460671" cy="12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51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FDCD88-8305-5266-3B6F-BF9004C46FF5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BREATH FREE,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9B9A96-8FA7-C709-6B1D-8F57F63C007D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i="1"/>
              <a:t>“Don’t let smoking choose your future”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60A46B-C164-3017-42BF-8F4AAB742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83231F-F411-D68F-3E18-0138DB408A40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55513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BREATHE FREE, LIVE FREE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Smoking-Cessation Health Promotion Campaign for Young Adults (18-24 years of age).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Target population: Young adults (18-24) in the UK including Wales.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cessation and tobacco prevention and reducing health inequalities were the campaign focus. (ASH, 2025)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4635" y="2054431"/>
            <a:ext cx="6098037" cy="3431969"/>
          </a:xfrm>
        </p:spPr>
      </p:pic>
    </p:spTree>
    <p:extLst>
      <p:ext uri="{BB962C8B-B14F-4D97-AF65-F5344CB8AC3E}">
        <p14:creationId xmlns:p14="http://schemas.microsoft.com/office/powerpoint/2010/main" val="151310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Overview and Eight-Week Programmer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campaign will include education, behavioral support and smoking-cessation guidance.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Eight sessions are held weekly, to gradually build knowledge, skills and confidence to quit. (Public Health England, 2019)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Activities enable participants to identify triggers, cope with cravings and seek support.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794" y="701448"/>
            <a:ext cx="6069281" cy="6069281"/>
          </a:xfrm>
        </p:spPr>
      </p:pic>
    </p:spTree>
    <p:extLst>
      <p:ext uri="{BB962C8B-B14F-4D97-AF65-F5344CB8AC3E}">
        <p14:creationId xmlns:p14="http://schemas.microsoft.com/office/powerpoint/2010/main" val="2373838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Public-Health Rationale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83821" y="1410731"/>
            <a:ext cx="10515600" cy="163708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continues to be a modifiable risk factor for significant morbidity and mortality.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tobacco dependence is developed in early adulthood, it may persist into later adulthood. (ASH, 2025)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73" y="3047815"/>
            <a:ext cx="6690755" cy="3765550"/>
          </a:xfr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7374575" y="2885705"/>
            <a:ext cx="4572001" cy="38254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2023, 9.8% of all 18–24-year-olds were smokers. According to the Office for National Statistics (2024), the total number of births in 2023 was 660,806.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intervention to quit smoking can decrease overall exposure and potential health problems. (ASH, 2025)</a:t>
            </a:r>
          </a:p>
        </p:txBody>
      </p:sp>
    </p:spTree>
    <p:extLst>
      <p:ext uri="{BB962C8B-B14F-4D97-AF65-F5344CB8AC3E}">
        <p14:creationId xmlns:p14="http://schemas.microsoft.com/office/powerpoint/2010/main" val="2239301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Smoking Prevalence and Epidemiological Evidence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199" y="1852552"/>
            <a:ext cx="10336481" cy="1603168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2023, around 11.9% of all adult residents of the UK smoked. (Office for National Statistics,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prevalence among 18–24-year-olds fell from 25.7% in 2011 to 9.8% in 2023. (Office for National Statistics, 2024)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46" y="3325584"/>
            <a:ext cx="6276515" cy="3532416"/>
          </a:xfr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6880761" y="3455720"/>
            <a:ext cx="4638304" cy="31232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monitoring reveals variation in smoking rates by age. (Office for National Statistics, 2025)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Geographical Assessment is based on Welsh and English surveillance resources. Welsh Government (2026); Office for Health Improvement and Disparities (2026).</a:t>
            </a:r>
          </a:p>
        </p:txBody>
      </p:sp>
    </p:spTree>
    <p:extLst>
      <p:ext uri="{BB962C8B-B14F-4D97-AF65-F5344CB8AC3E}">
        <p14:creationId xmlns:p14="http://schemas.microsoft.com/office/powerpoint/2010/main" val="4283935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National Policies and Guidelines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377538"/>
            <a:ext cx="4660075" cy="5130140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NICE recommends behavior support to accompany suitable smoking-cessation treatments.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UK government's tobacco-control policy is to make a smokefree generation. (DoH and Social Care, 2023).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good tobacco control program includes prevention, regulation, and tobacco cessation programs. (Hopkinson,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Education and referral pathways are provided to support these priorities.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303" y="2284454"/>
            <a:ext cx="6696361" cy="3768705"/>
          </a:xfrm>
        </p:spPr>
      </p:pic>
    </p:spTree>
    <p:extLst>
      <p:ext uri="{BB962C8B-B14F-4D97-AF65-F5344CB8AC3E}">
        <p14:creationId xmlns:p14="http://schemas.microsoft.com/office/powerpoint/2010/main" val="884274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Social Determinants and Health Inequalities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41268" y="1341912"/>
            <a:ext cx="4667002" cy="5082639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Socio-economic disadvantage is linked to smoking patterns. (Beard et al.,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Quitting behavior might be complicated by stress and financial pressures. (Love-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Socio-economic differences may exist with regards access to specialist cessation support. (Smith et al.,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is a need for flexible interventions that tackle barriers of the disadvantaged participants. (Love-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222" y="2001930"/>
            <a:ext cx="6978471" cy="3927476"/>
          </a:xfrm>
        </p:spPr>
      </p:pic>
    </p:spTree>
    <p:extLst>
      <p:ext uri="{BB962C8B-B14F-4D97-AF65-F5344CB8AC3E}">
        <p14:creationId xmlns:p14="http://schemas.microsoft.com/office/powerpoint/2010/main" val="3826419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Short-Term Consequences of Smoking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365662"/>
            <a:ext cx="4517571" cy="5153891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can lead to cough, bad breath and decreased fitness. (Public Health England, 2019)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Nicotine withdrawal is a part of craving and recurrent smoking behavior. (Perski et al., 2022)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can lead to financial strain and increase stress habits. (Perski et al., 2022)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Knowing what happens immediately after quitting can help you stay motivated to quit. (Public Health England, 2019)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5187" y="1690688"/>
            <a:ext cx="7149935" cy="4236235"/>
          </a:xfrm>
        </p:spPr>
      </p:pic>
    </p:spTree>
    <p:extLst>
      <p:ext uri="{BB962C8B-B14F-4D97-AF65-F5344CB8AC3E}">
        <p14:creationId xmlns:p14="http://schemas.microsoft.com/office/powerpoint/2010/main" val="829239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Long-Term Consequences of Smoking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282535"/>
            <a:ext cx="4565073" cy="4894428"/>
          </a:xfrm>
        </p:spPr>
        <p:txBody>
          <a:bodyPr anchor="ctr"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Tobacco smoke contains cancer-causing substances which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raise the risk of cancer.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(Cancer Research UK,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Chronic respiratory diseases can be caused by long-term smoking. (ASH,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is a risk factor for cardiovascular disease and an early death. (ASH,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quitting means that you have less exposure to harmful tobacco chemicals. (Cancer Research UK, 2026)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0130" y="1690688"/>
            <a:ext cx="7256813" cy="4414364"/>
          </a:xfrm>
        </p:spPr>
      </p:pic>
    </p:spTree>
    <p:extLst>
      <p:ext uri="{BB962C8B-B14F-4D97-AF65-F5344CB8AC3E}">
        <p14:creationId xmlns:p14="http://schemas.microsoft.com/office/powerpoint/2010/main" val="3483830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Three SMART Campaign Aims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1: By week eight, the number of people who know the benefits of smoking-harm and cessation will increase by at least 25%.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2: Improve reports of serious intentions to quit or quit attempts at week 8. (Public Health England, 2019)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3: Enhance referrals and engagement with evidence-based cessation services.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Progress will be measured against baseline using questionnaires and referral records. (Public Health England, 2019)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4214" y="2339440"/>
            <a:ext cx="6113352" cy="3440588"/>
          </a:xfrm>
        </p:spPr>
      </p:pic>
    </p:spTree>
    <p:extLst>
      <p:ext uri="{BB962C8B-B14F-4D97-AF65-F5344CB8AC3E}">
        <p14:creationId xmlns:p14="http://schemas.microsoft.com/office/powerpoint/2010/main" val="2858554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Expected Outcomes and Campaign Justification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55072" y="1599994"/>
            <a:ext cx="4802579" cy="4800806"/>
          </a:xfrm>
        </p:spPr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Participants should gain some knowledge regarding smoking and confidence to quit.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is expected to be an increase in quit attempts and service engagement.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Early intervention helps meet national smoking-prevention goals. (Department of Health and Social Care, 2023)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three aims will be evaluated through the campaign.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374" y="2027506"/>
            <a:ext cx="6729948" cy="3945782"/>
          </a:xfrm>
        </p:spPr>
      </p:pic>
    </p:spTree>
    <p:extLst>
      <p:ext uri="{BB962C8B-B14F-4D97-AF65-F5344CB8AC3E}">
        <p14:creationId xmlns:p14="http://schemas.microsoft.com/office/powerpoint/2010/main" val="3750015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5151120"/>
          </a:xfrm>
        </p:spPr>
        <p:txBody>
          <a:bodyPr anchor="ctr">
            <a:no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2025. Smoking statistics. Available at: https://ash.org.uk/resources/view/smoking-statistics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2026. Smoking facts at a glance. Available at: https://ash.org.uk/resources/view/facts-at-a-glance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Beard, E., Brown, J., Jackson, S.E., West, R., Kock, L., Boniface, S. and Shahab, L. 2021. Independent associations between different measures of socioeconomic position and smoking status: a cross-sectional study of adults in England. Nicotine &amp; Tobacco Research, 23. Available at: https://pubmed.ncbi.nlm.nih.gov/32026943/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Cancer Research UK. 2026. How does smoking cause cancer? Available at: https://www.cancerresearchuk.org/about-cancer/causes-of-cancer/smoking-and-cancer/how-does-smoking-cause-cancer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Care. 2023. Stopping the start: our new plan to create a smokefree generation. Available at: https://www.gov.uk/government/publications/stopping-the-start-our-new-plan-to-create-a-smokefree-generation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Hopkinson, N.S. 2020. The path to a smoke-free England by 2030. BMJ, 368, m518. Available at: https://pubmed.ncbi.nlm.nih.gov/32066629/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Love-Koh, J., Pennington, B., Owen, L., Taylor, M. and Griffin, S. 2020. How health inequalities accumulate and combine to affect treatment value: a distributional cost-effectiveness analysis of smoking cessation interventions. Social Science &amp; Medicine, 265, 113339. Available at: https://pubmed.ncbi.nlm.nih.gov/33039733/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Excellence). 2021. Tobacco: preventing uptake, promoting quitting and treating dependence. NICE guideline NG209. Updated 2025. Available at: https://www.nice.org.uk/guidance/ng209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Disparities. 2026. Smoking profile. Available at: https://www.gov.uk/government/collections/local-tobacco-control-profiles-for-england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2024. Adult smoking habits in the UK: 2023. Available at: https://www.ons.gov.uk/peoplepopulationandcommunity/healthandsocialcare/healthandlifeexpectancies/bulletins/adultsmokinghabitsingreatbritain/2023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2025. Smoking habits in the UK and its constituent countries: 2024 edition. Available at: https://www.ons.gov.uk/peoplepopulationandcommunity/healthandsocialcare/healthandlifeexpectancies/datasets/smokinghabitsintheukanditsconstituentcountries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Perski, O., Theodoraki, M., Cox, S., Kock, L., Shahab, L. and Brown, J. 2022. Associations between smoking to relieve stress, motivation to stop and quit attempts across the social spectrum: a population survey in England. PLOS ONE, 17, e0268447. Available at: https://pubmed.ncbi.nlm.nih.gov/35580121/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2019. Health matters: stopping smoking – what works? Available at: https://www.gov.uk/government/publications/health-matters-stopping-smoking-what-works/health-matters-stopping-smoking-what-works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Smith, C.E., Hill, S.E. and Amos, A. 2020. Impact of specialist and primary care stop smoking support on socio-economic inequalities in cessation in the United Kingdom: a systematic review and national equity initial review. Addiction, 115(1), pp.34–46. Available at: https://pubmed.ncbi.nlm.nih.gov/31357250/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Welsh Government. 2026. Smoking and drinking alcohol: National Survey for Wales, April 2024 to March 2025. Available at: https://www.gov.wales/smoking-and-drinking-alcohol-national-survey-wales-april-2024-march-2025</a:t>
            </a:r>
          </a:p>
        </p:txBody>
      </p:sp>
    </p:spTree>
    <p:extLst>
      <p:ext uri="{BB962C8B-B14F-4D97-AF65-F5344CB8AC3E}">
        <p14:creationId xmlns:p14="http://schemas.microsoft.com/office/powerpoint/2010/main" val="326331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029CE1-7068-B883-B6C0-895389097780}"/>
              </a:ext>
            </a:extLst>
          </p:cNvPr>
          <p:cNvSpPr txBox="1"/>
          <p:nvPr/>
        </p:nvSpPr>
        <p:spPr>
          <a:xfrm>
            <a:off x="3048000" y="1333448"/>
            <a:ext cx="60960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Abhishek Saini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2613438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Dr Hamdi Hussain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1- Group Presentation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(Practice intervention)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Task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97B4F0-5378-2230-B2AB-F2A4ECC1C4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15317" y="360863"/>
            <a:ext cx="1460671" cy="12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60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74E794-6EEF-EE2F-0EB6-996EEA548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ABCBF3E-D86C-422E-2E7B-76A4DF5D2A31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BREATH FREE,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763396-6343-7D67-3B82-801C11E133A3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“Don’t let smoking choose your future”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906E92-8372-DEA8-6853-627C2019FC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C33108-B63F-B502-28F3-A812227FAC68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95715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EB2417-928C-5902-BB45-C324A3921F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4747" y="1467555"/>
            <a:ext cx="3966202" cy="3954639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762000" y="745071"/>
            <a:ext cx="6812280" cy="4339488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Smoking-Cessation Health Promotion Campaign for Young Adults Aged 18–24</a:t>
            </a:r>
            <a:br>
              <a:rPr lang="en-US" sz="5300" b="1" dirty="0">
                <a:latin typeface="+mn-lt"/>
              </a:rPr>
            </a:br>
            <a:endParaRPr lang="en-GB" sz="2700" b="1" dirty="0"/>
          </a:p>
        </p:txBody>
      </p:sp>
    </p:spTree>
    <p:extLst>
      <p:ext uri="{BB962C8B-B14F-4D97-AF65-F5344CB8AC3E}">
        <p14:creationId xmlns:p14="http://schemas.microsoft.com/office/powerpoint/2010/main" val="23210825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campaign aims at raising awareness of smoking and preventing smoking among young adults.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Activities promote quit attempts and involvement in evidence-based support. (ASH, 2025)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7" y="1576696"/>
            <a:ext cx="8951205" cy="5037728"/>
          </a:xfrm>
        </p:spPr>
      </p:pic>
      <p:pic>
        <p:nvPicPr>
          <p:cNvPr id="3" name="Content Placeholder 1">
            <a:extLst>
              <a:ext uri="{FF2B5EF4-FFF2-40B4-BE49-F238E27FC236}">
                <a16:creationId xmlns:a16="http://schemas.microsoft.com/office/drawing/2014/main" id="{EB41C151-631B-E51C-5746-2D7D02A79CC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6" y="1482430"/>
            <a:ext cx="8951205" cy="503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753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Delivery Strategy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recruitment of participants will be supported by universities, colleges and community organizations.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Sessions will be a mix of in-person and at-home learning.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Flexibility of participation will be able to overcome accessibility barriers.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Participants will be given information on cessation services available.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273" y="1690688"/>
            <a:ext cx="7409454" cy="4170033"/>
          </a:xfrm>
        </p:spPr>
      </p:pic>
    </p:spTree>
    <p:extLst>
      <p:ext uri="{BB962C8B-B14F-4D97-AF65-F5344CB8AC3E}">
        <p14:creationId xmlns:p14="http://schemas.microsoft.com/office/powerpoint/2010/main" val="3670051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Eight-Week Intervention Activities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942122" cy="2793876"/>
          </a:xfrm>
        </p:spPr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1-2 build awareness of the harms of smoking and discover smoking triggers.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3-4 provide motivation, quit goals and coping strategies. (Hartmann-Boyce et al.,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Wks 5-6 add in cessation options/relaxation techniques for relapse prevention.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Peer encouragement and progress evaluation is a focus in Weeks 7-8. (Hartmann-Boyce et al., 2021a)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075" y="3003767"/>
            <a:ext cx="9394371" cy="5287142"/>
          </a:xfrm>
        </p:spPr>
      </p:pic>
    </p:spTree>
    <p:extLst>
      <p:ext uri="{BB962C8B-B14F-4D97-AF65-F5344CB8AC3E}">
        <p14:creationId xmlns:p14="http://schemas.microsoft.com/office/powerpoint/2010/main" val="126675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Behavioral Support and Cessation Treatments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Behavioural counselling guides participants in creating individual quit plans. (Hartmann-Boyce et al., 2021b), see also)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NRT can help minimize withdrawal symptoms and aid in quitting. (Hartmann-Boyce et al., 2018)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E-cigarettes can help adults quit smoking. (Hajek et al., 2019; Hartmann-Boyce et al., 2021b)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to quit should be separated from the initiation of nicotine. (Beard et al., 2022; NHS, 2021c)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568" y="1489466"/>
            <a:ext cx="8328902" cy="4687497"/>
          </a:xfrm>
        </p:spPr>
      </p:pic>
    </p:spTree>
    <p:extLst>
      <p:ext uri="{BB962C8B-B14F-4D97-AF65-F5344CB8AC3E}">
        <p14:creationId xmlns:p14="http://schemas.microsoft.com/office/powerpoint/2010/main" val="1414767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Process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Number of participants enrolled will be measured using recruitment records.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Weekly attendance records will be kept and programmed will be completed.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Activity records will be used to track participant use of campaign resources.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Delivering challenges and areas for improvement will be identified through feedback forms. (Woodrow et al., 2024)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2161309"/>
            <a:ext cx="5862990" cy="3299684"/>
          </a:xfrm>
        </p:spPr>
      </p:pic>
    </p:spTree>
    <p:extLst>
      <p:ext uri="{BB962C8B-B14F-4D97-AF65-F5344CB8AC3E}">
        <p14:creationId xmlns:p14="http://schemas.microsoft.com/office/powerpoint/2010/main" val="15839573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and Outcome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baseline and week-8 results of knowledge questionnaires will be compared. (Public Health England, 2019)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Quitting confidence and reported quit intentions will be measured via participant surveys. (Tattan-Birch et al.,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Engagement in cessation services will be measured by referral records. (Public Health England, 2019)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Quit attempts and self-reported abstinence will be documented on follow-up questionnaires. (Public Health England, 2019)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766" y="1825625"/>
            <a:ext cx="6184747" cy="3810351"/>
          </a:xfrm>
        </p:spPr>
      </p:pic>
    </p:spTree>
    <p:extLst>
      <p:ext uri="{BB962C8B-B14F-4D97-AF65-F5344CB8AC3E}">
        <p14:creationId xmlns:p14="http://schemas.microsoft.com/office/powerpoint/2010/main" val="35539658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and Outcome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baseline and week-8 results of knowledge questionnaires will be compared.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Quitting confidence and reported quit intentions will be measured via participant surveys. (Tattan-Birch et al., 2021)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Engagement in cessation services will be measured by referral records.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 attempts and self-reported abstinence will be documented on follow-up questionnaires. (Public Health England, 2019)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0680" y="1825625"/>
            <a:ext cx="6184747" cy="3810351"/>
          </a:xfrm>
        </p:spPr>
      </p:pic>
    </p:spTree>
    <p:extLst>
      <p:ext uri="{BB962C8B-B14F-4D97-AF65-F5344CB8AC3E}">
        <p14:creationId xmlns:p14="http://schemas.microsoft.com/office/powerpoint/2010/main" val="13009856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Poster and Partners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740965" cy="4351338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BREATHE FREE, LIVE FREE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Eight weeks. One decision. A healthier future.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Free quitting support, coping strategies and treatment information will be provided.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Specialist stop smoking pathways will be provided by NHS Stop Smoking Services (NHS, 2021a).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Smoking-health information is available at credible sources, such as ASH or Cancer Research UK.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tangible NHS-supported quitting provision (Welsh Government, 2025).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513" y="2047095"/>
            <a:ext cx="6383384" cy="3592562"/>
          </a:xfrm>
        </p:spPr>
      </p:pic>
    </p:spTree>
    <p:extLst>
      <p:ext uri="{BB962C8B-B14F-4D97-AF65-F5344CB8AC3E}">
        <p14:creationId xmlns:p14="http://schemas.microsoft.com/office/powerpoint/2010/main" val="1252612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Local and National Campaign Partners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0283" y="1805533"/>
            <a:ext cx="6294912" cy="4351338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Stop Smoking Services by the NHS offer specialist advice and support to quit smoking. (NHS,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NHS pathways for quitting. (Welsh Government,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ASH offers tobacco-control facts and statistics.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Research UK offers educational information on smoking and the risks of cancer.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691" y="1318161"/>
            <a:ext cx="4262385" cy="5326083"/>
          </a:xfrm>
        </p:spPr>
      </p:pic>
    </p:spTree>
    <p:extLst>
      <p:ext uri="{BB962C8B-B14F-4D97-AF65-F5344CB8AC3E}">
        <p14:creationId xmlns:p14="http://schemas.microsoft.com/office/powerpoint/2010/main" val="2206548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44880"/>
            <a:ext cx="11155680" cy="5608320"/>
          </a:xfrm>
        </p:spPr>
        <p:txBody>
          <a:bodyPr anchor="ctr">
            <a:normAutofit fontScale="4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2025. Smoking statistics. Available at: https://ash.org.uk/resources/view/smoking-statistics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Beard, E., Brown, J. and Shahab, L. 2022. Association of quarterly prevalence of e-cigarette use with ever regular smoking among young adults in England: a time-series analysis between 2007 and 2018. Addiction, 117(8), pp.2283–2293. Available at: https://pubmed.ncbi.nlm.nih.gov/35263816/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Brose, L.S., Brown, J., Robson, D. and McNeill, A. 2020b. Mental health, smoking, harm reduction and quit attempts—a population survey in England. BMC Public Health, 20(1), p.1237. Available at: https://pubmed.ncbi.nlm.nih.gov/32795286/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Hajek, P., Phillips-Waller, A., Przulj, D., Pesola, F., Myers Smith, K., Bisal, N., Li, J., Parrott, S., Sasieni, P., Dawkins, L., Ross, L., Goniewicz, M., Wu, Q. and McRobbie, H.J. 2019. E-cigarettes compared with nicotine replacement therapy within the UK Stop Smoking Services: the TEC RCT. Health Technology Assessment, 23(43), pp.1–82. Available at: https://pubmed.ncbi.nlm.nih.gov/31434605/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Chepkin, S.C., Ye, W., Bullen, C. and Lancaster, T. 2018. Nicotine replacement therapy versus control for smoking cessation. Cochrane Database of Systematic Reviews, 5, CD000146. Available at: https://pubmed.ncbi.nlm.nih.gov/29852054/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Livingstone-Banks, J., Ordóñez-Mena, J.M., Fanshawe, T.R., Lindson, N., Freeman, S.C., Sutton, A.J., Theodoulou, A. and Aveyard, P. 2021a. Behavioural interventions for smoking cessation: an overview and network meta-analysis. Cochrane Database of Systematic Reviews, 1(1), CD013229. Available at: https://pubmed.ncbi.nlm.nih.gov/33411338/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McRobbie, H., Butler, A.R., Lindson, N., Bullen, C., Begh, R., Theodoulou, A., Notley, C., Rigotti, N.A., Turner, T., Fanshawe, T.R. and Hajek, P. 2021b. Electronic cigarettes for smoking cessation. Cochrane Database of Systematic Reviews, 9(9), CD010216. Available at: https://pubmed.ncbi.nlm.nih.gov/34519354/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2021a. NHS stop smoking services help you quit. Available at: https://www.nhs.uk/live-well/quit-smoking/nhs-stop-smoking-services-help-you-quit/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2021b. Quit smoking. Available at: https://www.nhs.uk/live-well/quit-smoking/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2021c. Using e-cigarettes to stop smoking. Available at: https://www.nhs.uk/live-well/quit-smoking/using-e-cigarettes-to-stop-smoking/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Excellence). 2021. Tobacco: preventing uptake, promoting quitting and treating dependence. NICE guideline NG209. Updated 2025. Available at: https://www.nice.org.uk/guidance/ng209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2019. Health matters: stopping smoking – what works? Available at: https://www.gov.uk/government/publications/health-matters-stopping-smoking-what-works/health-matters-stopping-smoking-what-works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Tattan-Birch, H., Brown, J., Kock, L. and Shahab, L. 2021. Moderators of the association between regular smoking exposure and motivation and attempts to quit: a repeat cross-sectional study. Addiction, 116(10), pp.2837–2846. Available at: https://pubmed.ncbi.nlm.nih.gov/33739568/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Government. 2025. NHS smoking cessation services: September to December 2024. Available at: https://www.gov.wales/nhs-smoking-cessation-services-september-december-2024-html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Woodrow, N., Gillespie, D., Kitchin, L., O’Brien, M., Chapman, S., Chng, N.R., Passey, A., Aquino, M.R.J., Clarke, Z. and Goyder, E. 2024. Reintroducing face-to-face support alongside remote support to form a hybrid stop smoking service in England: a formative mixed methods evaluation. BMC Public Health, 24(1), p.718. Available at: https://pubmed.ncbi.nlm.nih.gov/38448869/</a:t>
            </a:r>
          </a:p>
        </p:txBody>
      </p:sp>
    </p:spTree>
    <p:extLst>
      <p:ext uri="{BB962C8B-B14F-4D97-AF65-F5344CB8AC3E}">
        <p14:creationId xmlns:p14="http://schemas.microsoft.com/office/powerpoint/2010/main" val="33317887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6718B4-6D4F-DCB4-C68F-0ABB71409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E5BE2D-905D-8020-59C8-0CE5F8CAB912}"/>
              </a:ext>
            </a:extLst>
          </p:cNvPr>
          <p:cNvSpPr txBox="1"/>
          <p:nvPr/>
        </p:nvSpPr>
        <p:spPr>
          <a:xfrm>
            <a:off x="1399593" y="1400239"/>
            <a:ext cx="8439474" cy="45653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Bianca Vili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2210551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LCHS7000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 Hamdi Hussain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Component 1- Group Presentation (Practice Interventions)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TASK:3</a:t>
            </a:r>
          </a:p>
        </p:txBody>
      </p:sp>
      <p:pic>
        <p:nvPicPr>
          <p:cNvPr id="4" name="Picture 3" descr="SCVO | Sandwell Council of Voluntary Organisations.">
            <a:extLst>
              <a:ext uri="{FF2B5EF4-FFF2-40B4-BE49-F238E27FC236}">
                <a16:creationId xmlns:a16="http://schemas.microsoft.com/office/drawing/2014/main" id="{7614FF35-FF88-6E30-8B6B-6778421A2E7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43"/>
          <a:stretch/>
        </p:blipFill>
        <p:spPr bwMode="auto">
          <a:xfrm>
            <a:off x="8665586" y="410547"/>
            <a:ext cx="2605794" cy="11023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642637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5FDCD88-8305-5266-3B6F-BF9004C46FF5}"/>
              </a:ext>
            </a:extLst>
          </p:cNvPr>
          <p:cNvSpPr txBox="1"/>
          <p:nvPr/>
        </p:nvSpPr>
        <p:spPr>
          <a:xfrm>
            <a:off x="1" y="640080"/>
            <a:ext cx="658090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   BREATH FREE,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              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9B9A96-8FA7-C709-6B1D-8F57F63C007D}"/>
              </a:ext>
            </a:extLst>
          </p:cNvPr>
          <p:cNvSpPr txBox="1"/>
          <p:nvPr/>
        </p:nvSpPr>
        <p:spPr>
          <a:xfrm>
            <a:off x="374072" y="4636008"/>
            <a:ext cx="5375563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b="1" i="1" dirty="0"/>
              <a:t>“Don’t let smoking choose your future”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60A46B-C164-3017-42BF-8F4AAB742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83231F-F411-D68F-3E18-0138DB408A40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928869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F588620-D7F8-EB56-70B4-FB298744B580}"/>
              </a:ext>
            </a:extLst>
          </p:cNvPr>
          <p:cNvSpPr txBox="1"/>
          <p:nvPr/>
        </p:nvSpPr>
        <p:spPr>
          <a:xfrm>
            <a:off x="768096" y="1554480"/>
            <a:ext cx="110975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/>
              <a:t>Benefits and Challenges of Quitting Smoking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A70E1F-A7A8-64E8-7B4F-281F1B915EA2}"/>
              </a:ext>
            </a:extLst>
          </p:cNvPr>
          <p:cNvSpPr txBox="1"/>
          <p:nvPr/>
        </p:nvSpPr>
        <p:spPr>
          <a:xfrm>
            <a:off x="987553" y="2596896"/>
            <a:ext cx="51084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 b="1" dirty="0"/>
          </a:p>
          <a:p>
            <a:pPr>
              <a:lnSpc>
                <a:spcPct val="150000"/>
              </a:lnSpc>
            </a:pPr>
            <a:r>
              <a:rPr lang="en-GB" sz="2400" b="1" dirty="0"/>
              <a:t> Target group: </a:t>
            </a:r>
            <a:r>
              <a:rPr lang="en-GB" sz="2400" dirty="0"/>
              <a:t>Young Adults Aged 18-24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 </a:t>
            </a:r>
            <a:r>
              <a:rPr lang="en-GB" sz="2400" b="1" dirty="0"/>
              <a:t>Health behaviour: </a:t>
            </a:r>
            <a:r>
              <a:rPr lang="en-GB" sz="2400" dirty="0"/>
              <a:t>Smoking cessation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 Campaign: </a:t>
            </a:r>
            <a:r>
              <a:rPr lang="en-GB" sz="2400" dirty="0"/>
              <a:t>BREATHE FREE, LIVE FREE</a:t>
            </a:r>
            <a:endParaRPr lang="en-GB" sz="2400" b="1" dirty="0"/>
          </a:p>
          <a:p>
            <a:endParaRPr lang="en-GB" sz="2400" b="1" dirty="0"/>
          </a:p>
        </p:txBody>
      </p:sp>
      <p:pic>
        <p:nvPicPr>
          <p:cNvPr id="12" name="Picture 11" descr="Stop Smoking Free Stock Photo - Public Domain Pictures">
            <a:extLst>
              <a:ext uri="{FF2B5EF4-FFF2-40B4-BE49-F238E27FC236}">
                <a16:creationId xmlns:a16="http://schemas.microsoft.com/office/drawing/2014/main" id="{2CFA9CB7-E97D-777E-D498-4F335064B8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370064" y="4534080"/>
            <a:ext cx="3694176" cy="1876556"/>
          </a:xfrm>
          <a:prstGeom prst="rect">
            <a:avLst/>
          </a:prstGeom>
        </p:spPr>
      </p:pic>
      <p:pic>
        <p:nvPicPr>
          <p:cNvPr id="15" name="Picture 14" descr="Diverse people joining hands together teamwor.. | Royalty free stock ...">
            <a:extLst>
              <a:ext uri="{FF2B5EF4-FFF2-40B4-BE49-F238E27FC236}">
                <a16:creationId xmlns:a16="http://schemas.microsoft.com/office/drawing/2014/main" id="{849FBBC1-A377-5F87-176A-A1C97BC747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669024" y="2931162"/>
            <a:ext cx="2328672" cy="190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20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3C1244-D58D-E6B5-1D21-524C62CC2DDA}"/>
              </a:ext>
            </a:extLst>
          </p:cNvPr>
          <p:cNvSpPr txBox="1"/>
          <p:nvPr/>
        </p:nvSpPr>
        <p:spPr>
          <a:xfrm>
            <a:off x="1243583" y="1335024"/>
            <a:ext cx="9429180" cy="1018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/>
              <a:t>Campaign Aim: </a:t>
            </a:r>
            <a:r>
              <a:rPr lang="en-GB" dirty="0"/>
              <a:t>To support young adults aged 18-24 to stop smoking by increasing motivation,                     building confidence and providing practical support to manage cravings and prevent relapse.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DD8630-B06E-9AE5-5815-4E95302C671E}"/>
              </a:ext>
            </a:extLst>
          </p:cNvPr>
          <p:cNvSpPr txBox="1"/>
          <p:nvPr/>
        </p:nvSpPr>
        <p:spPr>
          <a:xfrm>
            <a:off x="1243584" y="3438144"/>
            <a:ext cx="5185899" cy="2126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Physiological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Psychological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Social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Behaviour-change models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Barriers and campaign solution</a:t>
            </a:r>
          </a:p>
        </p:txBody>
      </p:sp>
      <p:pic>
        <p:nvPicPr>
          <p:cNvPr id="13" name="Picture 12" descr="Premium Vector | Man quit smoking concept young guy broke cigarette ...">
            <a:extLst>
              <a:ext uri="{FF2B5EF4-FFF2-40B4-BE49-F238E27FC236}">
                <a16:creationId xmlns:a16="http://schemas.microsoft.com/office/drawing/2014/main" id="{FB2378DE-F52C-CA67-737E-FDD0F0C126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29483" y="3085198"/>
            <a:ext cx="3825785" cy="25163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2D535A-0EBD-7DE3-06D4-EC89F887E84F}"/>
              </a:ext>
            </a:extLst>
          </p:cNvPr>
          <p:cNvSpPr txBox="1"/>
          <p:nvPr/>
        </p:nvSpPr>
        <p:spPr>
          <a:xfrm>
            <a:off x="8063345" y="318654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2114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2511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C9C84-BCA9-F7D0-7C90-9CB8B23A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12" y="365125"/>
            <a:ext cx="9086088" cy="1325563"/>
          </a:xfrm>
        </p:spPr>
        <p:txBody>
          <a:bodyPr/>
          <a:lstStyle/>
          <a:p>
            <a:r>
              <a:rPr lang="en-GB" b="1" dirty="0"/>
              <a:t>Why focus on young adults?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325C4B4-A052-400E-B236-E3E2DDB0B7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082" y="2354473"/>
            <a:ext cx="4656358" cy="256925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35D043C-4C5E-CE38-864E-F56717CDE748}"/>
              </a:ext>
            </a:extLst>
          </p:cNvPr>
          <p:cNvSpPr txBox="1"/>
          <p:nvPr/>
        </p:nvSpPr>
        <p:spPr>
          <a:xfrm>
            <a:off x="5472112" y="1900238"/>
            <a:ext cx="6719887" cy="3924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b="1" dirty="0"/>
              <a:t>8.1</a:t>
            </a:r>
            <a:r>
              <a:rPr lang="en-GB" dirty="0"/>
              <a:t> of 18-24 years 0lds are current cigarette smoking in UK 2024 (ONS, 2025)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Young adulthood involves changes in </a:t>
            </a:r>
            <a:r>
              <a:rPr lang="en-GB" b="1" dirty="0"/>
              <a:t>education, Work, relationship and independence.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Smoking can become connected to </a:t>
            </a:r>
            <a:r>
              <a:rPr lang="en-GB" b="1" dirty="0"/>
              <a:t>stress, socialising and daily routines.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Early support can help prevent smoking becoming a long-term habit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6BE76C-C4CD-424B-FA0F-8F42DE926F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9638" y="5532436"/>
            <a:ext cx="3428999" cy="119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9990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E20CE-80AF-317A-EC4C-E2579580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344" y="365125"/>
            <a:ext cx="9744456" cy="1325563"/>
          </a:xfrm>
        </p:spPr>
        <p:txBody>
          <a:bodyPr/>
          <a:lstStyle/>
          <a:p>
            <a:r>
              <a:rPr lang="en-GB" b="1" dirty="0"/>
              <a:t>Physical Benefits of Stopping Smoking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C586B7-9CC0-9BEF-9456-824CEECC4314}"/>
              </a:ext>
            </a:extLst>
          </p:cNvPr>
          <p:cNvSpPr txBox="1"/>
          <p:nvPr/>
        </p:nvSpPr>
        <p:spPr>
          <a:xfrm>
            <a:off x="1133856" y="1690688"/>
            <a:ext cx="2779479" cy="35118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       </a:t>
            </a:r>
            <a:r>
              <a:rPr lang="en-GB" b="1" dirty="0"/>
              <a:t>Short term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Easer breathing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More energy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Improve taste and smell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circulation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Less coughing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Whiter tooths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Better-smelling breath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FECB8E-6BA8-DBD7-7A5E-64DF39976B2F}"/>
              </a:ext>
            </a:extLst>
          </p:cNvPr>
          <p:cNvSpPr txBox="1"/>
          <p:nvPr/>
        </p:nvSpPr>
        <p:spPr>
          <a:xfrm>
            <a:off x="7744408" y="3429000"/>
            <a:ext cx="3885617" cy="2542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      Long term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heart disease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stroke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lung disease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smoking-related </a:t>
            </a:r>
          </a:p>
          <a:p>
            <a:pPr>
              <a:lnSpc>
                <a:spcPct val="150000"/>
              </a:lnSpc>
            </a:pPr>
            <a:r>
              <a:rPr lang="en-GB" dirty="0"/>
              <a:t>     cancers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A7184D-6BD4-F0B9-5B2A-14CC16E4090A}"/>
              </a:ext>
            </a:extLst>
          </p:cNvPr>
          <p:cNvSpPr txBox="1"/>
          <p:nvPr/>
        </p:nvSpPr>
        <p:spPr>
          <a:xfrm>
            <a:off x="493776" y="6455664"/>
            <a:ext cx="32475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i="1" dirty="0"/>
              <a:t>NHS (2023) –Benefits of quitting smoking</a:t>
            </a:r>
          </a:p>
        </p:txBody>
      </p:sp>
      <p:pic>
        <p:nvPicPr>
          <p:cNvPr id="15" name="Picture 14" descr="Revisiones_bibliográficas TyO_Web: Thyroid Ultrasound">
            <a:extLst>
              <a:ext uri="{FF2B5EF4-FFF2-40B4-BE49-F238E27FC236}">
                <a16:creationId xmlns:a16="http://schemas.microsoft.com/office/drawing/2014/main" id="{19A7E1D5-3F50-91C9-1B29-952D2F4997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447593" y="2666212"/>
            <a:ext cx="2601432" cy="24106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727E68E-EE16-68A5-1C0A-63C87B8E7259}"/>
              </a:ext>
            </a:extLst>
          </p:cNvPr>
          <p:cNvSpPr txBox="1"/>
          <p:nvPr/>
        </p:nvSpPr>
        <p:spPr>
          <a:xfrm>
            <a:off x="4656936" y="5076874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paveca3.blogspot.com/2011/05/thyroid-ultrasound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641E3-304B-11CA-E440-6FB73AAF04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780" y="1451350"/>
            <a:ext cx="2546876" cy="199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1420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4FED9-DDA4-8CDB-6615-ABA587C96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8" y="365125"/>
            <a:ext cx="8226552" cy="1325563"/>
          </a:xfrm>
        </p:spPr>
        <p:txBody>
          <a:bodyPr/>
          <a:lstStyle/>
          <a:p>
            <a:r>
              <a:rPr lang="en-GB" b="1"/>
              <a:t>Psychological Benefits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EBD7AA-BD63-2F16-FA85-7A3C67DEC0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392" y="2394013"/>
            <a:ext cx="4553712" cy="30495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790C2C-68CA-CADD-597F-16B5EFFFA5CF}"/>
              </a:ext>
            </a:extLst>
          </p:cNvPr>
          <p:cNvSpPr txBox="1"/>
          <p:nvPr/>
        </p:nvSpPr>
        <p:spPr>
          <a:xfrm>
            <a:off x="6386513" y="2394013"/>
            <a:ext cx="5072062" cy="2957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Stopping smoking can bring you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mood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Reduced anxiety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Reduced stress after stop smoking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Greater confidence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sense of control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Increased self-efficacy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035427-B348-5343-06AD-5BC3C4489FD7}"/>
              </a:ext>
            </a:extLst>
          </p:cNvPr>
          <p:cNvSpPr txBox="1"/>
          <p:nvPr/>
        </p:nvSpPr>
        <p:spPr>
          <a:xfrm>
            <a:off x="310896" y="6492875"/>
            <a:ext cx="594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i="1" dirty="0"/>
              <a:t>NHS (2022)-Stopping smoking for your mental health</a:t>
            </a:r>
          </a:p>
        </p:txBody>
      </p:sp>
      <p:pic>
        <p:nvPicPr>
          <p:cNvPr id="13" name="Picture 12" descr="Unity">
            <a:extLst>
              <a:ext uri="{FF2B5EF4-FFF2-40B4-BE49-F238E27FC236}">
                <a16:creationId xmlns:a16="http://schemas.microsoft.com/office/drawing/2014/main" id="{C9239E78-FC71-3B50-B150-AFFB292102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753600" y="4965700"/>
            <a:ext cx="2156012" cy="152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1727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11840-9AFB-3808-CA68-D891E236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152" y="365125"/>
            <a:ext cx="6708648" cy="951611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sz="4000" b="1" dirty="0"/>
              <a:t>Social Benefits of Quitting</a:t>
            </a:r>
            <a:endParaRPr lang="en-GB" sz="4000" dirty="0"/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A98856E8-66DC-EC24-D327-0E1C0CA209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9175980"/>
              </p:ext>
            </p:extLst>
          </p:nvPr>
        </p:nvGraphicFramePr>
        <p:xfrm>
          <a:off x="3638938" y="1530220"/>
          <a:ext cx="7714861" cy="4608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9" name="Picture 18" descr="Gen Z's Pursuit of Well-Being Over Wealth: A Rising Trend">
            <a:extLst>
              <a:ext uri="{FF2B5EF4-FFF2-40B4-BE49-F238E27FC236}">
                <a16:creationId xmlns:a16="http://schemas.microsoft.com/office/drawing/2014/main" id="{01D78EF7-7399-D8F7-4733-5B8C86AB135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7794" y="1679511"/>
            <a:ext cx="3411474" cy="414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0241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1AD78-AB67-D109-EC4C-322831D09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           What Makes Quitting Difficult </a:t>
            </a:r>
            <a:r>
              <a:rPr lang="en-GB"/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1D53BD-1F11-0DCF-AE23-D8504E8CCB6D}"/>
              </a:ext>
            </a:extLst>
          </p:cNvPr>
          <p:cNvSpPr txBox="1"/>
          <p:nvPr/>
        </p:nvSpPr>
        <p:spPr>
          <a:xfrm>
            <a:off x="1115568" y="2176272"/>
            <a:ext cx="2481449" cy="25423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Nicotine dependence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Stress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Peer influence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Routine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Social situation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Low confidence</a:t>
            </a:r>
          </a:p>
        </p:txBody>
      </p:sp>
      <p:sp>
        <p:nvSpPr>
          <p:cNvPr id="17" name="Oval 16" descr="Why Quitting Smoking Is So Hard: The Psychology Behind Addiction">
            <a:extLst>
              <a:ext uri="{FF2B5EF4-FFF2-40B4-BE49-F238E27FC236}">
                <a16:creationId xmlns:a16="http://schemas.microsoft.com/office/drawing/2014/main" id="{F7CDFAFB-CF63-42D3-90CD-BEFE1B7F6F49}"/>
              </a:ext>
            </a:extLst>
          </p:cNvPr>
          <p:cNvSpPr/>
          <p:nvPr/>
        </p:nvSpPr>
        <p:spPr>
          <a:xfrm>
            <a:off x="5728591" y="3101263"/>
            <a:ext cx="2720645" cy="2556587"/>
          </a:xfrm>
          <a:prstGeom prst="ellipse">
            <a:avLst/>
          </a:prstGeom>
          <a:blipFill>
            <a:blip r:embed="rId5">
              <a:extLs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 descr="Study on Smoking in America: Stress and Cessation Behavior - Forward ...">
            <a:extLst>
              <a:ext uri="{FF2B5EF4-FFF2-40B4-BE49-F238E27FC236}">
                <a16:creationId xmlns:a16="http://schemas.microsoft.com/office/drawing/2014/main" id="{85F9D29D-2E14-DAF8-E613-6EB224CAEB01}"/>
              </a:ext>
            </a:extLst>
          </p:cNvPr>
          <p:cNvSpPr/>
          <p:nvPr/>
        </p:nvSpPr>
        <p:spPr>
          <a:xfrm>
            <a:off x="7128588" y="1371600"/>
            <a:ext cx="2426790" cy="2057399"/>
          </a:xfrm>
          <a:prstGeom prst="ellipse">
            <a:avLst/>
          </a:prstGeom>
          <a:blipFill>
            <a:blip r:embed="rId7">
              <a:extLs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rcRect/>
            <a:stretch>
              <a:fillRect l="-38000" r="-38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 descr="Complimentary Friends Enjoying Coffee Image | Download at Stockcake ...">
            <a:extLst>
              <a:ext uri="{FF2B5EF4-FFF2-40B4-BE49-F238E27FC236}">
                <a16:creationId xmlns:a16="http://schemas.microsoft.com/office/drawing/2014/main" id="{FBB158D5-C24F-948A-C458-BEF1971E40B5}"/>
              </a:ext>
            </a:extLst>
          </p:cNvPr>
          <p:cNvSpPr/>
          <p:nvPr/>
        </p:nvSpPr>
        <p:spPr>
          <a:xfrm>
            <a:off x="8927011" y="3518413"/>
            <a:ext cx="2426789" cy="2484057"/>
          </a:xfrm>
          <a:prstGeom prst="ellipse">
            <a:avLst/>
          </a:prstGeom>
          <a:blipFill>
            <a:blip r:embed="rId9">
              <a:extLst>
                <a:ext uri="{837473B0-CC2E-450A-ABE3-18F120FF3D39}">
                  <a1611:picAttrSrcUrl xmlns:a1611="http://schemas.microsoft.com/office/drawing/2016/11/main" r:id="rId10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6647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FC541C-BFCC-495D-E059-88CFC60D5507}"/>
              </a:ext>
            </a:extLst>
          </p:cNvPr>
          <p:cNvSpPr txBox="1"/>
          <p:nvPr/>
        </p:nvSpPr>
        <p:spPr>
          <a:xfrm>
            <a:off x="1792224" y="21945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pic>
        <p:nvPicPr>
          <p:cNvPr id="6" name="Picture 5" descr="The Health Belief Model – Methods for Stress Management">
            <a:extLst>
              <a:ext uri="{FF2B5EF4-FFF2-40B4-BE49-F238E27FC236}">
                <a16:creationId xmlns:a16="http://schemas.microsoft.com/office/drawing/2014/main" id="{3AFB6325-8461-9135-7C0D-F0C2B289B3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53223" y="3535729"/>
            <a:ext cx="2204980" cy="16208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49DB9F-2172-2685-85D9-12F949AD79D0}"/>
              </a:ext>
            </a:extLst>
          </p:cNvPr>
          <p:cNvSpPr txBox="1"/>
          <p:nvPr/>
        </p:nvSpPr>
        <p:spPr>
          <a:xfrm>
            <a:off x="1642188" y="914400"/>
            <a:ext cx="98344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Behaviour-Change Models and Barriers</a:t>
            </a: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4EAC4-BF1D-CDC2-D958-716FEF3F1728}"/>
              </a:ext>
            </a:extLst>
          </p:cNvPr>
          <p:cNvSpPr txBox="1"/>
          <p:nvPr/>
        </p:nvSpPr>
        <p:spPr>
          <a:xfrm>
            <a:off x="1014413" y="2563892"/>
            <a:ext cx="5514975" cy="3788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The Transtheoretical Model considers the participants' readiness to change.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The Health Belief Model includes perceived risk, perceived benefits and barriers.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COM-B considers if there is capability, opportunity and motivation for quitting smoking.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Key challenges are nicotine addiction, stress, social factors, and withdrawal and relapse (</a:t>
            </a:r>
            <a:r>
              <a:rPr lang="en-US" dirty="0" err="1"/>
              <a:t>Tattan</a:t>
            </a:r>
            <a:r>
              <a:rPr lang="en-US" dirty="0"/>
              <a:t>-Birch et al., 2021; Perski et al., 2022).</a:t>
            </a:r>
          </a:p>
        </p:txBody>
      </p:sp>
      <p:pic>
        <p:nvPicPr>
          <p:cNvPr id="9" name="Picture 8" descr="Mapping Behavioural Journeys - Common Thread">
            <a:extLst>
              <a:ext uri="{FF2B5EF4-FFF2-40B4-BE49-F238E27FC236}">
                <a16:creationId xmlns:a16="http://schemas.microsoft.com/office/drawing/2014/main" id="{270C64EF-0812-3E99-933D-E592D0DD2E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647853" y="4925221"/>
            <a:ext cx="1828800" cy="1201453"/>
          </a:xfrm>
          <a:prstGeom prst="rect">
            <a:avLst/>
          </a:prstGeom>
        </p:spPr>
      </p:pic>
      <p:pic>
        <p:nvPicPr>
          <p:cNvPr id="12" name="Picture 11" descr="Transtheoretical Model - Stages of Change for Employees | Stages of ...">
            <a:extLst>
              <a:ext uri="{FF2B5EF4-FFF2-40B4-BE49-F238E27FC236}">
                <a16:creationId xmlns:a16="http://schemas.microsoft.com/office/drawing/2014/main" id="{BDDF1D54-5B9E-6FD2-81E3-C8AFA982C7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720589" y="1928607"/>
            <a:ext cx="2302674" cy="162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777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9DCAA-FAE1-12F2-538F-B03F1F1B5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6565"/>
            <a:ext cx="10515600" cy="1325563"/>
          </a:xfrm>
        </p:spPr>
        <p:txBody>
          <a:bodyPr/>
          <a:lstStyle/>
          <a:p>
            <a:r>
              <a:rPr lang="en-GB" b="1" dirty="0"/>
              <a:t>         </a:t>
            </a:r>
            <a:r>
              <a:rPr lang="en-GB" sz="3600" b="1" dirty="0"/>
              <a:t>Theory 1: Transtheoretical Model (TTM)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B948913-6ACF-5D56-E961-3314B313ED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651" y="2765584"/>
            <a:ext cx="3815588" cy="26151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6A0F490-678E-4961-AB89-5E0FE9574CFC}"/>
              </a:ext>
            </a:extLst>
          </p:cNvPr>
          <p:cNvSpPr txBox="1"/>
          <p:nvPr/>
        </p:nvSpPr>
        <p:spPr>
          <a:xfrm>
            <a:off x="685800" y="2071687"/>
            <a:ext cx="2936938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b="1" dirty="0"/>
              <a:t>Strategies of Smoking Cessation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Pre-contemplation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Contemplation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Preparation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Action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Maintenance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A0217B-86EE-21BB-958C-8274CF5376E3}"/>
              </a:ext>
            </a:extLst>
          </p:cNvPr>
          <p:cNvSpPr txBox="1"/>
          <p:nvPr/>
        </p:nvSpPr>
        <p:spPr>
          <a:xfrm>
            <a:off x="3986212" y="2071688"/>
            <a:ext cx="3438715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b="1" dirty="0"/>
              <a:t>Campaign application</a:t>
            </a:r>
          </a:p>
          <a:p>
            <a:endParaRPr lang="en-GB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Information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Motivation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Quit plan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Behavioural Support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Relapse prevention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E46201-7A90-85B9-7952-EDED50E756BB}"/>
              </a:ext>
            </a:extLst>
          </p:cNvPr>
          <p:cNvSpPr txBox="1"/>
          <p:nvPr/>
        </p:nvSpPr>
        <p:spPr>
          <a:xfrm>
            <a:off x="8272463" y="5872163"/>
            <a:ext cx="3334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1200" dirty="0"/>
              <a:t>(Prochaska and DiClemente, 1983: NICE, 2025)</a:t>
            </a:r>
          </a:p>
        </p:txBody>
      </p:sp>
    </p:spTree>
    <p:extLst>
      <p:ext uri="{BB962C8B-B14F-4D97-AF65-F5344CB8AC3E}">
        <p14:creationId xmlns:p14="http://schemas.microsoft.com/office/powerpoint/2010/main" val="36488448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A63ADE-389D-0F19-80DE-3D7BA1C10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wn Arrow 4">
            <a:extLst>
              <a:ext uri="{FF2B5EF4-FFF2-40B4-BE49-F238E27FC236}">
                <a16:creationId xmlns:a16="http://schemas.microsoft.com/office/drawing/2014/main" id="{77C032C1-2ED7-5CDE-0954-DD9DC9257464}"/>
              </a:ext>
            </a:extLst>
          </p:cNvPr>
          <p:cNvSpPr/>
          <p:nvPr/>
        </p:nvSpPr>
        <p:spPr>
          <a:xfrm>
            <a:off x="5554980" y="1446259"/>
            <a:ext cx="484632" cy="73581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E0869-03A0-E4E8-E78C-116EF1371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524" y="375134"/>
            <a:ext cx="9439275" cy="1315554"/>
          </a:xfrm>
        </p:spPr>
        <p:txBody>
          <a:bodyPr>
            <a:normAutofit/>
          </a:bodyPr>
          <a:lstStyle/>
          <a:p>
            <a:r>
              <a:rPr lang="en-GB" sz="4000" dirty="0"/>
              <a:t>            </a:t>
            </a:r>
            <a:r>
              <a:rPr lang="en-GB" sz="4000" b="1" dirty="0"/>
              <a:t>Theory 2: Health Belief Model (HBM)</a:t>
            </a:r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2CC009-9E82-410A-5E0F-8F6DF1690AD5}"/>
              </a:ext>
            </a:extLst>
          </p:cNvPr>
          <p:cNvSpPr txBox="1"/>
          <p:nvPr/>
        </p:nvSpPr>
        <p:spPr>
          <a:xfrm>
            <a:off x="3829050" y="2471738"/>
            <a:ext cx="37970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Susceptibility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Severity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Barriers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Cues to Action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Self-Efficacy</a:t>
            </a:r>
          </a:p>
          <a:p>
            <a:endParaRPr lang="en-GB" dirty="0"/>
          </a:p>
          <a:p>
            <a:r>
              <a:rPr lang="en-GB" dirty="0"/>
              <a:t>               </a:t>
            </a:r>
          </a:p>
        </p:txBody>
      </p:sp>
      <p:sp>
        <p:nvSpPr>
          <p:cNvPr id="10" name="Left-right Arrow 9">
            <a:extLst>
              <a:ext uri="{FF2B5EF4-FFF2-40B4-BE49-F238E27FC236}">
                <a16:creationId xmlns:a16="http://schemas.microsoft.com/office/drawing/2014/main" id="{3E5F8536-826A-803C-1ED5-C289D85F2C66}"/>
              </a:ext>
            </a:extLst>
          </p:cNvPr>
          <p:cNvSpPr/>
          <p:nvPr/>
        </p:nvSpPr>
        <p:spPr>
          <a:xfrm>
            <a:off x="6693408" y="3314017"/>
            <a:ext cx="1207008" cy="639763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9D48A6-AE85-2017-A611-0B302953A38C}"/>
              </a:ext>
            </a:extLst>
          </p:cNvPr>
          <p:cNvSpPr txBox="1"/>
          <p:nvPr/>
        </p:nvSpPr>
        <p:spPr>
          <a:xfrm>
            <a:off x="8247888" y="1859964"/>
            <a:ext cx="3105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/>
          </a:p>
          <a:p>
            <a:r>
              <a:rPr lang="en-GB" sz="2000" b="1" dirty="0"/>
              <a:t>    Campaign Solution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D1B604-152C-F6CE-48DE-4BBDF9B8BACE}"/>
              </a:ext>
            </a:extLst>
          </p:cNvPr>
          <p:cNvSpPr txBox="1"/>
          <p:nvPr/>
        </p:nvSpPr>
        <p:spPr>
          <a:xfrm>
            <a:off x="8247888" y="2359152"/>
            <a:ext cx="2798064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/>
          </a:p>
          <a:p>
            <a:pPr>
              <a:lnSpc>
                <a:spcPct val="150000"/>
              </a:lnSpc>
            </a:pPr>
            <a:r>
              <a:rPr lang="en-GB" sz="2400"/>
              <a:t>Increase awareness ,</a:t>
            </a:r>
          </a:p>
          <a:p>
            <a:pPr>
              <a:lnSpc>
                <a:spcPct val="150000"/>
              </a:lnSpc>
            </a:pPr>
            <a:r>
              <a:rPr lang="en-GB" sz="2400"/>
              <a:t>Reduce Barriers and </a:t>
            </a:r>
          </a:p>
          <a:p>
            <a:pPr>
              <a:lnSpc>
                <a:spcPct val="150000"/>
              </a:lnSpc>
            </a:pPr>
            <a:r>
              <a:rPr lang="en-GB" sz="2400"/>
              <a:t>Build Confidence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303356-6188-4384-8ED9-DE0CBD0167AB}"/>
              </a:ext>
            </a:extLst>
          </p:cNvPr>
          <p:cNvSpPr txBox="1"/>
          <p:nvPr/>
        </p:nvSpPr>
        <p:spPr>
          <a:xfrm>
            <a:off x="9180576" y="6400800"/>
            <a:ext cx="1959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(Rosenstock, 1974)</a:t>
            </a:r>
          </a:p>
        </p:txBody>
      </p:sp>
      <p:sp>
        <p:nvSpPr>
          <p:cNvPr id="8" name="Oval 7" descr="Health Belief Model &amp; Precaution Adoption Process in Smoking Cessation ...">
            <a:extLst>
              <a:ext uri="{FF2B5EF4-FFF2-40B4-BE49-F238E27FC236}">
                <a16:creationId xmlns:a16="http://schemas.microsoft.com/office/drawing/2014/main" id="{28F57A99-896E-7D51-A8B7-5AE5B0D9F4A9}"/>
              </a:ext>
            </a:extLst>
          </p:cNvPr>
          <p:cNvSpPr/>
          <p:nvPr/>
        </p:nvSpPr>
        <p:spPr>
          <a:xfrm>
            <a:off x="395478" y="2471738"/>
            <a:ext cx="3122676" cy="2606180"/>
          </a:xfrm>
          <a:prstGeom prst="ellipse">
            <a:avLst/>
          </a:prstGeom>
          <a:blipFill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73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EDA6C-9DAC-37BA-F595-F3504E771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</a:t>
            </a:r>
            <a:r>
              <a:rPr lang="en-GB" sz="4000" b="1" dirty="0"/>
              <a:t>Theory 3: COM-B Model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217B29-4CB3-87E2-5309-5C9F6DD7DA55}"/>
              </a:ext>
            </a:extLst>
          </p:cNvPr>
          <p:cNvSpPr txBox="1"/>
          <p:nvPr/>
        </p:nvSpPr>
        <p:spPr>
          <a:xfrm>
            <a:off x="1152144" y="1463040"/>
            <a:ext cx="9934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</a:t>
            </a:r>
            <a:r>
              <a:rPr lang="en-GB" sz="2000" b="1" dirty="0"/>
              <a:t>COM-B Model                                                                                                  Campaign solution</a:t>
            </a:r>
            <a:r>
              <a:rPr lang="en-GB" sz="2400" b="1" dirty="0"/>
              <a:t>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BC01A0-F9B1-13AC-1F64-6FB2CF7DFA29}"/>
              </a:ext>
            </a:extLst>
          </p:cNvPr>
          <p:cNvSpPr txBox="1"/>
          <p:nvPr/>
        </p:nvSpPr>
        <p:spPr>
          <a:xfrm>
            <a:off x="658368" y="2157984"/>
            <a:ext cx="372789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</a:t>
            </a:r>
            <a:r>
              <a:rPr lang="en-GB" dirty="0"/>
              <a:t> – Capability  = Knowledge and skills</a:t>
            </a:r>
          </a:p>
          <a:p>
            <a:endParaRPr lang="en-GB" dirty="0"/>
          </a:p>
          <a:p>
            <a:r>
              <a:rPr lang="en-GB" b="1" dirty="0"/>
              <a:t>O </a:t>
            </a:r>
            <a:r>
              <a:rPr lang="en-GB" dirty="0"/>
              <a:t>– Opportunity = Social and environmental support</a:t>
            </a:r>
          </a:p>
          <a:p>
            <a:endParaRPr lang="en-GB" dirty="0"/>
          </a:p>
          <a:p>
            <a:r>
              <a:rPr lang="en-GB" b="1" dirty="0"/>
              <a:t>M</a:t>
            </a:r>
            <a:r>
              <a:rPr lang="en-GB" dirty="0"/>
              <a:t> - Motivation = Goals and confidence</a:t>
            </a:r>
          </a:p>
          <a:p>
            <a:endParaRPr lang="en-GB" dirty="0"/>
          </a:p>
          <a:p>
            <a:r>
              <a:rPr lang="en-GB" b="1" dirty="0"/>
              <a:t>B</a:t>
            </a:r>
            <a:r>
              <a:rPr lang="en-GB" dirty="0"/>
              <a:t> – BEHAVIOUR =Smoke-free lifestyle</a:t>
            </a:r>
          </a:p>
          <a:p>
            <a:endParaRPr lang="en-GB" sz="2400" dirty="0"/>
          </a:p>
          <a:p>
            <a:r>
              <a:rPr lang="en-GB" sz="2400" dirty="0"/>
              <a:t>                                                                                  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816E6A-4AF4-EDB2-7C31-4E756CACEC5F}"/>
              </a:ext>
            </a:extLst>
          </p:cNvPr>
          <p:cNvSpPr txBox="1"/>
          <p:nvPr/>
        </p:nvSpPr>
        <p:spPr>
          <a:xfrm>
            <a:off x="7529514" y="2157984"/>
            <a:ext cx="4243040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-</a:t>
            </a:r>
            <a:r>
              <a:rPr lang="en-GB" dirty="0"/>
              <a:t>Smoking education and craving- management skills</a:t>
            </a:r>
          </a:p>
          <a:p>
            <a:pPr>
              <a:lnSpc>
                <a:spcPct val="150000"/>
              </a:lnSpc>
            </a:pPr>
            <a:r>
              <a:rPr lang="en-GB" dirty="0"/>
              <a:t>-Peer support and smoke-free social activities</a:t>
            </a:r>
          </a:p>
          <a:p>
            <a:pPr>
              <a:lnSpc>
                <a:spcPct val="150000"/>
              </a:lnSpc>
            </a:pPr>
            <a:r>
              <a:rPr lang="en-GB" dirty="0"/>
              <a:t>-Personal goals and progress tracking</a:t>
            </a:r>
          </a:p>
          <a:p>
            <a:pPr>
              <a:lnSpc>
                <a:spcPct val="150000"/>
              </a:lnSpc>
            </a:pPr>
            <a:r>
              <a:rPr lang="en-GB" dirty="0"/>
              <a:t>-“Know it. Plan it. Change it.</a:t>
            </a:r>
          </a:p>
          <a:p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37C48F-F5CD-FAE2-80BB-3ED4ABF2A499}"/>
              </a:ext>
            </a:extLst>
          </p:cNvPr>
          <p:cNvSpPr txBox="1"/>
          <p:nvPr/>
        </p:nvSpPr>
        <p:spPr>
          <a:xfrm>
            <a:off x="8138160" y="6400800"/>
            <a:ext cx="22990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(Michie, van Stralen and West, 2011)</a:t>
            </a:r>
          </a:p>
        </p:txBody>
      </p:sp>
      <p:sp>
        <p:nvSpPr>
          <p:cNvPr id="4" name="Left-right Arrow 3">
            <a:extLst>
              <a:ext uri="{FF2B5EF4-FFF2-40B4-BE49-F238E27FC236}">
                <a16:creationId xmlns:a16="http://schemas.microsoft.com/office/drawing/2014/main" id="{55826D4C-302B-EBE9-87F5-2E0428D961AB}"/>
              </a:ext>
            </a:extLst>
          </p:cNvPr>
          <p:cNvSpPr/>
          <p:nvPr/>
        </p:nvSpPr>
        <p:spPr>
          <a:xfrm>
            <a:off x="4972050" y="3022620"/>
            <a:ext cx="2271713" cy="106246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266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1732A0-828D-49ED-BCD8-657425A019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4B08-0279-2CE8-0D8A-A6A2E93AF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           Turning Barriers Into Solution</a:t>
            </a:r>
          </a:p>
        </p:txBody>
      </p:sp>
      <p:pic>
        <p:nvPicPr>
          <p:cNvPr id="4" name="Content Placeholder 1">
            <a:extLst>
              <a:ext uri="{FF2B5EF4-FFF2-40B4-BE49-F238E27FC236}">
                <a16:creationId xmlns:a16="http://schemas.microsoft.com/office/drawing/2014/main" id="{9D13B3A6-F640-6B54-FA56-4BAD18A92C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6" r="6603"/>
          <a:stretch/>
        </p:blipFill>
        <p:spPr>
          <a:xfrm>
            <a:off x="635527" y="2043798"/>
            <a:ext cx="5936723" cy="382836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588D78-2E4B-4B97-508B-81359FF3B568}"/>
              </a:ext>
            </a:extLst>
          </p:cNvPr>
          <p:cNvSpPr txBox="1"/>
          <p:nvPr/>
        </p:nvSpPr>
        <p:spPr>
          <a:xfrm>
            <a:off x="6829426" y="2457450"/>
            <a:ext cx="5172076" cy="3373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Nicotine replacement therapy and provision of </a:t>
            </a:r>
          </a:p>
          <a:p>
            <a:pPr>
              <a:lnSpc>
                <a:spcPct val="150000"/>
              </a:lnSpc>
            </a:pPr>
            <a:r>
              <a:rPr lang="en-GB" dirty="0"/>
              <a:t>      cessation support (Hartmann et all., 2018)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Behavioural coping and motivational techniques to help with stress and triggers.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Access barriers via face-to-face and remote support options (Woodrow et al., 2024)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Peer support and referral to NHS service (NHS, 2021a; Hajek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9886428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B2E1B-6384-A686-669F-726395494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/>
              <a:t>                               </a:t>
            </a:r>
          </a:p>
        </p:txBody>
      </p:sp>
      <p:sp>
        <p:nvSpPr>
          <p:cNvPr id="76" name="Content Placeholder 13">
            <a:extLst>
              <a:ext uri="{FF2B5EF4-FFF2-40B4-BE49-F238E27FC236}">
                <a16:creationId xmlns:a16="http://schemas.microsoft.com/office/drawing/2014/main" id="{97F775BA-EEC9-830D-AFF5-C702FC436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25" y="1257300"/>
            <a:ext cx="4829049" cy="4871789"/>
          </a:xfrm>
        </p:spPr>
        <p:txBody>
          <a:bodyPr>
            <a:normAutofit/>
          </a:bodyPr>
          <a:lstStyle/>
          <a:p>
            <a:r>
              <a:rPr lang="en-US" sz="1800" b="1" dirty="0"/>
              <a:t>Breath Free, Live Free</a:t>
            </a:r>
            <a:r>
              <a:rPr lang="en-US" sz="1800" dirty="0"/>
              <a:t> – support young adults aged 18-24</a:t>
            </a:r>
          </a:p>
          <a:p>
            <a:r>
              <a:rPr lang="en-US" sz="1800" b="1" dirty="0"/>
              <a:t>Improve physical health</a:t>
            </a:r>
            <a:r>
              <a:rPr lang="en-US" sz="1800" dirty="0"/>
              <a:t> –better breathing, circulation and physical activity.</a:t>
            </a:r>
          </a:p>
          <a:p>
            <a:r>
              <a:rPr lang="en-US" sz="1800" b="1" dirty="0"/>
              <a:t>Improve psychological well-being</a:t>
            </a:r>
            <a:r>
              <a:rPr lang="en-US" sz="1800" dirty="0"/>
              <a:t> –greater confidence, control and healthier coping strategies.</a:t>
            </a:r>
          </a:p>
          <a:p>
            <a:r>
              <a:rPr lang="en-US" sz="1800" b="1" dirty="0"/>
              <a:t>Improve social well-being</a:t>
            </a:r>
            <a:r>
              <a:rPr lang="en-US" sz="1800" dirty="0"/>
              <a:t> – More freedom, less second-hand smoke exposure and financial savings.</a:t>
            </a:r>
            <a:endParaRPr lang="en-US" sz="1800" b="1" dirty="0"/>
          </a:p>
          <a:p>
            <a:r>
              <a:rPr lang="en-US" sz="1800" b="1" dirty="0"/>
              <a:t>Three </a:t>
            </a:r>
            <a:r>
              <a:rPr lang="en-US" sz="1800" b="1" dirty="0" err="1"/>
              <a:t>behavioural</a:t>
            </a:r>
            <a:r>
              <a:rPr lang="en-US" sz="1800" b="1" dirty="0"/>
              <a:t>  models </a:t>
            </a:r>
            <a:r>
              <a:rPr lang="en-US" sz="1800" dirty="0"/>
              <a:t>-Health Belief Model, Transtheoretical Model, COM-B</a:t>
            </a:r>
          </a:p>
        </p:txBody>
      </p:sp>
      <p:pic>
        <p:nvPicPr>
          <p:cNvPr id="10" name="Content Placeholder 9" descr="5 mille Images et Photos de Conclusion presentation Libres de Droits ...">
            <a:extLst>
              <a:ext uri="{FF2B5EF4-FFF2-40B4-BE49-F238E27FC236}">
                <a16:creationId xmlns:a16="http://schemas.microsoft.com/office/drawing/2014/main" id="{B35D33E2-4121-9F04-0CC7-04709C78AC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631" r="-2" b="-2"/>
          <a:stretch>
            <a:fillRect/>
          </a:stretch>
        </p:blipFill>
        <p:spPr>
          <a:xfrm>
            <a:off x="6096000" y="1201040"/>
            <a:ext cx="5903474" cy="404211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428012-3BCB-1798-5A46-4FAFDD80A149}"/>
              </a:ext>
            </a:extLst>
          </p:cNvPr>
          <p:cNvSpPr txBox="1"/>
          <p:nvPr/>
        </p:nvSpPr>
        <p:spPr>
          <a:xfrm>
            <a:off x="2523744" y="5898256"/>
            <a:ext cx="9665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“Don’t let smoking choose your future.”</a:t>
            </a:r>
          </a:p>
        </p:txBody>
      </p:sp>
    </p:spTree>
    <p:extLst>
      <p:ext uri="{BB962C8B-B14F-4D97-AF65-F5344CB8AC3E}">
        <p14:creationId xmlns:p14="http://schemas.microsoft.com/office/powerpoint/2010/main" val="1715940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5" descr="A cartoon character leaning on a question mark&#10;&#10;Description automatically generated">
            <a:extLst>
              <a:ext uri="{FF2B5EF4-FFF2-40B4-BE49-F238E27FC236}">
                <a16:creationId xmlns:a16="http://schemas.microsoft.com/office/drawing/2014/main" id="{61649911-9DB1-4E0E-F6A2-CE9B12A6BB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02"/>
          <a:stretch>
            <a:fillRect/>
          </a:stretch>
        </p:blipFill>
        <p:spPr>
          <a:xfrm>
            <a:off x="0" y="21610"/>
            <a:ext cx="4422392" cy="683638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B9BA5D-3CC9-5736-C541-7FBE1E15DBAD}"/>
              </a:ext>
            </a:extLst>
          </p:cNvPr>
          <p:cNvSpPr txBox="1"/>
          <p:nvPr/>
        </p:nvSpPr>
        <p:spPr>
          <a:xfrm>
            <a:off x="6786563" y="3014663"/>
            <a:ext cx="43142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/>
              <a:t>Thank you!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68498235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DBDB2-CCB6-ACF6-04C5-DF566B1FB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r>
              <a:rPr lang="en-GB" sz="2400" b="1" i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B1ABF-4AD0-5157-F485-CB056AF83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1038"/>
            <a:ext cx="10515600" cy="6176962"/>
          </a:xfrm>
        </p:spPr>
        <p:txBody>
          <a:bodyPr>
            <a:normAutofit/>
          </a:bodyPr>
          <a:lstStyle/>
          <a:p>
            <a:r>
              <a:rPr lang="en-GB" sz="1200"/>
              <a:t>.ASH (Action on Smoking and Health), 2024</a:t>
            </a:r>
            <a:r>
              <a:rPr lang="en-GB" sz="1200" i="1"/>
              <a:t>. Use of cigarettes among young people in Great Britain. </a:t>
            </a:r>
            <a:r>
              <a:rPr lang="en-GB" sz="1200"/>
              <a:t>London: ASH. Available at: </a:t>
            </a:r>
            <a:r>
              <a:rPr lang="en-GB" sz="1200">
                <a:hlinkClick r:id="rId5"/>
              </a:rPr>
              <a:t>https://ash.org.uk</a:t>
            </a:r>
            <a:r>
              <a:rPr lang="en-GB" sz="1200"/>
              <a:t> Accessed 18 September 2026</a:t>
            </a:r>
          </a:p>
          <a:p>
            <a:r>
              <a:rPr lang="en-GB" sz="1200"/>
              <a:t>Hartmann-Boyce, J., McRobbie, H., </a:t>
            </a:r>
            <a:r>
              <a:rPr lang="en-GB" sz="1200" err="1"/>
              <a:t>Lindson</a:t>
            </a:r>
            <a:r>
              <a:rPr lang="en-GB" sz="1200"/>
              <a:t>, N., Bullen, C., </a:t>
            </a:r>
            <a:r>
              <a:rPr lang="en-GB" sz="1200" err="1"/>
              <a:t>Begh</a:t>
            </a:r>
            <a:r>
              <a:rPr lang="en-GB" sz="1200"/>
              <a:t>, R., </a:t>
            </a:r>
            <a:r>
              <a:rPr lang="en-GB" sz="1200" err="1"/>
              <a:t>Theodoulou</a:t>
            </a:r>
            <a:r>
              <a:rPr lang="en-GB" sz="1200"/>
              <a:t>, A., Notley, C., Rigotti, N.A., Turner, T., Butler, A.R. and Fanshawe, T.R., 2020. Electronic cigarettes for smoking cessation. </a:t>
            </a:r>
            <a:r>
              <a:rPr lang="en-GB" sz="1200" i="1"/>
              <a:t>Cochrane database of systematic reviews</a:t>
            </a:r>
            <a:r>
              <a:rPr lang="en-GB" sz="1200"/>
              <a:t>, (10).</a:t>
            </a:r>
          </a:p>
          <a:p>
            <a:r>
              <a:rPr lang="en-GB" sz="1200">
                <a:latin typeface="Arial"/>
              </a:rPr>
              <a:t>Hopkinson, N.S. 2020. The path to a smoke-free England by 2030. BMJ, 368, m518. Available at: https://</a:t>
            </a:r>
            <a:r>
              <a:rPr lang="en-GB" sz="1200" err="1">
                <a:latin typeface="Arial"/>
              </a:rPr>
              <a:t>pubmed.ncbi.nlm.nih.gov</a:t>
            </a:r>
            <a:r>
              <a:rPr lang="en-GB" sz="1200">
                <a:latin typeface="Arial"/>
              </a:rPr>
              <a:t>/32066629</a:t>
            </a:r>
            <a:endParaRPr lang="en-GB" sz="1200"/>
          </a:p>
          <a:p>
            <a:r>
              <a:rPr lang="en-GB" sz="1200"/>
              <a:t>Mental Health </a:t>
            </a:r>
            <a:r>
              <a:rPr lang="en-GB" sz="1200" err="1"/>
              <a:t>Fundation</a:t>
            </a:r>
            <a:r>
              <a:rPr lang="en-GB" sz="1200"/>
              <a:t>, 2023. </a:t>
            </a:r>
            <a:r>
              <a:rPr lang="en-GB" sz="1200" i="1"/>
              <a:t>Smoking and </a:t>
            </a:r>
            <a:r>
              <a:rPr lang="en-GB" sz="1200" i="1" err="1"/>
              <a:t>mentak</a:t>
            </a:r>
            <a:r>
              <a:rPr lang="en-GB" sz="1200" i="1"/>
              <a:t> health. </a:t>
            </a:r>
            <a:r>
              <a:rPr lang="en-GB" sz="1200"/>
              <a:t>London: Mental Health </a:t>
            </a:r>
            <a:r>
              <a:rPr lang="en-GB" sz="1200" err="1"/>
              <a:t>Fundation</a:t>
            </a:r>
            <a:r>
              <a:rPr lang="en-GB" sz="1200"/>
              <a:t>. Available at: </a:t>
            </a:r>
            <a:r>
              <a:rPr lang="en-GB" sz="1200" err="1"/>
              <a:t>mentalhealth.org.uk</a:t>
            </a:r>
            <a:r>
              <a:rPr lang="en-GB" sz="1200"/>
              <a:t>. Accessed 15 September 2026</a:t>
            </a:r>
          </a:p>
          <a:p>
            <a:r>
              <a:rPr lang="en-GB" sz="1200"/>
              <a:t>Michie, S., van Stralen, M.M. and West, R. (20110 ‘The behaviour change </a:t>
            </a:r>
            <a:r>
              <a:rPr lang="en-GB" sz="1200" err="1"/>
              <a:t>weel</a:t>
            </a:r>
            <a:r>
              <a:rPr lang="en-GB" sz="1200"/>
              <a:t>: A new method for </a:t>
            </a:r>
            <a:r>
              <a:rPr lang="en-GB" sz="1200" err="1"/>
              <a:t>characteristing</a:t>
            </a:r>
            <a:r>
              <a:rPr lang="en-GB" sz="1200"/>
              <a:t> and designing behaviour change interventions’, </a:t>
            </a:r>
            <a:r>
              <a:rPr lang="en-GB" sz="1200" i="1"/>
              <a:t>Implementation Science, 6, article 42. Available at: https://</a:t>
            </a:r>
            <a:r>
              <a:rPr lang="en-GB" sz="1200" i="1" err="1"/>
              <a:t>doi.org</a:t>
            </a:r>
            <a:r>
              <a:rPr lang="en-GB" sz="1200" i="1"/>
              <a:t>/10.1186/1748-5908-6-42</a:t>
            </a:r>
            <a:endParaRPr lang="en-GB" sz="1200"/>
          </a:p>
          <a:p>
            <a:r>
              <a:rPr lang="en-GB" sz="1200"/>
              <a:t>National Institute for Health and Care Excellence (NICE) (2025</a:t>
            </a:r>
            <a:r>
              <a:rPr lang="en-GB" sz="1200" i="1"/>
              <a:t>). Tabacco: preventing uptake, promoting </a:t>
            </a:r>
            <a:r>
              <a:rPr lang="en-GB" sz="1200" i="1" err="1"/>
              <a:t>quiting</a:t>
            </a:r>
            <a:r>
              <a:rPr lang="en-GB" sz="1200" i="1"/>
              <a:t> and treating dependence (NG209)</a:t>
            </a:r>
            <a:r>
              <a:rPr lang="en-GB" sz="1200"/>
              <a:t>. Available </a:t>
            </a:r>
            <a:r>
              <a:rPr lang="en-GB" sz="1200" err="1"/>
              <a:t>at:NICE</a:t>
            </a:r>
            <a:r>
              <a:rPr lang="en-GB" sz="1200"/>
              <a:t> Accessed: 25 September 2026</a:t>
            </a:r>
          </a:p>
          <a:p>
            <a:r>
              <a:rPr lang="en-GB" sz="1200"/>
              <a:t>NHS (2026) </a:t>
            </a:r>
            <a:r>
              <a:rPr lang="en-GB" sz="1200" i="1"/>
              <a:t>Benefit of </a:t>
            </a:r>
            <a:r>
              <a:rPr lang="en-GB" sz="1200" i="1" err="1"/>
              <a:t>quiting</a:t>
            </a:r>
            <a:r>
              <a:rPr lang="en-GB" sz="1200" i="1"/>
              <a:t> </a:t>
            </a:r>
            <a:r>
              <a:rPr lang="en-GB" sz="1200" i="1" err="1"/>
              <a:t>smoking.</a:t>
            </a:r>
            <a:r>
              <a:rPr lang="en-GB" sz="1200" err="1"/>
              <a:t>Available</a:t>
            </a:r>
            <a:r>
              <a:rPr lang="en-GB" sz="1200"/>
              <a:t> at: NHS Better Health. Accessed: 27 September 2026</a:t>
            </a:r>
          </a:p>
          <a:p>
            <a:r>
              <a:rPr lang="en-GB" sz="1200"/>
              <a:t>NHS (2023) </a:t>
            </a:r>
            <a:r>
              <a:rPr lang="en-GB" sz="1200" i="1"/>
              <a:t>Benefits od quitting smoking. </a:t>
            </a:r>
            <a:r>
              <a:rPr lang="en-GB" sz="1200"/>
              <a:t>Available at: </a:t>
            </a:r>
            <a:r>
              <a:rPr lang="en-GB" sz="1200">
                <a:hlinkClick r:id="rId6"/>
              </a:rPr>
              <a:t>https://www.nhs.uk/better-heatlh/quit-smoking/why-quit-smoking/Benefits-of-quiting-smoking/</a:t>
            </a:r>
            <a:endParaRPr lang="en-GB" sz="1200"/>
          </a:p>
          <a:p>
            <a:r>
              <a:rPr lang="en-GB" sz="1200"/>
              <a:t>NHS (2024) </a:t>
            </a:r>
            <a:r>
              <a:rPr lang="en-GB" sz="1200" i="1"/>
              <a:t>Understanding the true impact of smoking-better health, </a:t>
            </a:r>
            <a:r>
              <a:rPr lang="en-GB" sz="1200" i="1" err="1"/>
              <a:t>nhs.uk</a:t>
            </a:r>
            <a:r>
              <a:rPr lang="en-GB" sz="1200" i="1"/>
              <a:t>. </a:t>
            </a:r>
            <a:r>
              <a:rPr lang="en-GB" sz="1200"/>
              <a:t>Available at: </a:t>
            </a:r>
            <a:r>
              <a:rPr lang="en-GB" sz="1200">
                <a:hlinkClick r:id="rId7"/>
              </a:rPr>
              <a:t>https://www.nhs.uk/better-health/quit-smoking/why-quiting-smoking/understanding-the-rue-impact-of-smoking/</a:t>
            </a:r>
            <a:r>
              <a:rPr lang="en-GB" sz="1200"/>
              <a:t> (Accessed 13 September 2026)</a:t>
            </a:r>
          </a:p>
          <a:p>
            <a:r>
              <a:rPr lang="en-GB" sz="1200"/>
              <a:t>Perski, O., Theodoraki, M., Cox, S., Kock, L., Shahab, L. and Brown, J., 2022. Associations between smoking to relieve stress, motivation to stop and quit attempts across the social spectrum: A population survey in England.  </a:t>
            </a:r>
            <a:r>
              <a:rPr lang="en-GB" sz="1200" i="1" err="1"/>
              <a:t>PLoS</a:t>
            </a:r>
            <a:r>
              <a:rPr lang="en-GB" sz="1200" i="1"/>
              <a:t> One, </a:t>
            </a:r>
            <a:r>
              <a:rPr lang="en-GB" sz="1200"/>
              <a:t>17(5), p.e0268447</a:t>
            </a:r>
          </a:p>
          <a:p>
            <a:r>
              <a:rPr lang="en-GB" sz="1200"/>
              <a:t>Prochaska, J.O. and DiClemente, C.C (1983) ‘Stages and processes of self-change of smoking: Toward an integrative </a:t>
            </a:r>
            <a:r>
              <a:rPr lang="en-GB" sz="1200" err="1"/>
              <a:t>modelof</a:t>
            </a:r>
            <a:r>
              <a:rPr lang="en-GB" sz="1200"/>
              <a:t> change’, </a:t>
            </a:r>
            <a:r>
              <a:rPr lang="en-GB" sz="1200" i="1"/>
              <a:t>Journal od Consulting and Clinical Psychology, </a:t>
            </a:r>
            <a:r>
              <a:rPr lang="en-GB" sz="1200"/>
              <a:t>51(30, pp. 390-395. Available at: https://</a:t>
            </a:r>
            <a:r>
              <a:rPr lang="en-GB" sz="1200" err="1"/>
              <a:t>doi.org</a:t>
            </a:r>
            <a:r>
              <a:rPr lang="en-GB" sz="1200"/>
              <a:t>/10.1037/0022-006X.51.3.390.</a:t>
            </a:r>
          </a:p>
          <a:p>
            <a:r>
              <a:rPr lang="en-GB" sz="1200"/>
              <a:t>Rosenstok, I.M. (1974) ‘Historical origins of the Health Belief Model’, </a:t>
            </a:r>
            <a:r>
              <a:rPr lang="en-GB" sz="1200" i="1"/>
              <a:t>Health Education Monographs, </a:t>
            </a:r>
            <a:r>
              <a:rPr lang="en-GB" sz="1200"/>
              <a:t>2(4), pp. 328-335. Available at: </a:t>
            </a:r>
            <a:r>
              <a:rPr lang="en-GB" sz="1200">
                <a:hlinkClick r:id="rId8"/>
              </a:rPr>
              <a:t>https://doi.org/10.1177/1090198117400200403</a:t>
            </a:r>
            <a:r>
              <a:rPr lang="en-GB" sz="1200"/>
              <a:t> </a:t>
            </a:r>
          </a:p>
          <a:p>
            <a:r>
              <a:rPr lang="en-GB" sz="1200" err="1"/>
              <a:t>Tattan</a:t>
            </a:r>
            <a:r>
              <a:rPr lang="en-GB" sz="1200"/>
              <a:t>-Birch, H., Brown, J., Kock, L. and Shahab, L., 2021. Associations between smoking to relieve stress, motivation to stop and quit attempts across the social spectrum: A population survey in England. </a:t>
            </a:r>
            <a:r>
              <a:rPr lang="en-GB" sz="1200" i="1" err="1"/>
              <a:t>PLoS</a:t>
            </a:r>
            <a:r>
              <a:rPr lang="en-GB" sz="1200" i="1"/>
              <a:t> One, </a:t>
            </a:r>
            <a:r>
              <a:rPr lang="en-GB" sz="1200"/>
              <a:t>17(5), p. e0268447</a:t>
            </a:r>
          </a:p>
          <a:p>
            <a:r>
              <a:rPr lang="en-GB" sz="1200"/>
              <a:t>Woodrow, N., Gillespie, D., Kitchin, O’Brien, M., Chapman, S., Chng, N.R., Passey, A., Aquino, M,R.J, Clarke, Z. and Goyder, E., 2024. Reintroducing face-to-face support alongside remote support to from a hybrid stop smoking service in England: a formative mixed methods evaluation. </a:t>
            </a:r>
            <a:r>
              <a:rPr lang="en-GB" sz="1200" i="1"/>
              <a:t>BMC Public Health, </a:t>
            </a:r>
            <a:r>
              <a:rPr lang="en-GB" sz="1200"/>
              <a:t>24(1), p.178</a:t>
            </a:r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123553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4542</Words>
  <Application>Microsoft Office PowerPoint</Application>
  <PresentationFormat>Widescreen</PresentationFormat>
  <Paragraphs>339</Paragraphs>
  <Slides>43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 Introduction</vt:lpstr>
      <vt:lpstr>Campaign Overview and Eight-Week Programmer</vt:lpstr>
      <vt:lpstr>Public-Health Rationale</vt:lpstr>
      <vt:lpstr>Smoking Prevalence and Epidemiological Evidence</vt:lpstr>
      <vt:lpstr>National Policies and Guidelines</vt:lpstr>
      <vt:lpstr>Social Determinants and Health Inequalities</vt:lpstr>
      <vt:lpstr>Short-Term Consequences of Smoking</vt:lpstr>
      <vt:lpstr>Long-Term Consequences of Smoking</vt:lpstr>
      <vt:lpstr>Three SMART Campaign Aims</vt:lpstr>
      <vt:lpstr>Expected Outcomes and Campaign Justification</vt:lpstr>
      <vt:lpstr>References</vt:lpstr>
      <vt:lpstr>PowerPoint Presentation</vt:lpstr>
      <vt:lpstr>PowerPoint Presentation</vt:lpstr>
      <vt:lpstr>Smoking-Cessation Health Promotion Campaign for Young Adults Aged 18–24 </vt:lpstr>
      <vt:lpstr>Campaign Introduction</vt:lpstr>
      <vt:lpstr>Campaign Delivery Strategy</vt:lpstr>
      <vt:lpstr>Eight-Week Intervention Activities</vt:lpstr>
      <vt:lpstr>Behavioral Support and Cessation Treatments</vt:lpstr>
      <vt:lpstr>Process Evaluation</vt:lpstr>
      <vt:lpstr>Impact and Outcome Evaluation</vt:lpstr>
      <vt:lpstr>Impact and Outcome Evaluation</vt:lpstr>
      <vt:lpstr>Campaign Poster and Partners</vt:lpstr>
      <vt:lpstr>Local and National Campaign Partners</vt:lpstr>
      <vt:lpstr>References</vt:lpstr>
      <vt:lpstr>PowerPoint Presentation</vt:lpstr>
      <vt:lpstr>PowerPoint Presentation</vt:lpstr>
      <vt:lpstr>PowerPoint Presentation</vt:lpstr>
      <vt:lpstr>PowerPoint Presentation</vt:lpstr>
      <vt:lpstr>Why focus on young adults?</vt:lpstr>
      <vt:lpstr>Physical Benefits of Stopping Smoking</vt:lpstr>
      <vt:lpstr>Psychological Benefits</vt:lpstr>
      <vt:lpstr> Social Benefits of Quitting</vt:lpstr>
      <vt:lpstr>           What Makes Quitting Difficult ?</vt:lpstr>
      <vt:lpstr>PowerPoint Presentation</vt:lpstr>
      <vt:lpstr>         Theory 1: Transtheoretical Model (TTM)</vt:lpstr>
      <vt:lpstr>            Theory 2: Health Belief Model (HBM)</vt:lpstr>
      <vt:lpstr>                   Theory 3: COM-B Model </vt:lpstr>
      <vt:lpstr>           Turning Barriers Into Solution</vt:lpstr>
      <vt:lpstr>                              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Smoking-Cessation Health Promotion Campaign for Young Adults Aged 18–24  Target behaviour: Smoking cessation and prevention. Target population: Young adults aged 18–24 years.</dc:title>
  <dc:creator/>
  <cp:lastModifiedBy/>
  <cp:revision>1</cp:revision>
  <dcterms:created xsi:type="dcterms:W3CDTF">2026-09-19T18:01:15Z</dcterms:created>
  <dcterms:modified xsi:type="dcterms:W3CDTF">2026-10-09T10:17:01Z</dcterms:modified>
</cp:coreProperties>
</file>