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Garet" panose="020B0604020202020204" charset="0"/>
      <p:regular r:id="rId17"/>
    </p:embeddedFont>
    <p:embeddedFont>
      <p:font typeface="Garet Bold" panose="020B0604020202020204"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50" y="96"/>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7169D9-EA1D-499F-8C21-D9F9461594F5}" type="datetimeFigureOut">
              <a:rPr lang="en-GB" smtClean="0"/>
              <a:t>25/02/2026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51BDB3-BFDF-4415-B066-51C368554BFC}" type="slidenum">
              <a:rPr lang="en-GB" smtClean="0"/>
              <a:t>‹#›</a:t>
            </a:fld>
            <a:endParaRPr lang="en-GB"/>
          </a:p>
        </p:txBody>
      </p:sp>
    </p:spTree>
    <p:extLst>
      <p:ext uri="{BB962C8B-B14F-4D97-AF65-F5344CB8AC3E}">
        <p14:creationId xmlns:p14="http://schemas.microsoft.com/office/powerpoint/2010/main" val="34706841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start off by looking at one of the biggest cost pressures in hospitality today : energy</a:t>
            </a:r>
          </a:p>
        </p:txBody>
      </p:sp>
      <p:sp>
        <p:nvSpPr>
          <p:cNvPr id="4" name="Slide Number Placeholder 3"/>
          <p:cNvSpPr>
            <a:spLocks noGrp="1"/>
          </p:cNvSpPr>
          <p:nvPr>
            <p:ph type="sldNum" sz="quarter" idx="5"/>
          </p:nvPr>
        </p:nvSpPr>
        <p:spPr/>
        <p:txBody>
          <a:bodyPr/>
          <a:lstStyle/>
          <a:p>
            <a:fld id="{3051BDB3-BFDF-4415-B066-51C368554BFC}" type="slidenum">
              <a:rPr lang="en-GB" smtClean="0"/>
              <a:t>1</a:t>
            </a:fld>
            <a:endParaRPr lang="en-GB"/>
          </a:p>
        </p:txBody>
      </p:sp>
    </p:spTree>
    <p:extLst>
      <p:ext uri="{BB962C8B-B14F-4D97-AF65-F5344CB8AC3E}">
        <p14:creationId xmlns:p14="http://schemas.microsoft.com/office/powerpoint/2010/main" val="3068294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UK hotels are already undergoing severe financial strain due to inflation,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shortage, and reduced disposable income. One of the most significant pressures facing the industry today is rising of the energy cost, which has become one of the long-term structural problems. Hotels are 24-hour in operation, and this implies that electricity and gas are needed all 24 hours a day to: heat, ventilate and use of air condition, provide light in rooms corridors ,full use of the  kitchens, laundry service and lifts. The guest consumes a vast proportion of total energy this  is mostly based on the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of guests instead of management control (Yousef, 2024). This has led to the fact that energy management currently forms the core of hotel activities, sustainability plans and brand positioning.</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2</a:t>
            </a:fld>
            <a:endParaRPr lang="en-GB"/>
          </a:p>
        </p:txBody>
      </p:sp>
    </p:spTree>
    <p:extLst>
      <p:ext uri="{BB962C8B-B14F-4D97-AF65-F5344CB8AC3E}">
        <p14:creationId xmlns:p14="http://schemas.microsoft.com/office/powerpoint/2010/main" val="612507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Hotels are also considered one of the most energy-consuming forms of commercial buildings. The HVAC system ( combines heating and cooling to provide thermal comfort and fresh air circulations ),  the lighting, the use of the kitchens, and </a:t>
            </a:r>
            <a:r>
              <a:rPr lang="en-US" sz="1200" kern="1200" dirty="0" err="1">
                <a:solidFill>
                  <a:schemeClr val="tx1"/>
                </a:solidFill>
                <a:effectLst/>
                <a:latin typeface="+mn-lt"/>
                <a:ea typeface="+mn-ea"/>
                <a:cs typeface="+mn-cs"/>
              </a:rPr>
              <a:t>laundryservice</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neded</a:t>
            </a:r>
            <a:r>
              <a:rPr lang="en-US" sz="1200" kern="1200" dirty="0">
                <a:solidFill>
                  <a:schemeClr val="tx1"/>
                </a:solidFill>
                <a:effectLst/>
                <a:latin typeface="+mn-lt"/>
                <a:ea typeface="+mn-ea"/>
                <a:cs typeface="+mn-cs"/>
              </a:rPr>
              <a:t> are some of the core facilities in the building, which need an energy supply all the time (</a:t>
            </a:r>
            <a:r>
              <a:rPr lang="en-US" sz="1200" kern="1200" dirty="0" err="1">
                <a:solidFill>
                  <a:schemeClr val="tx1"/>
                </a:solidFill>
                <a:effectLst/>
                <a:latin typeface="+mn-lt"/>
                <a:ea typeface="+mn-ea"/>
                <a:cs typeface="+mn-cs"/>
              </a:rPr>
              <a:t>Karvounidi</a:t>
            </a:r>
            <a:r>
              <a:rPr lang="en-US" sz="1200" kern="1200" dirty="0">
                <a:solidFill>
                  <a:schemeClr val="tx1"/>
                </a:solidFill>
                <a:effectLst/>
                <a:latin typeface="+mn-lt"/>
                <a:ea typeface="+mn-ea"/>
                <a:cs typeface="+mn-cs"/>
              </a:rPr>
              <a:t>, 2024). Hospitality energy consumption is comparatively inelastic, this means, it cannot be easily </a:t>
            </a:r>
            <a:r>
              <a:rPr lang="en-US" sz="1200" kern="1200" dirty="0" err="1">
                <a:solidFill>
                  <a:schemeClr val="tx1"/>
                </a:solidFill>
                <a:effectLst/>
                <a:latin typeface="+mn-lt"/>
                <a:ea typeface="+mn-ea"/>
                <a:cs typeface="+mn-cs"/>
              </a:rPr>
              <a:t>minimised</a:t>
            </a:r>
            <a:r>
              <a:rPr lang="en-US" sz="1200" kern="1200" dirty="0">
                <a:solidFill>
                  <a:schemeClr val="tx1"/>
                </a:solidFill>
                <a:effectLst/>
                <a:latin typeface="+mn-lt"/>
                <a:ea typeface="+mn-ea"/>
                <a:cs typeface="+mn-cs"/>
              </a:rPr>
              <a:t> without impacting the service quality. Full-service hotels and luxury hotels are more vulnerable as they are more likely to be subject to more expectations regarding amenities and comforts by their guests. The literature indicates that a higher rate of operational inefficiencies among hotels contributes more than half of all energy waste to the overall operating costs, as well as the negative impacts on environmental performance (</a:t>
            </a:r>
            <a:r>
              <a:rPr lang="en-US" sz="1200" kern="1200" dirty="0" err="1">
                <a:solidFill>
                  <a:schemeClr val="tx1"/>
                </a:solidFill>
                <a:effectLst/>
                <a:latin typeface="+mn-lt"/>
                <a:ea typeface="+mn-ea"/>
                <a:cs typeface="+mn-cs"/>
              </a:rPr>
              <a:t>Cingoski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Petrevska</a:t>
            </a:r>
            <a:r>
              <a:rPr lang="en-US" sz="1200" kern="1200" dirty="0">
                <a:solidFill>
                  <a:schemeClr val="tx1"/>
                </a:solidFill>
                <a:effectLst/>
                <a:latin typeface="+mn-lt"/>
                <a:ea typeface="+mn-ea"/>
                <a:cs typeface="+mn-cs"/>
              </a:rPr>
              <a:t>, 2017).</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3</a:t>
            </a:fld>
            <a:endParaRPr lang="en-GB"/>
          </a:p>
        </p:txBody>
      </p:sp>
    </p:spTree>
    <p:extLst>
      <p:ext uri="{BB962C8B-B14F-4D97-AF65-F5344CB8AC3E}">
        <p14:creationId xmlns:p14="http://schemas.microsoft.com/office/powerpoint/2010/main" val="4908535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limited of control over the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of the guest is one of the key issues in the management of energy in a hotel. Visitors are allowed to control the room temperature, lighting and water consumption individually. Research indicates that a very small proportion of hotel customers will continually increase adopt energy-saving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(Product sustainability, 2025). This consumption by the consumer limits management control on energy costs. With the increase in occupancy, energy expenses tend to grow at a higher rate than the revenue and hotels are compelled to balance between the comfort of the guests, cost efficiency and operational effectiveness.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4</a:t>
            </a:fld>
            <a:endParaRPr lang="en-GB"/>
          </a:p>
        </p:txBody>
      </p:sp>
    </p:spTree>
    <p:extLst>
      <p:ext uri="{BB962C8B-B14F-4D97-AF65-F5344CB8AC3E}">
        <p14:creationId xmlns:p14="http://schemas.microsoft.com/office/powerpoint/2010/main" val="965586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technological solutions offer feasible means of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energy waste when the comfort of the guests is not compromised. Electricity is automatically switched off when rooms are not in use with the help of the key-card system. Lighting: motion-sensing lights in the corridors and bathrooms can decrease the energy consumption by up to 24% , and smart thermostats may decrease HVAC-energy consumption by 20-30% (Valeriu and </a:t>
            </a:r>
            <a:r>
              <a:rPr lang="en-US" sz="1200" kern="1200" dirty="0" err="1">
                <a:solidFill>
                  <a:schemeClr val="tx1"/>
                </a:solidFill>
                <a:effectLst/>
                <a:latin typeface="+mn-lt"/>
                <a:ea typeface="+mn-ea"/>
                <a:cs typeface="+mn-cs"/>
              </a:rPr>
              <a:t>MoldStud</a:t>
            </a:r>
            <a:r>
              <a:rPr lang="en-US" sz="1200" kern="1200" dirty="0">
                <a:solidFill>
                  <a:schemeClr val="tx1"/>
                </a:solidFill>
                <a:effectLst/>
                <a:latin typeface="+mn-lt"/>
                <a:ea typeface="+mn-ea"/>
                <a:cs typeface="+mn-cs"/>
              </a:rPr>
              <a:t>, 2025). The use of </a:t>
            </a:r>
            <a:r>
              <a:rPr lang="en-US" sz="1200" kern="1200" dirty="0" err="1">
                <a:solidFill>
                  <a:schemeClr val="tx1"/>
                </a:solidFill>
                <a:effectLst/>
                <a:latin typeface="+mn-lt"/>
                <a:ea typeface="+mn-ea"/>
                <a:cs typeface="+mn-cs"/>
              </a:rPr>
              <a:t>centralised</a:t>
            </a:r>
            <a:r>
              <a:rPr lang="en-US" sz="1200" kern="1200" dirty="0">
                <a:solidFill>
                  <a:schemeClr val="tx1"/>
                </a:solidFill>
                <a:effectLst/>
                <a:latin typeface="+mn-lt"/>
                <a:ea typeface="+mn-ea"/>
                <a:cs typeface="+mn-cs"/>
              </a:rPr>
              <a:t> Building Management Systems provides the real-time tracking of the energy usage on the property. Although these technologies have the potential to save up to 30% on the overall energy expenses, the high cost of initial investment and the inconvenience of the guests are some of the main obstacles.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5</a:t>
            </a:fld>
            <a:endParaRPr lang="en-GB"/>
          </a:p>
        </p:txBody>
      </p:sp>
    </p:spTree>
    <p:extLst>
      <p:ext uri="{BB962C8B-B14F-4D97-AF65-F5344CB8AC3E}">
        <p14:creationId xmlns:p14="http://schemas.microsoft.com/office/powerpoint/2010/main" val="22139422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soaring energy prices are becoming more and more in line with sustainability goals in the hotel industry. It is also suggested that guests can be open to energy-saving efforts in a place where a hotel can show that it cares about the environment and is making an effort to save it. LED lights, insulation and heat recovery systems, and solar panels can be implemented as energy retrofits to increase efficiency and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carbon emissions. Nevertheless, such efforts demand a substantial amount of capital, which may be especially hard to raise when working with small or independent hotels (</a:t>
            </a:r>
            <a:r>
              <a:rPr lang="en-US" sz="1200" kern="1200" dirty="0" err="1">
                <a:solidFill>
                  <a:schemeClr val="tx1"/>
                </a:solidFill>
                <a:effectLst/>
                <a:latin typeface="+mn-lt"/>
                <a:ea typeface="+mn-ea"/>
                <a:cs typeface="+mn-cs"/>
              </a:rPr>
              <a:t>Almulhim</a:t>
            </a:r>
            <a:r>
              <a:rPr lang="en-US" sz="1200" kern="1200" dirty="0">
                <a:solidFill>
                  <a:schemeClr val="tx1"/>
                </a:solidFill>
                <a:effectLst/>
                <a:latin typeface="+mn-lt"/>
                <a:ea typeface="+mn-ea"/>
                <a:cs typeface="+mn-cs"/>
              </a:rPr>
              <a:t> AA, 2023). Also, the energy saving can be compensated  by the occupancy and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of the guests.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6</a:t>
            </a:fld>
            <a:endParaRPr lang="en-GB"/>
          </a:p>
        </p:txBody>
      </p:sp>
    </p:spTree>
    <p:extLst>
      <p:ext uri="{BB962C8B-B14F-4D97-AF65-F5344CB8AC3E}">
        <p14:creationId xmlns:p14="http://schemas.microsoft.com/office/powerpoint/2010/main" val="20778825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management of the costs of energy, operational adaptation is a very crucial aspect. Housekeeping, food and beverage and maintenance are examples of the departments that are enhanced by employee education and training in order to conserve energy. Training helps to save uniformity, waste, and better equipment use (Buil, 2019). The high-energy equipment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 scheduling and reduction of unnecessary lighting enhances additional efficiency. The creation of an energy awareness in a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culture can help maintain costs and operation planning in the long run.</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7</a:t>
            </a:fld>
            <a:endParaRPr lang="en-GB"/>
          </a:p>
        </p:txBody>
      </p:sp>
    </p:spTree>
    <p:extLst>
      <p:ext uri="{BB962C8B-B14F-4D97-AF65-F5344CB8AC3E}">
        <p14:creationId xmlns:p14="http://schemas.microsoft.com/office/powerpoint/2010/main" val="17400215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addressing the issue of the implications of the energy costs in the UK hotel industry, the study employs a qualitative exploratory research method. Information was collected through peer-reviewed academic journals, UK Hotel industry publications, PwC reports and hotel sustainability reports. The analysis focuses on operation strategies, guest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the response of management  The Triple Bottom Line model is used to assess the economic, environmental, and social effects and integrates the theoretical knowledge and practice in the industry (Dixit, 2020).</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8</a:t>
            </a:fld>
            <a:endParaRPr lang="en-GB"/>
          </a:p>
        </p:txBody>
      </p:sp>
    </p:spTree>
    <p:extLst>
      <p:ext uri="{BB962C8B-B14F-4D97-AF65-F5344CB8AC3E}">
        <p14:creationId xmlns:p14="http://schemas.microsoft.com/office/powerpoint/2010/main" val="8212106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rising energy costs subject hotel cost structures and margins to a lot of pressure. The higher the occupancy, the more the utility costs in the guest rooms, the kitchens and when using the laundry facilities. Budgeting and forecasting prove to be hard because of energy price volatility and ongoing operations. Intelligent technologies and work schedules are necessary actions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waste and </a:t>
            </a:r>
            <a:r>
              <a:rPr lang="en-US" sz="1200" kern="1200" dirty="0" err="1">
                <a:solidFill>
                  <a:schemeClr val="tx1"/>
                </a:solidFill>
                <a:effectLst/>
                <a:latin typeface="+mn-lt"/>
                <a:ea typeface="+mn-ea"/>
                <a:cs typeface="+mn-cs"/>
              </a:rPr>
              <a:t>normalise</a:t>
            </a:r>
            <a:r>
              <a:rPr lang="en-US" sz="1200" kern="1200" dirty="0">
                <a:solidFill>
                  <a:schemeClr val="tx1"/>
                </a:solidFill>
                <a:effectLst/>
                <a:latin typeface="+mn-lt"/>
                <a:ea typeface="+mn-ea"/>
                <a:cs typeface="+mn-cs"/>
              </a:rPr>
              <a:t> expenses (Camilleri, 2021). Retrofitting of older buildings is very costly, and some smaller hotels are waiting before investing.</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9</a:t>
            </a:fld>
            <a:endParaRPr lang="en-GB"/>
          </a:p>
        </p:txBody>
      </p:sp>
    </p:spTree>
    <p:extLst>
      <p:ext uri="{BB962C8B-B14F-4D97-AF65-F5344CB8AC3E}">
        <p14:creationId xmlns:p14="http://schemas.microsoft.com/office/powerpoint/2010/main" val="14949002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Activities aimed at energy efficiency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carbon emissions and promote the sustainability of the environment. Enhanced energy performance, in turn, improves brand image and perception of the guest (Costa and Costa, 2022). Nevertheless, retrofits and renewable energy systems are expensive in the initial investment. Employees could also observe energy-conserving activities, but they might not focus on these actions and the need to conserve energy and do business. Successful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are sustainable in terms of financial performance, the environment, and social performance.</a:t>
            </a:r>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10</a:t>
            </a:fld>
            <a:endParaRPr lang="en-GB"/>
          </a:p>
        </p:txBody>
      </p:sp>
    </p:spTree>
    <p:extLst>
      <p:ext uri="{BB962C8B-B14F-4D97-AF65-F5344CB8AC3E}">
        <p14:creationId xmlns:p14="http://schemas.microsoft.com/office/powerpoint/2010/main" val="16721653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Hotels are in a continuous strategic conflict between saving energy and ensuring the comfort of guests, service and brand quality. Reduced heating or lighting can be an option that can help to reduce costs, or at the expense of possibly ruining the guest experience. Volatility in the price of energy affects the priorities of investments and operational planning. There is a risk that short-term cost savings may affect the quality of the services in the long term, as they need to be handled carefully (</a:t>
            </a:r>
            <a:r>
              <a:rPr lang="en-US" sz="1200" kern="1200" dirty="0" err="1">
                <a:solidFill>
                  <a:schemeClr val="tx1"/>
                </a:solidFill>
                <a:effectLst/>
                <a:latin typeface="+mn-lt"/>
                <a:ea typeface="+mn-ea"/>
                <a:cs typeface="+mn-cs"/>
              </a:rPr>
              <a:t>Haldorai</a:t>
            </a:r>
            <a:r>
              <a:rPr lang="en-US" sz="1200" kern="1200" dirty="0">
                <a:solidFill>
                  <a:schemeClr val="tx1"/>
                </a:solidFill>
                <a:effectLst/>
                <a:latin typeface="+mn-lt"/>
                <a:ea typeface="+mn-ea"/>
                <a:cs typeface="+mn-cs"/>
              </a:rPr>
              <a:t> et al., 2022).</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11</a:t>
            </a:fld>
            <a:endParaRPr lang="en-GB"/>
          </a:p>
        </p:txBody>
      </p:sp>
    </p:spTree>
    <p:extLst>
      <p:ext uri="{BB962C8B-B14F-4D97-AF65-F5344CB8AC3E}">
        <p14:creationId xmlns:p14="http://schemas.microsoft.com/office/powerpoint/2010/main" val="20699641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Hotels ought to invest in employee training to encourage energy-saving operations in housekeeping, kitchens and maintenance. Reusable initiatives like towel guiding initiatives and moderate thermostat enabling can promote responsible use (Robert et al., 2025). Financial planning should incorporate energy expenses, considering a renewable source of energy. The upgrading of buildings through the introduction of LED light, insulation, and energy-saving also kitchen appliances that are energy-saving should be a priority</a:t>
            </a:r>
            <a:endParaRPr lang="en-GB" dirty="0"/>
          </a:p>
        </p:txBody>
      </p:sp>
      <p:sp>
        <p:nvSpPr>
          <p:cNvPr id="4" name="Slide Number Placeholder 3"/>
          <p:cNvSpPr>
            <a:spLocks noGrp="1"/>
          </p:cNvSpPr>
          <p:nvPr>
            <p:ph type="sldNum" sz="quarter" idx="5"/>
          </p:nvPr>
        </p:nvSpPr>
        <p:spPr/>
        <p:txBody>
          <a:bodyPr/>
          <a:lstStyle/>
          <a:p>
            <a:fld id="{3051BDB3-BFDF-4415-B066-51C368554BFC}" type="slidenum">
              <a:rPr lang="en-GB" smtClean="0"/>
              <a:t>12</a:t>
            </a:fld>
            <a:endParaRPr lang="en-GB"/>
          </a:p>
        </p:txBody>
      </p:sp>
    </p:spTree>
    <p:extLst>
      <p:ext uri="{BB962C8B-B14F-4D97-AF65-F5344CB8AC3E}">
        <p14:creationId xmlns:p14="http://schemas.microsoft.com/office/powerpoint/2010/main" val="7546467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1.jpe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jpe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12.jpeg"/><Relationship Id="rId4" Type="http://schemas.openxmlformats.org/officeDocument/2006/relationships/image" Target="../media/image5.pn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13.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9.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jpeg"/><Relationship Id="rId7"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19.jpeg"/><Relationship Id="rId5" Type="http://schemas.openxmlformats.org/officeDocument/2006/relationships/image" Target="../media/image3.png"/><Relationship Id="rId10" Type="http://schemas.openxmlformats.org/officeDocument/2006/relationships/image" Target="../media/image18.jpeg"/><Relationship Id="rId4" Type="http://schemas.openxmlformats.org/officeDocument/2006/relationships/image" Target="../media/image5.png"/><Relationship Id="rId9"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21.jpe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hyperlink" Target="https://www.sciencedirect.com/science/article/abs/pii/S0261517724001298" TargetMode="External"/><Relationship Id="rId4" Type="http://schemas.openxmlformats.org/officeDocument/2006/relationships/hyperlink" Target="https://www.tandfonline.com/doi/full/10.1080/1331677X.2017.1421994#d1e521"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3855" y="-17318"/>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4156" r="-2479" b="-18484"/>
            </a:stretch>
          </a:blipFill>
        </p:spPr>
        <p:txBody>
          <a:bodyPr/>
          <a:lstStyle/>
          <a:p>
            <a:endParaRPr lang="en-GB"/>
          </a:p>
        </p:txBody>
      </p:sp>
      <p:sp>
        <p:nvSpPr>
          <p:cNvPr id="3" name="Freeform 3"/>
          <p:cNvSpPr/>
          <p:nvPr/>
        </p:nvSpPr>
        <p:spPr>
          <a:xfrm>
            <a:off x="14904823" y="-898106"/>
            <a:ext cx="4404437" cy="5655778"/>
          </a:xfrm>
          <a:custGeom>
            <a:avLst/>
            <a:gdLst/>
            <a:ahLst/>
            <a:cxnLst/>
            <a:rect l="l" t="t" r="r" b="b"/>
            <a:pathLst>
              <a:path w="4404437" h="5655778">
                <a:moveTo>
                  <a:pt x="0" y="0"/>
                </a:moveTo>
                <a:lnTo>
                  <a:pt x="4404437" y="0"/>
                </a:lnTo>
                <a:lnTo>
                  <a:pt x="4404437" y="5655778"/>
                </a:lnTo>
                <a:lnTo>
                  <a:pt x="0" y="5655778"/>
                </a:lnTo>
                <a:lnTo>
                  <a:pt x="0" y="0"/>
                </a:lnTo>
                <a:close/>
              </a:path>
            </a:pathLst>
          </a:custGeom>
          <a:blipFill>
            <a:blip r:embed="rId4"/>
            <a:stretch>
              <a:fillRect/>
            </a:stretch>
          </a:blipFill>
        </p:spPr>
        <p:txBody>
          <a:bodyPr/>
          <a:lstStyle/>
          <a:p>
            <a:endParaRPr lang="en-GB"/>
          </a:p>
        </p:txBody>
      </p:sp>
      <p:sp>
        <p:nvSpPr>
          <p:cNvPr id="4" name="Freeform 4"/>
          <p:cNvSpPr/>
          <p:nvPr/>
        </p:nvSpPr>
        <p:spPr>
          <a:xfrm flipH="1">
            <a:off x="15998318" y="9036632"/>
            <a:ext cx="555524" cy="558571"/>
          </a:xfrm>
          <a:custGeom>
            <a:avLst/>
            <a:gdLst/>
            <a:ahLst/>
            <a:cxnLst/>
            <a:rect l="l" t="t" r="r" b="b"/>
            <a:pathLst>
              <a:path w="555524" h="558571">
                <a:moveTo>
                  <a:pt x="555524" y="0"/>
                </a:moveTo>
                <a:lnTo>
                  <a:pt x="0" y="0"/>
                </a:lnTo>
                <a:lnTo>
                  <a:pt x="0" y="558571"/>
                </a:lnTo>
                <a:lnTo>
                  <a:pt x="555524" y="558571"/>
                </a:lnTo>
                <a:lnTo>
                  <a:pt x="555524"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flipH="1">
            <a:off x="16551518" y="9036632"/>
            <a:ext cx="555524" cy="558571"/>
          </a:xfrm>
          <a:custGeom>
            <a:avLst/>
            <a:gdLst/>
            <a:ahLst/>
            <a:cxnLst/>
            <a:rect l="l" t="t" r="r" b="b"/>
            <a:pathLst>
              <a:path w="555524" h="558571">
                <a:moveTo>
                  <a:pt x="555524" y="0"/>
                </a:moveTo>
                <a:lnTo>
                  <a:pt x="0" y="0"/>
                </a:lnTo>
                <a:lnTo>
                  <a:pt x="0" y="558571"/>
                </a:lnTo>
                <a:lnTo>
                  <a:pt x="555524" y="558571"/>
                </a:lnTo>
                <a:lnTo>
                  <a:pt x="555524"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TextBox 6"/>
          <p:cNvSpPr txBox="1"/>
          <p:nvPr/>
        </p:nvSpPr>
        <p:spPr>
          <a:xfrm>
            <a:off x="2209800" y="2977156"/>
            <a:ext cx="13502621" cy="2846933"/>
          </a:xfrm>
          <a:prstGeom prst="rect">
            <a:avLst/>
          </a:prstGeom>
        </p:spPr>
        <p:txBody>
          <a:bodyPr wrap="square" lIns="0" tIns="0" rIns="0" bIns="0" rtlCol="0" anchor="t">
            <a:spAutoFit/>
          </a:bodyPr>
          <a:lstStyle/>
          <a:p>
            <a:pPr algn="ctr">
              <a:lnSpc>
                <a:spcPts val="11128"/>
              </a:lnSpc>
              <a:spcBef>
                <a:spcPct val="0"/>
              </a:spcBef>
            </a:pPr>
            <a:r>
              <a:rPr lang="en-US" sz="3200" b="1" dirty="0">
                <a:solidFill>
                  <a:srgbClr val="F6E0F5"/>
                </a:solidFill>
                <a:latin typeface="Garet Bold"/>
                <a:ea typeface="Garet Bold"/>
                <a:cs typeface="Garet Bold"/>
                <a:sym typeface="Garet Bold"/>
              </a:rPr>
              <a:t>MOUNTING FINANCIAL PRESSURES IN THE HOSPITALITY INDUSTRY- RISING ENERGY COST</a:t>
            </a:r>
          </a:p>
        </p:txBody>
      </p:sp>
      <p:sp>
        <p:nvSpPr>
          <p:cNvPr id="7" name="TextBox 7"/>
          <p:cNvSpPr txBox="1"/>
          <p:nvPr/>
        </p:nvSpPr>
        <p:spPr>
          <a:xfrm>
            <a:off x="2495696" y="6903913"/>
            <a:ext cx="11144104" cy="474489"/>
          </a:xfrm>
          <a:prstGeom prst="rect">
            <a:avLst/>
          </a:prstGeom>
        </p:spPr>
        <p:txBody>
          <a:bodyPr wrap="square" lIns="0" tIns="0" rIns="0" bIns="0" rtlCol="0" anchor="t">
            <a:spAutoFit/>
          </a:bodyPr>
          <a:lstStyle/>
          <a:p>
            <a:pPr algn="ctr">
              <a:lnSpc>
                <a:spcPts val="3727"/>
              </a:lnSpc>
              <a:spcBef>
                <a:spcPct val="0"/>
              </a:spcBef>
            </a:pPr>
            <a:r>
              <a:rPr lang="en-US" sz="2662" spc="2130" dirty="0">
                <a:solidFill>
                  <a:srgbClr val="F6E0F5"/>
                </a:solidFill>
                <a:latin typeface="Garet"/>
                <a:ea typeface="Garet"/>
                <a:cs typeface="Garet"/>
                <a:sym typeface="Garet"/>
              </a:rPr>
              <a:t>BY: SHUNOM</a:t>
            </a:r>
          </a:p>
        </p:txBody>
      </p:sp>
      <p:sp>
        <p:nvSpPr>
          <p:cNvPr id="8" name="Freeform 8"/>
          <p:cNvSpPr/>
          <p:nvPr/>
        </p:nvSpPr>
        <p:spPr>
          <a:xfrm rot="-7384997">
            <a:off x="-594215" y="-1991275"/>
            <a:ext cx="4404437" cy="5655778"/>
          </a:xfrm>
          <a:custGeom>
            <a:avLst/>
            <a:gdLst/>
            <a:ahLst/>
            <a:cxnLst/>
            <a:rect l="l" t="t" r="r" b="b"/>
            <a:pathLst>
              <a:path w="4404437" h="5655778">
                <a:moveTo>
                  <a:pt x="0" y="0"/>
                </a:moveTo>
                <a:lnTo>
                  <a:pt x="4404437" y="0"/>
                </a:lnTo>
                <a:lnTo>
                  <a:pt x="4404437" y="5655777"/>
                </a:lnTo>
                <a:lnTo>
                  <a:pt x="0" y="5655777"/>
                </a:lnTo>
                <a:lnTo>
                  <a:pt x="0" y="0"/>
                </a:lnTo>
                <a:close/>
              </a:path>
            </a:pathLst>
          </a:custGeom>
          <a:blipFill>
            <a:blip r:embed="rId4"/>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5258" t="-5555" r="-24931" b="-72434"/>
            </a:stretch>
          </a:blipFill>
        </p:spPr>
        <p:txBody>
          <a:bodyPr/>
          <a:lstStyle/>
          <a:p>
            <a:endParaRPr lang="en-GB"/>
          </a:p>
        </p:txBody>
      </p:sp>
      <p:sp>
        <p:nvSpPr>
          <p:cNvPr id="3" name="Freeform 3"/>
          <p:cNvSpPr/>
          <p:nvPr/>
        </p:nvSpPr>
        <p:spPr>
          <a:xfrm flipH="1">
            <a:off x="16552500" y="7306913"/>
            <a:ext cx="555524" cy="558571"/>
          </a:xfrm>
          <a:custGeom>
            <a:avLst/>
            <a:gdLst/>
            <a:ahLst/>
            <a:cxnLst/>
            <a:rect l="l" t="t" r="r" b="b"/>
            <a:pathLst>
              <a:path w="555524" h="558571">
                <a:moveTo>
                  <a:pt x="555524" y="0"/>
                </a:moveTo>
                <a:lnTo>
                  <a:pt x="0" y="0"/>
                </a:lnTo>
                <a:lnTo>
                  <a:pt x="0" y="558571"/>
                </a:lnTo>
                <a:lnTo>
                  <a:pt x="555524" y="558571"/>
                </a:lnTo>
                <a:lnTo>
                  <a:pt x="555524"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flipH="1">
            <a:off x="17105700" y="7306913"/>
            <a:ext cx="555524" cy="558571"/>
          </a:xfrm>
          <a:custGeom>
            <a:avLst/>
            <a:gdLst/>
            <a:ahLst/>
            <a:cxnLst/>
            <a:rect l="l" t="t" r="r" b="b"/>
            <a:pathLst>
              <a:path w="555524" h="558571">
                <a:moveTo>
                  <a:pt x="555523" y="0"/>
                </a:moveTo>
                <a:lnTo>
                  <a:pt x="0" y="0"/>
                </a:lnTo>
                <a:lnTo>
                  <a:pt x="0" y="558571"/>
                </a:lnTo>
                <a:lnTo>
                  <a:pt x="555523" y="558571"/>
                </a:lnTo>
                <a:lnTo>
                  <a:pt x="555523"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6015874" y="830098"/>
            <a:ext cx="1628775" cy="1628775"/>
          </a:xfrm>
          <a:custGeom>
            <a:avLst/>
            <a:gdLst/>
            <a:ahLst/>
            <a:cxnLst/>
            <a:rect l="l" t="t" r="r" b="b"/>
            <a:pathLst>
              <a:path w="1628775" h="1628775">
                <a:moveTo>
                  <a:pt x="0" y="0"/>
                </a:moveTo>
                <a:lnTo>
                  <a:pt x="1628775" y="0"/>
                </a:lnTo>
                <a:lnTo>
                  <a:pt x="1628775" y="1628775"/>
                </a:lnTo>
                <a:lnTo>
                  <a:pt x="0" y="1628775"/>
                </a:lnTo>
                <a:lnTo>
                  <a:pt x="0" y="0"/>
                </a:lnTo>
                <a:close/>
              </a:path>
            </a:pathLst>
          </a:custGeom>
          <a:blipFill>
            <a:blip r:embed="rId6"/>
            <a:stretch>
              <a:fillRect/>
            </a:stretch>
          </a:blipFill>
        </p:spPr>
        <p:txBody>
          <a:bodyPr/>
          <a:lstStyle/>
          <a:p>
            <a:endParaRPr lang="en-GB"/>
          </a:p>
        </p:txBody>
      </p:sp>
      <p:sp>
        <p:nvSpPr>
          <p:cNvPr id="6" name="Freeform 6"/>
          <p:cNvSpPr/>
          <p:nvPr/>
        </p:nvSpPr>
        <p:spPr>
          <a:xfrm>
            <a:off x="0" y="-38881"/>
            <a:ext cx="5592622" cy="10325881"/>
          </a:xfrm>
          <a:custGeom>
            <a:avLst/>
            <a:gdLst/>
            <a:ahLst/>
            <a:cxnLst/>
            <a:rect l="l" t="t" r="r" b="b"/>
            <a:pathLst>
              <a:path w="5592622" h="10325881">
                <a:moveTo>
                  <a:pt x="0" y="0"/>
                </a:moveTo>
                <a:lnTo>
                  <a:pt x="5592622" y="0"/>
                </a:lnTo>
                <a:lnTo>
                  <a:pt x="5592622" y="10325881"/>
                </a:lnTo>
                <a:lnTo>
                  <a:pt x="0" y="10325881"/>
                </a:lnTo>
                <a:lnTo>
                  <a:pt x="0" y="0"/>
                </a:lnTo>
                <a:close/>
              </a:path>
            </a:pathLst>
          </a:custGeom>
          <a:blipFill>
            <a:blip r:embed="rId7"/>
            <a:stretch>
              <a:fillRect l="-22008" r="-5984"/>
            </a:stretch>
          </a:blipFill>
        </p:spPr>
        <p:txBody>
          <a:bodyPr/>
          <a:lstStyle/>
          <a:p>
            <a:endParaRPr lang="en-GB"/>
          </a:p>
        </p:txBody>
      </p:sp>
      <p:sp>
        <p:nvSpPr>
          <p:cNvPr id="7" name="Freeform 7"/>
          <p:cNvSpPr/>
          <p:nvPr/>
        </p:nvSpPr>
        <p:spPr>
          <a:xfrm>
            <a:off x="147752" y="0"/>
            <a:ext cx="5449042" cy="10287000"/>
          </a:xfrm>
          <a:custGeom>
            <a:avLst/>
            <a:gdLst/>
            <a:ahLst/>
            <a:cxnLst/>
            <a:rect l="l" t="t" r="r" b="b"/>
            <a:pathLst>
              <a:path w="5449042" h="10287000">
                <a:moveTo>
                  <a:pt x="0" y="0"/>
                </a:moveTo>
                <a:lnTo>
                  <a:pt x="5449042" y="0"/>
                </a:lnTo>
                <a:lnTo>
                  <a:pt x="5449042" y="10287000"/>
                </a:lnTo>
                <a:lnTo>
                  <a:pt x="0" y="10287000"/>
                </a:lnTo>
                <a:lnTo>
                  <a:pt x="0" y="0"/>
                </a:lnTo>
                <a:close/>
              </a:path>
            </a:pathLst>
          </a:custGeom>
          <a:blipFill>
            <a:blip r:embed="rId8"/>
            <a:stretch>
              <a:fillRect l="-79981" r="-101405"/>
            </a:stretch>
          </a:blipFill>
        </p:spPr>
        <p:txBody>
          <a:bodyPr/>
          <a:lstStyle/>
          <a:p>
            <a:endParaRPr lang="en-GB"/>
          </a:p>
        </p:txBody>
      </p:sp>
      <p:sp>
        <p:nvSpPr>
          <p:cNvPr id="8" name="TextBox 8"/>
          <p:cNvSpPr txBox="1"/>
          <p:nvPr/>
        </p:nvSpPr>
        <p:spPr>
          <a:xfrm>
            <a:off x="6949344" y="1112796"/>
            <a:ext cx="8799634" cy="1687812"/>
          </a:xfrm>
          <a:prstGeom prst="rect">
            <a:avLst/>
          </a:prstGeom>
        </p:spPr>
        <p:txBody>
          <a:bodyPr lIns="0" tIns="0" rIns="0" bIns="0" rtlCol="0" anchor="t">
            <a:spAutoFit/>
          </a:bodyPr>
          <a:lstStyle/>
          <a:p>
            <a:pPr algn="l">
              <a:lnSpc>
                <a:spcPts val="6757"/>
              </a:lnSpc>
              <a:spcBef>
                <a:spcPct val="0"/>
              </a:spcBef>
            </a:pPr>
            <a:r>
              <a:rPr lang="en-US" sz="4826" b="1" dirty="0">
                <a:solidFill>
                  <a:srgbClr val="F6E0F5"/>
                </a:solidFill>
                <a:latin typeface="Garet Bold"/>
                <a:ea typeface="Garet Bold"/>
                <a:cs typeface="Garet Bold"/>
                <a:sym typeface="Garet Bold"/>
              </a:rPr>
              <a:t>Introduction: Energy Costs in UK Hotels</a:t>
            </a:r>
          </a:p>
        </p:txBody>
      </p:sp>
      <p:sp>
        <p:nvSpPr>
          <p:cNvPr id="9" name="TextBox 9"/>
          <p:cNvSpPr txBox="1"/>
          <p:nvPr/>
        </p:nvSpPr>
        <p:spPr>
          <a:xfrm>
            <a:off x="6949344" y="3227349"/>
            <a:ext cx="8799634" cy="5194959"/>
          </a:xfrm>
          <a:prstGeom prst="rect">
            <a:avLst/>
          </a:prstGeom>
        </p:spPr>
        <p:txBody>
          <a:bodyPr lIns="0" tIns="0" rIns="0" bIns="0" rtlCol="0" anchor="t">
            <a:spAutoFit/>
          </a:bodyPr>
          <a:lstStyle/>
          <a:p>
            <a:pPr marL="453186" lvl="1" indent="-226593" algn="l">
              <a:lnSpc>
                <a:spcPts val="2938"/>
              </a:lnSpc>
              <a:buFont typeface="Arial"/>
              <a:buChar char="•"/>
            </a:pPr>
            <a:r>
              <a:rPr lang="en-US" sz="2099">
                <a:solidFill>
                  <a:srgbClr val="F6E0F5"/>
                </a:solidFill>
                <a:latin typeface="Garet"/>
                <a:ea typeface="Garet"/>
                <a:cs typeface="Garet"/>
                <a:sym typeface="Garet"/>
              </a:rPr>
              <a:t>The inflation, pressure on labour and a decrease in discretionary spending have a long-term financial burden on UK hotels.</a:t>
            </a:r>
          </a:p>
          <a:p>
            <a:pPr marL="453186" lvl="1" indent="-226593" algn="l">
              <a:lnSpc>
                <a:spcPts val="2938"/>
              </a:lnSpc>
              <a:buFont typeface="Arial"/>
              <a:buChar char="•"/>
            </a:pPr>
            <a:r>
              <a:rPr lang="en-US" sz="2099">
                <a:solidFill>
                  <a:srgbClr val="F6E0F5"/>
                </a:solidFill>
                <a:latin typeface="Garet"/>
                <a:ea typeface="Garet"/>
                <a:cs typeface="Garet"/>
                <a:sym typeface="Garet"/>
              </a:rPr>
              <a:t>A major structural financial conflict is now the energy costs.</a:t>
            </a:r>
          </a:p>
          <a:p>
            <a:pPr marL="453186" lvl="1" indent="-226593" algn="l">
              <a:lnSpc>
                <a:spcPts val="2938"/>
              </a:lnSpc>
              <a:buFont typeface="Arial"/>
              <a:buChar char="•"/>
            </a:pPr>
            <a:r>
              <a:rPr lang="en-US" sz="2099">
                <a:solidFill>
                  <a:srgbClr val="F6E0F5"/>
                </a:solidFill>
                <a:latin typeface="Garet"/>
                <a:ea typeface="Garet"/>
                <a:cs typeface="Garet"/>
                <a:sym typeface="Garet"/>
              </a:rPr>
              <a:t>Hotels are 24/7, and the HVAC, lighting, kitchens, laundry and lifts require electricity and gas all the time.</a:t>
            </a:r>
          </a:p>
          <a:p>
            <a:pPr marL="453186" lvl="1" indent="-226593" algn="l">
              <a:lnSpc>
                <a:spcPts val="2938"/>
              </a:lnSpc>
              <a:buFont typeface="Arial"/>
              <a:buChar char="•"/>
            </a:pPr>
            <a:r>
              <a:rPr lang="en-US" sz="2099">
                <a:solidFill>
                  <a:srgbClr val="F6E0F5"/>
                </a:solidFill>
                <a:latin typeface="Garet"/>
                <a:ea typeface="Garet"/>
                <a:cs typeface="Garet"/>
                <a:sym typeface="Garet"/>
              </a:rPr>
              <a:t>Guest rooms occupy a big percentage, which is determined by the behaviour of the guests and not the management (Yousef, 2024).</a:t>
            </a:r>
          </a:p>
          <a:p>
            <a:pPr marL="453186" lvl="1" indent="-226593" algn="l">
              <a:lnSpc>
                <a:spcPts val="2938"/>
              </a:lnSpc>
              <a:buFont typeface="Arial"/>
              <a:buChar char="•"/>
            </a:pPr>
            <a:r>
              <a:rPr lang="en-US" sz="2099">
                <a:solidFill>
                  <a:srgbClr val="F6E0F5"/>
                </a:solidFill>
                <a:latin typeface="Garet"/>
                <a:ea typeface="Garet"/>
                <a:cs typeface="Garet"/>
                <a:sym typeface="Garet"/>
              </a:rPr>
              <a:t>There has been price volatility since the pandemic because the mid-scale and full-service hotels have been squeezed in their margins.</a:t>
            </a:r>
          </a:p>
          <a:p>
            <a:pPr marL="453186" lvl="1" indent="-226593" algn="l">
              <a:lnSpc>
                <a:spcPts val="2938"/>
              </a:lnSpc>
              <a:buFont typeface="Arial"/>
              <a:buChar char="•"/>
            </a:pPr>
            <a:r>
              <a:rPr lang="en-US" sz="2099">
                <a:solidFill>
                  <a:srgbClr val="F6E0F5"/>
                </a:solidFill>
                <a:latin typeface="Garet"/>
                <a:ea typeface="Garet"/>
                <a:cs typeface="Garet"/>
                <a:sym typeface="Garet"/>
              </a:rPr>
              <a:t>Operation design, sustainability and brand image are now fuelled by energy management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35258" t="-5555" r="-24931" b="-72434"/>
            </a:stretch>
          </a:blipFill>
        </p:spPr>
        <p:txBody>
          <a:bodyPr/>
          <a:lstStyle/>
          <a:p>
            <a:endParaRPr lang="en-GB"/>
          </a:p>
        </p:txBody>
      </p:sp>
      <p:sp>
        <p:nvSpPr>
          <p:cNvPr id="3" name="Freeform 3"/>
          <p:cNvSpPr/>
          <p:nvPr/>
        </p:nvSpPr>
        <p:spPr>
          <a:xfrm flipH="1">
            <a:off x="16552500" y="7306913"/>
            <a:ext cx="555524" cy="558571"/>
          </a:xfrm>
          <a:custGeom>
            <a:avLst/>
            <a:gdLst/>
            <a:ahLst/>
            <a:cxnLst/>
            <a:rect l="l" t="t" r="r" b="b"/>
            <a:pathLst>
              <a:path w="555524" h="558571">
                <a:moveTo>
                  <a:pt x="555524" y="0"/>
                </a:moveTo>
                <a:lnTo>
                  <a:pt x="0" y="0"/>
                </a:lnTo>
                <a:lnTo>
                  <a:pt x="0" y="558571"/>
                </a:lnTo>
                <a:lnTo>
                  <a:pt x="555524" y="558571"/>
                </a:lnTo>
                <a:lnTo>
                  <a:pt x="555524"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flipH="1">
            <a:off x="17105700" y="7306913"/>
            <a:ext cx="555524" cy="558571"/>
          </a:xfrm>
          <a:custGeom>
            <a:avLst/>
            <a:gdLst/>
            <a:ahLst/>
            <a:cxnLst/>
            <a:rect l="l" t="t" r="r" b="b"/>
            <a:pathLst>
              <a:path w="555524" h="558571">
                <a:moveTo>
                  <a:pt x="555523" y="0"/>
                </a:moveTo>
                <a:lnTo>
                  <a:pt x="0" y="0"/>
                </a:lnTo>
                <a:lnTo>
                  <a:pt x="0" y="558571"/>
                </a:lnTo>
                <a:lnTo>
                  <a:pt x="555523" y="558571"/>
                </a:lnTo>
                <a:lnTo>
                  <a:pt x="555523"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6015874" y="830098"/>
            <a:ext cx="1628775" cy="1628775"/>
          </a:xfrm>
          <a:custGeom>
            <a:avLst/>
            <a:gdLst/>
            <a:ahLst/>
            <a:cxnLst/>
            <a:rect l="l" t="t" r="r" b="b"/>
            <a:pathLst>
              <a:path w="1628775" h="1628775">
                <a:moveTo>
                  <a:pt x="0" y="0"/>
                </a:moveTo>
                <a:lnTo>
                  <a:pt x="1628775" y="0"/>
                </a:lnTo>
                <a:lnTo>
                  <a:pt x="1628775" y="1628775"/>
                </a:lnTo>
                <a:lnTo>
                  <a:pt x="0" y="1628775"/>
                </a:lnTo>
                <a:lnTo>
                  <a:pt x="0" y="0"/>
                </a:lnTo>
                <a:close/>
              </a:path>
            </a:pathLst>
          </a:custGeom>
          <a:blipFill>
            <a:blip r:embed="rId6"/>
            <a:stretch>
              <a:fillRect/>
            </a:stretch>
          </a:blipFill>
        </p:spPr>
        <p:txBody>
          <a:bodyPr/>
          <a:lstStyle/>
          <a:p>
            <a:endParaRPr lang="en-GB"/>
          </a:p>
        </p:txBody>
      </p:sp>
      <p:sp>
        <p:nvSpPr>
          <p:cNvPr id="6" name="Freeform 6"/>
          <p:cNvSpPr/>
          <p:nvPr/>
        </p:nvSpPr>
        <p:spPr>
          <a:xfrm>
            <a:off x="12095271" y="0"/>
            <a:ext cx="6192729" cy="10287000"/>
          </a:xfrm>
          <a:custGeom>
            <a:avLst/>
            <a:gdLst/>
            <a:ahLst/>
            <a:cxnLst/>
            <a:rect l="l" t="t" r="r" b="b"/>
            <a:pathLst>
              <a:path w="6192729" h="10287000">
                <a:moveTo>
                  <a:pt x="0" y="0"/>
                </a:moveTo>
                <a:lnTo>
                  <a:pt x="6192729" y="0"/>
                </a:lnTo>
                <a:lnTo>
                  <a:pt x="6192729" y="10287000"/>
                </a:lnTo>
                <a:lnTo>
                  <a:pt x="0" y="10287000"/>
                </a:lnTo>
                <a:lnTo>
                  <a:pt x="0" y="0"/>
                </a:lnTo>
                <a:close/>
              </a:path>
            </a:pathLst>
          </a:custGeom>
          <a:blipFill>
            <a:blip r:embed="rId7"/>
            <a:stretch>
              <a:fillRect l="-6561" r="-10424" b="-1589"/>
            </a:stretch>
          </a:blipFill>
        </p:spPr>
        <p:txBody>
          <a:bodyPr/>
          <a:lstStyle/>
          <a:p>
            <a:endParaRPr lang="en-GB"/>
          </a:p>
        </p:txBody>
      </p:sp>
      <p:sp>
        <p:nvSpPr>
          <p:cNvPr id="7" name="Freeform 7"/>
          <p:cNvSpPr/>
          <p:nvPr/>
        </p:nvSpPr>
        <p:spPr>
          <a:xfrm>
            <a:off x="12095271" y="0"/>
            <a:ext cx="12366885" cy="10287000"/>
          </a:xfrm>
          <a:custGeom>
            <a:avLst/>
            <a:gdLst/>
            <a:ahLst/>
            <a:cxnLst/>
            <a:rect l="l" t="t" r="r" b="b"/>
            <a:pathLst>
              <a:path w="12366885" h="10287000">
                <a:moveTo>
                  <a:pt x="0" y="0"/>
                </a:moveTo>
                <a:lnTo>
                  <a:pt x="12366885" y="0"/>
                </a:lnTo>
                <a:lnTo>
                  <a:pt x="12366885" y="10287000"/>
                </a:lnTo>
                <a:lnTo>
                  <a:pt x="0" y="10287000"/>
                </a:lnTo>
                <a:lnTo>
                  <a:pt x="0" y="0"/>
                </a:lnTo>
                <a:close/>
              </a:path>
            </a:pathLst>
          </a:custGeom>
          <a:blipFill>
            <a:blip r:embed="rId8"/>
            <a:stretch>
              <a:fillRect l="-12500" r="-12500"/>
            </a:stretch>
          </a:blipFill>
        </p:spPr>
        <p:txBody>
          <a:bodyPr/>
          <a:lstStyle/>
          <a:p>
            <a:endParaRPr lang="en-GB"/>
          </a:p>
        </p:txBody>
      </p:sp>
      <p:sp>
        <p:nvSpPr>
          <p:cNvPr id="8" name="TextBox 8"/>
          <p:cNvSpPr txBox="1"/>
          <p:nvPr/>
        </p:nvSpPr>
        <p:spPr>
          <a:xfrm>
            <a:off x="1421307" y="3562216"/>
            <a:ext cx="9814967" cy="4454605"/>
          </a:xfrm>
          <a:prstGeom prst="rect">
            <a:avLst/>
          </a:prstGeom>
        </p:spPr>
        <p:txBody>
          <a:bodyPr lIns="0" tIns="0" rIns="0" bIns="0" rtlCol="0" anchor="t">
            <a:spAutoFit/>
          </a:bodyPr>
          <a:lstStyle/>
          <a:p>
            <a:pPr marL="467416" lvl="1" indent="-233708" algn="l">
              <a:lnSpc>
                <a:spcPts val="3030"/>
              </a:lnSpc>
              <a:buFont typeface="Arial"/>
              <a:buChar char="•"/>
            </a:pPr>
            <a:r>
              <a:rPr lang="en-US" sz="2164">
                <a:solidFill>
                  <a:srgbClr val="F6E0F5"/>
                </a:solidFill>
                <a:latin typeface="Garet"/>
                <a:ea typeface="Garet"/>
                <a:cs typeface="Garet"/>
                <a:sym typeface="Garet"/>
              </a:rPr>
              <a:t>Hotels are one of the commercial structures that consume the most amount of energy (Karvounidi, 2024).</a:t>
            </a:r>
          </a:p>
          <a:p>
            <a:pPr marL="467416" lvl="1" indent="-233708" algn="l">
              <a:lnSpc>
                <a:spcPts val="3030"/>
              </a:lnSpc>
              <a:buFont typeface="Arial"/>
              <a:buChar char="•"/>
            </a:pPr>
            <a:r>
              <a:rPr lang="en-US" sz="2164">
                <a:solidFill>
                  <a:srgbClr val="F6E0F5"/>
                </a:solidFill>
                <a:latin typeface="Garet"/>
                <a:ea typeface="Garet"/>
                <a:cs typeface="Garet"/>
                <a:sym typeface="Garet"/>
              </a:rPr>
              <a:t>HVAC, lighting, kitchens and laundry use a lot of electricity and gas.</a:t>
            </a:r>
          </a:p>
          <a:p>
            <a:pPr marL="467416" lvl="1" indent="-233708" algn="l">
              <a:lnSpc>
                <a:spcPts val="3030"/>
              </a:lnSpc>
              <a:buFont typeface="Arial"/>
              <a:buChar char="•"/>
            </a:pPr>
            <a:r>
              <a:rPr lang="en-US" sz="2164">
                <a:solidFill>
                  <a:srgbClr val="F6E0F5"/>
                </a:solidFill>
                <a:latin typeface="Garet"/>
                <a:ea typeface="Garet"/>
                <a:cs typeface="Garet"/>
                <a:sym typeface="Garet"/>
              </a:rPr>
              <a:t>Hotel services are in the service model that is minimum energy use, which is not as elastic as food or work costs.</a:t>
            </a:r>
          </a:p>
          <a:p>
            <a:pPr marL="467416" lvl="1" indent="-233708" algn="l">
              <a:lnSpc>
                <a:spcPts val="3030"/>
              </a:lnSpc>
              <a:buFont typeface="Arial"/>
              <a:buChar char="•"/>
            </a:pPr>
            <a:r>
              <a:rPr lang="en-US" sz="2164">
                <a:solidFill>
                  <a:srgbClr val="F6E0F5"/>
                </a:solidFill>
                <a:latin typeface="Garet"/>
                <a:ea typeface="Garet"/>
                <a:cs typeface="Garet"/>
                <a:sym typeface="Garet"/>
              </a:rPr>
              <a:t>Full-service/luxury hotels are the most prone because of the high expectations of comfort.</a:t>
            </a:r>
          </a:p>
          <a:p>
            <a:pPr marL="467416" lvl="1" indent="-233708" algn="l">
              <a:lnSpc>
                <a:spcPts val="3030"/>
              </a:lnSpc>
              <a:buFont typeface="Arial"/>
              <a:buChar char="•"/>
            </a:pPr>
            <a:r>
              <a:rPr lang="en-US" sz="2164">
                <a:solidFill>
                  <a:srgbClr val="F6E0F5"/>
                </a:solidFill>
                <a:latin typeface="Garet"/>
                <a:ea typeface="Garet"/>
                <a:cs typeface="Garet"/>
                <a:sym typeface="Garet"/>
              </a:rPr>
              <a:t>The operational inefficiencies cause 59.2 of energy wastage (Cingoski and Petrevska, 2017).</a:t>
            </a:r>
          </a:p>
          <a:p>
            <a:pPr marL="467416" lvl="1" indent="-233708" algn="l">
              <a:lnSpc>
                <a:spcPts val="3030"/>
              </a:lnSpc>
              <a:buFont typeface="Arial"/>
              <a:buChar char="•"/>
            </a:pPr>
            <a:r>
              <a:rPr lang="en-US" sz="2164">
                <a:solidFill>
                  <a:srgbClr val="F6E0F5"/>
                </a:solidFill>
                <a:latin typeface="Garet"/>
                <a:ea typeface="Garet"/>
                <a:cs typeface="Garet"/>
                <a:sym typeface="Garet"/>
              </a:rPr>
              <a:t>The increase in energy prices affects both the financial viability and the sustainability of the environment</a:t>
            </a:r>
          </a:p>
        </p:txBody>
      </p:sp>
      <p:sp>
        <p:nvSpPr>
          <p:cNvPr id="9" name="TextBox 9"/>
          <p:cNvSpPr txBox="1"/>
          <p:nvPr/>
        </p:nvSpPr>
        <p:spPr>
          <a:xfrm>
            <a:off x="1691714" y="1165470"/>
            <a:ext cx="7428363" cy="1687196"/>
          </a:xfrm>
          <a:prstGeom prst="rect">
            <a:avLst/>
          </a:prstGeom>
        </p:spPr>
        <p:txBody>
          <a:bodyPr lIns="0" tIns="0" rIns="0" bIns="0" rtlCol="0" anchor="t">
            <a:spAutoFit/>
          </a:bodyPr>
          <a:lstStyle/>
          <a:p>
            <a:pPr algn="l">
              <a:lnSpc>
                <a:spcPts val="6754"/>
              </a:lnSpc>
              <a:spcBef>
                <a:spcPct val="0"/>
              </a:spcBef>
            </a:pPr>
            <a:r>
              <a:rPr lang="en-US" sz="4824" b="1">
                <a:solidFill>
                  <a:srgbClr val="A280EC"/>
                </a:solidFill>
                <a:latin typeface="Garet Bold"/>
                <a:ea typeface="Garet Bold"/>
                <a:cs typeface="Garet Bold"/>
                <a:sym typeface="Garet Bold"/>
              </a:rPr>
              <a:t>Structural Costs and Energy Intensity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5258" t="-5555" r="-24931" b="-72434"/>
            </a:stretch>
          </a:blipFill>
        </p:spPr>
        <p:txBody>
          <a:bodyPr/>
          <a:lstStyle/>
          <a:p>
            <a:endParaRPr lang="en-GB"/>
          </a:p>
        </p:txBody>
      </p:sp>
      <p:sp>
        <p:nvSpPr>
          <p:cNvPr id="3" name="Freeform 3"/>
          <p:cNvSpPr/>
          <p:nvPr/>
        </p:nvSpPr>
        <p:spPr>
          <a:xfrm>
            <a:off x="16015874" y="830098"/>
            <a:ext cx="1628775" cy="1628775"/>
          </a:xfrm>
          <a:custGeom>
            <a:avLst/>
            <a:gdLst/>
            <a:ahLst/>
            <a:cxnLst/>
            <a:rect l="l" t="t" r="r" b="b"/>
            <a:pathLst>
              <a:path w="1628775" h="1628775">
                <a:moveTo>
                  <a:pt x="0" y="0"/>
                </a:moveTo>
                <a:lnTo>
                  <a:pt x="1628775" y="0"/>
                </a:lnTo>
                <a:lnTo>
                  <a:pt x="1628775" y="1628775"/>
                </a:lnTo>
                <a:lnTo>
                  <a:pt x="0" y="1628775"/>
                </a:lnTo>
                <a:lnTo>
                  <a:pt x="0" y="0"/>
                </a:lnTo>
                <a:close/>
              </a:path>
            </a:pathLst>
          </a:custGeom>
          <a:blipFill>
            <a:blip r:embed="rId4"/>
            <a:stretch>
              <a:fillRect/>
            </a:stretch>
          </a:blipFill>
        </p:spPr>
        <p:txBody>
          <a:bodyPr/>
          <a:lstStyle/>
          <a:p>
            <a:endParaRPr lang="en-GB"/>
          </a:p>
        </p:txBody>
      </p:sp>
      <p:sp>
        <p:nvSpPr>
          <p:cNvPr id="4" name="Freeform 4"/>
          <p:cNvSpPr/>
          <p:nvPr/>
        </p:nvSpPr>
        <p:spPr>
          <a:xfrm flipH="1">
            <a:off x="16552500" y="7306913"/>
            <a:ext cx="555524" cy="558571"/>
          </a:xfrm>
          <a:custGeom>
            <a:avLst/>
            <a:gdLst/>
            <a:ahLst/>
            <a:cxnLst/>
            <a:rect l="l" t="t" r="r" b="b"/>
            <a:pathLst>
              <a:path w="555524" h="558571">
                <a:moveTo>
                  <a:pt x="555524" y="0"/>
                </a:moveTo>
                <a:lnTo>
                  <a:pt x="0" y="0"/>
                </a:lnTo>
                <a:lnTo>
                  <a:pt x="0" y="558571"/>
                </a:lnTo>
                <a:lnTo>
                  <a:pt x="555524" y="558571"/>
                </a:lnTo>
                <a:lnTo>
                  <a:pt x="555524"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flipH="1">
            <a:off x="17105700" y="7306913"/>
            <a:ext cx="555524" cy="558571"/>
          </a:xfrm>
          <a:custGeom>
            <a:avLst/>
            <a:gdLst/>
            <a:ahLst/>
            <a:cxnLst/>
            <a:rect l="l" t="t" r="r" b="b"/>
            <a:pathLst>
              <a:path w="555524" h="558571">
                <a:moveTo>
                  <a:pt x="555523" y="0"/>
                </a:moveTo>
                <a:lnTo>
                  <a:pt x="0" y="0"/>
                </a:lnTo>
                <a:lnTo>
                  <a:pt x="0" y="558571"/>
                </a:lnTo>
                <a:lnTo>
                  <a:pt x="555523" y="558571"/>
                </a:lnTo>
                <a:lnTo>
                  <a:pt x="555523"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493520" y="-432037"/>
            <a:ext cx="3291840" cy="4114800"/>
          </a:xfrm>
          <a:custGeom>
            <a:avLst/>
            <a:gdLst/>
            <a:ahLst/>
            <a:cxnLst/>
            <a:rect l="l" t="t" r="r" b="b"/>
            <a:pathLst>
              <a:path w="3291840" h="4114800">
                <a:moveTo>
                  <a:pt x="0" y="0"/>
                </a:moveTo>
                <a:lnTo>
                  <a:pt x="3291840" y="0"/>
                </a:lnTo>
                <a:lnTo>
                  <a:pt x="3291840"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550231" y="0"/>
            <a:ext cx="4398690" cy="5143500"/>
          </a:xfrm>
          <a:custGeom>
            <a:avLst/>
            <a:gdLst/>
            <a:ahLst/>
            <a:cxnLst/>
            <a:rect l="l" t="t" r="r" b="b"/>
            <a:pathLst>
              <a:path w="4398690" h="5143500">
                <a:moveTo>
                  <a:pt x="0" y="0"/>
                </a:moveTo>
                <a:lnTo>
                  <a:pt x="4398690" y="0"/>
                </a:lnTo>
                <a:lnTo>
                  <a:pt x="4398690" y="5143500"/>
                </a:lnTo>
                <a:lnTo>
                  <a:pt x="0" y="5143500"/>
                </a:lnTo>
                <a:lnTo>
                  <a:pt x="0" y="0"/>
                </a:lnTo>
                <a:close/>
              </a:path>
            </a:pathLst>
          </a:custGeom>
          <a:blipFill>
            <a:blip r:embed="rId9"/>
            <a:stretch>
              <a:fillRect l="-4463" r="-4463" b="-20948"/>
            </a:stretch>
          </a:blipFill>
        </p:spPr>
        <p:txBody>
          <a:bodyPr/>
          <a:lstStyle/>
          <a:p>
            <a:endParaRPr lang="en-GB"/>
          </a:p>
        </p:txBody>
      </p:sp>
      <p:sp>
        <p:nvSpPr>
          <p:cNvPr id="8" name="Freeform 8"/>
          <p:cNvSpPr/>
          <p:nvPr/>
        </p:nvSpPr>
        <p:spPr>
          <a:xfrm>
            <a:off x="550231" y="5143500"/>
            <a:ext cx="4398690" cy="5143500"/>
          </a:xfrm>
          <a:custGeom>
            <a:avLst/>
            <a:gdLst/>
            <a:ahLst/>
            <a:cxnLst/>
            <a:rect l="l" t="t" r="r" b="b"/>
            <a:pathLst>
              <a:path w="4398690" h="5143500">
                <a:moveTo>
                  <a:pt x="0" y="0"/>
                </a:moveTo>
                <a:lnTo>
                  <a:pt x="4398690" y="0"/>
                </a:lnTo>
                <a:lnTo>
                  <a:pt x="4398690" y="5143500"/>
                </a:lnTo>
                <a:lnTo>
                  <a:pt x="0" y="5143500"/>
                </a:lnTo>
                <a:lnTo>
                  <a:pt x="0" y="0"/>
                </a:lnTo>
                <a:close/>
              </a:path>
            </a:pathLst>
          </a:custGeom>
          <a:blipFill>
            <a:blip r:embed="rId9"/>
            <a:stretch>
              <a:fillRect l="-4463" t="-20948" r="-4463"/>
            </a:stretch>
          </a:blipFill>
        </p:spPr>
        <p:txBody>
          <a:bodyPr/>
          <a:lstStyle/>
          <a:p>
            <a:endParaRPr lang="en-GB"/>
          </a:p>
        </p:txBody>
      </p:sp>
      <p:grpSp>
        <p:nvGrpSpPr>
          <p:cNvPr id="9" name="Group 9"/>
          <p:cNvGrpSpPr/>
          <p:nvPr/>
        </p:nvGrpSpPr>
        <p:grpSpPr>
          <a:xfrm>
            <a:off x="0" y="0"/>
            <a:ext cx="5398770" cy="10287000"/>
            <a:chOff x="0" y="0"/>
            <a:chExt cx="836411" cy="1593725"/>
          </a:xfrm>
        </p:grpSpPr>
        <p:sp>
          <p:nvSpPr>
            <p:cNvPr id="10" name="Freeform 10"/>
            <p:cNvSpPr/>
            <p:nvPr/>
          </p:nvSpPr>
          <p:spPr>
            <a:xfrm>
              <a:off x="0" y="0"/>
              <a:ext cx="836411" cy="1593725"/>
            </a:xfrm>
            <a:custGeom>
              <a:avLst/>
              <a:gdLst/>
              <a:ahLst/>
              <a:cxnLst/>
              <a:rect l="l" t="t" r="r" b="b"/>
              <a:pathLst>
                <a:path w="836411" h="1593725">
                  <a:moveTo>
                    <a:pt x="0" y="0"/>
                  </a:moveTo>
                  <a:lnTo>
                    <a:pt x="836411" y="0"/>
                  </a:lnTo>
                  <a:lnTo>
                    <a:pt x="836411" y="1593725"/>
                  </a:lnTo>
                  <a:lnTo>
                    <a:pt x="0" y="1593725"/>
                  </a:lnTo>
                  <a:close/>
                </a:path>
              </a:pathLst>
            </a:custGeom>
            <a:blipFill>
              <a:blip r:embed="rId10"/>
              <a:stretch>
                <a:fillRect l="-124239" r="-61315"/>
              </a:stretch>
            </a:blipFill>
          </p:spPr>
          <p:txBody>
            <a:bodyPr/>
            <a:lstStyle/>
            <a:p>
              <a:endParaRPr lang="en-GB"/>
            </a:p>
          </p:txBody>
        </p:sp>
      </p:grpSp>
      <p:sp>
        <p:nvSpPr>
          <p:cNvPr id="11" name="TextBox 11"/>
          <p:cNvSpPr txBox="1"/>
          <p:nvPr/>
        </p:nvSpPr>
        <p:spPr>
          <a:xfrm>
            <a:off x="6019078" y="3130681"/>
            <a:ext cx="10811184" cy="4260909"/>
          </a:xfrm>
          <a:prstGeom prst="rect">
            <a:avLst/>
          </a:prstGeom>
        </p:spPr>
        <p:txBody>
          <a:bodyPr lIns="0" tIns="0" rIns="0" bIns="0" rtlCol="0" anchor="t">
            <a:spAutoFit/>
          </a:bodyPr>
          <a:lstStyle/>
          <a:p>
            <a:pPr marL="521068" lvl="1" indent="-260534" algn="l">
              <a:lnSpc>
                <a:spcPts val="3378"/>
              </a:lnSpc>
              <a:buFont typeface="Arial"/>
              <a:buChar char="•"/>
            </a:pPr>
            <a:r>
              <a:rPr lang="en-US" sz="2413">
                <a:solidFill>
                  <a:srgbClr val="F6E0F5"/>
                </a:solidFill>
                <a:latin typeface="Garet"/>
                <a:ea typeface="Garet"/>
                <a:cs typeface="Garet"/>
                <a:sym typeface="Garet"/>
              </a:rPr>
              <a:t>Visitors can manage the heating, cooling, lighting, and water in rooms.</a:t>
            </a:r>
          </a:p>
          <a:p>
            <a:pPr marL="521068" lvl="1" indent="-260534" algn="l">
              <a:lnSpc>
                <a:spcPts val="3378"/>
              </a:lnSpc>
              <a:buFont typeface="Arial"/>
              <a:buChar char="•"/>
            </a:pPr>
            <a:r>
              <a:rPr lang="en-US" sz="2413">
                <a:solidFill>
                  <a:srgbClr val="F6E0F5"/>
                </a:solidFill>
                <a:latin typeface="Garet"/>
                <a:ea typeface="Garet"/>
                <a:cs typeface="Garet"/>
                <a:sym typeface="Garet"/>
              </a:rPr>
              <a:t>Only 15% of them always exhibit energy-saving behaviour (Product sustainability, 2025).</a:t>
            </a:r>
          </a:p>
          <a:p>
            <a:pPr marL="521068" lvl="1" indent="-260534" algn="l">
              <a:lnSpc>
                <a:spcPts val="3378"/>
              </a:lnSpc>
              <a:buFont typeface="Arial"/>
              <a:buChar char="•"/>
            </a:pPr>
            <a:r>
              <a:rPr lang="en-US" sz="2413">
                <a:solidFill>
                  <a:srgbClr val="F6E0F5"/>
                </a:solidFill>
                <a:latin typeface="Garet"/>
                <a:ea typeface="Garet"/>
                <a:cs typeface="Garet"/>
                <a:sym typeface="Garet"/>
              </a:rPr>
              <a:t>The consumer-led consumption constrains managerial powers to control energy expenses.</a:t>
            </a:r>
          </a:p>
          <a:p>
            <a:pPr marL="521068" lvl="1" indent="-260534" algn="l">
              <a:lnSpc>
                <a:spcPts val="3378"/>
              </a:lnSpc>
              <a:buFont typeface="Arial"/>
              <a:buChar char="•"/>
            </a:pPr>
            <a:r>
              <a:rPr lang="en-US" sz="2413">
                <a:solidFill>
                  <a:srgbClr val="F6E0F5"/>
                </a:solidFill>
                <a:latin typeface="Garet"/>
                <a:ea typeface="Garet"/>
                <a:cs typeface="Garet"/>
                <a:sym typeface="Garet"/>
              </a:rPr>
              <a:t>High occupancy may raise variable energy expenses at a faster rate than revenues.</a:t>
            </a:r>
          </a:p>
          <a:p>
            <a:pPr marL="521068" lvl="1" indent="-260534" algn="l">
              <a:lnSpc>
                <a:spcPts val="3378"/>
              </a:lnSpc>
              <a:buFont typeface="Arial"/>
              <a:buChar char="•"/>
            </a:pPr>
            <a:r>
              <a:rPr lang="en-US" sz="2413">
                <a:solidFill>
                  <a:srgbClr val="F6E0F5"/>
                </a:solidFill>
                <a:latin typeface="Garet"/>
                <a:ea typeface="Garet"/>
                <a:cs typeface="Garet"/>
                <a:sym typeface="Garet"/>
              </a:rPr>
              <a:t>Hotels have to strike the right balance between comfort expectations, finances and operations.</a:t>
            </a:r>
          </a:p>
        </p:txBody>
      </p:sp>
      <p:sp>
        <p:nvSpPr>
          <p:cNvPr id="12" name="TextBox 12"/>
          <p:cNvSpPr txBox="1"/>
          <p:nvPr/>
        </p:nvSpPr>
        <p:spPr>
          <a:xfrm>
            <a:off x="6019078" y="1001919"/>
            <a:ext cx="9233648" cy="1729237"/>
          </a:xfrm>
          <a:prstGeom prst="rect">
            <a:avLst/>
          </a:prstGeom>
        </p:spPr>
        <p:txBody>
          <a:bodyPr lIns="0" tIns="0" rIns="0" bIns="0" rtlCol="0" anchor="t">
            <a:spAutoFit/>
          </a:bodyPr>
          <a:lstStyle/>
          <a:p>
            <a:pPr algn="l">
              <a:lnSpc>
                <a:spcPts val="6902"/>
              </a:lnSpc>
              <a:spcBef>
                <a:spcPct val="0"/>
              </a:spcBef>
            </a:pPr>
            <a:r>
              <a:rPr lang="en-US" sz="4930" b="1">
                <a:solidFill>
                  <a:srgbClr val="F6E0F5"/>
                </a:solidFill>
                <a:latin typeface="Garet Bold"/>
                <a:ea typeface="Garet Bold"/>
                <a:cs typeface="Garet Bold"/>
                <a:sym typeface="Garet Bold"/>
              </a:rPr>
              <a:t>Behaviour and Control Limitations of the Guest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35258" t="-5555" r="-24931" b="-72434"/>
            </a:stretch>
          </a:blipFill>
        </p:spPr>
        <p:txBody>
          <a:bodyPr/>
          <a:lstStyle/>
          <a:p>
            <a:endParaRPr lang="en-GB"/>
          </a:p>
        </p:txBody>
      </p:sp>
      <p:sp>
        <p:nvSpPr>
          <p:cNvPr id="3" name="Freeform 3"/>
          <p:cNvSpPr/>
          <p:nvPr/>
        </p:nvSpPr>
        <p:spPr>
          <a:xfrm>
            <a:off x="16015874" y="830098"/>
            <a:ext cx="1628775" cy="1628775"/>
          </a:xfrm>
          <a:custGeom>
            <a:avLst/>
            <a:gdLst/>
            <a:ahLst/>
            <a:cxnLst/>
            <a:rect l="l" t="t" r="r" b="b"/>
            <a:pathLst>
              <a:path w="1628775" h="1628775">
                <a:moveTo>
                  <a:pt x="0" y="0"/>
                </a:moveTo>
                <a:lnTo>
                  <a:pt x="1628775" y="0"/>
                </a:lnTo>
                <a:lnTo>
                  <a:pt x="1628775" y="1628775"/>
                </a:lnTo>
                <a:lnTo>
                  <a:pt x="0" y="1628775"/>
                </a:lnTo>
                <a:lnTo>
                  <a:pt x="0" y="0"/>
                </a:lnTo>
                <a:close/>
              </a:path>
            </a:pathLst>
          </a:custGeom>
          <a:blipFill>
            <a:blip r:embed="rId4"/>
            <a:stretch>
              <a:fillRect/>
            </a:stretch>
          </a:blipFill>
        </p:spPr>
        <p:txBody>
          <a:bodyPr/>
          <a:lstStyle/>
          <a:p>
            <a:endParaRPr lang="en-GB"/>
          </a:p>
        </p:txBody>
      </p:sp>
      <p:sp>
        <p:nvSpPr>
          <p:cNvPr id="4" name="Freeform 4"/>
          <p:cNvSpPr/>
          <p:nvPr/>
        </p:nvSpPr>
        <p:spPr>
          <a:xfrm>
            <a:off x="12172337" y="1644485"/>
            <a:ext cx="4657925" cy="6656661"/>
          </a:xfrm>
          <a:custGeom>
            <a:avLst/>
            <a:gdLst/>
            <a:ahLst/>
            <a:cxnLst/>
            <a:rect l="l" t="t" r="r" b="b"/>
            <a:pathLst>
              <a:path w="4657925" h="6656661">
                <a:moveTo>
                  <a:pt x="0" y="0"/>
                </a:moveTo>
                <a:lnTo>
                  <a:pt x="4657925" y="0"/>
                </a:lnTo>
                <a:lnTo>
                  <a:pt x="4657925" y="6656661"/>
                </a:lnTo>
                <a:lnTo>
                  <a:pt x="0" y="6656661"/>
                </a:lnTo>
                <a:lnTo>
                  <a:pt x="0" y="0"/>
                </a:lnTo>
                <a:close/>
              </a:path>
            </a:pathLst>
          </a:custGeom>
          <a:blipFill>
            <a:blip r:embed="rId5"/>
            <a:stretch>
              <a:fillRect/>
            </a:stretch>
          </a:blipFill>
        </p:spPr>
        <p:txBody>
          <a:bodyPr/>
          <a:lstStyle/>
          <a:p>
            <a:endParaRPr lang="en-GB"/>
          </a:p>
        </p:txBody>
      </p:sp>
      <p:grpSp>
        <p:nvGrpSpPr>
          <p:cNvPr id="5" name="Group 5"/>
          <p:cNvGrpSpPr/>
          <p:nvPr/>
        </p:nvGrpSpPr>
        <p:grpSpPr>
          <a:xfrm>
            <a:off x="11860530" y="0"/>
            <a:ext cx="5398770" cy="10287000"/>
            <a:chOff x="0" y="0"/>
            <a:chExt cx="836411" cy="1593725"/>
          </a:xfrm>
        </p:grpSpPr>
        <p:sp>
          <p:nvSpPr>
            <p:cNvPr id="6" name="Freeform 6"/>
            <p:cNvSpPr/>
            <p:nvPr/>
          </p:nvSpPr>
          <p:spPr>
            <a:xfrm>
              <a:off x="0" y="0"/>
              <a:ext cx="836411" cy="1593725"/>
            </a:xfrm>
            <a:custGeom>
              <a:avLst/>
              <a:gdLst/>
              <a:ahLst/>
              <a:cxnLst/>
              <a:rect l="l" t="t" r="r" b="b"/>
              <a:pathLst>
                <a:path w="836411" h="1593725">
                  <a:moveTo>
                    <a:pt x="0" y="0"/>
                  </a:moveTo>
                  <a:lnTo>
                    <a:pt x="836411" y="0"/>
                  </a:lnTo>
                  <a:lnTo>
                    <a:pt x="836411" y="1593725"/>
                  </a:lnTo>
                  <a:lnTo>
                    <a:pt x="0" y="1593725"/>
                  </a:lnTo>
                  <a:close/>
                </a:path>
              </a:pathLst>
            </a:custGeom>
            <a:blipFill>
              <a:blip r:embed="rId6"/>
              <a:stretch>
                <a:fillRect l="-120128" r="-120128"/>
              </a:stretch>
            </a:blipFill>
          </p:spPr>
          <p:txBody>
            <a:bodyPr/>
            <a:lstStyle/>
            <a:p>
              <a:endParaRPr lang="en-GB"/>
            </a:p>
          </p:txBody>
        </p:sp>
      </p:grpSp>
      <p:sp>
        <p:nvSpPr>
          <p:cNvPr id="7" name="TextBox 7"/>
          <p:cNvSpPr txBox="1"/>
          <p:nvPr/>
        </p:nvSpPr>
        <p:spPr>
          <a:xfrm>
            <a:off x="1636789" y="2614310"/>
            <a:ext cx="9645293" cy="5020279"/>
          </a:xfrm>
          <a:prstGeom prst="rect">
            <a:avLst/>
          </a:prstGeom>
        </p:spPr>
        <p:txBody>
          <a:bodyPr lIns="0" tIns="0" rIns="0" bIns="0" rtlCol="0" anchor="t">
            <a:spAutoFit/>
          </a:bodyPr>
          <a:lstStyle/>
          <a:p>
            <a:pPr marL="514837" lvl="1" indent="-257418" algn="l">
              <a:lnSpc>
                <a:spcPts val="3338"/>
              </a:lnSpc>
              <a:buFont typeface="Arial"/>
              <a:buChar char="•"/>
            </a:pPr>
            <a:r>
              <a:rPr lang="en-US" sz="2384">
                <a:solidFill>
                  <a:srgbClr val="F6E0F5"/>
                </a:solidFill>
                <a:latin typeface="Garet"/>
                <a:ea typeface="Garet"/>
                <a:cs typeface="Garet"/>
                <a:sym typeface="Garet"/>
              </a:rPr>
              <a:t>Key-card automatically turn off the electricity in the rooms when guests are no longer in the room.</a:t>
            </a:r>
          </a:p>
          <a:p>
            <a:pPr marL="514837" lvl="1" indent="-257418" algn="l">
              <a:lnSpc>
                <a:spcPts val="3338"/>
              </a:lnSpc>
              <a:buFont typeface="Arial"/>
              <a:buChar char="•"/>
            </a:pPr>
            <a:r>
              <a:rPr lang="en-US" sz="2384">
                <a:solidFill>
                  <a:srgbClr val="F6E0F5"/>
                </a:solidFill>
                <a:latin typeface="Garet"/>
                <a:ea typeface="Garet"/>
                <a:cs typeface="Garet"/>
                <a:sym typeface="Garet"/>
              </a:rPr>
              <a:t>Corridor and bathroom motion-sensor lighting will save up to 24%.</a:t>
            </a:r>
          </a:p>
          <a:p>
            <a:pPr marL="514837" lvl="1" indent="-257418" algn="l">
              <a:lnSpc>
                <a:spcPts val="3338"/>
              </a:lnSpc>
              <a:buFont typeface="Arial"/>
              <a:buChar char="•"/>
            </a:pPr>
            <a:r>
              <a:rPr lang="en-US" sz="2384">
                <a:solidFill>
                  <a:srgbClr val="F6E0F5"/>
                </a:solidFill>
                <a:latin typeface="Garet"/>
                <a:ea typeface="Garet"/>
                <a:cs typeface="Garet"/>
                <a:sym typeface="Garet"/>
              </a:rPr>
              <a:t>The smart thermostats save HVAC energy by 20-30% (Valeriu and MoldStud, 2025).</a:t>
            </a:r>
          </a:p>
          <a:p>
            <a:pPr marL="514837" lvl="1" indent="-257418" algn="l">
              <a:lnSpc>
                <a:spcPts val="3338"/>
              </a:lnSpc>
              <a:buFont typeface="Arial"/>
              <a:buChar char="•"/>
            </a:pPr>
            <a:r>
              <a:rPr lang="en-US" sz="2384">
                <a:solidFill>
                  <a:srgbClr val="F6E0F5"/>
                </a:solidFill>
                <a:latin typeface="Garet"/>
                <a:ea typeface="Garet"/>
                <a:cs typeface="Garet"/>
                <a:sym typeface="Garet"/>
              </a:rPr>
              <a:t>Centralised Building Management Systems (BMS) are the real time energy monitoring systems.</a:t>
            </a:r>
          </a:p>
          <a:p>
            <a:pPr marL="514837" lvl="1" indent="-257418" algn="l">
              <a:lnSpc>
                <a:spcPts val="3338"/>
              </a:lnSpc>
              <a:buFont typeface="Arial"/>
              <a:buChar char="•"/>
            </a:pPr>
            <a:r>
              <a:rPr lang="en-US" sz="2384">
                <a:solidFill>
                  <a:srgbClr val="F6E0F5"/>
                </a:solidFill>
                <a:latin typeface="Garet"/>
                <a:ea typeface="Garet"/>
                <a:cs typeface="Garet"/>
                <a:sym typeface="Garet"/>
              </a:rPr>
              <a:t>Adoption of technologies will reduce total energy expenses up to 10-30%.</a:t>
            </a:r>
          </a:p>
          <a:p>
            <a:pPr marL="514837" lvl="1" indent="-257418" algn="l">
              <a:lnSpc>
                <a:spcPts val="3338"/>
              </a:lnSpc>
              <a:buFont typeface="Arial"/>
              <a:buChar char="•"/>
            </a:pPr>
            <a:r>
              <a:rPr lang="en-US" sz="2384">
                <a:solidFill>
                  <a:srgbClr val="F6E0F5"/>
                </a:solidFill>
                <a:latin typeface="Garet"/>
                <a:ea typeface="Garet"/>
                <a:cs typeface="Garet"/>
                <a:sym typeface="Garet"/>
              </a:rPr>
              <a:t>The major trade-offs are high initial investment and the inconvenience felt by the guests.</a:t>
            </a:r>
          </a:p>
        </p:txBody>
      </p:sp>
      <p:sp>
        <p:nvSpPr>
          <p:cNvPr id="8" name="TextBox 8"/>
          <p:cNvSpPr txBox="1"/>
          <p:nvPr/>
        </p:nvSpPr>
        <p:spPr>
          <a:xfrm>
            <a:off x="1636789" y="1255673"/>
            <a:ext cx="9645293" cy="829010"/>
          </a:xfrm>
          <a:prstGeom prst="rect">
            <a:avLst/>
          </a:prstGeom>
        </p:spPr>
        <p:txBody>
          <a:bodyPr lIns="0" tIns="0" rIns="0" bIns="0" rtlCol="0" anchor="t">
            <a:spAutoFit/>
          </a:bodyPr>
          <a:lstStyle/>
          <a:p>
            <a:pPr algn="l">
              <a:lnSpc>
                <a:spcPts val="6806"/>
              </a:lnSpc>
              <a:spcBef>
                <a:spcPct val="0"/>
              </a:spcBef>
            </a:pPr>
            <a:r>
              <a:rPr lang="en-US" sz="4861" b="1">
                <a:solidFill>
                  <a:srgbClr val="F6E0F5"/>
                </a:solidFill>
                <a:latin typeface="Garet Bold"/>
                <a:ea typeface="Garet Bold"/>
                <a:cs typeface="Garet Bold"/>
                <a:sym typeface="Garet Bold"/>
              </a:rPr>
              <a:t>Technological Interventions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35258" t="-5555" r="-24931" b="-72434"/>
            </a:stretch>
          </a:blipFill>
        </p:spPr>
        <p:txBody>
          <a:bodyPr/>
          <a:lstStyle/>
          <a:p>
            <a:endParaRPr lang="en-GB"/>
          </a:p>
        </p:txBody>
      </p:sp>
      <p:sp>
        <p:nvSpPr>
          <p:cNvPr id="3" name="Freeform 3"/>
          <p:cNvSpPr/>
          <p:nvPr/>
        </p:nvSpPr>
        <p:spPr>
          <a:xfrm flipH="1">
            <a:off x="16552500" y="7306913"/>
            <a:ext cx="555524" cy="558571"/>
          </a:xfrm>
          <a:custGeom>
            <a:avLst/>
            <a:gdLst/>
            <a:ahLst/>
            <a:cxnLst/>
            <a:rect l="l" t="t" r="r" b="b"/>
            <a:pathLst>
              <a:path w="555524" h="558571">
                <a:moveTo>
                  <a:pt x="555524" y="0"/>
                </a:moveTo>
                <a:lnTo>
                  <a:pt x="0" y="0"/>
                </a:lnTo>
                <a:lnTo>
                  <a:pt x="0" y="558571"/>
                </a:lnTo>
                <a:lnTo>
                  <a:pt x="555524" y="558571"/>
                </a:lnTo>
                <a:lnTo>
                  <a:pt x="555524"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flipH="1">
            <a:off x="17105700" y="7306913"/>
            <a:ext cx="555524" cy="558571"/>
          </a:xfrm>
          <a:custGeom>
            <a:avLst/>
            <a:gdLst/>
            <a:ahLst/>
            <a:cxnLst/>
            <a:rect l="l" t="t" r="r" b="b"/>
            <a:pathLst>
              <a:path w="555524" h="558571">
                <a:moveTo>
                  <a:pt x="555523" y="0"/>
                </a:moveTo>
                <a:lnTo>
                  <a:pt x="0" y="0"/>
                </a:lnTo>
                <a:lnTo>
                  <a:pt x="0" y="558571"/>
                </a:lnTo>
                <a:lnTo>
                  <a:pt x="555523" y="558571"/>
                </a:lnTo>
                <a:lnTo>
                  <a:pt x="555523"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6015874" y="830098"/>
            <a:ext cx="1628775" cy="1628775"/>
          </a:xfrm>
          <a:custGeom>
            <a:avLst/>
            <a:gdLst/>
            <a:ahLst/>
            <a:cxnLst/>
            <a:rect l="l" t="t" r="r" b="b"/>
            <a:pathLst>
              <a:path w="1628775" h="1628775">
                <a:moveTo>
                  <a:pt x="0" y="0"/>
                </a:moveTo>
                <a:lnTo>
                  <a:pt x="1628775" y="0"/>
                </a:lnTo>
                <a:lnTo>
                  <a:pt x="1628775" y="1628775"/>
                </a:lnTo>
                <a:lnTo>
                  <a:pt x="0" y="1628775"/>
                </a:lnTo>
                <a:lnTo>
                  <a:pt x="0" y="0"/>
                </a:lnTo>
                <a:close/>
              </a:path>
            </a:pathLst>
          </a:custGeom>
          <a:blipFill>
            <a:blip r:embed="rId6"/>
            <a:stretch>
              <a:fillRect/>
            </a:stretch>
          </a:blipFill>
        </p:spPr>
        <p:txBody>
          <a:bodyPr/>
          <a:lstStyle/>
          <a:p>
            <a:endParaRPr lang="en-GB"/>
          </a:p>
        </p:txBody>
      </p:sp>
      <p:sp>
        <p:nvSpPr>
          <p:cNvPr id="6" name="TextBox 6"/>
          <p:cNvSpPr txBox="1"/>
          <p:nvPr/>
        </p:nvSpPr>
        <p:spPr>
          <a:xfrm>
            <a:off x="1540925" y="3235766"/>
            <a:ext cx="9427681" cy="5357942"/>
          </a:xfrm>
          <a:prstGeom prst="rect">
            <a:avLst/>
          </a:prstGeom>
        </p:spPr>
        <p:txBody>
          <a:bodyPr lIns="0" tIns="0" rIns="0" bIns="0" rtlCol="0" anchor="t">
            <a:spAutoFit/>
          </a:bodyPr>
          <a:lstStyle/>
          <a:p>
            <a:pPr marL="471932" lvl="1" indent="-235966" algn="l">
              <a:lnSpc>
                <a:spcPts val="3475"/>
              </a:lnSpc>
              <a:buFont typeface="Arial"/>
              <a:buChar char="•"/>
            </a:pPr>
            <a:r>
              <a:rPr lang="en-US" sz="2185" dirty="0">
                <a:solidFill>
                  <a:srgbClr val="F6E0F5"/>
                </a:solidFill>
                <a:latin typeface="Garet"/>
                <a:ea typeface="Garet"/>
                <a:cs typeface="Garet"/>
                <a:sym typeface="Garet"/>
              </a:rPr>
              <a:t>Increasing energy prices meet the environmental sustainability targets.</a:t>
            </a:r>
          </a:p>
          <a:p>
            <a:pPr marL="471932" lvl="1" indent="-235966" algn="l">
              <a:lnSpc>
                <a:spcPts val="3475"/>
              </a:lnSpc>
              <a:buFont typeface="Arial"/>
              <a:buChar char="•"/>
            </a:pPr>
            <a:r>
              <a:rPr lang="en-US" sz="2185" dirty="0">
                <a:solidFill>
                  <a:srgbClr val="F6E0F5"/>
                </a:solidFill>
                <a:latin typeface="Garet"/>
                <a:ea typeface="Garet"/>
                <a:cs typeface="Garet"/>
                <a:sym typeface="Garet"/>
              </a:rPr>
              <a:t>Visitors do not easily accept the concept of saving energy unless the hotels are more visibly dedicated to sustainability.</a:t>
            </a:r>
          </a:p>
          <a:p>
            <a:pPr marL="471932" lvl="1" indent="-235966" algn="l">
              <a:lnSpc>
                <a:spcPts val="3475"/>
              </a:lnSpc>
              <a:buFont typeface="Arial"/>
              <a:buChar char="•"/>
            </a:pPr>
            <a:r>
              <a:rPr lang="en-US" sz="2185" dirty="0">
                <a:solidFill>
                  <a:srgbClr val="F6E0F5"/>
                </a:solidFill>
                <a:latin typeface="Garet"/>
                <a:ea typeface="Garet"/>
                <a:cs typeface="Garet"/>
                <a:sym typeface="Garet"/>
              </a:rPr>
              <a:t>Retrofits involve lighting, LED, insulation, heat recovery, and solar panels.</a:t>
            </a:r>
          </a:p>
          <a:p>
            <a:pPr marL="471932" lvl="1" indent="-235966" algn="l">
              <a:lnSpc>
                <a:spcPts val="3475"/>
              </a:lnSpc>
              <a:buFont typeface="Arial"/>
              <a:buChar char="•"/>
            </a:pPr>
            <a:r>
              <a:rPr lang="en-US" sz="2185" dirty="0">
                <a:solidFill>
                  <a:srgbClr val="F6E0F5"/>
                </a:solidFill>
                <a:latin typeface="Garet"/>
                <a:ea typeface="Garet"/>
                <a:cs typeface="Garet"/>
                <a:sym typeface="Garet"/>
              </a:rPr>
              <a:t>Investing in sustainability is a capital-intensive project, especially with the small operators (Steiger et al.,2025)</a:t>
            </a:r>
          </a:p>
          <a:p>
            <a:pPr marL="471932" lvl="1" indent="-235966" algn="l">
              <a:lnSpc>
                <a:spcPts val="3475"/>
              </a:lnSpc>
              <a:buFont typeface="Arial"/>
              <a:buChar char="•"/>
            </a:pPr>
            <a:r>
              <a:rPr lang="en-US" sz="2185" dirty="0">
                <a:solidFill>
                  <a:srgbClr val="F6E0F5"/>
                </a:solidFill>
                <a:latin typeface="Garet"/>
                <a:ea typeface="Garet"/>
                <a:cs typeface="Garet"/>
                <a:sym typeface="Garet"/>
              </a:rPr>
              <a:t>The efficiency gains can be negated by high occupancy and </a:t>
            </a:r>
            <a:r>
              <a:rPr lang="en-US" sz="2185" dirty="0" err="1">
                <a:solidFill>
                  <a:srgbClr val="F6E0F5"/>
                </a:solidFill>
                <a:latin typeface="Garet"/>
                <a:ea typeface="Garet"/>
                <a:cs typeface="Garet"/>
                <a:sym typeface="Garet"/>
              </a:rPr>
              <a:t>behaviour</a:t>
            </a:r>
            <a:r>
              <a:rPr lang="en-US" sz="2185" dirty="0">
                <a:solidFill>
                  <a:srgbClr val="F6E0F5"/>
                </a:solidFill>
                <a:latin typeface="Garet"/>
                <a:ea typeface="Garet"/>
                <a:cs typeface="Garet"/>
                <a:sym typeface="Garet"/>
              </a:rPr>
              <a:t> on the part of the guests.</a:t>
            </a:r>
          </a:p>
          <a:p>
            <a:pPr marL="471932" lvl="1" indent="-235966" algn="l">
              <a:lnSpc>
                <a:spcPts val="3475"/>
              </a:lnSpc>
              <a:buFont typeface="Arial"/>
              <a:buChar char="•"/>
            </a:pPr>
            <a:r>
              <a:rPr lang="en-US" sz="2185" dirty="0">
                <a:solidFill>
                  <a:srgbClr val="F6E0F5"/>
                </a:solidFill>
                <a:latin typeface="Garet"/>
                <a:ea typeface="Garet"/>
                <a:cs typeface="Garet"/>
                <a:sym typeface="Garet"/>
              </a:rPr>
              <a:t>Energy management brings the financial stability on par with the ESG commitments.</a:t>
            </a:r>
          </a:p>
        </p:txBody>
      </p:sp>
      <p:sp>
        <p:nvSpPr>
          <p:cNvPr id="7" name="TextBox 7"/>
          <p:cNvSpPr txBox="1"/>
          <p:nvPr/>
        </p:nvSpPr>
        <p:spPr>
          <a:xfrm>
            <a:off x="1540925" y="1188182"/>
            <a:ext cx="7287694" cy="1687556"/>
          </a:xfrm>
          <a:prstGeom prst="rect">
            <a:avLst/>
          </a:prstGeom>
        </p:spPr>
        <p:txBody>
          <a:bodyPr lIns="0" tIns="0" rIns="0" bIns="0" rtlCol="0" anchor="t">
            <a:spAutoFit/>
          </a:bodyPr>
          <a:lstStyle/>
          <a:p>
            <a:pPr algn="l">
              <a:lnSpc>
                <a:spcPts val="6770"/>
              </a:lnSpc>
              <a:spcBef>
                <a:spcPct val="0"/>
              </a:spcBef>
            </a:pPr>
            <a:r>
              <a:rPr lang="en-US" sz="4835" b="1">
                <a:solidFill>
                  <a:srgbClr val="A280EC"/>
                </a:solidFill>
                <a:latin typeface="Garet Bold"/>
                <a:ea typeface="Garet Bold"/>
                <a:cs typeface="Garet Bold"/>
                <a:sym typeface="Garet Bold"/>
              </a:rPr>
              <a:t>Cost of energy and Sustainability</a:t>
            </a:r>
          </a:p>
        </p:txBody>
      </p:sp>
      <p:grpSp>
        <p:nvGrpSpPr>
          <p:cNvPr id="8" name="Group 8"/>
          <p:cNvGrpSpPr/>
          <p:nvPr/>
        </p:nvGrpSpPr>
        <p:grpSpPr>
          <a:xfrm>
            <a:off x="11337768" y="0"/>
            <a:ext cx="5398770" cy="10287000"/>
            <a:chOff x="0" y="0"/>
            <a:chExt cx="836411" cy="1593725"/>
          </a:xfrm>
        </p:grpSpPr>
        <p:sp>
          <p:nvSpPr>
            <p:cNvPr id="9" name="Freeform 9"/>
            <p:cNvSpPr/>
            <p:nvPr/>
          </p:nvSpPr>
          <p:spPr>
            <a:xfrm>
              <a:off x="0" y="0"/>
              <a:ext cx="836411" cy="1593725"/>
            </a:xfrm>
            <a:custGeom>
              <a:avLst/>
              <a:gdLst/>
              <a:ahLst/>
              <a:cxnLst/>
              <a:rect l="l" t="t" r="r" b="b"/>
              <a:pathLst>
                <a:path w="836411" h="1593725">
                  <a:moveTo>
                    <a:pt x="0" y="0"/>
                  </a:moveTo>
                  <a:lnTo>
                    <a:pt x="836411" y="0"/>
                  </a:lnTo>
                  <a:lnTo>
                    <a:pt x="836411" y="1593725"/>
                  </a:lnTo>
                  <a:lnTo>
                    <a:pt x="0" y="1593725"/>
                  </a:lnTo>
                  <a:close/>
                </a:path>
              </a:pathLst>
            </a:custGeom>
            <a:blipFill>
              <a:blip r:embed="rId7"/>
              <a:stretch>
                <a:fillRect l="-22610" r="-165298"/>
              </a:stretch>
            </a:blipFill>
          </p:spPr>
          <p:txBody>
            <a:bodyPr/>
            <a:lstStyle/>
            <a:p>
              <a:endParaRPr lang="en-GB"/>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5258" t="-5555" r="-24931" b="-72434"/>
            </a:stretch>
          </a:blipFill>
        </p:spPr>
        <p:txBody>
          <a:bodyPr/>
          <a:lstStyle/>
          <a:p>
            <a:endParaRPr lang="en-GB"/>
          </a:p>
        </p:txBody>
      </p:sp>
      <p:sp>
        <p:nvSpPr>
          <p:cNvPr id="3" name="TextBox 3"/>
          <p:cNvSpPr txBox="1"/>
          <p:nvPr/>
        </p:nvSpPr>
        <p:spPr>
          <a:xfrm>
            <a:off x="6438292" y="1091389"/>
            <a:ext cx="9421420" cy="1005296"/>
          </a:xfrm>
          <a:prstGeom prst="rect">
            <a:avLst/>
          </a:prstGeom>
        </p:spPr>
        <p:txBody>
          <a:bodyPr lIns="0" tIns="0" rIns="0" bIns="0" rtlCol="0" anchor="t">
            <a:spAutoFit/>
          </a:bodyPr>
          <a:lstStyle/>
          <a:p>
            <a:pPr algn="l">
              <a:lnSpc>
                <a:spcPts val="8292"/>
              </a:lnSpc>
              <a:spcBef>
                <a:spcPct val="0"/>
              </a:spcBef>
            </a:pPr>
            <a:r>
              <a:rPr lang="en-US" sz="5923" b="1">
                <a:solidFill>
                  <a:srgbClr val="A280EC"/>
                </a:solidFill>
                <a:latin typeface="Garet Bold"/>
                <a:ea typeface="Garet Bold"/>
                <a:cs typeface="Garet Bold"/>
                <a:sym typeface="Garet Bold"/>
              </a:rPr>
              <a:t>Operational Adaptation</a:t>
            </a:r>
          </a:p>
        </p:txBody>
      </p:sp>
      <p:sp>
        <p:nvSpPr>
          <p:cNvPr id="4" name="TextBox 4"/>
          <p:cNvSpPr txBox="1"/>
          <p:nvPr/>
        </p:nvSpPr>
        <p:spPr>
          <a:xfrm>
            <a:off x="6438292" y="2405621"/>
            <a:ext cx="9993650" cy="5683153"/>
          </a:xfrm>
          <a:prstGeom prst="rect">
            <a:avLst/>
          </a:prstGeom>
        </p:spPr>
        <p:txBody>
          <a:bodyPr lIns="0" tIns="0" rIns="0" bIns="0" rtlCol="0" anchor="t">
            <a:spAutoFit/>
          </a:bodyPr>
          <a:lstStyle/>
          <a:p>
            <a:pPr marL="494164" lvl="1" indent="-247082" algn="l">
              <a:lnSpc>
                <a:spcPts val="3822"/>
              </a:lnSpc>
              <a:buFont typeface="Arial"/>
              <a:buChar char="•"/>
            </a:pPr>
            <a:r>
              <a:rPr lang="en-US" sz="2288">
                <a:solidFill>
                  <a:srgbClr val="F6E0F5"/>
                </a:solidFill>
                <a:latin typeface="Garet"/>
                <a:ea typeface="Garet"/>
                <a:cs typeface="Garet"/>
                <a:sym typeface="Garet"/>
              </a:rPr>
              <a:t>The education of the employees enhances energy conservation practices (Buil, 2019).</a:t>
            </a:r>
          </a:p>
          <a:p>
            <a:pPr marL="494164" lvl="1" indent="-247082" algn="l">
              <a:lnSpc>
                <a:spcPts val="3822"/>
              </a:lnSpc>
              <a:buFont typeface="Arial"/>
              <a:buChar char="•"/>
            </a:pPr>
            <a:r>
              <a:rPr lang="en-US" sz="2288">
                <a:solidFill>
                  <a:srgbClr val="F6E0F5"/>
                </a:solidFill>
                <a:latin typeface="Garet"/>
                <a:ea typeface="Garet"/>
                <a:cs typeface="Garet"/>
                <a:sym typeface="Garet"/>
              </a:rPr>
              <a:t>The areas of intervention are F&amp;B, housekeeping, and maintenance departments.</a:t>
            </a:r>
          </a:p>
          <a:p>
            <a:pPr marL="494164" lvl="1" indent="-247082" algn="l">
              <a:lnSpc>
                <a:spcPts val="3822"/>
              </a:lnSpc>
              <a:buFont typeface="Arial"/>
              <a:buChar char="•"/>
            </a:pPr>
            <a:r>
              <a:rPr lang="en-US" sz="2288">
                <a:solidFill>
                  <a:srgbClr val="F6E0F5"/>
                </a:solidFill>
                <a:latin typeface="Garet"/>
                <a:ea typeface="Garet"/>
                <a:cs typeface="Garet"/>
                <a:sym typeface="Garet"/>
              </a:rPr>
              <a:t>Employee training enhances consistency in the operations and minimises waste.</a:t>
            </a:r>
          </a:p>
          <a:p>
            <a:pPr marL="494164" lvl="1" indent="-247082" algn="l">
              <a:lnSpc>
                <a:spcPts val="3822"/>
              </a:lnSpc>
              <a:buFont typeface="Arial"/>
              <a:buChar char="•"/>
            </a:pPr>
            <a:r>
              <a:rPr lang="en-US" sz="2288">
                <a:solidFill>
                  <a:srgbClr val="F6E0F5"/>
                </a:solidFill>
                <a:latin typeface="Garet"/>
                <a:ea typeface="Garet"/>
                <a:cs typeface="Garet"/>
                <a:sym typeface="Garet"/>
              </a:rPr>
              <a:t>An organisational culture that is energy-conscious favours cost management.</a:t>
            </a:r>
          </a:p>
          <a:p>
            <a:pPr marL="494164" lvl="1" indent="-247082" algn="l">
              <a:lnSpc>
                <a:spcPts val="3822"/>
              </a:lnSpc>
              <a:buFont typeface="Arial"/>
              <a:buChar char="•"/>
            </a:pPr>
            <a:r>
              <a:rPr lang="en-US" sz="2288">
                <a:solidFill>
                  <a:srgbClr val="F6E0F5"/>
                </a:solidFill>
                <a:latin typeface="Garet"/>
                <a:ea typeface="Garet"/>
                <a:cs typeface="Garet"/>
                <a:sym typeface="Garet"/>
              </a:rPr>
              <a:t>The equipment utilisation can be scheduled, and unnecessary lighting can be minimised to improve efficiency.</a:t>
            </a:r>
          </a:p>
          <a:p>
            <a:pPr marL="494164" lvl="1" indent="-247082" algn="l">
              <a:lnSpc>
                <a:spcPts val="3822"/>
              </a:lnSpc>
              <a:buFont typeface="Arial"/>
              <a:buChar char="•"/>
            </a:pPr>
            <a:r>
              <a:rPr lang="en-US" sz="2288">
                <a:solidFill>
                  <a:srgbClr val="F6E0F5"/>
                </a:solidFill>
                <a:latin typeface="Garet"/>
                <a:ea typeface="Garet"/>
                <a:cs typeface="Garet"/>
                <a:sym typeface="Garet"/>
              </a:rPr>
              <a:t>Energy management has become a strategic priority because of the operational planning and culture.</a:t>
            </a:r>
          </a:p>
        </p:txBody>
      </p:sp>
      <p:grpSp>
        <p:nvGrpSpPr>
          <p:cNvPr id="5" name="Group 5"/>
          <p:cNvGrpSpPr/>
          <p:nvPr/>
        </p:nvGrpSpPr>
        <p:grpSpPr>
          <a:xfrm>
            <a:off x="0" y="2510396"/>
            <a:ext cx="5740775" cy="4426285"/>
            <a:chOff x="0" y="0"/>
            <a:chExt cx="836411" cy="644894"/>
          </a:xfrm>
        </p:grpSpPr>
        <p:sp>
          <p:nvSpPr>
            <p:cNvPr id="6" name="Freeform 6"/>
            <p:cNvSpPr/>
            <p:nvPr/>
          </p:nvSpPr>
          <p:spPr>
            <a:xfrm>
              <a:off x="0" y="0"/>
              <a:ext cx="836411" cy="644894"/>
            </a:xfrm>
            <a:custGeom>
              <a:avLst/>
              <a:gdLst/>
              <a:ahLst/>
              <a:cxnLst/>
              <a:rect l="l" t="t" r="r" b="b"/>
              <a:pathLst>
                <a:path w="836411" h="644894">
                  <a:moveTo>
                    <a:pt x="0" y="0"/>
                  </a:moveTo>
                  <a:lnTo>
                    <a:pt x="836411" y="0"/>
                  </a:lnTo>
                  <a:lnTo>
                    <a:pt x="836411" y="644894"/>
                  </a:lnTo>
                  <a:lnTo>
                    <a:pt x="0" y="644894"/>
                  </a:lnTo>
                  <a:close/>
                </a:path>
              </a:pathLst>
            </a:custGeom>
            <a:blipFill>
              <a:blip r:embed="rId4"/>
              <a:stretch>
                <a:fillRect l="-7774" r="-7774"/>
              </a:stretch>
            </a:blipFill>
          </p:spPr>
          <p:txBody>
            <a:bodyPr/>
            <a:lstStyle/>
            <a:p>
              <a:endParaRPr lang="en-GB"/>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5258" t="-5555" r="-24931" b="-72434"/>
            </a:stretch>
          </a:blipFill>
        </p:spPr>
        <p:txBody>
          <a:bodyPr/>
          <a:lstStyle/>
          <a:p>
            <a:endParaRPr lang="en-GB"/>
          </a:p>
        </p:txBody>
      </p:sp>
      <p:sp>
        <p:nvSpPr>
          <p:cNvPr id="3" name="TextBox 3"/>
          <p:cNvSpPr txBox="1"/>
          <p:nvPr/>
        </p:nvSpPr>
        <p:spPr>
          <a:xfrm>
            <a:off x="7720657" y="1236012"/>
            <a:ext cx="7816921" cy="902848"/>
          </a:xfrm>
          <a:prstGeom prst="rect">
            <a:avLst/>
          </a:prstGeom>
        </p:spPr>
        <p:txBody>
          <a:bodyPr lIns="0" tIns="0" rIns="0" bIns="0" rtlCol="0" anchor="t">
            <a:spAutoFit/>
          </a:bodyPr>
          <a:lstStyle/>
          <a:p>
            <a:pPr algn="l">
              <a:lnSpc>
                <a:spcPts val="7461"/>
              </a:lnSpc>
              <a:spcBef>
                <a:spcPct val="0"/>
              </a:spcBef>
            </a:pPr>
            <a:r>
              <a:rPr lang="en-US" sz="5329" b="1">
                <a:solidFill>
                  <a:srgbClr val="F6E0F5"/>
                </a:solidFill>
                <a:latin typeface="Garet Bold"/>
                <a:ea typeface="Garet Bold"/>
                <a:cs typeface="Garet Bold"/>
                <a:sym typeface="Garet Bold"/>
              </a:rPr>
              <a:t>Methodology</a:t>
            </a:r>
          </a:p>
        </p:txBody>
      </p:sp>
      <p:sp>
        <p:nvSpPr>
          <p:cNvPr id="4" name="TextBox 4"/>
          <p:cNvSpPr txBox="1"/>
          <p:nvPr/>
        </p:nvSpPr>
        <p:spPr>
          <a:xfrm>
            <a:off x="7720657" y="2551043"/>
            <a:ext cx="9320415" cy="5521221"/>
          </a:xfrm>
          <a:prstGeom prst="rect">
            <a:avLst/>
          </a:prstGeom>
        </p:spPr>
        <p:txBody>
          <a:bodyPr lIns="0" tIns="0" rIns="0" bIns="0" rtlCol="0" anchor="t">
            <a:spAutoFit/>
          </a:bodyPr>
          <a:lstStyle/>
          <a:p>
            <a:pPr marL="527885" lvl="1" indent="-263943" algn="l">
              <a:lnSpc>
                <a:spcPts val="4009"/>
              </a:lnSpc>
              <a:buFont typeface="Arial"/>
              <a:buChar char="•"/>
            </a:pPr>
            <a:r>
              <a:rPr lang="en-US" sz="2445">
                <a:solidFill>
                  <a:srgbClr val="F6E0F5"/>
                </a:solidFill>
                <a:latin typeface="Garet"/>
                <a:ea typeface="Garet"/>
                <a:cs typeface="Garet"/>
                <a:sym typeface="Garet"/>
              </a:rPr>
              <a:t>Qualitative exploratory study to determine the energy costs implications.</a:t>
            </a:r>
          </a:p>
          <a:p>
            <a:pPr marL="527885" lvl="1" indent="-263943" algn="l">
              <a:lnSpc>
                <a:spcPts val="4009"/>
              </a:lnSpc>
              <a:buFont typeface="Arial"/>
              <a:buChar char="•"/>
            </a:pPr>
            <a:r>
              <a:rPr lang="en-US" sz="2445">
                <a:solidFill>
                  <a:srgbClr val="F6E0F5"/>
                </a:solidFill>
                <a:latin typeface="Garet"/>
                <a:ea typeface="Garet"/>
                <a:cs typeface="Garet"/>
                <a:sym typeface="Garet"/>
              </a:rPr>
              <a:t>Peer-reviewed journal, UK Hospitality, PwC and hotel sustainability report data.</a:t>
            </a:r>
          </a:p>
          <a:p>
            <a:pPr marL="527885" lvl="1" indent="-263943" algn="l">
              <a:lnSpc>
                <a:spcPts val="4009"/>
              </a:lnSpc>
              <a:buFont typeface="Arial"/>
              <a:buChar char="•"/>
            </a:pPr>
            <a:r>
              <a:rPr lang="en-US" sz="2445">
                <a:solidFill>
                  <a:srgbClr val="F6E0F5"/>
                </a:solidFill>
                <a:latin typeface="Garet"/>
                <a:ea typeface="Garet"/>
                <a:cs typeface="Garet"/>
                <a:sym typeface="Garet"/>
              </a:rPr>
              <a:t>The study was based on operational strategies, behavior of guests and the management approach (Dixit, 2020).</a:t>
            </a:r>
          </a:p>
          <a:p>
            <a:pPr marL="527885" lvl="1" indent="-263943" algn="l">
              <a:lnSpc>
                <a:spcPts val="4009"/>
              </a:lnSpc>
              <a:buFont typeface="Arial"/>
              <a:buChar char="•"/>
            </a:pPr>
            <a:r>
              <a:rPr lang="en-US" sz="2445">
                <a:solidFill>
                  <a:srgbClr val="F6E0F5"/>
                </a:solidFill>
                <a:latin typeface="Garet"/>
                <a:ea typeface="Garet"/>
                <a:cs typeface="Garet"/>
                <a:sym typeface="Garet"/>
              </a:rPr>
              <a:t>Triple Bottom Line (TBL) to measure the economic, environmental, and social impacts.</a:t>
            </a:r>
          </a:p>
          <a:p>
            <a:pPr marL="527885" lvl="1" indent="-263943" algn="l">
              <a:lnSpc>
                <a:spcPts val="4009"/>
              </a:lnSpc>
              <a:buFont typeface="Arial"/>
              <a:buChar char="•"/>
            </a:pPr>
            <a:r>
              <a:rPr lang="en-US" sz="2445">
                <a:solidFill>
                  <a:srgbClr val="F6E0F5"/>
                </a:solidFill>
                <a:latin typeface="Garet"/>
                <a:ea typeface="Garet"/>
                <a:cs typeface="Garet"/>
                <a:sym typeface="Garet"/>
              </a:rPr>
              <a:t>Learning combines both theoretical and practical work in the industry.</a:t>
            </a:r>
          </a:p>
        </p:txBody>
      </p:sp>
      <p:grpSp>
        <p:nvGrpSpPr>
          <p:cNvPr id="5" name="Group 5"/>
          <p:cNvGrpSpPr/>
          <p:nvPr/>
        </p:nvGrpSpPr>
        <p:grpSpPr>
          <a:xfrm>
            <a:off x="1208627" y="0"/>
            <a:ext cx="5398770" cy="10287000"/>
            <a:chOff x="0" y="0"/>
            <a:chExt cx="836411" cy="1593725"/>
          </a:xfrm>
        </p:grpSpPr>
        <p:sp>
          <p:nvSpPr>
            <p:cNvPr id="6" name="Freeform 6"/>
            <p:cNvSpPr/>
            <p:nvPr/>
          </p:nvSpPr>
          <p:spPr>
            <a:xfrm>
              <a:off x="0" y="0"/>
              <a:ext cx="836411" cy="1593725"/>
            </a:xfrm>
            <a:custGeom>
              <a:avLst/>
              <a:gdLst/>
              <a:ahLst/>
              <a:cxnLst/>
              <a:rect l="l" t="t" r="r" b="b"/>
              <a:pathLst>
                <a:path w="836411" h="1593725">
                  <a:moveTo>
                    <a:pt x="0" y="0"/>
                  </a:moveTo>
                  <a:lnTo>
                    <a:pt x="836411" y="0"/>
                  </a:lnTo>
                  <a:lnTo>
                    <a:pt x="836411" y="1593725"/>
                  </a:lnTo>
                  <a:lnTo>
                    <a:pt x="0" y="1593725"/>
                  </a:lnTo>
                  <a:close/>
                </a:path>
              </a:pathLst>
            </a:custGeom>
            <a:blipFill>
              <a:blip r:embed="rId4"/>
              <a:stretch>
                <a:fillRect l="-92777" r="-92777"/>
              </a:stretch>
            </a:blipFill>
          </p:spPr>
          <p:txBody>
            <a:bodyPr/>
            <a:lstStyle/>
            <a:p>
              <a:endParaRPr lang="en-GB"/>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5258" t="-5555" r="-24931" b="-72434"/>
            </a:stretch>
          </a:blipFill>
        </p:spPr>
        <p:txBody>
          <a:bodyPr/>
          <a:lstStyle/>
          <a:p>
            <a:endParaRPr lang="en-GB"/>
          </a:p>
        </p:txBody>
      </p:sp>
      <p:sp>
        <p:nvSpPr>
          <p:cNvPr id="3" name="Freeform 3"/>
          <p:cNvSpPr/>
          <p:nvPr/>
        </p:nvSpPr>
        <p:spPr>
          <a:xfrm>
            <a:off x="16015874" y="830098"/>
            <a:ext cx="1628775" cy="1628775"/>
          </a:xfrm>
          <a:custGeom>
            <a:avLst/>
            <a:gdLst/>
            <a:ahLst/>
            <a:cxnLst/>
            <a:rect l="l" t="t" r="r" b="b"/>
            <a:pathLst>
              <a:path w="1628775" h="1628775">
                <a:moveTo>
                  <a:pt x="0" y="0"/>
                </a:moveTo>
                <a:lnTo>
                  <a:pt x="1628775" y="0"/>
                </a:lnTo>
                <a:lnTo>
                  <a:pt x="1628775" y="1628775"/>
                </a:lnTo>
                <a:lnTo>
                  <a:pt x="0" y="1628775"/>
                </a:lnTo>
                <a:lnTo>
                  <a:pt x="0" y="0"/>
                </a:lnTo>
                <a:close/>
              </a:path>
            </a:pathLst>
          </a:custGeom>
          <a:blipFill>
            <a:blip r:embed="rId4"/>
            <a:stretch>
              <a:fillRect/>
            </a:stretch>
          </a:blipFill>
        </p:spPr>
        <p:txBody>
          <a:bodyPr/>
          <a:lstStyle/>
          <a:p>
            <a:endParaRPr lang="en-GB"/>
          </a:p>
        </p:txBody>
      </p:sp>
      <p:sp>
        <p:nvSpPr>
          <p:cNvPr id="4" name="Freeform 4"/>
          <p:cNvSpPr/>
          <p:nvPr/>
        </p:nvSpPr>
        <p:spPr>
          <a:xfrm flipH="1">
            <a:off x="16552500" y="7306913"/>
            <a:ext cx="555524" cy="558571"/>
          </a:xfrm>
          <a:custGeom>
            <a:avLst/>
            <a:gdLst/>
            <a:ahLst/>
            <a:cxnLst/>
            <a:rect l="l" t="t" r="r" b="b"/>
            <a:pathLst>
              <a:path w="555524" h="558571">
                <a:moveTo>
                  <a:pt x="555524" y="0"/>
                </a:moveTo>
                <a:lnTo>
                  <a:pt x="0" y="0"/>
                </a:lnTo>
                <a:lnTo>
                  <a:pt x="0" y="558571"/>
                </a:lnTo>
                <a:lnTo>
                  <a:pt x="555524" y="558571"/>
                </a:lnTo>
                <a:lnTo>
                  <a:pt x="555524"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flipH="1">
            <a:off x="17105700" y="7306913"/>
            <a:ext cx="555524" cy="558571"/>
          </a:xfrm>
          <a:custGeom>
            <a:avLst/>
            <a:gdLst/>
            <a:ahLst/>
            <a:cxnLst/>
            <a:rect l="l" t="t" r="r" b="b"/>
            <a:pathLst>
              <a:path w="555524" h="558571">
                <a:moveTo>
                  <a:pt x="555523" y="0"/>
                </a:moveTo>
                <a:lnTo>
                  <a:pt x="0" y="0"/>
                </a:lnTo>
                <a:lnTo>
                  <a:pt x="0" y="558571"/>
                </a:lnTo>
                <a:lnTo>
                  <a:pt x="555523" y="558571"/>
                </a:lnTo>
                <a:lnTo>
                  <a:pt x="555523"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493520" y="-432037"/>
            <a:ext cx="3291840" cy="4114800"/>
          </a:xfrm>
          <a:custGeom>
            <a:avLst/>
            <a:gdLst/>
            <a:ahLst/>
            <a:cxnLst/>
            <a:rect l="l" t="t" r="r" b="b"/>
            <a:pathLst>
              <a:path w="3291840" h="4114800">
                <a:moveTo>
                  <a:pt x="0" y="0"/>
                </a:moveTo>
                <a:lnTo>
                  <a:pt x="3291840" y="0"/>
                </a:lnTo>
                <a:lnTo>
                  <a:pt x="3291840"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550231" y="0"/>
            <a:ext cx="4398690" cy="5143500"/>
          </a:xfrm>
          <a:custGeom>
            <a:avLst/>
            <a:gdLst/>
            <a:ahLst/>
            <a:cxnLst/>
            <a:rect l="l" t="t" r="r" b="b"/>
            <a:pathLst>
              <a:path w="4398690" h="5143500">
                <a:moveTo>
                  <a:pt x="0" y="0"/>
                </a:moveTo>
                <a:lnTo>
                  <a:pt x="4398690" y="0"/>
                </a:lnTo>
                <a:lnTo>
                  <a:pt x="4398690" y="5143500"/>
                </a:lnTo>
                <a:lnTo>
                  <a:pt x="0" y="5143500"/>
                </a:lnTo>
                <a:lnTo>
                  <a:pt x="0" y="0"/>
                </a:lnTo>
                <a:close/>
              </a:path>
            </a:pathLst>
          </a:custGeom>
          <a:blipFill>
            <a:blip r:embed="rId9"/>
            <a:stretch>
              <a:fillRect l="-4463" r="-4463" b="-20948"/>
            </a:stretch>
          </a:blipFill>
        </p:spPr>
        <p:txBody>
          <a:bodyPr/>
          <a:lstStyle/>
          <a:p>
            <a:endParaRPr lang="en-GB"/>
          </a:p>
        </p:txBody>
      </p:sp>
      <p:sp>
        <p:nvSpPr>
          <p:cNvPr id="8" name="Freeform 8"/>
          <p:cNvSpPr/>
          <p:nvPr/>
        </p:nvSpPr>
        <p:spPr>
          <a:xfrm>
            <a:off x="550231" y="5143500"/>
            <a:ext cx="4398690" cy="5143500"/>
          </a:xfrm>
          <a:custGeom>
            <a:avLst/>
            <a:gdLst/>
            <a:ahLst/>
            <a:cxnLst/>
            <a:rect l="l" t="t" r="r" b="b"/>
            <a:pathLst>
              <a:path w="4398690" h="5143500">
                <a:moveTo>
                  <a:pt x="0" y="0"/>
                </a:moveTo>
                <a:lnTo>
                  <a:pt x="4398690" y="0"/>
                </a:lnTo>
                <a:lnTo>
                  <a:pt x="4398690" y="5143500"/>
                </a:lnTo>
                <a:lnTo>
                  <a:pt x="0" y="5143500"/>
                </a:lnTo>
                <a:lnTo>
                  <a:pt x="0" y="0"/>
                </a:lnTo>
                <a:close/>
              </a:path>
            </a:pathLst>
          </a:custGeom>
          <a:blipFill>
            <a:blip r:embed="rId9"/>
            <a:stretch>
              <a:fillRect l="-4463" t="-20948" r="-4463"/>
            </a:stretch>
          </a:blipFill>
        </p:spPr>
        <p:txBody>
          <a:bodyPr/>
          <a:lstStyle/>
          <a:p>
            <a:endParaRPr lang="en-GB"/>
          </a:p>
        </p:txBody>
      </p:sp>
      <p:grpSp>
        <p:nvGrpSpPr>
          <p:cNvPr id="9" name="Group 9"/>
          <p:cNvGrpSpPr/>
          <p:nvPr/>
        </p:nvGrpSpPr>
        <p:grpSpPr>
          <a:xfrm>
            <a:off x="506008" y="0"/>
            <a:ext cx="4442913" cy="5740163"/>
            <a:chOff x="0" y="0"/>
            <a:chExt cx="688323" cy="889301"/>
          </a:xfrm>
        </p:grpSpPr>
        <p:sp>
          <p:nvSpPr>
            <p:cNvPr id="10" name="Freeform 10"/>
            <p:cNvSpPr/>
            <p:nvPr/>
          </p:nvSpPr>
          <p:spPr>
            <a:xfrm>
              <a:off x="0" y="0"/>
              <a:ext cx="688323" cy="889301"/>
            </a:xfrm>
            <a:custGeom>
              <a:avLst/>
              <a:gdLst/>
              <a:ahLst/>
              <a:cxnLst/>
              <a:rect l="l" t="t" r="r" b="b"/>
              <a:pathLst>
                <a:path w="688323" h="889301">
                  <a:moveTo>
                    <a:pt x="0" y="0"/>
                  </a:moveTo>
                  <a:lnTo>
                    <a:pt x="688323" y="0"/>
                  </a:lnTo>
                  <a:lnTo>
                    <a:pt x="688323" y="889301"/>
                  </a:lnTo>
                  <a:lnTo>
                    <a:pt x="0" y="889301"/>
                  </a:lnTo>
                  <a:close/>
                </a:path>
              </a:pathLst>
            </a:custGeom>
            <a:blipFill>
              <a:blip r:embed="rId10"/>
              <a:stretch>
                <a:fillRect l="-46810" r="-46810"/>
              </a:stretch>
            </a:blipFill>
          </p:spPr>
          <p:txBody>
            <a:bodyPr/>
            <a:lstStyle/>
            <a:p>
              <a:endParaRPr lang="en-GB"/>
            </a:p>
          </p:txBody>
        </p:sp>
      </p:grpSp>
      <p:grpSp>
        <p:nvGrpSpPr>
          <p:cNvPr id="11" name="Group 11"/>
          <p:cNvGrpSpPr/>
          <p:nvPr/>
        </p:nvGrpSpPr>
        <p:grpSpPr>
          <a:xfrm>
            <a:off x="550231" y="5143500"/>
            <a:ext cx="4442913" cy="5143500"/>
            <a:chOff x="0" y="0"/>
            <a:chExt cx="688323" cy="796863"/>
          </a:xfrm>
        </p:grpSpPr>
        <p:sp>
          <p:nvSpPr>
            <p:cNvPr id="12" name="Freeform 12"/>
            <p:cNvSpPr/>
            <p:nvPr/>
          </p:nvSpPr>
          <p:spPr>
            <a:xfrm>
              <a:off x="0" y="0"/>
              <a:ext cx="688323" cy="796863"/>
            </a:xfrm>
            <a:custGeom>
              <a:avLst/>
              <a:gdLst/>
              <a:ahLst/>
              <a:cxnLst/>
              <a:rect l="l" t="t" r="r" b="b"/>
              <a:pathLst>
                <a:path w="688323" h="796863">
                  <a:moveTo>
                    <a:pt x="0" y="0"/>
                  </a:moveTo>
                  <a:lnTo>
                    <a:pt x="688323" y="0"/>
                  </a:lnTo>
                  <a:lnTo>
                    <a:pt x="688323" y="796863"/>
                  </a:lnTo>
                  <a:lnTo>
                    <a:pt x="0" y="796863"/>
                  </a:lnTo>
                  <a:close/>
                </a:path>
              </a:pathLst>
            </a:custGeom>
            <a:blipFill>
              <a:blip r:embed="rId11"/>
              <a:stretch>
                <a:fillRect l="-10901" r="-62593"/>
              </a:stretch>
            </a:blipFill>
          </p:spPr>
          <p:txBody>
            <a:bodyPr/>
            <a:lstStyle/>
            <a:p>
              <a:endParaRPr lang="en-GB"/>
            </a:p>
          </p:txBody>
        </p:sp>
      </p:grpSp>
      <p:sp>
        <p:nvSpPr>
          <p:cNvPr id="13" name="TextBox 13"/>
          <p:cNvSpPr txBox="1"/>
          <p:nvPr/>
        </p:nvSpPr>
        <p:spPr>
          <a:xfrm>
            <a:off x="6233650" y="3483506"/>
            <a:ext cx="10811184" cy="4784165"/>
          </a:xfrm>
          <a:prstGeom prst="rect">
            <a:avLst/>
          </a:prstGeom>
        </p:spPr>
        <p:txBody>
          <a:bodyPr lIns="0" tIns="0" rIns="0" bIns="0" rtlCol="0" anchor="t">
            <a:spAutoFit/>
          </a:bodyPr>
          <a:lstStyle/>
          <a:p>
            <a:pPr marL="457906" lvl="1" indent="-228953" algn="l">
              <a:lnSpc>
                <a:spcPts val="3499"/>
              </a:lnSpc>
              <a:buFont typeface="Arial"/>
              <a:buChar char="•"/>
            </a:pPr>
            <a:r>
              <a:rPr lang="en-US" sz="2120" dirty="0">
                <a:solidFill>
                  <a:srgbClr val="F6E0F5"/>
                </a:solidFill>
                <a:latin typeface="Garet"/>
                <a:ea typeface="Garet"/>
                <a:cs typeface="Garet"/>
                <a:sym typeface="Garet"/>
              </a:rPr>
              <a:t>Increasing the energy prices put the hotel cost structures in check, as well as put pressure on the operating margins.</a:t>
            </a:r>
          </a:p>
          <a:p>
            <a:pPr marL="457906" lvl="1" indent="-228953" algn="l">
              <a:lnSpc>
                <a:spcPts val="3499"/>
              </a:lnSpc>
              <a:buFont typeface="Arial"/>
              <a:buChar char="•"/>
            </a:pPr>
            <a:r>
              <a:rPr lang="en-US" sz="2120" dirty="0">
                <a:solidFill>
                  <a:srgbClr val="F6E0F5"/>
                </a:solidFill>
                <a:latin typeface="Garet"/>
                <a:ea typeface="Garet"/>
                <a:cs typeface="Garet"/>
                <a:sym typeface="Garet"/>
              </a:rPr>
              <a:t>Guest rooms, kitchens, and laundry utility expenditures increase as occupancy increases.</a:t>
            </a:r>
          </a:p>
          <a:p>
            <a:pPr marL="457906" lvl="1" indent="-228953" algn="l">
              <a:lnSpc>
                <a:spcPts val="3499"/>
              </a:lnSpc>
              <a:buFont typeface="Arial"/>
              <a:buChar char="•"/>
            </a:pPr>
            <a:r>
              <a:rPr lang="en-US" sz="2120" dirty="0">
                <a:solidFill>
                  <a:srgbClr val="F6E0F5"/>
                </a:solidFill>
                <a:latin typeface="Garet"/>
                <a:ea typeface="Garet"/>
                <a:cs typeface="Garet"/>
                <a:sym typeface="Garet"/>
              </a:rPr>
              <a:t>Price volatility and 24-hour trading make budgeting and forecasting difficult.</a:t>
            </a:r>
          </a:p>
          <a:p>
            <a:pPr marL="457906" lvl="1" indent="-228953" algn="l">
              <a:lnSpc>
                <a:spcPts val="3499"/>
              </a:lnSpc>
              <a:buFont typeface="Arial"/>
              <a:buChar char="•"/>
            </a:pPr>
            <a:r>
              <a:rPr lang="en-US" sz="2120" dirty="0">
                <a:solidFill>
                  <a:srgbClr val="F6E0F5"/>
                </a:solidFill>
                <a:latin typeface="Garet"/>
                <a:ea typeface="Garet"/>
                <a:cs typeface="Garet"/>
                <a:sym typeface="Garet"/>
              </a:rPr>
              <a:t>This is because smart technology and scheduling are the operational responses to reduce waste (</a:t>
            </a:r>
            <a:r>
              <a:rPr lang="en-US" sz="2120" dirty="0" err="1">
                <a:solidFill>
                  <a:srgbClr val="F6E0F5"/>
                </a:solidFill>
                <a:latin typeface="Garet"/>
                <a:ea typeface="Garet"/>
                <a:cs typeface="Garet"/>
                <a:sym typeface="Garet"/>
              </a:rPr>
              <a:t>Camilleri</a:t>
            </a:r>
            <a:r>
              <a:rPr lang="en-US" sz="2120" dirty="0">
                <a:solidFill>
                  <a:srgbClr val="F6E0F5"/>
                </a:solidFill>
                <a:latin typeface="Garet"/>
                <a:ea typeface="Garet"/>
                <a:cs typeface="Garet"/>
                <a:sym typeface="Garet"/>
              </a:rPr>
              <a:t>, 2021).</a:t>
            </a:r>
          </a:p>
          <a:p>
            <a:pPr marL="457906" lvl="1" indent="-228953" algn="l">
              <a:lnSpc>
                <a:spcPts val="3499"/>
              </a:lnSpc>
              <a:buFont typeface="Arial"/>
              <a:buChar char="•"/>
            </a:pPr>
            <a:r>
              <a:rPr lang="en-US" sz="2120" dirty="0">
                <a:solidFill>
                  <a:srgbClr val="F6E0F5"/>
                </a:solidFill>
                <a:latin typeface="Garet"/>
                <a:ea typeface="Garet"/>
                <a:cs typeface="Garet"/>
                <a:sym typeface="Garet"/>
              </a:rPr>
              <a:t>Renovation of old structures is expensive; smaller hotels can postpone it.</a:t>
            </a:r>
          </a:p>
          <a:p>
            <a:pPr marL="457906" lvl="1" indent="-228953" algn="l">
              <a:lnSpc>
                <a:spcPts val="3499"/>
              </a:lnSpc>
              <a:buFont typeface="Arial"/>
              <a:buChar char="•"/>
            </a:pPr>
            <a:r>
              <a:rPr lang="en-US" sz="2120" dirty="0">
                <a:solidFill>
                  <a:srgbClr val="F6E0F5"/>
                </a:solidFill>
                <a:latin typeface="Garet"/>
                <a:ea typeface="Garet"/>
                <a:cs typeface="Garet"/>
                <a:sym typeface="Garet"/>
              </a:rPr>
              <a:t>The management of the energy costs has become a central financial and operations issue</a:t>
            </a:r>
          </a:p>
        </p:txBody>
      </p:sp>
      <p:sp>
        <p:nvSpPr>
          <p:cNvPr id="14" name="TextBox 14"/>
          <p:cNvSpPr txBox="1"/>
          <p:nvPr/>
        </p:nvSpPr>
        <p:spPr>
          <a:xfrm>
            <a:off x="6019078" y="1741854"/>
            <a:ext cx="10976849" cy="829896"/>
          </a:xfrm>
          <a:prstGeom prst="rect">
            <a:avLst/>
          </a:prstGeom>
        </p:spPr>
        <p:txBody>
          <a:bodyPr lIns="0" tIns="0" rIns="0" bIns="0" rtlCol="0" anchor="t">
            <a:spAutoFit/>
          </a:bodyPr>
          <a:lstStyle/>
          <a:p>
            <a:pPr algn="ctr">
              <a:lnSpc>
                <a:spcPts val="6757"/>
              </a:lnSpc>
              <a:spcBef>
                <a:spcPct val="0"/>
              </a:spcBef>
            </a:pPr>
            <a:r>
              <a:rPr lang="en-US" sz="4826" b="1" dirty="0">
                <a:solidFill>
                  <a:srgbClr val="FFFFFF"/>
                </a:solidFill>
                <a:latin typeface="Garet Bold"/>
                <a:ea typeface="Garet Bold"/>
                <a:cs typeface="Garet Bold"/>
                <a:sym typeface="Garet Bold"/>
              </a:rPr>
              <a:t>Economic and Operational Impact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35258" t="-5555" r="-24931" b="-72434"/>
            </a:stretch>
          </a:blipFill>
        </p:spPr>
        <p:txBody>
          <a:bodyPr/>
          <a:lstStyle/>
          <a:p>
            <a:endParaRPr lang="en-GB"/>
          </a:p>
        </p:txBody>
      </p:sp>
      <p:sp>
        <p:nvSpPr>
          <p:cNvPr id="3" name="Freeform 3"/>
          <p:cNvSpPr/>
          <p:nvPr/>
        </p:nvSpPr>
        <p:spPr>
          <a:xfrm>
            <a:off x="13229671" y="0"/>
            <a:ext cx="4398690" cy="6220999"/>
          </a:xfrm>
          <a:custGeom>
            <a:avLst/>
            <a:gdLst/>
            <a:ahLst/>
            <a:cxnLst/>
            <a:rect l="l" t="t" r="r" b="b"/>
            <a:pathLst>
              <a:path w="4398690" h="6220999">
                <a:moveTo>
                  <a:pt x="0" y="0"/>
                </a:moveTo>
                <a:lnTo>
                  <a:pt x="4398690" y="0"/>
                </a:lnTo>
                <a:lnTo>
                  <a:pt x="4398690" y="6220999"/>
                </a:lnTo>
                <a:lnTo>
                  <a:pt x="0" y="6220999"/>
                </a:lnTo>
                <a:lnTo>
                  <a:pt x="0" y="0"/>
                </a:lnTo>
                <a:close/>
              </a:path>
            </a:pathLst>
          </a:custGeom>
          <a:blipFill>
            <a:blip r:embed="rId4"/>
            <a:stretch>
              <a:fillRect l="-4463" r="-4463"/>
            </a:stretch>
          </a:blipFill>
        </p:spPr>
        <p:txBody>
          <a:bodyPr/>
          <a:lstStyle/>
          <a:p>
            <a:endParaRPr lang="en-GB"/>
          </a:p>
        </p:txBody>
      </p:sp>
      <p:grpSp>
        <p:nvGrpSpPr>
          <p:cNvPr id="4" name="Group 4"/>
          <p:cNvGrpSpPr/>
          <p:nvPr/>
        </p:nvGrpSpPr>
        <p:grpSpPr>
          <a:xfrm>
            <a:off x="13229671" y="0"/>
            <a:ext cx="4442913" cy="6220999"/>
            <a:chOff x="0" y="0"/>
            <a:chExt cx="688323" cy="963796"/>
          </a:xfrm>
        </p:grpSpPr>
        <p:sp>
          <p:nvSpPr>
            <p:cNvPr id="5" name="Freeform 5"/>
            <p:cNvSpPr/>
            <p:nvPr/>
          </p:nvSpPr>
          <p:spPr>
            <a:xfrm>
              <a:off x="0" y="0"/>
              <a:ext cx="688323" cy="963796"/>
            </a:xfrm>
            <a:custGeom>
              <a:avLst/>
              <a:gdLst/>
              <a:ahLst/>
              <a:cxnLst/>
              <a:rect l="l" t="t" r="r" b="b"/>
              <a:pathLst>
                <a:path w="688323" h="963796">
                  <a:moveTo>
                    <a:pt x="0" y="0"/>
                  </a:moveTo>
                  <a:lnTo>
                    <a:pt x="688323" y="0"/>
                  </a:lnTo>
                  <a:lnTo>
                    <a:pt x="688323" y="963796"/>
                  </a:lnTo>
                  <a:lnTo>
                    <a:pt x="0" y="963796"/>
                  </a:lnTo>
                  <a:close/>
                </a:path>
              </a:pathLst>
            </a:custGeom>
            <a:blipFill>
              <a:blip r:embed="rId5"/>
              <a:stretch>
                <a:fillRect l="-22921" r="-126306"/>
              </a:stretch>
            </a:blipFill>
          </p:spPr>
          <p:txBody>
            <a:bodyPr/>
            <a:lstStyle/>
            <a:p>
              <a:endParaRPr lang="en-GB"/>
            </a:p>
          </p:txBody>
        </p:sp>
      </p:grpSp>
      <p:sp>
        <p:nvSpPr>
          <p:cNvPr id="6" name="TextBox 6"/>
          <p:cNvSpPr txBox="1"/>
          <p:nvPr/>
        </p:nvSpPr>
        <p:spPr>
          <a:xfrm>
            <a:off x="1605751" y="904875"/>
            <a:ext cx="9951117" cy="2262614"/>
          </a:xfrm>
          <a:prstGeom prst="rect">
            <a:avLst/>
          </a:prstGeom>
        </p:spPr>
        <p:txBody>
          <a:bodyPr lIns="0" tIns="0" rIns="0" bIns="0" rtlCol="0" anchor="t">
            <a:spAutoFit/>
          </a:bodyPr>
          <a:lstStyle/>
          <a:p>
            <a:pPr algn="l">
              <a:lnSpc>
                <a:spcPts val="9088"/>
              </a:lnSpc>
              <a:spcBef>
                <a:spcPct val="0"/>
              </a:spcBef>
            </a:pPr>
            <a:r>
              <a:rPr lang="en-US" sz="6491" b="1">
                <a:solidFill>
                  <a:srgbClr val="A280EC"/>
                </a:solidFill>
                <a:latin typeface="Garet Bold"/>
                <a:ea typeface="Garet Bold"/>
                <a:cs typeface="Garet Bold"/>
                <a:sym typeface="Garet Bold"/>
              </a:rPr>
              <a:t>Environmental and Social Impact</a:t>
            </a:r>
          </a:p>
        </p:txBody>
      </p:sp>
      <p:sp>
        <p:nvSpPr>
          <p:cNvPr id="7" name="TextBox 7"/>
          <p:cNvSpPr txBox="1"/>
          <p:nvPr/>
        </p:nvSpPr>
        <p:spPr>
          <a:xfrm>
            <a:off x="1853703" y="3582500"/>
            <a:ext cx="9874032" cy="3989988"/>
          </a:xfrm>
          <a:prstGeom prst="rect">
            <a:avLst/>
          </a:prstGeom>
        </p:spPr>
        <p:txBody>
          <a:bodyPr lIns="0" tIns="0" rIns="0" bIns="0" rtlCol="0" anchor="t">
            <a:spAutoFit/>
          </a:bodyPr>
          <a:lstStyle/>
          <a:p>
            <a:pPr marL="494164" lvl="1" indent="-247082" algn="l">
              <a:lnSpc>
                <a:spcPts val="3204"/>
              </a:lnSpc>
              <a:buFont typeface="Arial"/>
              <a:buChar char="•"/>
            </a:pPr>
            <a:r>
              <a:rPr lang="en-US" sz="2288">
                <a:solidFill>
                  <a:srgbClr val="F6E0F5"/>
                </a:solidFill>
                <a:latin typeface="Garet"/>
                <a:ea typeface="Garet"/>
                <a:cs typeface="Garet"/>
                <a:sym typeface="Garet"/>
              </a:rPr>
              <a:t>Carbon emissions are minimised, and ESG goals can also be achieved through energy efficiency (Costa and Costa, 2022).</a:t>
            </a:r>
          </a:p>
          <a:p>
            <a:pPr marL="494164" lvl="1" indent="-247082" algn="l">
              <a:lnSpc>
                <a:spcPts val="3204"/>
              </a:lnSpc>
              <a:buFont typeface="Arial"/>
              <a:buChar char="•"/>
            </a:pPr>
            <a:r>
              <a:rPr lang="en-US" sz="2288">
                <a:solidFill>
                  <a:srgbClr val="F6E0F5"/>
                </a:solidFill>
                <a:latin typeface="Garet"/>
                <a:ea typeface="Garet"/>
                <a:cs typeface="Garet"/>
                <a:sym typeface="Garet"/>
              </a:rPr>
              <a:t>Energy-saving initiatives enhance the brand image and perception by the guests.</a:t>
            </a:r>
          </a:p>
          <a:p>
            <a:pPr marL="494164" lvl="1" indent="-247082" algn="l">
              <a:lnSpc>
                <a:spcPts val="3204"/>
              </a:lnSpc>
              <a:buFont typeface="Arial"/>
              <a:buChar char="•"/>
            </a:pPr>
            <a:r>
              <a:rPr lang="en-US" sz="2288">
                <a:solidFill>
                  <a:srgbClr val="F6E0F5"/>
                </a:solidFill>
                <a:latin typeface="Garet"/>
                <a:ea typeface="Garet"/>
                <a:cs typeface="Garet"/>
                <a:sym typeface="Garet"/>
              </a:rPr>
              <a:t>Retrofits and renewable energy demand a big initial capital outlay.</a:t>
            </a:r>
          </a:p>
          <a:p>
            <a:pPr marL="494164" lvl="1" indent="-247082" algn="l">
              <a:lnSpc>
                <a:spcPts val="3204"/>
              </a:lnSpc>
              <a:buFont typeface="Arial"/>
              <a:buChar char="•"/>
            </a:pPr>
            <a:r>
              <a:rPr lang="en-US" sz="2288">
                <a:solidFill>
                  <a:srgbClr val="F6E0F5"/>
                </a:solidFill>
                <a:latin typeface="Garet"/>
                <a:ea typeface="Garet"/>
                <a:cs typeface="Garet"/>
                <a:sym typeface="Garet"/>
              </a:rPr>
              <a:t>Employees engage in energy conservation but can be poor at prioritising work.</a:t>
            </a:r>
          </a:p>
          <a:p>
            <a:pPr marL="494164" lvl="1" indent="-247082" algn="l">
              <a:lnSpc>
                <a:spcPts val="3204"/>
              </a:lnSpc>
              <a:buFont typeface="Arial"/>
              <a:buChar char="•"/>
            </a:pPr>
            <a:r>
              <a:rPr lang="en-US" sz="2288">
                <a:solidFill>
                  <a:srgbClr val="F6E0F5"/>
                </a:solidFill>
                <a:latin typeface="Garet"/>
                <a:ea typeface="Garet"/>
                <a:cs typeface="Garet"/>
                <a:sym typeface="Garet"/>
              </a:rPr>
              <a:t>Effective programs are balanced in terms of their financial, environmental, and social results.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35258" t="-5555" r="-24931" b="-72434"/>
            </a:stretch>
          </a:blipFill>
        </p:spPr>
        <p:txBody>
          <a:bodyPr/>
          <a:lstStyle/>
          <a:p>
            <a:endParaRPr lang="en-GB"/>
          </a:p>
        </p:txBody>
      </p:sp>
      <p:sp>
        <p:nvSpPr>
          <p:cNvPr id="3" name="Freeform 3"/>
          <p:cNvSpPr/>
          <p:nvPr/>
        </p:nvSpPr>
        <p:spPr>
          <a:xfrm>
            <a:off x="16015874" y="830098"/>
            <a:ext cx="1628775" cy="1628775"/>
          </a:xfrm>
          <a:custGeom>
            <a:avLst/>
            <a:gdLst/>
            <a:ahLst/>
            <a:cxnLst/>
            <a:rect l="l" t="t" r="r" b="b"/>
            <a:pathLst>
              <a:path w="1628775" h="1628775">
                <a:moveTo>
                  <a:pt x="0" y="0"/>
                </a:moveTo>
                <a:lnTo>
                  <a:pt x="1628775" y="0"/>
                </a:lnTo>
                <a:lnTo>
                  <a:pt x="1628775" y="1628775"/>
                </a:lnTo>
                <a:lnTo>
                  <a:pt x="0" y="1628775"/>
                </a:lnTo>
                <a:lnTo>
                  <a:pt x="0" y="0"/>
                </a:lnTo>
                <a:close/>
              </a:path>
            </a:pathLst>
          </a:custGeom>
          <a:blipFill>
            <a:blip r:embed="rId4"/>
            <a:stretch>
              <a:fillRect/>
            </a:stretch>
          </a:blipFill>
        </p:spPr>
        <p:txBody>
          <a:bodyPr/>
          <a:lstStyle/>
          <a:p>
            <a:endParaRPr lang="en-GB"/>
          </a:p>
        </p:txBody>
      </p:sp>
      <p:sp>
        <p:nvSpPr>
          <p:cNvPr id="4" name="TextBox 4"/>
          <p:cNvSpPr txBox="1"/>
          <p:nvPr/>
        </p:nvSpPr>
        <p:spPr>
          <a:xfrm>
            <a:off x="1636789" y="2482262"/>
            <a:ext cx="9818135" cy="5227226"/>
          </a:xfrm>
          <a:prstGeom prst="rect">
            <a:avLst/>
          </a:prstGeom>
        </p:spPr>
        <p:txBody>
          <a:bodyPr lIns="0" tIns="0" rIns="0" bIns="0" rtlCol="0" anchor="t">
            <a:spAutoFit/>
          </a:bodyPr>
          <a:lstStyle/>
          <a:p>
            <a:pPr marL="455106" lvl="1" indent="-227553" algn="l">
              <a:lnSpc>
                <a:spcPts val="3520"/>
              </a:lnSpc>
              <a:buFont typeface="Arial"/>
              <a:buChar char="•"/>
            </a:pPr>
            <a:r>
              <a:rPr lang="en-US" sz="2107" dirty="0">
                <a:solidFill>
                  <a:srgbClr val="F6E0F5"/>
                </a:solidFill>
                <a:latin typeface="Garet"/>
                <a:ea typeface="Garet"/>
                <a:cs typeface="Garet"/>
                <a:sym typeface="Garet"/>
              </a:rPr>
              <a:t>Hotels have to juggle between energy conservation and comfort, brand and quality of service.</a:t>
            </a:r>
          </a:p>
          <a:p>
            <a:pPr marL="455106" lvl="1" indent="-227553" algn="l">
              <a:lnSpc>
                <a:spcPts val="3520"/>
              </a:lnSpc>
              <a:buFont typeface="Arial"/>
              <a:buChar char="•"/>
            </a:pPr>
            <a:r>
              <a:rPr lang="en-US" sz="2107" dirty="0">
                <a:solidFill>
                  <a:srgbClr val="F6E0F5"/>
                </a:solidFill>
                <a:latin typeface="Garet"/>
                <a:ea typeface="Garet"/>
                <a:cs typeface="Garet"/>
                <a:sym typeface="Garet"/>
              </a:rPr>
              <a:t>The remedies consist of technology, </a:t>
            </a:r>
            <a:r>
              <a:rPr lang="en-US" sz="2107" dirty="0" err="1">
                <a:solidFill>
                  <a:srgbClr val="F6E0F5"/>
                </a:solidFill>
                <a:latin typeface="Garet"/>
                <a:ea typeface="Garet"/>
                <a:cs typeface="Garet"/>
                <a:sym typeface="Garet"/>
              </a:rPr>
              <a:t>behavioural</a:t>
            </a:r>
            <a:r>
              <a:rPr lang="en-US" sz="2107" dirty="0">
                <a:solidFill>
                  <a:srgbClr val="F6E0F5"/>
                </a:solidFill>
                <a:latin typeface="Garet"/>
                <a:ea typeface="Garet"/>
                <a:cs typeface="Garet"/>
                <a:sym typeface="Garet"/>
              </a:rPr>
              <a:t> change and green investments (</a:t>
            </a:r>
            <a:r>
              <a:rPr lang="en-US" sz="2107" dirty="0" err="1">
                <a:solidFill>
                  <a:srgbClr val="F6E0F5"/>
                </a:solidFill>
                <a:latin typeface="Garet"/>
                <a:ea typeface="Garet"/>
                <a:cs typeface="Garet"/>
                <a:sym typeface="Garet"/>
              </a:rPr>
              <a:t>Haldorai</a:t>
            </a:r>
            <a:r>
              <a:rPr lang="en-US" sz="2107" dirty="0">
                <a:solidFill>
                  <a:srgbClr val="F6E0F5"/>
                </a:solidFill>
                <a:latin typeface="Garet"/>
                <a:ea typeface="Garet"/>
                <a:cs typeface="Garet"/>
                <a:sym typeface="Garet"/>
              </a:rPr>
              <a:t> et al., 2022).</a:t>
            </a:r>
          </a:p>
          <a:p>
            <a:pPr marL="455106" lvl="1" indent="-227553" algn="l">
              <a:lnSpc>
                <a:spcPts val="3520"/>
              </a:lnSpc>
              <a:buFont typeface="Arial"/>
              <a:buChar char="•"/>
            </a:pPr>
            <a:r>
              <a:rPr lang="en-US" sz="2107" dirty="0">
                <a:solidFill>
                  <a:srgbClr val="F6E0F5"/>
                </a:solidFill>
                <a:latin typeface="Garet"/>
                <a:ea typeface="Garet"/>
                <a:cs typeface="Garet"/>
                <a:sym typeface="Garet"/>
              </a:rPr>
              <a:t>There are trade-offs between financial, operational and experiential goals.</a:t>
            </a:r>
          </a:p>
          <a:p>
            <a:pPr marL="455106" lvl="1" indent="-227553" algn="l">
              <a:lnSpc>
                <a:spcPts val="3520"/>
              </a:lnSpc>
              <a:buFont typeface="Arial"/>
              <a:buChar char="•"/>
            </a:pPr>
            <a:r>
              <a:rPr lang="en-US" sz="2107" dirty="0">
                <a:solidFill>
                  <a:srgbClr val="F6E0F5"/>
                </a:solidFill>
                <a:latin typeface="Garet"/>
                <a:ea typeface="Garet"/>
                <a:cs typeface="Garet"/>
                <a:sym typeface="Garet"/>
              </a:rPr>
              <a:t>Operational planning and investment priorities are the result of energy price volatility.</a:t>
            </a:r>
          </a:p>
          <a:p>
            <a:pPr marL="455106" lvl="1" indent="-227553" algn="l">
              <a:lnSpc>
                <a:spcPts val="3520"/>
              </a:lnSpc>
              <a:buFont typeface="Arial"/>
              <a:buChar char="•"/>
            </a:pPr>
            <a:r>
              <a:rPr lang="en-US" sz="2107" dirty="0">
                <a:solidFill>
                  <a:srgbClr val="F6E0F5"/>
                </a:solidFill>
                <a:latin typeface="Garet"/>
                <a:ea typeface="Garet"/>
                <a:cs typeface="Garet"/>
                <a:sym typeface="Garet"/>
              </a:rPr>
              <a:t>The short-term cost savings pose the risk of undermining the quality of the services.</a:t>
            </a:r>
          </a:p>
          <a:p>
            <a:pPr marL="455106" lvl="1" indent="-227553" algn="l">
              <a:lnSpc>
                <a:spcPts val="3520"/>
              </a:lnSpc>
              <a:buFont typeface="Arial"/>
              <a:buChar char="•"/>
            </a:pPr>
            <a:r>
              <a:rPr lang="en-US" sz="2107" dirty="0">
                <a:solidFill>
                  <a:srgbClr val="F6E0F5"/>
                </a:solidFill>
                <a:latin typeface="Garet"/>
                <a:ea typeface="Garet"/>
                <a:cs typeface="Garet"/>
                <a:sym typeface="Garet"/>
              </a:rPr>
              <a:t>Long-term resiliency is now strategically focused on energy management.</a:t>
            </a:r>
          </a:p>
        </p:txBody>
      </p:sp>
      <p:sp>
        <p:nvSpPr>
          <p:cNvPr id="5" name="Freeform 5"/>
          <p:cNvSpPr/>
          <p:nvPr/>
        </p:nvSpPr>
        <p:spPr>
          <a:xfrm>
            <a:off x="12172337" y="1644485"/>
            <a:ext cx="4657925" cy="6656661"/>
          </a:xfrm>
          <a:custGeom>
            <a:avLst/>
            <a:gdLst/>
            <a:ahLst/>
            <a:cxnLst/>
            <a:rect l="l" t="t" r="r" b="b"/>
            <a:pathLst>
              <a:path w="4657925" h="6656661">
                <a:moveTo>
                  <a:pt x="0" y="0"/>
                </a:moveTo>
                <a:lnTo>
                  <a:pt x="4657925" y="0"/>
                </a:lnTo>
                <a:lnTo>
                  <a:pt x="4657925" y="6656661"/>
                </a:lnTo>
                <a:lnTo>
                  <a:pt x="0" y="6656661"/>
                </a:lnTo>
                <a:lnTo>
                  <a:pt x="0" y="0"/>
                </a:lnTo>
                <a:close/>
              </a:path>
            </a:pathLst>
          </a:custGeom>
          <a:blipFill>
            <a:blip r:embed="rId5"/>
            <a:stretch>
              <a:fillRect/>
            </a:stretch>
          </a:blipFill>
        </p:spPr>
        <p:txBody>
          <a:bodyPr/>
          <a:lstStyle/>
          <a:p>
            <a:endParaRPr lang="en-GB"/>
          </a:p>
        </p:txBody>
      </p:sp>
      <p:sp>
        <p:nvSpPr>
          <p:cNvPr id="6" name="TextBox 6"/>
          <p:cNvSpPr txBox="1"/>
          <p:nvPr/>
        </p:nvSpPr>
        <p:spPr>
          <a:xfrm>
            <a:off x="1636789" y="1265198"/>
            <a:ext cx="9645293" cy="852505"/>
          </a:xfrm>
          <a:prstGeom prst="rect">
            <a:avLst/>
          </a:prstGeom>
        </p:spPr>
        <p:txBody>
          <a:bodyPr lIns="0" tIns="0" rIns="0" bIns="0" rtlCol="0" anchor="t">
            <a:spAutoFit/>
          </a:bodyPr>
          <a:lstStyle/>
          <a:p>
            <a:pPr algn="l">
              <a:lnSpc>
                <a:spcPts val="7086"/>
              </a:lnSpc>
              <a:spcBef>
                <a:spcPct val="0"/>
              </a:spcBef>
            </a:pPr>
            <a:r>
              <a:rPr lang="en-US" sz="5061" b="1">
                <a:solidFill>
                  <a:srgbClr val="F6E0F5"/>
                </a:solidFill>
                <a:latin typeface="Garet Bold"/>
                <a:ea typeface="Garet Bold"/>
                <a:cs typeface="Garet Bold"/>
                <a:sym typeface="Garet Bold"/>
              </a:rPr>
              <a:t>Strategic Tensions: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l="-35258" t="-5555" r="-24931" b="-72434"/>
            </a:stretch>
          </a:blipFill>
        </p:spPr>
        <p:txBody>
          <a:bodyPr/>
          <a:lstStyle/>
          <a:p>
            <a:endParaRPr lang="en-GB"/>
          </a:p>
        </p:txBody>
      </p:sp>
      <p:sp>
        <p:nvSpPr>
          <p:cNvPr id="3" name="Freeform 3"/>
          <p:cNvSpPr/>
          <p:nvPr/>
        </p:nvSpPr>
        <p:spPr>
          <a:xfrm>
            <a:off x="16015874" y="830098"/>
            <a:ext cx="1628775" cy="1628775"/>
          </a:xfrm>
          <a:custGeom>
            <a:avLst/>
            <a:gdLst/>
            <a:ahLst/>
            <a:cxnLst/>
            <a:rect l="l" t="t" r="r" b="b"/>
            <a:pathLst>
              <a:path w="1628775" h="1628775">
                <a:moveTo>
                  <a:pt x="0" y="0"/>
                </a:moveTo>
                <a:lnTo>
                  <a:pt x="1628775" y="0"/>
                </a:lnTo>
                <a:lnTo>
                  <a:pt x="1628775" y="1628775"/>
                </a:lnTo>
                <a:lnTo>
                  <a:pt x="0" y="1628775"/>
                </a:lnTo>
                <a:lnTo>
                  <a:pt x="0" y="0"/>
                </a:lnTo>
                <a:close/>
              </a:path>
            </a:pathLst>
          </a:custGeom>
          <a:blipFill>
            <a:blip r:embed="rId4"/>
            <a:stretch>
              <a:fillRect/>
            </a:stretch>
          </a:blipFill>
        </p:spPr>
        <p:txBody>
          <a:bodyPr/>
          <a:lstStyle/>
          <a:p>
            <a:endParaRPr lang="en-GB"/>
          </a:p>
        </p:txBody>
      </p:sp>
      <p:sp>
        <p:nvSpPr>
          <p:cNvPr id="4" name="TextBox 4"/>
          <p:cNvSpPr txBox="1"/>
          <p:nvPr/>
        </p:nvSpPr>
        <p:spPr>
          <a:xfrm>
            <a:off x="6813777" y="2701337"/>
            <a:ext cx="9818135" cy="4789076"/>
          </a:xfrm>
          <a:prstGeom prst="rect">
            <a:avLst/>
          </a:prstGeom>
        </p:spPr>
        <p:txBody>
          <a:bodyPr lIns="0" tIns="0" rIns="0" bIns="0" rtlCol="0" anchor="t">
            <a:spAutoFit/>
          </a:bodyPr>
          <a:lstStyle/>
          <a:p>
            <a:pPr marL="455106" lvl="1" indent="-227553" algn="l">
              <a:lnSpc>
                <a:spcPts val="3520"/>
              </a:lnSpc>
              <a:buFont typeface="Arial"/>
              <a:buChar char="•"/>
            </a:pPr>
            <a:r>
              <a:rPr lang="en-US" sz="2107">
                <a:solidFill>
                  <a:srgbClr val="F6E0F5"/>
                </a:solidFill>
                <a:latin typeface="Garet"/>
                <a:ea typeface="Garet"/>
                <a:cs typeface="Garet"/>
                <a:sym typeface="Garet"/>
              </a:rPr>
              <a:t>Educate and train personnel on the use of energy-saving measures in housekeeping, kitchens and maintenance.</a:t>
            </a:r>
          </a:p>
          <a:p>
            <a:pPr marL="455106" lvl="1" indent="-227553" algn="l">
              <a:lnSpc>
                <a:spcPts val="3520"/>
              </a:lnSpc>
              <a:buFont typeface="Arial"/>
              <a:buChar char="•"/>
            </a:pPr>
            <a:r>
              <a:rPr lang="en-US" sz="2107">
                <a:solidFill>
                  <a:srgbClr val="F6E0F5"/>
                </a:solidFill>
                <a:latin typeface="Garet"/>
                <a:ea typeface="Garet"/>
                <a:cs typeface="Garet"/>
                <a:sym typeface="Garet"/>
              </a:rPr>
              <a:t>Promote the use of guests in energy-saving programs such as towel reuse programs and moderate thermostat programs (Robert et al., 2025).</a:t>
            </a:r>
          </a:p>
          <a:p>
            <a:pPr marL="455106" lvl="1" indent="-227553" algn="l">
              <a:lnSpc>
                <a:spcPts val="3520"/>
              </a:lnSpc>
              <a:buFont typeface="Arial"/>
              <a:buChar char="•"/>
            </a:pPr>
            <a:r>
              <a:rPr lang="en-US" sz="2107">
                <a:solidFill>
                  <a:srgbClr val="F6E0F5"/>
                </a:solidFill>
                <a:latin typeface="Garet"/>
                <a:ea typeface="Garet"/>
                <a:cs typeface="Garet"/>
                <a:sym typeface="Garet"/>
              </a:rPr>
              <a:t>Put energy expenses in the financial planning; predict alteration, and look at renewable sources.</a:t>
            </a:r>
          </a:p>
          <a:p>
            <a:pPr marL="455106" lvl="1" indent="-227553" algn="l">
              <a:lnSpc>
                <a:spcPts val="3520"/>
              </a:lnSpc>
              <a:buFont typeface="Arial"/>
              <a:buChar char="•"/>
            </a:pPr>
            <a:r>
              <a:rPr lang="en-US" sz="2107">
                <a:solidFill>
                  <a:srgbClr val="F6E0F5"/>
                </a:solidFill>
                <a:latin typeface="Garet"/>
                <a:ea typeface="Garet"/>
                <a:cs typeface="Garet"/>
                <a:sym typeface="Garet"/>
              </a:rPr>
              <a:t>Install LED lighting, insulation, and energy-saving kitchen equipment in buildings.</a:t>
            </a:r>
          </a:p>
          <a:p>
            <a:pPr marL="455106" lvl="1" indent="-227553" algn="l">
              <a:lnSpc>
                <a:spcPts val="3520"/>
              </a:lnSpc>
              <a:buFont typeface="Arial"/>
              <a:buChar char="•"/>
            </a:pPr>
            <a:r>
              <a:rPr lang="en-US" sz="2107">
                <a:solidFill>
                  <a:srgbClr val="F6E0F5"/>
                </a:solidFill>
                <a:latin typeface="Garet"/>
                <a:ea typeface="Garet"/>
                <a:cs typeface="Garet"/>
                <a:sym typeface="Garet"/>
              </a:rPr>
              <a:t>Striking a balance between energy efficiency and guest comfort to enhance sustainability and brand image.</a:t>
            </a:r>
          </a:p>
        </p:txBody>
      </p:sp>
      <p:sp>
        <p:nvSpPr>
          <p:cNvPr id="5" name="TextBox 5"/>
          <p:cNvSpPr txBox="1"/>
          <p:nvPr/>
        </p:nvSpPr>
        <p:spPr>
          <a:xfrm>
            <a:off x="6586882" y="1280811"/>
            <a:ext cx="9645293" cy="1069676"/>
          </a:xfrm>
          <a:prstGeom prst="rect">
            <a:avLst/>
          </a:prstGeom>
        </p:spPr>
        <p:txBody>
          <a:bodyPr lIns="0" tIns="0" rIns="0" bIns="0" rtlCol="0" anchor="t">
            <a:spAutoFit/>
          </a:bodyPr>
          <a:lstStyle/>
          <a:p>
            <a:pPr algn="l">
              <a:lnSpc>
                <a:spcPts val="8766"/>
              </a:lnSpc>
              <a:spcBef>
                <a:spcPct val="0"/>
              </a:spcBef>
            </a:pPr>
            <a:r>
              <a:rPr lang="en-US" sz="6261" b="1">
                <a:solidFill>
                  <a:srgbClr val="F6E0F5"/>
                </a:solidFill>
                <a:latin typeface="Garet Bold"/>
                <a:ea typeface="Garet Bold"/>
                <a:cs typeface="Garet Bold"/>
                <a:sym typeface="Garet Bold"/>
              </a:rPr>
              <a:t>Recommendations</a:t>
            </a:r>
          </a:p>
        </p:txBody>
      </p:sp>
      <p:grpSp>
        <p:nvGrpSpPr>
          <p:cNvPr id="6" name="Group 6"/>
          <p:cNvGrpSpPr/>
          <p:nvPr/>
        </p:nvGrpSpPr>
        <p:grpSpPr>
          <a:xfrm>
            <a:off x="506008" y="0"/>
            <a:ext cx="5300853" cy="6848606"/>
            <a:chOff x="0" y="0"/>
            <a:chExt cx="688323" cy="889301"/>
          </a:xfrm>
        </p:grpSpPr>
        <p:sp>
          <p:nvSpPr>
            <p:cNvPr id="7" name="Freeform 7"/>
            <p:cNvSpPr/>
            <p:nvPr/>
          </p:nvSpPr>
          <p:spPr>
            <a:xfrm>
              <a:off x="0" y="0"/>
              <a:ext cx="688323" cy="889301"/>
            </a:xfrm>
            <a:custGeom>
              <a:avLst/>
              <a:gdLst/>
              <a:ahLst/>
              <a:cxnLst/>
              <a:rect l="l" t="t" r="r" b="b"/>
              <a:pathLst>
                <a:path w="688323" h="889301">
                  <a:moveTo>
                    <a:pt x="0" y="0"/>
                  </a:moveTo>
                  <a:lnTo>
                    <a:pt x="688323" y="0"/>
                  </a:lnTo>
                  <a:lnTo>
                    <a:pt x="688323" y="889301"/>
                  </a:lnTo>
                  <a:lnTo>
                    <a:pt x="0" y="889301"/>
                  </a:lnTo>
                  <a:close/>
                </a:path>
              </a:pathLst>
            </a:custGeom>
            <a:blipFill>
              <a:blip r:embed="rId5"/>
              <a:stretch>
                <a:fillRect l="-46810" r="-46810"/>
              </a:stretch>
            </a:blipFill>
          </p:spPr>
          <p:txBody>
            <a:bodyPr/>
            <a:lstStyle/>
            <a:p>
              <a:endParaRPr lang="en-GB"/>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16015874" y="830098"/>
            <a:ext cx="1628775" cy="1628775"/>
          </a:xfrm>
          <a:custGeom>
            <a:avLst/>
            <a:gdLst/>
            <a:ahLst/>
            <a:cxnLst/>
            <a:rect l="l" t="t" r="r" b="b"/>
            <a:pathLst>
              <a:path w="1628775" h="1628775">
                <a:moveTo>
                  <a:pt x="0" y="0"/>
                </a:moveTo>
                <a:lnTo>
                  <a:pt x="1628775" y="0"/>
                </a:lnTo>
                <a:lnTo>
                  <a:pt x="1628775" y="1628775"/>
                </a:lnTo>
                <a:lnTo>
                  <a:pt x="0" y="1628775"/>
                </a:lnTo>
                <a:lnTo>
                  <a:pt x="0" y="0"/>
                </a:lnTo>
                <a:close/>
              </a:path>
            </a:pathLst>
          </a:custGeom>
          <a:blipFill>
            <a:blip r:embed="rId2"/>
            <a:stretch>
              <a:fillRect/>
            </a:stretch>
          </a:blipFill>
        </p:spPr>
        <p:txBody>
          <a:bodyPr/>
          <a:lstStyle/>
          <a:p>
            <a:endParaRPr lang="en-GB"/>
          </a:p>
        </p:txBody>
      </p:sp>
      <p:sp>
        <p:nvSpPr>
          <p:cNvPr id="3" name="Freeform 3"/>
          <p:cNvSpPr/>
          <p:nvPr/>
        </p:nvSpPr>
        <p:spPr>
          <a:xfrm>
            <a:off x="-891511" y="-891511"/>
            <a:ext cx="4240473" cy="4240473"/>
          </a:xfrm>
          <a:custGeom>
            <a:avLst/>
            <a:gdLst/>
            <a:ahLst/>
            <a:cxnLst/>
            <a:rect l="l" t="t" r="r" b="b"/>
            <a:pathLst>
              <a:path w="4240473" h="4240473">
                <a:moveTo>
                  <a:pt x="0" y="0"/>
                </a:moveTo>
                <a:lnTo>
                  <a:pt x="4240472" y="0"/>
                </a:lnTo>
                <a:lnTo>
                  <a:pt x="4240472" y="4240472"/>
                </a:lnTo>
                <a:lnTo>
                  <a:pt x="0" y="4240472"/>
                </a:lnTo>
                <a:lnTo>
                  <a:pt x="0" y="0"/>
                </a:lnTo>
                <a:close/>
              </a:path>
            </a:pathLst>
          </a:custGeom>
          <a:blipFill>
            <a:blip r:embed="rId3"/>
            <a:stretch>
              <a:fillRect/>
            </a:stretch>
          </a:blipFill>
        </p:spPr>
        <p:txBody>
          <a:bodyPr/>
          <a:lstStyle/>
          <a:p>
            <a:endParaRPr lang="en-GB" dirty="0"/>
          </a:p>
        </p:txBody>
      </p:sp>
      <p:sp>
        <p:nvSpPr>
          <p:cNvPr id="4" name="TextBox 4"/>
          <p:cNvSpPr txBox="1"/>
          <p:nvPr/>
        </p:nvSpPr>
        <p:spPr>
          <a:xfrm>
            <a:off x="5966926" y="904875"/>
            <a:ext cx="6041567" cy="1122259"/>
          </a:xfrm>
          <a:prstGeom prst="rect">
            <a:avLst/>
          </a:prstGeom>
        </p:spPr>
        <p:txBody>
          <a:bodyPr lIns="0" tIns="0" rIns="0" bIns="0" rtlCol="0" anchor="t">
            <a:spAutoFit/>
          </a:bodyPr>
          <a:lstStyle/>
          <a:p>
            <a:pPr algn="ctr">
              <a:lnSpc>
                <a:spcPts val="9175"/>
              </a:lnSpc>
              <a:spcBef>
                <a:spcPct val="0"/>
              </a:spcBef>
            </a:pPr>
            <a:r>
              <a:rPr lang="en-US" sz="6554" b="1" dirty="0">
                <a:solidFill>
                  <a:srgbClr val="F6E0F5"/>
                </a:solidFill>
                <a:latin typeface="Garet Bold"/>
                <a:ea typeface="Garet Bold"/>
                <a:cs typeface="Garet Bold"/>
                <a:sym typeface="Garet Bold"/>
              </a:rPr>
              <a:t>REFERENCES</a:t>
            </a:r>
          </a:p>
        </p:txBody>
      </p:sp>
      <p:sp>
        <p:nvSpPr>
          <p:cNvPr id="5" name="Freeform 5"/>
          <p:cNvSpPr/>
          <p:nvPr/>
        </p:nvSpPr>
        <p:spPr>
          <a:xfrm>
            <a:off x="15691514" y="6933276"/>
            <a:ext cx="4240473" cy="4240473"/>
          </a:xfrm>
          <a:custGeom>
            <a:avLst/>
            <a:gdLst/>
            <a:ahLst/>
            <a:cxnLst/>
            <a:rect l="l" t="t" r="r" b="b"/>
            <a:pathLst>
              <a:path w="4240473" h="4240473">
                <a:moveTo>
                  <a:pt x="0" y="0"/>
                </a:moveTo>
                <a:lnTo>
                  <a:pt x="4240472" y="0"/>
                </a:lnTo>
                <a:lnTo>
                  <a:pt x="4240472" y="4240473"/>
                </a:lnTo>
                <a:lnTo>
                  <a:pt x="0" y="4240473"/>
                </a:lnTo>
                <a:lnTo>
                  <a:pt x="0" y="0"/>
                </a:lnTo>
                <a:close/>
              </a:path>
            </a:pathLst>
          </a:custGeom>
          <a:blipFill>
            <a:blip r:embed="rId3"/>
            <a:stretch>
              <a:fillRect/>
            </a:stretch>
          </a:blipFill>
        </p:spPr>
        <p:txBody>
          <a:bodyPr/>
          <a:lstStyle/>
          <a:p>
            <a:endParaRPr lang="en-GB"/>
          </a:p>
        </p:txBody>
      </p:sp>
      <p:sp>
        <p:nvSpPr>
          <p:cNvPr id="8" name="TextBox 7">
            <a:extLst>
              <a:ext uri="{FF2B5EF4-FFF2-40B4-BE49-F238E27FC236}">
                <a16:creationId xmlns:a16="http://schemas.microsoft.com/office/drawing/2014/main" id="{69EC3437-0434-D1BE-9423-10AFC96DCA8A}"/>
              </a:ext>
            </a:extLst>
          </p:cNvPr>
          <p:cNvSpPr txBox="1"/>
          <p:nvPr/>
        </p:nvSpPr>
        <p:spPr>
          <a:xfrm>
            <a:off x="2819400" y="3086100"/>
            <a:ext cx="14097000" cy="6905480"/>
          </a:xfrm>
          <a:prstGeom prst="rect">
            <a:avLst/>
          </a:prstGeom>
          <a:noFill/>
        </p:spPr>
        <p:txBody>
          <a:bodyPr wrap="square" rtlCol="0">
            <a:spAutoFit/>
          </a:bodyPr>
          <a:lstStyle/>
          <a:p>
            <a:pPr marL="289925" lvl="1" indent="-144962">
              <a:lnSpc>
                <a:spcPts val="1880"/>
              </a:lnSpc>
              <a:buFont typeface="Arial"/>
              <a:buChar char="•"/>
            </a:pPr>
            <a:r>
              <a:rPr lang="en-US" sz="1342" b="1" dirty="0">
                <a:solidFill>
                  <a:schemeClr val="accent4">
                    <a:lumMod val="75000"/>
                  </a:schemeClr>
                </a:solidFill>
                <a:latin typeface="Garet Bold"/>
                <a:ea typeface="Garet Bold"/>
                <a:cs typeface="Garet Bold"/>
                <a:sym typeface="Garet Bold"/>
              </a:rPr>
              <a:t>Buil, I..M.E..M.J. (2019) 'Transformational leadership and employee performance: The role of identification, engagement and proactive personality.', International Journal of Hospitality Management, pp.64–75. Available at: https://www.sciencedirect.com/science/article/abs/pii/S0278431917308472 (Accessed: 22 February 2026).</a:t>
            </a:r>
          </a:p>
          <a:p>
            <a:pPr marL="289925" lvl="1" indent="-144962">
              <a:lnSpc>
                <a:spcPts val="1880"/>
              </a:lnSpc>
              <a:buFont typeface="Arial"/>
              <a:buChar char="•"/>
            </a:pPr>
            <a:r>
              <a:rPr lang="en-US" sz="1342" b="1" dirty="0">
                <a:solidFill>
                  <a:schemeClr val="accent4">
                    <a:lumMod val="75000"/>
                  </a:schemeClr>
                </a:solidFill>
                <a:latin typeface="Garet Bold"/>
                <a:ea typeface="Garet Bold"/>
                <a:cs typeface="Garet Bold"/>
                <a:sym typeface="Garet Bold"/>
              </a:rPr>
              <a:t>Camilleri, M.A. (2021) 'Sustainable Production and Consumption of Food. Mise-</a:t>
            </a:r>
            <a:r>
              <a:rPr lang="en-US" sz="1342" b="1" dirty="0" err="1">
                <a:solidFill>
                  <a:schemeClr val="accent4">
                    <a:lumMod val="75000"/>
                  </a:schemeClr>
                </a:solidFill>
                <a:latin typeface="Garet Bold"/>
                <a:ea typeface="Garet Bold"/>
                <a:cs typeface="Garet Bold"/>
                <a:sym typeface="Garet Bold"/>
              </a:rPr>
              <a:t>en</a:t>
            </a:r>
            <a:r>
              <a:rPr lang="en-US" sz="1342" b="1" dirty="0">
                <a:solidFill>
                  <a:schemeClr val="accent4">
                    <a:lumMod val="75000"/>
                  </a:schemeClr>
                </a:solidFill>
                <a:latin typeface="Garet Bold"/>
                <a:ea typeface="Garet Bold"/>
                <a:cs typeface="Garet Bold"/>
                <a:sym typeface="Garet Bold"/>
              </a:rPr>
              <a:t>-Place Circular Economy Policies and Waste Management Practices in Tourism Cities', Sustainability p.9986. Available at: https://www.mdpi.com/2071-1050/13/17/9986 (Accessed: 22 February 2026).</a:t>
            </a:r>
          </a:p>
          <a:p>
            <a:pPr marL="289925" lvl="1" indent="-144962">
              <a:lnSpc>
                <a:spcPts val="1880"/>
              </a:lnSpc>
              <a:buFont typeface="Arial"/>
              <a:buChar char="•"/>
            </a:pPr>
            <a:r>
              <a:rPr lang="en-US" sz="1342" b="1" dirty="0" err="1">
                <a:solidFill>
                  <a:schemeClr val="accent4">
                    <a:lumMod val="75000"/>
                  </a:schemeClr>
                </a:solidFill>
                <a:latin typeface="Garet Bold"/>
                <a:ea typeface="Garet Bold"/>
                <a:cs typeface="Garet Bold"/>
                <a:sym typeface="Garet Bold"/>
              </a:rPr>
              <a:t>Cingoski</a:t>
            </a:r>
            <a:r>
              <a:rPr lang="en-US" sz="1342" b="1" dirty="0">
                <a:solidFill>
                  <a:schemeClr val="accent4">
                    <a:lumMod val="75000"/>
                  </a:schemeClr>
                </a:solidFill>
                <a:latin typeface="Garet Bold"/>
                <a:ea typeface="Garet Bold"/>
                <a:cs typeface="Garet Bold"/>
                <a:sym typeface="Garet Bold"/>
              </a:rPr>
              <a:t>, V. and </a:t>
            </a:r>
            <a:r>
              <a:rPr lang="en-US" sz="1342" b="1" dirty="0" err="1">
                <a:solidFill>
                  <a:schemeClr val="accent4">
                    <a:lumMod val="75000"/>
                  </a:schemeClr>
                </a:solidFill>
                <a:latin typeface="Garet Bold"/>
                <a:ea typeface="Garet Bold"/>
                <a:cs typeface="Garet Bold"/>
                <a:sym typeface="Garet Bold"/>
              </a:rPr>
              <a:t>Petrevska</a:t>
            </a:r>
            <a:r>
              <a:rPr lang="en-US" sz="1342" b="1" dirty="0">
                <a:solidFill>
                  <a:schemeClr val="accent4">
                    <a:lumMod val="75000"/>
                  </a:schemeClr>
                </a:solidFill>
                <a:latin typeface="Garet Bold"/>
                <a:ea typeface="Garet Bold"/>
                <a:cs typeface="Garet Bold"/>
                <a:sym typeface="Garet Bold"/>
              </a:rPr>
              <a:t>, B. (2017) 'Making hotels more energy efficient: the managerial perception', Economic Research-</a:t>
            </a:r>
            <a:r>
              <a:rPr lang="en-US" sz="1342" b="1" dirty="0" err="1">
                <a:solidFill>
                  <a:schemeClr val="accent4">
                    <a:lumMod val="75000"/>
                  </a:schemeClr>
                </a:solidFill>
                <a:latin typeface="Garet Bold"/>
                <a:ea typeface="Garet Bold"/>
                <a:cs typeface="Garet Bold"/>
                <a:sym typeface="Garet Bold"/>
              </a:rPr>
              <a:t>Ekonomska</a:t>
            </a:r>
            <a:r>
              <a:rPr lang="en-US" sz="1342" b="1" dirty="0">
                <a:solidFill>
                  <a:schemeClr val="accent4">
                    <a:lumMod val="75000"/>
                  </a:schemeClr>
                </a:solidFill>
                <a:latin typeface="Garet Bold"/>
                <a:ea typeface="Garet Bold"/>
                <a:cs typeface="Garet Bold"/>
                <a:sym typeface="Garet Bold"/>
              </a:rPr>
              <a:t> </a:t>
            </a:r>
            <a:r>
              <a:rPr lang="en-US" sz="1342" b="1" dirty="0" err="1">
                <a:solidFill>
                  <a:schemeClr val="accent4">
                    <a:lumMod val="75000"/>
                  </a:schemeClr>
                </a:solidFill>
                <a:latin typeface="Garet Bold"/>
                <a:ea typeface="Garet Bold"/>
                <a:cs typeface="Garet Bold"/>
                <a:sym typeface="Garet Bold"/>
              </a:rPr>
              <a:t>Istraživanja</a:t>
            </a:r>
            <a:r>
              <a:rPr lang="en-US" sz="1342" b="1" dirty="0">
                <a:solidFill>
                  <a:schemeClr val="accent4">
                    <a:lumMod val="75000"/>
                  </a:schemeClr>
                </a:solidFill>
                <a:latin typeface="Garet Bold"/>
                <a:ea typeface="Garet Bold"/>
                <a:cs typeface="Garet Bold"/>
                <a:sym typeface="Garet Bold"/>
              </a:rPr>
              <a:t> pp.87-101. Available at: </a:t>
            </a:r>
            <a:r>
              <a:rPr lang="en-US" sz="1342" b="1" dirty="0">
                <a:solidFill>
                  <a:schemeClr val="accent4">
                    <a:lumMod val="75000"/>
                  </a:schemeClr>
                </a:solidFill>
                <a:latin typeface="Garet Bold"/>
                <a:ea typeface="Garet Bold"/>
                <a:cs typeface="Garet Bold"/>
                <a:sym typeface="Garet Bold"/>
                <a:hlinkClick r:id="rId4"/>
              </a:rPr>
              <a:t>https://www.tandfonline.com/doi/full/10.1080/1331677X.2017.1421994#d1e521</a:t>
            </a:r>
            <a:r>
              <a:rPr lang="en-US" sz="1342" b="1" dirty="0">
                <a:solidFill>
                  <a:schemeClr val="accent4">
                    <a:lumMod val="75000"/>
                  </a:schemeClr>
                </a:solidFill>
                <a:latin typeface="Garet Bold"/>
                <a:ea typeface="Garet Bold"/>
                <a:cs typeface="Garet Bold"/>
                <a:sym typeface="Garet Bold"/>
              </a:rPr>
              <a:t>. (Accessed: 21 February 2026)</a:t>
            </a:r>
          </a:p>
          <a:p>
            <a:pPr marL="289925" lvl="1" indent="-144962">
              <a:lnSpc>
                <a:spcPts val="1880"/>
              </a:lnSpc>
              <a:buFont typeface="Arial"/>
              <a:buChar char="•"/>
            </a:pPr>
            <a:r>
              <a:rPr lang="en-US" sz="1342" b="1" dirty="0">
                <a:solidFill>
                  <a:schemeClr val="accent4">
                    <a:lumMod val="75000"/>
                  </a:schemeClr>
                </a:solidFill>
                <a:latin typeface="Garet Bold"/>
                <a:ea typeface="Garet Bold"/>
                <a:cs typeface="Garet Bold"/>
                <a:sym typeface="Garet Bold"/>
              </a:rPr>
              <a:t>Costa, V. and Costa, C. (2022) Sustainability and competitiveness in the hospitality industry. Business Science Reference. Available at: https://www.igi-global.com/book/sustainability-competitiveness-hospitality-industry/277196 (Accessed: 19 February2026).</a:t>
            </a:r>
          </a:p>
          <a:p>
            <a:pPr marL="289925" lvl="1" indent="-144962">
              <a:lnSpc>
                <a:spcPts val="1880"/>
              </a:lnSpc>
              <a:buFont typeface="Arial"/>
              <a:buChar char="•"/>
            </a:pPr>
            <a:r>
              <a:rPr lang="en-US" sz="1342" b="1" dirty="0">
                <a:solidFill>
                  <a:schemeClr val="accent4">
                    <a:lumMod val="75000"/>
                  </a:schemeClr>
                </a:solidFill>
                <a:latin typeface="Garet Bold"/>
                <a:ea typeface="Garet Bold"/>
                <a:cs typeface="Garet Bold"/>
                <a:sym typeface="Garet Bold"/>
              </a:rPr>
              <a:t>Dixit, S.K. (2020) Managing hospitality organizations: Achieving excellence in the guest experience. Sage. Available at: https://www.tandfonline.com/doi/full/10.1080/11745398.2019.1653205 (Accessed:  22 February 2026).</a:t>
            </a:r>
          </a:p>
          <a:p>
            <a:pPr marL="289925" lvl="1" indent="-144962">
              <a:lnSpc>
                <a:spcPts val="1880"/>
              </a:lnSpc>
              <a:buFont typeface="Arial"/>
              <a:buChar char="•"/>
            </a:pPr>
            <a:r>
              <a:rPr lang="en-US" sz="1342" b="1" dirty="0" err="1">
                <a:solidFill>
                  <a:schemeClr val="accent4">
                    <a:lumMod val="75000"/>
                  </a:schemeClr>
                </a:solidFill>
                <a:latin typeface="Garet Bold"/>
                <a:ea typeface="Garet Bold"/>
                <a:cs typeface="Garet Bold"/>
                <a:sym typeface="Garet Bold"/>
              </a:rPr>
              <a:t>Haldorai</a:t>
            </a:r>
            <a:r>
              <a:rPr lang="en-US" sz="1342" b="1" dirty="0">
                <a:solidFill>
                  <a:schemeClr val="accent4">
                    <a:lumMod val="75000"/>
                  </a:schemeClr>
                </a:solidFill>
                <a:latin typeface="Garet Bold"/>
                <a:ea typeface="Garet Bold"/>
                <a:cs typeface="Garet Bold"/>
                <a:sym typeface="Garet Bold"/>
              </a:rPr>
              <a:t>, K., Kim, W.G. and Garcia, R.F. (2022) 'Top management green commitment and green intellectual capital as enablers of hotel environmental performance: The mediating role of green human resource management', Tour. Manag. p.104431.</a:t>
            </a:r>
          </a:p>
          <a:p>
            <a:pPr marL="289925" lvl="1" indent="-144962">
              <a:lnSpc>
                <a:spcPts val="1880"/>
              </a:lnSpc>
              <a:buFont typeface="Arial"/>
              <a:buChar char="•"/>
            </a:pPr>
            <a:r>
              <a:rPr lang="en-US" sz="1342" b="1" dirty="0" err="1">
                <a:solidFill>
                  <a:schemeClr val="accent4">
                    <a:lumMod val="75000"/>
                  </a:schemeClr>
                </a:solidFill>
                <a:latin typeface="Garet Bold"/>
                <a:ea typeface="Garet Bold"/>
                <a:cs typeface="Garet Bold"/>
                <a:sym typeface="Garet Bold"/>
              </a:rPr>
              <a:t>Karvounidi</a:t>
            </a:r>
            <a:r>
              <a:rPr lang="en-US" sz="1342" b="1" dirty="0">
                <a:solidFill>
                  <a:schemeClr val="accent4">
                    <a:lumMod val="75000"/>
                  </a:schemeClr>
                </a:solidFill>
                <a:latin typeface="Garet Bold"/>
                <a:ea typeface="Garet Bold"/>
                <a:cs typeface="Garet Bold"/>
                <a:sym typeface="Garet Bold"/>
              </a:rPr>
              <a:t>, M.D.A.A.P.F.A.E. (2024) 'Towards sustainable hospitality: Enhancing energy efficiency in hotels.', International Research Journal of Economics and Management Studies. Available at: https://irjems.org/irjems-v3i6p145.html (Accessed: 19 February 2026).</a:t>
            </a:r>
          </a:p>
          <a:p>
            <a:pPr marL="289925" lvl="1" indent="-144962">
              <a:lnSpc>
                <a:spcPts val="1880"/>
              </a:lnSpc>
              <a:buFont typeface="Arial"/>
              <a:buChar char="•"/>
            </a:pPr>
            <a:r>
              <a:rPr lang="en-US" sz="1342" b="1" dirty="0">
                <a:solidFill>
                  <a:schemeClr val="accent4">
                    <a:lumMod val="75000"/>
                  </a:schemeClr>
                </a:solidFill>
                <a:latin typeface="Garet Bold"/>
                <a:ea typeface="Garet Bold"/>
                <a:cs typeface="Garet Bold"/>
                <a:sym typeface="Garet Bold"/>
              </a:rPr>
              <a:t>Product sustainability (2025) Hotel Energy Use. Available at: https://product.sustainability-directory.com/term/hotel-energy-use/ (Accessed: 19 February 2026).</a:t>
            </a:r>
          </a:p>
          <a:p>
            <a:pPr marL="289925" lvl="1" indent="-144962">
              <a:lnSpc>
                <a:spcPts val="1880"/>
              </a:lnSpc>
              <a:buFont typeface="Arial"/>
              <a:buChar char="•"/>
            </a:pPr>
            <a:r>
              <a:rPr lang="en-US" sz="1342" b="1" dirty="0">
                <a:solidFill>
                  <a:schemeClr val="accent4">
                    <a:lumMod val="75000"/>
                  </a:schemeClr>
                </a:solidFill>
                <a:latin typeface="Garet Bold"/>
                <a:ea typeface="Garet Bold"/>
                <a:cs typeface="Garet Bold"/>
                <a:sym typeface="Garet Bold"/>
              </a:rPr>
              <a:t>Robert, S., Ursula, S.-G., Andreas, K. and Fabian, K. (2025) 'How hotel guests can be convinced to do their part to reduce energy consumption', Tourism Management Available at: https://www.sciencedirect.com/science/article/abs/pii/S0261517724001298 (Accessed: 21 February 2026).</a:t>
            </a:r>
          </a:p>
          <a:p>
            <a:pPr marL="289925" lvl="1" indent="-144962">
              <a:lnSpc>
                <a:spcPts val="1880"/>
              </a:lnSpc>
              <a:buFont typeface="Arial"/>
              <a:buChar char="•"/>
            </a:pPr>
            <a:r>
              <a:rPr lang="en-GB" sz="1400" b="1" dirty="0">
                <a:solidFill>
                  <a:schemeClr val="accent4">
                    <a:lumMod val="75000"/>
                  </a:schemeClr>
                </a:solidFill>
                <a:latin typeface="Garet" panose="020B0604020202020204" charset="0"/>
              </a:rPr>
              <a:t>Steiger, R., Scholl‑</a:t>
            </a:r>
            <a:r>
              <a:rPr lang="en-GB" sz="1400" b="1" dirty="0" err="1">
                <a:solidFill>
                  <a:schemeClr val="accent4">
                    <a:lumMod val="75000"/>
                  </a:schemeClr>
                </a:solidFill>
                <a:latin typeface="Garet" panose="020B0604020202020204" charset="0"/>
              </a:rPr>
              <a:t>Grissemann</a:t>
            </a:r>
            <a:r>
              <a:rPr lang="en-GB" sz="1400" b="1" dirty="0">
                <a:solidFill>
                  <a:schemeClr val="accent4">
                    <a:lumMod val="75000"/>
                  </a:schemeClr>
                </a:solidFill>
                <a:latin typeface="Garet" panose="020B0604020202020204" charset="0"/>
              </a:rPr>
              <a:t>, U., </a:t>
            </a:r>
            <a:r>
              <a:rPr lang="en-GB" sz="1400" b="1" dirty="0" err="1">
                <a:solidFill>
                  <a:schemeClr val="accent4">
                    <a:lumMod val="75000"/>
                  </a:schemeClr>
                </a:solidFill>
                <a:latin typeface="Garet" panose="020B0604020202020204" charset="0"/>
              </a:rPr>
              <a:t>Kallmuenzer</a:t>
            </a:r>
            <a:r>
              <a:rPr lang="en-GB" sz="1400" b="1" dirty="0">
                <a:solidFill>
                  <a:schemeClr val="accent4">
                    <a:lumMod val="75000"/>
                  </a:schemeClr>
                </a:solidFill>
                <a:latin typeface="Garet" panose="020B0604020202020204" charset="0"/>
              </a:rPr>
              <a:t>, A., Klier, F. and Peters, M. (2025) ‘Tit for tat: How hotel guests can be convinced to do their part to reduce energy consumption’, Tourism Management, 106, 105010. Available at: </a:t>
            </a:r>
            <a:r>
              <a:rPr lang="en-GB" sz="1400" b="1" u="sng" dirty="0">
                <a:solidFill>
                  <a:schemeClr val="accent4">
                    <a:lumMod val="75000"/>
                  </a:schemeClr>
                </a:solidFill>
                <a:latin typeface="Garet" panose="020B0604020202020204" charset="0"/>
                <a:hlinkClick r:id="rId5">
                  <a:extLst>
                    <a:ext uri="{A12FA001-AC4F-418D-AE19-62706E023703}">
                      <ahyp:hlinkClr xmlns:ahyp="http://schemas.microsoft.com/office/drawing/2018/hyperlinkcolor" val="tx"/>
                    </a:ext>
                  </a:extLst>
                </a:hlinkClick>
              </a:rPr>
              <a:t>https://www.sciencedirect.com/science/article/abs/pii/S0261517724001298</a:t>
            </a:r>
            <a:br>
              <a:rPr lang="en-GB" sz="1400" b="1" dirty="0">
                <a:solidFill>
                  <a:schemeClr val="accent4">
                    <a:lumMod val="75000"/>
                  </a:schemeClr>
                </a:solidFill>
                <a:latin typeface="Garet" panose="020B0604020202020204" charset="0"/>
              </a:rPr>
            </a:br>
            <a:r>
              <a:rPr lang="en-GB" sz="1400" b="1" dirty="0">
                <a:solidFill>
                  <a:schemeClr val="accent4">
                    <a:lumMod val="75000"/>
                  </a:schemeClr>
                </a:solidFill>
                <a:latin typeface="Garet" panose="020B0604020202020204" charset="0"/>
              </a:rPr>
              <a:t>(Accessed: 22 February 2026).</a:t>
            </a:r>
            <a:endParaRPr lang="en-US" sz="1342" b="1" dirty="0">
              <a:solidFill>
                <a:schemeClr val="accent4">
                  <a:lumMod val="75000"/>
                </a:schemeClr>
              </a:solidFill>
              <a:latin typeface="Garet" panose="020B0604020202020204" charset="0"/>
              <a:ea typeface="Garet Bold"/>
              <a:cs typeface="Garet Bold"/>
              <a:sym typeface="Garet Bold"/>
            </a:endParaRPr>
          </a:p>
          <a:p>
            <a:pPr marL="289925" lvl="1" indent="-144962">
              <a:lnSpc>
                <a:spcPts val="1880"/>
              </a:lnSpc>
              <a:buFont typeface="Arial"/>
              <a:buChar char="•"/>
            </a:pPr>
            <a:r>
              <a:rPr lang="en-US" sz="1342" b="1" dirty="0">
                <a:solidFill>
                  <a:schemeClr val="accent4">
                    <a:lumMod val="75000"/>
                  </a:schemeClr>
                </a:solidFill>
                <a:latin typeface="Garet Bold"/>
                <a:ea typeface="Garet Bold"/>
                <a:cs typeface="Garet Bold"/>
                <a:sym typeface="Garet Bold"/>
              </a:rPr>
              <a:t>Valeriu, C. and </a:t>
            </a:r>
            <a:r>
              <a:rPr lang="en-US" sz="1342" b="1" dirty="0" err="1">
                <a:solidFill>
                  <a:schemeClr val="accent4">
                    <a:lumMod val="75000"/>
                  </a:schemeClr>
                </a:solidFill>
                <a:latin typeface="Garet Bold"/>
                <a:ea typeface="Garet Bold"/>
                <a:cs typeface="Garet Bold"/>
                <a:sym typeface="Garet Bold"/>
              </a:rPr>
              <a:t>MoldStud</a:t>
            </a:r>
            <a:r>
              <a:rPr lang="en-US" sz="1342" b="1" dirty="0">
                <a:solidFill>
                  <a:schemeClr val="accent4">
                    <a:lumMod val="75000"/>
                  </a:schemeClr>
                </a:solidFill>
                <a:latin typeface="Garet Bold"/>
                <a:ea typeface="Garet Bold"/>
                <a:cs typeface="Garet Bold"/>
                <a:sym typeface="Garet Bold"/>
              </a:rPr>
              <a:t>, R.T. (2025) Contactless Services - A Key to Sustainable Hospitality Practices. Available at: https://moldstud.com/articles/p-contactless-services-a-key-to-sustainable-hospitality-practices (Accessed: 22 February2026).</a:t>
            </a:r>
          </a:p>
          <a:p>
            <a:pPr marL="289925" lvl="1" indent="-144962">
              <a:lnSpc>
                <a:spcPts val="1880"/>
              </a:lnSpc>
              <a:buFont typeface="Arial"/>
              <a:buChar char="•"/>
            </a:pPr>
            <a:r>
              <a:rPr lang="en-US" sz="1342" b="1" dirty="0">
                <a:solidFill>
                  <a:schemeClr val="accent4">
                    <a:lumMod val="75000"/>
                  </a:schemeClr>
                </a:solidFill>
                <a:latin typeface="Garet Bold"/>
                <a:ea typeface="Garet Bold"/>
                <a:cs typeface="Garet Bold"/>
                <a:sym typeface="Garet Bold"/>
              </a:rPr>
              <a:t>Yousef, A. (2024) Smart energy management in hotels: Leveraging IoT and smart meter data (PhD Thesis). London: South Bank University. Available at: https://researchportal.lsbu.ac.uk/en/publications/smart-energy-management-in-hotels-leveraging-iot-and-smart-meter-/ (Accessed: 22 February 2026).</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1E21762-DF2F-0649-FF65-A50A57BDD74E}"/>
              </a:ext>
            </a:extLst>
          </p:cNvPr>
          <p:cNvSpPr txBox="1"/>
          <p:nvPr/>
        </p:nvSpPr>
        <p:spPr>
          <a:xfrm>
            <a:off x="2514600" y="1104900"/>
            <a:ext cx="14554200" cy="7294305"/>
          </a:xfrm>
          <a:prstGeom prst="rect">
            <a:avLst/>
          </a:prstGeom>
          <a:noFill/>
        </p:spPr>
        <p:txBody>
          <a:bodyPr wrap="square" rtlCol="0">
            <a:spAutoFit/>
          </a:bodyPr>
          <a:lstStyle/>
          <a:p>
            <a:r>
              <a:rPr lang="en-US" sz="4000" b="1" dirty="0">
                <a:solidFill>
                  <a:srgbClr val="7030A0"/>
                </a:solidFill>
              </a:rPr>
              <a:t>Student Name: Shunom </a:t>
            </a:r>
            <a:r>
              <a:rPr lang="en-US" sz="4000" b="1" dirty="0" err="1">
                <a:solidFill>
                  <a:srgbClr val="7030A0"/>
                </a:solidFill>
              </a:rPr>
              <a:t>Bequm</a:t>
            </a:r>
            <a:r>
              <a:rPr lang="en-US" sz="4000" b="1" dirty="0">
                <a:solidFill>
                  <a:srgbClr val="7030A0"/>
                </a:solidFill>
              </a:rPr>
              <a:t> Qureshi</a:t>
            </a:r>
          </a:p>
          <a:p>
            <a:r>
              <a:rPr lang="en-US" sz="4000" b="1" dirty="0">
                <a:solidFill>
                  <a:srgbClr val="7030A0"/>
                </a:solidFill>
              </a:rPr>
              <a:t>Student Id :2238718</a:t>
            </a:r>
          </a:p>
          <a:p>
            <a:r>
              <a:rPr lang="en-US" sz="3600" b="1" dirty="0">
                <a:solidFill>
                  <a:srgbClr val="7030A0"/>
                </a:solidFill>
              </a:rPr>
              <a:t>Module Title: Contemporary Themes in the Hospitality Industry</a:t>
            </a:r>
            <a:endParaRPr lang="en-GB" sz="3600" b="1" dirty="0">
              <a:solidFill>
                <a:srgbClr val="7030A0"/>
              </a:solidFill>
            </a:endParaRPr>
          </a:p>
          <a:p>
            <a:r>
              <a:rPr lang="en-US" sz="3600" b="1" dirty="0">
                <a:solidFill>
                  <a:srgbClr val="7030A0"/>
                </a:solidFill>
              </a:rPr>
              <a:t>Module Number: BMIH6001</a:t>
            </a:r>
            <a:endParaRPr lang="en-GB" sz="3600" b="1" dirty="0">
              <a:solidFill>
                <a:srgbClr val="7030A0"/>
              </a:solidFill>
            </a:endParaRPr>
          </a:p>
          <a:p>
            <a:r>
              <a:rPr lang="en-US" sz="3600" b="1">
                <a:solidFill>
                  <a:srgbClr val="7030A0"/>
                </a:solidFill>
              </a:rPr>
              <a:t>Module Tutor</a:t>
            </a:r>
            <a:r>
              <a:rPr lang="en-US" sz="3600" b="1" dirty="0">
                <a:solidFill>
                  <a:srgbClr val="7030A0"/>
                </a:solidFill>
              </a:rPr>
              <a:t>: Natalie Brailsford</a:t>
            </a:r>
            <a:endParaRPr lang="en-GB" sz="3600" b="1" dirty="0">
              <a:solidFill>
                <a:srgbClr val="7030A0"/>
              </a:solidFill>
            </a:endParaRPr>
          </a:p>
          <a:p>
            <a:r>
              <a:rPr lang="en-US" sz="4000" b="1" dirty="0">
                <a:solidFill>
                  <a:srgbClr val="7030A0"/>
                </a:solidFill>
              </a:rPr>
              <a:t>AI Acknowledgement:</a:t>
            </a:r>
            <a:endParaRPr lang="en-GB" sz="4000" b="1" dirty="0">
              <a:solidFill>
                <a:srgbClr val="7030A0"/>
              </a:solidFill>
            </a:endParaRPr>
          </a:p>
          <a:p>
            <a:r>
              <a:rPr lang="en-GB" sz="4000" b="1" dirty="0">
                <a:solidFill>
                  <a:srgbClr val="7030A0"/>
                </a:solidFill>
              </a:rPr>
              <a:t> </a:t>
            </a:r>
          </a:p>
          <a:p>
            <a:r>
              <a:rPr lang="en-GB" sz="4000" b="1" dirty="0">
                <a:solidFill>
                  <a:srgbClr val="7030A0"/>
                </a:solidFill>
              </a:rPr>
              <a:t>I conﬁrm that I have not used any AI tools in the research and creation of this assignment. I conﬁrm that I have not presented any AI generated materials as my own work. I conﬁrm I have copies of my drafts, notes, and other resources I used, which I may be asked to provide in evidence.</a:t>
            </a:r>
          </a:p>
        </p:txBody>
      </p:sp>
    </p:spTree>
    <p:extLst>
      <p:ext uri="{BB962C8B-B14F-4D97-AF65-F5344CB8AC3E}">
        <p14:creationId xmlns:p14="http://schemas.microsoft.com/office/powerpoint/2010/main" val="20215556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631</TotalTime>
  <Words>3015</Words>
  <Application>Microsoft Office PowerPoint</Application>
  <PresentationFormat>Custom</PresentationFormat>
  <Paragraphs>120</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Aptos</vt:lpstr>
      <vt:lpstr>Garet Bold</vt:lpstr>
      <vt:lpstr>Garet</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Purple Pink Gradient Modern Metaverse Presentation</dc:title>
  <cp:lastModifiedBy>shunom qureshi</cp:lastModifiedBy>
  <cp:revision>11</cp:revision>
  <dcterms:created xsi:type="dcterms:W3CDTF">2006-08-16T00:00:00Z</dcterms:created>
  <dcterms:modified xsi:type="dcterms:W3CDTF">2026-02-25T20:37:55Z</dcterms:modified>
  <dc:identifier>DAGiWO2fjlw</dc:identifier>
</cp:coreProperties>
</file>