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1" r:id="rId3"/>
    <p:sldId id="258" r:id="rId4"/>
    <p:sldId id="257" r:id="rId5"/>
    <p:sldId id="260" r:id="rId6"/>
    <p:sldId id="270" r:id="rId7"/>
    <p:sldId id="262" r:id="rId8"/>
    <p:sldId id="263" r:id="rId9"/>
    <p:sldId id="264" r:id="rId10"/>
    <p:sldId id="265" r:id="rId11"/>
    <p:sldId id="266" r:id="rId12"/>
    <p:sldId id="267" r:id="rId13"/>
    <p:sldId id="261" r:id="rId14"/>
    <p:sldId id="268" r:id="rId15"/>
    <p:sldId id="269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4416C23-C561-4E05-8A99-4D0A5BB9CA47}">
          <p14:sldIdLst>
            <p14:sldId id="256"/>
            <p14:sldId id="271"/>
            <p14:sldId id="258"/>
            <p14:sldId id="257"/>
            <p14:sldId id="260"/>
            <p14:sldId id="270"/>
            <p14:sldId id="262"/>
            <p14:sldId id="263"/>
            <p14:sldId id="264"/>
            <p14:sldId id="265"/>
            <p14:sldId id="266"/>
            <p14:sldId id="267"/>
            <p14:sldId id="261"/>
            <p14:sldId id="268"/>
            <p14:sldId id="269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552829-C8C3-4D25-8202-6C884B318D76}" v="62" dt="2026-02-25T18:30:24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3" autoAdjust="0"/>
    <p:restoredTop sz="95033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813AB4-9A67-430A-A02D-63D14D75A1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A15EB65-CBF8-474B-9CC7-4B2ACDC8C9B3}">
      <dgm:prSet/>
      <dgm:spPr/>
      <dgm:t>
        <a:bodyPr/>
        <a:lstStyle/>
        <a:p>
          <a:r>
            <a:rPr lang="en-GB"/>
            <a:t>My understanding of a literature review:</a:t>
          </a:r>
          <a:endParaRPr lang="en-US"/>
        </a:p>
      </dgm:t>
    </dgm:pt>
    <dgm:pt modelId="{3441C84B-F52D-4CA8-A91D-CE3A590A5C22}" type="parTrans" cxnId="{E2B13C76-7FE6-480E-9E59-DB6BAECAAB0D}">
      <dgm:prSet/>
      <dgm:spPr/>
      <dgm:t>
        <a:bodyPr/>
        <a:lstStyle/>
        <a:p>
          <a:endParaRPr lang="en-US"/>
        </a:p>
      </dgm:t>
    </dgm:pt>
    <dgm:pt modelId="{9D3B564F-3805-4022-9697-05AEC998F001}" type="sibTrans" cxnId="{E2B13C76-7FE6-480E-9E59-DB6BAECAAB0D}">
      <dgm:prSet/>
      <dgm:spPr/>
      <dgm:t>
        <a:bodyPr/>
        <a:lstStyle/>
        <a:p>
          <a:endParaRPr lang="en-US"/>
        </a:p>
      </dgm:t>
    </dgm:pt>
    <dgm:pt modelId="{6437A950-72FA-4628-A920-93DF4344DE88}">
      <dgm:prSet/>
      <dgm:spPr/>
      <dgm:t>
        <a:bodyPr/>
        <a:lstStyle/>
        <a:p>
          <a:r>
            <a:rPr lang="en-GB" dirty="0"/>
            <a:t>A structured and critical synthesis of existing literature.</a:t>
          </a:r>
          <a:endParaRPr lang="en-US" dirty="0"/>
        </a:p>
      </dgm:t>
    </dgm:pt>
    <dgm:pt modelId="{5ACB12E6-147B-479C-9711-4D651CC4129A}" type="parTrans" cxnId="{40AE6A1A-4CCF-4F47-A969-67F5D5CF42C7}">
      <dgm:prSet/>
      <dgm:spPr/>
      <dgm:t>
        <a:bodyPr/>
        <a:lstStyle/>
        <a:p>
          <a:endParaRPr lang="en-US"/>
        </a:p>
      </dgm:t>
    </dgm:pt>
    <dgm:pt modelId="{3E1F9C07-94A9-44EA-91FB-4794119FF47D}" type="sibTrans" cxnId="{40AE6A1A-4CCF-4F47-A969-67F5D5CF42C7}">
      <dgm:prSet/>
      <dgm:spPr/>
      <dgm:t>
        <a:bodyPr/>
        <a:lstStyle/>
        <a:p>
          <a:endParaRPr lang="en-US"/>
        </a:p>
      </dgm:t>
    </dgm:pt>
    <dgm:pt modelId="{5E86781C-7E4B-4B36-897B-F910CB0146BC}">
      <dgm:prSet/>
      <dgm:spPr/>
      <dgm:t>
        <a:bodyPr/>
        <a:lstStyle/>
        <a:p>
          <a:r>
            <a:rPr lang="en-GB"/>
            <a:t>Identifies themes, debates, gaps in literature, and methodological approaches.</a:t>
          </a:r>
          <a:endParaRPr lang="en-US"/>
        </a:p>
      </dgm:t>
    </dgm:pt>
    <dgm:pt modelId="{551EC5DD-16EE-4D68-9981-ECD99774AE2A}" type="parTrans" cxnId="{8F9431F2-961E-478B-BCE7-598F85BD8342}">
      <dgm:prSet/>
      <dgm:spPr/>
      <dgm:t>
        <a:bodyPr/>
        <a:lstStyle/>
        <a:p>
          <a:endParaRPr lang="en-US"/>
        </a:p>
      </dgm:t>
    </dgm:pt>
    <dgm:pt modelId="{AD026B0B-C318-4BAF-AC02-304E62A2251C}" type="sibTrans" cxnId="{8F9431F2-961E-478B-BCE7-598F85BD8342}">
      <dgm:prSet/>
      <dgm:spPr/>
      <dgm:t>
        <a:bodyPr/>
        <a:lstStyle/>
        <a:p>
          <a:endParaRPr lang="en-US"/>
        </a:p>
      </dgm:t>
    </dgm:pt>
    <dgm:pt modelId="{5259F4CB-FF24-4E4E-90EB-907E86F4B11B}">
      <dgm:prSet/>
      <dgm:spPr/>
      <dgm:t>
        <a:bodyPr/>
        <a:lstStyle/>
        <a:p>
          <a:r>
            <a:rPr lang="en-GB"/>
            <a:t>Moves beyond summary to analytical comparison and evaluation.</a:t>
          </a:r>
          <a:endParaRPr lang="en-US"/>
        </a:p>
      </dgm:t>
    </dgm:pt>
    <dgm:pt modelId="{8EE7988E-4F4E-4D9E-867D-65EB1CC8FE9C}" type="parTrans" cxnId="{B5DC173A-B2B4-4978-9C22-B0EBD0FC0E90}">
      <dgm:prSet/>
      <dgm:spPr/>
      <dgm:t>
        <a:bodyPr/>
        <a:lstStyle/>
        <a:p>
          <a:endParaRPr lang="en-US"/>
        </a:p>
      </dgm:t>
    </dgm:pt>
    <dgm:pt modelId="{760E4909-781A-4F1C-9FF0-0E41842AB825}" type="sibTrans" cxnId="{B5DC173A-B2B4-4978-9C22-B0EBD0FC0E90}">
      <dgm:prSet/>
      <dgm:spPr/>
      <dgm:t>
        <a:bodyPr/>
        <a:lstStyle/>
        <a:p>
          <a:endParaRPr lang="en-US"/>
        </a:p>
      </dgm:t>
    </dgm:pt>
    <dgm:pt modelId="{AE815E2A-C267-4442-91BB-BBE1C8C3BEAF}" type="pres">
      <dgm:prSet presAssocID="{7C813AB4-9A67-430A-A02D-63D14D75A143}" presName="linear" presStyleCnt="0">
        <dgm:presLayoutVars>
          <dgm:animLvl val="lvl"/>
          <dgm:resizeHandles val="exact"/>
        </dgm:presLayoutVars>
      </dgm:prSet>
      <dgm:spPr/>
    </dgm:pt>
    <dgm:pt modelId="{6A672400-A8A5-41BD-A342-571D0E7ACF2C}" type="pres">
      <dgm:prSet presAssocID="{2A15EB65-CBF8-474B-9CC7-4B2ACDC8C9B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0289A9F-8E1E-4F09-A12C-7DDAE97FAAC7}" type="pres">
      <dgm:prSet presAssocID="{9D3B564F-3805-4022-9697-05AEC998F001}" presName="spacer" presStyleCnt="0"/>
      <dgm:spPr/>
    </dgm:pt>
    <dgm:pt modelId="{8D005EDE-4DF4-4B69-8681-08969296CA23}" type="pres">
      <dgm:prSet presAssocID="{6437A950-72FA-4628-A920-93DF4344DE8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CF70869-7573-497C-B8F7-7CD822C8F760}" type="pres">
      <dgm:prSet presAssocID="{3E1F9C07-94A9-44EA-91FB-4794119FF47D}" presName="spacer" presStyleCnt="0"/>
      <dgm:spPr/>
    </dgm:pt>
    <dgm:pt modelId="{B1D18FFE-44CD-4371-AD71-1C4D06F9CC65}" type="pres">
      <dgm:prSet presAssocID="{5E86781C-7E4B-4B36-897B-F910CB0146B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1750910-9919-4292-B8C3-2061F7908953}" type="pres">
      <dgm:prSet presAssocID="{AD026B0B-C318-4BAF-AC02-304E62A2251C}" presName="spacer" presStyleCnt="0"/>
      <dgm:spPr/>
    </dgm:pt>
    <dgm:pt modelId="{8D675734-4C07-4A1F-A541-8DF7715F19F1}" type="pres">
      <dgm:prSet presAssocID="{5259F4CB-FF24-4E4E-90EB-907E86F4B11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0AE6A1A-4CCF-4F47-A969-67F5D5CF42C7}" srcId="{7C813AB4-9A67-430A-A02D-63D14D75A143}" destId="{6437A950-72FA-4628-A920-93DF4344DE88}" srcOrd="1" destOrd="0" parTransId="{5ACB12E6-147B-479C-9711-4D651CC4129A}" sibTransId="{3E1F9C07-94A9-44EA-91FB-4794119FF47D}"/>
    <dgm:cxn modelId="{B5544021-BE29-4959-92E6-694360FB34EE}" type="presOf" srcId="{2A15EB65-CBF8-474B-9CC7-4B2ACDC8C9B3}" destId="{6A672400-A8A5-41BD-A342-571D0E7ACF2C}" srcOrd="0" destOrd="0" presId="urn:microsoft.com/office/officeart/2005/8/layout/vList2"/>
    <dgm:cxn modelId="{B5DC173A-B2B4-4978-9C22-B0EBD0FC0E90}" srcId="{7C813AB4-9A67-430A-A02D-63D14D75A143}" destId="{5259F4CB-FF24-4E4E-90EB-907E86F4B11B}" srcOrd="3" destOrd="0" parTransId="{8EE7988E-4F4E-4D9E-867D-65EB1CC8FE9C}" sibTransId="{760E4909-781A-4F1C-9FF0-0E41842AB825}"/>
    <dgm:cxn modelId="{E3D9363C-47F5-4DBB-A051-5863B2B063DE}" type="presOf" srcId="{5E86781C-7E4B-4B36-897B-F910CB0146BC}" destId="{B1D18FFE-44CD-4371-AD71-1C4D06F9CC65}" srcOrd="0" destOrd="0" presId="urn:microsoft.com/office/officeart/2005/8/layout/vList2"/>
    <dgm:cxn modelId="{E2B13C76-7FE6-480E-9E59-DB6BAECAAB0D}" srcId="{7C813AB4-9A67-430A-A02D-63D14D75A143}" destId="{2A15EB65-CBF8-474B-9CC7-4B2ACDC8C9B3}" srcOrd="0" destOrd="0" parTransId="{3441C84B-F52D-4CA8-A91D-CE3A590A5C22}" sibTransId="{9D3B564F-3805-4022-9697-05AEC998F001}"/>
    <dgm:cxn modelId="{8D1E277F-41C7-43B1-8FA9-79627F499E18}" type="presOf" srcId="{7C813AB4-9A67-430A-A02D-63D14D75A143}" destId="{AE815E2A-C267-4442-91BB-BBE1C8C3BEAF}" srcOrd="0" destOrd="0" presId="urn:microsoft.com/office/officeart/2005/8/layout/vList2"/>
    <dgm:cxn modelId="{F94E7BAB-DE35-4979-8356-3E8F7DED3335}" type="presOf" srcId="{6437A950-72FA-4628-A920-93DF4344DE88}" destId="{8D005EDE-4DF4-4B69-8681-08969296CA23}" srcOrd="0" destOrd="0" presId="urn:microsoft.com/office/officeart/2005/8/layout/vList2"/>
    <dgm:cxn modelId="{6E56FDD1-D677-46D4-A931-BE56EB615960}" type="presOf" srcId="{5259F4CB-FF24-4E4E-90EB-907E86F4B11B}" destId="{8D675734-4C07-4A1F-A541-8DF7715F19F1}" srcOrd="0" destOrd="0" presId="urn:microsoft.com/office/officeart/2005/8/layout/vList2"/>
    <dgm:cxn modelId="{8F9431F2-961E-478B-BCE7-598F85BD8342}" srcId="{7C813AB4-9A67-430A-A02D-63D14D75A143}" destId="{5E86781C-7E4B-4B36-897B-F910CB0146BC}" srcOrd="2" destOrd="0" parTransId="{551EC5DD-16EE-4D68-9981-ECD99774AE2A}" sibTransId="{AD026B0B-C318-4BAF-AC02-304E62A2251C}"/>
    <dgm:cxn modelId="{D8D08E06-470C-4634-BABF-19C63161BFAD}" type="presParOf" srcId="{AE815E2A-C267-4442-91BB-BBE1C8C3BEAF}" destId="{6A672400-A8A5-41BD-A342-571D0E7ACF2C}" srcOrd="0" destOrd="0" presId="urn:microsoft.com/office/officeart/2005/8/layout/vList2"/>
    <dgm:cxn modelId="{CD036E38-6D11-4FF7-8D5A-5B395F1FD3E6}" type="presParOf" srcId="{AE815E2A-C267-4442-91BB-BBE1C8C3BEAF}" destId="{C0289A9F-8E1E-4F09-A12C-7DDAE97FAAC7}" srcOrd="1" destOrd="0" presId="urn:microsoft.com/office/officeart/2005/8/layout/vList2"/>
    <dgm:cxn modelId="{94463A01-2857-4E8F-BD4B-3340A0644E7F}" type="presParOf" srcId="{AE815E2A-C267-4442-91BB-BBE1C8C3BEAF}" destId="{8D005EDE-4DF4-4B69-8681-08969296CA23}" srcOrd="2" destOrd="0" presId="urn:microsoft.com/office/officeart/2005/8/layout/vList2"/>
    <dgm:cxn modelId="{522B04CE-0453-4109-9AA3-66E207DC6B6F}" type="presParOf" srcId="{AE815E2A-C267-4442-91BB-BBE1C8C3BEAF}" destId="{ACF70869-7573-497C-B8F7-7CD822C8F760}" srcOrd="3" destOrd="0" presId="urn:microsoft.com/office/officeart/2005/8/layout/vList2"/>
    <dgm:cxn modelId="{84D89391-6A88-4068-8817-0EBCE5D53875}" type="presParOf" srcId="{AE815E2A-C267-4442-91BB-BBE1C8C3BEAF}" destId="{B1D18FFE-44CD-4371-AD71-1C4D06F9CC65}" srcOrd="4" destOrd="0" presId="urn:microsoft.com/office/officeart/2005/8/layout/vList2"/>
    <dgm:cxn modelId="{66CCCA51-E440-47F4-8405-6B985EF9316B}" type="presParOf" srcId="{AE815E2A-C267-4442-91BB-BBE1C8C3BEAF}" destId="{81750910-9919-4292-B8C3-2061F7908953}" srcOrd="5" destOrd="0" presId="urn:microsoft.com/office/officeart/2005/8/layout/vList2"/>
    <dgm:cxn modelId="{E39DD947-717E-4CF5-A83D-62F17931C3AF}" type="presParOf" srcId="{AE815E2A-C267-4442-91BB-BBE1C8C3BEAF}" destId="{8D675734-4C07-4A1F-A541-8DF7715F19F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DB141B-964E-4761-AEC2-FF2F753777B7}" type="doc">
      <dgm:prSet loTypeId="urn:microsoft.com/office/officeart/2005/8/layout/vList5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A4CD555-E99A-4486-9774-AAB9D5EB091D}">
      <dgm:prSet/>
      <dgm:spPr/>
      <dgm:t>
        <a:bodyPr/>
        <a:lstStyle/>
        <a:p>
          <a:r>
            <a:rPr lang="en-GB" dirty="0"/>
            <a:t>Workload redistribution rather than reduction (</a:t>
          </a:r>
          <a:r>
            <a:rPr lang="en-GB" dirty="0" err="1"/>
            <a:t>Twabu</a:t>
          </a:r>
          <a:r>
            <a:rPr lang="en-GB" dirty="0"/>
            <a:t> and </a:t>
          </a:r>
          <a:r>
            <a:rPr lang="en-GB" dirty="0" err="1"/>
            <a:t>Nakene-Mginqi</a:t>
          </a:r>
          <a:r>
            <a:rPr lang="en-GB" dirty="0"/>
            <a:t>, 2024)</a:t>
          </a:r>
          <a:endParaRPr lang="en-US" dirty="0"/>
        </a:p>
      </dgm:t>
    </dgm:pt>
    <dgm:pt modelId="{3A48D195-5804-4854-9371-2357459CBD5B}" type="parTrans" cxnId="{89ACEA99-BAAA-4B97-8C0A-013D0FF888DD}">
      <dgm:prSet/>
      <dgm:spPr/>
      <dgm:t>
        <a:bodyPr/>
        <a:lstStyle/>
        <a:p>
          <a:endParaRPr lang="en-US"/>
        </a:p>
      </dgm:t>
    </dgm:pt>
    <dgm:pt modelId="{91C8FE7D-AE61-4746-B0FC-456DCE5973BF}" type="sibTrans" cxnId="{89ACEA99-BAAA-4B97-8C0A-013D0FF888DD}">
      <dgm:prSet/>
      <dgm:spPr/>
      <dgm:t>
        <a:bodyPr/>
        <a:lstStyle/>
        <a:p>
          <a:endParaRPr lang="en-US"/>
        </a:p>
      </dgm:t>
    </dgm:pt>
    <dgm:pt modelId="{22D100A4-D855-477E-944D-CB836268B1C8}">
      <dgm:prSet/>
      <dgm:spPr/>
      <dgm:t>
        <a:bodyPr/>
        <a:lstStyle/>
        <a:p>
          <a:r>
            <a:rPr lang="en-GB"/>
            <a:t>GenAI accelerates drafting but increases review and editing.</a:t>
          </a:r>
          <a:endParaRPr lang="en-US"/>
        </a:p>
      </dgm:t>
    </dgm:pt>
    <dgm:pt modelId="{1E6E3223-733D-4F0F-B7C1-11D11E1C505E}" type="parTrans" cxnId="{E9DF087F-49D0-4F7B-95ED-342BE89A7200}">
      <dgm:prSet/>
      <dgm:spPr/>
      <dgm:t>
        <a:bodyPr/>
        <a:lstStyle/>
        <a:p>
          <a:endParaRPr lang="en-US"/>
        </a:p>
      </dgm:t>
    </dgm:pt>
    <dgm:pt modelId="{0482D5FC-C55C-4EC6-B9F0-11B9CDA82256}" type="sibTrans" cxnId="{E9DF087F-49D0-4F7B-95ED-342BE89A7200}">
      <dgm:prSet/>
      <dgm:spPr/>
      <dgm:t>
        <a:bodyPr/>
        <a:lstStyle/>
        <a:p>
          <a:endParaRPr lang="en-US"/>
        </a:p>
      </dgm:t>
    </dgm:pt>
    <dgm:pt modelId="{A89FF05C-C074-49BC-88B8-C60B6DA377A7}">
      <dgm:prSet/>
      <dgm:spPr/>
      <dgm:t>
        <a:bodyPr/>
        <a:lstStyle/>
        <a:p>
          <a:r>
            <a:rPr lang="en-GB" dirty="0"/>
            <a:t>Digital technologies historically </a:t>
          </a:r>
          <a:r>
            <a:rPr lang="en-GB" dirty="0">
              <a:highlight>
                <a:srgbClr val="FFFF00"/>
              </a:highlight>
            </a:rPr>
            <a:t>reallocate rather than eliminate academic labour.</a:t>
          </a:r>
          <a:endParaRPr lang="en-US" dirty="0">
            <a:highlight>
              <a:srgbClr val="FFFF00"/>
            </a:highlight>
          </a:endParaRPr>
        </a:p>
      </dgm:t>
    </dgm:pt>
    <dgm:pt modelId="{F361F5AA-22AE-4AA0-AB63-61BCCCCE0DFA}" type="parTrans" cxnId="{EC83ECEB-28C0-4EF6-88DB-34A4EB56E37A}">
      <dgm:prSet/>
      <dgm:spPr/>
      <dgm:t>
        <a:bodyPr/>
        <a:lstStyle/>
        <a:p>
          <a:endParaRPr lang="en-US"/>
        </a:p>
      </dgm:t>
    </dgm:pt>
    <dgm:pt modelId="{2EE90FAF-9BF0-40BB-A8FE-2C235D1C16C8}" type="sibTrans" cxnId="{EC83ECEB-28C0-4EF6-88DB-34A4EB56E37A}">
      <dgm:prSet/>
      <dgm:spPr/>
      <dgm:t>
        <a:bodyPr/>
        <a:lstStyle/>
        <a:p>
          <a:endParaRPr lang="en-US"/>
        </a:p>
      </dgm:t>
    </dgm:pt>
    <dgm:pt modelId="{03D84405-0AE2-45AF-8CB2-80BAEE0B2D0A}">
      <dgm:prSet/>
      <dgm:spPr/>
      <dgm:t>
        <a:bodyPr/>
        <a:lstStyle/>
        <a:p>
          <a:r>
            <a:rPr lang="en-GB" dirty="0"/>
            <a:t>Expansion of cognitive and professional labour (Ruiz-Rojas, Salvador-Ullauri and Acosta-Vargas, 2024)</a:t>
          </a:r>
          <a:endParaRPr lang="en-US" dirty="0"/>
        </a:p>
      </dgm:t>
    </dgm:pt>
    <dgm:pt modelId="{7397D761-1A24-431F-82A0-C9B3C04EAF4B}" type="parTrans" cxnId="{C2123929-9699-4043-B8A3-9A74D1AC0BAF}">
      <dgm:prSet/>
      <dgm:spPr/>
      <dgm:t>
        <a:bodyPr/>
        <a:lstStyle/>
        <a:p>
          <a:endParaRPr lang="en-US"/>
        </a:p>
      </dgm:t>
    </dgm:pt>
    <dgm:pt modelId="{20C034C2-6F44-4A42-B90A-AA083C46ED2C}" type="sibTrans" cxnId="{C2123929-9699-4043-B8A3-9A74D1AC0BAF}">
      <dgm:prSet/>
      <dgm:spPr/>
      <dgm:t>
        <a:bodyPr/>
        <a:lstStyle/>
        <a:p>
          <a:endParaRPr lang="en-US"/>
        </a:p>
      </dgm:t>
    </dgm:pt>
    <dgm:pt modelId="{F574FF34-2B36-4794-9F38-FE9774B1E29E}">
      <dgm:prSet/>
      <dgm:spPr/>
      <dgm:t>
        <a:bodyPr/>
        <a:lstStyle/>
        <a:p>
          <a:r>
            <a:rPr lang="en-GB" dirty="0"/>
            <a:t>Increased responsibility for accuracy, integrity, and ethical decision-making.</a:t>
          </a:r>
          <a:endParaRPr lang="en-US" dirty="0"/>
        </a:p>
      </dgm:t>
    </dgm:pt>
    <dgm:pt modelId="{A6E6178A-F5D4-43B4-A82C-5556B1B0179B}" type="parTrans" cxnId="{88149230-DF3F-4382-9677-433292527CBD}">
      <dgm:prSet/>
      <dgm:spPr/>
      <dgm:t>
        <a:bodyPr/>
        <a:lstStyle/>
        <a:p>
          <a:endParaRPr lang="en-US"/>
        </a:p>
      </dgm:t>
    </dgm:pt>
    <dgm:pt modelId="{3AD9AD9A-729F-4315-8D31-F9256716EEAA}" type="sibTrans" cxnId="{88149230-DF3F-4382-9677-433292527CBD}">
      <dgm:prSet/>
      <dgm:spPr/>
      <dgm:t>
        <a:bodyPr/>
        <a:lstStyle/>
        <a:p>
          <a:endParaRPr lang="en-US"/>
        </a:p>
      </dgm:t>
    </dgm:pt>
    <dgm:pt modelId="{C036B1C5-F90F-41FA-A46D-B2C297E67F49}">
      <dgm:prSet/>
      <dgm:spPr/>
      <dgm:t>
        <a:bodyPr/>
        <a:lstStyle/>
        <a:p>
          <a:r>
            <a:rPr lang="en-GB" dirty="0"/>
            <a:t>Academic </a:t>
          </a:r>
          <a:r>
            <a:rPr lang="en-GB" dirty="0">
              <a:highlight>
                <a:srgbClr val="FFFF00"/>
              </a:highlight>
            </a:rPr>
            <a:t>pressures from performance-driven universities</a:t>
          </a:r>
          <a:r>
            <a:rPr lang="en-GB" dirty="0"/>
            <a:t>.</a:t>
          </a:r>
          <a:endParaRPr lang="en-US" dirty="0"/>
        </a:p>
      </dgm:t>
    </dgm:pt>
    <dgm:pt modelId="{F43B1901-EB69-489A-B441-F52498489FBB}" type="parTrans" cxnId="{6811BE8B-7A00-437D-87F0-57EC3B315EAA}">
      <dgm:prSet/>
      <dgm:spPr/>
      <dgm:t>
        <a:bodyPr/>
        <a:lstStyle/>
        <a:p>
          <a:endParaRPr lang="en-US"/>
        </a:p>
      </dgm:t>
    </dgm:pt>
    <dgm:pt modelId="{27DA7162-E67D-46FE-B11E-CD29B9DE8BEC}" type="sibTrans" cxnId="{6811BE8B-7A00-437D-87F0-57EC3B315EAA}">
      <dgm:prSet/>
      <dgm:spPr/>
      <dgm:t>
        <a:bodyPr/>
        <a:lstStyle/>
        <a:p>
          <a:endParaRPr lang="en-US"/>
        </a:p>
      </dgm:t>
    </dgm:pt>
    <dgm:pt modelId="{93A8C3BB-93E6-4FC1-904D-4BD150B8EFFA}">
      <dgm:prSet/>
      <dgm:spPr/>
      <dgm:t>
        <a:bodyPr/>
        <a:lstStyle/>
        <a:p>
          <a:r>
            <a:rPr lang="en-GB" dirty="0"/>
            <a:t>Pedagogical redesign and institutional mediation </a:t>
          </a:r>
          <a:r>
            <a:rPr lang="da-DK" dirty="0"/>
            <a:t>(Khlaif, Alkouk, </a:t>
          </a:r>
          <a:r>
            <a:rPr lang="da-DK" i="1" dirty="0"/>
            <a:t>et al.</a:t>
          </a:r>
          <a:r>
            <a:rPr lang="da-DK" dirty="0"/>
            <a:t>, 2025)</a:t>
          </a:r>
          <a:endParaRPr lang="en-US" dirty="0"/>
        </a:p>
      </dgm:t>
    </dgm:pt>
    <dgm:pt modelId="{6E820649-BE88-42C4-A229-93360AB6B664}" type="parTrans" cxnId="{C31B38D5-2FF1-4B73-A37A-15BBF79EEECB}">
      <dgm:prSet/>
      <dgm:spPr/>
      <dgm:t>
        <a:bodyPr/>
        <a:lstStyle/>
        <a:p>
          <a:endParaRPr lang="en-US"/>
        </a:p>
      </dgm:t>
    </dgm:pt>
    <dgm:pt modelId="{9E80E6D3-09A4-461F-9790-F47616B2D946}" type="sibTrans" cxnId="{C31B38D5-2FF1-4B73-A37A-15BBF79EEECB}">
      <dgm:prSet/>
      <dgm:spPr/>
      <dgm:t>
        <a:bodyPr/>
        <a:lstStyle/>
        <a:p>
          <a:endParaRPr lang="en-US"/>
        </a:p>
      </dgm:t>
    </dgm:pt>
    <dgm:pt modelId="{25FA439A-62F5-4941-BB66-3E1550873183}">
      <dgm:prSet/>
      <dgm:spPr/>
      <dgm:t>
        <a:bodyPr/>
        <a:lstStyle/>
        <a:p>
          <a:r>
            <a:rPr lang="en-GB" dirty="0"/>
            <a:t>GenAI integration requires assessment redesign and adaptation of teaching practices.</a:t>
          </a:r>
          <a:endParaRPr lang="en-US" dirty="0"/>
        </a:p>
      </dgm:t>
    </dgm:pt>
    <dgm:pt modelId="{1D19FE31-4DE3-409E-86DD-63E84A84DB81}" type="parTrans" cxnId="{D0FE01D2-033B-40C7-8DDA-50904D1E9238}">
      <dgm:prSet/>
      <dgm:spPr/>
      <dgm:t>
        <a:bodyPr/>
        <a:lstStyle/>
        <a:p>
          <a:endParaRPr lang="en-US"/>
        </a:p>
      </dgm:t>
    </dgm:pt>
    <dgm:pt modelId="{7C6BB3E9-4992-49E0-8E5B-04A2D2FABE10}" type="sibTrans" cxnId="{D0FE01D2-033B-40C7-8DDA-50904D1E9238}">
      <dgm:prSet/>
      <dgm:spPr/>
      <dgm:t>
        <a:bodyPr/>
        <a:lstStyle/>
        <a:p>
          <a:endParaRPr lang="en-US"/>
        </a:p>
      </dgm:t>
    </dgm:pt>
    <dgm:pt modelId="{D7CE0EE2-9B90-4D0C-85E6-268ADDD06A41}">
      <dgm:prSet/>
      <dgm:spPr/>
      <dgm:t>
        <a:bodyPr/>
        <a:lstStyle/>
        <a:p>
          <a:r>
            <a:rPr lang="en-GB"/>
            <a:t>Workload impact shaped by governance, accountability, and policy frameworks.</a:t>
          </a:r>
          <a:endParaRPr lang="en-US"/>
        </a:p>
      </dgm:t>
    </dgm:pt>
    <dgm:pt modelId="{E4AEAFBC-A7B1-4EED-8117-18A485446126}" type="parTrans" cxnId="{6B198D57-6822-471D-83FB-22183B4867E1}">
      <dgm:prSet/>
      <dgm:spPr/>
      <dgm:t>
        <a:bodyPr/>
        <a:lstStyle/>
        <a:p>
          <a:endParaRPr lang="en-US"/>
        </a:p>
      </dgm:t>
    </dgm:pt>
    <dgm:pt modelId="{3918E09D-604A-47C4-AB28-E694BC179D3F}" type="sibTrans" cxnId="{6B198D57-6822-471D-83FB-22183B4867E1}">
      <dgm:prSet/>
      <dgm:spPr/>
      <dgm:t>
        <a:bodyPr/>
        <a:lstStyle/>
        <a:p>
          <a:endParaRPr lang="en-US"/>
        </a:p>
      </dgm:t>
    </dgm:pt>
    <dgm:pt modelId="{F5B72EB2-796E-4E5D-A73D-029B7D3A19F2}" type="pres">
      <dgm:prSet presAssocID="{EEDB141B-964E-4761-AEC2-FF2F753777B7}" presName="Name0" presStyleCnt="0">
        <dgm:presLayoutVars>
          <dgm:dir/>
          <dgm:animLvl val="lvl"/>
          <dgm:resizeHandles val="exact"/>
        </dgm:presLayoutVars>
      </dgm:prSet>
      <dgm:spPr/>
    </dgm:pt>
    <dgm:pt modelId="{B62602CC-E539-4EED-BBB7-98CFE83FFA6F}" type="pres">
      <dgm:prSet presAssocID="{9A4CD555-E99A-4486-9774-AAB9D5EB091D}" presName="linNode" presStyleCnt="0"/>
      <dgm:spPr/>
    </dgm:pt>
    <dgm:pt modelId="{BE8EC482-96B1-4C69-A642-D8591FAB564E}" type="pres">
      <dgm:prSet presAssocID="{9A4CD555-E99A-4486-9774-AAB9D5EB091D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45D855E2-34F9-44E2-88EF-E8DD9AACC8E9}" type="pres">
      <dgm:prSet presAssocID="{9A4CD555-E99A-4486-9774-AAB9D5EB091D}" presName="descendantText" presStyleLbl="alignAccFollowNode1" presStyleIdx="0" presStyleCnt="3">
        <dgm:presLayoutVars>
          <dgm:bulletEnabled val="1"/>
        </dgm:presLayoutVars>
      </dgm:prSet>
      <dgm:spPr/>
    </dgm:pt>
    <dgm:pt modelId="{9F16F5A7-0242-41C7-994C-DE8713AE54C2}" type="pres">
      <dgm:prSet presAssocID="{91C8FE7D-AE61-4746-B0FC-456DCE5973BF}" presName="sp" presStyleCnt="0"/>
      <dgm:spPr/>
    </dgm:pt>
    <dgm:pt modelId="{B9A296B0-6849-4EA3-87B3-7977D3A8119A}" type="pres">
      <dgm:prSet presAssocID="{03D84405-0AE2-45AF-8CB2-80BAEE0B2D0A}" presName="linNode" presStyleCnt="0"/>
      <dgm:spPr/>
    </dgm:pt>
    <dgm:pt modelId="{A56BA609-5F81-490A-9DB9-BD8C1248E87D}" type="pres">
      <dgm:prSet presAssocID="{03D84405-0AE2-45AF-8CB2-80BAEE0B2D0A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8B3CAD93-4D89-4ABF-90BF-B66CE6EA68A7}" type="pres">
      <dgm:prSet presAssocID="{03D84405-0AE2-45AF-8CB2-80BAEE0B2D0A}" presName="descendantText" presStyleLbl="alignAccFollowNode1" presStyleIdx="1" presStyleCnt="3">
        <dgm:presLayoutVars>
          <dgm:bulletEnabled val="1"/>
        </dgm:presLayoutVars>
      </dgm:prSet>
      <dgm:spPr/>
    </dgm:pt>
    <dgm:pt modelId="{22099FCE-601E-4BD0-AADA-9E4EF18A2936}" type="pres">
      <dgm:prSet presAssocID="{20C034C2-6F44-4A42-B90A-AA083C46ED2C}" presName="sp" presStyleCnt="0"/>
      <dgm:spPr/>
    </dgm:pt>
    <dgm:pt modelId="{56C4076B-9298-40D9-8273-64B056DC392E}" type="pres">
      <dgm:prSet presAssocID="{93A8C3BB-93E6-4FC1-904D-4BD150B8EFFA}" presName="linNode" presStyleCnt="0"/>
      <dgm:spPr/>
    </dgm:pt>
    <dgm:pt modelId="{E0AF2C74-A1C3-4185-98E2-E10E99C8C149}" type="pres">
      <dgm:prSet presAssocID="{93A8C3BB-93E6-4FC1-904D-4BD150B8EFFA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98773249-8276-474D-8AA0-F3CB8D7929D1}" type="pres">
      <dgm:prSet presAssocID="{93A8C3BB-93E6-4FC1-904D-4BD150B8EFFA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FEF09610-5E30-4C50-91B1-D42B68E37A8C}" type="presOf" srcId="{22D100A4-D855-477E-944D-CB836268B1C8}" destId="{45D855E2-34F9-44E2-88EF-E8DD9AACC8E9}" srcOrd="0" destOrd="0" presId="urn:microsoft.com/office/officeart/2005/8/layout/vList5"/>
    <dgm:cxn modelId="{C2123929-9699-4043-B8A3-9A74D1AC0BAF}" srcId="{EEDB141B-964E-4761-AEC2-FF2F753777B7}" destId="{03D84405-0AE2-45AF-8CB2-80BAEE0B2D0A}" srcOrd="1" destOrd="0" parTransId="{7397D761-1A24-431F-82A0-C9B3C04EAF4B}" sibTransId="{20C034C2-6F44-4A42-B90A-AA083C46ED2C}"/>
    <dgm:cxn modelId="{88149230-DF3F-4382-9677-433292527CBD}" srcId="{03D84405-0AE2-45AF-8CB2-80BAEE0B2D0A}" destId="{F574FF34-2B36-4794-9F38-FE9774B1E29E}" srcOrd="0" destOrd="0" parTransId="{A6E6178A-F5D4-43B4-A82C-5556B1B0179B}" sibTransId="{3AD9AD9A-729F-4315-8D31-F9256716EEAA}"/>
    <dgm:cxn modelId="{C25FAD3E-E867-4460-B0CB-CB4D95028C88}" type="presOf" srcId="{25FA439A-62F5-4941-BB66-3E1550873183}" destId="{98773249-8276-474D-8AA0-F3CB8D7929D1}" srcOrd="0" destOrd="0" presId="urn:microsoft.com/office/officeart/2005/8/layout/vList5"/>
    <dgm:cxn modelId="{6B198D57-6822-471D-83FB-22183B4867E1}" srcId="{93A8C3BB-93E6-4FC1-904D-4BD150B8EFFA}" destId="{D7CE0EE2-9B90-4D0C-85E6-268ADDD06A41}" srcOrd="1" destOrd="0" parTransId="{E4AEAFBC-A7B1-4EED-8117-18A485446126}" sibTransId="{3918E09D-604A-47C4-AB28-E694BC179D3F}"/>
    <dgm:cxn modelId="{DF5CB378-0D40-4999-8311-AE16BF57C321}" type="presOf" srcId="{9A4CD555-E99A-4486-9774-AAB9D5EB091D}" destId="{BE8EC482-96B1-4C69-A642-D8591FAB564E}" srcOrd="0" destOrd="0" presId="urn:microsoft.com/office/officeart/2005/8/layout/vList5"/>
    <dgm:cxn modelId="{97E24879-D5FE-4064-B39F-25D41F5B90CC}" type="presOf" srcId="{D7CE0EE2-9B90-4D0C-85E6-268ADDD06A41}" destId="{98773249-8276-474D-8AA0-F3CB8D7929D1}" srcOrd="0" destOrd="1" presId="urn:microsoft.com/office/officeart/2005/8/layout/vList5"/>
    <dgm:cxn modelId="{E9DF087F-49D0-4F7B-95ED-342BE89A7200}" srcId="{9A4CD555-E99A-4486-9774-AAB9D5EB091D}" destId="{22D100A4-D855-477E-944D-CB836268B1C8}" srcOrd="0" destOrd="0" parTransId="{1E6E3223-733D-4F0F-B7C1-11D11E1C505E}" sibTransId="{0482D5FC-C55C-4EC6-B9F0-11B9CDA82256}"/>
    <dgm:cxn modelId="{3EFCF880-5A4C-427D-BC34-567AACB83C23}" type="presOf" srcId="{F574FF34-2B36-4794-9F38-FE9774B1E29E}" destId="{8B3CAD93-4D89-4ABF-90BF-B66CE6EA68A7}" srcOrd="0" destOrd="0" presId="urn:microsoft.com/office/officeart/2005/8/layout/vList5"/>
    <dgm:cxn modelId="{6811BE8B-7A00-437D-87F0-57EC3B315EAA}" srcId="{03D84405-0AE2-45AF-8CB2-80BAEE0B2D0A}" destId="{C036B1C5-F90F-41FA-A46D-B2C297E67F49}" srcOrd="1" destOrd="0" parTransId="{F43B1901-EB69-489A-B441-F52498489FBB}" sibTransId="{27DA7162-E67D-46FE-B11E-CD29B9DE8BEC}"/>
    <dgm:cxn modelId="{72CD328F-3193-4DF5-B1DE-9A5ABBDAF91D}" type="presOf" srcId="{EEDB141B-964E-4761-AEC2-FF2F753777B7}" destId="{F5B72EB2-796E-4E5D-A73D-029B7D3A19F2}" srcOrd="0" destOrd="0" presId="urn:microsoft.com/office/officeart/2005/8/layout/vList5"/>
    <dgm:cxn modelId="{89ACEA99-BAAA-4B97-8C0A-013D0FF888DD}" srcId="{EEDB141B-964E-4761-AEC2-FF2F753777B7}" destId="{9A4CD555-E99A-4486-9774-AAB9D5EB091D}" srcOrd="0" destOrd="0" parTransId="{3A48D195-5804-4854-9371-2357459CBD5B}" sibTransId="{91C8FE7D-AE61-4746-B0FC-456DCE5973BF}"/>
    <dgm:cxn modelId="{D0FE01D2-033B-40C7-8DDA-50904D1E9238}" srcId="{93A8C3BB-93E6-4FC1-904D-4BD150B8EFFA}" destId="{25FA439A-62F5-4941-BB66-3E1550873183}" srcOrd="0" destOrd="0" parTransId="{1D19FE31-4DE3-409E-86DD-63E84A84DB81}" sibTransId="{7C6BB3E9-4992-49E0-8E5B-04A2D2FABE10}"/>
    <dgm:cxn modelId="{77C0B1D2-190B-4FFE-9BB3-9A956E2BC4C7}" type="presOf" srcId="{C036B1C5-F90F-41FA-A46D-B2C297E67F49}" destId="{8B3CAD93-4D89-4ABF-90BF-B66CE6EA68A7}" srcOrd="0" destOrd="1" presId="urn:microsoft.com/office/officeart/2005/8/layout/vList5"/>
    <dgm:cxn modelId="{C31B38D5-2FF1-4B73-A37A-15BBF79EEECB}" srcId="{EEDB141B-964E-4761-AEC2-FF2F753777B7}" destId="{93A8C3BB-93E6-4FC1-904D-4BD150B8EFFA}" srcOrd="2" destOrd="0" parTransId="{6E820649-BE88-42C4-A229-93360AB6B664}" sibTransId="{9E80E6D3-09A4-461F-9790-F47616B2D946}"/>
    <dgm:cxn modelId="{62621DD7-DF29-44E5-9915-A182C2ED84B3}" type="presOf" srcId="{A89FF05C-C074-49BC-88B8-C60B6DA377A7}" destId="{45D855E2-34F9-44E2-88EF-E8DD9AACC8E9}" srcOrd="0" destOrd="1" presId="urn:microsoft.com/office/officeart/2005/8/layout/vList5"/>
    <dgm:cxn modelId="{ACACE7D8-A04A-4BF4-8281-CE205FE0E60F}" type="presOf" srcId="{93A8C3BB-93E6-4FC1-904D-4BD150B8EFFA}" destId="{E0AF2C74-A1C3-4185-98E2-E10E99C8C149}" srcOrd="0" destOrd="0" presId="urn:microsoft.com/office/officeart/2005/8/layout/vList5"/>
    <dgm:cxn modelId="{BC02A2E0-3A2C-4915-8C7A-65E054ECCD99}" type="presOf" srcId="{03D84405-0AE2-45AF-8CB2-80BAEE0B2D0A}" destId="{A56BA609-5F81-490A-9DB9-BD8C1248E87D}" srcOrd="0" destOrd="0" presId="urn:microsoft.com/office/officeart/2005/8/layout/vList5"/>
    <dgm:cxn modelId="{EC83ECEB-28C0-4EF6-88DB-34A4EB56E37A}" srcId="{9A4CD555-E99A-4486-9774-AAB9D5EB091D}" destId="{A89FF05C-C074-49BC-88B8-C60B6DA377A7}" srcOrd="1" destOrd="0" parTransId="{F361F5AA-22AE-4AA0-AB63-61BCCCCE0DFA}" sibTransId="{2EE90FAF-9BF0-40BB-A8FE-2C235D1C16C8}"/>
    <dgm:cxn modelId="{94CF4E0B-27AD-47C3-AE93-2323F4E694FE}" type="presParOf" srcId="{F5B72EB2-796E-4E5D-A73D-029B7D3A19F2}" destId="{B62602CC-E539-4EED-BBB7-98CFE83FFA6F}" srcOrd="0" destOrd="0" presId="urn:microsoft.com/office/officeart/2005/8/layout/vList5"/>
    <dgm:cxn modelId="{AF05481B-9E6D-4C52-96C1-A14C324BEA92}" type="presParOf" srcId="{B62602CC-E539-4EED-BBB7-98CFE83FFA6F}" destId="{BE8EC482-96B1-4C69-A642-D8591FAB564E}" srcOrd="0" destOrd="0" presId="urn:microsoft.com/office/officeart/2005/8/layout/vList5"/>
    <dgm:cxn modelId="{FAA030AA-9BC9-457A-BD10-EB24620EBD86}" type="presParOf" srcId="{B62602CC-E539-4EED-BBB7-98CFE83FFA6F}" destId="{45D855E2-34F9-44E2-88EF-E8DD9AACC8E9}" srcOrd="1" destOrd="0" presId="urn:microsoft.com/office/officeart/2005/8/layout/vList5"/>
    <dgm:cxn modelId="{C44EFB43-5909-4E18-B316-BE2863E8E09D}" type="presParOf" srcId="{F5B72EB2-796E-4E5D-A73D-029B7D3A19F2}" destId="{9F16F5A7-0242-41C7-994C-DE8713AE54C2}" srcOrd="1" destOrd="0" presId="urn:microsoft.com/office/officeart/2005/8/layout/vList5"/>
    <dgm:cxn modelId="{B7B49D95-7CCD-4582-AEEB-9CD48976F2C2}" type="presParOf" srcId="{F5B72EB2-796E-4E5D-A73D-029B7D3A19F2}" destId="{B9A296B0-6849-4EA3-87B3-7977D3A8119A}" srcOrd="2" destOrd="0" presId="urn:microsoft.com/office/officeart/2005/8/layout/vList5"/>
    <dgm:cxn modelId="{A5DF3511-9741-4663-9697-1199C6F3C205}" type="presParOf" srcId="{B9A296B0-6849-4EA3-87B3-7977D3A8119A}" destId="{A56BA609-5F81-490A-9DB9-BD8C1248E87D}" srcOrd="0" destOrd="0" presId="urn:microsoft.com/office/officeart/2005/8/layout/vList5"/>
    <dgm:cxn modelId="{6183BD33-2F5D-42DC-92AC-7FA9D5A0B861}" type="presParOf" srcId="{B9A296B0-6849-4EA3-87B3-7977D3A8119A}" destId="{8B3CAD93-4D89-4ABF-90BF-B66CE6EA68A7}" srcOrd="1" destOrd="0" presId="urn:microsoft.com/office/officeart/2005/8/layout/vList5"/>
    <dgm:cxn modelId="{7E8603BD-AAEB-408C-9788-B01C1C727EBA}" type="presParOf" srcId="{F5B72EB2-796E-4E5D-A73D-029B7D3A19F2}" destId="{22099FCE-601E-4BD0-AADA-9E4EF18A2936}" srcOrd="3" destOrd="0" presId="urn:microsoft.com/office/officeart/2005/8/layout/vList5"/>
    <dgm:cxn modelId="{1B75AFCB-1D66-4AD7-BED0-B09529B4F037}" type="presParOf" srcId="{F5B72EB2-796E-4E5D-A73D-029B7D3A19F2}" destId="{56C4076B-9298-40D9-8273-64B056DC392E}" srcOrd="4" destOrd="0" presId="urn:microsoft.com/office/officeart/2005/8/layout/vList5"/>
    <dgm:cxn modelId="{0478A75B-6252-4AE4-B65D-8B6C8E3E6C4B}" type="presParOf" srcId="{56C4076B-9298-40D9-8273-64B056DC392E}" destId="{E0AF2C74-A1C3-4185-98E2-E10E99C8C149}" srcOrd="0" destOrd="0" presId="urn:microsoft.com/office/officeart/2005/8/layout/vList5"/>
    <dgm:cxn modelId="{C72F93D6-FB9A-4576-B89F-4BE1D43AE944}" type="presParOf" srcId="{56C4076B-9298-40D9-8273-64B056DC392E}" destId="{98773249-8276-474D-8AA0-F3CB8D7929D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D29099-5293-4A5E-8E55-DF1BB6B5664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24CB985-B420-430B-9A91-8784529E54CD}">
      <dgm:prSet/>
      <dgm:spPr/>
      <dgm:t>
        <a:bodyPr/>
        <a:lstStyle/>
        <a:p>
          <a:r>
            <a:rPr lang="en-GB"/>
            <a:t>Define workload multidimensionally (time, cognitive, and ethical).</a:t>
          </a:r>
          <a:endParaRPr lang="en-US"/>
        </a:p>
      </dgm:t>
    </dgm:pt>
    <dgm:pt modelId="{91533918-D3A5-4428-9A94-9DDCED823088}" type="parTrans" cxnId="{0A377F06-8C39-4797-A3D6-411379004396}">
      <dgm:prSet/>
      <dgm:spPr/>
      <dgm:t>
        <a:bodyPr/>
        <a:lstStyle/>
        <a:p>
          <a:endParaRPr lang="en-US"/>
        </a:p>
      </dgm:t>
    </dgm:pt>
    <dgm:pt modelId="{360CF04E-5C33-4EAF-917E-AAD4E84595AE}" type="sibTrans" cxnId="{0A377F06-8C39-4797-A3D6-411379004396}">
      <dgm:prSet/>
      <dgm:spPr/>
      <dgm:t>
        <a:bodyPr/>
        <a:lstStyle/>
        <a:p>
          <a:endParaRPr lang="en-US"/>
        </a:p>
      </dgm:t>
    </dgm:pt>
    <dgm:pt modelId="{B0A8EDA5-4BE3-416C-B0C1-9CBCF5A09419}">
      <dgm:prSet/>
      <dgm:spPr/>
      <dgm:t>
        <a:bodyPr/>
        <a:lstStyle/>
        <a:p>
          <a:r>
            <a:rPr lang="en-GB"/>
            <a:t>Analyse GenAI as a transformer of work, not just a productivity tool.</a:t>
          </a:r>
          <a:endParaRPr lang="en-US"/>
        </a:p>
      </dgm:t>
    </dgm:pt>
    <dgm:pt modelId="{71EBB91D-0612-4395-9D9B-7842034C46DE}" type="parTrans" cxnId="{AF960DCE-03BB-483C-AE58-27E411095C68}">
      <dgm:prSet/>
      <dgm:spPr/>
      <dgm:t>
        <a:bodyPr/>
        <a:lstStyle/>
        <a:p>
          <a:endParaRPr lang="en-US"/>
        </a:p>
      </dgm:t>
    </dgm:pt>
    <dgm:pt modelId="{6500E558-1DEA-41B9-9010-4429CD46F95C}" type="sibTrans" cxnId="{AF960DCE-03BB-483C-AE58-27E411095C68}">
      <dgm:prSet/>
      <dgm:spPr/>
      <dgm:t>
        <a:bodyPr/>
        <a:lstStyle/>
        <a:p>
          <a:endParaRPr lang="en-US"/>
        </a:p>
      </dgm:t>
    </dgm:pt>
    <dgm:pt modelId="{BBCEA33D-A8A9-414A-B572-64DA6D15411C}">
      <dgm:prSet/>
      <dgm:spPr/>
      <dgm:t>
        <a:bodyPr/>
        <a:lstStyle/>
        <a:p>
          <a:r>
            <a:rPr lang="en-GB"/>
            <a:t>Combine measurable indicators with experiential insight.</a:t>
          </a:r>
          <a:endParaRPr lang="en-US"/>
        </a:p>
      </dgm:t>
    </dgm:pt>
    <dgm:pt modelId="{A551710B-4B2C-42E7-8476-A0FB8457CA7C}" type="parTrans" cxnId="{6384DFF6-5604-4D33-BA7F-4C37B5BD81B0}">
      <dgm:prSet/>
      <dgm:spPr/>
      <dgm:t>
        <a:bodyPr/>
        <a:lstStyle/>
        <a:p>
          <a:endParaRPr lang="en-US"/>
        </a:p>
      </dgm:t>
    </dgm:pt>
    <dgm:pt modelId="{AC40DD39-DB3A-4E79-8AF4-5AF50CEB98D4}" type="sibTrans" cxnId="{6384DFF6-5604-4D33-BA7F-4C37B5BD81B0}">
      <dgm:prSet/>
      <dgm:spPr/>
      <dgm:t>
        <a:bodyPr/>
        <a:lstStyle/>
        <a:p>
          <a:endParaRPr lang="en-US"/>
        </a:p>
      </dgm:t>
    </dgm:pt>
    <dgm:pt modelId="{04301C7B-16C0-493D-9F67-8BD420B9EFE0}">
      <dgm:prSet/>
      <dgm:spPr/>
      <dgm:t>
        <a:bodyPr/>
        <a:lstStyle/>
        <a:p>
          <a:r>
            <a:rPr lang="en-GB"/>
            <a:t>Be explicit about how impact is defined and assessed.</a:t>
          </a:r>
          <a:endParaRPr lang="en-US"/>
        </a:p>
      </dgm:t>
    </dgm:pt>
    <dgm:pt modelId="{D7C880D5-3B44-4FC6-93B9-22463DD5C33D}" type="parTrans" cxnId="{4F7CF4CA-869E-445F-9BA9-B0330291A166}">
      <dgm:prSet/>
      <dgm:spPr/>
      <dgm:t>
        <a:bodyPr/>
        <a:lstStyle/>
        <a:p>
          <a:endParaRPr lang="en-US"/>
        </a:p>
      </dgm:t>
    </dgm:pt>
    <dgm:pt modelId="{FF0817BA-5FDA-43A3-BA05-182EE6045893}" type="sibTrans" cxnId="{4F7CF4CA-869E-445F-9BA9-B0330291A166}">
      <dgm:prSet/>
      <dgm:spPr/>
      <dgm:t>
        <a:bodyPr/>
        <a:lstStyle/>
        <a:p>
          <a:endParaRPr lang="en-US"/>
        </a:p>
      </dgm:t>
    </dgm:pt>
    <dgm:pt modelId="{A02E2E2F-2ED0-4F25-BE0D-AC42B0F2149F}">
      <dgm:prSet/>
      <dgm:spPr/>
      <dgm:t>
        <a:bodyPr/>
        <a:lstStyle/>
        <a:p>
          <a:r>
            <a:rPr lang="en-GB"/>
            <a:t>Unexplored institutional and policy influence.</a:t>
          </a:r>
          <a:endParaRPr lang="en-US"/>
        </a:p>
      </dgm:t>
    </dgm:pt>
    <dgm:pt modelId="{4BF815EF-6B18-4BF2-9559-BF8F0CF720E4}" type="parTrans" cxnId="{50B47F50-57D1-4794-BA43-C6D2EEB6CE8F}">
      <dgm:prSet/>
      <dgm:spPr/>
      <dgm:t>
        <a:bodyPr/>
        <a:lstStyle/>
        <a:p>
          <a:endParaRPr lang="en-US"/>
        </a:p>
      </dgm:t>
    </dgm:pt>
    <dgm:pt modelId="{65D30269-DE5D-4763-A3A0-1DD9ACC0474B}" type="sibTrans" cxnId="{50B47F50-57D1-4794-BA43-C6D2EEB6CE8F}">
      <dgm:prSet/>
      <dgm:spPr/>
      <dgm:t>
        <a:bodyPr/>
        <a:lstStyle/>
        <a:p>
          <a:endParaRPr lang="en-US"/>
        </a:p>
      </dgm:t>
    </dgm:pt>
    <dgm:pt modelId="{C784EA83-3321-4B4B-822E-89A201283DA1}" type="pres">
      <dgm:prSet presAssocID="{DBD29099-5293-4A5E-8E55-DF1BB6B56646}" presName="diagram" presStyleCnt="0">
        <dgm:presLayoutVars>
          <dgm:dir/>
          <dgm:resizeHandles val="exact"/>
        </dgm:presLayoutVars>
      </dgm:prSet>
      <dgm:spPr/>
    </dgm:pt>
    <dgm:pt modelId="{84275171-9CC7-4A93-933C-F187519BBD13}" type="pres">
      <dgm:prSet presAssocID="{C24CB985-B420-430B-9A91-8784529E54CD}" presName="node" presStyleLbl="node1" presStyleIdx="0" presStyleCnt="5">
        <dgm:presLayoutVars>
          <dgm:bulletEnabled val="1"/>
        </dgm:presLayoutVars>
      </dgm:prSet>
      <dgm:spPr/>
    </dgm:pt>
    <dgm:pt modelId="{C25A258C-916C-4F64-AE7C-4E5CC7323A7F}" type="pres">
      <dgm:prSet presAssocID="{360CF04E-5C33-4EAF-917E-AAD4E84595AE}" presName="sibTrans" presStyleCnt="0"/>
      <dgm:spPr/>
    </dgm:pt>
    <dgm:pt modelId="{1F852664-225A-4DF2-B5E1-85EC38D1F5BC}" type="pres">
      <dgm:prSet presAssocID="{B0A8EDA5-4BE3-416C-B0C1-9CBCF5A09419}" presName="node" presStyleLbl="node1" presStyleIdx="1" presStyleCnt="5">
        <dgm:presLayoutVars>
          <dgm:bulletEnabled val="1"/>
        </dgm:presLayoutVars>
      </dgm:prSet>
      <dgm:spPr/>
    </dgm:pt>
    <dgm:pt modelId="{4EA6EA05-7171-46EB-9012-E0DBB5ED21CE}" type="pres">
      <dgm:prSet presAssocID="{6500E558-1DEA-41B9-9010-4429CD46F95C}" presName="sibTrans" presStyleCnt="0"/>
      <dgm:spPr/>
    </dgm:pt>
    <dgm:pt modelId="{EAC2232B-9D38-47F7-8CB3-AD20257F1475}" type="pres">
      <dgm:prSet presAssocID="{BBCEA33D-A8A9-414A-B572-64DA6D15411C}" presName="node" presStyleLbl="node1" presStyleIdx="2" presStyleCnt="5">
        <dgm:presLayoutVars>
          <dgm:bulletEnabled val="1"/>
        </dgm:presLayoutVars>
      </dgm:prSet>
      <dgm:spPr/>
    </dgm:pt>
    <dgm:pt modelId="{3442D383-4209-4CFE-8AE0-A9ED330B5C7E}" type="pres">
      <dgm:prSet presAssocID="{AC40DD39-DB3A-4E79-8AF4-5AF50CEB98D4}" presName="sibTrans" presStyleCnt="0"/>
      <dgm:spPr/>
    </dgm:pt>
    <dgm:pt modelId="{CC9BE92C-CEC4-4A05-947C-E14B5AB20B1C}" type="pres">
      <dgm:prSet presAssocID="{04301C7B-16C0-493D-9F67-8BD420B9EFE0}" presName="node" presStyleLbl="node1" presStyleIdx="3" presStyleCnt="5">
        <dgm:presLayoutVars>
          <dgm:bulletEnabled val="1"/>
        </dgm:presLayoutVars>
      </dgm:prSet>
      <dgm:spPr/>
    </dgm:pt>
    <dgm:pt modelId="{6005FC33-5EC6-4A64-8449-71BE69ABE7D2}" type="pres">
      <dgm:prSet presAssocID="{FF0817BA-5FDA-43A3-BA05-182EE6045893}" presName="sibTrans" presStyleCnt="0"/>
      <dgm:spPr/>
    </dgm:pt>
    <dgm:pt modelId="{AF788AB1-D32C-4312-8132-273503C471BC}" type="pres">
      <dgm:prSet presAssocID="{A02E2E2F-2ED0-4F25-BE0D-AC42B0F2149F}" presName="node" presStyleLbl="node1" presStyleIdx="4" presStyleCnt="5">
        <dgm:presLayoutVars>
          <dgm:bulletEnabled val="1"/>
        </dgm:presLayoutVars>
      </dgm:prSet>
      <dgm:spPr/>
    </dgm:pt>
  </dgm:ptLst>
  <dgm:cxnLst>
    <dgm:cxn modelId="{0A377F06-8C39-4797-A3D6-411379004396}" srcId="{DBD29099-5293-4A5E-8E55-DF1BB6B56646}" destId="{C24CB985-B420-430B-9A91-8784529E54CD}" srcOrd="0" destOrd="0" parTransId="{91533918-D3A5-4428-9A94-9DDCED823088}" sibTransId="{360CF04E-5C33-4EAF-917E-AAD4E84595AE}"/>
    <dgm:cxn modelId="{35352718-4F2C-472E-9503-71DDB9B48B30}" type="presOf" srcId="{04301C7B-16C0-493D-9F67-8BD420B9EFE0}" destId="{CC9BE92C-CEC4-4A05-947C-E14B5AB20B1C}" srcOrd="0" destOrd="0" presId="urn:microsoft.com/office/officeart/2005/8/layout/default"/>
    <dgm:cxn modelId="{50B47F50-57D1-4794-BA43-C6D2EEB6CE8F}" srcId="{DBD29099-5293-4A5E-8E55-DF1BB6B56646}" destId="{A02E2E2F-2ED0-4F25-BE0D-AC42B0F2149F}" srcOrd="4" destOrd="0" parTransId="{4BF815EF-6B18-4BF2-9559-BF8F0CF720E4}" sibTransId="{65D30269-DE5D-4763-A3A0-1DD9ACC0474B}"/>
    <dgm:cxn modelId="{103BC173-942B-431C-8B63-21D98A0CD241}" type="presOf" srcId="{BBCEA33D-A8A9-414A-B572-64DA6D15411C}" destId="{EAC2232B-9D38-47F7-8CB3-AD20257F1475}" srcOrd="0" destOrd="0" presId="urn:microsoft.com/office/officeart/2005/8/layout/default"/>
    <dgm:cxn modelId="{A5EA8F82-8B50-41A0-A8C2-86FB94B1D783}" type="presOf" srcId="{B0A8EDA5-4BE3-416C-B0C1-9CBCF5A09419}" destId="{1F852664-225A-4DF2-B5E1-85EC38D1F5BC}" srcOrd="0" destOrd="0" presId="urn:microsoft.com/office/officeart/2005/8/layout/default"/>
    <dgm:cxn modelId="{37B3C198-BCE5-4AB0-B1AA-2CC1ACE69F29}" type="presOf" srcId="{DBD29099-5293-4A5E-8E55-DF1BB6B56646}" destId="{C784EA83-3321-4B4B-822E-89A201283DA1}" srcOrd="0" destOrd="0" presId="urn:microsoft.com/office/officeart/2005/8/layout/default"/>
    <dgm:cxn modelId="{4F7CF4CA-869E-445F-9BA9-B0330291A166}" srcId="{DBD29099-5293-4A5E-8E55-DF1BB6B56646}" destId="{04301C7B-16C0-493D-9F67-8BD420B9EFE0}" srcOrd="3" destOrd="0" parTransId="{D7C880D5-3B44-4FC6-93B9-22463DD5C33D}" sibTransId="{FF0817BA-5FDA-43A3-BA05-182EE6045893}"/>
    <dgm:cxn modelId="{AF960DCE-03BB-483C-AE58-27E411095C68}" srcId="{DBD29099-5293-4A5E-8E55-DF1BB6B56646}" destId="{B0A8EDA5-4BE3-416C-B0C1-9CBCF5A09419}" srcOrd="1" destOrd="0" parTransId="{71EBB91D-0612-4395-9D9B-7842034C46DE}" sibTransId="{6500E558-1DEA-41B9-9010-4429CD46F95C}"/>
    <dgm:cxn modelId="{87F1AED1-43C1-45D8-B9D9-C030F0766500}" type="presOf" srcId="{A02E2E2F-2ED0-4F25-BE0D-AC42B0F2149F}" destId="{AF788AB1-D32C-4312-8132-273503C471BC}" srcOrd="0" destOrd="0" presId="urn:microsoft.com/office/officeart/2005/8/layout/default"/>
    <dgm:cxn modelId="{69B347E4-1F9D-4248-97BB-2834B4947ED2}" type="presOf" srcId="{C24CB985-B420-430B-9A91-8784529E54CD}" destId="{84275171-9CC7-4A93-933C-F187519BBD13}" srcOrd="0" destOrd="0" presId="urn:microsoft.com/office/officeart/2005/8/layout/default"/>
    <dgm:cxn modelId="{6384DFF6-5604-4D33-BA7F-4C37B5BD81B0}" srcId="{DBD29099-5293-4A5E-8E55-DF1BB6B56646}" destId="{BBCEA33D-A8A9-414A-B572-64DA6D15411C}" srcOrd="2" destOrd="0" parTransId="{A551710B-4B2C-42E7-8476-A0FB8457CA7C}" sibTransId="{AC40DD39-DB3A-4E79-8AF4-5AF50CEB98D4}"/>
    <dgm:cxn modelId="{10DA2091-32DC-46D5-995B-BEECBD2C8327}" type="presParOf" srcId="{C784EA83-3321-4B4B-822E-89A201283DA1}" destId="{84275171-9CC7-4A93-933C-F187519BBD13}" srcOrd="0" destOrd="0" presId="urn:microsoft.com/office/officeart/2005/8/layout/default"/>
    <dgm:cxn modelId="{05239C27-7BA9-4D9E-86B5-1E32B670A82F}" type="presParOf" srcId="{C784EA83-3321-4B4B-822E-89A201283DA1}" destId="{C25A258C-916C-4F64-AE7C-4E5CC7323A7F}" srcOrd="1" destOrd="0" presId="urn:microsoft.com/office/officeart/2005/8/layout/default"/>
    <dgm:cxn modelId="{E4C90ED0-39C8-452F-922F-D578CD0E4539}" type="presParOf" srcId="{C784EA83-3321-4B4B-822E-89A201283DA1}" destId="{1F852664-225A-4DF2-B5E1-85EC38D1F5BC}" srcOrd="2" destOrd="0" presId="urn:microsoft.com/office/officeart/2005/8/layout/default"/>
    <dgm:cxn modelId="{76F7D1E4-D966-4ECF-91EE-7E100650D780}" type="presParOf" srcId="{C784EA83-3321-4B4B-822E-89A201283DA1}" destId="{4EA6EA05-7171-46EB-9012-E0DBB5ED21CE}" srcOrd="3" destOrd="0" presId="urn:microsoft.com/office/officeart/2005/8/layout/default"/>
    <dgm:cxn modelId="{5FC34BEF-E639-4930-B40B-F982D3E098B7}" type="presParOf" srcId="{C784EA83-3321-4B4B-822E-89A201283DA1}" destId="{EAC2232B-9D38-47F7-8CB3-AD20257F1475}" srcOrd="4" destOrd="0" presId="urn:microsoft.com/office/officeart/2005/8/layout/default"/>
    <dgm:cxn modelId="{E69F4CEC-E21B-4F3E-8FA1-931D1289410B}" type="presParOf" srcId="{C784EA83-3321-4B4B-822E-89A201283DA1}" destId="{3442D383-4209-4CFE-8AE0-A9ED330B5C7E}" srcOrd="5" destOrd="0" presId="urn:microsoft.com/office/officeart/2005/8/layout/default"/>
    <dgm:cxn modelId="{6C44FFC1-F140-48EF-A22F-E7E3035ED74B}" type="presParOf" srcId="{C784EA83-3321-4B4B-822E-89A201283DA1}" destId="{CC9BE92C-CEC4-4A05-947C-E14B5AB20B1C}" srcOrd="6" destOrd="0" presId="urn:microsoft.com/office/officeart/2005/8/layout/default"/>
    <dgm:cxn modelId="{0B9DE84B-7A29-4D72-A75F-1643FD0E7219}" type="presParOf" srcId="{C784EA83-3321-4B4B-822E-89A201283DA1}" destId="{6005FC33-5EC6-4A64-8449-71BE69ABE7D2}" srcOrd="7" destOrd="0" presId="urn:microsoft.com/office/officeart/2005/8/layout/default"/>
    <dgm:cxn modelId="{C7EE7AF0-E3E9-49FD-9ECA-CB981A7A329C}" type="presParOf" srcId="{C784EA83-3321-4B4B-822E-89A201283DA1}" destId="{AF788AB1-D32C-4312-8132-273503C471B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92D1EF-CBA9-47E9-80BA-9AD0882ECBC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1102A5-6ACD-44EA-B8D6-90847F33775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Technological knowledge: understanding AI tools.</a:t>
          </a:r>
          <a:endParaRPr lang="en-US"/>
        </a:p>
      </dgm:t>
    </dgm:pt>
    <dgm:pt modelId="{11B748B0-00B1-4096-BFEA-984BC9693D1F}" type="parTrans" cxnId="{303C099B-EDFB-4C3B-ABEB-CA95CBEACE98}">
      <dgm:prSet/>
      <dgm:spPr/>
      <dgm:t>
        <a:bodyPr/>
        <a:lstStyle/>
        <a:p>
          <a:endParaRPr lang="en-US"/>
        </a:p>
      </dgm:t>
    </dgm:pt>
    <dgm:pt modelId="{B023219E-F0ED-4DA5-A40F-07CF4B0A624E}" type="sibTrans" cxnId="{303C099B-EDFB-4C3B-ABEB-CA95CBEACE98}">
      <dgm:prSet/>
      <dgm:spPr/>
      <dgm:t>
        <a:bodyPr/>
        <a:lstStyle/>
        <a:p>
          <a:endParaRPr lang="en-US"/>
        </a:p>
      </dgm:t>
    </dgm:pt>
    <dgm:pt modelId="{47094B0D-6E90-4523-8CD5-C57D84FD38B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Pedagogical Knowledge: teaching and assessment design.</a:t>
          </a:r>
          <a:endParaRPr lang="en-US"/>
        </a:p>
      </dgm:t>
    </dgm:pt>
    <dgm:pt modelId="{66D36809-434C-4836-84A7-7F255AE656A6}" type="parTrans" cxnId="{E60DD003-9E54-4B95-8D35-D9DAD2415884}">
      <dgm:prSet/>
      <dgm:spPr/>
      <dgm:t>
        <a:bodyPr/>
        <a:lstStyle/>
        <a:p>
          <a:endParaRPr lang="en-US"/>
        </a:p>
      </dgm:t>
    </dgm:pt>
    <dgm:pt modelId="{1EB51148-D89C-453E-A40F-9242AA76875D}" type="sibTrans" cxnId="{E60DD003-9E54-4B95-8D35-D9DAD2415884}">
      <dgm:prSet/>
      <dgm:spPr/>
      <dgm:t>
        <a:bodyPr/>
        <a:lstStyle/>
        <a:p>
          <a:endParaRPr lang="en-US"/>
        </a:p>
      </dgm:t>
    </dgm:pt>
    <dgm:pt modelId="{66ECECAB-FDBC-4BCE-8159-6EED525BFD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Content Knowledge: Disciplinary expertise</a:t>
          </a:r>
          <a:endParaRPr lang="en-US"/>
        </a:p>
      </dgm:t>
    </dgm:pt>
    <dgm:pt modelId="{16B7C760-6116-4394-9A86-6826022A201D}" type="parTrans" cxnId="{AAEA2CDD-AED3-4636-870E-9BA7BB784FD4}">
      <dgm:prSet/>
      <dgm:spPr/>
      <dgm:t>
        <a:bodyPr/>
        <a:lstStyle/>
        <a:p>
          <a:endParaRPr lang="en-US"/>
        </a:p>
      </dgm:t>
    </dgm:pt>
    <dgm:pt modelId="{398B2757-7123-4339-9029-168A69C9D16B}" type="sibTrans" cxnId="{AAEA2CDD-AED3-4636-870E-9BA7BB784FD4}">
      <dgm:prSet/>
      <dgm:spPr/>
      <dgm:t>
        <a:bodyPr/>
        <a:lstStyle/>
        <a:p>
          <a:endParaRPr lang="en-US"/>
        </a:p>
      </dgm:t>
    </dgm:pt>
    <dgm:pt modelId="{D6AF48A5-AB10-40A2-A8D3-F1A1DE6DCC56}" type="pres">
      <dgm:prSet presAssocID="{6C92D1EF-CBA9-47E9-80BA-9AD0882ECBC2}" presName="root" presStyleCnt="0">
        <dgm:presLayoutVars>
          <dgm:dir/>
          <dgm:resizeHandles val="exact"/>
        </dgm:presLayoutVars>
      </dgm:prSet>
      <dgm:spPr/>
    </dgm:pt>
    <dgm:pt modelId="{D8FC2588-8FB9-4350-A473-62EBA0872DB2}" type="pres">
      <dgm:prSet presAssocID="{D81102A5-6ACD-44EA-B8D6-90847F337753}" presName="compNode" presStyleCnt="0"/>
      <dgm:spPr/>
    </dgm:pt>
    <dgm:pt modelId="{79949D34-CB01-4CB5-85FF-35CA96A1452F}" type="pres">
      <dgm:prSet presAssocID="{D81102A5-6ACD-44EA-B8D6-90847F337753}" presName="bgRect" presStyleLbl="bgShp" presStyleIdx="0" presStyleCnt="3"/>
      <dgm:spPr/>
    </dgm:pt>
    <dgm:pt modelId="{45B503CB-56EF-46EF-A88F-FD26032B61F0}" type="pres">
      <dgm:prSet presAssocID="{D81102A5-6ACD-44EA-B8D6-90847F33775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BBCF815-9690-4D81-895B-77F33B8421CD}" type="pres">
      <dgm:prSet presAssocID="{D81102A5-6ACD-44EA-B8D6-90847F337753}" presName="spaceRect" presStyleCnt="0"/>
      <dgm:spPr/>
    </dgm:pt>
    <dgm:pt modelId="{19D23A65-2225-48F8-AA1F-E79EBDB622F2}" type="pres">
      <dgm:prSet presAssocID="{D81102A5-6ACD-44EA-B8D6-90847F337753}" presName="parTx" presStyleLbl="revTx" presStyleIdx="0" presStyleCnt="3">
        <dgm:presLayoutVars>
          <dgm:chMax val="0"/>
          <dgm:chPref val="0"/>
        </dgm:presLayoutVars>
      </dgm:prSet>
      <dgm:spPr/>
    </dgm:pt>
    <dgm:pt modelId="{D9940142-134E-4F89-942A-8CF2CB08E0B6}" type="pres">
      <dgm:prSet presAssocID="{B023219E-F0ED-4DA5-A40F-07CF4B0A624E}" presName="sibTrans" presStyleCnt="0"/>
      <dgm:spPr/>
    </dgm:pt>
    <dgm:pt modelId="{7595FA27-7B7E-4C82-A8CE-3465E35BEB69}" type="pres">
      <dgm:prSet presAssocID="{47094B0D-6E90-4523-8CD5-C57D84FD38B4}" presName="compNode" presStyleCnt="0"/>
      <dgm:spPr/>
    </dgm:pt>
    <dgm:pt modelId="{20475E73-98CC-4533-92FD-0994A7A494E2}" type="pres">
      <dgm:prSet presAssocID="{47094B0D-6E90-4523-8CD5-C57D84FD38B4}" presName="bgRect" presStyleLbl="bgShp" presStyleIdx="1" presStyleCnt="3"/>
      <dgm:spPr/>
    </dgm:pt>
    <dgm:pt modelId="{7C0CF03B-F86B-4EF0-BD25-194EC8B29388}" type="pres">
      <dgm:prSet presAssocID="{47094B0D-6E90-4523-8CD5-C57D84FD38B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6098D387-52B1-4E29-BCE7-5A1CD6B0A2F2}" type="pres">
      <dgm:prSet presAssocID="{47094B0D-6E90-4523-8CD5-C57D84FD38B4}" presName="spaceRect" presStyleCnt="0"/>
      <dgm:spPr/>
    </dgm:pt>
    <dgm:pt modelId="{C03463CF-D817-42F3-9EE1-E92DA139C5B9}" type="pres">
      <dgm:prSet presAssocID="{47094B0D-6E90-4523-8CD5-C57D84FD38B4}" presName="parTx" presStyleLbl="revTx" presStyleIdx="1" presStyleCnt="3">
        <dgm:presLayoutVars>
          <dgm:chMax val="0"/>
          <dgm:chPref val="0"/>
        </dgm:presLayoutVars>
      </dgm:prSet>
      <dgm:spPr/>
    </dgm:pt>
    <dgm:pt modelId="{B6FF21C8-7E01-4EEC-BBEA-D768E59066CB}" type="pres">
      <dgm:prSet presAssocID="{1EB51148-D89C-453E-A40F-9242AA76875D}" presName="sibTrans" presStyleCnt="0"/>
      <dgm:spPr/>
    </dgm:pt>
    <dgm:pt modelId="{A36195CC-C4BA-40A6-8786-CDDE3CC12FD8}" type="pres">
      <dgm:prSet presAssocID="{66ECECAB-FDBC-4BCE-8159-6EED525BFD35}" presName="compNode" presStyleCnt="0"/>
      <dgm:spPr/>
    </dgm:pt>
    <dgm:pt modelId="{887A1F85-7D9A-4986-850B-D491EE22179F}" type="pres">
      <dgm:prSet presAssocID="{66ECECAB-FDBC-4BCE-8159-6EED525BFD35}" presName="bgRect" presStyleLbl="bgShp" presStyleIdx="2" presStyleCnt="3"/>
      <dgm:spPr/>
    </dgm:pt>
    <dgm:pt modelId="{26001F06-B4FA-4575-B5AC-B3D836690094}" type="pres">
      <dgm:prSet presAssocID="{66ECECAB-FDBC-4BCE-8159-6EED525BFD3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CB59E47-9AFA-403E-881B-0772B26A4731}" type="pres">
      <dgm:prSet presAssocID="{66ECECAB-FDBC-4BCE-8159-6EED525BFD35}" presName="spaceRect" presStyleCnt="0"/>
      <dgm:spPr/>
    </dgm:pt>
    <dgm:pt modelId="{4AC998D9-5880-4B44-8A1F-D6AE54FBDBC7}" type="pres">
      <dgm:prSet presAssocID="{66ECECAB-FDBC-4BCE-8159-6EED525BFD3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60DD003-9E54-4B95-8D35-D9DAD2415884}" srcId="{6C92D1EF-CBA9-47E9-80BA-9AD0882ECBC2}" destId="{47094B0D-6E90-4523-8CD5-C57D84FD38B4}" srcOrd="1" destOrd="0" parTransId="{66D36809-434C-4836-84A7-7F255AE656A6}" sibTransId="{1EB51148-D89C-453E-A40F-9242AA76875D}"/>
    <dgm:cxn modelId="{87D3C32B-B71C-487B-9190-9CD87A92FEB3}" type="presOf" srcId="{47094B0D-6E90-4523-8CD5-C57D84FD38B4}" destId="{C03463CF-D817-42F3-9EE1-E92DA139C5B9}" srcOrd="0" destOrd="0" presId="urn:microsoft.com/office/officeart/2018/2/layout/IconVerticalSolidList"/>
    <dgm:cxn modelId="{C5F1703E-AD32-4FC2-91E8-0A17098FB936}" type="presOf" srcId="{6C92D1EF-CBA9-47E9-80BA-9AD0882ECBC2}" destId="{D6AF48A5-AB10-40A2-A8D3-F1A1DE6DCC56}" srcOrd="0" destOrd="0" presId="urn:microsoft.com/office/officeart/2018/2/layout/IconVerticalSolidList"/>
    <dgm:cxn modelId="{7DA2454A-ACB1-42E6-B559-DDA068B9AFD5}" type="presOf" srcId="{66ECECAB-FDBC-4BCE-8159-6EED525BFD35}" destId="{4AC998D9-5880-4B44-8A1F-D6AE54FBDBC7}" srcOrd="0" destOrd="0" presId="urn:microsoft.com/office/officeart/2018/2/layout/IconVerticalSolidList"/>
    <dgm:cxn modelId="{A6E12A7C-583D-4A58-B8EA-955471746449}" type="presOf" srcId="{D81102A5-6ACD-44EA-B8D6-90847F337753}" destId="{19D23A65-2225-48F8-AA1F-E79EBDB622F2}" srcOrd="0" destOrd="0" presId="urn:microsoft.com/office/officeart/2018/2/layout/IconVerticalSolidList"/>
    <dgm:cxn modelId="{303C099B-EDFB-4C3B-ABEB-CA95CBEACE98}" srcId="{6C92D1EF-CBA9-47E9-80BA-9AD0882ECBC2}" destId="{D81102A5-6ACD-44EA-B8D6-90847F337753}" srcOrd="0" destOrd="0" parTransId="{11B748B0-00B1-4096-BFEA-984BC9693D1F}" sibTransId="{B023219E-F0ED-4DA5-A40F-07CF4B0A624E}"/>
    <dgm:cxn modelId="{AAEA2CDD-AED3-4636-870E-9BA7BB784FD4}" srcId="{6C92D1EF-CBA9-47E9-80BA-9AD0882ECBC2}" destId="{66ECECAB-FDBC-4BCE-8159-6EED525BFD35}" srcOrd="2" destOrd="0" parTransId="{16B7C760-6116-4394-9A86-6826022A201D}" sibTransId="{398B2757-7123-4339-9029-168A69C9D16B}"/>
    <dgm:cxn modelId="{C730D8CD-804D-4004-A6FB-9D2EAE706E13}" type="presParOf" srcId="{D6AF48A5-AB10-40A2-A8D3-F1A1DE6DCC56}" destId="{D8FC2588-8FB9-4350-A473-62EBA0872DB2}" srcOrd="0" destOrd="0" presId="urn:microsoft.com/office/officeart/2018/2/layout/IconVerticalSolidList"/>
    <dgm:cxn modelId="{6532B0D8-3011-426C-93BF-B4B3A59E2A67}" type="presParOf" srcId="{D8FC2588-8FB9-4350-A473-62EBA0872DB2}" destId="{79949D34-CB01-4CB5-85FF-35CA96A1452F}" srcOrd="0" destOrd="0" presId="urn:microsoft.com/office/officeart/2018/2/layout/IconVerticalSolidList"/>
    <dgm:cxn modelId="{14FA8972-15FB-4888-BC60-3DDD0C8BB93D}" type="presParOf" srcId="{D8FC2588-8FB9-4350-A473-62EBA0872DB2}" destId="{45B503CB-56EF-46EF-A88F-FD26032B61F0}" srcOrd="1" destOrd="0" presId="urn:microsoft.com/office/officeart/2018/2/layout/IconVerticalSolidList"/>
    <dgm:cxn modelId="{A768ADEA-331F-41B5-8261-5E9C3EA83B14}" type="presParOf" srcId="{D8FC2588-8FB9-4350-A473-62EBA0872DB2}" destId="{0BBCF815-9690-4D81-895B-77F33B8421CD}" srcOrd="2" destOrd="0" presId="urn:microsoft.com/office/officeart/2018/2/layout/IconVerticalSolidList"/>
    <dgm:cxn modelId="{07809714-D8C6-4C63-85BC-EB6468D55ED3}" type="presParOf" srcId="{D8FC2588-8FB9-4350-A473-62EBA0872DB2}" destId="{19D23A65-2225-48F8-AA1F-E79EBDB622F2}" srcOrd="3" destOrd="0" presId="urn:microsoft.com/office/officeart/2018/2/layout/IconVerticalSolidList"/>
    <dgm:cxn modelId="{F0DF810F-31C6-44C3-B04F-BF4F1B088F88}" type="presParOf" srcId="{D6AF48A5-AB10-40A2-A8D3-F1A1DE6DCC56}" destId="{D9940142-134E-4F89-942A-8CF2CB08E0B6}" srcOrd="1" destOrd="0" presId="urn:microsoft.com/office/officeart/2018/2/layout/IconVerticalSolidList"/>
    <dgm:cxn modelId="{84B52347-E920-4091-92A0-54BBC6D2D874}" type="presParOf" srcId="{D6AF48A5-AB10-40A2-A8D3-F1A1DE6DCC56}" destId="{7595FA27-7B7E-4C82-A8CE-3465E35BEB69}" srcOrd="2" destOrd="0" presId="urn:microsoft.com/office/officeart/2018/2/layout/IconVerticalSolidList"/>
    <dgm:cxn modelId="{4E27A7AB-4C20-4E6A-BEAE-C0C1978CBB40}" type="presParOf" srcId="{7595FA27-7B7E-4C82-A8CE-3465E35BEB69}" destId="{20475E73-98CC-4533-92FD-0994A7A494E2}" srcOrd="0" destOrd="0" presId="urn:microsoft.com/office/officeart/2018/2/layout/IconVerticalSolidList"/>
    <dgm:cxn modelId="{B45FB3FB-3B21-40BA-A659-BE61079301C5}" type="presParOf" srcId="{7595FA27-7B7E-4C82-A8CE-3465E35BEB69}" destId="{7C0CF03B-F86B-4EF0-BD25-194EC8B29388}" srcOrd="1" destOrd="0" presId="urn:microsoft.com/office/officeart/2018/2/layout/IconVerticalSolidList"/>
    <dgm:cxn modelId="{9AFBEEBA-1525-44B6-9709-C23472FA0477}" type="presParOf" srcId="{7595FA27-7B7E-4C82-A8CE-3465E35BEB69}" destId="{6098D387-52B1-4E29-BCE7-5A1CD6B0A2F2}" srcOrd="2" destOrd="0" presId="urn:microsoft.com/office/officeart/2018/2/layout/IconVerticalSolidList"/>
    <dgm:cxn modelId="{D18EAFFA-9083-44C9-83E2-8EF325C63AF1}" type="presParOf" srcId="{7595FA27-7B7E-4C82-A8CE-3465E35BEB69}" destId="{C03463CF-D817-42F3-9EE1-E92DA139C5B9}" srcOrd="3" destOrd="0" presId="urn:microsoft.com/office/officeart/2018/2/layout/IconVerticalSolidList"/>
    <dgm:cxn modelId="{D82CC793-B75F-4F7A-B102-45C2941C702F}" type="presParOf" srcId="{D6AF48A5-AB10-40A2-A8D3-F1A1DE6DCC56}" destId="{B6FF21C8-7E01-4EEC-BBEA-D768E59066CB}" srcOrd="3" destOrd="0" presId="urn:microsoft.com/office/officeart/2018/2/layout/IconVerticalSolidList"/>
    <dgm:cxn modelId="{2D184754-3F2B-455D-8263-B58E2E820957}" type="presParOf" srcId="{D6AF48A5-AB10-40A2-A8D3-F1A1DE6DCC56}" destId="{A36195CC-C4BA-40A6-8786-CDDE3CC12FD8}" srcOrd="4" destOrd="0" presId="urn:microsoft.com/office/officeart/2018/2/layout/IconVerticalSolidList"/>
    <dgm:cxn modelId="{CD45665C-8C19-421A-AAC6-5705D78AEC69}" type="presParOf" srcId="{A36195CC-C4BA-40A6-8786-CDDE3CC12FD8}" destId="{887A1F85-7D9A-4986-850B-D491EE22179F}" srcOrd="0" destOrd="0" presId="urn:microsoft.com/office/officeart/2018/2/layout/IconVerticalSolidList"/>
    <dgm:cxn modelId="{8F0256B9-887D-4976-9073-F3FCAF4F5B2D}" type="presParOf" srcId="{A36195CC-C4BA-40A6-8786-CDDE3CC12FD8}" destId="{26001F06-B4FA-4575-B5AC-B3D836690094}" srcOrd="1" destOrd="0" presId="urn:microsoft.com/office/officeart/2018/2/layout/IconVerticalSolidList"/>
    <dgm:cxn modelId="{EB432318-E41C-4828-BAAD-2E86C954E9EC}" type="presParOf" srcId="{A36195CC-C4BA-40A6-8786-CDDE3CC12FD8}" destId="{5CB59E47-9AFA-403E-881B-0772B26A4731}" srcOrd="2" destOrd="0" presId="urn:microsoft.com/office/officeart/2018/2/layout/IconVerticalSolidList"/>
    <dgm:cxn modelId="{BA2693BF-9004-45F7-846C-573FD8592191}" type="presParOf" srcId="{A36195CC-C4BA-40A6-8786-CDDE3CC12FD8}" destId="{4AC998D9-5880-4B44-8A1F-D6AE54FBDBC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94C01C7-8609-4C29-8192-70B4C3BE0E2E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304B1BF-C33A-4387-A833-D0012FC6AFDF}">
      <dgm:prSet/>
      <dgm:spPr/>
      <dgm:t>
        <a:bodyPr/>
        <a:lstStyle/>
        <a:p>
          <a:r>
            <a:rPr lang="en-GB"/>
            <a:t>Key research gaps:</a:t>
          </a:r>
          <a:endParaRPr lang="en-US"/>
        </a:p>
      </dgm:t>
    </dgm:pt>
    <dgm:pt modelId="{AE2B1703-E30D-4475-8F6F-91241A9009F7}" type="parTrans" cxnId="{4B322416-BA67-4834-86CF-18CDBA417E6A}">
      <dgm:prSet/>
      <dgm:spPr/>
      <dgm:t>
        <a:bodyPr/>
        <a:lstStyle/>
        <a:p>
          <a:endParaRPr lang="en-US"/>
        </a:p>
      </dgm:t>
    </dgm:pt>
    <dgm:pt modelId="{9DEE8369-4F3F-48F8-8ED0-A419C052BEBE}" type="sibTrans" cxnId="{4B322416-BA67-4834-86CF-18CDBA417E6A}">
      <dgm:prSet/>
      <dgm:spPr/>
      <dgm:t>
        <a:bodyPr/>
        <a:lstStyle/>
        <a:p>
          <a:endParaRPr lang="en-US"/>
        </a:p>
      </dgm:t>
    </dgm:pt>
    <dgm:pt modelId="{336D3A2D-9354-4196-8F2B-61FC1B1081CD}">
      <dgm:prSet/>
      <dgm:spPr/>
      <dgm:t>
        <a:bodyPr/>
        <a:lstStyle/>
        <a:p>
          <a:r>
            <a:rPr lang="en-GB"/>
            <a:t>Limited longitudinal evidence of sustained GenAI impact.</a:t>
          </a:r>
          <a:endParaRPr lang="en-US"/>
        </a:p>
      </dgm:t>
    </dgm:pt>
    <dgm:pt modelId="{B21C353F-E7D2-4B66-B431-C255D0A458CF}" type="parTrans" cxnId="{2D1DA872-ABDE-4DDA-84AE-DAF437C7AD87}">
      <dgm:prSet/>
      <dgm:spPr/>
      <dgm:t>
        <a:bodyPr/>
        <a:lstStyle/>
        <a:p>
          <a:endParaRPr lang="en-US"/>
        </a:p>
      </dgm:t>
    </dgm:pt>
    <dgm:pt modelId="{E4E9641A-3B9B-4EAA-B6ED-250E691611E3}" type="sibTrans" cxnId="{2D1DA872-ABDE-4DDA-84AE-DAF437C7AD87}">
      <dgm:prSet/>
      <dgm:spPr/>
      <dgm:t>
        <a:bodyPr/>
        <a:lstStyle/>
        <a:p>
          <a:endParaRPr lang="en-US"/>
        </a:p>
      </dgm:t>
    </dgm:pt>
    <dgm:pt modelId="{8B7BDEEA-0A62-4FCB-8DA2-F2A98AA89995}">
      <dgm:prSet/>
      <dgm:spPr/>
      <dgm:t>
        <a:bodyPr/>
        <a:lstStyle/>
        <a:p>
          <a:r>
            <a:rPr lang="en-GB"/>
            <a:t>Inconsistent definitions and measurements of workload.</a:t>
          </a:r>
          <a:endParaRPr lang="en-US"/>
        </a:p>
      </dgm:t>
    </dgm:pt>
    <dgm:pt modelId="{A005F57A-6BD0-4235-B621-566FA4E8DCCB}" type="parTrans" cxnId="{EFFEA0FB-F531-4193-BDC1-89369D3AA311}">
      <dgm:prSet/>
      <dgm:spPr/>
      <dgm:t>
        <a:bodyPr/>
        <a:lstStyle/>
        <a:p>
          <a:endParaRPr lang="en-US"/>
        </a:p>
      </dgm:t>
    </dgm:pt>
    <dgm:pt modelId="{0651B3B2-8ABF-4C79-AA5C-70F4B061CC3A}" type="sibTrans" cxnId="{EFFEA0FB-F531-4193-BDC1-89369D3AA311}">
      <dgm:prSet/>
      <dgm:spPr/>
      <dgm:t>
        <a:bodyPr/>
        <a:lstStyle/>
        <a:p>
          <a:endParaRPr lang="en-US"/>
        </a:p>
      </dgm:t>
    </dgm:pt>
    <dgm:pt modelId="{8EE1BDCC-A96C-4223-8A2C-3D281560F356}">
      <dgm:prSet/>
      <dgm:spPr/>
      <dgm:t>
        <a:bodyPr/>
        <a:lstStyle/>
        <a:p>
          <a:r>
            <a:rPr lang="en-GB"/>
            <a:t>Underexplored institutional governance and policy effects.</a:t>
          </a:r>
          <a:endParaRPr lang="en-US"/>
        </a:p>
      </dgm:t>
    </dgm:pt>
    <dgm:pt modelId="{F7575E20-1F07-49A4-A472-162A77E0751F}" type="parTrans" cxnId="{F5079190-A4CD-41C2-810D-78B2283707DF}">
      <dgm:prSet/>
      <dgm:spPr/>
      <dgm:t>
        <a:bodyPr/>
        <a:lstStyle/>
        <a:p>
          <a:endParaRPr lang="en-US"/>
        </a:p>
      </dgm:t>
    </dgm:pt>
    <dgm:pt modelId="{36EE976B-9890-49CA-86AA-4EC67D1C4410}" type="sibTrans" cxnId="{F5079190-A4CD-41C2-810D-78B2283707DF}">
      <dgm:prSet/>
      <dgm:spPr/>
      <dgm:t>
        <a:bodyPr/>
        <a:lstStyle/>
        <a:p>
          <a:endParaRPr lang="en-US"/>
        </a:p>
      </dgm:t>
    </dgm:pt>
    <dgm:pt modelId="{8530E0AB-009B-4ED8-964F-93E4101155EA}">
      <dgm:prSet/>
      <dgm:spPr/>
      <dgm:t>
        <a:bodyPr/>
        <a:lstStyle/>
        <a:p>
          <a:r>
            <a:rPr lang="en-GB"/>
            <a:t>Limited cross-disciplinary comparison.</a:t>
          </a:r>
          <a:endParaRPr lang="en-US"/>
        </a:p>
      </dgm:t>
    </dgm:pt>
    <dgm:pt modelId="{BEB0C9A9-0B1E-4E9B-BDCC-A6BEE15DBE18}" type="parTrans" cxnId="{8C0E3BEC-7D24-455D-9F3C-628852CAFB17}">
      <dgm:prSet/>
      <dgm:spPr/>
      <dgm:t>
        <a:bodyPr/>
        <a:lstStyle/>
        <a:p>
          <a:endParaRPr lang="en-US"/>
        </a:p>
      </dgm:t>
    </dgm:pt>
    <dgm:pt modelId="{786F69E9-AF7C-463C-A5EE-64E0F42A9917}" type="sibTrans" cxnId="{8C0E3BEC-7D24-455D-9F3C-628852CAFB17}">
      <dgm:prSet/>
      <dgm:spPr/>
      <dgm:t>
        <a:bodyPr/>
        <a:lstStyle/>
        <a:p>
          <a:endParaRPr lang="en-US"/>
        </a:p>
      </dgm:t>
    </dgm:pt>
    <dgm:pt modelId="{4F8A4FBA-D602-414A-8617-109146FBE0EE}">
      <dgm:prSet/>
      <dgm:spPr/>
      <dgm:t>
        <a:bodyPr/>
        <a:lstStyle/>
        <a:p>
          <a:r>
            <a:rPr lang="en-GB"/>
            <a:t>Insufficient attention to hidden and emotional labour.</a:t>
          </a:r>
          <a:endParaRPr lang="en-US"/>
        </a:p>
      </dgm:t>
    </dgm:pt>
    <dgm:pt modelId="{F8D0BB63-914D-46B3-A86A-0771F6FC5146}" type="parTrans" cxnId="{75888279-3829-47AC-8BF3-1F86780756D4}">
      <dgm:prSet/>
      <dgm:spPr/>
      <dgm:t>
        <a:bodyPr/>
        <a:lstStyle/>
        <a:p>
          <a:endParaRPr lang="en-US"/>
        </a:p>
      </dgm:t>
    </dgm:pt>
    <dgm:pt modelId="{56475B81-ADF0-4827-B530-BF0A69BD8992}" type="sibTrans" cxnId="{75888279-3829-47AC-8BF3-1F86780756D4}">
      <dgm:prSet/>
      <dgm:spPr/>
      <dgm:t>
        <a:bodyPr/>
        <a:lstStyle/>
        <a:p>
          <a:endParaRPr lang="en-US"/>
        </a:p>
      </dgm:t>
    </dgm:pt>
    <dgm:pt modelId="{41AFE6F4-95EC-4C1A-AF1A-3CF501DF51F9}" type="pres">
      <dgm:prSet presAssocID="{994C01C7-8609-4C29-8192-70B4C3BE0E2E}" presName="linearFlow" presStyleCnt="0">
        <dgm:presLayoutVars>
          <dgm:resizeHandles val="exact"/>
        </dgm:presLayoutVars>
      </dgm:prSet>
      <dgm:spPr/>
    </dgm:pt>
    <dgm:pt modelId="{4DF7A2F8-4960-43D2-AA0A-CF61BB122D96}" type="pres">
      <dgm:prSet presAssocID="{F304B1BF-C33A-4387-A833-D0012FC6AFDF}" presName="node" presStyleLbl="node1" presStyleIdx="0" presStyleCnt="1">
        <dgm:presLayoutVars>
          <dgm:bulletEnabled val="1"/>
        </dgm:presLayoutVars>
      </dgm:prSet>
      <dgm:spPr/>
    </dgm:pt>
  </dgm:ptLst>
  <dgm:cxnLst>
    <dgm:cxn modelId="{64EB2015-D254-4EAE-B8AA-57AEFFC83BFE}" type="presOf" srcId="{F304B1BF-C33A-4387-A833-D0012FC6AFDF}" destId="{4DF7A2F8-4960-43D2-AA0A-CF61BB122D96}" srcOrd="0" destOrd="0" presId="urn:microsoft.com/office/officeart/2005/8/layout/process2"/>
    <dgm:cxn modelId="{4B322416-BA67-4834-86CF-18CDBA417E6A}" srcId="{994C01C7-8609-4C29-8192-70B4C3BE0E2E}" destId="{F304B1BF-C33A-4387-A833-D0012FC6AFDF}" srcOrd="0" destOrd="0" parTransId="{AE2B1703-E30D-4475-8F6F-91241A9009F7}" sibTransId="{9DEE8369-4F3F-48F8-8ED0-A419C052BEBE}"/>
    <dgm:cxn modelId="{7CC63638-2F75-430D-9047-517F336012EC}" type="presOf" srcId="{336D3A2D-9354-4196-8F2B-61FC1B1081CD}" destId="{4DF7A2F8-4960-43D2-AA0A-CF61BB122D96}" srcOrd="0" destOrd="1" presId="urn:microsoft.com/office/officeart/2005/8/layout/process2"/>
    <dgm:cxn modelId="{B8F7D364-A82C-47C2-9E91-E2A2DE095F65}" type="presOf" srcId="{8EE1BDCC-A96C-4223-8A2C-3D281560F356}" destId="{4DF7A2F8-4960-43D2-AA0A-CF61BB122D96}" srcOrd="0" destOrd="3" presId="urn:microsoft.com/office/officeart/2005/8/layout/process2"/>
    <dgm:cxn modelId="{A3619A47-CD3C-4212-8C2E-55D198F0272E}" type="presOf" srcId="{994C01C7-8609-4C29-8192-70B4C3BE0E2E}" destId="{41AFE6F4-95EC-4C1A-AF1A-3CF501DF51F9}" srcOrd="0" destOrd="0" presId="urn:microsoft.com/office/officeart/2005/8/layout/process2"/>
    <dgm:cxn modelId="{2D1DA872-ABDE-4DDA-84AE-DAF437C7AD87}" srcId="{F304B1BF-C33A-4387-A833-D0012FC6AFDF}" destId="{336D3A2D-9354-4196-8F2B-61FC1B1081CD}" srcOrd="0" destOrd="0" parTransId="{B21C353F-E7D2-4B66-B431-C255D0A458CF}" sibTransId="{E4E9641A-3B9B-4EAA-B6ED-250E691611E3}"/>
    <dgm:cxn modelId="{75888279-3829-47AC-8BF3-1F86780756D4}" srcId="{F304B1BF-C33A-4387-A833-D0012FC6AFDF}" destId="{4F8A4FBA-D602-414A-8617-109146FBE0EE}" srcOrd="4" destOrd="0" parTransId="{F8D0BB63-914D-46B3-A86A-0771F6FC5146}" sibTransId="{56475B81-ADF0-4827-B530-BF0A69BD8992}"/>
    <dgm:cxn modelId="{F5079190-A4CD-41C2-810D-78B2283707DF}" srcId="{F304B1BF-C33A-4387-A833-D0012FC6AFDF}" destId="{8EE1BDCC-A96C-4223-8A2C-3D281560F356}" srcOrd="2" destOrd="0" parTransId="{F7575E20-1F07-49A4-A472-162A77E0751F}" sibTransId="{36EE976B-9890-49CA-86AA-4EC67D1C4410}"/>
    <dgm:cxn modelId="{95BF4F99-8494-44DE-9B03-92213CC17CB3}" type="presOf" srcId="{8B7BDEEA-0A62-4FCB-8DA2-F2A98AA89995}" destId="{4DF7A2F8-4960-43D2-AA0A-CF61BB122D96}" srcOrd="0" destOrd="2" presId="urn:microsoft.com/office/officeart/2005/8/layout/process2"/>
    <dgm:cxn modelId="{E55800A3-3295-40F7-953A-8D3F50E04112}" type="presOf" srcId="{4F8A4FBA-D602-414A-8617-109146FBE0EE}" destId="{4DF7A2F8-4960-43D2-AA0A-CF61BB122D96}" srcOrd="0" destOrd="5" presId="urn:microsoft.com/office/officeart/2005/8/layout/process2"/>
    <dgm:cxn modelId="{8C0E3BEC-7D24-455D-9F3C-628852CAFB17}" srcId="{F304B1BF-C33A-4387-A833-D0012FC6AFDF}" destId="{8530E0AB-009B-4ED8-964F-93E4101155EA}" srcOrd="3" destOrd="0" parTransId="{BEB0C9A9-0B1E-4E9B-BDCC-A6BEE15DBE18}" sibTransId="{786F69E9-AF7C-463C-A5EE-64E0F42A9917}"/>
    <dgm:cxn modelId="{EFFEA0FB-F531-4193-BDC1-89369D3AA311}" srcId="{F304B1BF-C33A-4387-A833-D0012FC6AFDF}" destId="{8B7BDEEA-0A62-4FCB-8DA2-F2A98AA89995}" srcOrd="1" destOrd="0" parTransId="{A005F57A-6BD0-4235-B621-566FA4E8DCCB}" sibTransId="{0651B3B2-8ABF-4C79-AA5C-70F4B061CC3A}"/>
    <dgm:cxn modelId="{B4F9D6FE-C5EF-46B6-A391-BDD5CA6BD87B}" type="presOf" srcId="{8530E0AB-009B-4ED8-964F-93E4101155EA}" destId="{4DF7A2F8-4960-43D2-AA0A-CF61BB122D96}" srcOrd="0" destOrd="4" presId="urn:microsoft.com/office/officeart/2005/8/layout/process2"/>
    <dgm:cxn modelId="{64739A4D-F0AB-464D-88D2-EBCBA0FD196F}" type="presParOf" srcId="{41AFE6F4-95EC-4C1A-AF1A-3CF501DF51F9}" destId="{4DF7A2F8-4960-43D2-AA0A-CF61BB122D96}" srcOrd="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672400-A8A5-41BD-A342-571D0E7ACF2C}">
      <dsp:nvSpPr>
        <dsp:cNvPr id="0" name=""/>
        <dsp:cNvSpPr/>
      </dsp:nvSpPr>
      <dsp:spPr>
        <a:xfrm>
          <a:off x="0" y="32637"/>
          <a:ext cx="507816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My understanding of a literature review:</a:t>
          </a:r>
          <a:endParaRPr lang="en-US" sz="2000" kern="1200"/>
        </a:p>
      </dsp:txBody>
      <dsp:txXfrm>
        <a:off x="38981" y="71618"/>
        <a:ext cx="5000198" cy="720563"/>
      </dsp:txXfrm>
    </dsp:sp>
    <dsp:sp modelId="{8D005EDE-4DF4-4B69-8681-08969296CA23}">
      <dsp:nvSpPr>
        <dsp:cNvPr id="0" name=""/>
        <dsp:cNvSpPr/>
      </dsp:nvSpPr>
      <dsp:spPr>
        <a:xfrm>
          <a:off x="0" y="888762"/>
          <a:ext cx="507816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 structured and critical synthesis of existing literature.</a:t>
          </a:r>
          <a:endParaRPr lang="en-US" sz="2000" kern="1200" dirty="0"/>
        </a:p>
      </dsp:txBody>
      <dsp:txXfrm>
        <a:off x="38981" y="927743"/>
        <a:ext cx="5000198" cy="720563"/>
      </dsp:txXfrm>
    </dsp:sp>
    <dsp:sp modelId="{B1D18FFE-44CD-4371-AD71-1C4D06F9CC65}">
      <dsp:nvSpPr>
        <dsp:cNvPr id="0" name=""/>
        <dsp:cNvSpPr/>
      </dsp:nvSpPr>
      <dsp:spPr>
        <a:xfrm>
          <a:off x="0" y="1744887"/>
          <a:ext cx="507816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Identifies themes, debates, gaps in literature, and methodological approaches.</a:t>
          </a:r>
          <a:endParaRPr lang="en-US" sz="2000" kern="1200"/>
        </a:p>
      </dsp:txBody>
      <dsp:txXfrm>
        <a:off x="38981" y="1783868"/>
        <a:ext cx="5000198" cy="720563"/>
      </dsp:txXfrm>
    </dsp:sp>
    <dsp:sp modelId="{8D675734-4C07-4A1F-A541-8DF7715F19F1}">
      <dsp:nvSpPr>
        <dsp:cNvPr id="0" name=""/>
        <dsp:cNvSpPr/>
      </dsp:nvSpPr>
      <dsp:spPr>
        <a:xfrm>
          <a:off x="0" y="2601012"/>
          <a:ext cx="507816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Moves beyond summary to analytical comparison and evaluation.</a:t>
          </a:r>
          <a:endParaRPr lang="en-US" sz="2000" kern="1200"/>
        </a:p>
      </dsp:txBody>
      <dsp:txXfrm>
        <a:off x="38981" y="2639993"/>
        <a:ext cx="5000198" cy="7205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855E2-34F9-44E2-88EF-E8DD9AACC8E9}">
      <dsp:nvSpPr>
        <dsp:cNvPr id="0" name=""/>
        <dsp:cNvSpPr/>
      </dsp:nvSpPr>
      <dsp:spPr>
        <a:xfrm rot="5400000">
          <a:off x="6589693" y="-2661723"/>
          <a:ext cx="1121829" cy="6729984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GenAI accelerates drafting but increases review and editing.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Digital technologies historically </a:t>
          </a:r>
          <a:r>
            <a:rPr lang="en-GB" sz="1600" kern="1200" dirty="0">
              <a:highlight>
                <a:srgbClr val="FFFF00"/>
              </a:highlight>
            </a:rPr>
            <a:t>reallocate rather than eliminate academic labour.</a:t>
          </a:r>
          <a:endParaRPr lang="en-US" sz="1600" kern="1200" dirty="0">
            <a:highlight>
              <a:srgbClr val="FFFF00"/>
            </a:highlight>
          </a:endParaRPr>
        </a:p>
      </dsp:txBody>
      <dsp:txXfrm rot="-5400000">
        <a:off x="3785616" y="197117"/>
        <a:ext cx="6675221" cy="1012303"/>
      </dsp:txXfrm>
    </dsp:sp>
    <dsp:sp modelId="{BE8EC482-96B1-4C69-A642-D8591FAB564E}">
      <dsp:nvSpPr>
        <dsp:cNvPr id="0" name=""/>
        <dsp:cNvSpPr/>
      </dsp:nvSpPr>
      <dsp:spPr>
        <a:xfrm>
          <a:off x="0" y="2124"/>
          <a:ext cx="3785616" cy="140228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Workload redistribution rather than reduction (</a:t>
          </a:r>
          <a:r>
            <a:rPr lang="en-GB" sz="2100" kern="1200" dirty="0" err="1"/>
            <a:t>Twabu</a:t>
          </a:r>
          <a:r>
            <a:rPr lang="en-GB" sz="2100" kern="1200" dirty="0"/>
            <a:t> and </a:t>
          </a:r>
          <a:r>
            <a:rPr lang="en-GB" sz="2100" kern="1200" dirty="0" err="1"/>
            <a:t>Nakene-Mginqi</a:t>
          </a:r>
          <a:r>
            <a:rPr lang="en-GB" sz="2100" kern="1200" dirty="0"/>
            <a:t>, 2024)</a:t>
          </a:r>
          <a:endParaRPr lang="en-US" sz="2100" kern="1200" dirty="0"/>
        </a:p>
      </dsp:txBody>
      <dsp:txXfrm>
        <a:off x="68454" y="70578"/>
        <a:ext cx="3648708" cy="1265378"/>
      </dsp:txXfrm>
    </dsp:sp>
    <dsp:sp modelId="{8B3CAD93-4D89-4ABF-90BF-B66CE6EA68A7}">
      <dsp:nvSpPr>
        <dsp:cNvPr id="0" name=""/>
        <dsp:cNvSpPr/>
      </dsp:nvSpPr>
      <dsp:spPr>
        <a:xfrm rot="5400000">
          <a:off x="6589693" y="-1189323"/>
          <a:ext cx="1121829" cy="6729984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Increased responsibility for accuracy, integrity, and ethical decision-making.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Academic </a:t>
          </a:r>
          <a:r>
            <a:rPr lang="en-GB" sz="1600" kern="1200" dirty="0">
              <a:highlight>
                <a:srgbClr val="FFFF00"/>
              </a:highlight>
            </a:rPr>
            <a:t>pressures from performance-driven universities</a:t>
          </a:r>
          <a:r>
            <a:rPr lang="en-GB" sz="1600" kern="1200" dirty="0"/>
            <a:t>.</a:t>
          </a:r>
          <a:endParaRPr lang="en-US" sz="1600" kern="1200" dirty="0"/>
        </a:p>
      </dsp:txBody>
      <dsp:txXfrm rot="-5400000">
        <a:off x="3785616" y="1669517"/>
        <a:ext cx="6675221" cy="1012303"/>
      </dsp:txXfrm>
    </dsp:sp>
    <dsp:sp modelId="{A56BA609-5F81-490A-9DB9-BD8C1248E87D}">
      <dsp:nvSpPr>
        <dsp:cNvPr id="0" name=""/>
        <dsp:cNvSpPr/>
      </dsp:nvSpPr>
      <dsp:spPr>
        <a:xfrm>
          <a:off x="0" y="1474525"/>
          <a:ext cx="3785616" cy="140228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Expansion of cognitive and professional labour (Ruiz-Rojas, Salvador-Ullauri and Acosta-Vargas, 2024)</a:t>
          </a:r>
          <a:endParaRPr lang="en-US" sz="2100" kern="1200" dirty="0"/>
        </a:p>
      </dsp:txBody>
      <dsp:txXfrm>
        <a:off x="68454" y="1542979"/>
        <a:ext cx="3648708" cy="1265378"/>
      </dsp:txXfrm>
    </dsp:sp>
    <dsp:sp modelId="{98773249-8276-474D-8AA0-F3CB8D7929D1}">
      <dsp:nvSpPr>
        <dsp:cNvPr id="0" name=""/>
        <dsp:cNvSpPr/>
      </dsp:nvSpPr>
      <dsp:spPr>
        <a:xfrm rot="5400000">
          <a:off x="6589693" y="283077"/>
          <a:ext cx="1121829" cy="6729984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GenAI integration requires assessment redesign and adaptation of teaching practices.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Workload impact shaped by governance, accountability, and policy frameworks.</a:t>
          </a:r>
          <a:endParaRPr lang="en-US" sz="1600" kern="1200"/>
        </a:p>
      </dsp:txBody>
      <dsp:txXfrm rot="-5400000">
        <a:off x="3785616" y="3141918"/>
        <a:ext cx="6675221" cy="1012303"/>
      </dsp:txXfrm>
    </dsp:sp>
    <dsp:sp modelId="{E0AF2C74-A1C3-4185-98E2-E10E99C8C149}">
      <dsp:nvSpPr>
        <dsp:cNvPr id="0" name=""/>
        <dsp:cNvSpPr/>
      </dsp:nvSpPr>
      <dsp:spPr>
        <a:xfrm>
          <a:off x="0" y="2946926"/>
          <a:ext cx="3785616" cy="140228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Pedagogical redesign and institutional mediation </a:t>
          </a:r>
          <a:r>
            <a:rPr lang="da-DK" sz="2100" kern="1200" dirty="0"/>
            <a:t>(Khlaif, Alkouk, </a:t>
          </a:r>
          <a:r>
            <a:rPr lang="da-DK" sz="2100" i="1" kern="1200" dirty="0"/>
            <a:t>et al.</a:t>
          </a:r>
          <a:r>
            <a:rPr lang="da-DK" sz="2100" kern="1200" dirty="0"/>
            <a:t>, 2025)</a:t>
          </a:r>
          <a:endParaRPr lang="en-US" sz="2100" kern="1200" dirty="0"/>
        </a:p>
      </dsp:txBody>
      <dsp:txXfrm>
        <a:off x="68454" y="3015380"/>
        <a:ext cx="3648708" cy="12653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75171-9CC7-4A93-933C-F187519BBD13}">
      <dsp:nvSpPr>
        <dsp:cNvPr id="0" name=""/>
        <dsp:cNvSpPr/>
      </dsp:nvSpPr>
      <dsp:spPr>
        <a:xfrm>
          <a:off x="402550" y="1992"/>
          <a:ext cx="3034531" cy="18207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Define workload multidimensionally (time, cognitive, and ethical).</a:t>
          </a:r>
          <a:endParaRPr lang="en-US" sz="2600" kern="1200"/>
        </a:p>
      </dsp:txBody>
      <dsp:txXfrm>
        <a:off x="402550" y="1992"/>
        <a:ext cx="3034531" cy="1820718"/>
      </dsp:txXfrm>
    </dsp:sp>
    <dsp:sp modelId="{1F852664-225A-4DF2-B5E1-85EC38D1F5BC}">
      <dsp:nvSpPr>
        <dsp:cNvPr id="0" name=""/>
        <dsp:cNvSpPr/>
      </dsp:nvSpPr>
      <dsp:spPr>
        <a:xfrm>
          <a:off x="3740534" y="1992"/>
          <a:ext cx="3034531" cy="1820718"/>
        </a:xfrm>
        <a:prstGeom prst="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Analyse GenAI as a transformer of work, not just a productivity tool.</a:t>
          </a:r>
          <a:endParaRPr lang="en-US" sz="2600" kern="1200"/>
        </a:p>
      </dsp:txBody>
      <dsp:txXfrm>
        <a:off x="3740534" y="1992"/>
        <a:ext cx="3034531" cy="1820718"/>
      </dsp:txXfrm>
    </dsp:sp>
    <dsp:sp modelId="{EAC2232B-9D38-47F7-8CB3-AD20257F1475}">
      <dsp:nvSpPr>
        <dsp:cNvPr id="0" name=""/>
        <dsp:cNvSpPr/>
      </dsp:nvSpPr>
      <dsp:spPr>
        <a:xfrm>
          <a:off x="7078518" y="1992"/>
          <a:ext cx="3034531" cy="1820718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Combine measurable indicators with experiential insight.</a:t>
          </a:r>
          <a:endParaRPr lang="en-US" sz="2600" kern="1200"/>
        </a:p>
      </dsp:txBody>
      <dsp:txXfrm>
        <a:off x="7078518" y="1992"/>
        <a:ext cx="3034531" cy="1820718"/>
      </dsp:txXfrm>
    </dsp:sp>
    <dsp:sp modelId="{CC9BE92C-CEC4-4A05-947C-E14B5AB20B1C}">
      <dsp:nvSpPr>
        <dsp:cNvPr id="0" name=""/>
        <dsp:cNvSpPr/>
      </dsp:nvSpPr>
      <dsp:spPr>
        <a:xfrm>
          <a:off x="2071542" y="2126164"/>
          <a:ext cx="3034531" cy="1820718"/>
        </a:xfrm>
        <a:prstGeom prst="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Be explicit about how impact is defined and assessed.</a:t>
          </a:r>
          <a:endParaRPr lang="en-US" sz="2600" kern="1200"/>
        </a:p>
      </dsp:txBody>
      <dsp:txXfrm>
        <a:off x="2071542" y="2126164"/>
        <a:ext cx="3034531" cy="1820718"/>
      </dsp:txXfrm>
    </dsp:sp>
    <dsp:sp modelId="{AF788AB1-D32C-4312-8132-273503C471BC}">
      <dsp:nvSpPr>
        <dsp:cNvPr id="0" name=""/>
        <dsp:cNvSpPr/>
      </dsp:nvSpPr>
      <dsp:spPr>
        <a:xfrm>
          <a:off x="5409526" y="2126164"/>
          <a:ext cx="3034531" cy="1820718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Unexplored institutional and policy influence.</a:t>
          </a:r>
          <a:endParaRPr lang="en-US" sz="2600" kern="1200"/>
        </a:p>
      </dsp:txBody>
      <dsp:txXfrm>
        <a:off x="5409526" y="2126164"/>
        <a:ext cx="3034531" cy="18207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949D34-CB01-4CB5-85FF-35CA96A1452F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B503CB-56EF-46EF-A88F-FD26032B61F0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D23A65-2225-48F8-AA1F-E79EBDB622F2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Technological knowledge: understanding AI tools.</a:t>
          </a:r>
          <a:endParaRPr lang="en-US" sz="2500" kern="1200"/>
        </a:p>
      </dsp:txBody>
      <dsp:txXfrm>
        <a:off x="1435590" y="531"/>
        <a:ext cx="9080009" cy="1242935"/>
      </dsp:txXfrm>
    </dsp:sp>
    <dsp:sp modelId="{20475E73-98CC-4533-92FD-0994A7A494E2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0CF03B-F86B-4EF0-BD25-194EC8B29388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3463CF-D817-42F3-9EE1-E92DA139C5B9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Pedagogical Knowledge: teaching and assessment design.</a:t>
          </a:r>
          <a:endParaRPr lang="en-US" sz="2500" kern="1200"/>
        </a:p>
      </dsp:txBody>
      <dsp:txXfrm>
        <a:off x="1435590" y="1554201"/>
        <a:ext cx="9080009" cy="1242935"/>
      </dsp:txXfrm>
    </dsp:sp>
    <dsp:sp modelId="{887A1F85-7D9A-4986-850B-D491EE22179F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001F06-B4FA-4575-B5AC-B3D836690094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C998D9-5880-4B44-8A1F-D6AE54FBDBC7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Content Knowledge: Disciplinary expertise</a:t>
          </a:r>
          <a:endParaRPr lang="en-US" sz="2500" kern="1200"/>
        </a:p>
      </dsp:txBody>
      <dsp:txXfrm>
        <a:off x="1435590" y="3107870"/>
        <a:ext cx="9080009" cy="12429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F7A2F8-4960-43D2-AA0A-CF61BB122D96}">
      <dsp:nvSpPr>
        <dsp:cNvPr id="0" name=""/>
        <dsp:cNvSpPr/>
      </dsp:nvSpPr>
      <dsp:spPr>
        <a:xfrm>
          <a:off x="0" y="1861"/>
          <a:ext cx="5871255" cy="38078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Key research gaps:</a:t>
          </a:r>
          <a:endParaRPr lang="en-US" sz="27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Limited longitudinal evidence of sustained GenAI impact.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Inconsistent definitions and measurements of workload.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Underexplored institutional governance and policy effects.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Limited cross-disciplinary comparison.</a:t>
          </a:r>
          <a:endParaRPr lang="en-US" sz="2100" kern="120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Insufficient attention to hidden and emotional labour.</a:t>
          </a:r>
          <a:endParaRPr lang="en-US" sz="2100" kern="1200"/>
        </a:p>
      </dsp:txBody>
      <dsp:txXfrm>
        <a:off x="111529" y="113390"/>
        <a:ext cx="5648197" cy="35848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46538-D7D4-481F-B282-4808D3AE731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5E692-E8E8-41AA-B55F-C5A25A41C8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905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E5E692-E8E8-41AA-B55F-C5A25A41C84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094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E5E692-E8E8-41AA-B55F-C5A25A41C84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60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E5E692-E8E8-41AA-B55F-C5A25A41C84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814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E5E692-E8E8-41AA-B55F-C5A25A41C84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74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E5E692-E8E8-41AA-B55F-C5A25A41C84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19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2877B-E47A-AB54-C91E-532DCF0D9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1662A0-35BC-AB98-FBDD-42FAAC4A20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F2CEA-9BE1-CAC3-563D-3A37D85DC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990C4-9C0C-578F-048F-FE2162B3F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86F9EC-59F4-29DA-5275-890678D55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53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35B12-C35B-4029-0F2F-43AC50112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61B63-0580-5F37-A7AC-12925E87D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9E95D-D5D8-A393-5750-EE4C65676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ED0D2B-D346-0493-4D9A-ADAA92E13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A5682-036B-9A37-32C6-57278CBF3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78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C4085-94D0-75B1-8EA4-2668BE56F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34EBB-7250-FEAE-FE34-C6FBEE4D7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FFB7F-859E-9F60-97C3-F2616E394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FF4D5-E531-85FA-108F-11D9430D2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47834-83D5-9C42-317C-29BF24F9D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5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AE9FA-17F3-ED14-B040-CE61B361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29468-B340-C135-1799-AFC519985C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7CD6BB-7FFF-28A6-2C30-F2B8010D5A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3FC95C-3286-0B9A-B495-EBEBC1992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50860-3E40-AABF-C971-DAB4898F1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DDE2E7-E628-9858-A46A-4A8E2EE34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148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EF4D3-4C3F-111B-FCEF-834C17A47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DB7572-B4F9-5BE2-2301-C3D6A3F15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30B3BF-1F5E-F4CF-4E49-E5FD264B4E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9E539-E06A-372C-44CB-FE64232FE4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596C3A-F32E-80BE-C7B0-D2ECB85E3B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1CA4A5-64DC-837D-0C2E-D9BAA51DB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9DD099-5D98-685B-DEEC-26F74AAE5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DA4D24-F503-B376-5D27-6C79CE37E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098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09A60-FAEC-E1A9-E6BC-F4818C01E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25AAFF-E74E-EC0D-46F1-1A248CB3D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AEC98D-D53B-CC97-864B-3E94F8576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51D69D-4660-DF3C-1B2E-A723E7B91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525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A41878-82A8-31B9-2D63-6C65FCAEC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6554F7-9E8F-0582-2431-2E79FC384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9A9C27-9DD3-D2A7-946E-889E766A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23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BA2D5-8B63-BD15-7F9C-830ADE649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975C3-4C5D-EBDA-EB9A-CF3D6F593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D1438-CD03-08CC-06EC-8F54F619B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2C37F-228D-A092-3DE4-510A14B4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1AA37-B0BC-2D98-805D-12FBED68A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514B32-BC20-28A5-5BB7-68212199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68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F16A3-4C8D-A717-0F10-EF1382F6D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D51D51-38E4-FCA4-8E8A-ADC2EFC390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AFF7A4-DB33-AEBF-41CF-D19E6B29D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CBF9C-BB31-E8D3-08E2-B6AB9C7DF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92431E-F21E-28DD-0FDF-84A399783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3002F9-1BE5-833A-4730-2A2E02DD2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722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1BD31-5F1A-6446-0D10-C160A9E72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7B49BA-F29A-0BE9-A956-C49FA4CAD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9B369-45B0-356C-8388-9A2830C14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894AB-2E6F-2770-E7C6-657908469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E2971-296C-A007-EDD7-4BAEAECB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939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F6736C-59A0-C16D-7A32-B6BC9B78C9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E1B270-E048-C0AB-8D7C-F5FB85761E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94481A-BC24-FC39-C29C-098B73E3A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EC942-F7E8-E706-179B-843A9CF1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07726-4A0B-B0D5-4AD5-9892A9772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04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77BFA9-E081-D16C-AA5E-1C5DFD16C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12520-FC70-506C-4038-867F81D3D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A789D-AD1A-F4F2-365C-83132D24EB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BAC985-C9BE-425A-973B-3CFC3FA7D33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C0386-92B5-6242-DFEF-B0F603D38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07565-2BE6-295C-86E6-A496421CD9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74F9AE-3FD1-4826-989B-7FF5F8D26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625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8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.png"/><Relationship Id="rId4" Type="http://schemas.openxmlformats.org/officeDocument/2006/relationships/image" Target="../media/image2.jpe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8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3366/soma.2014.0129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doi.org/10.37965/jait.2025.0941" TargetMode="Externa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hyperlink" Target="https://doi.org/10.3390/educsci15020174" TargetMode="External"/><Relationship Id="rId5" Type="http://schemas.openxmlformats.org/officeDocument/2006/relationships/hyperlink" Target="https://doi.org/10.3390/su16135367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s://doi.org/10.3389/feduc.2024.1512569" TargetMode="External"/><Relationship Id="rId9" Type="http://schemas.openxmlformats.org/officeDocument/2006/relationships/hyperlink" Target="https://doi.org/10.5220/0012616500003693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0784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C3C926-2C99-E2F8-78DF-08F5AE3BB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8716" y="955309"/>
            <a:ext cx="7074568" cy="2898975"/>
          </a:xfrm>
        </p:spPr>
        <p:txBody>
          <a:bodyPr>
            <a:normAutofit/>
          </a:bodyPr>
          <a:lstStyle/>
          <a:p>
            <a:r>
              <a:rPr lang="en-GB" sz="5100">
                <a:solidFill>
                  <a:srgbClr val="FFFFFF"/>
                </a:solidFill>
              </a:rPr>
              <a:t>Paul Barfoot</a:t>
            </a:r>
            <a:br>
              <a:rPr lang="en-GB" sz="5100">
                <a:solidFill>
                  <a:srgbClr val="FFFFFF"/>
                </a:solidFill>
              </a:rPr>
            </a:br>
            <a:r>
              <a:rPr lang="en-GB" sz="5100">
                <a:solidFill>
                  <a:srgbClr val="FFFFFF"/>
                </a:solidFill>
              </a:rPr>
              <a:t>1809847</a:t>
            </a:r>
            <a:br>
              <a:rPr lang="en-GB" sz="5100">
                <a:solidFill>
                  <a:srgbClr val="FFFFFF"/>
                </a:solidFill>
              </a:rPr>
            </a:br>
            <a:r>
              <a:rPr lang="en-GB" sz="5100">
                <a:solidFill>
                  <a:srgbClr val="FFFFFF"/>
                </a:solidFill>
              </a:rPr>
              <a:t>Assesment 2 presentation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41F77738-2AF0-4750-A0C7-F97C2C175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7349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0B3001DE-85E9-D758-F9CB-808ECC8449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509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3"/>
    </mc:Choice>
    <mc:Fallback xmlns="">
      <p:transition spd="slow" advTm="5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6D3318-E137-BE65-1050-6E988CDDB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Presentation structure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DA055AB-2B00-31D5-6C48-932E5C5D8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/>
              <a:t>Context and foundations</a:t>
            </a:r>
          </a:p>
          <a:p>
            <a:r>
              <a:rPr lang="en-GB" sz="2000" dirty="0"/>
              <a:t>Background and rationale.</a:t>
            </a:r>
          </a:p>
          <a:p>
            <a:r>
              <a:rPr lang="en-GB" sz="2000" dirty="0"/>
              <a:t>Research question, Aims, and positionality.</a:t>
            </a:r>
          </a:p>
          <a:p>
            <a:r>
              <a:rPr lang="en-GB" sz="2000" dirty="0"/>
              <a:t>Literature review methodology.</a:t>
            </a:r>
          </a:p>
          <a:p>
            <a:r>
              <a:rPr lang="en-GB" sz="2000" dirty="0"/>
              <a:t>Inclusion criteria.</a:t>
            </a:r>
          </a:p>
          <a:p>
            <a:pPr marL="0" indent="0">
              <a:buNone/>
            </a:pPr>
            <a:r>
              <a:rPr lang="en-GB" sz="2000" b="1" dirty="0"/>
              <a:t>Analysis of the literature</a:t>
            </a:r>
          </a:p>
          <a:p>
            <a:r>
              <a:rPr lang="en-GB" sz="2000" dirty="0"/>
              <a:t>Comparative analysis of key studies.</a:t>
            </a:r>
          </a:p>
          <a:p>
            <a:r>
              <a:rPr lang="en-GB" sz="2000" dirty="0"/>
              <a:t>Key themes from empirical literature.</a:t>
            </a:r>
          </a:p>
          <a:p>
            <a:r>
              <a:rPr lang="en-GB" sz="2000" dirty="0"/>
              <a:t>Similarities and differences.</a:t>
            </a:r>
          </a:p>
          <a:p>
            <a:pPr marL="0" indent="0">
              <a:buNone/>
            </a:pPr>
            <a:r>
              <a:rPr lang="en-GB" sz="2000" b="1" dirty="0"/>
              <a:t>Critical evaluation and contribution</a:t>
            </a:r>
          </a:p>
          <a:p>
            <a:r>
              <a:rPr lang="en-GB" sz="2000" dirty="0"/>
              <a:t>Strengths of the literature.</a:t>
            </a:r>
          </a:p>
          <a:p>
            <a:r>
              <a:rPr lang="en-GB" sz="2000" dirty="0"/>
              <a:t>Limitations.</a:t>
            </a:r>
          </a:p>
          <a:p>
            <a:r>
              <a:rPr lang="en-GB" sz="2000" dirty="0"/>
              <a:t>Implications for my study.</a:t>
            </a:r>
          </a:p>
          <a:p>
            <a:r>
              <a:rPr lang="en-GB" sz="2000" dirty="0"/>
              <a:t>Theoretical framework.</a:t>
            </a:r>
          </a:p>
          <a:p>
            <a:r>
              <a:rPr lang="en-GB" sz="2000" dirty="0"/>
              <a:t>Conclusion and refined research question</a:t>
            </a:r>
          </a:p>
        </p:txBody>
      </p: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BC800DBA-C4DC-0C61-B7C9-243518AD2D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016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5"/>
    </mc:Choice>
    <mc:Fallback xmlns="">
      <p:transition spd="slow" advTm="31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C1047A-5B46-7904-5BDA-A56E01268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Introduction 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5BF5A-A104-96CD-DE29-A026979159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66345"/>
            <a:ext cx="5097780" cy="3910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solidFill>
                  <a:srgbClr val="FFFFFF"/>
                </a:solidFill>
              </a:rPr>
              <a:t>Background:</a:t>
            </a:r>
          </a:p>
          <a:p>
            <a:r>
              <a:rPr lang="en-GB" sz="2200" dirty="0">
                <a:solidFill>
                  <a:srgbClr val="FFFFFF"/>
                </a:solidFill>
              </a:rPr>
              <a:t>Rapid integration of GenAI into teaching, assessment, and feedback (</a:t>
            </a:r>
            <a:r>
              <a:rPr lang="en-GB" sz="2200" dirty="0" err="1">
                <a:solidFill>
                  <a:srgbClr val="FFFFFF"/>
                </a:solidFill>
              </a:rPr>
              <a:t>Kasneci</a:t>
            </a:r>
            <a:r>
              <a:rPr lang="en-GB" sz="2200" dirty="0">
                <a:solidFill>
                  <a:srgbClr val="FFFFFF"/>
                </a:solidFill>
              </a:rPr>
              <a:t> et al., 2023).</a:t>
            </a:r>
          </a:p>
          <a:p>
            <a:r>
              <a:rPr lang="en-GB" sz="2200" dirty="0">
                <a:solidFill>
                  <a:srgbClr val="FFFFFF"/>
                </a:solidFill>
              </a:rPr>
              <a:t>GenAI adoption occurs within existing accountability and performance cultures (Zang and Reusch 2025).</a:t>
            </a:r>
          </a:p>
          <a:p>
            <a:r>
              <a:rPr lang="en-GB" sz="2200" dirty="0">
                <a:solidFill>
                  <a:srgbClr val="FFFFFF"/>
                </a:solidFill>
              </a:rPr>
              <a:t>Digital technologies have been known to reconfigure academic labour rather than reduce it (Mohammed, 2025).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F2B81F-0D76-3848-21C6-315E14E387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FFFFFF"/>
                </a:solidFill>
              </a:rPr>
              <a:t>Rationale:</a:t>
            </a:r>
          </a:p>
          <a:p>
            <a:r>
              <a:rPr lang="en-GB" sz="2000" dirty="0">
                <a:solidFill>
                  <a:srgbClr val="FFFFFF"/>
                </a:solidFill>
              </a:rPr>
              <a:t>Efficiency claims coexist with concerns about surveillance and intensified expectations (Dishari, 2026).</a:t>
            </a:r>
          </a:p>
          <a:p>
            <a:r>
              <a:rPr lang="en-GB" sz="2000" dirty="0">
                <a:solidFill>
                  <a:srgbClr val="FFFFFF"/>
                </a:solidFill>
              </a:rPr>
              <a:t> Emerging evidence suggests workload transformation rather than workload reduction.</a:t>
            </a:r>
          </a:p>
          <a:p>
            <a:r>
              <a:rPr lang="en-GB" sz="2000" dirty="0">
                <a:solidFill>
                  <a:srgbClr val="FFFFFF"/>
                </a:solidFill>
              </a:rPr>
              <a:t>A critical synthesis is needed to clarify how GenAI interacts with institutional pressures and academic labour structures.</a:t>
            </a:r>
          </a:p>
          <a:p>
            <a:endParaRPr lang="en-GB" sz="20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FFFF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A1AC6A9-EF30-F536-D77E-990292C07D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601319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5941"/>
    </mc:Choice>
    <mc:Fallback xmlns="">
      <p:transition spd="slow" advTm="35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666F6F-BFB9-7865-8AE1-72A66733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27124"/>
          </a:xfrm>
        </p:spPr>
        <p:txBody>
          <a:bodyPr anchor="t">
            <a:normAutofit/>
          </a:bodyPr>
          <a:lstStyle/>
          <a:p>
            <a:r>
              <a:rPr lang="en-GB" sz="2300">
                <a:solidFill>
                  <a:schemeClr val="bg1"/>
                </a:solidFill>
              </a:rPr>
              <a:t>Draft research question: </a:t>
            </a:r>
            <a:r>
              <a:rPr lang="en-GB" sz="2300">
                <a:solidFill>
                  <a:schemeClr val="bg1"/>
                </a:solidFill>
                <a:highlight>
                  <a:srgbClr val="FFFF00"/>
                </a:highlight>
              </a:rPr>
              <a:t>‘What effects does the use of GenAI tools have on lecturer workload?’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BA8CD-415E-35BA-74F3-BA8FBB8CEF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8993" y="1412489"/>
            <a:ext cx="292608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Research Aims</a:t>
            </a:r>
            <a:r>
              <a:rPr lang="en-GB" sz="2000" dirty="0"/>
              <a:t>:</a:t>
            </a:r>
          </a:p>
          <a:p>
            <a:r>
              <a:rPr lang="en-GB" sz="2000" dirty="0"/>
              <a:t>To examine how GenAI tools affect lecturers workload in higher education.</a:t>
            </a:r>
          </a:p>
          <a:p>
            <a:r>
              <a:rPr lang="en-GB" sz="2000" dirty="0"/>
              <a:t>To explore whether AI reduces, redistributes, or intensifies academic labour.</a:t>
            </a:r>
          </a:p>
          <a:p>
            <a:r>
              <a:rPr lang="en-GB" sz="2000" dirty="0"/>
              <a:t>To situate AI-related workload changes within broader debates on digital transformation.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4EB6ED-5D25-7FF4-03BF-8334E78D33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2926080" cy="43638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b="1" dirty="0"/>
              <a:t>Positionality</a:t>
            </a:r>
            <a:r>
              <a:rPr lang="en-GB" sz="1600" dirty="0"/>
              <a:t>:</a:t>
            </a:r>
          </a:p>
          <a:p>
            <a:r>
              <a:rPr lang="en-GB" sz="1600" dirty="0"/>
              <a:t>I do not have direct teaching experience in higher education.</a:t>
            </a:r>
          </a:p>
          <a:p>
            <a:r>
              <a:rPr lang="en-GB" sz="1600" dirty="0"/>
              <a:t>My interest in this topic stems from a broader curiosity about GenAI and its professional implications.</a:t>
            </a:r>
          </a:p>
          <a:p>
            <a:r>
              <a:rPr lang="en-GB" sz="1600" dirty="0"/>
              <a:t>This review adopts a critical and evidence-based perspective through looking at scholarly articles that address educational technology and academic labour, such as that of Selwyn (2016), Gill, (2014), and Kinman (2014)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6C3E485-CECE-907E-3F78-FF5D77512D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08183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48156"/>
    </mc:Choice>
    <mc:Fallback xmlns="">
      <p:transition spd="slow" advTm="48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CF44E-5165-626C-F0AC-DFA14FEF0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621" y="457199"/>
            <a:ext cx="5982117" cy="3432175"/>
          </a:xfrm>
        </p:spPr>
        <p:txBody>
          <a:bodyPr>
            <a:normAutofit fontScale="90000"/>
          </a:bodyPr>
          <a:lstStyle/>
          <a:p>
            <a:br>
              <a:rPr lang="en-GB" sz="2400" b="1" dirty="0"/>
            </a:b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Review process</a:t>
            </a:r>
            <a:r>
              <a:rPr lang="en-GB" sz="2400" dirty="0"/>
              <a:t>: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Date range 2020-2026.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Only peer-reviewed studies.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Followed the CRAAP checklist.</a:t>
            </a: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endParaRPr lang="en-GB" sz="2400" dirty="0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027179EB-C132-543B-29E0-06F4EDBA3B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496561"/>
              </p:ext>
            </p:extLst>
          </p:nvPr>
        </p:nvGraphicFramePr>
        <p:xfrm>
          <a:off x="584833" y="200527"/>
          <a:ext cx="5078160" cy="3432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9EF13-9EF3-B344-3164-CF076D7B93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0872" y="4098470"/>
            <a:ext cx="11492866" cy="2559003"/>
          </a:xfrm>
        </p:spPr>
        <p:txBody>
          <a:bodyPr>
            <a:normAutofit/>
          </a:bodyPr>
          <a:lstStyle/>
          <a:p>
            <a:r>
              <a:rPr lang="en-GB" sz="2000" dirty="0"/>
              <a:t>Search strategy: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 </a:t>
            </a:r>
            <a:r>
              <a:rPr lang="en-GB" sz="2000" b="1" dirty="0"/>
              <a:t>Databases</a:t>
            </a:r>
            <a:r>
              <a:rPr lang="en-GB" sz="2000" dirty="0"/>
              <a:t>: Google Scholar, ERIC, Scopus, university library.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Key search terms</a:t>
            </a:r>
            <a:r>
              <a:rPr lang="en-GB" sz="20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/>
              <a:t>‘generative AI’ and ‘Higher education.’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/>
              <a:t>‘lecturer workload’ and ‘Academic Labour.’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/>
              <a:t>‘AI and assessment.’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/>
              <a:t>‘lecturer’s use of AI’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9019CC01-9FDD-1793-92A7-11F5D7505E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7778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42"/>
    </mc:Choice>
    <mc:Fallback xmlns="">
      <p:transition spd="slow" advTm="80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C86DC65-852C-11CC-5D93-FA8BA1E8D1B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091" t="168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B99300-A1B8-445F-43BC-E4B7026E2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Key themes from broader literature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F8E3405-E808-4252-B0FD-C3D238031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030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6DD31C0E-FF91-F116-A908-497BC4C82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5907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73"/>
    </mc:Choice>
    <mc:Fallback xmlns="">
      <p:transition spd="slow" advTm="43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9BA473-EA47-028A-F2DA-95F539523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Critical synthesis table</a:t>
            </a:r>
          </a:p>
        </p:txBody>
      </p:sp>
      <p:pic>
        <p:nvPicPr>
          <p:cNvPr id="4" name="table">
            <a:extLst>
              <a:ext uri="{FF2B5EF4-FFF2-40B4-BE49-F238E27FC236}">
                <a16:creationId xmlns:a16="http://schemas.microsoft.com/office/drawing/2014/main" id="{51E5D636-ED0E-51D9-5043-EA0EB6F7F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97169" y="1675227"/>
            <a:ext cx="10197662" cy="4394199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3F7A0C10-3C0A-25A7-F167-970661D298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293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14"/>
    </mc:Choice>
    <mc:Fallback xmlns="">
      <p:transition spd="slow" advTm="42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EF1967-CC8D-F8F8-4F8F-721E4ADA7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56621"/>
          </a:xfrm>
        </p:spPr>
        <p:txBody>
          <a:bodyPr anchor="t">
            <a:normAutofit/>
          </a:bodyPr>
          <a:lstStyle/>
          <a:p>
            <a:r>
              <a:rPr lang="en-GB" sz="3300">
                <a:solidFill>
                  <a:srgbClr val="FFFFFF"/>
                </a:solidFill>
              </a:rPr>
              <a:t>Key themes and commonalities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7455A-BC8A-4B56-AD13-1ECC541928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8993" y="1412489"/>
            <a:ext cx="292608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b="1" dirty="0"/>
              <a:t>Key themes across both studies</a:t>
            </a:r>
            <a:r>
              <a:rPr lang="en-GB" sz="1900" dirty="0"/>
              <a:t>:</a:t>
            </a:r>
          </a:p>
          <a:p>
            <a:r>
              <a:rPr lang="en-GB" sz="1900" dirty="0">
                <a:solidFill>
                  <a:schemeClr val="bg1"/>
                </a:solidFill>
                <a:highlight>
                  <a:srgbClr val="000080"/>
                </a:highlight>
              </a:rPr>
              <a:t>GenAI transforms rather than eliminates lecturer workload.</a:t>
            </a:r>
          </a:p>
          <a:p>
            <a:r>
              <a:rPr lang="en-GB" sz="1900" dirty="0"/>
              <a:t>Task redistribution: drafting becomes faster; verification increases.</a:t>
            </a:r>
          </a:p>
          <a:p>
            <a:r>
              <a:rPr lang="en-GB" sz="1900" dirty="0">
                <a:solidFill>
                  <a:schemeClr val="bg1"/>
                </a:solidFill>
                <a:highlight>
                  <a:srgbClr val="800080"/>
                </a:highlight>
              </a:rPr>
              <a:t>Expansion of cognitive and ethical labour.</a:t>
            </a:r>
          </a:p>
          <a:p>
            <a:r>
              <a:rPr lang="en-GB" sz="1900" dirty="0">
                <a:solidFill>
                  <a:schemeClr val="bg1"/>
                </a:solidFill>
                <a:highlight>
                  <a:srgbClr val="008000"/>
                </a:highlight>
              </a:rPr>
              <a:t>Institutional context shapes workload outcomes.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5190CF-445F-6B4A-3C30-586F0D296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292608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b="1" dirty="0"/>
              <a:t>Common themes &amp; similarities</a:t>
            </a:r>
            <a:r>
              <a:rPr lang="en-GB" sz="1900" dirty="0"/>
              <a:t>:</a:t>
            </a:r>
          </a:p>
          <a:p>
            <a:r>
              <a:rPr lang="en-GB" sz="1900" dirty="0"/>
              <a:t>Efficiency gains in preparation and drafting.</a:t>
            </a:r>
          </a:p>
          <a:p>
            <a:r>
              <a:rPr lang="en-GB" sz="1900" dirty="0"/>
              <a:t>Lecturers retain responsibility for output accuracy and integrity.</a:t>
            </a:r>
          </a:p>
          <a:p>
            <a:r>
              <a:rPr lang="en-GB" sz="1900" dirty="0"/>
              <a:t>Workload impact is conditional and context-specific.</a:t>
            </a:r>
          </a:p>
          <a:p>
            <a:r>
              <a:rPr lang="en-GB" sz="1900" dirty="0"/>
              <a:t>Hidden labour emerges alongside automation.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9301E42-1075-2FE3-C2B1-EFB2ADFD1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093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53"/>
    </mc:Choice>
    <mc:Fallback xmlns="">
      <p:transition spd="slow" advTm="42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D87D89-5257-DF4B-0F88-57D5A41B1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0742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Differences &amp; emerging debates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62E32E-7DEA-00B7-D499-FDC6ADD5B0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66345"/>
            <a:ext cx="5097780" cy="3910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>
                <a:solidFill>
                  <a:srgbClr val="FFFFFF"/>
                </a:solidFill>
              </a:rPr>
              <a:t>Key differences</a:t>
            </a:r>
            <a:r>
              <a:rPr lang="en-GB" sz="2400">
                <a:solidFill>
                  <a:srgbClr val="FFFFFF"/>
                </a:solidFill>
              </a:rPr>
              <a:t>:</a:t>
            </a:r>
          </a:p>
          <a:p>
            <a:r>
              <a:rPr lang="en-GB" sz="2400">
                <a:solidFill>
                  <a:srgbClr val="FFFFFF"/>
                </a:solidFill>
              </a:rPr>
              <a:t>Kumar et al. (2025) emphasise measurable efficiency and redistribution.</a:t>
            </a:r>
          </a:p>
          <a:p>
            <a:r>
              <a:rPr lang="en-GB" sz="2400">
                <a:solidFill>
                  <a:srgbClr val="FFFFFF"/>
                </a:solidFill>
              </a:rPr>
              <a:t>Kuka and Sabitzer (2024) emphasize experiential, cognitive, and ethical strain. </a:t>
            </a:r>
          </a:p>
          <a:p>
            <a:r>
              <a:rPr lang="en-GB" sz="2400">
                <a:solidFill>
                  <a:srgbClr val="FFFFFF"/>
                </a:solidFill>
              </a:rPr>
              <a:t>They have different interpretations of what constitutes workload.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5DD92-DFD8-CB9C-7153-751D7F687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266345"/>
            <a:ext cx="5097780" cy="39106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>
                <a:solidFill>
                  <a:srgbClr val="FFFFFF"/>
                </a:solidFill>
              </a:rPr>
              <a:t>Emerging debates</a:t>
            </a:r>
            <a:r>
              <a:rPr lang="en-GB" sz="2200">
                <a:solidFill>
                  <a:srgbClr val="FFFFFF"/>
                </a:solidFill>
              </a:rPr>
              <a:t>:</a:t>
            </a:r>
          </a:p>
          <a:p>
            <a:r>
              <a:rPr lang="en-GB" sz="2200">
                <a:solidFill>
                  <a:srgbClr val="FFFFFF"/>
                </a:solidFill>
              </a:rPr>
              <a:t>Does AI reduce overall workload or intensify it in new forms.</a:t>
            </a:r>
          </a:p>
          <a:p>
            <a:r>
              <a:rPr lang="en-GB" sz="2200">
                <a:solidFill>
                  <a:srgbClr val="FFFFFF"/>
                </a:solidFill>
              </a:rPr>
              <a:t>Are efficiency gains offset by increased monitoring and compliance.</a:t>
            </a:r>
          </a:p>
          <a:p>
            <a:r>
              <a:rPr lang="en-GB" sz="2200">
                <a:solidFill>
                  <a:srgbClr val="FFFFFF"/>
                </a:solidFill>
              </a:rPr>
              <a:t>Is workload transformation a temporary adaptation or a structural change.</a:t>
            </a:r>
          </a:p>
          <a:p>
            <a:r>
              <a:rPr lang="en-GB" sz="2200">
                <a:solidFill>
                  <a:srgbClr val="FFFFFF"/>
                </a:solidFill>
              </a:rPr>
              <a:t>How should hidden labour be measured.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128ECC4-46C6-D381-4F13-74DAB256F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78374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1830"/>
    </mc:Choice>
    <mc:Fallback xmlns="">
      <p:transition spd="slow" advTm="31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F75770-A502-39E1-9779-C6E21E955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wrap="square">
            <a:normAutofit/>
          </a:bodyPr>
          <a:lstStyle/>
          <a:p>
            <a:pPr algn="ctr"/>
            <a:r>
              <a:rPr lang="en-GB" sz="2400">
                <a:solidFill>
                  <a:srgbClr val="FFFFFF"/>
                </a:solidFill>
              </a:rPr>
              <a:t>Appraisal of the strengths of both studies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B799A-88DB-D57B-E3BB-6D3255712A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74536" y="640080"/>
            <a:ext cx="5053066" cy="25466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dirty="0"/>
              <a:t>Strengths:</a:t>
            </a:r>
          </a:p>
          <a:p>
            <a:pPr marL="0" indent="0">
              <a:buNone/>
            </a:pPr>
            <a:r>
              <a:rPr lang="en-GB" sz="1700" b="1" dirty="0"/>
              <a:t>Kumar et al (2025):</a:t>
            </a:r>
          </a:p>
          <a:p>
            <a:r>
              <a:rPr lang="en-GB" sz="1700" dirty="0">
                <a:solidFill>
                  <a:schemeClr val="bg1"/>
                </a:solidFill>
                <a:highlight>
                  <a:srgbClr val="008080"/>
                </a:highlight>
              </a:rPr>
              <a:t>Provides measurable evidence of workload redistribution.</a:t>
            </a:r>
          </a:p>
          <a:p>
            <a:r>
              <a:rPr lang="en-GB" sz="1700" dirty="0"/>
              <a:t>Mixed-methods approach strengthens methodological credibility.</a:t>
            </a:r>
          </a:p>
          <a:p>
            <a:r>
              <a:rPr lang="en-GB" sz="1700" dirty="0">
                <a:highlight>
                  <a:srgbClr val="00FF00"/>
                </a:highlight>
              </a:rPr>
              <a:t>Offers concrete examples of assessment-related gains.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5C337D-9193-E3C2-3946-5AB0D107D1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0204" y="3671315"/>
            <a:ext cx="5057398" cy="25466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dirty="0"/>
              <a:t>Strengths:</a:t>
            </a:r>
          </a:p>
          <a:p>
            <a:pPr marL="0" indent="0">
              <a:buNone/>
            </a:pPr>
            <a:r>
              <a:rPr lang="en-GB" sz="1700" b="1" dirty="0"/>
              <a:t>Kuka and Sabitzer (2025):</a:t>
            </a:r>
          </a:p>
          <a:p>
            <a:r>
              <a:rPr lang="en-GB" sz="1700" dirty="0"/>
              <a:t>Rich qualitative insight into lecturers lived experiences.</a:t>
            </a:r>
          </a:p>
          <a:p>
            <a:r>
              <a:rPr lang="en-GB" sz="1700" dirty="0"/>
              <a:t>Identifies hidden cognitive and ethical labour.</a:t>
            </a:r>
          </a:p>
          <a:p>
            <a:r>
              <a:rPr lang="en-GB" sz="1700" dirty="0"/>
              <a:t>Expands understanding of workload beyond time-based measures.</a:t>
            </a:r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A095E130-6524-0831-C540-8C959E1DD3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10553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76"/>
    </mc:Choice>
    <mc:Fallback xmlns="">
      <p:transition spd="slow" advTm="32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81F351-D8F4-BCEA-A723-EFFD590ED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27124"/>
          </a:xfrm>
        </p:spPr>
        <p:txBody>
          <a:bodyPr anchor="t">
            <a:normAutofit/>
          </a:bodyPr>
          <a:lstStyle/>
          <a:p>
            <a:r>
              <a:rPr lang="en-GB" sz="3600">
                <a:solidFill>
                  <a:schemeClr val="bg1"/>
                </a:solidFill>
              </a:rPr>
              <a:t>Critical evaluation of the studies 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BB5F1-C46F-0CD6-F662-41D8816089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98993" y="1412489"/>
            <a:ext cx="292608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/>
              <a:t>Limitations (Kumar et al., 2025):</a:t>
            </a:r>
          </a:p>
          <a:p>
            <a:r>
              <a:rPr lang="en-GB" sz="1900"/>
              <a:t>Emphasis on just efficiency.</a:t>
            </a:r>
          </a:p>
          <a:p>
            <a:r>
              <a:rPr lang="en-GB" sz="1900"/>
              <a:t>Limited exploration of emotional and cognitive strain.</a:t>
            </a:r>
          </a:p>
          <a:p>
            <a:r>
              <a:rPr lang="en-GB" sz="1900"/>
              <a:t>Short-term perspective on GenAI integration.</a:t>
            </a:r>
          </a:p>
          <a:p>
            <a:r>
              <a:rPr lang="en-GB" sz="1900"/>
              <a:t>Potential underrepresentation of institutional pressure.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B0A982-24A8-376B-33F2-7363E04A8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2926080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Limitations (Kuka and Sabitzer., 2024):</a:t>
            </a:r>
          </a:p>
          <a:p>
            <a:r>
              <a:rPr lang="en-GB" sz="2000" dirty="0"/>
              <a:t>Small, context-specific sample limits generalisability.</a:t>
            </a:r>
          </a:p>
          <a:p>
            <a:r>
              <a:rPr lang="en-GB" sz="2000" dirty="0"/>
              <a:t>Reliance on self-report perceptions.</a:t>
            </a:r>
          </a:p>
          <a:p>
            <a:r>
              <a:rPr lang="en-GB" sz="2000" dirty="0"/>
              <a:t>Lack of quantifiable workload measurement.</a:t>
            </a:r>
          </a:p>
          <a:p>
            <a:r>
              <a:rPr lang="en-GB" sz="2000" dirty="0"/>
              <a:t>Limited comparison across disciplines or institutional types.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079D6C2-4332-6589-C2AE-144D565781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60924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42209"/>
    </mc:Choice>
    <mc:Fallback xmlns="">
      <p:transition spd="slow" advTm="42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126140-993F-1DA5-F89A-7EBE59D37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Implications for my study</a:t>
            </a:r>
          </a:p>
        </p:txBody>
      </p:sp>
      <p:sp>
        <p:nvSpPr>
          <p:cNvPr id="30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4B264C5A-0875-7581-53F7-3366A9ECB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0964527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B48F114-DA1C-3F0B-841E-47FAB7A046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2631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80"/>
    </mc:Choice>
    <mc:Fallback xmlns="">
      <p:transition spd="slow" advTm="40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32CB9-C41D-1B1F-C3FE-8D0A838A1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Analytical framework: TPACK (Mishra and Koehler 2006)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94D406-FF8E-AA20-B00F-4C71DA7F57A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7050FD2-EEDC-143A-98EF-2EFD631C23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3510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56"/>
    </mc:Choice>
    <mc:Fallback xmlns="">
      <p:transition spd="slow" advTm="34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24142-20EB-616C-9758-F96AB7A67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560" y="4572000"/>
            <a:ext cx="11112726" cy="1600200"/>
          </a:xfrm>
        </p:spPr>
        <p:txBody>
          <a:bodyPr>
            <a:normAutofit fontScale="90000"/>
          </a:bodyPr>
          <a:lstStyle/>
          <a:p>
            <a:r>
              <a:rPr lang="en-GB" dirty="0"/>
              <a:t>Refined research question:</a:t>
            </a:r>
            <a:br>
              <a:rPr lang="en-GB" dirty="0"/>
            </a:br>
            <a:br>
              <a:rPr lang="en-GB" dirty="0"/>
            </a:br>
            <a:r>
              <a:rPr lang="en-GB" sz="2700" dirty="0"/>
              <a:t>How does the integration of generative AI tools into teaching reshape lecturers’ workload across time, including measurable, cognitive, and ethical dimensions?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F6D11599-4008-68A2-AB67-816D4295014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722031" y="445520"/>
          <a:ext cx="5871255" cy="3811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E756AC-CA63-EBF8-90C9-9B06284D8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0560" y="445520"/>
            <a:ext cx="4989511" cy="3811588"/>
          </a:xfrm>
        </p:spPr>
        <p:txBody>
          <a:bodyPr>
            <a:normAutofit/>
          </a:bodyPr>
          <a:lstStyle/>
          <a:p>
            <a:r>
              <a:rPr lang="en-GB" sz="2800" dirty="0"/>
              <a:t>Summary: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Generative AI transforms rather than eliminates lecturer workload.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Efficiency gains coexist with increased cognitive, ethical, and monitoring demands.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Workload impact is shaped by pedagogical design and institutional context.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7A4A8A7-156F-255A-1EB9-DCE6ED5283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7015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83"/>
    </mc:Choice>
    <mc:Fallback xmlns="">
      <p:transition spd="slow" advTm="70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9B236-97CD-3131-4871-A1B29648B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F9893-A623-046E-197A-0CE8D54926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96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 err="1"/>
              <a:t>Twabu</a:t>
            </a:r>
            <a:r>
              <a:rPr lang="en-GB" sz="1800" dirty="0"/>
              <a:t>, K. and </a:t>
            </a:r>
            <a:r>
              <a:rPr lang="en-GB" sz="1800" dirty="0" err="1"/>
              <a:t>Nakene-Mginqi</a:t>
            </a:r>
            <a:r>
              <a:rPr lang="en-GB" sz="1800" dirty="0"/>
              <a:t>, M. (2024) 'Developing a design thinking artificial intelligence driven auto-marking/grading system for assessments to reduce the workload of lecturers at a higher learning institution in South Africa,' Frontiers in Education, 9. </a:t>
            </a:r>
            <a:r>
              <a:rPr lang="en-GB" sz="1800" dirty="0">
                <a:hlinkClick r:id="rId4"/>
              </a:rPr>
              <a:t>https://doi.org/10.3389/feduc.2024.1512569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/>
              <a:t>Ruiz-Rojas, L.I., Salvador-Ullauri, L. and Acosta-Vargas, P. (2024) 'Collaborative working and critical Thinking: adoption of generative artificial intelligence tools in higher education,' Sustainability, 16(13), p. 5367. </a:t>
            </a:r>
            <a:r>
              <a:rPr lang="en-GB" sz="1800" dirty="0">
                <a:hlinkClick r:id="rId5"/>
              </a:rPr>
              <a:t>https://doi.org/10.3390/su16135367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 err="1"/>
              <a:t>Khlaif</a:t>
            </a:r>
            <a:r>
              <a:rPr lang="en-GB" sz="1800" dirty="0"/>
              <a:t>, Z.N., </a:t>
            </a:r>
            <a:r>
              <a:rPr lang="en-GB" sz="1800" dirty="0" err="1"/>
              <a:t>Alkouk</a:t>
            </a:r>
            <a:r>
              <a:rPr lang="en-GB" sz="1800" dirty="0"/>
              <a:t>, W.A., et al. (2025) 'Redesigning Assessments for AI-Enhanced Learning: A framework for educators in the Generative AI era,' Education Sciences, 15(2), p. 174. </a:t>
            </a:r>
            <a:r>
              <a:rPr lang="en-GB" sz="1800" dirty="0">
                <a:hlinkClick r:id="rId6"/>
              </a:rPr>
              <a:t>https://doi.org/10.3390/educsci15020174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/>
              <a:t>MOHAMMED, R.R. (2025). Generative AI in the Academy: Analysis of Stakeholders’ Experiences in U.S Higher Education Organizations, Arizona State University.</a:t>
            </a:r>
          </a:p>
          <a:p>
            <a:pPr marL="0" indent="0">
              <a:buNone/>
            </a:pPr>
            <a:r>
              <a:rPr lang="en-GB" sz="1800" dirty="0"/>
              <a:t>Dishari, S. (2026) 'Teaching in the Age of Generative AI: A Qualitative analysis of faculty identity, emotion, and assessment concerns,' Journal of Artificial Intelligence and Technology [Preprint]. </a:t>
            </a:r>
            <a:r>
              <a:rPr lang="en-GB" sz="1800" dirty="0">
                <a:hlinkClick r:id="rId7"/>
              </a:rPr>
              <a:t>https://doi.org/10.37965/jait.2025.0941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/>
              <a:t>Kinman, G. (2014) 'Doing More with Less? Work and Wellbeing in Academics,' </a:t>
            </a:r>
            <a:r>
              <a:rPr lang="en-GB" sz="1800" dirty="0" err="1"/>
              <a:t>Somatechnics</a:t>
            </a:r>
            <a:r>
              <a:rPr lang="en-GB" sz="1800" dirty="0"/>
              <a:t>, 4(2), pp. 219–235. </a:t>
            </a:r>
            <a:r>
              <a:rPr lang="en-GB" sz="1800" dirty="0">
                <a:hlinkClick r:id="rId8"/>
              </a:rPr>
              <a:t>https://doi.org/10.3366/soma.2014.0129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/>
              <a:t>Kuka, L. and Sabitzer, B. (2024) 'Navigating Educational Frontiers in the AI Era: A Teacher’s Autoethnography on AI-Infused Education,' STEM Didactics, pp. 355–362. </a:t>
            </a:r>
            <a:r>
              <a:rPr lang="en-GB" sz="1800" dirty="0">
                <a:hlinkClick r:id="rId9"/>
              </a:rPr>
              <a:t>https://doi.org/10.5220/0012616500003693</a:t>
            </a:r>
            <a:r>
              <a:rPr lang="en-GB" sz="1800" dirty="0"/>
              <a:t>.</a:t>
            </a:r>
          </a:p>
          <a:p>
            <a:pPr marL="0" indent="0">
              <a:buNone/>
            </a:pPr>
            <a:r>
              <a:rPr lang="en-GB" sz="1800" dirty="0"/>
              <a:t>Kumar, Pritam et al. (2025) 'The potential impact of generative AI on the future of higher education: a game-changer or a danger to academic integrity,' International Journal of Evaluation and Research in Education (IJERE), 14(3), p. 1731. https://doi.org/10.11591/ijere.v14i3.32148.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22ED35F-ADF9-3A9B-CACD-C5815B393B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363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69"/>
    </mc:Choice>
    <mc:Fallback xmlns="">
      <p:transition spd="slow" advTm="20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2B90D-570C-7975-817A-FF7417D52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 declaration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E7C50-1D75-79B3-B271-F72275AEC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/>
              <a:t>AI Acknowledgement</a:t>
            </a:r>
            <a:r>
              <a:rPr lang="en-GB" dirty="0"/>
              <a:t>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acknowledge the use of Grammarly www.grammarly.com to check for spelling and grammatical errors. 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I confirm that I have not presented any AI generated text as my own work.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I confirm that I have copies of my drafts, notes, and other resources I used before and after the use of AI tools which I may be asked to provide in evidence.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149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1760</TotalTime>
  <Words>1483</Words>
  <Application>Microsoft Office PowerPoint</Application>
  <PresentationFormat>Widescreen</PresentationFormat>
  <Paragraphs>146</Paragraphs>
  <Slides>16</Slides>
  <Notes>5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Office Theme</vt:lpstr>
      <vt:lpstr>Paul Barfoot 1809847 Assesment 2 presentation</vt:lpstr>
      <vt:lpstr>Presentation structure</vt:lpstr>
      <vt:lpstr>Introduction </vt:lpstr>
      <vt:lpstr>Draft research question: ‘What effects does the use of GenAI tools have on lecturer workload?’</vt:lpstr>
      <vt:lpstr>   Review process:  Date range 2020-2026.  Only peer-reviewed studies.  Followed the CRAAP checklist.    </vt:lpstr>
      <vt:lpstr>Key themes from broader literature</vt:lpstr>
      <vt:lpstr>Critical synthesis table</vt:lpstr>
      <vt:lpstr>Key themes and commonalities</vt:lpstr>
      <vt:lpstr>Differences &amp; emerging debates</vt:lpstr>
      <vt:lpstr>Appraisal of the strengths of both studies</vt:lpstr>
      <vt:lpstr>Critical evaluation of the studies weaknesses</vt:lpstr>
      <vt:lpstr>Implications for my study</vt:lpstr>
      <vt:lpstr>Analytical framework: TPACK (Mishra and Koehler 2006)</vt:lpstr>
      <vt:lpstr>Refined research question:  How does the integration of generative AI tools into teaching reshape lecturers’ workload across time, including measurable, cognitive, and ethical dimensions?</vt:lpstr>
      <vt:lpstr>References </vt:lpstr>
      <vt:lpstr>AI declaration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 Barfoot (1809847)</dc:creator>
  <cp:lastModifiedBy>paul barfoot</cp:lastModifiedBy>
  <cp:revision>2</cp:revision>
  <dcterms:created xsi:type="dcterms:W3CDTF">2026-02-24T13:11:16Z</dcterms:created>
  <dcterms:modified xsi:type="dcterms:W3CDTF">2026-02-25T18:53:01Z</dcterms:modified>
</cp:coreProperties>
</file>