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9" r:id="rId4"/>
    <p:sldId id="260" r:id="rId5"/>
    <p:sldId id="261" r:id="rId6"/>
    <p:sldId id="262" r:id="rId7"/>
    <p:sldId id="263" r:id="rId8"/>
    <p:sldId id="264" r:id="rId9"/>
    <p:sldId id="265" r:id="rId10"/>
    <p:sldId id="266" r:id="rId11"/>
    <p:sldId id="2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0" d="100"/>
          <a:sy n="110" d="100"/>
        </p:scale>
        <p:origin x="4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4A441-16F3-4A75-ACE3-C23CBE76C7B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0605004-E1C1-4983-857C-6205C591BF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AB24822-180C-4248-A579-22DC8C760023}"/>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5" name="Footer Placeholder 4">
            <a:extLst>
              <a:ext uri="{FF2B5EF4-FFF2-40B4-BE49-F238E27FC236}">
                <a16:creationId xmlns:a16="http://schemas.microsoft.com/office/drawing/2014/main" id="{26E594CB-9470-4C08-9475-9126687587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C8055F-85D4-4149-8460-912B5849846B}"/>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3515348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2BE66-D38A-48DC-852F-5DC724286E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5AD42F-FF33-455A-AB6C-B43610FC7F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4AC825-620E-4A2C-834A-0F298D15CB6B}"/>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5" name="Footer Placeholder 4">
            <a:extLst>
              <a:ext uri="{FF2B5EF4-FFF2-40B4-BE49-F238E27FC236}">
                <a16:creationId xmlns:a16="http://schemas.microsoft.com/office/drawing/2014/main" id="{78A577FF-7EB1-416A-9BB3-62FAEAF00E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213C36-F8A3-4D98-9F70-2FEFEE881E26}"/>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35104593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A2B4A-0587-45C3-9FE5-93C981CB91A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9FC2EB3-8392-4EEF-97A3-F893B62477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B2088B0-EDB0-4E5C-966D-4251EE7791DF}"/>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5" name="Footer Placeholder 4">
            <a:extLst>
              <a:ext uri="{FF2B5EF4-FFF2-40B4-BE49-F238E27FC236}">
                <a16:creationId xmlns:a16="http://schemas.microsoft.com/office/drawing/2014/main" id="{6BAD4341-A6A9-4DE9-BE53-D3F7629AC7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2854ED-6E51-4896-AF23-CE52563EB252}"/>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3826816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F6595-6B55-4ED2-B2CB-2C174CE1A0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9E342A9-6DF1-4603-B76A-B1AA893AAB8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78489E7-6D8A-44AF-B1B0-F0C7506F1C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3E99D6-7560-4DAF-9206-75CC0084EFDD}"/>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6" name="Footer Placeholder 5">
            <a:extLst>
              <a:ext uri="{FF2B5EF4-FFF2-40B4-BE49-F238E27FC236}">
                <a16:creationId xmlns:a16="http://schemas.microsoft.com/office/drawing/2014/main" id="{7F9E04E7-AF6B-4772-83F5-477C0889E4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AA7DB3-8366-4323-A916-90E37A687D5D}"/>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1249327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C467E-869A-49EE-9645-5C999B5AE0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E6AF5FC-9D26-420C-84E2-0689FDFB83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DE44F0-4D42-407C-B999-DA8730C698F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18FF804-BFBC-4567-8015-0AAB2269D1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4C9FDC-F65C-42CF-8C74-925001D87E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F4D485-58A8-42B3-9062-FFF73AFCA896}"/>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8" name="Footer Placeholder 7">
            <a:extLst>
              <a:ext uri="{FF2B5EF4-FFF2-40B4-BE49-F238E27FC236}">
                <a16:creationId xmlns:a16="http://schemas.microsoft.com/office/drawing/2014/main" id="{F605482F-4FD0-4E8B-890D-B027932F186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149B160-A38A-4069-83D2-D623C7E530ED}"/>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4050658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A0BD4-E6C9-415F-9991-676045D0058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44F1ED4-7CF6-4C01-B6C1-CCEE4CF14319}"/>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4" name="Footer Placeholder 3">
            <a:extLst>
              <a:ext uri="{FF2B5EF4-FFF2-40B4-BE49-F238E27FC236}">
                <a16:creationId xmlns:a16="http://schemas.microsoft.com/office/drawing/2014/main" id="{029A0ED7-AB4A-4B61-A7C7-0BA2A04D1E3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40E0DA6-7061-493D-9486-31B815694AC5}"/>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2771910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BEB453-941D-486B-8CE6-0328EC4381C0}"/>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3" name="Footer Placeholder 2">
            <a:extLst>
              <a:ext uri="{FF2B5EF4-FFF2-40B4-BE49-F238E27FC236}">
                <a16:creationId xmlns:a16="http://schemas.microsoft.com/office/drawing/2014/main" id="{704C9A7F-C990-4134-A1EB-3FA32302F15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E8B9EA-9DE4-4F52-9DA2-DE3B06592D3F}"/>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3327705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0BD75-47EA-4156-8273-61907CA066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03B494E-ACB0-4A3E-ABA2-7AC1E25783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2C34903-9F3C-4729-AB36-BCF430E56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5A964D-0149-4FA7-AA6C-4BC54B3025B3}"/>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6" name="Footer Placeholder 5">
            <a:extLst>
              <a:ext uri="{FF2B5EF4-FFF2-40B4-BE49-F238E27FC236}">
                <a16:creationId xmlns:a16="http://schemas.microsoft.com/office/drawing/2014/main" id="{7DCF2568-1448-41D7-8851-CA60EC41C1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FCB70E-708D-4F6A-B30D-F5818365893E}"/>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2306154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067E4-F279-4A07-8B66-5CCCB0AD25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9AB2572-E8A1-492E-BBDD-4E65D4C7F2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C9FEBE6-B46A-4FA9-B09A-0A5551E473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307D1A-EDC9-41D0-932C-799CC6C15EDC}"/>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6" name="Footer Placeholder 5">
            <a:extLst>
              <a:ext uri="{FF2B5EF4-FFF2-40B4-BE49-F238E27FC236}">
                <a16:creationId xmlns:a16="http://schemas.microsoft.com/office/drawing/2014/main" id="{B5A0D5F8-E648-42A7-95CF-0E1BD94ED8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912FE6-A83D-49F8-92E7-5C588212B986}"/>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2087758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F980F-F0B4-4C3D-8002-25A62A41901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ED0AF3-D131-4296-8992-8D0728516E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513D89-6A41-44BF-A924-552B6628BC5A}"/>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5" name="Footer Placeholder 4">
            <a:extLst>
              <a:ext uri="{FF2B5EF4-FFF2-40B4-BE49-F238E27FC236}">
                <a16:creationId xmlns:a16="http://schemas.microsoft.com/office/drawing/2014/main" id="{760BD279-AD90-4A4F-B139-0B57614FB1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02DF6C-FB07-48EC-B993-1BA61BEB1C39}"/>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2624636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5D13BC-A620-4F75-8FB8-9919128F55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01AA98-9BA4-44C1-B16C-F6A77086BB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982A53-7930-4B19-911F-E666DE3ACD04}"/>
              </a:ext>
            </a:extLst>
          </p:cNvPr>
          <p:cNvSpPr>
            <a:spLocks noGrp="1"/>
          </p:cNvSpPr>
          <p:nvPr>
            <p:ph type="dt" sz="half" idx="10"/>
          </p:nvPr>
        </p:nvSpPr>
        <p:spPr/>
        <p:txBody>
          <a:bodyPr/>
          <a:lstStyle/>
          <a:p>
            <a:fld id="{D240DBBC-A0FE-451A-B202-77117CDD71CB}" type="datetimeFigureOut">
              <a:rPr lang="en-GB" smtClean="0"/>
              <a:t>28/07/2019</a:t>
            </a:fld>
            <a:endParaRPr lang="en-GB"/>
          </a:p>
        </p:txBody>
      </p:sp>
      <p:sp>
        <p:nvSpPr>
          <p:cNvPr id="5" name="Footer Placeholder 4">
            <a:extLst>
              <a:ext uri="{FF2B5EF4-FFF2-40B4-BE49-F238E27FC236}">
                <a16:creationId xmlns:a16="http://schemas.microsoft.com/office/drawing/2014/main" id="{A7CC5CD7-105C-45EC-A8F2-5B9734784C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5F61F5-26A3-42A3-B209-3EEBA19558F6}"/>
              </a:ext>
            </a:extLst>
          </p:cNvPr>
          <p:cNvSpPr>
            <a:spLocks noGrp="1"/>
          </p:cNvSpPr>
          <p:nvPr>
            <p:ph type="sldNum" sz="quarter" idx="12"/>
          </p:nvPr>
        </p:nvSpPr>
        <p:spPr/>
        <p:txBody>
          <a:bodyPr/>
          <a:lstStyle/>
          <a:p>
            <a:fld id="{F6F28E2A-D636-4EB4-A842-0558C3085B4E}" type="slidenum">
              <a:rPr lang="en-GB" smtClean="0"/>
              <a:t>‹#›</a:t>
            </a:fld>
            <a:endParaRPr lang="en-GB"/>
          </a:p>
        </p:txBody>
      </p:sp>
    </p:spTree>
    <p:extLst>
      <p:ext uri="{BB962C8B-B14F-4D97-AF65-F5344CB8AC3E}">
        <p14:creationId xmlns:p14="http://schemas.microsoft.com/office/powerpoint/2010/main" val="2013415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3F36EB-215E-4A2E-AD0C-38096A90EB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910B3D-99F7-4CB3-9AC2-25DC2A2EF3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394204-6F89-4C9A-9A14-6D436EA28A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40DBBC-A0FE-451A-B202-77117CDD71CB}" type="datetimeFigureOut">
              <a:rPr lang="en-GB" smtClean="0"/>
              <a:t>28/07/2019</a:t>
            </a:fld>
            <a:endParaRPr lang="en-GB"/>
          </a:p>
        </p:txBody>
      </p:sp>
      <p:sp>
        <p:nvSpPr>
          <p:cNvPr id="5" name="Footer Placeholder 4">
            <a:extLst>
              <a:ext uri="{FF2B5EF4-FFF2-40B4-BE49-F238E27FC236}">
                <a16:creationId xmlns:a16="http://schemas.microsoft.com/office/drawing/2014/main" id="{B25E3340-52F7-4726-BA48-0CEA5709E98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5117D5-CE25-45FF-AFCB-C71EE2A7CD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F28E2A-D636-4EB4-A842-0558C3085B4E}" type="slidenum">
              <a:rPr lang="en-GB" smtClean="0"/>
              <a:t>‹#›</a:t>
            </a:fld>
            <a:endParaRPr lang="en-GB"/>
          </a:p>
        </p:txBody>
      </p:sp>
    </p:spTree>
    <p:extLst>
      <p:ext uri="{BB962C8B-B14F-4D97-AF65-F5344CB8AC3E}">
        <p14:creationId xmlns:p14="http://schemas.microsoft.com/office/powerpoint/2010/main" val="228004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30A41-5ABD-43D1-AC3B-C12DBF0895C9}"/>
              </a:ext>
            </a:extLst>
          </p:cNvPr>
          <p:cNvSpPr txBox="1">
            <a:spLocks noGrp="1"/>
          </p:cNvSpPr>
          <p:nvPr>
            <p:ph type="ctrTitle"/>
          </p:nvPr>
        </p:nvSpPr>
        <p:spPr>
          <a:xfrm>
            <a:off x="1619250" y="406400"/>
            <a:ext cx="9144000" cy="2387600"/>
          </a:xfrm>
        </p:spPr>
        <p:txBody>
          <a:bodyPr/>
          <a:lstStyle/>
          <a:p>
            <a:pPr lvl="0"/>
            <a:r>
              <a:rPr lang="en-GB" sz="6600" b="1" dirty="0">
                <a:solidFill>
                  <a:srgbClr val="FF0000"/>
                </a:solidFill>
                <a:latin typeface="Baskerville Old Face" panose="02020602080505020303" pitchFamily="18" charset="0"/>
              </a:rPr>
              <a:t>ARRAYS &amp; LISTS</a:t>
            </a:r>
          </a:p>
        </p:txBody>
      </p:sp>
      <p:sp>
        <p:nvSpPr>
          <p:cNvPr id="3" name="Subtitle 2">
            <a:extLst>
              <a:ext uri="{FF2B5EF4-FFF2-40B4-BE49-F238E27FC236}">
                <a16:creationId xmlns:a16="http://schemas.microsoft.com/office/drawing/2014/main" id="{504B4601-C431-412A-A975-B96D194D5B58}"/>
              </a:ext>
            </a:extLst>
          </p:cNvPr>
          <p:cNvSpPr txBox="1">
            <a:spLocks noGrp="1"/>
          </p:cNvSpPr>
          <p:nvPr>
            <p:ph type="subTitle" idx="1"/>
          </p:nvPr>
        </p:nvSpPr>
        <p:spPr>
          <a:xfrm>
            <a:off x="1524000" y="2601119"/>
            <a:ext cx="9144000" cy="1655762"/>
          </a:xfrm>
        </p:spPr>
        <p:txBody>
          <a:bodyPr>
            <a:normAutofit lnSpcReduction="10000"/>
          </a:bodyPr>
          <a:lstStyle/>
          <a:p>
            <a:pPr lvl="0"/>
            <a:r>
              <a:rPr lang="en-GB" sz="3200" b="1" dirty="0">
                <a:solidFill>
                  <a:schemeClr val="tx2">
                    <a:lumMod val="50000"/>
                  </a:schemeClr>
                </a:solidFill>
              </a:rPr>
              <a:t>JOY BOTU</a:t>
            </a:r>
          </a:p>
          <a:p>
            <a:pPr lvl="0"/>
            <a:endParaRPr lang="en-GB" sz="3200" b="1" dirty="0">
              <a:solidFill>
                <a:schemeClr val="tx2">
                  <a:lumMod val="50000"/>
                </a:schemeClr>
              </a:solidFill>
            </a:endParaRPr>
          </a:p>
          <a:p>
            <a:pPr lvl="0"/>
            <a:r>
              <a:rPr lang="en-GB" sz="3200" b="1" dirty="0">
                <a:solidFill>
                  <a:schemeClr val="tx2">
                    <a:lumMod val="50000"/>
                  </a:schemeClr>
                </a:solidFill>
              </a:rPr>
              <a:t>Exercises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1B571B2-316D-436F-A1B2-D7ABF7C08D4D}"/>
              </a:ext>
            </a:extLst>
          </p:cNvPr>
          <p:cNvSpPr>
            <a:spLocks noGrp="1"/>
          </p:cNvSpPr>
          <p:nvPr>
            <p:ph type="title"/>
          </p:nvPr>
        </p:nvSpPr>
        <p:spPr>
          <a:xfrm>
            <a:off x="838200" y="2638062"/>
            <a:ext cx="10515600" cy="1325563"/>
          </a:xfrm>
        </p:spPr>
        <p:txBody>
          <a:bodyPr>
            <a:normAutofit fontScale="90000"/>
          </a:bodyPr>
          <a:lstStyle/>
          <a:p>
            <a:r>
              <a:rPr lang="en-GB" b="1" dirty="0"/>
              <a:t>Write a program and ask the user to enter their name. Use an array to reverse the name and then store the result in a new string. Display the reversed name on the console.</a:t>
            </a:r>
            <a:br>
              <a:rPr lang="en-GB" b="1" dirty="0"/>
            </a:br>
            <a:endParaRPr lang="en-GB" b="1" dirty="0"/>
          </a:p>
        </p:txBody>
      </p:sp>
    </p:spTree>
    <p:extLst>
      <p:ext uri="{BB962C8B-B14F-4D97-AF65-F5344CB8AC3E}">
        <p14:creationId xmlns:p14="http://schemas.microsoft.com/office/powerpoint/2010/main" val="2943396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50C2260-CB62-4599-B716-F7C104B4A7B9}"/>
              </a:ext>
            </a:extLst>
          </p:cNvPr>
          <p:cNvSpPr/>
          <p:nvPr/>
        </p:nvSpPr>
        <p:spPr>
          <a:xfrm>
            <a:off x="1820091" y="653143"/>
            <a:ext cx="8229600" cy="5262979"/>
          </a:xfrm>
          <a:prstGeom prst="rect">
            <a:avLst/>
          </a:prstGeom>
        </p:spPr>
        <p:txBody>
          <a:bodyPr wrap="square">
            <a:spAutoFit/>
          </a:bodyPr>
          <a:lstStyle/>
          <a:p>
            <a:r>
              <a:rPr lang="en-GB" sz="1400" b="1" dirty="0">
                <a:solidFill>
                  <a:srgbClr val="0000FF"/>
                </a:solidFill>
                <a:latin typeface="Consolas" panose="020B0609020204030204" pitchFamily="49" charset="0"/>
              </a:rPr>
              <a:t>using</a:t>
            </a:r>
            <a:r>
              <a:rPr lang="en-GB" sz="1400" b="1" dirty="0">
                <a:solidFill>
                  <a:srgbClr val="000000"/>
                </a:solidFill>
                <a:latin typeface="Consolas" panose="020B0609020204030204" pitchFamily="49" charset="0"/>
              </a:rPr>
              <a:t> System;</a:t>
            </a:r>
          </a:p>
          <a:p>
            <a:r>
              <a:rPr lang="en-GB" sz="1400" b="1" dirty="0">
                <a:solidFill>
                  <a:srgbClr val="0000FF"/>
                </a:solidFill>
                <a:latin typeface="Consolas" panose="020B0609020204030204" pitchFamily="49" charset="0"/>
              </a:rPr>
              <a:t>using</a:t>
            </a:r>
            <a:r>
              <a:rPr lang="en-GB" sz="1400" b="1" dirty="0">
                <a:solidFill>
                  <a:srgbClr val="000000"/>
                </a:solidFill>
                <a:latin typeface="Consolas" panose="020B0609020204030204" pitchFamily="49" charset="0"/>
              </a:rPr>
              <a:t> </a:t>
            </a:r>
            <a:r>
              <a:rPr lang="en-GB" sz="1400" b="1" dirty="0" err="1">
                <a:solidFill>
                  <a:srgbClr val="000000"/>
                </a:solidFill>
                <a:latin typeface="Consolas" panose="020B0609020204030204" pitchFamily="49" charset="0"/>
              </a:rPr>
              <a:t>System.Collections.Generic</a:t>
            </a:r>
            <a:r>
              <a:rPr lang="en-GB" sz="1400" b="1" dirty="0">
                <a:solidFill>
                  <a:srgbClr val="000000"/>
                </a:solidFill>
                <a:latin typeface="Consolas" panose="020B0609020204030204" pitchFamily="49" charset="0"/>
              </a:rPr>
              <a:t>;</a:t>
            </a:r>
          </a:p>
          <a:p>
            <a:endParaRPr lang="en-GB" sz="1400" b="1" dirty="0">
              <a:solidFill>
                <a:srgbClr val="000000"/>
              </a:solidFill>
              <a:latin typeface="Consolas" panose="020B0609020204030204" pitchFamily="49" charset="0"/>
            </a:endParaRPr>
          </a:p>
          <a:p>
            <a:r>
              <a:rPr lang="en-GB" sz="1400" b="1" dirty="0">
                <a:solidFill>
                  <a:srgbClr val="0000FF"/>
                </a:solidFill>
                <a:latin typeface="Consolas" panose="020B0609020204030204" pitchFamily="49" charset="0"/>
              </a:rPr>
              <a:t>namespace</a:t>
            </a:r>
            <a:r>
              <a:rPr lang="en-GB" sz="1400" b="1" dirty="0">
                <a:solidFill>
                  <a:srgbClr val="000000"/>
                </a:solidFill>
                <a:latin typeface="Consolas" panose="020B0609020204030204" pitchFamily="49" charset="0"/>
              </a:rPr>
              <a:t> CSharp1Exercises.ArrayandLists</a:t>
            </a:r>
          </a:p>
          <a:p>
            <a:r>
              <a:rPr lang="en-GB" sz="1400" b="1" dirty="0">
                <a:solidFill>
                  <a:srgbClr val="000000"/>
                </a:solidFill>
                <a:latin typeface="Consolas" panose="020B0609020204030204" pitchFamily="49" charset="0"/>
              </a:rPr>
              <a:t>{</a:t>
            </a:r>
          </a:p>
          <a:p>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class</a:t>
            </a:r>
            <a:r>
              <a:rPr lang="en-GB" sz="1400" b="1" dirty="0">
                <a:solidFill>
                  <a:srgbClr val="000000"/>
                </a:solidFill>
                <a:latin typeface="Consolas" panose="020B0609020204030204" pitchFamily="49" charset="0"/>
              </a:rPr>
              <a:t> </a:t>
            </a:r>
            <a:r>
              <a:rPr lang="en-GB" sz="1400" b="1" dirty="0">
                <a:solidFill>
                  <a:srgbClr val="2B91AF"/>
                </a:solidFill>
                <a:latin typeface="Consolas" panose="020B0609020204030204" pitchFamily="49" charset="0"/>
              </a:rPr>
              <a:t>Conditionals</a:t>
            </a:r>
            <a:endParaRPr lang="en-GB" sz="1400" b="1" dirty="0">
              <a:solidFill>
                <a:srgbClr val="000000"/>
              </a:solidFill>
              <a:latin typeface="Consolas" panose="020B0609020204030204" pitchFamily="49" charset="0"/>
            </a:endParaRPr>
          </a:p>
          <a:p>
            <a:r>
              <a:rPr lang="en-GB" sz="1400" b="1" dirty="0">
                <a:solidFill>
                  <a:srgbClr val="000000"/>
                </a:solidFill>
                <a:latin typeface="Consolas" panose="020B0609020204030204" pitchFamily="49" charset="0"/>
              </a:rPr>
              <a:t>    {</a:t>
            </a:r>
          </a:p>
          <a:p>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static</a:t>
            </a:r>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void</a:t>
            </a:r>
            <a:r>
              <a:rPr lang="en-GB" sz="1400" b="1" dirty="0">
                <a:solidFill>
                  <a:srgbClr val="000000"/>
                </a:solidFill>
                <a:latin typeface="Consolas" panose="020B0609020204030204" pitchFamily="49" charset="0"/>
              </a:rPr>
              <a:t> Main(</a:t>
            </a:r>
            <a:r>
              <a:rPr lang="en-GB" sz="1400" b="1" dirty="0">
                <a:solidFill>
                  <a:srgbClr val="0000FF"/>
                </a:solidFill>
                <a:latin typeface="Consolas" panose="020B0609020204030204" pitchFamily="49" charset="0"/>
              </a:rPr>
              <a:t>string</a:t>
            </a:r>
            <a:r>
              <a:rPr lang="en-GB" sz="1400" b="1" dirty="0">
                <a:solidFill>
                  <a:srgbClr val="000000"/>
                </a:solidFill>
                <a:latin typeface="Consolas" panose="020B0609020204030204" pitchFamily="49" charset="0"/>
              </a:rPr>
              <a:t>[] </a:t>
            </a:r>
            <a:r>
              <a:rPr lang="en-GB" sz="1400" b="1" dirty="0" err="1">
                <a:solidFill>
                  <a:srgbClr val="000000"/>
                </a:solidFill>
                <a:latin typeface="Consolas" panose="020B0609020204030204" pitchFamily="49" charset="0"/>
              </a:rPr>
              <a:t>args</a:t>
            </a:r>
            <a:r>
              <a:rPr lang="en-GB" sz="1400" b="1" dirty="0">
                <a:solidFill>
                  <a:srgbClr val="000000"/>
                </a:solidFill>
                <a:latin typeface="Consolas" panose="020B0609020204030204" pitchFamily="49" charset="0"/>
              </a:rPr>
              <a:t>)</a:t>
            </a:r>
          </a:p>
          <a:p>
            <a:endParaRPr lang="en-GB" sz="1400" b="1" dirty="0">
              <a:solidFill>
                <a:srgbClr val="000000"/>
              </a:solidFill>
              <a:latin typeface="Consolas" panose="020B0609020204030204" pitchFamily="49" charset="0"/>
            </a:endParaRPr>
          </a:p>
          <a:p>
            <a:r>
              <a:rPr lang="en-GB" sz="1400" b="1" dirty="0">
                <a:solidFill>
                  <a:srgbClr val="000000"/>
                </a:solidFill>
                <a:latin typeface="Consolas" panose="020B0609020204030204" pitchFamily="49" charset="0"/>
              </a:rPr>
              <a:t>        {</a:t>
            </a:r>
          </a:p>
          <a:p>
            <a:r>
              <a:rPr lang="en-GB" sz="1400" b="1" dirty="0">
                <a:solidFill>
                  <a:srgbClr val="000000"/>
                </a:solidFill>
                <a:latin typeface="Consolas" panose="020B0609020204030204" pitchFamily="49" charset="0"/>
              </a:rPr>
              <a:t>            </a:t>
            </a:r>
            <a:r>
              <a:rPr lang="en-GB" sz="1400" b="1" dirty="0" err="1">
                <a:solidFill>
                  <a:srgbClr val="000000"/>
                </a:solidFill>
                <a:latin typeface="Consolas" panose="020B0609020204030204" pitchFamily="49" charset="0"/>
              </a:rPr>
              <a:t>Console.Write</a:t>
            </a:r>
            <a:r>
              <a:rPr lang="en-GB" sz="1400" b="1" dirty="0">
                <a:solidFill>
                  <a:srgbClr val="000000"/>
                </a:solidFill>
                <a:latin typeface="Consolas" panose="020B0609020204030204" pitchFamily="49" charset="0"/>
              </a:rPr>
              <a:t>(</a:t>
            </a:r>
            <a:r>
              <a:rPr lang="en-GB" sz="1400" b="1" dirty="0">
                <a:solidFill>
                  <a:srgbClr val="A31515"/>
                </a:solidFill>
                <a:latin typeface="Consolas" panose="020B0609020204030204" pitchFamily="49" charset="0"/>
              </a:rPr>
              <a:t>"What's your name? "</a:t>
            </a:r>
            <a:r>
              <a:rPr lang="en-GB" sz="1400" b="1" dirty="0">
                <a:solidFill>
                  <a:srgbClr val="000000"/>
                </a:solidFill>
                <a:latin typeface="Consolas" panose="020B0609020204030204" pitchFamily="49" charset="0"/>
              </a:rPr>
              <a:t>);</a:t>
            </a:r>
          </a:p>
          <a:p>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var</a:t>
            </a:r>
            <a:r>
              <a:rPr lang="en-GB" sz="1400" b="1" dirty="0">
                <a:solidFill>
                  <a:srgbClr val="000000"/>
                </a:solidFill>
                <a:latin typeface="Consolas" panose="020B0609020204030204" pitchFamily="49" charset="0"/>
              </a:rPr>
              <a:t> name = </a:t>
            </a:r>
            <a:r>
              <a:rPr lang="en-GB" sz="1400" b="1" dirty="0" err="1">
                <a:solidFill>
                  <a:srgbClr val="000000"/>
                </a:solidFill>
                <a:latin typeface="Consolas" panose="020B0609020204030204" pitchFamily="49" charset="0"/>
              </a:rPr>
              <a:t>Console.ReadLine</a:t>
            </a:r>
            <a:r>
              <a:rPr lang="en-GB" sz="1400" b="1" dirty="0">
                <a:solidFill>
                  <a:srgbClr val="000000"/>
                </a:solidFill>
                <a:latin typeface="Consolas" panose="020B0609020204030204" pitchFamily="49" charset="0"/>
              </a:rPr>
              <a:t>();</a:t>
            </a:r>
          </a:p>
          <a:p>
            <a:endParaRPr lang="en-GB" sz="1400" b="1" dirty="0">
              <a:solidFill>
                <a:srgbClr val="000000"/>
              </a:solidFill>
              <a:latin typeface="Consolas" panose="020B0609020204030204" pitchFamily="49" charset="0"/>
            </a:endParaRPr>
          </a:p>
          <a:p>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var</a:t>
            </a:r>
            <a:r>
              <a:rPr lang="en-GB" sz="1400" b="1" dirty="0">
                <a:solidFill>
                  <a:srgbClr val="000000"/>
                </a:solidFill>
                <a:latin typeface="Consolas" panose="020B0609020204030204" pitchFamily="49" charset="0"/>
              </a:rPr>
              <a:t> array = </a:t>
            </a:r>
            <a:r>
              <a:rPr lang="en-GB" sz="1400" b="1" dirty="0">
                <a:solidFill>
                  <a:srgbClr val="0000FF"/>
                </a:solidFill>
                <a:latin typeface="Consolas" panose="020B0609020204030204" pitchFamily="49" charset="0"/>
              </a:rPr>
              <a:t>new</a:t>
            </a:r>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char</a:t>
            </a:r>
            <a:r>
              <a:rPr lang="en-GB" sz="1400" b="1" dirty="0">
                <a:solidFill>
                  <a:srgbClr val="000000"/>
                </a:solidFill>
                <a:latin typeface="Consolas" panose="020B0609020204030204" pitchFamily="49" charset="0"/>
              </a:rPr>
              <a:t>[</a:t>
            </a:r>
            <a:r>
              <a:rPr lang="en-GB" sz="1400" b="1" dirty="0" err="1">
                <a:solidFill>
                  <a:srgbClr val="000000"/>
                </a:solidFill>
                <a:latin typeface="Consolas" panose="020B0609020204030204" pitchFamily="49" charset="0"/>
              </a:rPr>
              <a:t>name.Length</a:t>
            </a:r>
            <a:r>
              <a:rPr lang="en-GB" sz="1400" b="1" dirty="0">
                <a:solidFill>
                  <a:srgbClr val="000000"/>
                </a:solidFill>
                <a:latin typeface="Consolas" panose="020B0609020204030204" pitchFamily="49" charset="0"/>
              </a:rPr>
              <a:t>];</a:t>
            </a:r>
          </a:p>
          <a:p>
            <a:r>
              <a:rPr lang="nn-NO" sz="1400" b="1" dirty="0">
                <a:solidFill>
                  <a:srgbClr val="000000"/>
                </a:solidFill>
                <a:latin typeface="Consolas" panose="020B0609020204030204" pitchFamily="49" charset="0"/>
              </a:rPr>
              <a:t>            </a:t>
            </a:r>
            <a:r>
              <a:rPr lang="nn-NO" sz="1400" b="1" dirty="0">
                <a:solidFill>
                  <a:srgbClr val="0000FF"/>
                </a:solidFill>
                <a:latin typeface="Consolas" panose="020B0609020204030204" pitchFamily="49" charset="0"/>
              </a:rPr>
              <a:t>for</a:t>
            </a:r>
            <a:r>
              <a:rPr lang="nn-NO" sz="1400" b="1" dirty="0">
                <a:solidFill>
                  <a:srgbClr val="000000"/>
                </a:solidFill>
                <a:latin typeface="Consolas" panose="020B0609020204030204" pitchFamily="49" charset="0"/>
              </a:rPr>
              <a:t> (</a:t>
            </a:r>
            <a:r>
              <a:rPr lang="nn-NO" sz="1400" b="1" dirty="0">
                <a:solidFill>
                  <a:srgbClr val="0000FF"/>
                </a:solidFill>
                <a:latin typeface="Consolas" panose="020B0609020204030204" pitchFamily="49" charset="0"/>
              </a:rPr>
              <a:t>var</a:t>
            </a:r>
            <a:r>
              <a:rPr lang="nn-NO" sz="1400" b="1" dirty="0">
                <a:solidFill>
                  <a:srgbClr val="000000"/>
                </a:solidFill>
                <a:latin typeface="Consolas" panose="020B0609020204030204" pitchFamily="49" charset="0"/>
              </a:rPr>
              <a:t> i = name.Length; i &gt; 0; i--)</a:t>
            </a:r>
          </a:p>
          <a:p>
            <a:r>
              <a:rPr lang="en-GB" sz="1400" b="1" dirty="0">
                <a:solidFill>
                  <a:srgbClr val="000000"/>
                </a:solidFill>
                <a:latin typeface="Consolas" panose="020B0609020204030204" pitchFamily="49" charset="0"/>
              </a:rPr>
              <a:t>                array[</a:t>
            </a:r>
            <a:r>
              <a:rPr lang="en-GB" sz="1400" b="1" dirty="0" err="1">
                <a:solidFill>
                  <a:srgbClr val="000000"/>
                </a:solidFill>
                <a:latin typeface="Consolas" panose="020B0609020204030204" pitchFamily="49" charset="0"/>
              </a:rPr>
              <a:t>name.Length</a:t>
            </a:r>
            <a:r>
              <a:rPr lang="en-GB" sz="1400" b="1" dirty="0">
                <a:solidFill>
                  <a:srgbClr val="000000"/>
                </a:solidFill>
                <a:latin typeface="Consolas" panose="020B0609020204030204" pitchFamily="49" charset="0"/>
              </a:rPr>
              <a:t> - </a:t>
            </a:r>
            <a:r>
              <a:rPr lang="en-GB" sz="1400" b="1" dirty="0" err="1">
                <a:solidFill>
                  <a:srgbClr val="000000"/>
                </a:solidFill>
                <a:latin typeface="Consolas" panose="020B0609020204030204" pitchFamily="49" charset="0"/>
              </a:rPr>
              <a:t>i</a:t>
            </a:r>
            <a:r>
              <a:rPr lang="en-GB" sz="1400" b="1" dirty="0">
                <a:solidFill>
                  <a:srgbClr val="000000"/>
                </a:solidFill>
                <a:latin typeface="Consolas" panose="020B0609020204030204" pitchFamily="49" charset="0"/>
              </a:rPr>
              <a:t>] = name[</a:t>
            </a:r>
            <a:r>
              <a:rPr lang="en-GB" sz="1400" b="1" dirty="0" err="1">
                <a:solidFill>
                  <a:srgbClr val="000000"/>
                </a:solidFill>
                <a:latin typeface="Consolas" panose="020B0609020204030204" pitchFamily="49" charset="0"/>
              </a:rPr>
              <a:t>i</a:t>
            </a:r>
            <a:r>
              <a:rPr lang="en-GB" sz="1400" b="1" dirty="0">
                <a:solidFill>
                  <a:srgbClr val="000000"/>
                </a:solidFill>
                <a:latin typeface="Consolas" panose="020B0609020204030204" pitchFamily="49" charset="0"/>
              </a:rPr>
              <a:t> - 1];</a:t>
            </a:r>
          </a:p>
          <a:p>
            <a:endParaRPr lang="en-GB" sz="1400" b="1" dirty="0">
              <a:solidFill>
                <a:srgbClr val="000000"/>
              </a:solidFill>
              <a:latin typeface="Consolas" panose="020B0609020204030204" pitchFamily="49" charset="0"/>
            </a:endParaRPr>
          </a:p>
          <a:p>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var</a:t>
            </a:r>
            <a:r>
              <a:rPr lang="en-GB" sz="1400" b="1" dirty="0">
                <a:solidFill>
                  <a:srgbClr val="000000"/>
                </a:solidFill>
                <a:latin typeface="Consolas" panose="020B0609020204030204" pitchFamily="49" charset="0"/>
              </a:rPr>
              <a:t> reversed = </a:t>
            </a:r>
            <a:r>
              <a:rPr lang="en-GB" sz="1400" b="1" dirty="0">
                <a:solidFill>
                  <a:srgbClr val="0000FF"/>
                </a:solidFill>
                <a:latin typeface="Consolas" panose="020B0609020204030204" pitchFamily="49" charset="0"/>
              </a:rPr>
              <a:t>new</a:t>
            </a:r>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string</a:t>
            </a:r>
            <a:r>
              <a:rPr lang="en-GB" sz="1400" b="1" dirty="0">
                <a:solidFill>
                  <a:srgbClr val="000000"/>
                </a:solidFill>
                <a:latin typeface="Consolas" panose="020B0609020204030204" pitchFamily="49" charset="0"/>
              </a:rPr>
              <a:t>(array);</a:t>
            </a:r>
          </a:p>
          <a:p>
            <a:r>
              <a:rPr lang="en-GB" sz="1400" b="1" dirty="0">
                <a:solidFill>
                  <a:srgbClr val="000000"/>
                </a:solidFill>
                <a:latin typeface="Consolas" panose="020B0609020204030204" pitchFamily="49" charset="0"/>
              </a:rPr>
              <a:t>            </a:t>
            </a:r>
            <a:r>
              <a:rPr lang="en-GB" sz="1400" b="1" dirty="0" err="1">
                <a:solidFill>
                  <a:srgbClr val="000000"/>
                </a:solidFill>
                <a:latin typeface="Consolas" panose="020B0609020204030204" pitchFamily="49" charset="0"/>
              </a:rPr>
              <a:t>Console.WriteLine</a:t>
            </a:r>
            <a:r>
              <a:rPr lang="en-GB" sz="1400" b="1" dirty="0">
                <a:solidFill>
                  <a:srgbClr val="000000"/>
                </a:solidFill>
                <a:latin typeface="Consolas" panose="020B0609020204030204" pitchFamily="49" charset="0"/>
              </a:rPr>
              <a:t>(</a:t>
            </a:r>
            <a:r>
              <a:rPr lang="en-GB" sz="1400" b="1" dirty="0">
                <a:solidFill>
                  <a:srgbClr val="A31515"/>
                </a:solidFill>
                <a:latin typeface="Consolas" panose="020B0609020204030204" pitchFamily="49" charset="0"/>
              </a:rPr>
              <a:t>"Reversed name: "</a:t>
            </a:r>
            <a:r>
              <a:rPr lang="en-GB" sz="1400" b="1" dirty="0">
                <a:solidFill>
                  <a:srgbClr val="000000"/>
                </a:solidFill>
                <a:latin typeface="Consolas" panose="020B0609020204030204" pitchFamily="49" charset="0"/>
              </a:rPr>
              <a:t> + reversed);</a:t>
            </a:r>
          </a:p>
          <a:p>
            <a:r>
              <a:rPr lang="en-GB" sz="1400" b="1" dirty="0">
                <a:solidFill>
                  <a:srgbClr val="000000"/>
                </a:solidFill>
                <a:latin typeface="Consolas" panose="020B0609020204030204" pitchFamily="49" charset="0"/>
              </a:rPr>
              <a:t>        }</a:t>
            </a:r>
          </a:p>
          <a:p>
            <a:endParaRPr lang="en-GB" sz="1400" b="1" dirty="0">
              <a:solidFill>
                <a:srgbClr val="000000"/>
              </a:solidFill>
              <a:latin typeface="Consolas" panose="020B0609020204030204" pitchFamily="49" charset="0"/>
            </a:endParaRPr>
          </a:p>
          <a:p>
            <a:r>
              <a:rPr lang="en-GB" sz="1400" b="1" dirty="0">
                <a:solidFill>
                  <a:srgbClr val="000000"/>
                </a:solidFill>
                <a:latin typeface="Consolas" panose="020B0609020204030204" pitchFamily="49" charset="0"/>
              </a:rPr>
              <a:t>    }</a:t>
            </a:r>
          </a:p>
          <a:p>
            <a:endParaRPr lang="en-GB" sz="1400" b="1" dirty="0">
              <a:solidFill>
                <a:srgbClr val="000000"/>
              </a:solidFill>
              <a:latin typeface="Consolas" panose="020B0609020204030204" pitchFamily="49" charset="0"/>
            </a:endParaRPr>
          </a:p>
          <a:p>
            <a:r>
              <a:rPr lang="en-GB" sz="1400" b="1" dirty="0">
                <a:solidFill>
                  <a:srgbClr val="000000"/>
                </a:solidFill>
                <a:latin typeface="Consolas" panose="020B0609020204030204" pitchFamily="49" charset="0"/>
              </a:rPr>
              <a:t>}</a:t>
            </a:r>
            <a:endParaRPr lang="en-GB" sz="3600" b="1" dirty="0"/>
          </a:p>
        </p:txBody>
      </p:sp>
    </p:spTree>
    <p:extLst>
      <p:ext uri="{BB962C8B-B14F-4D97-AF65-F5344CB8AC3E}">
        <p14:creationId xmlns:p14="http://schemas.microsoft.com/office/powerpoint/2010/main" val="2174861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0225608-6119-498C-B03F-509F0D9207E8}"/>
              </a:ext>
            </a:extLst>
          </p:cNvPr>
          <p:cNvSpPr/>
          <p:nvPr/>
        </p:nvSpPr>
        <p:spPr>
          <a:xfrm>
            <a:off x="1132114" y="1436302"/>
            <a:ext cx="10232571" cy="3785652"/>
          </a:xfrm>
          <a:prstGeom prst="rect">
            <a:avLst/>
          </a:prstGeom>
        </p:spPr>
        <p:txBody>
          <a:bodyPr wrap="square">
            <a:spAutoFit/>
          </a:bodyPr>
          <a:lstStyle/>
          <a:p>
            <a:r>
              <a:rPr lang="en-GB" sz="4000" b="1" dirty="0"/>
              <a:t>Write a program and ask the user to enter 5 numbers. If a number has been previously entered, display an error message and ask the user to re-try. Once the user successfully enters 5 unique numbers, sort them and display the result on the console.</a:t>
            </a:r>
          </a:p>
        </p:txBody>
      </p:sp>
    </p:spTree>
    <p:extLst>
      <p:ext uri="{BB962C8B-B14F-4D97-AF65-F5344CB8AC3E}">
        <p14:creationId xmlns:p14="http://schemas.microsoft.com/office/powerpoint/2010/main" val="3596544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F684932-30AF-4B27-B47E-197F8F0E0340}"/>
              </a:ext>
            </a:extLst>
          </p:cNvPr>
          <p:cNvSpPr/>
          <p:nvPr/>
        </p:nvSpPr>
        <p:spPr>
          <a:xfrm>
            <a:off x="1323703" y="323367"/>
            <a:ext cx="9875520" cy="6555641"/>
          </a:xfrm>
          <a:prstGeom prst="rect">
            <a:avLst/>
          </a:prstGeom>
        </p:spPr>
        <p:txBody>
          <a:bodyPr wrap="square">
            <a:spAutoFit/>
          </a:bodyPr>
          <a:lstStyle/>
          <a:p>
            <a:r>
              <a:rPr lang="en-GB" sz="1200" b="1" dirty="0">
                <a:solidFill>
                  <a:srgbClr val="0000FF"/>
                </a:solidFill>
                <a:latin typeface="Consolas" panose="020B0609020204030204" pitchFamily="49" charset="0"/>
              </a:rPr>
              <a:t>using</a:t>
            </a:r>
            <a:r>
              <a:rPr lang="en-GB" sz="1200" b="1" dirty="0">
                <a:solidFill>
                  <a:srgbClr val="000000"/>
                </a:solidFill>
                <a:latin typeface="Consolas" panose="020B0609020204030204" pitchFamily="49" charset="0"/>
              </a:rPr>
              <a:t> System;</a:t>
            </a:r>
          </a:p>
          <a:p>
            <a:r>
              <a:rPr lang="en-GB" sz="1200" b="1" dirty="0">
                <a:solidFill>
                  <a:srgbClr val="0000FF"/>
                </a:solidFill>
                <a:latin typeface="Consolas" panose="020B0609020204030204" pitchFamily="49" charset="0"/>
              </a:rPr>
              <a:t>using</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System.Collections.Generic</a:t>
            </a:r>
            <a:r>
              <a:rPr lang="en-GB" sz="1200" b="1" dirty="0">
                <a:solidFill>
                  <a:srgbClr val="000000"/>
                </a:solidFill>
                <a:latin typeface="Consolas" panose="020B0609020204030204" pitchFamily="49" charset="0"/>
              </a:rPr>
              <a:t>;</a:t>
            </a:r>
          </a:p>
          <a:p>
            <a:endParaRPr lang="en-GB" sz="1200" b="1" dirty="0">
              <a:solidFill>
                <a:srgbClr val="000000"/>
              </a:solidFill>
              <a:latin typeface="Consolas" panose="020B0609020204030204" pitchFamily="49" charset="0"/>
            </a:endParaRPr>
          </a:p>
          <a:p>
            <a:r>
              <a:rPr lang="en-GB" sz="1200" b="1" dirty="0">
                <a:solidFill>
                  <a:srgbClr val="0000FF"/>
                </a:solidFill>
                <a:latin typeface="Consolas" panose="020B0609020204030204" pitchFamily="49" charset="0"/>
              </a:rPr>
              <a:t>namespace</a:t>
            </a:r>
            <a:r>
              <a:rPr lang="en-GB" sz="1200" b="1" dirty="0">
                <a:solidFill>
                  <a:srgbClr val="000000"/>
                </a:solidFill>
                <a:latin typeface="Consolas" panose="020B0609020204030204" pitchFamily="49" charset="0"/>
              </a:rPr>
              <a:t> CSharp1Exercises.ArrayandLists</a:t>
            </a:r>
          </a:p>
          <a:p>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class</a:t>
            </a:r>
            <a:r>
              <a:rPr lang="en-GB" sz="1200" b="1" dirty="0">
                <a:solidFill>
                  <a:srgbClr val="000000"/>
                </a:solidFill>
                <a:latin typeface="Consolas" panose="020B0609020204030204" pitchFamily="49" charset="0"/>
              </a:rPr>
              <a:t> </a:t>
            </a:r>
            <a:r>
              <a:rPr lang="en-GB" sz="1200" b="1" dirty="0">
                <a:solidFill>
                  <a:srgbClr val="2B91AF"/>
                </a:solidFill>
                <a:latin typeface="Consolas" panose="020B0609020204030204" pitchFamily="49" charset="0"/>
              </a:rPr>
              <a:t>Conditionals</a:t>
            </a:r>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static</a:t>
            </a:r>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void</a:t>
            </a:r>
            <a:r>
              <a:rPr lang="en-GB" sz="1200" b="1" dirty="0">
                <a:solidFill>
                  <a:srgbClr val="000000"/>
                </a:solidFill>
                <a:latin typeface="Consolas" panose="020B0609020204030204" pitchFamily="49" charset="0"/>
              </a:rPr>
              <a:t> Main(</a:t>
            </a:r>
            <a:r>
              <a:rPr lang="en-GB" sz="1200" b="1" dirty="0">
                <a:solidFill>
                  <a:srgbClr val="0000FF"/>
                </a:solidFill>
                <a:latin typeface="Consolas" panose="020B0609020204030204" pitchFamily="49" charset="0"/>
              </a:rPr>
              <a:t>string</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args</a:t>
            </a:r>
            <a:r>
              <a:rPr lang="en-GB" sz="1200" b="1" dirty="0">
                <a:solidFill>
                  <a:srgbClr val="000000"/>
                </a:solidFill>
                <a:latin typeface="Consolas" panose="020B0609020204030204" pitchFamily="49" charset="0"/>
              </a:rPr>
              <a:t>)</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var</a:t>
            </a:r>
            <a:r>
              <a:rPr lang="en-GB" sz="1200" b="1" dirty="0">
                <a:solidFill>
                  <a:srgbClr val="000000"/>
                </a:solidFill>
                <a:latin typeface="Consolas" panose="020B0609020204030204" pitchFamily="49" charset="0"/>
              </a:rPr>
              <a:t> numbers = </a:t>
            </a:r>
            <a:r>
              <a:rPr lang="en-GB" sz="1200" b="1" dirty="0">
                <a:solidFill>
                  <a:srgbClr val="0000FF"/>
                </a:solidFill>
                <a:latin typeface="Consolas" panose="020B0609020204030204" pitchFamily="49" charset="0"/>
              </a:rPr>
              <a:t>new</a:t>
            </a:r>
            <a:r>
              <a:rPr lang="en-GB" sz="1200" b="1" dirty="0">
                <a:solidFill>
                  <a:srgbClr val="000000"/>
                </a:solidFill>
                <a:latin typeface="Consolas" panose="020B0609020204030204" pitchFamily="49" charset="0"/>
              </a:rPr>
              <a:t> List&lt;</a:t>
            </a:r>
            <a:r>
              <a:rPr lang="en-GB" sz="1200" b="1" dirty="0">
                <a:solidFill>
                  <a:srgbClr val="0000FF"/>
                </a:solidFill>
                <a:latin typeface="Consolas" panose="020B0609020204030204" pitchFamily="49" charset="0"/>
              </a:rPr>
              <a:t>int</a:t>
            </a:r>
            <a:r>
              <a:rPr lang="en-GB" sz="1200" b="1" dirty="0">
                <a:solidFill>
                  <a:srgbClr val="000000"/>
                </a:solidFill>
                <a:latin typeface="Consolas" panose="020B0609020204030204" pitchFamily="49" charset="0"/>
              </a:rPr>
              <a:t>&gt;();</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while</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numbers.Count</a:t>
            </a:r>
            <a:r>
              <a:rPr lang="en-GB" sz="1200" b="1" dirty="0">
                <a:solidFill>
                  <a:srgbClr val="000000"/>
                </a:solidFill>
                <a:latin typeface="Consolas" panose="020B0609020204030204" pitchFamily="49" charset="0"/>
              </a:rPr>
              <a:t> &lt; 5)</a:t>
            </a: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Console.Write</a:t>
            </a:r>
            <a:r>
              <a:rPr lang="en-GB" sz="1200" b="1" dirty="0">
                <a:solidFill>
                  <a:srgbClr val="000000"/>
                </a:solidFill>
                <a:latin typeface="Consolas" panose="020B0609020204030204" pitchFamily="49" charset="0"/>
              </a:rPr>
              <a:t>(</a:t>
            </a:r>
            <a:r>
              <a:rPr lang="en-GB" sz="1200" b="1" dirty="0">
                <a:solidFill>
                  <a:srgbClr val="A31515"/>
                </a:solidFill>
                <a:latin typeface="Consolas" panose="020B0609020204030204" pitchFamily="49" charset="0"/>
              </a:rPr>
              <a:t>"Enter a number: "</a:t>
            </a:r>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var</a:t>
            </a:r>
            <a:r>
              <a:rPr lang="en-GB" sz="1200" b="1" dirty="0">
                <a:solidFill>
                  <a:srgbClr val="000000"/>
                </a:solidFill>
                <a:latin typeface="Consolas" panose="020B0609020204030204" pitchFamily="49" charset="0"/>
              </a:rPr>
              <a:t> number = Convert.ToInt32(</a:t>
            </a:r>
            <a:r>
              <a:rPr lang="en-GB" sz="1200" b="1" dirty="0" err="1">
                <a:solidFill>
                  <a:srgbClr val="000000"/>
                </a:solidFill>
                <a:latin typeface="Consolas" panose="020B0609020204030204" pitchFamily="49" charset="0"/>
              </a:rPr>
              <a:t>Console.ReadLine</a:t>
            </a:r>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if</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numbers.Contains</a:t>
            </a:r>
            <a:r>
              <a:rPr lang="en-GB" sz="1200" b="1" dirty="0">
                <a:solidFill>
                  <a:srgbClr val="000000"/>
                </a:solidFill>
                <a:latin typeface="Consolas" panose="020B0609020204030204" pitchFamily="49" charset="0"/>
              </a:rPr>
              <a:t>(number))</a:t>
            </a: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Console.WriteLine</a:t>
            </a:r>
            <a:r>
              <a:rPr lang="en-GB" sz="1200" b="1" dirty="0">
                <a:solidFill>
                  <a:srgbClr val="000000"/>
                </a:solidFill>
                <a:latin typeface="Consolas" panose="020B0609020204030204" pitchFamily="49" charset="0"/>
              </a:rPr>
              <a:t>(</a:t>
            </a:r>
            <a:r>
              <a:rPr lang="en-GB" sz="1200" b="1" dirty="0">
                <a:solidFill>
                  <a:srgbClr val="A31515"/>
                </a:solidFill>
                <a:latin typeface="Consolas" panose="020B0609020204030204" pitchFamily="49" charset="0"/>
              </a:rPr>
              <a:t>"You've previously entered "</a:t>
            </a:r>
            <a:r>
              <a:rPr lang="en-GB" sz="1200" b="1" dirty="0">
                <a:solidFill>
                  <a:srgbClr val="000000"/>
                </a:solidFill>
                <a:latin typeface="Consolas" panose="020B0609020204030204" pitchFamily="49" charset="0"/>
              </a:rPr>
              <a:t> + number);</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continue</a:t>
            </a:r>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numbers.Add</a:t>
            </a:r>
            <a:r>
              <a:rPr lang="en-GB" sz="1200" b="1" dirty="0">
                <a:solidFill>
                  <a:srgbClr val="000000"/>
                </a:solidFill>
                <a:latin typeface="Consolas" panose="020B0609020204030204" pitchFamily="49" charset="0"/>
              </a:rPr>
              <a:t>(number);</a:t>
            </a:r>
          </a:p>
          <a:p>
            <a:r>
              <a:rPr lang="en-GB" sz="1200" b="1" dirty="0">
                <a:solidFill>
                  <a:srgbClr val="000000"/>
                </a:solidFill>
                <a:latin typeface="Consolas" panose="020B0609020204030204" pitchFamily="49" charset="0"/>
              </a:rPr>
              <a:t>            }</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numbers.Sort</a:t>
            </a:r>
            <a:r>
              <a:rPr lang="en-GB" sz="1200" b="1" dirty="0">
                <a:solidFill>
                  <a:srgbClr val="000000"/>
                </a:solidFill>
                <a:latin typeface="Consolas" panose="020B0609020204030204" pitchFamily="49" charset="0"/>
              </a:rPr>
              <a:t>();</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foreach</a:t>
            </a:r>
            <a:r>
              <a:rPr lang="en-GB" sz="1200" b="1" dirty="0">
                <a:solidFill>
                  <a:srgbClr val="000000"/>
                </a:solidFill>
                <a:latin typeface="Consolas" panose="020B0609020204030204" pitchFamily="49" charset="0"/>
              </a:rPr>
              <a:t> (var number </a:t>
            </a:r>
            <a:r>
              <a:rPr lang="en-GB" sz="1200" b="1" dirty="0">
                <a:solidFill>
                  <a:srgbClr val="0000FF"/>
                </a:solidFill>
                <a:latin typeface="Consolas" panose="020B0609020204030204" pitchFamily="49" charset="0"/>
              </a:rPr>
              <a:t>in</a:t>
            </a:r>
            <a:r>
              <a:rPr lang="en-GB" sz="1200" b="1" dirty="0">
                <a:solidFill>
                  <a:srgbClr val="000000"/>
                </a:solidFill>
                <a:latin typeface="Consolas" panose="020B0609020204030204" pitchFamily="49" charset="0"/>
              </a:rPr>
              <a:t> numbers)</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Console.WriteLine</a:t>
            </a:r>
            <a:r>
              <a:rPr lang="en-GB" sz="1200" b="1" dirty="0">
                <a:solidFill>
                  <a:srgbClr val="000000"/>
                </a:solidFill>
                <a:latin typeface="Consolas" panose="020B0609020204030204" pitchFamily="49" charset="0"/>
              </a:rPr>
              <a:t>(number);</a:t>
            </a:r>
          </a:p>
          <a:p>
            <a:r>
              <a:rPr lang="en-GB" sz="1200" b="1" dirty="0">
                <a:solidFill>
                  <a:srgbClr val="000000"/>
                </a:solidFill>
                <a:latin typeface="Consolas" panose="020B0609020204030204" pitchFamily="49" charset="0"/>
              </a:rPr>
              <a:t>        }</a:t>
            </a:r>
          </a:p>
          <a:p>
            <a:endParaRPr lang="en-GB" sz="1200" b="1" dirty="0">
              <a:solidFill>
                <a:srgbClr val="000000"/>
              </a:solidFill>
              <a:latin typeface="Consolas" panose="020B0609020204030204" pitchFamily="49" charset="0"/>
            </a:endParaRP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a:t>
            </a:r>
            <a:endParaRPr lang="en-GB" sz="3200" b="1" dirty="0"/>
          </a:p>
        </p:txBody>
      </p:sp>
    </p:spTree>
    <p:extLst>
      <p:ext uri="{BB962C8B-B14F-4D97-AF65-F5344CB8AC3E}">
        <p14:creationId xmlns:p14="http://schemas.microsoft.com/office/powerpoint/2010/main" val="3890884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A4B31-EDA7-4308-95D4-6534E706FF82}"/>
              </a:ext>
            </a:extLst>
          </p:cNvPr>
          <p:cNvSpPr>
            <a:spLocks noGrp="1"/>
          </p:cNvSpPr>
          <p:nvPr>
            <p:ph type="title"/>
          </p:nvPr>
        </p:nvSpPr>
        <p:spPr>
          <a:xfrm>
            <a:off x="1116875" y="2376804"/>
            <a:ext cx="10515600" cy="1325563"/>
          </a:xfrm>
        </p:spPr>
        <p:txBody>
          <a:bodyPr>
            <a:noAutofit/>
          </a:bodyPr>
          <a:lstStyle/>
          <a:p>
            <a:r>
              <a:rPr lang="en-GB" sz="4800" b="1" dirty="0"/>
              <a:t>Write a program and ask the user to continuously enter a number or type "Quit" to exit. The list of numbers may include duplicates. Display the unique numbers that the user has entered.</a:t>
            </a:r>
            <a:br>
              <a:rPr lang="en-GB" sz="4800" b="1" dirty="0"/>
            </a:br>
            <a:endParaRPr lang="en-GB" sz="4800" b="1" dirty="0"/>
          </a:p>
        </p:txBody>
      </p:sp>
    </p:spTree>
    <p:extLst>
      <p:ext uri="{BB962C8B-B14F-4D97-AF65-F5344CB8AC3E}">
        <p14:creationId xmlns:p14="http://schemas.microsoft.com/office/powerpoint/2010/main" val="822670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E2F6959-9BFB-4DED-ACD5-450E3B30557C}"/>
              </a:ext>
            </a:extLst>
          </p:cNvPr>
          <p:cNvSpPr/>
          <p:nvPr/>
        </p:nvSpPr>
        <p:spPr>
          <a:xfrm>
            <a:off x="957942" y="151179"/>
            <a:ext cx="9788435" cy="6555641"/>
          </a:xfrm>
          <a:prstGeom prst="rect">
            <a:avLst/>
          </a:prstGeom>
        </p:spPr>
        <p:txBody>
          <a:bodyPr wrap="square">
            <a:spAutoFit/>
          </a:bodyPr>
          <a:lstStyle/>
          <a:p>
            <a:r>
              <a:rPr lang="en-GB" sz="1050" b="1" dirty="0">
                <a:solidFill>
                  <a:srgbClr val="0000FF"/>
                </a:solidFill>
                <a:latin typeface="Consolas" panose="020B0609020204030204" pitchFamily="49" charset="0"/>
              </a:rPr>
              <a:t>using</a:t>
            </a:r>
            <a:r>
              <a:rPr lang="en-GB" sz="1050" b="1" dirty="0">
                <a:solidFill>
                  <a:srgbClr val="000000"/>
                </a:solidFill>
                <a:latin typeface="Consolas" panose="020B0609020204030204" pitchFamily="49" charset="0"/>
              </a:rPr>
              <a:t> System;</a:t>
            </a:r>
          </a:p>
          <a:p>
            <a:r>
              <a:rPr lang="en-GB" sz="1050" b="1" dirty="0">
                <a:solidFill>
                  <a:srgbClr val="0000FF"/>
                </a:solidFill>
                <a:latin typeface="Consolas" panose="020B0609020204030204" pitchFamily="49" charset="0"/>
              </a:rPr>
              <a:t>using</a:t>
            </a:r>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System.Collections.Generic</a:t>
            </a:r>
            <a:r>
              <a:rPr lang="en-GB" sz="1050" b="1" dirty="0">
                <a:solidFill>
                  <a:srgbClr val="000000"/>
                </a:solidFill>
                <a:latin typeface="Consolas" panose="020B0609020204030204" pitchFamily="49" charset="0"/>
              </a:rPr>
              <a:t>;</a:t>
            </a:r>
          </a:p>
          <a:p>
            <a:endParaRPr lang="en-GB" sz="1050" b="1" dirty="0">
              <a:solidFill>
                <a:srgbClr val="000000"/>
              </a:solidFill>
              <a:latin typeface="Consolas" panose="020B0609020204030204" pitchFamily="49" charset="0"/>
            </a:endParaRPr>
          </a:p>
          <a:p>
            <a:r>
              <a:rPr lang="en-GB" sz="1050" b="1" dirty="0">
                <a:solidFill>
                  <a:srgbClr val="0000FF"/>
                </a:solidFill>
                <a:latin typeface="Consolas" panose="020B0609020204030204" pitchFamily="49" charset="0"/>
              </a:rPr>
              <a:t>namespace</a:t>
            </a:r>
            <a:r>
              <a:rPr lang="en-GB" sz="1050" b="1" dirty="0">
                <a:solidFill>
                  <a:srgbClr val="000000"/>
                </a:solidFill>
                <a:latin typeface="Consolas" panose="020B0609020204030204" pitchFamily="49" charset="0"/>
              </a:rPr>
              <a:t> CSharp1Exercises.ArrayandLists</a:t>
            </a:r>
          </a:p>
          <a:p>
            <a:r>
              <a:rPr lang="en-GB" sz="1050" b="1" dirty="0">
                <a:solidFill>
                  <a:srgbClr val="000000"/>
                </a:solidFill>
                <a:latin typeface="Consolas" panose="020B0609020204030204" pitchFamily="49" charset="0"/>
              </a:rPr>
              <a:t>{</a:t>
            </a: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class</a:t>
            </a:r>
            <a:r>
              <a:rPr lang="en-GB" sz="1050" b="1" dirty="0">
                <a:solidFill>
                  <a:srgbClr val="000000"/>
                </a:solidFill>
                <a:latin typeface="Consolas" panose="020B0609020204030204" pitchFamily="49" charset="0"/>
              </a:rPr>
              <a:t> </a:t>
            </a:r>
            <a:r>
              <a:rPr lang="en-GB" sz="1050" b="1" dirty="0">
                <a:solidFill>
                  <a:srgbClr val="2B91AF"/>
                </a:solidFill>
                <a:latin typeface="Consolas" panose="020B0609020204030204" pitchFamily="49" charset="0"/>
              </a:rPr>
              <a:t>Conditionals</a:t>
            </a:r>
            <a:endParaRPr lang="en-GB" sz="1050" b="1" dirty="0">
              <a:solidFill>
                <a:srgbClr val="000000"/>
              </a:solidFill>
              <a:latin typeface="Consolas" panose="020B0609020204030204" pitchFamily="49" charset="0"/>
            </a:endParaRPr>
          </a:p>
          <a:p>
            <a:r>
              <a:rPr lang="en-GB" sz="1050" b="1" dirty="0">
                <a:solidFill>
                  <a:srgbClr val="000000"/>
                </a:solidFill>
                <a:latin typeface="Consolas" panose="020B0609020204030204" pitchFamily="49" charset="0"/>
              </a:rPr>
              <a:t>    {</a:t>
            </a: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static</a:t>
            </a:r>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void</a:t>
            </a:r>
            <a:r>
              <a:rPr lang="en-GB" sz="1050" b="1" dirty="0">
                <a:solidFill>
                  <a:srgbClr val="000000"/>
                </a:solidFill>
                <a:latin typeface="Consolas" panose="020B0609020204030204" pitchFamily="49" charset="0"/>
              </a:rPr>
              <a:t> Main(</a:t>
            </a:r>
            <a:r>
              <a:rPr lang="en-GB" sz="1050" b="1" dirty="0">
                <a:solidFill>
                  <a:srgbClr val="0000FF"/>
                </a:solidFill>
                <a:latin typeface="Consolas" panose="020B0609020204030204" pitchFamily="49" charset="0"/>
              </a:rPr>
              <a:t>string</a:t>
            </a:r>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args</a:t>
            </a:r>
            <a:r>
              <a:rPr lang="en-GB" sz="1050" b="1" dirty="0">
                <a:solidFill>
                  <a:srgbClr val="000000"/>
                </a:solidFill>
                <a:latin typeface="Consolas" panose="020B0609020204030204" pitchFamily="49" charset="0"/>
              </a:rPr>
              <a:t>)</a:t>
            </a:r>
          </a:p>
          <a:p>
            <a:endParaRPr lang="en-GB" sz="1050" b="1" dirty="0">
              <a:solidFill>
                <a:srgbClr val="000000"/>
              </a:solidFill>
              <a:latin typeface="Consolas" panose="020B0609020204030204" pitchFamily="49" charset="0"/>
            </a:endParaRPr>
          </a:p>
          <a:p>
            <a:r>
              <a:rPr lang="en-GB" sz="1050" b="1" dirty="0">
                <a:solidFill>
                  <a:srgbClr val="000000"/>
                </a:solidFill>
                <a:latin typeface="Consolas" panose="020B0609020204030204" pitchFamily="49" charset="0"/>
              </a:rPr>
              <a:t>        {</a:t>
            </a: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var</a:t>
            </a:r>
            <a:r>
              <a:rPr lang="en-GB" sz="1050" b="1" dirty="0">
                <a:solidFill>
                  <a:srgbClr val="000000"/>
                </a:solidFill>
                <a:latin typeface="Consolas" panose="020B0609020204030204" pitchFamily="49" charset="0"/>
              </a:rPr>
              <a:t> numbers = </a:t>
            </a:r>
            <a:r>
              <a:rPr lang="en-GB" sz="1050" b="1" dirty="0">
                <a:solidFill>
                  <a:srgbClr val="0000FF"/>
                </a:solidFill>
                <a:latin typeface="Consolas" panose="020B0609020204030204" pitchFamily="49" charset="0"/>
              </a:rPr>
              <a:t>new</a:t>
            </a:r>
            <a:r>
              <a:rPr lang="en-GB" sz="1050" b="1" dirty="0">
                <a:solidFill>
                  <a:srgbClr val="000000"/>
                </a:solidFill>
                <a:latin typeface="Consolas" panose="020B0609020204030204" pitchFamily="49" charset="0"/>
              </a:rPr>
              <a:t> List&lt;</a:t>
            </a:r>
            <a:r>
              <a:rPr lang="en-GB" sz="1050" b="1" dirty="0">
                <a:solidFill>
                  <a:srgbClr val="0000FF"/>
                </a:solidFill>
                <a:latin typeface="Consolas" panose="020B0609020204030204" pitchFamily="49" charset="0"/>
              </a:rPr>
              <a:t>int</a:t>
            </a:r>
            <a:r>
              <a:rPr lang="en-GB" sz="1050" b="1" dirty="0">
                <a:solidFill>
                  <a:srgbClr val="000000"/>
                </a:solidFill>
                <a:latin typeface="Consolas" panose="020B0609020204030204" pitchFamily="49" charset="0"/>
              </a:rPr>
              <a:t>&gt;();</a:t>
            </a:r>
          </a:p>
          <a:p>
            <a:endParaRPr lang="en-GB" sz="1050" b="1" dirty="0">
              <a:solidFill>
                <a:srgbClr val="000000"/>
              </a:solidFill>
              <a:latin typeface="Consolas" panose="020B0609020204030204" pitchFamily="49" charset="0"/>
            </a:endParaRP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while</a:t>
            </a:r>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true</a:t>
            </a:r>
            <a:r>
              <a:rPr lang="en-GB" sz="1050" b="1" dirty="0">
                <a:solidFill>
                  <a:srgbClr val="000000"/>
                </a:solidFill>
                <a:latin typeface="Consolas" panose="020B0609020204030204" pitchFamily="49" charset="0"/>
              </a:rPr>
              <a:t>)</a:t>
            </a:r>
          </a:p>
          <a:p>
            <a:r>
              <a:rPr lang="en-GB" sz="1050" b="1" dirty="0">
                <a:solidFill>
                  <a:srgbClr val="000000"/>
                </a:solidFill>
                <a:latin typeface="Consolas" panose="020B0609020204030204" pitchFamily="49" charset="0"/>
              </a:rPr>
              <a:t>            {</a:t>
            </a:r>
          </a:p>
          <a:p>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Console.Write</a:t>
            </a:r>
            <a:r>
              <a:rPr lang="en-GB" sz="1050" b="1" dirty="0">
                <a:solidFill>
                  <a:srgbClr val="000000"/>
                </a:solidFill>
                <a:latin typeface="Consolas" panose="020B0609020204030204" pitchFamily="49" charset="0"/>
              </a:rPr>
              <a:t>(</a:t>
            </a:r>
            <a:r>
              <a:rPr lang="en-GB" sz="1050" b="1" dirty="0">
                <a:solidFill>
                  <a:srgbClr val="A31515"/>
                </a:solidFill>
                <a:latin typeface="Consolas" panose="020B0609020204030204" pitchFamily="49" charset="0"/>
              </a:rPr>
              <a:t>"Enter a number (or 'Quit' to exit): "</a:t>
            </a:r>
            <a:r>
              <a:rPr lang="en-GB" sz="1050" b="1" dirty="0">
                <a:solidFill>
                  <a:srgbClr val="000000"/>
                </a:solidFill>
                <a:latin typeface="Consolas" panose="020B0609020204030204" pitchFamily="49" charset="0"/>
              </a:rPr>
              <a:t>);</a:t>
            </a: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var</a:t>
            </a:r>
            <a:r>
              <a:rPr lang="en-GB" sz="1050" b="1" dirty="0">
                <a:solidFill>
                  <a:srgbClr val="000000"/>
                </a:solidFill>
                <a:latin typeface="Consolas" panose="020B0609020204030204" pitchFamily="49" charset="0"/>
              </a:rPr>
              <a:t> input = </a:t>
            </a:r>
            <a:r>
              <a:rPr lang="en-GB" sz="1050" b="1" dirty="0" err="1">
                <a:solidFill>
                  <a:srgbClr val="000000"/>
                </a:solidFill>
                <a:latin typeface="Consolas" panose="020B0609020204030204" pitchFamily="49" charset="0"/>
              </a:rPr>
              <a:t>Console.ReadLine</a:t>
            </a:r>
            <a:r>
              <a:rPr lang="en-GB" sz="1050" b="1" dirty="0">
                <a:solidFill>
                  <a:srgbClr val="000000"/>
                </a:solidFill>
                <a:latin typeface="Consolas" panose="020B0609020204030204" pitchFamily="49" charset="0"/>
              </a:rPr>
              <a:t>();</a:t>
            </a:r>
          </a:p>
          <a:p>
            <a:endParaRPr lang="en-GB" sz="1050" b="1" dirty="0">
              <a:solidFill>
                <a:srgbClr val="000000"/>
              </a:solidFill>
              <a:latin typeface="Consolas" panose="020B0609020204030204" pitchFamily="49" charset="0"/>
            </a:endParaRP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if</a:t>
            </a:r>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input.ToLower</a:t>
            </a:r>
            <a:r>
              <a:rPr lang="en-GB" sz="1050" b="1" dirty="0">
                <a:solidFill>
                  <a:srgbClr val="000000"/>
                </a:solidFill>
                <a:latin typeface="Consolas" panose="020B0609020204030204" pitchFamily="49" charset="0"/>
              </a:rPr>
              <a:t>() == </a:t>
            </a:r>
            <a:r>
              <a:rPr lang="en-GB" sz="1050" b="1" dirty="0">
                <a:solidFill>
                  <a:srgbClr val="A31515"/>
                </a:solidFill>
                <a:latin typeface="Consolas" panose="020B0609020204030204" pitchFamily="49" charset="0"/>
              </a:rPr>
              <a:t>"quit"</a:t>
            </a:r>
            <a:r>
              <a:rPr lang="en-GB" sz="1050" b="1" dirty="0">
                <a:solidFill>
                  <a:srgbClr val="000000"/>
                </a:solidFill>
                <a:latin typeface="Consolas" panose="020B0609020204030204" pitchFamily="49" charset="0"/>
              </a:rPr>
              <a:t>)</a:t>
            </a: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break</a:t>
            </a:r>
            <a:r>
              <a:rPr lang="en-GB" sz="1050" b="1" dirty="0">
                <a:solidFill>
                  <a:srgbClr val="000000"/>
                </a:solidFill>
                <a:latin typeface="Consolas" panose="020B0609020204030204" pitchFamily="49" charset="0"/>
              </a:rPr>
              <a:t>;</a:t>
            </a:r>
          </a:p>
          <a:p>
            <a:endParaRPr lang="en-GB" sz="1050" b="1" dirty="0">
              <a:solidFill>
                <a:srgbClr val="000000"/>
              </a:solidFill>
              <a:latin typeface="Consolas" panose="020B0609020204030204" pitchFamily="49" charset="0"/>
            </a:endParaRPr>
          </a:p>
          <a:p>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numbers.Add</a:t>
            </a:r>
            <a:r>
              <a:rPr lang="en-GB" sz="1050" b="1" dirty="0">
                <a:solidFill>
                  <a:srgbClr val="000000"/>
                </a:solidFill>
                <a:latin typeface="Consolas" panose="020B0609020204030204" pitchFamily="49" charset="0"/>
              </a:rPr>
              <a:t>(Convert.ToInt32(input));</a:t>
            </a:r>
          </a:p>
          <a:p>
            <a:r>
              <a:rPr lang="en-GB" sz="1050" b="1" dirty="0">
                <a:solidFill>
                  <a:srgbClr val="000000"/>
                </a:solidFill>
                <a:latin typeface="Consolas" panose="020B0609020204030204" pitchFamily="49" charset="0"/>
              </a:rPr>
              <a:t>            }</a:t>
            </a:r>
          </a:p>
          <a:p>
            <a:endParaRPr lang="en-GB" sz="1050" b="1" dirty="0">
              <a:solidFill>
                <a:srgbClr val="000000"/>
              </a:solidFill>
              <a:latin typeface="Consolas" panose="020B0609020204030204" pitchFamily="49" charset="0"/>
            </a:endParaRP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var</a:t>
            </a:r>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uniques</a:t>
            </a:r>
            <a:r>
              <a:rPr lang="en-GB" sz="1050" b="1" dirty="0">
                <a:solidFill>
                  <a:srgbClr val="000000"/>
                </a:solidFill>
                <a:latin typeface="Consolas" panose="020B0609020204030204" pitchFamily="49" charset="0"/>
              </a:rPr>
              <a:t> = </a:t>
            </a:r>
            <a:r>
              <a:rPr lang="en-GB" sz="1050" b="1" dirty="0">
                <a:solidFill>
                  <a:srgbClr val="0000FF"/>
                </a:solidFill>
                <a:latin typeface="Consolas" panose="020B0609020204030204" pitchFamily="49" charset="0"/>
              </a:rPr>
              <a:t>new</a:t>
            </a:r>
            <a:r>
              <a:rPr lang="en-GB" sz="1050" b="1" dirty="0">
                <a:solidFill>
                  <a:srgbClr val="000000"/>
                </a:solidFill>
                <a:latin typeface="Consolas" panose="020B0609020204030204" pitchFamily="49" charset="0"/>
              </a:rPr>
              <a:t> List&lt;</a:t>
            </a:r>
            <a:r>
              <a:rPr lang="en-GB" sz="1050" b="1" dirty="0">
                <a:solidFill>
                  <a:srgbClr val="0000FF"/>
                </a:solidFill>
                <a:latin typeface="Consolas" panose="020B0609020204030204" pitchFamily="49" charset="0"/>
              </a:rPr>
              <a:t>int</a:t>
            </a:r>
            <a:r>
              <a:rPr lang="en-GB" sz="1050" b="1" dirty="0">
                <a:solidFill>
                  <a:srgbClr val="000000"/>
                </a:solidFill>
                <a:latin typeface="Consolas" panose="020B0609020204030204" pitchFamily="49" charset="0"/>
              </a:rPr>
              <a:t>&gt;();</a:t>
            </a: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foreach</a:t>
            </a:r>
            <a:r>
              <a:rPr lang="en-GB" sz="1050" b="1" dirty="0">
                <a:solidFill>
                  <a:srgbClr val="000000"/>
                </a:solidFill>
                <a:latin typeface="Consolas" panose="020B0609020204030204" pitchFamily="49" charset="0"/>
              </a:rPr>
              <a:t> (var number </a:t>
            </a:r>
            <a:r>
              <a:rPr lang="en-GB" sz="1050" b="1" dirty="0">
                <a:solidFill>
                  <a:srgbClr val="0000FF"/>
                </a:solidFill>
                <a:latin typeface="Consolas" panose="020B0609020204030204" pitchFamily="49" charset="0"/>
              </a:rPr>
              <a:t>in</a:t>
            </a:r>
            <a:r>
              <a:rPr lang="en-GB" sz="1050" b="1" dirty="0">
                <a:solidFill>
                  <a:srgbClr val="000000"/>
                </a:solidFill>
                <a:latin typeface="Consolas" panose="020B0609020204030204" pitchFamily="49" charset="0"/>
              </a:rPr>
              <a:t> numbers)</a:t>
            </a:r>
          </a:p>
          <a:p>
            <a:r>
              <a:rPr lang="en-GB" sz="1050" b="1" dirty="0">
                <a:solidFill>
                  <a:srgbClr val="000000"/>
                </a:solidFill>
                <a:latin typeface="Consolas" panose="020B0609020204030204" pitchFamily="49" charset="0"/>
              </a:rPr>
              <a:t>            {</a:t>
            </a: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if</a:t>
            </a:r>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uniques.Contains</a:t>
            </a:r>
            <a:r>
              <a:rPr lang="en-GB" sz="1050" b="1" dirty="0">
                <a:solidFill>
                  <a:srgbClr val="000000"/>
                </a:solidFill>
                <a:latin typeface="Consolas" panose="020B0609020204030204" pitchFamily="49" charset="0"/>
              </a:rPr>
              <a:t>(number))</a:t>
            </a:r>
          </a:p>
          <a:p>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uniques.Add</a:t>
            </a:r>
            <a:r>
              <a:rPr lang="en-GB" sz="1050" b="1" dirty="0">
                <a:solidFill>
                  <a:srgbClr val="000000"/>
                </a:solidFill>
                <a:latin typeface="Consolas" panose="020B0609020204030204" pitchFamily="49" charset="0"/>
              </a:rPr>
              <a:t>(number);</a:t>
            </a:r>
          </a:p>
          <a:p>
            <a:r>
              <a:rPr lang="en-GB" sz="1050" b="1" dirty="0">
                <a:solidFill>
                  <a:srgbClr val="000000"/>
                </a:solidFill>
                <a:latin typeface="Consolas" panose="020B0609020204030204" pitchFamily="49" charset="0"/>
              </a:rPr>
              <a:t>            }</a:t>
            </a:r>
          </a:p>
          <a:p>
            <a:endParaRPr lang="en-GB" sz="1050" b="1" dirty="0">
              <a:solidFill>
                <a:srgbClr val="000000"/>
              </a:solidFill>
              <a:latin typeface="Consolas" panose="020B0609020204030204" pitchFamily="49" charset="0"/>
            </a:endParaRPr>
          </a:p>
          <a:p>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Console.WriteLine</a:t>
            </a:r>
            <a:r>
              <a:rPr lang="en-GB" sz="1050" b="1" dirty="0">
                <a:solidFill>
                  <a:srgbClr val="000000"/>
                </a:solidFill>
                <a:latin typeface="Consolas" panose="020B0609020204030204" pitchFamily="49" charset="0"/>
              </a:rPr>
              <a:t>(</a:t>
            </a:r>
            <a:r>
              <a:rPr lang="en-GB" sz="1050" b="1" dirty="0">
                <a:solidFill>
                  <a:srgbClr val="A31515"/>
                </a:solidFill>
                <a:latin typeface="Consolas" panose="020B0609020204030204" pitchFamily="49" charset="0"/>
              </a:rPr>
              <a:t>"Unique numbers:"</a:t>
            </a:r>
            <a:r>
              <a:rPr lang="en-GB" sz="1050" b="1" dirty="0">
                <a:solidFill>
                  <a:srgbClr val="000000"/>
                </a:solidFill>
                <a:latin typeface="Consolas" panose="020B0609020204030204" pitchFamily="49" charset="0"/>
              </a:rPr>
              <a:t>);</a:t>
            </a:r>
          </a:p>
          <a:p>
            <a:r>
              <a:rPr lang="en-GB" sz="1050" b="1" dirty="0">
                <a:solidFill>
                  <a:srgbClr val="000000"/>
                </a:solidFill>
                <a:latin typeface="Consolas" panose="020B0609020204030204" pitchFamily="49" charset="0"/>
              </a:rPr>
              <a:t>            </a:t>
            </a:r>
            <a:r>
              <a:rPr lang="en-GB" sz="1050" b="1" dirty="0">
                <a:solidFill>
                  <a:srgbClr val="0000FF"/>
                </a:solidFill>
                <a:latin typeface="Consolas" panose="020B0609020204030204" pitchFamily="49" charset="0"/>
              </a:rPr>
              <a:t>foreach</a:t>
            </a:r>
            <a:r>
              <a:rPr lang="en-GB" sz="1050" b="1" dirty="0">
                <a:solidFill>
                  <a:srgbClr val="000000"/>
                </a:solidFill>
                <a:latin typeface="Consolas" panose="020B0609020204030204" pitchFamily="49" charset="0"/>
              </a:rPr>
              <a:t> (var number </a:t>
            </a:r>
            <a:r>
              <a:rPr lang="en-GB" sz="1050" b="1" dirty="0">
                <a:solidFill>
                  <a:srgbClr val="0000FF"/>
                </a:solidFill>
                <a:latin typeface="Consolas" panose="020B0609020204030204" pitchFamily="49" charset="0"/>
              </a:rPr>
              <a:t>in</a:t>
            </a:r>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uniques</a:t>
            </a:r>
            <a:r>
              <a:rPr lang="en-GB" sz="1050" b="1" dirty="0">
                <a:solidFill>
                  <a:srgbClr val="000000"/>
                </a:solidFill>
                <a:latin typeface="Consolas" panose="020B0609020204030204" pitchFamily="49" charset="0"/>
              </a:rPr>
              <a:t>)</a:t>
            </a:r>
          </a:p>
          <a:p>
            <a:r>
              <a:rPr lang="en-GB" sz="1050" b="1" dirty="0">
                <a:solidFill>
                  <a:srgbClr val="000000"/>
                </a:solidFill>
                <a:latin typeface="Consolas" panose="020B0609020204030204" pitchFamily="49" charset="0"/>
              </a:rPr>
              <a:t>                </a:t>
            </a:r>
            <a:r>
              <a:rPr lang="en-GB" sz="1050" b="1" dirty="0" err="1">
                <a:solidFill>
                  <a:srgbClr val="000000"/>
                </a:solidFill>
                <a:latin typeface="Consolas" panose="020B0609020204030204" pitchFamily="49" charset="0"/>
              </a:rPr>
              <a:t>Console.WriteLine</a:t>
            </a:r>
            <a:r>
              <a:rPr lang="en-GB" sz="1050" b="1" dirty="0">
                <a:solidFill>
                  <a:srgbClr val="000000"/>
                </a:solidFill>
                <a:latin typeface="Consolas" panose="020B0609020204030204" pitchFamily="49" charset="0"/>
              </a:rPr>
              <a:t>(number);</a:t>
            </a:r>
          </a:p>
          <a:p>
            <a:r>
              <a:rPr lang="en-GB" sz="1050" b="1" dirty="0">
                <a:solidFill>
                  <a:srgbClr val="000000"/>
                </a:solidFill>
                <a:latin typeface="Consolas" panose="020B0609020204030204" pitchFamily="49" charset="0"/>
              </a:rPr>
              <a:t>        }</a:t>
            </a:r>
          </a:p>
          <a:p>
            <a:endParaRPr lang="en-GB" sz="1050" b="1" dirty="0">
              <a:solidFill>
                <a:srgbClr val="000000"/>
              </a:solidFill>
              <a:latin typeface="Consolas" panose="020B0609020204030204" pitchFamily="49" charset="0"/>
            </a:endParaRPr>
          </a:p>
          <a:p>
            <a:endParaRPr lang="en-GB" sz="1050" b="1" dirty="0">
              <a:solidFill>
                <a:srgbClr val="000000"/>
              </a:solidFill>
              <a:latin typeface="Consolas" panose="020B0609020204030204" pitchFamily="49" charset="0"/>
            </a:endParaRPr>
          </a:p>
          <a:p>
            <a:endParaRPr lang="en-GB" sz="1050" b="1" dirty="0">
              <a:solidFill>
                <a:srgbClr val="000000"/>
              </a:solidFill>
              <a:latin typeface="Consolas" panose="020B0609020204030204" pitchFamily="49" charset="0"/>
            </a:endParaRPr>
          </a:p>
          <a:p>
            <a:r>
              <a:rPr lang="en-GB" sz="1050" b="1" dirty="0">
                <a:solidFill>
                  <a:srgbClr val="000000"/>
                </a:solidFill>
                <a:latin typeface="Consolas" panose="020B0609020204030204" pitchFamily="49" charset="0"/>
              </a:rPr>
              <a:t>    }</a:t>
            </a:r>
          </a:p>
          <a:p>
            <a:endParaRPr lang="en-GB" sz="1050" b="1" dirty="0">
              <a:solidFill>
                <a:srgbClr val="000000"/>
              </a:solidFill>
              <a:latin typeface="Consolas" panose="020B0609020204030204" pitchFamily="49" charset="0"/>
            </a:endParaRPr>
          </a:p>
          <a:p>
            <a:r>
              <a:rPr lang="en-GB" sz="1050" b="1" dirty="0">
                <a:solidFill>
                  <a:srgbClr val="000000"/>
                </a:solidFill>
                <a:latin typeface="Consolas" panose="020B0609020204030204" pitchFamily="49" charset="0"/>
              </a:rPr>
              <a:t>}</a:t>
            </a:r>
            <a:endParaRPr lang="en-GB" sz="2400" b="1" dirty="0"/>
          </a:p>
        </p:txBody>
      </p:sp>
    </p:spTree>
    <p:extLst>
      <p:ext uri="{BB962C8B-B14F-4D97-AF65-F5344CB8AC3E}">
        <p14:creationId xmlns:p14="http://schemas.microsoft.com/office/powerpoint/2010/main" val="34408047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BF054-E1C2-436A-A5F5-CEA62E90046A}"/>
              </a:ext>
            </a:extLst>
          </p:cNvPr>
          <p:cNvSpPr>
            <a:spLocks noGrp="1"/>
          </p:cNvSpPr>
          <p:nvPr>
            <p:ph type="title"/>
          </p:nvPr>
        </p:nvSpPr>
        <p:spPr>
          <a:xfrm>
            <a:off x="838200" y="3204120"/>
            <a:ext cx="10515600" cy="1325563"/>
          </a:xfrm>
        </p:spPr>
        <p:txBody>
          <a:bodyPr>
            <a:noAutofit/>
          </a:bodyPr>
          <a:lstStyle/>
          <a:p>
            <a:r>
              <a:rPr lang="en-GB" sz="4800" b="1" dirty="0"/>
              <a:t>Write a program and ask the user to supply a list of comma separated numbers (</a:t>
            </a:r>
            <a:r>
              <a:rPr lang="en-GB" sz="4800" b="1" dirty="0" err="1"/>
              <a:t>e.g</a:t>
            </a:r>
            <a:r>
              <a:rPr lang="en-GB" sz="4800" b="1" dirty="0"/>
              <a:t> 5, 1, 9, 2, 10). If the list is empty or includes less than 5 numbers, display "Invalid List" and ask the user to re-try; otherwise, display the 3 smallest numbers in the list.</a:t>
            </a:r>
            <a:br>
              <a:rPr lang="en-GB" sz="4800" b="1" dirty="0"/>
            </a:br>
            <a:endParaRPr lang="en-GB" sz="4800" b="1" dirty="0"/>
          </a:p>
        </p:txBody>
      </p:sp>
    </p:spTree>
    <p:extLst>
      <p:ext uri="{BB962C8B-B14F-4D97-AF65-F5344CB8AC3E}">
        <p14:creationId xmlns:p14="http://schemas.microsoft.com/office/powerpoint/2010/main" val="1887686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4E32D98-CAC1-43B6-9666-12D32A7719B6}"/>
              </a:ext>
            </a:extLst>
          </p:cNvPr>
          <p:cNvSpPr/>
          <p:nvPr/>
        </p:nvSpPr>
        <p:spPr>
          <a:xfrm>
            <a:off x="7254241" y="58846"/>
            <a:ext cx="3753394" cy="6740307"/>
          </a:xfrm>
          <a:prstGeom prst="rect">
            <a:avLst/>
          </a:prstGeom>
        </p:spPr>
        <p:txBody>
          <a:bodyPr wrap="square">
            <a:spAutoFit/>
          </a:bodyPr>
          <a:lstStyle/>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var</a:t>
            </a:r>
            <a:r>
              <a:rPr lang="en-GB" sz="1200" b="1" dirty="0">
                <a:solidFill>
                  <a:srgbClr val="000000"/>
                </a:solidFill>
                <a:latin typeface="Consolas" panose="020B0609020204030204" pitchFamily="49" charset="0"/>
              </a:rPr>
              <a:t> numbers = </a:t>
            </a:r>
            <a:r>
              <a:rPr lang="en-GB" sz="1200" b="1" dirty="0">
                <a:solidFill>
                  <a:srgbClr val="0000FF"/>
                </a:solidFill>
                <a:latin typeface="Consolas" panose="020B0609020204030204" pitchFamily="49" charset="0"/>
              </a:rPr>
              <a:t>new</a:t>
            </a:r>
            <a:r>
              <a:rPr lang="en-GB" sz="1200" b="1" dirty="0">
                <a:solidFill>
                  <a:srgbClr val="000000"/>
                </a:solidFill>
                <a:latin typeface="Consolas" panose="020B0609020204030204" pitchFamily="49" charset="0"/>
              </a:rPr>
              <a:t> List&lt;</a:t>
            </a:r>
            <a:r>
              <a:rPr lang="en-GB" sz="1200" b="1" dirty="0">
                <a:solidFill>
                  <a:srgbClr val="0000FF"/>
                </a:solidFill>
                <a:latin typeface="Consolas" panose="020B0609020204030204" pitchFamily="49" charset="0"/>
              </a:rPr>
              <a:t>int</a:t>
            </a:r>
            <a:r>
              <a:rPr lang="en-GB" sz="1200" b="1" dirty="0">
                <a:solidFill>
                  <a:srgbClr val="000000"/>
                </a:solidFill>
                <a:latin typeface="Consolas" panose="020B0609020204030204" pitchFamily="49" charset="0"/>
              </a:rPr>
              <a:t>&gt;();</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foreach</a:t>
            </a:r>
            <a:r>
              <a:rPr lang="en-GB" sz="1200" b="1" dirty="0">
                <a:solidFill>
                  <a:srgbClr val="000000"/>
                </a:solidFill>
                <a:latin typeface="Consolas" panose="020B0609020204030204" pitchFamily="49" charset="0"/>
              </a:rPr>
              <a:t> (var number </a:t>
            </a:r>
            <a:r>
              <a:rPr lang="en-GB" sz="1200" b="1" dirty="0">
                <a:solidFill>
                  <a:srgbClr val="0000FF"/>
                </a:solidFill>
                <a:latin typeface="Consolas" panose="020B0609020204030204" pitchFamily="49" charset="0"/>
              </a:rPr>
              <a:t>in</a:t>
            </a:r>
            <a:r>
              <a:rPr lang="en-GB" sz="1200" b="1" dirty="0">
                <a:solidFill>
                  <a:srgbClr val="000000"/>
                </a:solidFill>
                <a:latin typeface="Consolas" panose="020B0609020204030204" pitchFamily="49" charset="0"/>
              </a:rPr>
              <a:t> elements)</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numbers.Add</a:t>
            </a:r>
            <a:r>
              <a:rPr lang="en-GB" sz="1200" b="1" dirty="0">
                <a:solidFill>
                  <a:srgbClr val="000000"/>
                </a:solidFill>
                <a:latin typeface="Consolas" panose="020B0609020204030204" pitchFamily="49" charset="0"/>
              </a:rPr>
              <a:t>(Convert.ToInt32(number));</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var</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smallests</a:t>
            </a:r>
            <a:r>
              <a:rPr lang="en-GB" sz="1200" b="1" dirty="0">
                <a:solidFill>
                  <a:srgbClr val="000000"/>
                </a:solidFill>
                <a:latin typeface="Consolas" panose="020B0609020204030204" pitchFamily="49" charset="0"/>
              </a:rPr>
              <a:t> = </a:t>
            </a:r>
            <a:r>
              <a:rPr lang="en-GB" sz="1200" b="1" dirty="0">
                <a:solidFill>
                  <a:srgbClr val="0000FF"/>
                </a:solidFill>
                <a:latin typeface="Consolas" panose="020B0609020204030204" pitchFamily="49" charset="0"/>
              </a:rPr>
              <a:t>new</a:t>
            </a:r>
            <a:r>
              <a:rPr lang="en-GB" sz="1200" b="1" dirty="0">
                <a:solidFill>
                  <a:srgbClr val="000000"/>
                </a:solidFill>
                <a:latin typeface="Consolas" panose="020B0609020204030204" pitchFamily="49" charset="0"/>
              </a:rPr>
              <a:t> List&lt;</a:t>
            </a:r>
            <a:r>
              <a:rPr lang="en-GB" sz="1200" b="1" dirty="0">
                <a:solidFill>
                  <a:srgbClr val="0000FF"/>
                </a:solidFill>
                <a:latin typeface="Consolas" panose="020B0609020204030204" pitchFamily="49" charset="0"/>
              </a:rPr>
              <a:t>int</a:t>
            </a:r>
            <a:r>
              <a:rPr lang="en-GB" sz="1200" b="1" dirty="0">
                <a:solidFill>
                  <a:srgbClr val="000000"/>
                </a:solidFill>
                <a:latin typeface="Consolas" panose="020B0609020204030204" pitchFamily="49" charset="0"/>
              </a:rPr>
              <a:t>&gt;();</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while</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smallests.Count</a:t>
            </a:r>
            <a:r>
              <a:rPr lang="en-GB" sz="1200" b="1" dirty="0">
                <a:solidFill>
                  <a:srgbClr val="000000"/>
                </a:solidFill>
                <a:latin typeface="Consolas" panose="020B0609020204030204" pitchFamily="49" charset="0"/>
              </a:rPr>
              <a:t> &lt; 3)</a:t>
            </a: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r>
              <a:rPr lang="en-GB" sz="1200" b="1" dirty="0">
                <a:solidFill>
                  <a:srgbClr val="008000"/>
                </a:solidFill>
                <a:latin typeface="Consolas" panose="020B0609020204030204" pitchFamily="49" charset="0"/>
              </a:rPr>
              <a:t>// Assume the first number is the smallest</a:t>
            </a:r>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var</a:t>
            </a:r>
            <a:r>
              <a:rPr lang="en-GB" sz="1200" b="1" dirty="0">
                <a:solidFill>
                  <a:srgbClr val="000000"/>
                </a:solidFill>
                <a:latin typeface="Consolas" panose="020B0609020204030204" pitchFamily="49" charset="0"/>
              </a:rPr>
              <a:t> min = numbers[0];</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foreach</a:t>
            </a:r>
            <a:r>
              <a:rPr lang="en-GB" sz="1200" b="1" dirty="0">
                <a:solidFill>
                  <a:srgbClr val="000000"/>
                </a:solidFill>
                <a:latin typeface="Consolas" panose="020B0609020204030204" pitchFamily="49" charset="0"/>
              </a:rPr>
              <a:t> (var number </a:t>
            </a:r>
            <a:r>
              <a:rPr lang="en-GB" sz="1200" b="1" dirty="0">
                <a:solidFill>
                  <a:srgbClr val="0000FF"/>
                </a:solidFill>
                <a:latin typeface="Consolas" panose="020B0609020204030204" pitchFamily="49" charset="0"/>
              </a:rPr>
              <a:t>in</a:t>
            </a:r>
            <a:r>
              <a:rPr lang="en-GB" sz="1200" b="1" dirty="0">
                <a:solidFill>
                  <a:srgbClr val="000000"/>
                </a:solidFill>
                <a:latin typeface="Consolas" panose="020B0609020204030204" pitchFamily="49" charset="0"/>
              </a:rPr>
              <a:t> numbers)</a:t>
            </a: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if</a:t>
            </a:r>
            <a:r>
              <a:rPr lang="en-GB" sz="1200" b="1" dirty="0">
                <a:solidFill>
                  <a:srgbClr val="000000"/>
                </a:solidFill>
                <a:latin typeface="Consolas" panose="020B0609020204030204" pitchFamily="49" charset="0"/>
              </a:rPr>
              <a:t> (number &lt; min)</a:t>
            </a:r>
          </a:p>
          <a:p>
            <a:r>
              <a:rPr lang="en-GB" sz="1200" b="1" dirty="0">
                <a:solidFill>
                  <a:srgbClr val="000000"/>
                </a:solidFill>
                <a:latin typeface="Consolas" panose="020B0609020204030204" pitchFamily="49" charset="0"/>
              </a:rPr>
              <a:t>                        min = number;</a:t>
            </a: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smallests.Add</a:t>
            </a:r>
            <a:r>
              <a:rPr lang="en-GB" sz="1200" b="1" dirty="0">
                <a:solidFill>
                  <a:srgbClr val="000000"/>
                </a:solidFill>
                <a:latin typeface="Consolas" panose="020B0609020204030204" pitchFamily="49" charset="0"/>
              </a:rPr>
              <a:t>(min);</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numbers.Remove</a:t>
            </a:r>
            <a:r>
              <a:rPr lang="en-GB" sz="1200" b="1" dirty="0">
                <a:solidFill>
                  <a:srgbClr val="000000"/>
                </a:solidFill>
                <a:latin typeface="Consolas" panose="020B0609020204030204" pitchFamily="49" charset="0"/>
              </a:rPr>
              <a:t>(min);</a:t>
            </a:r>
          </a:p>
          <a:p>
            <a:r>
              <a:rPr lang="en-GB" sz="1200" b="1" dirty="0">
                <a:solidFill>
                  <a:srgbClr val="000000"/>
                </a:solidFill>
                <a:latin typeface="Consolas" panose="020B0609020204030204" pitchFamily="49" charset="0"/>
              </a:rPr>
              <a:t>            }</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Console.WriteLine</a:t>
            </a:r>
            <a:r>
              <a:rPr lang="en-GB" sz="1200" b="1" dirty="0">
                <a:solidFill>
                  <a:srgbClr val="000000"/>
                </a:solidFill>
                <a:latin typeface="Consolas" panose="020B0609020204030204" pitchFamily="49" charset="0"/>
              </a:rPr>
              <a:t>(</a:t>
            </a:r>
            <a:r>
              <a:rPr lang="en-GB" sz="1200" b="1" dirty="0">
                <a:solidFill>
                  <a:srgbClr val="A31515"/>
                </a:solidFill>
                <a:latin typeface="Consolas" panose="020B0609020204030204" pitchFamily="49" charset="0"/>
              </a:rPr>
              <a:t>"The 3 smallest numbers are: "</a:t>
            </a:r>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foreach</a:t>
            </a:r>
            <a:r>
              <a:rPr lang="en-GB" sz="1200" b="1" dirty="0">
                <a:solidFill>
                  <a:srgbClr val="000000"/>
                </a:solidFill>
                <a:latin typeface="Consolas" panose="020B0609020204030204" pitchFamily="49" charset="0"/>
              </a:rPr>
              <a:t> (var number </a:t>
            </a:r>
            <a:r>
              <a:rPr lang="en-GB" sz="1200" b="1" dirty="0">
                <a:solidFill>
                  <a:srgbClr val="0000FF"/>
                </a:solidFill>
                <a:latin typeface="Consolas" panose="020B0609020204030204" pitchFamily="49" charset="0"/>
              </a:rPr>
              <a:t>in</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smallests</a:t>
            </a:r>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Console.WriteLine</a:t>
            </a:r>
            <a:r>
              <a:rPr lang="en-GB" sz="1200" b="1" dirty="0">
                <a:solidFill>
                  <a:srgbClr val="000000"/>
                </a:solidFill>
                <a:latin typeface="Consolas" panose="020B0609020204030204" pitchFamily="49" charset="0"/>
              </a:rPr>
              <a:t>(number);</a:t>
            </a:r>
          </a:p>
          <a:p>
            <a:r>
              <a:rPr lang="en-GB" sz="1200" b="1" dirty="0">
                <a:solidFill>
                  <a:srgbClr val="000000"/>
                </a:solidFill>
                <a:latin typeface="Consolas" panose="020B0609020204030204" pitchFamily="49" charset="0"/>
              </a:rPr>
              <a:t>        }</a:t>
            </a:r>
          </a:p>
          <a:p>
            <a:endParaRPr lang="en-GB" sz="1200" b="1" dirty="0">
              <a:solidFill>
                <a:srgbClr val="000000"/>
              </a:solidFill>
              <a:latin typeface="Consolas" panose="020B0609020204030204" pitchFamily="49" charset="0"/>
            </a:endParaRP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a:t>
            </a:r>
            <a:endParaRPr lang="en-GB" sz="3200" b="1" dirty="0"/>
          </a:p>
        </p:txBody>
      </p:sp>
      <p:sp>
        <p:nvSpPr>
          <p:cNvPr id="4" name="Rectangle 3">
            <a:extLst>
              <a:ext uri="{FF2B5EF4-FFF2-40B4-BE49-F238E27FC236}">
                <a16:creationId xmlns:a16="http://schemas.microsoft.com/office/drawing/2014/main" id="{9207A982-AE56-4F0B-87A3-A5C8EE35478D}"/>
              </a:ext>
            </a:extLst>
          </p:cNvPr>
          <p:cNvSpPr/>
          <p:nvPr/>
        </p:nvSpPr>
        <p:spPr>
          <a:xfrm>
            <a:off x="487679" y="288246"/>
            <a:ext cx="5059681" cy="6124754"/>
          </a:xfrm>
          <a:prstGeom prst="rect">
            <a:avLst/>
          </a:prstGeom>
        </p:spPr>
        <p:txBody>
          <a:bodyPr wrap="square">
            <a:spAutoFit/>
          </a:bodyPr>
          <a:lstStyle/>
          <a:p>
            <a:pPr lvl="0"/>
            <a:r>
              <a:rPr lang="en-GB" sz="1400" b="1" dirty="0">
                <a:solidFill>
                  <a:srgbClr val="0000FF"/>
                </a:solidFill>
                <a:latin typeface="Consolas" panose="020B0609020204030204" pitchFamily="49" charset="0"/>
              </a:rPr>
              <a:t>using</a:t>
            </a:r>
            <a:r>
              <a:rPr lang="en-GB" sz="1400" b="1" dirty="0">
                <a:solidFill>
                  <a:srgbClr val="000000"/>
                </a:solidFill>
                <a:latin typeface="Consolas" panose="020B0609020204030204" pitchFamily="49" charset="0"/>
              </a:rPr>
              <a:t> System;</a:t>
            </a:r>
          </a:p>
          <a:p>
            <a:pPr lvl="0"/>
            <a:r>
              <a:rPr lang="en-GB" sz="1400" b="1" dirty="0">
                <a:solidFill>
                  <a:srgbClr val="0000FF"/>
                </a:solidFill>
                <a:latin typeface="Consolas" panose="020B0609020204030204" pitchFamily="49" charset="0"/>
              </a:rPr>
              <a:t>using</a:t>
            </a:r>
            <a:r>
              <a:rPr lang="en-GB" sz="1400" b="1" dirty="0">
                <a:solidFill>
                  <a:srgbClr val="000000"/>
                </a:solidFill>
                <a:latin typeface="Consolas" panose="020B0609020204030204" pitchFamily="49" charset="0"/>
              </a:rPr>
              <a:t> </a:t>
            </a:r>
            <a:r>
              <a:rPr lang="en-GB" sz="1400" b="1" dirty="0" err="1">
                <a:solidFill>
                  <a:srgbClr val="000000"/>
                </a:solidFill>
                <a:latin typeface="Consolas" panose="020B0609020204030204" pitchFamily="49" charset="0"/>
              </a:rPr>
              <a:t>System.Collections.Generic</a:t>
            </a:r>
            <a:r>
              <a:rPr lang="en-GB" sz="1400" b="1" dirty="0">
                <a:solidFill>
                  <a:srgbClr val="000000"/>
                </a:solidFill>
                <a:latin typeface="Consolas" panose="020B0609020204030204" pitchFamily="49" charset="0"/>
              </a:rPr>
              <a:t>;</a:t>
            </a:r>
          </a:p>
          <a:p>
            <a:pPr lvl="0"/>
            <a:endParaRPr lang="en-GB" sz="1400" b="1" dirty="0">
              <a:solidFill>
                <a:srgbClr val="000000"/>
              </a:solidFill>
              <a:latin typeface="Consolas" panose="020B0609020204030204" pitchFamily="49" charset="0"/>
            </a:endParaRPr>
          </a:p>
          <a:p>
            <a:pPr lvl="0"/>
            <a:r>
              <a:rPr lang="en-GB" sz="1400" b="1" dirty="0">
                <a:solidFill>
                  <a:srgbClr val="0000FF"/>
                </a:solidFill>
                <a:latin typeface="Consolas" panose="020B0609020204030204" pitchFamily="49" charset="0"/>
              </a:rPr>
              <a:t>namespace</a:t>
            </a:r>
            <a:r>
              <a:rPr lang="en-GB" sz="1400" b="1" dirty="0">
                <a:solidFill>
                  <a:srgbClr val="000000"/>
                </a:solidFill>
                <a:latin typeface="Consolas" panose="020B0609020204030204" pitchFamily="49" charset="0"/>
              </a:rPr>
              <a:t> CSharp1Exercises.ArrayandLists</a:t>
            </a:r>
          </a:p>
          <a:p>
            <a:pPr lvl="0"/>
            <a:r>
              <a:rPr lang="en-GB" sz="1400" b="1" dirty="0">
                <a:solidFill>
                  <a:srgbClr val="000000"/>
                </a:solidFill>
                <a:latin typeface="Consolas" panose="020B0609020204030204" pitchFamily="49" charset="0"/>
              </a:rPr>
              <a:t>{</a:t>
            </a:r>
          </a:p>
          <a:p>
            <a:pPr lvl="0"/>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class</a:t>
            </a:r>
            <a:r>
              <a:rPr lang="en-GB" sz="1400" b="1" dirty="0">
                <a:solidFill>
                  <a:srgbClr val="000000"/>
                </a:solidFill>
                <a:latin typeface="Consolas" panose="020B0609020204030204" pitchFamily="49" charset="0"/>
              </a:rPr>
              <a:t> </a:t>
            </a:r>
            <a:r>
              <a:rPr lang="en-GB" sz="1400" b="1" dirty="0">
                <a:solidFill>
                  <a:srgbClr val="2B91AF"/>
                </a:solidFill>
                <a:latin typeface="Consolas" panose="020B0609020204030204" pitchFamily="49" charset="0"/>
              </a:rPr>
              <a:t>Conditionals</a:t>
            </a:r>
            <a:endParaRPr lang="en-GB" sz="1400" b="1" dirty="0">
              <a:solidFill>
                <a:srgbClr val="000000"/>
              </a:solidFill>
              <a:latin typeface="Consolas" panose="020B0609020204030204" pitchFamily="49" charset="0"/>
            </a:endParaRPr>
          </a:p>
          <a:p>
            <a:pPr lvl="0"/>
            <a:r>
              <a:rPr lang="en-GB" sz="1400" b="1" dirty="0">
                <a:solidFill>
                  <a:srgbClr val="000000"/>
                </a:solidFill>
                <a:latin typeface="Consolas" panose="020B0609020204030204" pitchFamily="49" charset="0"/>
              </a:rPr>
              <a:t>    {</a:t>
            </a:r>
          </a:p>
          <a:p>
            <a:pPr lvl="0"/>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static</a:t>
            </a:r>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void</a:t>
            </a:r>
            <a:r>
              <a:rPr lang="en-GB" sz="1400" b="1" dirty="0">
                <a:solidFill>
                  <a:srgbClr val="000000"/>
                </a:solidFill>
                <a:latin typeface="Consolas" panose="020B0609020204030204" pitchFamily="49" charset="0"/>
              </a:rPr>
              <a:t> Main(</a:t>
            </a:r>
            <a:r>
              <a:rPr lang="en-GB" sz="1400" b="1" dirty="0">
                <a:solidFill>
                  <a:srgbClr val="0000FF"/>
                </a:solidFill>
                <a:latin typeface="Consolas" panose="020B0609020204030204" pitchFamily="49" charset="0"/>
              </a:rPr>
              <a:t>string</a:t>
            </a:r>
            <a:r>
              <a:rPr lang="en-GB" sz="1400" b="1" dirty="0">
                <a:solidFill>
                  <a:srgbClr val="000000"/>
                </a:solidFill>
                <a:latin typeface="Consolas" panose="020B0609020204030204" pitchFamily="49" charset="0"/>
              </a:rPr>
              <a:t>[] </a:t>
            </a:r>
            <a:r>
              <a:rPr lang="en-GB" sz="1400" b="1" dirty="0" err="1">
                <a:solidFill>
                  <a:srgbClr val="000000"/>
                </a:solidFill>
                <a:latin typeface="Consolas" panose="020B0609020204030204" pitchFamily="49" charset="0"/>
              </a:rPr>
              <a:t>args</a:t>
            </a:r>
            <a:r>
              <a:rPr lang="en-GB" sz="1400" b="1" dirty="0">
                <a:solidFill>
                  <a:srgbClr val="000000"/>
                </a:solidFill>
                <a:latin typeface="Consolas" panose="020B0609020204030204" pitchFamily="49" charset="0"/>
              </a:rPr>
              <a:t>)</a:t>
            </a:r>
          </a:p>
          <a:p>
            <a:pPr lvl="0"/>
            <a:endParaRPr lang="en-GB" sz="1400" b="1" dirty="0">
              <a:solidFill>
                <a:srgbClr val="000000"/>
              </a:solidFill>
              <a:latin typeface="Consolas" panose="020B0609020204030204" pitchFamily="49" charset="0"/>
            </a:endParaRPr>
          </a:p>
          <a:p>
            <a:pPr lvl="0"/>
            <a:r>
              <a:rPr lang="en-GB" sz="1400" b="1" dirty="0">
                <a:solidFill>
                  <a:srgbClr val="000000"/>
                </a:solidFill>
                <a:latin typeface="Consolas" panose="020B0609020204030204" pitchFamily="49" charset="0"/>
              </a:rPr>
              <a:t>        {</a:t>
            </a:r>
          </a:p>
          <a:p>
            <a:pPr lvl="0"/>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string</a:t>
            </a:r>
            <a:r>
              <a:rPr lang="en-GB" sz="1400" b="1" dirty="0">
                <a:solidFill>
                  <a:srgbClr val="000000"/>
                </a:solidFill>
                <a:latin typeface="Consolas" panose="020B0609020204030204" pitchFamily="49" charset="0"/>
              </a:rPr>
              <a:t>[] elements;</a:t>
            </a:r>
          </a:p>
          <a:p>
            <a:pPr lvl="0"/>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while</a:t>
            </a:r>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true</a:t>
            </a:r>
            <a:r>
              <a:rPr lang="en-GB" sz="1400" b="1" dirty="0">
                <a:solidFill>
                  <a:srgbClr val="000000"/>
                </a:solidFill>
                <a:latin typeface="Consolas" panose="020B0609020204030204" pitchFamily="49" charset="0"/>
              </a:rPr>
              <a:t>)</a:t>
            </a:r>
          </a:p>
          <a:p>
            <a:pPr lvl="0"/>
            <a:r>
              <a:rPr lang="en-GB" sz="1400" b="1" dirty="0">
                <a:solidFill>
                  <a:srgbClr val="000000"/>
                </a:solidFill>
                <a:latin typeface="Consolas" panose="020B0609020204030204" pitchFamily="49" charset="0"/>
              </a:rPr>
              <a:t>            {</a:t>
            </a:r>
          </a:p>
          <a:p>
            <a:pPr lvl="0"/>
            <a:r>
              <a:rPr lang="en-GB" sz="1400" b="1" dirty="0">
                <a:solidFill>
                  <a:srgbClr val="000000"/>
                </a:solidFill>
                <a:latin typeface="Consolas" panose="020B0609020204030204" pitchFamily="49" charset="0"/>
              </a:rPr>
              <a:t>                </a:t>
            </a:r>
            <a:r>
              <a:rPr lang="en-GB" sz="1400" b="1" dirty="0" err="1">
                <a:solidFill>
                  <a:srgbClr val="000000"/>
                </a:solidFill>
                <a:latin typeface="Consolas" panose="020B0609020204030204" pitchFamily="49" charset="0"/>
              </a:rPr>
              <a:t>Console.Write</a:t>
            </a:r>
            <a:r>
              <a:rPr lang="en-GB" sz="1400" b="1" dirty="0">
                <a:solidFill>
                  <a:srgbClr val="000000"/>
                </a:solidFill>
                <a:latin typeface="Consolas" panose="020B0609020204030204" pitchFamily="49" charset="0"/>
              </a:rPr>
              <a:t>(</a:t>
            </a:r>
            <a:r>
              <a:rPr lang="en-GB" sz="1400" b="1" dirty="0">
                <a:solidFill>
                  <a:srgbClr val="A31515"/>
                </a:solidFill>
                <a:latin typeface="Consolas" panose="020B0609020204030204" pitchFamily="49" charset="0"/>
              </a:rPr>
              <a:t>"Enter a list of comma-separated numbers: "</a:t>
            </a:r>
            <a:r>
              <a:rPr lang="en-GB" sz="1400" b="1" dirty="0">
                <a:solidFill>
                  <a:srgbClr val="000000"/>
                </a:solidFill>
                <a:latin typeface="Consolas" panose="020B0609020204030204" pitchFamily="49" charset="0"/>
              </a:rPr>
              <a:t>);</a:t>
            </a:r>
          </a:p>
          <a:p>
            <a:pPr lvl="0"/>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var</a:t>
            </a:r>
            <a:r>
              <a:rPr lang="en-GB" sz="1400" b="1" dirty="0">
                <a:solidFill>
                  <a:srgbClr val="000000"/>
                </a:solidFill>
                <a:latin typeface="Consolas" panose="020B0609020204030204" pitchFamily="49" charset="0"/>
              </a:rPr>
              <a:t> input = </a:t>
            </a:r>
            <a:r>
              <a:rPr lang="en-GB" sz="1400" b="1" dirty="0" err="1">
                <a:solidFill>
                  <a:srgbClr val="000000"/>
                </a:solidFill>
                <a:latin typeface="Consolas" panose="020B0609020204030204" pitchFamily="49" charset="0"/>
              </a:rPr>
              <a:t>Console.ReadLine</a:t>
            </a:r>
            <a:r>
              <a:rPr lang="en-GB" sz="1400" b="1" dirty="0">
                <a:solidFill>
                  <a:srgbClr val="000000"/>
                </a:solidFill>
                <a:latin typeface="Consolas" panose="020B0609020204030204" pitchFamily="49" charset="0"/>
              </a:rPr>
              <a:t>();</a:t>
            </a:r>
          </a:p>
          <a:p>
            <a:pPr lvl="0"/>
            <a:endParaRPr lang="en-GB" sz="1400" b="1" dirty="0">
              <a:solidFill>
                <a:srgbClr val="000000"/>
              </a:solidFill>
              <a:latin typeface="Consolas" panose="020B0609020204030204" pitchFamily="49" charset="0"/>
            </a:endParaRPr>
          </a:p>
          <a:p>
            <a:pPr lvl="0"/>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if</a:t>
            </a:r>
            <a:r>
              <a:rPr lang="en-GB" sz="1400" b="1" dirty="0">
                <a:solidFill>
                  <a:srgbClr val="000000"/>
                </a:solidFill>
                <a:latin typeface="Consolas" panose="020B0609020204030204" pitchFamily="49" charset="0"/>
              </a:rPr>
              <a:t> (!</a:t>
            </a:r>
            <a:r>
              <a:rPr lang="en-GB" sz="1400" b="1" dirty="0" err="1">
                <a:solidFill>
                  <a:srgbClr val="000000"/>
                </a:solidFill>
                <a:latin typeface="Consolas" panose="020B0609020204030204" pitchFamily="49" charset="0"/>
              </a:rPr>
              <a:t>String.IsNullOrWhiteSpace</a:t>
            </a:r>
            <a:r>
              <a:rPr lang="en-GB" sz="1400" b="1" dirty="0">
                <a:solidFill>
                  <a:srgbClr val="000000"/>
                </a:solidFill>
                <a:latin typeface="Consolas" panose="020B0609020204030204" pitchFamily="49" charset="0"/>
              </a:rPr>
              <a:t>(input))</a:t>
            </a:r>
          </a:p>
          <a:p>
            <a:pPr lvl="0"/>
            <a:r>
              <a:rPr lang="en-GB" sz="1400" b="1" dirty="0">
                <a:solidFill>
                  <a:srgbClr val="000000"/>
                </a:solidFill>
                <a:latin typeface="Consolas" panose="020B0609020204030204" pitchFamily="49" charset="0"/>
              </a:rPr>
              <a:t>                {</a:t>
            </a:r>
          </a:p>
          <a:p>
            <a:pPr lvl="0"/>
            <a:r>
              <a:rPr lang="en-GB" sz="1400" b="1" dirty="0">
                <a:solidFill>
                  <a:srgbClr val="000000"/>
                </a:solidFill>
                <a:latin typeface="Consolas" panose="020B0609020204030204" pitchFamily="49" charset="0"/>
              </a:rPr>
              <a:t>                    elements = </a:t>
            </a:r>
            <a:r>
              <a:rPr lang="en-GB" sz="1400" b="1" dirty="0" err="1">
                <a:solidFill>
                  <a:srgbClr val="000000"/>
                </a:solidFill>
                <a:latin typeface="Consolas" panose="020B0609020204030204" pitchFamily="49" charset="0"/>
              </a:rPr>
              <a:t>input.Split</a:t>
            </a:r>
            <a:r>
              <a:rPr lang="en-GB" sz="1400" b="1" dirty="0">
                <a:solidFill>
                  <a:srgbClr val="000000"/>
                </a:solidFill>
                <a:latin typeface="Consolas" panose="020B0609020204030204" pitchFamily="49" charset="0"/>
              </a:rPr>
              <a:t>(</a:t>
            </a:r>
            <a:r>
              <a:rPr lang="en-GB" sz="1400" b="1" dirty="0">
                <a:solidFill>
                  <a:srgbClr val="A31515"/>
                </a:solidFill>
                <a:latin typeface="Consolas" panose="020B0609020204030204" pitchFamily="49" charset="0"/>
              </a:rPr>
              <a:t>','</a:t>
            </a:r>
            <a:r>
              <a:rPr lang="en-GB" sz="1400" b="1" dirty="0">
                <a:solidFill>
                  <a:srgbClr val="000000"/>
                </a:solidFill>
                <a:latin typeface="Consolas" panose="020B0609020204030204" pitchFamily="49" charset="0"/>
              </a:rPr>
              <a:t>);</a:t>
            </a:r>
          </a:p>
          <a:p>
            <a:pPr lvl="0"/>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if</a:t>
            </a:r>
            <a:r>
              <a:rPr lang="en-GB" sz="1400" b="1" dirty="0">
                <a:solidFill>
                  <a:srgbClr val="000000"/>
                </a:solidFill>
                <a:latin typeface="Consolas" panose="020B0609020204030204" pitchFamily="49" charset="0"/>
              </a:rPr>
              <a:t> (</a:t>
            </a:r>
            <a:r>
              <a:rPr lang="en-GB" sz="1400" b="1" dirty="0" err="1">
                <a:solidFill>
                  <a:srgbClr val="000000"/>
                </a:solidFill>
                <a:latin typeface="Consolas" panose="020B0609020204030204" pitchFamily="49" charset="0"/>
              </a:rPr>
              <a:t>elements.Length</a:t>
            </a:r>
            <a:r>
              <a:rPr lang="en-GB" sz="1400" b="1" dirty="0">
                <a:solidFill>
                  <a:srgbClr val="000000"/>
                </a:solidFill>
                <a:latin typeface="Consolas" panose="020B0609020204030204" pitchFamily="49" charset="0"/>
              </a:rPr>
              <a:t> &gt;= 5)</a:t>
            </a:r>
          </a:p>
          <a:p>
            <a:pPr lvl="0"/>
            <a:r>
              <a:rPr lang="en-GB" sz="1400" b="1" dirty="0">
                <a:solidFill>
                  <a:srgbClr val="000000"/>
                </a:solidFill>
                <a:latin typeface="Consolas" panose="020B0609020204030204" pitchFamily="49" charset="0"/>
              </a:rPr>
              <a:t>                        </a:t>
            </a:r>
            <a:r>
              <a:rPr lang="en-GB" sz="1400" b="1" dirty="0">
                <a:solidFill>
                  <a:srgbClr val="0000FF"/>
                </a:solidFill>
                <a:latin typeface="Consolas" panose="020B0609020204030204" pitchFamily="49" charset="0"/>
              </a:rPr>
              <a:t>break</a:t>
            </a:r>
            <a:r>
              <a:rPr lang="en-GB" sz="1400" b="1" dirty="0">
                <a:solidFill>
                  <a:srgbClr val="000000"/>
                </a:solidFill>
                <a:latin typeface="Consolas" panose="020B0609020204030204" pitchFamily="49" charset="0"/>
              </a:rPr>
              <a:t>;</a:t>
            </a:r>
          </a:p>
          <a:p>
            <a:pPr lvl="0"/>
            <a:r>
              <a:rPr lang="en-GB" sz="1400" b="1" dirty="0">
                <a:solidFill>
                  <a:srgbClr val="000000"/>
                </a:solidFill>
                <a:latin typeface="Consolas" panose="020B0609020204030204" pitchFamily="49" charset="0"/>
              </a:rPr>
              <a:t>                }</a:t>
            </a:r>
          </a:p>
          <a:p>
            <a:pPr lvl="0"/>
            <a:endParaRPr lang="en-GB" sz="1400" b="1" dirty="0">
              <a:solidFill>
                <a:srgbClr val="000000"/>
              </a:solidFill>
              <a:latin typeface="Consolas" panose="020B0609020204030204" pitchFamily="49" charset="0"/>
            </a:endParaRPr>
          </a:p>
          <a:p>
            <a:pPr lvl="0"/>
            <a:r>
              <a:rPr lang="en-GB" sz="1400" b="1" dirty="0">
                <a:solidFill>
                  <a:srgbClr val="000000"/>
                </a:solidFill>
                <a:latin typeface="Consolas" panose="020B0609020204030204" pitchFamily="49" charset="0"/>
              </a:rPr>
              <a:t>                </a:t>
            </a:r>
            <a:r>
              <a:rPr lang="en-GB" sz="1400" b="1" dirty="0" err="1">
                <a:solidFill>
                  <a:srgbClr val="000000"/>
                </a:solidFill>
                <a:latin typeface="Consolas" panose="020B0609020204030204" pitchFamily="49" charset="0"/>
              </a:rPr>
              <a:t>Console.WriteLine</a:t>
            </a:r>
            <a:r>
              <a:rPr lang="en-GB" sz="1400" b="1" dirty="0">
                <a:solidFill>
                  <a:srgbClr val="000000"/>
                </a:solidFill>
                <a:latin typeface="Consolas" panose="020B0609020204030204" pitchFamily="49" charset="0"/>
              </a:rPr>
              <a:t>(</a:t>
            </a:r>
            <a:r>
              <a:rPr lang="en-GB" sz="1400" b="1" dirty="0">
                <a:solidFill>
                  <a:srgbClr val="A31515"/>
                </a:solidFill>
                <a:latin typeface="Consolas" panose="020B0609020204030204" pitchFamily="49" charset="0"/>
              </a:rPr>
              <a:t>"Invalid List"</a:t>
            </a:r>
            <a:r>
              <a:rPr lang="en-GB" sz="1400" b="1" dirty="0">
                <a:solidFill>
                  <a:srgbClr val="000000"/>
                </a:solidFill>
                <a:latin typeface="Consolas" panose="020B0609020204030204" pitchFamily="49" charset="0"/>
              </a:rPr>
              <a:t>);</a:t>
            </a:r>
          </a:p>
          <a:p>
            <a:pPr lvl="0"/>
            <a:r>
              <a:rPr lang="en-GB" sz="1400" b="1" dirty="0">
                <a:solidFill>
                  <a:srgbClr val="000000"/>
                </a:solidFill>
                <a:latin typeface="Consolas" panose="020B0609020204030204" pitchFamily="49" charset="0"/>
              </a:rPr>
              <a:t>            }</a:t>
            </a:r>
          </a:p>
        </p:txBody>
      </p:sp>
      <p:cxnSp>
        <p:nvCxnSpPr>
          <p:cNvPr id="6" name="Straight Connector 5">
            <a:extLst>
              <a:ext uri="{FF2B5EF4-FFF2-40B4-BE49-F238E27FC236}">
                <a16:creationId xmlns:a16="http://schemas.microsoft.com/office/drawing/2014/main" id="{3368590A-7BE4-4C66-A75C-D5D007FC6F43}"/>
              </a:ext>
            </a:extLst>
          </p:cNvPr>
          <p:cNvCxnSpPr/>
          <p:nvPr/>
        </p:nvCxnSpPr>
        <p:spPr>
          <a:xfrm>
            <a:off x="6096000" y="165463"/>
            <a:ext cx="0" cy="6313714"/>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737910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B2B14-4785-43EE-9CCB-FFAD993497D3}"/>
              </a:ext>
            </a:extLst>
          </p:cNvPr>
          <p:cNvSpPr>
            <a:spLocks noGrp="1"/>
          </p:cNvSpPr>
          <p:nvPr>
            <p:ph type="title"/>
          </p:nvPr>
        </p:nvSpPr>
        <p:spPr>
          <a:xfrm>
            <a:off x="759823" y="3073490"/>
            <a:ext cx="10515600" cy="1325563"/>
          </a:xfrm>
        </p:spPr>
        <p:txBody>
          <a:bodyPr>
            <a:noAutofit/>
          </a:bodyPr>
          <a:lstStyle/>
          <a:p>
            <a:r>
              <a:rPr lang="en-GB" sz="2800" b="1" dirty="0"/>
              <a:t>When you post a message on Facebook, depending on the number of people who like your post, Facebook displays different information.</a:t>
            </a:r>
            <a:br>
              <a:rPr lang="en-GB" sz="2800" b="1" dirty="0"/>
            </a:br>
            <a:br>
              <a:rPr lang="en-GB" sz="2800" b="1" dirty="0"/>
            </a:br>
            <a:r>
              <a:rPr lang="en-GB" sz="2800" b="1" dirty="0"/>
              <a:t>If no one likes your post, it doesn't display anything.</a:t>
            </a:r>
            <a:br>
              <a:rPr lang="en-GB" sz="2800" b="1" dirty="0"/>
            </a:br>
            <a:r>
              <a:rPr lang="en-GB" sz="2800" b="1" dirty="0"/>
              <a:t>If only one person likes your post, it displays: [Friend's Name] likes your post.</a:t>
            </a:r>
            <a:br>
              <a:rPr lang="en-GB" sz="2800" b="1" dirty="0"/>
            </a:br>
            <a:r>
              <a:rPr lang="en-GB" sz="2800" b="1" dirty="0"/>
              <a:t>If two people like your post, it displays: [Friend 1] and [Friend 2] like your post.</a:t>
            </a:r>
            <a:br>
              <a:rPr lang="en-GB" sz="2800" b="1" dirty="0"/>
            </a:br>
            <a:r>
              <a:rPr lang="en-GB" sz="2800" b="1" dirty="0"/>
              <a:t>If more than two people like your post, it displays: [Friend 1], [Friend 2] and [Number of Other People] others like your post.</a:t>
            </a:r>
            <a:br>
              <a:rPr lang="en-GB" sz="2800" b="1" dirty="0"/>
            </a:br>
            <a:r>
              <a:rPr lang="en-GB" sz="2800" b="1" dirty="0"/>
              <a:t>Write a program and continuously ask the user to enter different names, until the user presses Enter (without supplying a name). Depending on the number of names provided, display a message based on the above pattern.</a:t>
            </a:r>
            <a:br>
              <a:rPr lang="en-GB" sz="2800" b="1" dirty="0"/>
            </a:br>
            <a:endParaRPr lang="en-GB" sz="2800" b="1" dirty="0"/>
          </a:p>
        </p:txBody>
      </p:sp>
    </p:spTree>
    <p:extLst>
      <p:ext uri="{BB962C8B-B14F-4D97-AF65-F5344CB8AC3E}">
        <p14:creationId xmlns:p14="http://schemas.microsoft.com/office/powerpoint/2010/main" val="559000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5080200-E4A4-4785-ACE4-76028536C6A3}"/>
              </a:ext>
            </a:extLst>
          </p:cNvPr>
          <p:cNvSpPr/>
          <p:nvPr/>
        </p:nvSpPr>
        <p:spPr>
          <a:xfrm>
            <a:off x="1184365" y="340366"/>
            <a:ext cx="10049692" cy="6186309"/>
          </a:xfrm>
          <a:prstGeom prst="rect">
            <a:avLst/>
          </a:prstGeom>
        </p:spPr>
        <p:txBody>
          <a:bodyPr wrap="square">
            <a:spAutoFit/>
          </a:bodyPr>
          <a:lstStyle/>
          <a:p>
            <a:r>
              <a:rPr lang="en-GB" sz="1200" b="1" dirty="0">
                <a:solidFill>
                  <a:srgbClr val="0000FF"/>
                </a:solidFill>
                <a:latin typeface="Consolas" panose="020B0609020204030204" pitchFamily="49" charset="0"/>
              </a:rPr>
              <a:t>using</a:t>
            </a:r>
            <a:r>
              <a:rPr lang="en-GB" sz="1200" b="1" dirty="0">
                <a:solidFill>
                  <a:srgbClr val="000000"/>
                </a:solidFill>
                <a:latin typeface="Consolas" panose="020B0609020204030204" pitchFamily="49" charset="0"/>
              </a:rPr>
              <a:t> System;</a:t>
            </a:r>
          </a:p>
          <a:p>
            <a:r>
              <a:rPr lang="en-GB" sz="1200" b="1" dirty="0">
                <a:solidFill>
                  <a:srgbClr val="0000FF"/>
                </a:solidFill>
                <a:latin typeface="Consolas" panose="020B0609020204030204" pitchFamily="49" charset="0"/>
              </a:rPr>
              <a:t>using</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System.Collections.Generic</a:t>
            </a:r>
            <a:r>
              <a:rPr lang="en-GB" sz="1200" b="1" dirty="0">
                <a:solidFill>
                  <a:srgbClr val="000000"/>
                </a:solidFill>
                <a:latin typeface="Consolas" panose="020B0609020204030204" pitchFamily="49" charset="0"/>
              </a:rPr>
              <a:t>;</a:t>
            </a:r>
          </a:p>
          <a:p>
            <a:endParaRPr lang="en-GB" sz="1200" b="1" dirty="0">
              <a:solidFill>
                <a:srgbClr val="000000"/>
              </a:solidFill>
              <a:latin typeface="Consolas" panose="020B0609020204030204" pitchFamily="49" charset="0"/>
            </a:endParaRPr>
          </a:p>
          <a:p>
            <a:r>
              <a:rPr lang="en-GB" sz="1200" b="1" dirty="0">
                <a:solidFill>
                  <a:srgbClr val="0000FF"/>
                </a:solidFill>
                <a:latin typeface="Consolas" panose="020B0609020204030204" pitchFamily="49" charset="0"/>
              </a:rPr>
              <a:t>namespace</a:t>
            </a:r>
            <a:r>
              <a:rPr lang="en-GB" sz="1200" b="1" dirty="0">
                <a:solidFill>
                  <a:srgbClr val="000000"/>
                </a:solidFill>
                <a:latin typeface="Consolas" panose="020B0609020204030204" pitchFamily="49" charset="0"/>
              </a:rPr>
              <a:t> CSharp1Exercises.ArrayandLists</a:t>
            </a:r>
          </a:p>
          <a:p>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class</a:t>
            </a:r>
            <a:r>
              <a:rPr lang="en-GB" sz="1200" b="1" dirty="0">
                <a:solidFill>
                  <a:srgbClr val="000000"/>
                </a:solidFill>
                <a:latin typeface="Consolas" panose="020B0609020204030204" pitchFamily="49" charset="0"/>
              </a:rPr>
              <a:t> </a:t>
            </a:r>
            <a:r>
              <a:rPr lang="en-GB" sz="1200" b="1" dirty="0">
                <a:solidFill>
                  <a:srgbClr val="2B91AF"/>
                </a:solidFill>
                <a:latin typeface="Consolas" panose="020B0609020204030204" pitchFamily="49" charset="0"/>
              </a:rPr>
              <a:t>Conditionals</a:t>
            </a:r>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static</a:t>
            </a:r>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void</a:t>
            </a:r>
            <a:r>
              <a:rPr lang="en-GB" sz="1200" b="1" dirty="0">
                <a:solidFill>
                  <a:srgbClr val="000000"/>
                </a:solidFill>
                <a:latin typeface="Consolas" panose="020B0609020204030204" pitchFamily="49" charset="0"/>
              </a:rPr>
              <a:t> Main(</a:t>
            </a:r>
            <a:r>
              <a:rPr lang="en-GB" sz="1200" b="1" dirty="0">
                <a:solidFill>
                  <a:srgbClr val="0000FF"/>
                </a:solidFill>
                <a:latin typeface="Consolas" panose="020B0609020204030204" pitchFamily="49" charset="0"/>
              </a:rPr>
              <a:t>string</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args</a:t>
            </a:r>
            <a:r>
              <a:rPr lang="en-GB" sz="1200" b="1" dirty="0">
                <a:solidFill>
                  <a:srgbClr val="000000"/>
                </a:solidFill>
                <a:latin typeface="Consolas" panose="020B0609020204030204" pitchFamily="49" charset="0"/>
              </a:rPr>
              <a:t>)</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var</a:t>
            </a:r>
            <a:r>
              <a:rPr lang="en-GB" sz="1200" b="1" dirty="0">
                <a:solidFill>
                  <a:srgbClr val="000000"/>
                </a:solidFill>
                <a:latin typeface="Consolas" panose="020B0609020204030204" pitchFamily="49" charset="0"/>
              </a:rPr>
              <a:t> names = </a:t>
            </a:r>
            <a:r>
              <a:rPr lang="en-GB" sz="1200" b="1" dirty="0">
                <a:solidFill>
                  <a:srgbClr val="0000FF"/>
                </a:solidFill>
                <a:latin typeface="Consolas" panose="020B0609020204030204" pitchFamily="49" charset="0"/>
              </a:rPr>
              <a:t>new</a:t>
            </a:r>
            <a:r>
              <a:rPr lang="en-GB" sz="1200" b="1" dirty="0">
                <a:solidFill>
                  <a:srgbClr val="000000"/>
                </a:solidFill>
                <a:latin typeface="Consolas" panose="020B0609020204030204" pitchFamily="49" charset="0"/>
              </a:rPr>
              <a:t> List&lt;</a:t>
            </a:r>
            <a:r>
              <a:rPr lang="en-GB" sz="1200" b="1" dirty="0">
                <a:solidFill>
                  <a:srgbClr val="0000FF"/>
                </a:solidFill>
                <a:latin typeface="Consolas" panose="020B0609020204030204" pitchFamily="49" charset="0"/>
              </a:rPr>
              <a:t>string</a:t>
            </a:r>
            <a:r>
              <a:rPr lang="en-GB" sz="1200" b="1" dirty="0">
                <a:solidFill>
                  <a:srgbClr val="000000"/>
                </a:solidFill>
                <a:latin typeface="Consolas" panose="020B0609020204030204" pitchFamily="49" charset="0"/>
              </a:rPr>
              <a:t>&gt;();</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while</a:t>
            </a:r>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true</a:t>
            </a:r>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Console.Write</a:t>
            </a:r>
            <a:r>
              <a:rPr lang="en-GB" sz="1200" b="1" dirty="0">
                <a:solidFill>
                  <a:srgbClr val="000000"/>
                </a:solidFill>
                <a:latin typeface="Consolas" panose="020B0609020204030204" pitchFamily="49" charset="0"/>
              </a:rPr>
              <a:t>(</a:t>
            </a:r>
            <a:r>
              <a:rPr lang="en-GB" sz="1200" b="1" dirty="0">
                <a:solidFill>
                  <a:srgbClr val="A31515"/>
                </a:solidFill>
                <a:latin typeface="Consolas" panose="020B0609020204030204" pitchFamily="49" charset="0"/>
              </a:rPr>
              <a:t>"Type a name (or hit ENTER to quit): "</a:t>
            </a:r>
            <a:r>
              <a:rPr lang="en-GB" sz="1200" b="1" dirty="0">
                <a:solidFill>
                  <a:srgbClr val="000000"/>
                </a:solidFill>
                <a:latin typeface="Consolas" panose="020B0609020204030204" pitchFamily="49" charset="0"/>
              </a:rPr>
              <a:t>);</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var</a:t>
            </a:r>
            <a:r>
              <a:rPr lang="en-GB" sz="1200" b="1" dirty="0">
                <a:solidFill>
                  <a:srgbClr val="000000"/>
                </a:solidFill>
                <a:latin typeface="Consolas" panose="020B0609020204030204" pitchFamily="49" charset="0"/>
              </a:rPr>
              <a:t> input = </a:t>
            </a:r>
            <a:r>
              <a:rPr lang="en-GB" sz="1200" b="1" dirty="0" err="1">
                <a:solidFill>
                  <a:srgbClr val="000000"/>
                </a:solidFill>
                <a:latin typeface="Consolas" panose="020B0609020204030204" pitchFamily="49" charset="0"/>
              </a:rPr>
              <a:t>Console.ReadLine</a:t>
            </a:r>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if</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String.IsNullOrWhiteSpace</a:t>
            </a:r>
            <a:r>
              <a:rPr lang="en-GB" sz="1200" b="1" dirty="0">
                <a:solidFill>
                  <a:srgbClr val="000000"/>
                </a:solidFill>
                <a:latin typeface="Consolas" panose="020B0609020204030204" pitchFamily="49" charset="0"/>
              </a:rPr>
              <a:t>(input))</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break</a:t>
            </a:r>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names.Add</a:t>
            </a:r>
            <a:r>
              <a:rPr lang="en-GB" sz="1200" b="1" dirty="0">
                <a:solidFill>
                  <a:srgbClr val="000000"/>
                </a:solidFill>
                <a:latin typeface="Consolas" panose="020B0609020204030204" pitchFamily="49" charset="0"/>
              </a:rPr>
              <a:t>(input);</a:t>
            </a:r>
          </a:p>
          <a:p>
            <a:r>
              <a:rPr lang="en-GB" sz="1200" b="1" dirty="0">
                <a:solidFill>
                  <a:srgbClr val="000000"/>
                </a:solidFill>
                <a:latin typeface="Consolas" panose="020B0609020204030204" pitchFamily="49" charset="0"/>
              </a:rPr>
              <a:t>            }</a:t>
            </a:r>
          </a:p>
          <a:p>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if</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names.Count</a:t>
            </a:r>
            <a:r>
              <a:rPr lang="en-GB" sz="1200" b="1" dirty="0">
                <a:solidFill>
                  <a:srgbClr val="000000"/>
                </a:solidFill>
                <a:latin typeface="Consolas" panose="020B0609020204030204" pitchFamily="49" charset="0"/>
              </a:rPr>
              <a:t> &gt; 2)</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Console.WriteLine</a:t>
            </a:r>
            <a:r>
              <a:rPr lang="en-GB" sz="1200" b="1" dirty="0">
                <a:solidFill>
                  <a:srgbClr val="000000"/>
                </a:solidFill>
                <a:latin typeface="Consolas" panose="020B0609020204030204" pitchFamily="49" charset="0"/>
              </a:rPr>
              <a:t>(</a:t>
            </a:r>
            <a:r>
              <a:rPr lang="en-GB" sz="1200" b="1" dirty="0">
                <a:solidFill>
                  <a:srgbClr val="A31515"/>
                </a:solidFill>
                <a:latin typeface="Consolas" panose="020B0609020204030204" pitchFamily="49" charset="0"/>
              </a:rPr>
              <a:t>"{0}, {1} and {2} others like your post"</a:t>
            </a:r>
            <a:r>
              <a:rPr lang="en-GB" sz="1200" b="1" dirty="0">
                <a:solidFill>
                  <a:srgbClr val="000000"/>
                </a:solidFill>
                <a:latin typeface="Consolas" panose="020B0609020204030204" pitchFamily="49" charset="0"/>
              </a:rPr>
              <a:t>, names[0], names[1], </a:t>
            </a:r>
            <a:r>
              <a:rPr lang="en-GB" sz="1200" b="1" dirty="0" err="1">
                <a:solidFill>
                  <a:srgbClr val="000000"/>
                </a:solidFill>
                <a:latin typeface="Consolas" panose="020B0609020204030204" pitchFamily="49" charset="0"/>
              </a:rPr>
              <a:t>names.Count</a:t>
            </a:r>
            <a:r>
              <a:rPr lang="en-GB" sz="1200" b="1" dirty="0">
                <a:solidFill>
                  <a:srgbClr val="000000"/>
                </a:solidFill>
                <a:latin typeface="Consolas" panose="020B0609020204030204" pitchFamily="49" charset="0"/>
              </a:rPr>
              <a:t> - 2);</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else</a:t>
            </a:r>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if</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names.Count</a:t>
            </a:r>
            <a:r>
              <a:rPr lang="en-GB" sz="1200" b="1" dirty="0">
                <a:solidFill>
                  <a:srgbClr val="000000"/>
                </a:solidFill>
                <a:latin typeface="Consolas" panose="020B0609020204030204" pitchFamily="49" charset="0"/>
              </a:rPr>
              <a:t> == 2)</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Console.WriteLine</a:t>
            </a:r>
            <a:r>
              <a:rPr lang="en-GB" sz="1200" b="1" dirty="0">
                <a:solidFill>
                  <a:srgbClr val="000000"/>
                </a:solidFill>
                <a:latin typeface="Consolas" panose="020B0609020204030204" pitchFamily="49" charset="0"/>
              </a:rPr>
              <a:t>(</a:t>
            </a:r>
            <a:r>
              <a:rPr lang="en-GB" sz="1200" b="1" dirty="0">
                <a:solidFill>
                  <a:srgbClr val="A31515"/>
                </a:solidFill>
                <a:latin typeface="Consolas" panose="020B0609020204030204" pitchFamily="49" charset="0"/>
              </a:rPr>
              <a:t>"{0} and {1} like your post"</a:t>
            </a:r>
            <a:r>
              <a:rPr lang="en-GB" sz="1200" b="1" dirty="0">
                <a:solidFill>
                  <a:srgbClr val="000000"/>
                </a:solidFill>
                <a:latin typeface="Consolas" panose="020B0609020204030204" pitchFamily="49" charset="0"/>
              </a:rPr>
              <a:t>, names[0], names[1]);</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else</a:t>
            </a:r>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if</a:t>
            </a:r>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names.Count</a:t>
            </a:r>
            <a:r>
              <a:rPr lang="en-GB" sz="1200" b="1" dirty="0">
                <a:solidFill>
                  <a:srgbClr val="000000"/>
                </a:solidFill>
                <a:latin typeface="Consolas" panose="020B0609020204030204" pitchFamily="49" charset="0"/>
              </a:rPr>
              <a:t> == 1)</a:t>
            </a: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Console.WriteLine</a:t>
            </a:r>
            <a:r>
              <a:rPr lang="en-GB" sz="1200" b="1" dirty="0">
                <a:solidFill>
                  <a:srgbClr val="000000"/>
                </a:solidFill>
                <a:latin typeface="Consolas" panose="020B0609020204030204" pitchFamily="49" charset="0"/>
              </a:rPr>
              <a:t>(</a:t>
            </a:r>
            <a:r>
              <a:rPr lang="en-GB" sz="1200" b="1" dirty="0">
                <a:solidFill>
                  <a:srgbClr val="A31515"/>
                </a:solidFill>
                <a:latin typeface="Consolas" panose="020B0609020204030204" pitchFamily="49" charset="0"/>
              </a:rPr>
              <a:t>"{0} likes your post."</a:t>
            </a:r>
            <a:r>
              <a:rPr lang="en-GB" sz="1200" b="1" dirty="0">
                <a:solidFill>
                  <a:srgbClr val="000000"/>
                </a:solidFill>
                <a:latin typeface="Consolas" panose="020B0609020204030204" pitchFamily="49" charset="0"/>
              </a:rPr>
              <a:t>, names[0]);</a:t>
            </a:r>
          </a:p>
          <a:p>
            <a:r>
              <a:rPr lang="en-GB" sz="1200" b="1" dirty="0">
                <a:solidFill>
                  <a:srgbClr val="000000"/>
                </a:solidFill>
                <a:latin typeface="Consolas" panose="020B0609020204030204" pitchFamily="49" charset="0"/>
              </a:rPr>
              <a:t>            </a:t>
            </a:r>
            <a:r>
              <a:rPr lang="en-GB" sz="1200" b="1" dirty="0">
                <a:solidFill>
                  <a:srgbClr val="0000FF"/>
                </a:solidFill>
                <a:latin typeface="Consolas" panose="020B0609020204030204" pitchFamily="49" charset="0"/>
              </a:rPr>
              <a:t>else</a:t>
            </a:r>
            <a:endParaRPr lang="en-GB" sz="1200" b="1" dirty="0">
              <a:solidFill>
                <a:srgbClr val="000000"/>
              </a:solidFill>
              <a:latin typeface="Consolas" panose="020B0609020204030204" pitchFamily="49" charset="0"/>
            </a:endParaRPr>
          </a:p>
          <a:p>
            <a:r>
              <a:rPr lang="en-GB" sz="1200" b="1" dirty="0">
                <a:solidFill>
                  <a:srgbClr val="000000"/>
                </a:solidFill>
                <a:latin typeface="Consolas" panose="020B0609020204030204" pitchFamily="49" charset="0"/>
              </a:rPr>
              <a:t>                </a:t>
            </a:r>
            <a:r>
              <a:rPr lang="en-GB" sz="1200" b="1" dirty="0" err="1">
                <a:solidFill>
                  <a:srgbClr val="000000"/>
                </a:solidFill>
                <a:latin typeface="Consolas" panose="020B0609020204030204" pitchFamily="49" charset="0"/>
              </a:rPr>
              <a:t>Console.WriteLine</a:t>
            </a:r>
            <a:r>
              <a:rPr lang="en-GB" sz="1200" b="1" dirty="0">
                <a:solidFill>
                  <a:srgbClr val="000000"/>
                </a:solidFill>
                <a:latin typeface="Consolas" panose="020B0609020204030204" pitchFamily="49" charset="0"/>
              </a:rPr>
              <a:t>();</a:t>
            </a: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    }</a:t>
            </a:r>
          </a:p>
          <a:p>
            <a:r>
              <a:rPr lang="en-GB" sz="1200" b="1" dirty="0">
                <a:solidFill>
                  <a:srgbClr val="000000"/>
                </a:solidFill>
                <a:latin typeface="Consolas" panose="020B0609020204030204" pitchFamily="49" charset="0"/>
              </a:rPr>
              <a:t>}</a:t>
            </a:r>
            <a:endParaRPr lang="en-GB" sz="3200" b="1" dirty="0"/>
          </a:p>
        </p:txBody>
      </p:sp>
    </p:spTree>
    <p:extLst>
      <p:ext uri="{BB962C8B-B14F-4D97-AF65-F5344CB8AC3E}">
        <p14:creationId xmlns:p14="http://schemas.microsoft.com/office/powerpoint/2010/main" val="31253677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1082</Words>
  <Application>Microsoft Office PowerPoint</Application>
  <PresentationFormat>Widescreen</PresentationFormat>
  <Paragraphs>195</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Baskerville Old Face</vt:lpstr>
      <vt:lpstr>Calibri</vt:lpstr>
      <vt:lpstr>Calibri Light</vt:lpstr>
      <vt:lpstr>Consolas</vt:lpstr>
      <vt:lpstr>Office Theme</vt:lpstr>
      <vt:lpstr>ARRAYS &amp; LISTS</vt:lpstr>
      <vt:lpstr>Write a program and ask the user to enter their name. Use an array to reverse the name and then store the result in a new string. Display the reversed name on the console. </vt:lpstr>
      <vt:lpstr>PowerPoint Presentation</vt:lpstr>
      <vt:lpstr>PowerPoint Presentation</vt:lpstr>
      <vt:lpstr>PowerPoint Presentation</vt:lpstr>
      <vt:lpstr>Write a program and ask the user to continuously enter a number or type "Quit" to exit. The list of numbers may include duplicates. Display the unique numbers that the user has entered. </vt:lpstr>
      <vt:lpstr>PowerPoint Presentation</vt:lpstr>
      <vt:lpstr>Write a program and ask the user to supply a list of comma separated numbers (e.g 5, 1, 9, 2, 10). If the list is empty or includes less than 5 numbers, display "Invalid List" and ask the user to re-try; otherwise, display the 3 smallest numbers in the list. </vt:lpstr>
      <vt:lpstr>PowerPoint Presentation</vt:lpstr>
      <vt:lpstr>When you post a message on Facebook, depending on the number of people who like your post, Facebook displays different information.  If no one likes your post, it doesn't display anything. If only one person likes your post, it displays: [Friend's Name] likes your post. If two people like your post, it displays: [Friend 1] and [Friend 2] like your post. If more than two people like your post, it displays: [Friend 1], [Friend 2] and [Number of Other People] others like your post. Write a program and continuously ask the user to enter different names, until the user presses Enter (without supplying a name). Depending on the number of names provided, display a message based on the above pattern.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ARRAYS &amp; LISTS</dc:title>
  <dc:creator>Ebiteme</dc:creator>
  <cp:lastModifiedBy>Ebiteme</cp:lastModifiedBy>
  <cp:revision>3</cp:revision>
  <dcterms:created xsi:type="dcterms:W3CDTF">2019-07-26T21:02:15Z</dcterms:created>
  <dcterms:modified xsi:type="dcterms:W3CDTF">2019-07-28T21:02:54Z</dcterms:modified>
</cp:coreProperties>
</file>