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63C910C-DD58-0EB3-1916-F3811F80D9DA}" v="24" dt="2026-10-03T17:12:53.9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3" d="100"/>
          <a:sy n="73" d="100"/>
        </p:scale>
        <p:origin x="380"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mone Sinforiani (2519623)" userId="S::2519623@student.uwtsd.ac.uk::0d9d34e9-6bfa-43eb-af76-9b3d9713bffb" providerId="AD" clId="Web-{C63C910C-DD58-0EB3-1916-F3811F80D9DA}"/>
    <pc:docChg chg="modSld">
      <pc:chgData name="Simone Sinforiani (2519623)" userId="S::2519623@student.uwtsd.ac.uk::0d9d34e9-6bfa-43eb-af76-9b3d9713bffb" providerId="AD" clId="Web-{C63C910C-DD58-0EB3-1916-F3811F80D9DA}" dt="2026-10-03T17:12:53.983" v="11" actId="20577"/>
      <pc:docMkLst>
        <pc:docMk/>
      </pc:docMkLst>
      <pc:sldChg chg="modSp">
        <pc:chgData name="Simone Sinforiani (2519623)" userId="S::2519623@student.uwtsd.ac.uk::0d9d34e9-6bfa-43eb-af76-9b3d9713bffb" providerId="AD" clId="Web-{C63C910C-DD58-0EB3-1916-F3811F80D9DA}" dt="2026-10-03T17:12:53.983" v="11" actId="20577"/>
        <pc:sldMkLst>
          <pc:docMk/>
          <pc:sldMk cId="1272498136" sldId="256"/>
        </pc:sldMkLst>
        <pc:spChg chg="mod">
          <ac:chgData name="Simone Sinforiani (2519623)" userId="S::2519623@student.uwtsd.ac.uk::0d9d34e9-6bfa-43eb-af76-9b3d9713bffb" providerId="AD" clId="Web-{C63C910C-DD58-0EB3-1916-F3811F80D9DA}" dt="2026-10-03T17:12:53.983" v="11" actId="20577"/>
          <ac:spMkLst>
            <pc:docMk/>
            <pc:sldMk cId="1272498136" sldId="256"/>
            <ac:spMk id="9" creationId="{A1D4BD1E-AB71-2388-C3EB-E5119526D9A1}"/>
          </ac:spMkLst>
        </pc:spChg>
      </pc:sldChg>
    </pc:docChg>
  </pc:docChgLst>
  <pc:docChgLst>
    <pc:chgData name="Simone Sinforiani (2519623)" userId="S::2519623@student.uwtsd.ac.uk::0d9d34e9-6bfa-43eb-af76-9b3d9713bffb" providerId="AD" clId="Web-{B34BF221-BBD0-B2E1-C5ED-F1F7A8653502}"/>
    <pc:docChg chg="modSld">
      <pc:chgData name="Simone Sinforiani (2519623)" userId="S::2519623@student.uwtsd.ac.uk::0d9d34e9-6bfa-43eb-af76-9b3d9713bffb" providerId="AD" clId="Web-{B34BF221-BBD0-B2E1-C5ED-F1F7A8653502}" dt="2026-09-28T21:26:35.107" v="10" actId="20577"/>
      <pc:docMkLst>
        <pc:docMk/>
      </pc:docMkLst>
      <pc:sldChg chg="modSp">
        <pc:chgData name="Simone Sinforiani (2519623)" userId="S::2519623@student.uwtsd.ac.uk::0d9d34e9-6bfa-43eb-af76-9b3d9713bffb" providerId="AD" clId="Web-{B34BF221-BBD0-B2E1-C5ED-F1F7A8653502}" dt="2026-09-28T21:26:35.107" v="10" actId="20577"/>
        <pc:sldMkLst>
          <pc:docMk/>
          <pc:sldMk cId="1272498136" sldId="256"/>
        </pc:sldMkLst>
        <pc:spChg chg="mod">
          <ac:chgData name="Simone Sinforiani (2519623)" userId="S::2519623@student.uwtsd.ac.uk::0d9d34e9-6bfa-43eb-af76-9b3d9713bffb" providerId="AD" clId="Web-{B34BF221-BBD0-B2E1-C5ED-F1F7A8653502}" dt="2026-09-28T21:26:35.107" v="10" actId="20577"/>
          <ac:spMkLst>
            <pc:docMk/>
            <pc:sldMk cId="1272498136" sldId="256"/>
            <ac:spMk id="9" creationId="{A1D4BD1E-AB71-2388-C3EB-E5119526D9A1}"/>
          </ac:spMkLst>
        </pc:spChg>
      </pc:sldChg>
    </pc:docChg>
  </pc:docChgLst>
  <pc:docChgLst>
    <pc:chgData name="Simone Sinforiani (2519623)" userId="S::2519623@student.uwtsd.ac.uk::0d9d34e9-6bfa-43eb-af76-9b3d9713bffb" providerId="AD" clId="Web-{E1C2F28F-894B-86C2-B332-BA55ADCDB730}"/>
    <pc:docChg chg="modSld">
      <pc:chgData name="Simone Sinforiani (2519623)" userId="S::2519623@student.uwtsd.ac.uk::0d9d34e9-6bfa-43eb-af76-9b3d9713bffb" providerId="AD" clId="Web-{E1C2F28F-894B-86C2-B332-BA55ADCDB730}" dt="2026-09-22T18:17:48.519" v="250"/>
      <pc:docMkLst>
        <pc:docMk/>
      </pc:docMkLst>
      <pc:sldChg chg="modNotes">
        <pc:chgData name="Simone Sinforiani (2519623)" userId="S::2519623@student.uwtsd.ac.uk::0d9d34e9-6bfa-43eb-af76-9b3d9713bffb" providerId="AD" clId="Web-{E1C2F28F-894B-86C2-B332-BA55ADCDB730}" dt="2026-09-22T18:12:46.946" v="105"/>
        <pc:sldMkLst>
          <pc:docMk/>
          <pc:sldMk cId="222911495" sldId="259"/>
        </pc:sldMkLst>
      </pc:sldChg>
      <pc:sldChg chg="modNotes">
        <pc:chgData name="Simone Sinforiani (2519623)" userId="S::2519623@student.uwtsd.ac.uk::0d9d34e9-6bfa-43eb-af76-9b3d9713bffb" providerId="AD" clId="Web-{E1C2F28F-894B-86C2-B332-BA55ADCDB730}" dt="2026-09-22T18:15:18.482" v="186"/>
        <pc:sldMkLst>
          <pc:docMk/>
          <pc:sldMk cId="972451313" sldId="261"/>
        </pc:sldMkLst>
      </pc:sldChg>
      <pc:sldChg chg="modNotes">
        <pc:chgData name="Simone Sinforiani (2519623)" userId="S::2519623@student.uwtsd.ac.uk::0d9d34e9-6bfa-43eb-af76-9b3d9713bffb" providerId="AD" clId="Web-{E1C2F28F-894B-86C2-B332-BA55ADCDB730}" dt="2026-09-22T18:17:48.519" v="250"/>
        <pc:sldMkLst>
          <pc:docMk/>
          <pc:sldMk cId="526979797" sldId="262"/>
        </pc:sldMkLst>
      </pc:sldChg>
    </pc:docChg>
  </pc:docChgLst>
  <pc:docChgLst>
    <pc:chgData name="Simone Sinforiani (2519623)" userId="S::2519623@student.uwtsd.ac.uk::0d9d34e9-6bfa-43eb-af76-9b3d9713bffb" providerId="AD" clId="Web-{FA81FC61-884E-AF67-7CCB-74D6816330C6}"/>
    <pc:docChg chg="modSld">
      <pc:chgData name="Simone Sinforiani (2519623)" userId="S::2519623@student.uwtsd.ac.uk::0d9d34e9-6bfa-43eb-af76-9b3d9713bffb" providerId="AD" clId="Web-{FA81FC61-884E-AF67-7CCB-74D6816330C6}" dt="2026-09-28T19:06:17.618" v="327" actId="20577"/>
      <pc:docMkLst>
        <pc:docMk/>
      </pc:docMkLst>
      <pc:sldChg chg="addSp delSp modSp">
        <pc:chgData name="Simone Sinforiani (2519623)" userId="S::2519623@student.uwtsd.ac.uk::0d9d34e9-6bfa-43eb-af76-9b3d9713bffb" providerId="AD" clId="Web-{FA81FC61-884E-AF67-7CCB-74D6816330C6}" dt="2026-09-28T18:36:41.249" v="193" actId="14100"/>
        <pc:sldMkLst>
          <pc:docMk/>
          <pc:sldMk cId="1272498136" sldId="256"/>
        </pc:sldMkLst>
        <pc:spChg chg="mod">
          <ac:chgData name="Simone Sinforiani (2519623)" userId="S::2519623@student.uwtsd.ac.uk::0d9d34e9-6bfa-43eb-af76-9b3d9713bffb" providerId="AD" clId="Web-{FA81FC61-884E-AF67-7CCB-74D6816330C6}" dt="2026-09-28T18:26:19.546" v="38" actId="20577"/>
          <ac:spMkLst>
            <pc:docMk/>
            <pc:sldMk cId="1272498136" sldId="256"/>
            <ac:spMk id="3" creationId="{5D6D471C-B1AF-4AC7-839B-EE8E89D638BE}"/>
          </ac:spMkLst>
        </pc:spChg>
        <pc:spChg chg="mod">
          <ac:chgData name="Simone Sinforiani (2519623)" userId="S::2519623@student.uwtsd.ac.uk::0d9d34e9-6bfa-43eb-af76-9b3d9713bffb" providerId="AD" clId="Web-{FA81FC61-884E-AF67-7CCB-74D6816330C6}" dt="2026-09-28T18:26:27.859" v="39" actId="20577"/>
          <ac:spMkLst>
            <pc:docMk/>
            <pc:sldMk cId="1272498136" sldId="256"/>
            <ac:spMk id="4" creationId="{6D84B7F3-7E89-4B3D-A20A-E216171F8679}"/>
          </ac:spMkLst>
        </pc:spChg>
        <pc:spChg chg="mod">
          <ac:chgData name="Simone Sinforiani (2519623)" userId="S::2519623@student.uwtsd.ac.uk::0d9d34e9-6bfa-43eb-af76-9b3d9713bffb" providerId="AD" clId="Web-{FA81FC61-884E-AF67-7CCB-74D6816330C6}" dt="2026-09-28T18:22:28.228" v="18" actId="14100"/>
          <ac:spMkLst>
            <pc:docMk/>
            <pc:sldMk cId="1272498136" sldId="256"/>
            <ac:spMk id="5" creationId="{C27AB212-7A3F-4A5D-A2A4-DDFD97F63092}"/>
          </ac:spMkLst>
        </pc:spChg>
        <pc:spChg chg="add mod">
          <ac:chgData name="Simone Sinforiani (2519623)" userId="S::2519623@student.uwtsd.ac.uk::0d9d34e9-6bfa-43eb-af76-9b3d9713bffb" providerId="AD" clId="Web-{FA81FC61-884E-AF67-7CCB-74D6816330C6}" dt="2026-09-28T18:36:41.249" v="193" actId="14100"/>
          <ac:spMkLst>
            <pc:docMk/>
            <pc:sldMk cId="1272498136" sldId="256"/>
            <ac:spMk id="9" creationId="{A1D4BD1E-AB71-2388-C3EB-E5119526D9A1}"/>
          </ac:spMkLst>
        </pc:spChg>
      </pc:sldChg>
      <pc:sldChg chg="modNotes">
        <pc:chgData name="Simone Sinforiani (2519623)" userId="S::2519623@student.uwtsd.ac.uk::0d9d34e9-6bfa-43eb-af76-9b3d9713bffb" providerId="AD" clId="Web-{FA81FC61-884E-AF67-7CCB-74D6816330C6}" dt="2026-09-28T18:42:00.991" v="207"/>
        <pc:sldMkLst>
          <pc:docMk/>
          <pc:sldMk cId="980339849" sldId="258"/>
        </pc:sldMkLst>
      </pc:sldChg>
      <pc:sldChg chg="modNotes">
        <pc:chgData name="Simone Sinforiani (2519623)" userId="S::2519623@student.uwtsd.ac.uk::0d9d34e9-6bfa-43eb-af76-9b3d9713bffb" providerId="AD" clId="Web-{FA81FC61-884E-AF67-7CCB-74D6816330C6}" dt="2026-09-28T18:42:41.836" v="213"/>
        <pc:sldMkLst>
          <pc:docMk/>
          <pc:sldMk cId="222911495" sldId="259"/>
        </pc:sldMkLst>
      </pc:sldChg>
      <pc:sldChg chg="modNotes">
        <pc:chgData name="Simone Sinforiani (2519623)" userId="S::2519623@student.uwtsd.ac.uk::0d9d34e9-6bfa-43eb-af76-9b3d9713bffb" providerId="AD" clId="Web-{FA81FC61-884E-AF67-7CCB-74D6816330C6}" dt="2026-09-28T18:44:29.198" v="252"/>
        <pc:sldMkLst>
          <pc:docMk/>
          <pc:sldMk cId="1280500982" sldId="260"/>
        </pc:sldMkLst>
      </pc:sldChg>
      <pc:sldChg chg="modNotes">
        <pc:chgData name="Simone Sinforiani (2519623)" userId="S::2519623@student.uwtsd.ac.uk::0d9d34e9-6bfa-43eb-af76-9b3d9713bffb" providerId="AD" clId="Web-{FA81FC61-884E-AF67-7CCB-74D6816330C6}" dt="2026-09-28T18:46:24.186" v="283"/>
        <pc:sldMkLst>
          <pc:docMk/>
          <pc:sldMk cId="972451313" sldId="261"/>
        </pc:sldMkLst>
      </pc:sldChg>
      <pc:sldChg chg="modNotes">
        <pc:chgData name="Simone Sinforiani (2519623)" userId="S::2519623@student.uwtsd.ac.uk::0d9d34e9-6bfa-43eb-af76-9b3d9713bffb" providerId="AD" clId="Web-{FA81FC61-884E-AF67-7CCB-74D6816330C6}" dt="2026-09-28T18:50:12.642" v="305"/>
        <pc:sldMkLst>
          <pc:docMk/>
          <pc:sldMk cId="526979797" sldId="262"/>
        </pc:sldMkLst>
      </pc:sldChg>
      <pc:sldChg chg="modNotes">
        <pc:chgData name="Simone Sinforiani (2519623)" userId="S::2519623@student.uwtsd.ac.uk::0d9d34e9-6bfa-43eb-af76-9b3d9713bffb" providerId="AD" clId="Web-{FA81FC61-884E-AF67-7CCB-74D6816330C6}" dt="2026-09-28T18:50:44.659" v="313"/>
        <pc:sldMkLst>
          <pc:docMk/>
          <pc:sldMk cId="1884357036" sldId="263"/>
        </pc:sldMkLst>
      </pc:sldChg>
      <pc:sldChg chg="modSp">
        <pc:chgData name="Simone Sinforiani (2519623)" userId="S::2519623@student.uwtsd.ac.uk::0d9d34e9-6bfa-43eb-af76-9b3d9713bffb" providerId="AD" clId="Web-{FA81FC61-884E-AF67-7CCB-74D6816330C6}" dt="2026-09-28T19:00:14.109" v="316" actId="20577"/>
        <pc:sldMkLst>
          <pc:docMk/>
          <pc:sldMk cId="1850381826" sldId="264"/>
        </pc:sldMkLst>
        <pc:spChg chg="mod">
          <ac:chgData name="Simone Sinforiani (2519623)" userId="S::2519623@student.uwtsd.ac.uk::0d9d34e9-6bfa-43eb-af76-9b3d9713bffb" providerId="AD" clId="Web-{FA81FC61-884E-AF67-7CCB-74D6816330C6}" dt="2026-09-28T18:59:39.593" v="314" actId="20577"/>
          <ac:spMkLst>
            <pc:docMk/>
            <pc:sldMk cId="1850381826" sldId="264"/>
            <ac:spMk id="2" creationId="{42828C48-5266-4E2E-8409-036A0A8E611E}"/>
          </ac:spMkLst>
        </pc:spChg>
        <pc:spChg chg="mod">
          <ac:chgData name="Simone Sinforiani (2519623)" userId="S::2519623@student.uwtsd.ac.uk::0d9d34e9-6bfa-43eb-af76-9b3d9713bffb" providerId="AD" clId="Web-{FA81FC61-884E-AF67-7CCB-74D6816330C6}" dt="2026-09-28T18:59:57.828" v="315" actId="20577"/>
          <ac:spMkLst>
            <pc:docMk/>
            <pc:sldMk cId="1850381826" sldId="264"/>
            <ac:spMk id="3" creationId="{26448DD4-2C29-4242-BE85-599CA4C9F9F3}"/>
          </ac:spMkLst>
        </pc:spChg>
        <pc:spChg chg="mod">
          <ac:chgData name="Simone Sinforiani (2519623)" userId="S::2519623@student.uwtsd.ac.uk::0d9d34e9-6bfa-43eb-af76-9b3d9713bffb" providerId="AD" clId="Web-{FA81FC61-884E-AF67-7CCB-74D6816330C6}" dt="2026-09-28T19:00:14.109" v="316" actId="20577"/>
          <ac:spMkLst>
            <pc:docMk/>
            <pc:sldMk cId="1850381826" sldId="264"/>
            <ac:spMk id="4" creationId="{08A73114-4985-4025-8D46-E767A6AB7C52}"/>
          </ac:spMkLst>
        </pc:spChg>
      </pc:sldChg>
      <pc:sldChg chg="modSp">
        <pc:chgData name="Simone Sinforiani (2519623)" userId="S::2519623@student.uwtsd.ac.uk::0d9d34e9-6bfa-43eb-af76-9b3d9713bffb" providerId="AD" clId="Web-{FA81FC61-884E-AF67-7CCB-74D6816330C6}" dt="2026-09-28T19:06:17.618" v="327" actId="20577"/>
        <pc:sldMkLst>
          <pc:docMk/>
          <pc:sldMk cId="467991307" sldId="265"/>
        </pc:sldMkLst>
        <pc:spChg chg="mod">
          <ac:chgData name="Simone Sinforiani (2519623)" userId="S::2519623@student.uwtsd.ac.uk::0d9d34e9-6bfa-43eb-af76-9b3d9713bffb" providerId="AD" clId="Web-{FA81FC61-884E-AF67-7CCB-74D6816330C6}" dt="2026-09-28T19:05:55.008" v="326" actId="20577"/>
          <ac:spMkLst>
            <pc:docMk/>
            <pc:sldMk cId="467991307" sldId="265"/>
            <ac:spMk id="2" creationId="{F4C24FFA-554D-4F55-B617-3F2D208CBC1A}"/>
          </ac:spMkLst>
        </pc:spChg>
        <pc:spChg chg="mod">
          <ac:chgData name="Simone Sinforiani (2519623)" userId="S::2519623@student.uwtsd.ac.uk::0d9d34e9-6bfa-43eb-af76-9b3d9713bffb" providerId="AD" clId="Web-{FA81FC61-884E-AF67-7CCB-74D6816330C6}" dt="2026-09-28T19:04:33.319" v="322" actId="20577"/>
          <ac:spMkLst>
            <pc:docMk/>
            <pc:sldMk cId="467991307" sldId="265"/>
            <ac:spMk id="3" creationId="{4AEF0727-A4C5-4F45-A0F8-F52A3E738DC0}"/>
          </ac:spMkLst>
        </pc:spChg>
        <pc:spChg chg="mod">
          <ac:chgData name="Simone Sinforiani (2519623)" userId="S::2519623@student.uwtsd.ac.uk::0d9d34e9-6bfa-43eb-af76-9b3d9713bffb" providerId="AD" clId="Web-{FA81FC61-884E-AF67-7CCB-74D6816330C6}" dt="2026-09-28T19:06:17.618" v="327" actId="20577"/>
          <ac:spMkLst>
            <pc:docMk/>
            <pc:sldMk cId="467991307" sldId="265"/>
            <ac:spMk id="4" creationId="{4E614522-D8B0-46A7-995D-079C61BA9A6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p:cNvSpPr>
            <a:spLocks noGrp="1"/>
          </p:cNvSpPr>
          <p:nvPr>
            <p:ph type="hdr" sz="quarter"/>
          </p:nvPr>
        </p:nvSpPr>
        <p:spPr>
          <a:prstGeom prst="rect">
            <a:avLst/>
          </a:prstGeom>
        </p:spPr>
        <p:txBody>
          <a:bodyPr/>
          <a:lstStyle/>
          <a:p>
            <a:endParaRPr/>
          </a:p>
        </p:txBody>
      </p:sp>
      <p:sp>
        <p:nvSpPr>
          <p:cNvPr id="3" name="Date Placeholder"/>
          <p:cNvSpPr>
            <a:spLocks noGrp="1"/>
          </p:cNvSpPr>
          <p:nvPr>
            <p:ph type="dt" sz="quarter" idx="1"/>
          </p:nvPr>
        </p:nvSpPr>
        <p:spPr>
          <a:prstGeom prst="rect">
            <a:avLst/>
          </a:prstGeom>
        </p:spPr>
        <p:txBody>
          <a:bodyPr/>
          <a:lstStyle/>
          <a:p>
            <a:endParaRPr/>
          </a:p>
        </p:txBody>
      </p:sp>
      <p:sp>
        <p:nvSpPr>
          <p:cNvPr id="4" name="Slide Image Placeholder"/>
          <p:cNvSpPr>
            <a:spLocks noGrp="1" noRot="1" noChangeAspect="1"/>
          </p:cNvSpPr>
          <p:nvPr>
            <p:ph type="sldImg" idx="2"/>
          </p:nvPr>
        </p:nvSpPr>
        <p:spPr>
          <a:prstGeom prst="rect">
            <a:avLst/>
          </a:prstGeom>
        </p:spPr>
        <p:txBody>
          <a:bodyPr/>
          <a:lstStyle/>
          <a:p>
            <a:endParaRPr/>
          </a:p>
        </p:txBody>
      </p:sp>
      <p:sp>
        <p:nvSpPr>
          <p:cNvPr id="5" name="Notes Placeholder"/>
          <p:cNvSpPr>
            <a:spLocks noGrp="1"/>
          </p:cNvSpPr>
          <p:nvPr>
            <p:ph type="body" sz="quarter" idx="3"/>
          </p:nvPr>
        </p:nvSpPr>
        <p:spPr>
          <a:prstGeom prst="rect">
            <a:avLst/>
          </a:prstGeom>
        </p:spPr>
        <p:txBody>
          <a:bodyPr/>
          <a:lstStyle/>
          <a:p>
            <a:endParaRPr/>
          </a:p>
        </p:txBody>
      </p:sp>
      <p:sp>
        <p:nvSpPr>
          <p:cNvPr id="6" name="Footer Placeholder"/>
          <p:cNvSpPr>
            <a:spLocks noGrp="1"/>
          </p:cNvSpPr>
          <p:nvPr>
            <p:ph type="ftr" sz="quarter" idx="4"/>
          </p:nvPr>
        </p:nvSpPr>
        <p:spPr>
          <a:prstGeom prst="rect">
            <a:avLst/>
          </a:prstGeom>
        </p:spPr>
        <p:txBody>
          <a:bodyPr/>
          <a:lstStyle/>
          <a:p>
            <a:endParaRPr/>
          </a:p>
        </p:txBody>
      </p:sp>
      <p:sp>
        <p:nvSpPr>
          <p:cNvPr id="7" name="Slide Number Placeholder"/>
          <p:cNvSpPr>
            <a:spLocks noGrp="1"/>
          </p:cNvSpPr>
          <p:nvPr>
            <p:ph type="sldNum" sz="quarter" idx="5"/>
          </p:nvPr>
        </p:nvSpPr>
        <p:spPr>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lvl1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Good morning. Today I am going to talk about Bowlby's Attachment Theory and how it can help us understand the development and behaviour of a three-year-old child called Shona. Shona has recently started nursery. She becomes anxious when her carers leave, has limited verbal communication, and finds it difficult to engage in group play. I will explain Bowlby's theory, apply it to Shona, consider nature and nurture, suggest practical support, and evaluate the theory.</a:t>
            </a:r>
          </a:p>
          <a:p>
            <a:endParaRPr/>
          </a:p>
          <a:p>
            <a:r>
              <a:t>Sources: </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Shona is three years old and is finding it difficult to adjust to nursery. Starting nursery can be a significant change because a young child separates from familiar caregivers and meets new adults, children and routines. Her limited language may make it harder to explain how she feels or ask for help. Her difficulty joining group play may also relate to anxiety or uncertainty. Practitioners need to support all areas of wellbeing: emotional, social, cognitive and physical. However, these behaviours do not automatically mean that Shona has an insecure attachment. Several explanations may be possible.</a:t>
            </a:r>
          </a:p>
          <a:p>
            <a:endParaRPr/>
          </a:p>
          <a:p>
            <a:r>
              <a:t>Sources: Case details: assessment brief.</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Bowlby's(1969)</a:t>
            </a:r>
            <a:r>
              <a:rPr dirty="0"/>
              <a:t> Attachment Theory focuses on the emotional bond between a child and caregiver. Bowlby argued that children have a biological tendency to form close attachments because these relationships provide protection and security. A central idea is the secure base. When children feel safe, they can explore, play and learn. When they feel frightened or uncertain, they may seek comfort from an attachment figure. Bowlby also proposed internal working models, meaning that early relationships contribute to expectations about the self and other people. Ainsworth later developed research methods for studying patterns of attachment.</a:t>
            </a:r>
          </a:p>
          <a:p>
            <a:endParaRPr/>
          </a:p>
          <a:p>
            <a:r>
              <a:rPr dirty="0"/>
              <a:t>Sources: (Bowlby, 1969; Cassidy and Shaver, 2016)</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Bowlby's theory </a:t>
            </a:r>
            <a:r>
              <a:rPr lang="en-GB" dirty="0"/>
              <a:t>(1969) </a:t>
            </a:r>
            <a:r>
              <a:rPr dirty="0"/>
              <a:t>offers one possible explanation for Shona's </a:t>
            </a:r>
            <a:r>
              <a:rPr dirty="0" err="1"/>
              <a:t>behaviour</a:t>
            </a:r>
            <a:r>
              <a:rPr dirty="0"/>
              <a:t>. Her carers are familiar sources of safety, while nursery still feels new. Because her verbal communication is limited, she may show worry through crying, withdrawal or avoiding activities rather than explaining it. If she does not yet feel secure, she may also prefer to stay close to an adult or play alone instead of joining a group. A consistent nursery practitioner could become a secure base and help her explore. Even so, practitioners should observe her over time and consider other developmental needs before reaching conclusions.</a:t>
            </a:r>
          </a:p>
          <a:p>
            <a:r>
              <a:rPr lang="en-US" dirty="0"/>
              <a:t>"Feeling safe may also help Shona concentrate on activities. For example, she may feel more confident looking at picture book with a familiar adult"</a:t>
            </a:r>
            <a:endParaRPr dirty="0"/>
          </a:p>
          <a:p>
            <a:endParaRPr lang="en-US"/>
          </a:p>
          <a:p>
            <a:r>
              <a:rPr dirty="0"/>
              <a:t>Sources: (Bowlby, 1969; Ainsworth et al., 1978; Howes and Hamilton, 1992)</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Cassidy and Shaver (2016) nature and</a:t>
            </a:r>
            <a:r>
              <a:rPr dirty="0"/>
              <a:t> nurture both matter. Nature includes biological influences such as temperament, sensitivity and emotional regulation. Some children naturally approach new situations more cautiously than others. Nurture includes caregiving, family and cultural experiences, nursery routines and relationships. Shona's </a:t>
            </a:r>
            <a:r>
              <a:rPr dirty="0" err="1"/>
              <a:t>behaviour</a:t>
            </a:r>
            <a:r>
              <a:rPr dirty="0"/>
              <a:t> is unlikely to have one single cause. Her individual characteristics may interact with her experiences and the new nursery environment. A balanced assessment avoids blaming either Shona or her parents and instead asks what support she needs.</a:t>
            </a:r>
          </a:p>
          <a:p>
            <a:endParaRPr/>
          </a:p>
          <a:p>
            <a:r>
              <a:rPr dirty="0"/>
              <a:t>Sources: (Cassidy and Shaver, 2016; Keller, 2018)</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Drawing on Howes and Hamilton (1992) attachment</a:t>
            </a:r>
            <a:r>
              <a:rPr dirty="0"/>
              <a:t> theory can guide practical support. Shona should have a consistent key person who greets her, helps with transitions and responds calmly when she is upset. A predictable goodbye routine and visual timetable can help her know what will happen next. Staff can acknowledge her feelings and reassure her that she is safe. They can support communication with simple language, pictures, gestures and play. For social development, staff can begin with one-to-one play and then introduce one or two children. Observation should also cover hearing, language, movement, play and overall wellbeing. The aim is enough security for Shona to explore and develop, rather than dependence on one adult.</a:t>
            </a:r>
          </a:p>
          <a:p>
            <a:r>
              <a:rPr lang="en-US" dirty="0"/>
              <a:t>"Staff should also talk to her carers about what comforts her at home. This can help create a familiar routine".</a:t>
            </a:r>
            <a:endParaRPr dirty="0"/>
          </a:p>
          <a:p>
            <a:endParaRPr lang="en-US"/>
          </a:p>
          <a:p>
            <a:r>
              <a:rPr dirty="0"/>
              <a:t>Sources: (Howes and Hamilton, 1992; Cassidy and Shaver, 2016)</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Bowlby's theory has clear strengths. It highlights the importance of relationships and explains why separation from familiar caregivers can cause distress. It also supports consistent and emotionally responsive practice. However, attachment is only one part of development. Temperament, language, culture, biological factors and the wider environment may also influence </a:t>
            </a:r>
            <a:r>
              <a:rPr dirty="0" err="1"/>
              <a:t>behaviour</a:t>
            </a:r>
            <a:r>
              <a:rPr dirty="0"/>
              <a:t>. </a:t>
            </a:r>
            <a:r>
              <a:rPr lang="en-GB" dirty="0"/>
              <a:t>Keller (2018) questions whether</a:t>
            </a:r>
            <a:r>
              <a:rPr dirty="0"/>
              <a:t> ideas developed mainly in Western settings apply in exactly the same way across cultures. Attachment categories should not become fixed labels. Therefore, practitioners should use the theory as one useful perspective within a wider assessment of Shona.</a:t>
            </a:r>
          </a:p>
          <a:p>
            <a:r>
              <a:rPr lang="en-US" dirty="0"/>
              <a:t>"Support should be reviewed regularly because Shona's needs may change as she settled into nursery"</a:t>
            </a:r>
            <a:endParaRPr dirty="0"/>
          </a:p>
          <a:p>
            <a:endParaRPr lang="en-US"/>
          </a:p>
          <a:p>
            <a:r>
              <a:rPr dirty="0"/>
              <a:t>Sources: (Sroufe, 2005; Cassidy and Shaver, 2016; Keller, 2018)</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To conclude, Bowlby's Attachment Theory </a:t>
            </a:r>
            <a:r>
              <a:rPr lang="en-GB" dirty="0"/>
              <a:t>(1969) </a:t>
            </a:r>
            <a:r>
              <a:rPr dirty="0"/>
              <a:t>provides a useful way to understand Shona's separation anxiety. A consistent and supportive relationship with a key person may help her feel secure within the nursery. Predictable routines, emotional reassurance, communication support and a gradual introduction to group play could build confidence across emotional, social, cognitive and physical development. Practitioners must also consider nature and nurture and </a:t>
            </a:r>
            <a:r>
              <a:rPr dirty="0" err="1"/>
              <a:t>recognise</a:t>
            </a:r>
            <a:r>
              <a:rPr dirty="0"/>
              <a:t> individual differences. Shona should not be labelled simply because she becomes anxious or finds social interaction difficult. Overall, attachment theory is useful, but it works best alongside careful observation and a wider understanding of child development. Thank you for listening.</a:t>
            </a:r>
          </a:p>
          <a:p>
            <a:endParaRPr/>
          </a:p>
          <a:p>
            <a:r>
              <a:rPr dirty="0"/>
              <a:t>Sources: (Bowlby, 1969; Howes and Hamilton, 1992; Cassidy and Shaver, 2016)</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Reference list. Do not read aloud.</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Reference list. Do not read aloud.</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aster">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txStyles>
    <p:titleStyle>
      <a:lvl1pPr algn="l">
        <a:lnSpc>
          <a:spcPct val="90000"/>
        </a:lnSpc>
        <a:spcBef>
          <a:spcPts val="0"/>
        </a:spcBef>
        <a:buNone/>
        <a:defRPr sz="4400">
          <a:solidFill>
            <a:schemeClr val="tx1"/>
          </a:solidFill>
          <a:latin typeface="+mj-lt"/>
          <a:ea typeface="+mj-lt"/>
          <a:cs typeface="+mj-lt"/>
        </a:defRPr>
      </a:lvl1pPr>
    </p:titleStyle>
    <p:bodyStyle>
      <a:lvl1pPr marL="228600" indent="-228600" algn="l">
        <a:lnSpc>
          <a:spcPct val="90000"/>
        </a:lnSpc>
        <a:spcBef>
          <a:spcPts val="1000"/>
        </a:spcBef>
        <a:buChar char="•"/>
        <a:defRPr sz="2800">
          <a:solidFill>
            <a:schemeClr val="tx1"/>
          </a:solidFill>
          <a:latin typeface="+mn-lt"/>
          <a:ea typeface="+mn-lt"/>
          <a:cs typeface="+mn-lt"/>
        </a:defRPr>
      </a:lvl1pPr>
      <a:lvl2pPr marL="685800" indent="-228600" algn="l">
        <a:lnSpc>
          <a:spcPct val="90000"/>
        </a:lnSpc>
        <a:spcBef>
          <a:spcPts val="500"/>
        </a:spcBef>
        <a:buChar char="•"/>
        <a:defRPr sz="2400">
          <a:solidFill>
            <a:schemeClr val="tx1"/>
          </a:solidFill>
          <a:latin typeface="+mn-lt"/>
          <a:ea typeface="+mn-lt"/>
          <a:cs typeface="+mn-lt"/>
        </a:defRPr>
      </a:lvl2pPr>
      <a:lvl3pPr marL="1143000" indent="-228600" algn="l">
        <a:lnSpc>
          <a:spcPct val="90000"/>
        </a:lnSpc>
        <a:spcBef>
          <a:spcPts val="500"/>
        </a:spcBef>
        <a:buChar char="•"/>
        <a:defRPr sz="2000">
          <a:solidFill>
            <a:schemeClr val="tx1"/>
          </a:solidFill>
          <a:latin typeface="+mn-lt"/>
          <a:ea typeface="+mn-lt"/>
          <a:cs typeface="+mn-lt"/>
        </a:defRPr>
      </a:lvl3pPr>
      <a:lvl4pPr marL="1600200" indent="-228600" algn="l">
        <a:lnSpc>
          <a:spcPct val="90000"/>
        </a:lnSpc>
        <a:spcBef>
          <a:spcPts val="500"/>
        </a:spcBef>
        <a:buChar char="•"/>
        <a:defRPr sz="1800">
          <a:solidFill>
            <a:schemeClr val="tx1"/>
          </a:solidFill>
          <a:latin typeface="+mn-lt"/>
          <a:ea typeface="+mn-lt"/>
          <a:cs typeface="+mn-lt"/>
        </a:defRPr>
      </a:lvl4pPr>
      <a:lvl5pPr marL="2057400" indent="-228600" algn="l">
        <a:lnSpc>
          <a:spcPct val="90000"/>
        </a:lnSpc>
        <a:spcBef>
          <a:spcPts val="500"/>
        </a:spcBef>
        <a:buChar char="•"/>
        <a:defRPr sz="1800">
          <a:solidFill>
            <a:schemeClr val="tx1"/>
          </a:solidFill>
          <a:latin typeface="+mn-lt"/>
          <a:ea typeface="+mn-lt"/>
          <a:cs typeface="+mn-lt"/>
        </a:defRPr>
      </a:lvl5pPr>
      <a:lvl6pPr marL="2514600" indent="-228600" algn="l">
        <a:lnSpc>
          <a:spcPct val="90000"/>
        </a:lnSpc>
        <a:spcBef>
          <a:spcPts val="500"/>
        </a:spcBef>
        <a:buChar char="•"/>
        <a:defRPr sz="1800">
          <a:solidFill>
            <a:schemeClr val="tx1"/>
          </a:solidFill>
          <a:latin typeface="+mn-lt"/>
          <a:ea typeface="+mn-lt"/>
          <a:cs typeface="+mn-lt"/>
        </a:defRPr>
      </a:lvl6pPr>
      <a:lvl7pPr marL="2971800" indent="-228600" algn="l">
        <a:lnSpc>
          <a:spcPct val="90000"/>
        </a:lnSpc>
        <a:spcBef>
          <a:spcPts val="500"/>
        </a:spcBef>
        <a:buChar char="•"/>
        <a:defRPr sz="1800">
          <a:solidFill>
            <a:schemeClr val="tx1"/>
          </a:solidFill>
          <a:latin typeface="+mn-lt"/>
          <a:ea typeface="+mn-lt"/>
          <a:cs typeface="+mn-lt"/>
        </a:defRPr>
      </a:lvl7pPr>
      <a:lvl8pPr marL="3429000" indent="-228600" algn="l">
        <a:lnSpc>
          <a:spcPct val="90000"/>
        </a:lnSpc>
        <a:spcBef>
          <a:spcPts val="500"/>
        </a:spcBef>
        <a:buChar char="•"/>
        <a:defRPr sz="1800">
          <a:solidFill>
            <a:schemeClr val="tx1"/>
          </a:solidFill>
          <a:latin typeface="+mn-lt"/>
          <a:ea typeface="+mn-lt"/>
          <a:cs typeface="+mn-lt"/>
        </a:defRPr>
      </a:lvl8pPr>
      <a:lvl9pPr marL="3886200" indent="-228600" algn="l">
        <a:lnSpc>
          <a:spcPct val="90000"/>
        </a:lnSpc>
        <a:spcBef>
          <a:spcPts val="500"/>
        </a:spcBef>
        <a:buChar char="•"/>
        <a:defRPr sz="1800">
          <a:solidFill>
            <a:schemeClr val="tx1"/>
          </a:solidFill>
          <a:latin typeface="+mn-lt"/>
          <a:ea typeface="+mn-lt"/>
          <a:cs typeface="+mn-lt"/>
        </a:defRPr>
      </a:lvl9pPr>
    </p:bodyStyle>
    <p:otherStyle>
      <a:lvl1pPr marL="0" algn="l">
        <a:buNone/>
        <a:defRPr sz="1800">
          <a:solidFill>
            <a:schemeClr val="tx1"/>
          </a:solidFill>
          <a:latin typeface="+mn-lt"/>
          <a:ea typeface="+mn-lt"/>
          <a:cs typeface="+mn-lt"/>
        </a:defRPr>
      </a:lvl1pPr>
      <a:lvl2pPr marL="457200" algn="l">
        <a:buNone/>
        <a:defRPr sz="1800">
          <a:solidFill>
            <a:schemeClr val="tx1"/>
          </a:solidFill>
          <a:latin typeface="+mn-lt"/>
          <a:ea typeface="+mn-lt"/>
          <a:cs typeface="+mn-lt"/>
        </a:defRPr>
      </a:lvl2pPr>
      <a:lvl3pPr marL="914400" algn="l">
        <a:buNone/>
        <a:defRPr sz="1800">
          <a:solidFill>
            <a:schemeClr val="tx1"/>
          </a:solidFill>
          <a:latin typeface="+mn-lt"/>
          <a:ea typeface="+mn-lt"/>
          <a:cs typeface="+mn-lt"/>
        </a:defRPr>
      </a:lvl3pPr>
      <a:lvl4pPr marL="1371600" algn="l">
        <a:buNone/>
        <a:defRPr sz="1800">
          <a:solidFill>
            <a:schemeClr val="tx1"/>
          </a:solidFill>
          <a:latin typeface="+mn-lt"/>
          <a:ea typeface="+mn-lt"/>
          <a:cs typeface="+mn-lt"/>
        </a:defRPr>
      </a:lvl4pPr>
      <a:lvl5pPr marL="1828800" algn="l">
        <a:buNone/>
        <a:defRPr sz="1800">
          <a:solidFill>
            <a:schemeClr val="tx1"/>
          </a:solidFill>
          <a:latin typeface="+mn-lt"/>
          <a:ea typeface="+mn-lt"/>
          <a:cs typeface="+mn-lt"/>
        </a:defRPr>
      </a:lvl5pPr>
      <a:lvl6pPr marL="2286000" algn="l">
        <a:buNone/>
        <a:defRPr sz="1800">
          <a:solidFill>
            <a:schemeClr val="tx1"/>
          </a:solidFill>
          <a:latin typeface="+mn-lt"/>
          <a:ea typeface="+mn-lt"/>
          <a:cs typeface="+mn-lt"/>
        </a:defRPr>
      </a:lvl6pPr>
      <a:lvl7pPr marL="2743200" algn="l">
        <a:buNone/>
        <a:defRPr sz="1800">
          <a:solidFill>
            <a:schemeClr val="tx1"/>
          </a:solidFill>
          <a:latin typeface="+mn-lt"/>
          <a:ea typeface="+mn-lt"/>
          <a:cs typeface="+mn-lt"/>
        </a:defRPr>
      </a:lvl7pPr>
      <a:lvl8pPr marL="3200400" algn="l">
        <a:buNone/>
        <a:defRPr sz="1800">
          <a:solidFill>
            <a:schemeClr val="tx1"/>
          </a:solidFill>
          <a:latin typeface="+mn-lt"/>
          <a:ea typeface="+mn-lt"/>
          <a:cs typeface="+mn-lt"/>
        </a:defRPr>
      </a:lvl8pPr>
      <a:lvl9pPr marL="3657600" algn="l">
        <a:buNone/>
        <a:defRPr sz="1800">
          <a:solidFill>
            <a:schemeClr val="tx1"/>
          </a:solidFill>
          <a:latin typeface="+mn-lt"/>
          <a:ea typeface="+mn-lt"/>
          <a:cs typeface="+mn-lt"/>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AF6EE"/>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FF69E08-B012-4FC9-B714-DD6FA3EE2079}"/>
              </a:ext>
            </a:extLst>
          </p:cNvPr>
          <p:cNvSpPr>
            <a:spLocks noGrp="1"/>
          </p:cNvSpPr>
          <p:nvPr/>
        </p:nvSpPr>
        <p:spPr>
          <a:xfrm>
            <a:off x="609600" y="400050"/>
            <a:ext cx="10953750" cy="819150"/>
          </a:xfrm>
          <a:prstGeom prst="rect">
            <a:avLst/>
          </a:prstGeom>
          <a:noFill/>
          <a:ln w="0">
            <a:noFill/>
          </a:ln>
        </p:spPr>
        <p:txBody>
          <a:bodyPr anchor="t">
            <a:noAutofit/>
          </a:bodyPr>
          <a:lstStyle/>
          <a:p>
            <a:pPr>
              <a:defRPr sz="3600" b="1">
                <a:solidFill>
                  <a:srgbClr val="17353A"/>
                </a:solidFill>
                <a:latin typeface="Arial"/>
                <a:ea typeface="Arial"/>
                <a:cs typeface="Arial"/>
              </a:defRPr>
            </a:pPr>
            <a:r>
              <a:rPr sz="3600" b="1">
                <a:solidFill>
                  <a:srgbClr val="17353A"/>
                </a:solidFill>
                <a:latin typeface="Arial"/>
                <a:ea typeface="Arial"/>
                <a:cs typeface="Arial"/>
              </a:rPr>
              <a:t>Bowlby's Attachment Theory</a:t>
            </a:r>
          </a:p>
        </p:txBody>
      </p:sp>
      <p:sp>
        <p:nvSpPr>
          <p:cNvPr id="2" name="Rectangle 1">
            <a:extLst>
              <a:ext uri="{FF2B5EF4-FFF2-40B4-BE49-F238E27FC236}">
                <a16:creationId xmlns:a16="http://schemas.microsoft.com/office/drawing/2014/main" id="{5E5741A9-F69A-4D20-8785-FBFCFC324961}"/>
              </a:ext>
            </a:extLst>
          </p:cNvPr>
          <p:cNvSpPr>
            <a:spLocks noGrp="1"/>
          </p:cNvSpPr>
          <p:nvPr/>
        </p:nvSpPr>
        <p:spPr>
          <a:xfrm>
            <a:off x="609600" y="1400175"/>
            <a:ext cx="6667500" cy="1066800"/>
          </a:xfrm>
          <a:prstGeom prst="rect">
            <a:avLst/>
          </a:prstGeom>
          <a:noFill/>
          <a:ln w="0">
            <a:noFill/>
          </a:ln>
        </p:spPr>
        <p:txBody>
          <a:bodyPr anchor="t">
            <a:noAutofit/>
          </a:bodyPr>
          <a:lstStyle/>
          <a:p>
            <a:pPr>
              <a:defRPr sz="2800" b="1">
                <a:solidFill>
                  <a:srgbClr val="235F60"/>
                </a:solidFill>
                <a:latin typeface="Arial"/>
                <a:ea typeface="Arial"/>
                <a:cs typeface="Arial"/>
              </a:defRPr>
            </a:pPr>
            <a:r>
              <a:rPr sz="2800" b="1">
                <a:solidFill>
                  <a:srgbClr val="235F60"/>
                </a:solidFill>
                <a:latin typeface="Arial"/>
                <a:ea typeface="Arial"/>
                <a:cs typeface="Arial"/>
              </a:rPr>
              <a:t>Early childhood development</a:t>
            </a:r>
          </a:p>
          <a:p>
            <a:pPr>
              <a:defRPr sz="2800" b="1">
                <a:solidFill>
                  <a:srgbClr val="235F60"/>
                </a:solidFill>
                <a:latin typeface="Arial"/>
                <a:ea typeface="Arial"/>
                <a:cs typeface="Arial"/>
              </a:defRPr>
            </a:pPr>
            <a:r>
              <a:rPr sz="2800" b="1">
                <a:solidFill>
                  <a:srgbClr val="235F60"/>
                </a:solidFill>
                <a:latin typeface="Arial"/>
                <a:ea typeface="Arial"/>
                <a:cs typeface="Arial"/>
              </a:rPr>
              <a:t>Case study: Shona, aged 3</a:t>
            </a:r>
          </a:p>
        </p:txBody>
      </p:sp>
      <p:sp>
        <p:nvSpPr>
          <p:cNvPr id="3" name="Rectangle 2">
            <a:extLst>
              <a:ext uri="{FF2B5EF4-FFF2-40B4-BE49-F238E27FC236}">
                <a16:creationId xmlns:a16="http://schemas.microsoft.com/office/drawing/2014/main" id="{5D6D471C-B1AF-4AC7-839B-EE8E89D638BE}"/>
              </a:ext>
            </a:extLst>
          </p:cNvPr>
          <p:cNvSpPr>
            <a:spLocks noGrp="1"/>
          </p:cNvSpPr>
          <p:nvPr/>
        </p:nvSpPr>
        <p:spPr>
          <a:xfrm>
            <a:off x="609600" y="3238500"/>
            <a:ext cx="6858000" cy="476250"/>
          </a:xfrm>
          <a:prstGeom prst="rect">
            <a:avLst/>
          </a:prstGeom>
          <a:noFill/>
          <a:ln w="0">
            <a:noFill/>
          </a:ln>
        </p:spPr>
        <p:txBody>
          <a:bodyPr lIns="91440" tIns="45720" rIns="91440" bIns="45720" anchor="t">
            <a:noAutofit/>
          </a:bodyPr>
          <a:lstStyle/>
          <a:p>
            <a:pPr>
              <a:defRPr sz="2600" b="1">
                <a:solidFill>
                  <a:srgbClr val="17353A"/>
                </a:solidFill>
                <a:latin typeface="Arial"/>
                <a:ea typeface="Arial"/>
                <a:cs typeface="Arial"/>
              </a:defRPr>
            </a:pPr>
            <a:endParaRPr lang="en-US" sz="2600" b="1" dirty="0">
              <a:solidFill>
                <a:srgbClr val="17353A"/>
              </a:solidFill>
              <a:latin typeface="Arial"/>
              <a:ea typeface="Arial"/>
              <a:cs typeface="Arial"/>
            </a:endParaRPr>
          </a:p>
        </p:txBody>
      </p:sp>
      <p:sp>
        <p:nvSpPr>
          <p:cNvPr id="4" name="Rectangle 3">
            <a:extLst>
              <a:ext uri="{FF2B5EF4-FFF2-40B4-BE49-F238E27FC236}">
                <a16:creationId xmlns:a16="http://schemas.microsoft.com/office/drawing/2014/main" id="{6D84B7F3-7E89-4B3D-A20A-E216171F8679}"/>
              </a:ext>
            </a:extLst>
          </p:cNvPr>
          <p:cNvSpPr>
            <a:spLocks noGrp="1"/>
          </p:cNvSpPr>
          <p:nvPr/>
        </p:nvSpPr>
        <p:spPr>
          <a:xfrm>
            <a:off x="609600" y="3905250"/>
            <a:ext cx="7143750" cy="904875"/>
          </a:xfrm>
          <a:prstGeom prst="rect">
            <a:avLst/>
          </a:prstGeom>
          <a:noFill/>
          <a:ln w="0">
            <a:noFill/>
          </a:ln>
        </p:spPr>
        <p:txBody>
          <a:bodyPr lIns="91440" tIns="45720" rIns="91440" bIns="45720" anchor="t">
            <a:noAutofit/>
          </a:bodyPr>
          <a:lstStyle/>
          <a:p>
            <a:pPr>
              <a:defRPr sz="2400" b="0">
                <a:solidFill>
                  <a:srgbClr val="17353A"/>
                </a:solidFill>
                <a:latin typeface="Arial"/>
                <a:ea typeface="Arial"/>
                <a:cs typeface="Arial"/>
              </a:defRPr>
            </a:pPr>
            <a:endParaRPr lang="en-US" sz="2400" b="0" dirty="0">
              <a:solidFill>
                <a:srgbClr val="17353A"/>
              </a:solidFill>
              <a:latin typeface="Arial"/>
              <a:ea typeface="Arial"/>
              <a:cs typeface="Arial"/>
            </a:endParaRPr>
          </a:p>
        </p:txBody>
      </p:sp>
      <p:sp>
        <p:nvSpPr>
          <p:cNvPr id="5" name="Rectangle 4">
            <a:extLst>
              <a:ext uri="{FF2B5EF4-FFF2-40B4-BE49-F238E27FC236}">
                <a16:creationId xmlns:a16="http://schemas.microsoft.com/office/drawing/2014/main" id="{C27AB212-7A3F-4A5D-A2A4-DDFD97F63092}"/>
              </a:ext>
            </a:extLst>
          </p:cNvPr>
          <p:cNvSpPr>
            <a:spLocks noGrp="1"/>
          </p:cNvSpPr>
          <p:nvPr/>
        </p:nvSpPr>
        <p:spPr>
          <a:xfrm>
            <a:off x="609600" y="5588793"/>
            <a:ext cx="7334250" cy="583407"/>
          </a:xfrm>
          <a:prstGeom prst="rect">
            <a:avLst/>
          </a:prstGeom>
          <a:noFill/>
          <a:ln w="0">
            <a:noFill/>
          </a:ln>
        </p:spPr>
        <p:txBody>
          <a:bodyPr lIns="91440" tIns="45720" rIns="91440" bIns="45720" anchor="t">
            <a:noAutofit/>
          </a:bodyPr>
          <a:lstStyle/>
          <a:p>
            <a:pPr>
              <a:defRPr sz="2000" b="0">
                <a:solidFill>
                  <a:srgbClr val="17353A"/>
                </a:solidFill>
                <a:latin typeface="Arial"/>
                <a:ea typeface="Arial"/>
                <a:cs typeface="Arial"/>
              </a:defRPr>
            </a:pPr>
            <a:endParaRPr lang="en-US" sz="2000" b="0" dirty="0">
              <a:solidFill>
                <a:srgbClr val="17353A"/>
              </a:solidFill>
              <a:latin typeface="Arial"/>
              <a:ea typeface="Arial"/>
              <a:cs typeface="Arial"/>
            </a:endParaRPr>
          </a:p>
        </p:txBody>
      </p:sp>
      <p:pic>
        <p:nvPicPr>
          <p:cNvPr id="12" name="Picture 11"/>
          <p:cNvPicPr>
            <a:picLocks noChangeAspect="1"/>
          </p:cNvPicPr>
          <p:nvPr/>
        </p:nvPicPr>
        <p:blipFill>
          <a:blip r:embed="rId3"/>
          <a:srcRect l="29643" r="29643"/>
          <a:stretch>
            <a:fillRect/>
          </a:stretch>
        </p:blipFill>
        <p:spPr>
          <a:xfrm>
            <a:off x="8334375" y="1524000"/>
            <a:ext cx="3238500" cy="4476750"/>
          </a:xfrm>
          <a:prstGeom prst="rect">
            <a:avLst/>
          </a:prstGeom>
        </p:spPr>
      </p:pic>
      <p:sp>
        <p:nvSpPr>
          <p:cNvPr id="9" name="TextBox 8">
            <a:extLst>
              <a:ext uri="{FF2B5EF4-FFF2-40B4-BE49-F238E27FC236}">
                <a16:creationId xmlns:a16="http://schemas.microsoft.com/office/drawing/2014/main" id="{A1D4BD1E-AB71-2388-C3EB-E5119526D9A1}"/>
              </a:ext>
            </a:extLst>
          </p:cNvPr>
          <p:cNvSpPr txBox="1"/>
          <p:nvPr/>
        </p:nvSpPr>
        <p:spPr>
          <a:xfrm>
            <a:off x="608101" y="2457391"/>
            <a:ext cx="4660104" cy="40626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rial"/>
                <a:cs typeface="Arial"/>
              </a:rPr>
              <a:t>Student name: Simone Sinforiani</a:t>
            </a:r>
          </a:p>
          <a:p>
            <a:endParaRPr lang="en-GB" sz="2000" dirty="0">
              <a:latin typeface="Arial"/>
              <a:cs typeface="Arial"/>
            </a:endParaRPr>
          </a:p>
          <a:p>
            <a:r>
              <a:rPr lang="en-GB" sz="2000" dirty="0">
                <a:latin typeface="Arial"/>
                <a:cs typeface="Arial"/>
              </a:rPr>
              <a:t>Student ID Number: 2519623</a:t>
            </a:r>
          </a:p>
          <a:p>
            <a:endParaRPr lang="en-GB" sz="2000" dirty="0">
              <a:latin typeface="Arial"/>
              <a:cs typeface="Arial"/>
            </a:endParaRPr>
          </a:p>
          <a:p>
            <a:r>
              <a:rPr lang="en-GB" sz="2000" dirty="0">
                <a:latin typeface="Arial"/>
                <a:cs typeface="Arial"/>
              </a:rPr>
              <a:t>Lecturer: Rizwan Nadim</a:t>
            </a:r>
          </a:p>
          <a:p>
            <a:endParaRPr lang="en-GB" sz="2000" dirty="0">
              <a:latin typeface="Arial"/>
              <a:cs typeface="Arial"/>
            </a:endParaRPr>
          </a:p>
          <a:p>
            <a:r>
              <a:rPr lang="en-GB" sz="2000" dirty="0">
                <a:latin typeface="Arial"/>
                <a:cs typeface="Arial"/>
              </a:rPr>
              <a:t>Module: Psychology in Health and Social Care</a:t>
            </a:r>
          </a:p>
          <a:p>
            <a:endParaRPr lang="en-GB" sz="2000" dirty="0">
              <a:latin typeface="Arial"/>
              <a:cs typeface="Arial"/>
            </a:endParaRPr>
          </a:p>
          <a:p>
            <a:endParaRPr lang="en-GB" sz="2000" dirty="0">
              <a:latin typeface="Arial"/>
              <a:cs typeface="Arial"/>
            </a:endParaRPr>
          </a:p>
          <a:p>
            <a:r>
              <a:rPr lang="en-GB" sz="2000" dirty="0">
                <a:latin typeface="Arial"/>
                <a:cs typeface="Arial"/>
              </a:rPr>
              <a:t>Module Code: LCHS4010_BIRM</a:t>
            </a:r>
          </a:p>
          <a:p>
            <a:endParaRPr lang="en-GB" sz="2000" dirty="0">
              <a:latin typeface="Arial"/>
              <a:cs typeface="Arial"/>
            </a:endParaRPr>
          </a:p>
          <a:p>
            <a:endParaRPr lang="en-GB" dirty="0"/>
          </a:p>
        </p:txBody>
      </p:sp>
    </p:spTree>
    <p:extLst>
      <p:ext uri="{BB962C8B-B14F-4D97-AF65-F5344CB8AC3E}">
        <p14:creationId xmlns:p14="http://schemas.microsoft.com/office/powerpoint/2010/main" val="12724981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AF6EE"/>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5EC0255-8D94-4F26-8AFD-F9C28C7BD93D}"/>
              </a:ext>
            </a:extLst>
          </p:cNvPr>
          <p:cNvSpPr>
            <a:spLocks noGrp="1"/>
          </p:cNvSpPr>
          <p:nvPr/>
        </p:nvSpPr>
        <p:spPr>
          <a:xfrm>
            <a:off x="609600" y="400050"/>
            <a:ext cx="10953750" cy="819150"/>
          </a:xfrm>
          <a:prstGeom prst="rect">
            <a:avLst/>
          </a:prstGeom>
          <a:noFill/>
          <a:ln w="0">
            <a:noFill/>
          </a:ln>
        </p:spPr>
        <p:txBody>
          <a:bodyPr anchor="t">
            <a:noAutofit/>
          </a:bodyPr>
          <a:lstStyle/>
          <a:p>
            <a:pPr>
              <a:defRPr sz="3600" b="1">
                <a:solidFill>
                  <a:srgbClr val="17353A"/>
                </a:solidFill>
                <a:latin typeface="Arial"/>
                <a:ea typeface="Arial"/>
                <a:cs typeface="Arial"/>
              </a:defRPr>
            </a:pPr>
            <a:r>
              <a:rPr sz="3600" b="1">
                <a:solidFill>
                  <a:srgbClr val="17353A"/>
                </a:solidFill>
                <a:latin typeface="Arial"/>
                <a:ea typeface="Arial"/>
                <a:cs typeface="Arial"/>
              </a:rPr>
              <a:t>Shona's situation</a:t>
            </a:r>
          </a:p>
        </p:txBody>
      </p:sp>
      <p:sp>
        <p:nvSpPr>
          <p:cNvPr id="2" name="Rectangle 1">
            <a:extLst>
              <a:ext uri="{FF2B5EF4-FFF2-40B4-BE49-F238E27FC236}">
                <a16:creationId xmlns:a16="http://schemas.microsoft.com/office/drawing/2014/main" id="{194CC604-03F2-442D-8FB7-5864DAA41AE2}"/>
              </a:ext>
            </a:extLst>
          </p:cNvPr>
          <p:cNvSpPr>
            <a:spLocks noGrp="1"/>
          </p:cNvSpPr>
          <p:nvPr/>
        </p:nvSpPr>
        <p:spPr>
          <a:xfrm>
            <a:off x="609600" y="6153150"/>
            <a:ext cx="10953750" cy="476250"/>
          </a:xfrm>
          <a:prstGeom prst="rect">
            <a:avLst/>
          </a:prstGeom>
          <a:noFill/>
          <a:ln w="0">
            <a:noFill/>
          </a:ln>
        </p:spPr>
        <p:txBody>
          <a:bodyPr anchor="t">
            <a:noAutofit/>
          </a:bodyPr>
          <a:lstStyle/>
          <a:p>
            <a:pPr>
              <a:defRPr sz="1800" b="0">
                <a:solidFill>
                  <a:srgbClr val="235F60"/>
                </a:solidFill>
                <a:latin typeface="Arial"/>
                <a:ea typeface="Arial"/>
                <a:cs typeface="Arial"/>
              </a:defRPr>
            </a:pPr>
            <a:r>
              <a:rPr sz="1800" b="0">
                <a:solidFill>
                  <a:srgbClr val="235F60"/>
                </a:solidFill>
                <a:latin typeface="Arial"/>
                <a:ea typeface="Arial"/>
                <a:cs typeface="Arial"/>
              </a:rPr>
              <a:t>Case details: assessment brief.</a:t>
            </a:r>
          </a:p>
        </p:txBody>
      </p:sp>
      <p:sp>
        <p:nvSpPr>
          <p:cNvPr id="3" name="Rectangle 2">
            <a:extLst>
              <a:ext uri="{FF2B5EF4-FFF2-40B4-BE49-F238E27FC236}">
                <a16:creationId xmlns:a16="http://schemas.microsoft.com/office/drawing/2014/main" id="{65D6D813-ACBC-4196-A160-AD45C04D647A}"/>
              </a:ext>
            </a:extLst>
          </p:cNvPr>
          <p:cNvSpPr>
            <a:spLocks noGrp="1"/>
          </p:cNvSpPr>
          <p:nvPr/>
        </p:nvSpPr>
        <p:spPr>
          <a:xfrm>
            <a:off x="609600" y="1476375"/>
            <a:ext cx="10953750" cy="523875"/>
          </a:xfrm>
          <a:prstGeom prst="rect">
            <a:avLst/>
          </a:prstGeom>
          <a:noFill/>
          <a:ln w="0">
            <a:noFill/>
          </a:ln>
        </p:spPr>
        <p:txBody>
          <a:bodyPr anchor="t">
            <a:noAutofit/>
          </a:bodyPr>
          <a:lstStyle/>
          <a:p>
            <a:pPr>
              <a:defRPr sz="2800" b="1">
                <a:solidFill>
                  <a:srgbClr val="235F60"/>
                </a:solidFill>
                <a:latin typeface="Arial"/>
                <a:ea typeface="Arial"/>
                <a:cs typeface="Arial"/>
              </a:defRPr>
            </a:pPr>
            <a:r>
              <a:rPr sz="2800" b="1">
                <a:solidFill>
                  <a:srgbClr val="235F60"/>
                </a:solidFill>
                <a:latin typeface="Arial"/>
                <a:ea typeface="Arial"/>
                <a:cs typeface="Arial"/>
              </a:rPr>
              <a:t>Recently started nursery, aged three</a:t>
            </a:r>
          </a:p>
        </p:txBody>
      </p:sp>
      <p:sp>
        <p:nvSpPr>
          <p:cNvPr id="4" name="Rectangle 3">
            <a:extLst>
              <a:ext uri="{FF2B5EF4-FFF2-40B4-BE49-F238E27FC236}">
                <a16:creationId xmlns:a16="http://schemas.microsoft.com/office/drawing/2014/main" id="{ABE5DB87-FF4E-46A5-9C31-B2FE9E048CC9}"/>
              </a:ext>
            </a:extLst>
          </p:cNvPr>
          <p:cNvSpPr>
            <a:spLocks noGrp="1"/>
          </p:cNvSpPr>
          <p:nvPr/>
        </p:nvSpPr>
        <p:spPr>
          <a:xfrm>
            <a:off x="609600" y="2286000"/>
            <a:ext cx="10763250" cy="1714500"/>
          </a:xfrm>
          <a:prstGeom prst="rect">
            <a:avLst/>
          </a:prstGeom>
          <a:noFill/>
          <a:ln w="0">
            <a:noFill/>
          </a:ln>
        </p:spPr>
        <p:txBody>
          <a:bodyPr anchor="t">
            <a:noAutofit/>
          </a:bodyPr>
          <a:lstStyle/>
          <a:p>
            <a:pPr>
              <a:defRPr sz="2600" b="0">
                <a:solidFill>
                  <a:srgbClr val="17353A"/>
                </a:solidFill>
                <a:latin typeface="Arial"/>
                <a:ea typeface="Arial"/>
                <a:cs typeface="Arial"/>
              </a:defRPr>
            </a:pPr>
            <a:r>
              <a:rPr sz="2600" b="0">
                <a:solidFill>
                  <a:srgbClr val="17353A"/>
                </a:solidFill>
                <a:latin typeface="Arial"/>
                <a:ea typeface="Arial"/>
                <a:cs typeface="Arial"/>
              </a:rPr>
              <a:t>Anxiety when carers leave</a:t>
            </a:r>
          </a:p>
          <a:p>
            <a:pPr>
              <a:defRPr sz="2600" b="0">
                <a:solidFill>
                  <a:srgbClr val="17353A"/>
                </a:solidFill>
                <a:latin typeface="Arial"/>
                <a:ea typeface="Arial"/>
                <a:cs typeface="Arial"/>
              </a:defRPr>
            </a:pPr>
            <a:r>
              <a:rPr sz="2600" b="0">
                <a:solidFill>
                  <a:srgbClr val="17353A"/>
                </a:solidFill>
                <a:latin typeface="Arial"/>
                <a:ea typeface="Arial"/>
                <a:cs typeface="Arial"/>
              </a:rPr>
              <a:t>Limited verbal communication</a:t>
            </a:r>
          </a:p>
          <a:p>
            <a:pPr>
              <a:defRPr sz="2600" b="0">
                <a:solidFill>
                  <a:srgbClr val="17353A"/>
                </a:solidFill>
                <a:latin typeface="Arial"/>
                <a:ea typeface="Arial"/>
                <a:cs typeface="Arial"/>
              </a:defRPr>
            </a:pPr>
            <a:r>
              <a:rPr sz="2600" b="0">
                <a:solidFill>
                  <a:srgbClr val="17353A"/>
                </a:solidFill>
                <a:latin typeface="Arial"/>
                <a:ea typeface="Arial"/>
                <a:cs typeface="Arial"/>
              </a:rPr>
              <a:t>Difficulty joining group play</a:t>
            </a:r>
          </a:p>
        </p:txBody>
      </p:sp>
      <p:sp>
        <p:nvSpPr>
          <p:cNvPr id="5" name="Rectangle 4">
            <a:extLst>
              <a:ext uri="{FF2B5EF4-FFF2-40B4-BE49-F238E27FC236}">
                <a16:creationId xmlns:a16="http://schemas.microsoft.com/office/drawing/2014/main" id="{74B2D82C-6A55-4041-90B1-D4C02B2F3DA9}"/>
              </a:ext>
            </a:extLst>
          </p:cNvPr>
          <p:cNvSpPr>
            <a:spLocks noGrp="1"/>
          </p:cNvSpPr>
          <p:nvPr/>
        </p:nvSpPr>
        <p:spPr>
          <a:xfrm>
            <a:off x="609600" y="4381500"/>
            <a:ext cx="10477500" cy="476250"/>
          </a:xfrm>
          <a:prstGeom prst="rect">
            <a:avLst/>
          </a:prstGeom>
          <a:noFill/>
          <a:ln w="0">
            <a:noFill/>
          </a:ln>
        </p:spPr>
        <p:txBody>
          <a:bodyPr anchor="t">
            <a:noAutofit/>
          </a:bodyPr>
          <a:lstStyle/>
          <a:p>
            <a:pPr>
              <a:defRPr sz="2600" b="1">
                <a:solidFill>
                  <a:srgbClr val="17353A"/>
                </a:solidFill>
                <a:latin typeface="Arial"/>
                <a:ea typeface="Arial"/>
                <a:cs typeface="Arial"/>
              </a:defRPr>
            </a:pPr>
            <a:r>
              <a:rPr sz="2600" b="1">
                <a:solidFill>
                  <a:srgbClr val="17353A"/>
                </a:solidFill>
                <a:latin typeface="Arial"/>
                <a:ea typeface="Arial"/>
                <a:cs typeface="Arial"/>
              </a:rPr>
              <a:t>Support needs</a:t>
            </a:r>
          </a:p>
        </p:txBody>
      </p:sp>
      <p:sp>
        <p:nvSpPr>
          <p:cNvPr id="6" name="Rectangle 5">
            <a:extLst>
              <a:ext uri="{FF2B5EF4-FFF2-40B4-BE49-F238E27FC236}">
                <a16:creationId xmlns:a16="http://schemas.microsoft.com/office/drawing/2014/main" id="{C2CAF390-1AF1-4CF8-8F3F-FAB311C1B181}"/>
              </a:ext>
            </a:extLst>
          </p:cNvPr>
          <p:cNvSpPr>
            <a:spLocks noGrp="1"/>
          </p:cNvSpPr>
          <p:nvPr/>
        </p:nvSpPr>
        <p:spPr>
          <a:xfrm>
            <a:off x="609600" y="4972050"/>
            <a:ext cx="10763250" cy="857250"/>
          </a:xfrm>
          <a:prstGeom prst="rect">
            <a:avLst/>
          </a:prstGeom>
          <a:noFill/>
          <a:ln w="0">
            <a:noFill/>
          </a:ln>
        </p:spPr>
        <p:txBody>
          <a:bodyPr anchor="t">
            <a:noAutofit/>
          </a:bodyPr>
          <a:lstStyle/>
          <a:p>
            <a:pPr>
              <a:defRPr sz="2400" b="0">
                <a:solidFill>
                  <a:srgbClr val="17353A"/>
                </a:solidFill>
                <a:latin typeface="Arial"/>
                <a:ea typeface="Arial"/>
                <a:cs typeface="Arial"/>
              </a:defRPr>
            </a:pPr>
            <a:r>
              <a:rPr sz="2400" b="0">
                <a:solidFill>
                  <a:srgbClr val="17353A"/>
                </a:solidFill>
                <a:latin typeface="Arial"/>
                <a:ea typeface="Arial"/>
                <a:cs typeface="Arial"/>
              </a:rPr>
              <a:t>Emotional security, social confidence, opportunities</a:t>
            </a:r>
          </a:p>
          <a:p>
            <a:pPr>
              <a:defRPr sz="2400" b="0">
                <a:solidFill>
                  <a:srgbClr val="17353A"/>
                </a:solidFill>
                <a:latin typeface="Arial"/>
                <a:ea typeface="Arial"/>
                <a:cs typeface="Arial"/>
              </a:defRPr>
            </a:pPr>
            <a:r>
              <a:rPr sz="2400" b="0">
                <a:solidFill>
                  <a:srgbClr val="17353A"/>
                </a:solidFill>
                <a:latin typeface="Arial"/>
                <a:ea typeface="Arial"/>
                <a:cs typeface="Arial"/>
              </a:rPr>
              <a:t>to learn, and safe physical play.</a:t>
            </a:r>
          </a:p>
        </p:txBody>
      </p:sp>
    </p:spTree>
    <p:extLst>
      <p:ext uri="{BB962C8B-B14F-4D97-AF65-F5344CB8AC3E}">
        <p14:creationId xmlns:p14="http://schemas.microsoft.com/office/powerpoint/2010/main" val="8817568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AF6EE"/>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13BABC1-BFDE-44DA-BCEA-039028A69EDE}"/>
              </a:ext>
            </a:extLst>
          </p:cNvPr>
          <p:cNvSpPr>
            <a:spLocks noGrp="1"/>
          </p:cNvSpPr>
          <p:nvPr/>
        </p:nvSpPr>
        <p:spPr>
          <a:xfrm>
            <a:off x="609600" y="400050"/>
            <a:ext cx="10953750" cy="819150"/>
          </a:xfrm>
          <a:prstGeom prst="rect">
            <a:avLst/>
          </a:prstGeom>
          <a:noFill/>
          <a:ln w="0">
            <a:noFill/>
          </a:ln>
        </p:spPr>
        <p:txBody>
          <a:bodyPr anchor="t">
            <a:noAutofit/>
          </a:bodyPr>
          <a:lstStyle/>
          <a:p>
            <a:pPr>
              <a:defRPr sz="3600" b="1">
                <a:solidFill>
                  <a:srgbClr val="17353A"/>
                </a:solidFill>
                <a:latin typeface="Arial"/>
                <a:ea typeface="Arial"/>
                <a:cs typeface="Arial"/>
              </a:defRPr>
            </a:pPr>
            <a:r>
              <a:rPr sz="3600" b="1">
                <a:solidFill>
                  <a:srgbClr val="17353A"/>
                </a:solidFill>
                <a:latin typeface="Arial"/>
                <a:ea typeface="Arial"/>
                <a:cs typeface="Arial"/>
              </a:rPr>
              <a:t>Bowlby's key concepts</a:t>
            </a:r>
          </a:p>
        </p:txBody>
      </p:sp>
      <p:sp>
        <p:nvSpPr>
          <p:cNvPr id="2" name="Rectangle 1">
            <a:extLst>
              <a:ext uri="{FF2B5EF4-FFF2-40B4-BE49-F238E27FC236}">
                <a16:creationId xmlns:a16="http://schemas.microsoft.com/office/drawing/2014/main" id="{6DB6DC6C-9658-4F72-99DF-58FAE391BB7D}"/>
              </a:ext>
            </a:extLst>
          </p:cNvPr>
          <p:cNvSpPr>
            <a:spLocks noGrp="1"/>
          </p:cNvSpPr>
          <p:nvPr/>
        </p:nvSpPr>
        <p:spPr>
          <a:xfrm>
            <a:off x="609600" y="6153150"/>
            <a:ext cx="10953750" cy="476250"/>
          </a:xfrm>
          <a:prstGeom prst="rect">
            <a:avLst/>
          </a:prstGeom>
          <a:noFill/>
          <a:ln w="0">
            <a:noFill/>
          </a:ln>
        </p:spPr>
        <p:txBody>
          <a:bodyPr anchor="t">
            <a:noAutofit/>
          </a:bodyPr>
          <a:lstStyle/>
          <a:p>
            <a:pPr>
              <a:defRPr sz="1800" b="0">
                <a:solidFill>
                  <a:srgbClr val="235F60"/>
                </a:solidFill>
                <a:latin typeface="Arial"/>
                <a:ea typeface="Arial"/>
                <a:cs typeface="Arial"/>
              </a:defRPr>
            </a:pPr>
            <a:r>
              <a:rPr sz="1800" b="0">
                <a:solidFill>
                  <a:srgbClr val="235F60"/>
                </a:solidFill>
                <a:latin typeface="Arial"/>
                <a:ea typeface="Arial"/>
                <a:cs typeface="Arial"/>
              </a:rPr>
              <a:t>(Bowlby, 1969; Cassidy and Shaver, 2016)</a:t>
            </a:r>
          </a:p>
        </p:txBody>
      </p:sp>
      <p:sp>
        <p:nvSpPr>
          <p:cNvPr id="3" name="Rectangle 2">
            <a:extLst>
              <a:ext uri="{FF2B5EF4-FFF2-40B4-BE49-F238E27FC236}">
                <a16:creationId xmlns:a16="http://schemas.microsoft.com/office/drawing/2014/main" id="{F9A5BFB8-A63E-46A1-94D3-F881456DAD98}"/>
              </a:ext>
            </a:extLst>
          </p:cNvPr>
          <p:cNvSpPr>
            <a:spLocks noGrp="1"/>
          </p:cNvSpPr>
          <p:nvPr/>
        </p:nvSpPr>
        <p:spPr>
          <a:xfrm>
            <a:off x="609600" y="1524000"/>
            <a:ext cx="10763250" cy="447675"/>
          </a:xfrm>
          <a:prstGeom prst="rect">
            <a:avLst/>
          </a:prstGeom>
          <a:noFill/>
          <a:ln w="0">
            <a:noFill/>
          </a:ln>
        </p:spPr>
        <p:txBody>
          <a:bodyPr anchor="t">
            <a:noAutofit/>
          </a:bodyPr>
          <a:lstStyle/>
          <a:p>
            <a:pPr>
              <a:defRPr sz="2600" b="1">
                <a:solidFill>
                  <a:srgbClr val="235F60"/>
                </a:solidFill>
                <a:latin typeface="Arial"/>
                <a:ea typeface="Arial"/>
                <a:cs typeface="Arial"/>
              </a:defRPr>
            </a:pPr>
            <a:r>
              <a:rPr sz="2600" b="1">
                <a:solidFill>
                  <a:srgbClr val="235F60"/>
                </a:solidFill>
                <a:latin typeface="Arial"/>
                <a:ea typeface="Arial"/>
                <a:cs typeface="Arial"/>
              </a:rPr>
              <a:t>Attachment</a:t>
            </a:r>
          </a:p>
        </p:txBody>
      </p:sp>
      <p:sp>
        <p:nvSpPr>
          <p:cNvPr id="4" name="Rectangle 3">
            <a:extLst>
              <a:ext uri="{FF2B5EF4-FFF2-40B4-BE49-F238E27FC236}">
                <a16:creationId xmlns:a16="http://schemas.microsoft.com/office/drawing/2014/main" id="{CDFECC3C-5A81-41F3-9F5C-6E45A77FBE68}"/>
              </a:ext>
            </a:extLst>
          </p:cNvPr>
          <p:cNvSpPr>
            <a:spLocks noGrp="1"/>
          </p:cNvSpPr>
          <p:nvPr/>
        </p:nvSpPr>
        <p:spPr>
          <a:xfrm>
            <a:off x="609600" y="2057400"/>
            <a:ext cx="10763250" cy="571500"/>
          </a:xfrm>
          <a:prstGeom prst="rect">
            <a:avLst/>
          </a:prstGeom>
          <a:noFill/>
          <a:ln w="0">
            <a:noFill/>
          </a:ln>
        </p:spPr>
        <p:txBody>
          <a:bodyPr anchor="t">
            <a:noAutofit/>
          </a:bodyPr>
          <a:lstStyle/>
          <a:p>
            <a:pPr>
              <a:defRPr sz="2400" b="0">
                <a:solidFill>
                  <a:srgbClr val="17353A"/>
                </a:solidFill>
                <a:latin typeface="Arial"/>
                <a:ea typeface="Arial"/>
                <a:cs typeface="Arial"/>
              </a:defRPr>
            </a:pPr>
            <a:r>
              <a:rPr sz="2400" b="0">
                <a:solidFill>
                  <a:srgbClr val="17353A"/>
                </a:solidFill>
                <a:latin typeface="Arial"/>
                <a:ea typeface="Arial"/>
                <a:cs typeface="Arial"/>
              </a:rPr>
              <a:t>A bond that provides protection and security.</a:t>
            </a:r>
          </a:p>
        </p:txBody>
      </p:sp>
      <p:sp>
        <p:nvSpPr>
          <p:cNvPr id="5" name="Rectangle 4">
            <a:extLst>
              <a:ext uri="{FF2B5EF4-FFF2-40B4-BE49-F238E27FC236}">
                <a16:creationId xmlns:a16="http://schemas.microsoft.com/office/drawing/2014/main" id="{12AE6B6B-D097-4029-809D-184A7346B1BC}"/>
              </a:ext>
            </a:extLst>
          </p:cNvPr>
          <p:cNvSpPr>
            <a:spLocks noGrp="1"/>
          </p:cNvSpPr>
          <p:nvPr/>
        </p:nvSpPr>
        <p:spPr>
          <a:xfrm>
            <a:off x="609600" y="2952750"/>
            <a:ext cx="10763250" cy="447675"/>
          </a:xfrm>
          <a:prstGeom prst="rect">
            <a:avLst/>
          </a:prstGeom>
          <a:noFill/>
          <a:ln w="0">
            <a:noFill/>
          </a:ln>
        </p:spPr>
        <p:txBody>
          <a:bodyPr anchor="t">
            <a:noAutofit/>
          </a:bodyPr>
          <a:lstStyle/>
          <a:p>
            <a:pPr>
              <a:defRPr sz="2600" b="1">
                <a:solidFill>
                  <a:srgbClr val="235F60"/>
                </a:solidFill>
                <a:latin typeface="Arial"/>
                <a:ea typeface="Arial"/>
                <a:cs typeface="Arial"/>
              </a:defRPr>
            </a:pPr>
            <a:r>
              <a:rPr sz="2600" b="1">
                <a:solidFill>
                  <a:srgbClr val="235F60"/>
                </a:solidFill>
                <a:latin typeface="Arial"/>
                <a:ea typeface="Arial"/>
                <a:cs typeface="Arial"/>
              </a:rPr>
              <a:t>Secure base</a:t>
            </a:r>
          </a:p>
        </p:txBody>
      </p:sp>
      <p:sp>
        <p:nvSpPr>
          <p:cNvPr id="6" name="Rectangle 5">
            <a:extLst>
              <a:ext uri="{FF2B5EF4-FFF2-40B4-BE49-F238E27FC236}">
                <a16:creationId xmlns:a16="http://schemas.microsoft.com/office/drawing/2014/main" id="{EB858F5F-8A6B-42ED-9BEE-81A2E2AA83DE}"/>
              </a:ext>
            </a:extLst>
          </p:cNvPr>
          <p:cNvSpPr>
            <a:spLocks noGrp="1"/>
          </p:cNvSpPr>
          <p:nvPr/>
        </p:nvSpPr>
        <p:spPr>
          <a:xfrm>
            <a:off x="609600" y="3486150"/>
            <a:ext cx="10763250" cy="571500"/>
          </a:xfrm>
          <a:prstGeom prst="rect">
            <a:avLst/>
          </a:prstGeom>
          <a:noFill/>
          <a:ln w="0">
            <a:noFill/>
          </a:ln>
        </p:spPr>
        <p:txBody>
          <a:bodyPr anchor="t">
            <a:noAutofit/>
          </a:bodyPr>
          <a:lstStyle/>
          <a:p>
            <a:pPr>
              <a:defRPr sz="2400" b="0">
                <a:solidFill>
                  <a:srgbClr val="17353A"/>
                </a:solidFill>
                <a:latin typeface="Arial"/>
                <a:ea typeface="Arial"/>
                <a:cs typeface="Arial"/>
              </a:defRPr>
            </a:pPr>
            <a:r>
              <a:rPr sz="2400" b="0">
                <a:solidFill>
                  <a:srgbClr val="17353A"/>
                </a:solidFill>
                <a:latin typeface="Arial"/>
                <a:ea typeface="Arial"/>
                <a:cs typeface="Arial"/>
              </a:rPr>
              <a:t>A trusted caregiver supports exploration.</a:t>
            </a:r>
          </a:p>
        </p:txBody>
      </p:sp>
      <p:sp>
        <p:nvSpPr>
          <p:cNvPr id="7" name="Rectangle 6">
            <a:extLst>
              <a:ext uri="{FF2B5EF4-FFF2-40B4-BE49-F238E27FC236}">
                <a16:creationId xmlns:a16="http://schemas.microsoft.com/office/drawing/2014/main" id="{F12FA7D4-C0FE-4165-9ACD-C1E0F5366CEF}"/>
              </a:ext>
            </a:extLst>
          </p:cNvPr>
          <p:cNvSpPr>
            <a:spLocks noGrp="1"/>
          </p:cNvSpPr>
          <p:nvPr/>
        </p:nvSpPr>
        <p:spPr>
          <a:xfrm>
            <a:off x="609600" y="4381500"/>
            <a:ext cx="10763250" cy="447675"/>
          </a:xfrm>
          <a:prstGeom prst="rect">
            <a:avLst/>
          </a:prstGeom>
          <a:noFill/>
          <a:ln w="0">
            <a:noFill/>
          </a:ln>
        </p:spPr>
        <p:txBody>
          <a:bodyPr anchor="t">
            <a:noAutofit/>
          </a:bodyPr>
          <a:lstStyle/>
          <a:p>
            <a:pPr>
              <a:defRPr sz="2600" b="1">
                <a:solidFill>
                  <a:srgbClr val="235F60"/>
                </a:solidFill>
                <a:latin typeface="Arial"/>
                <a:ea typeface="Arial"/>
                <a:cs typeface="Arial"/>
              </a:defRPr>
            </a:pPr>
            <a:r>
              <a:rPr sz="2600" b="1">
                <a:solidFill>
                  <a:srgbClr val="235F60"/>
                </a:solidFill>
                <a:latin typeface="Arial"/>
                <a:ea typeface="Arial"/>
                <a:cs typeface="Arial"/>
              </a:rPr>
              <a:t>Internal working models</a:t>
            </a:r>
          </a:p>
        </p:txBody>
      </p:sp>
      <p:sp>
        <p:nvSpPr>
          <p:cNvPr id="8" name="Rectangle 7">
            <a:extLst>
              <a:ext uri="{FF2B5EF4-FFF2-40B4-BE49-F238E27FC236}">
                <a16:creationId xmlns:a16="http://schemas.microsoft.com/office/drawing/2014/main" id="{DABAEEA9-15A2-4133-92C1-9D4E5BBAD54C}"/>
              </a:ext>
            </a:extLst>
          </p:cNvPr>
          <p:cNvSpPr>
            <a:spLocks noGrp="1"/>
          </p:cNvSpPr>
          <p:nvPr/>
        </p:nvSpPr>
        <p:spPr>
          <a:xfrm>
            <a:off x="609600" y="4914900"/>
            <a:ext cx="10763250" cy="571500"/>
          </a:xfrm>
          <a:prstGeom prst="rect">
            <a:avLst/>
          </a:prstGeom>
          <a:noFill/>
          <a:ln w="0">
            <a:noFill/>
          </a:ln>
        </p:spPr>
        <p:txBody>
          <a:bodyPr anchor="t">
            <a:noAutofit/>
          </a:bodyPr>
          <a:lstStyle/>
          <a:p>
            <a:pPr>
              <a:defRPr sz="2400" b="0">
                <a:solidFill>
                  <a:srgbClr val="17353A"/>
                </a:solidFill>
                <a:latin typeface="Arial"/>
                <a:ea typeface="Arial"/>
                <a:cs typeface="Arial"/>
              </a:defRPr>
            </a:pPr>
            <a:r>
              <a:rPr sz="2400" b="0">
                <a:solidFill>
                  <a:srgbClr val="17353A"/>
                </a:solidFill>
                <a:latin typeface="Arial"/>
                <a:ea typeface="Arial"/>
                <a:cs typeface="Arial"/>
              </a:rPr>
              <a:t>Early relationships shape expectations of others.</a:t>
            </a:r>
          </a:p>
        </p:txBody>
      </p:sp>
    </p:spTree>
    <p:extLst>
      <p:ext uri="{BB962C8B-B14F-4D97-AF65-F5344CB8AC3E}">
        <p14:creationId xmlns:p14="http://schemas.microsoft.com/office/powerpoint/2010/main" val="9803398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AF6EE"/>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77558A9-057C-4E34-BCCD-B3572B9E8972}"/>
              </a:ext>
            </a:extLst>
          </p:cNvPr>
          <p:cNvSpPr>
            <a:spLocks noGrp="1"/>
          </p:cNvSpPr>
          <p:nvPr/>
        </p:nvSpPr>
        <p:spPr>
          <a:xfrm>
            <a:off x="609600" y="400050"/>
            <a:ext cx="10953750" cy="819150"/>
          </a:xfrm>
          <a:prstGeom prst="rect">
            <a:avLst/>
          </a:prstGeom>
          <a:noFill/>
          <a:ln w="0">
            <a:noFill/>
          </a:ln>
        </p:spPr>
        <p:txBody>
          <a:bodyPr anchor="t">
            <a:noAutofit/>
          </a:bodyPr>
          <a:lstStyle/>
          <a:p>
            <a:pPr>
              <a:defRPr sz="3600" b="1">
                <a:solidFill>
                  <a:srgbClr val="17353A"/>
                </a:solidFill>
                <a:latin typeface="Arial"/>
                <a:ea typeface="Arial"/>
                <a:cs typeface="Arial"/>
              </a:defRPr>
            </a:pPr>
            <a:r>
              <a:rPr sz="3600" b="1">
                <a:solidFill>
                  <a:srgbClr val="17353A"/>
                </a:solidFill>
                <a:latin typeface="Arial"/>
                <a:ea typeface="Arial"/>
                <a:cs typeface="Arial"/>
              </a:rPr>
              <a:t>Applying the theory to Shona</a:t>
            </a:r>
          </a:p>
        </p:txBody>
      </p:sp>
      <p:sp>
        <p:nvSpPr>
          <p:cNvPr id="2" name="Rectangle 1">
            <a:extLst>
              <a:ext uri="{FF2B5EF4-FFF2-40B4-BE49-F238E27FC236}">
                <a16:creationId xmlns:a16="http://schemas.microsoft.com/office/drawing/2014/main" id="{E4BAC715-8461-4274-A027-50244486AFA1}"/>
              </a:ext>
            </a:extLst>
          </p:cNvPr>
          <p:cNvSpPr>
            <a:spLocks noGrp="1"/>
          </p:cNvSpPr>
          <p:nvPr/>
        </p:nvSpPr>
        <p:spPr>
          <a:xfrm>
            <a:off x="609600" y="6153150"/>
            <a:ext cx="10953750" cy="476250"/>
          </a:xfrm>
          <a:prstGeom prst="rect">
            <a:avLst/>
          </a:prstGeom>
          <a:noFill/>
          <a:ln w="0">
            <a:noFill/>
          </a:ln>
        </p:spPr>
        <p:txBody>
          <a:bodyPr anchor="t">
            <a:noAutofit/>
          </a:bodyPr>
          <a:lstStyle/>
          <a:p>
            <a:pPr>
              <a:defRPr sz="1800" b="0">
                <a:solidFill>
                  <a:srgbClr val="235F60"/>
                </a:solidFill>
                <a:latin typeface="Arial"/>
                <a:ea typeface="Arial"/>
                <a:cs typeface="Arial"/>
              </a:defRPr>
            </a:pPr>
            <a:r>
              <a:rPr sz="1800" b="0">
                <a:solidFill>
                  <a:srgbClr val="235F60"/>
                </a:solidFill>
                <a:latin typeface="Arial"/>
                <a:ea typeface="Arial"/>
                <a:cs typeface="Arial"/>
              </a:rPr>
              <a:t>(Bowlby, 1969; Ainsworth et al., 1978; Howes and Hamilton, 1992)</a:t>
            </a:r>
          </a:p>
        </p:txBody>
      </p:sp>
      <p:sp>
        <p:nvSpPr>
          <p:cNvPr id="3" name="Rectangle 2">
            <a:extLst>
              <a:ext uri="{FF2B5EF4-FFF2-40B4-BE49-F238E27FC236}">
                <a16:creationId xmlns:a16="http://schemas.microsoft.com/office/drawing/2014/main" id="{206B4DA8-2627-480C-931B-9356E742453D}"/>
              </a:ext>
            </a:extLst>
          </p:cNvPr>
          <p:cNvSpPr>
            <a:spLocks noGrp="1"/>
          </p:cNvSpPr>
          <p:nvPr/>
        </p:nvSpPr>
        <p:spPr>
          <a:xfrm>
            <a:off x="609600" y="1428750"/>
            <a:ext cx="10763250" cy="438150"/>
          </a:xfrm>
          <a:prstGeom prst="rect">
            <a:avLst/>
          </a:prstGeom>
          <a:noFill/>
          <a:ln w="0">
            <a:noFill/>
          </a:ln>
        </p:spPr>
        <p:txBody>
          <a:bodyPr anchor="t">
            <a:noAutofit/>
          </a:bodyPr>
          <a:lstStyle/>
          <a:p>
            <a:pPr>
              <a:defRPr sz="2600" b="1">
                <a:solidFill>
                  <a:srgbClr val="235F60"/>
                </a:solidFill>
                <a:latin typeface="Arial"/>
                <a:ea typeface="Arial"/>
                <a:cs typeface="Arial"/>
              </a:defRPr>
            </a:pPr>
            <a:r>
              <a:rPr sz="2600" b="1">
                <a:solidFill>
                  <a:srgbClr val="235F60"/>
                </a:solidFill>
                <a:latin typeface="Arial"/>
                <a:ea typeface="Arial"/>
                <a:cs typeface="Arial"/>
              </a:rPr>
              <a:t>Separation</a:t>
            </a:r>
          </a:p>
        </p:txBody>
      </p:sp>
      <p:sp>
        <p:nvSpPr>
          <p:cNvPr id="4" name="Rectangle 3">
            <a:extLst>
              <a:ext uri="{FF2B5EF4-FFF2-40B4-BE49-F238E27FC236}">
                <a16:creationId xmlns:a16="http://schemas.microsoft.com/office/drawing/2014/main" id="{659D1824-3EFC-4BAA-8887-3B9A6D103AF0}"/>
              </a:ext>
            </a:extLst>
          </p:cNvPr>
          <p:cNvSpPr>
            <a:spLocks noGrp="1"/>
          </p:cNvSpPr>
          <p:nvPr/>
        </p:nvSpPr>
        <p:spPr>
          <a:xfrm>
            <a:off x="609600" y="1905000"/>
            <a:ext cx="10763250" cy="571500"/>
          </a:xfrm>
          <a:prstGeom prst="rect">
            <a:avLst/>
          </a:prstGeom>
          <a:noFill/>
          <a:ln w="0">
            <a:noFill/>
          </a:ln>
        </p:spPr>
        <p:txBody>
          <a:bodyPr anchor="t">
            <a:noAutofit/>
          </a:bodyPr>
          <a:lstStyle/>
          <a:p>
            <a:pPr>
              <a:defRPr sz="2400" b="0">
                <a:solidFill>
                  <a:srgbClr val="17353A"/>
                </a:solidFill>
                <a:latin typeface="Arial"/>
                <a:ea typeface="Arial"/>
                <a:cs typeface="Arial"/>
              </a:defRPr>
            </a:pPr>
            <a:r>
              <a:rPr sz="2400" b="0">
                <a:solidFill>
                  <a:srgbClr val="17353A"/>
                </a:solidFill>
                <a:latin typeface="Arial"/>
                <a:ea typeface="Arial"/>
                <a:cs typeface="Arial"/>
              </a:rPr>
              <a:t>Shona may seek safety from familiar carers.</a:t>
            </a:r>
          </a:p>
        </p:txBody>
      </p:sp>
      <p:sp>
        <p:nvSpPr>
          <p:cNvPr id="5" name="Rectangle 4">
            <a:extLst>
              <a:ext uri="{FF2B5EF4-FFF2-40B4-BE49-F238E27FC236}">
                <a16:creationId xmlns:a16="http://schemas.microsoft.com/office/drawing/2014/main" id="{9ECE6683-A757-461D-8F12-FE3DD718EA62}"/>
              </a:ext>
            </a:extLst>
          </p:cNvPr>
          <p:cNvSpPr>
            <a:spLocks noGrp="1"/>
          </p:cNvSpPr>
          <p:nvPr/>
        </p:nvSpPr>
        <p:spPr>
          <a:xfrm>
            <a:off x="609600" y="2619375"/>
            <a:ext cx="10763250" cy="438150"/>
          </a:xfrm>
          <a:prstGeom prst="rect">
            <a:avLst/>
          </a:prstGeom>
          <a:noFill/>
          <a:ln w="0">
            <a:noFill/>
          </a:ln>
        </p:spPr>
        <p:txBody>
          <a:bodyPr anchor="t">
            <a:noAutofit/>
          </a:bodyPr>
          <a:lstStyle/>
          <a:p>
            <a:pPr>
              <a:defRPr sz="2600" b="1">
                <a:solidFill>
                  <a:srgbClr val="235F60"/>
                </a:solidFill>
                <a:latin typeface="Arial"/>
                <a:ea typeface="Arial"/>
                <a:cs typeface="Arial"/>
              </a:defRPr>
            </a:pPr>
            <a:r>
              <a:rPr sz="2600" b="1">
                <a:solidFill>
                  <a:srgbClr val="235F60"/>
                </a:solidFill>
                <a:latin typeface="Arial"/>
                <a:ea typeface="Arial"/>
                <a:cs typeface="Arial"/>
              </a:rPr>
              <a:t>Communication</a:t>
            </a:r>
          </a:p>
        </p:txBody>
      </p:sp>
      <p:sp>
        <p:nvSpPr>
          <p:cNvPr id="6" name="Rectangle 5">
            <a:extLst>
              <a:ext uri="{FF2B5EF4-FFF2-40B4-BE49-F238E27FC236}">
                <a16:creationId xmlns:a16="http://schemas.microsoft.com/office/drawing/2014/main" id="{1DD2A809-8B6C-4C90-A475-C5D0BD081B31}"/>
              </a:ext>
            </a:extLst>
          </p:cNvPr>
          <p:cNvSpPr>
            <a:spLocks noGrp="1"/>
          </p:cNvSpPr>
          <p:nvPr/>
        </p:nvSpPr>
        <p:spPr>
          <a:xfrm>
            <a:off x="609600" y="3095625"/>
            <a:ext cx="10763250" cy="571500"/>
          </a:xfrm>
          <a:prstGeom prst="rect">
            <a:avLst/>
          </a:prstGeom>
          <a:noFill/>
          <a:ln w="0">
            <a:noFill/>
          </a:ln>
        </p:spPr>
        <p:txBody>
          <a:bodyPr anchor="t">
            <a:noAutofit/>
          </a:bodyPr>
          <a:lstStyle/>
          <a:p>
            <a:pPr>
              <a:defRPr sz="2400" b="0">
                <a:solidFill>
                  <a:srgbClr val="17353A"/>
                </a:solidFill>
                <a:latin typeface="Arial"/>
                <a:ea typeface="Arial"/>
                <a:cs typeface="Arial"/>
              </a:defRPr>
            </a:pPr>
            <a:r>
              <a:rPr sz="2400" b="0">
                <a:solidFill>
                  <a:srgbClr val="17353A"/>
                </a:solidFill>
                <a:latin typeface="Arial"/>
                <a:ea typeface="Arial"/>
                <a:cs typeface="Arial"/>
              </a:rPr>
              <a:t>Limited language may make worry harder to express.</a:t>
            </a:r>
          </a:p>
        </p:txBody>
      </p:sp>
      <p:sp>
        <p:nvSpPr>
          <p:cNvPr id="7" name="Rectangle 6">
            <a:extLst>
              <a:ext uri="{FF2B5EF4-FFF2-40B4-BE49-F238E27FC236}">
                <a16:creationId xmlns:a16="http://schemas.microsoft.com/office/drawing/2014/main" id="{A8BDDF7C-099C-499B-B338-1CB156DAD455}"/>
              </a:ext>
            </a:extLst>
          </p:cNvPr>
          <p:cNvSpPr>
            <a:spLocks noGrp="1"/>
          </p:cNvSpPr>
          <p:nvPr/>
        </p:nvSpPr>
        <p:spPr>
          <a:xfrm>
            <a:off x="609600" y="3810000"/>
            <a:ext cx="10763250" cy="438150"/>
          </a:xfrm>
          <a:prstGeom prst="rect">
            <a:avLst/>
          </a:prstGeom>
          <a:noFill/>
          <a:ln w="0">
            <a:noFill/>
          </a:ln>
        </p:spPr>
        <p:txBody>
          <a:bodyPr anchor="t">
            <a:noAutofit/>
          </a:bodyPr>
          <a:lstStyle/>
          <a:p>
            <a:pPr>
              <a:defRPr sz="2600" b="1">
                <a:solidFill>
                  <a:srgbClr val="235F60"/>
                </a:solidFill>
                <a:latin typeface="Arial"/>
                <a:ea typeface="Arial"/>
                <a:cs typeface="Arial"/>
              </a:defRPr>
            </a:pPr>
            <a:r>
              <a:rPr sz="2600" b="1">
                <a:solidFill>
                  <a:srgbClr val="235F60"/>
                </a:solidFill>
                <a:latin typeface="Arial"/>
                <a:ea typeface="Arial"/>
                <a:cs typeface="Arial"/>
              </a:rPr>
              <a:t>Group play</a:t>
            </a:r>
          </a:p>
        </p:txBody>
      </p:sp>
      <p:sp>
        <p:nvSpPr>
          <p:cNvPr id="8" name="Rectangle 7">
            <a:extLst>
              <a:ext uri="{FF2B5EF4-FFF2-40B4-BE49-F238E27FC236}">
                <a16:creationId xmlns:a16="http://schemas.microsoft.com/office/drawing/2014/main" id="{F029E77E-8E2D-4B01-AE5A-F007ADBE4FDF}"/>
              </a:ext>
            </a:extLst>
          </p:cNvPr>
          <p:cNvSpPr>
            <a:spLocks noGrp="1"/>
          </p:cNvSpPr>
          <p:nvPr/>
        </p:nvSpPr>
        <p:spPr>
          <a:xfrm>
            <a:off x="609600" y="4286250"/>
            <a:ext cx="10763250" cy="571500"/>
          </a:xfrm>
          <a:prstGeom prst="rect">
            <a:avLst/>
          </a:prstGeom>
          <a:noFill/>
          <a:ln w="0">
            <a:noFill/>
          </a:ln>
        </p:spPr>
        <p:txBody>
          <a:bodyPr anchor="t">
            <a:noAutofit/>
          </a:bodyPr>
          <a:lstStyle/>
          <a:p>
            <a:pPr>
              <a:defRPr sz="2400" b="0">
                <a:solidFill>
                  <a:srgbClr val="17353A"/>
                </a:solidFill>
                <a:latin typeface="Arial"/>
                <a:ea typeface="Arial"/>
                <a:cs typeface="Arial"/>
              </a:defRPr>
            </a:pPr>
            <a:r>
              <a:rPr sz="2400" b="0">
                <a:solidFill>
                  <a:srgbClr val="17353A"/>
                </a:solidFill>
                <a:latin typeface="Arial"/>
                <a:ea typeface="Arial"/>
                <a:cs typeface="Arial"/>
              </a:rPr>
              <a:t>Feeling secure may help her join other children.</a:t>
            </a:r>
          </a:p>
        </p:txBody>
      </p:sp>
      <p:sp>
        <p:nvSpPr>
          <p:cNvPr id="9" name="Rectangle 8">
            <a:extLst>
              <a:ext uri="{FF2B5EF4-FFF2-40B4-BE49-F238E27FC236}">
                <a16:creationId xmlns:a16="http://schemas.microsoft.com/office/drawing/2014/main" id="{6560F558-456F-40B2-A8F1-484724FC6690}"/>
              </a:ext>
            </a:extLst>
          </p:cNvPr>
          <p:cNvSpPr>
            <a:spLocks noGrp="1"/>
          </p:cNvSpPr>
          <p:nvPr/>
        </p:nvSpPr>
        <p:spPr>
          <a:xfrm>
            <a:off x="609600" y="5286375"/>
            <a:ext cx="10858500" cy="590550"/>
          </a:xfrm>
          <a:prstGeom prst="rect">
            <a:avLst/>
          </a:prstGeom>
          <a:noFill/>
          <a:ln w="0">
            <a:noFill/>
          </a:ln>
        </p:spPr>
        <p:txBody>
          <a:bodyPr anchor="t">
            <a:noAutofit/>
          </a:bodyPr>
          <a:lstStyle/>
          <a:p>
            <a:pPr>
              <a:defRPr sz="2400" b="1">
                <a:solidFill>
                  <a:srgbClr val="17353A"/>
                </a:solidFill>
                <a:latin typeface="Arial"/>
                <a:ea typeface="Arial"/>
                <a:cs typeface="Arial"/>
              </a:defRPr>
            </a:pPr>
            <a:r>
              <a:rPr sz="2400" b="1">
                <a:solidFill>
                  <a:srgbClr val="17353A"/>
                </a:solidFill>
                <a:latin typeface="Arial"/>
                <a:ea typeface="Arial"/>
                <a:cs typeface="Arial"/>
              </a:rPr>
              <a:t>These are possible explanations, not a diagnosis.</a:t>
            </a:r>
          </a:p>
        </p:txBody>
      </p:sp>
    </p:spTree>
    <p:extLst>
      <p:ext uri="{BB962C8B-B14F-4D97-AF65-F5344CB8AC3E}">
        <p14:creationId xmlns:p14="http://schemas.microsoft.com/office/powerpoint/2010/main" val="2229114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AF6EE"/>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1D37DCF-F1DE-44EF-AEE7-75F88A8BA0AD}"/>
              </a:ext>
            </a:extLst>
          </p:cNvPr>
          <p:cNvSpPr>
            <a:spLocks noGrp="1"/>
          </p:cNvSpPr>
          <p:nvPr/>
        </p:nvSpPr>
        <p:spPr>
          <a:xfrm>
            <a:off x="609600" y="400050"/>
            <a:ext cx="10953750" cy="819150"/>
          </a:xfrm>
          <a:prstGeom prst="rect">
            <a:avLst/>
          </a:prstGeom>
          <a:noFill/>
          <a:ln w="0">
            <a:noFill/>
          </a:ln>
        </p:spPr>
        <p:txBody>
          <a:bodyPr anchor="t">
            <a:noAutofit/>
          </a:bodyPr>
          <a:lstStyle/>
          <a:p>
            <a:pPr>
              <a:defRPr sz="3600" b="1">
                <a:solidFill>
                  <a:srgbClr val="17353A"/>
                </a:solidFill>
                <a:latin typeface="Arial"/>
                <a:ea typeface="Arial"/>
                <a:cs typeface="Arial"/>
              </a:defRPr>
            </a:pPr>
            <a:r>
              <a:rPr sz="3600" b="1">
                <a:solidFill>
                  <a:srgbClr val="17353A"/>
                </a:solidFill>
                <a:latin typeface="Arial"/>
                <a:ea typeface="Arial"/>
                <a:cs typeface="Arial"/>
              </a:rPr>
              <a:t>Nature and nurture</a:t>
            </a:r>
          </a:p>
        </p:txBody>
      </p:sp>
      <p:sp>
        <p:nvSpPr>
          <p:cNvPr id="2" name="Rectangle 1">
            <a:extLst>
              <a:ext uri="{FF2B5EF4-FFF2-40B4-BE49-F238E27FC236}">
                <a16:creationId xmlns:a16="http://schemas.microsoft.com/office/drawing/2014/main" id="{60BEEFD7-0D1D-4286-8EAE-9A4EDACA9193}"/>
              </a:ext>
            </a:extLst>
          </p:cNvPr>
          <p:cNvSpPr>
            <a:spLocks noGrp="1"/>
          </p:cNvSpPr>
          <p:nvPr/>
        </p:nvSpPr>
        <p:spPr>
          <a:xfrm>
            <a:off x="609600" y="6153150"/>
            <a:ext cx="10953750" cy="476250"/>
          </a:xfrm>
          <a:prstGeom prst="rect">
            <a:avLst/>
          </a:prstGeom>
          <a:noFill/>
          <a:ln w="0">
            <a:noFill/>
          </a:ln>
        </p:spPr>
        <p:txBody>
          <a:bodyPr anchor="t">
            <a:noAutofit/>
          </a:bodyPr>
          <a:lstStyle/>
          <a:p>
            <a:pPr>
              <a:defRPr sz="1800" b="0">
                <a:solidFill>
                  <a:srgbClr val="235F60"/>
                </a:solidFill>
                <a:latin typeface="Arial"/>
                <a:ea typeface="Arial"/>
                <a:cs typeface="Arial"/>
              </a:defRPr>
            </a:pPr>
            <a:r>
              <a:rPr sz="1800" b="0">
                <a:solidFill>
                  <a:srgbClr val="235F60"/>
                </a:solidFill>
                <a:latin typeface="Arial"/>
                <a:ea typeface="Arial"/>
                <a:cs typeface="Arial"/>
              </a:rPr>
              <a:t>(Cassidy and Shaver, 2016; Keller, 2018)</a:t>
            </a:r>
          </a:p>
        </p:txBody>
      </p:sp>
      <p:sp>
        <p:nvSpPr>
          <p:cNvPr id="3" name="Rectangle 2">
            <a:extLst>
              <a:ext uri="{FF2B5EF4-FFF2-40B4-BE49-F238E27FC236}">
                <a16:creationId xmlns:a16="http://schemas.microsoft.com/office/drawing/2014/main" id="{455AD462-2C56-48BA-879F-1602143AB067}"/>
              </a:ext>
            </a:extLst>
          </p:cNvPr>
          <p:cNvSpPr>
            <a:spLocks noGrp="1"/>
          </p:cNvSpPr>
          <p:nvPr/>
        </p:nvSpPr>
        <p:spPr>
          <a:xfrm>
            <a:off x="609600" y="1504950"/>
            <a:ext cx="5048250" cy="476250"/>
          </a:xfrm>
          <a:prstGeom prst="rect">
            <a:avLst/>
          </a:prstGeom>
          <a:noFill/>
          <a:ln w="0">
            <a:noFill/>
          </a:ln>
        </p:spPr>
        <p:txBody>
          <a:bodyPr anchor="t">
            <a:noAutofit/>
          </a:bodyPr>
          <a:lstStyle/>
          <a:p>
            <a:pPr>
              <a:defRPr sz="2800" b="1">
                <a:solidFill>
                  <a:srgbClr val="235F60"/>
                </a:solidFill>
                <a:latin typeface="Arial"/>
                <a:ea typeface="Arial"/>
                <a:cs typeface="Arial"/>
              </a:defRPr>
            </a:pPr>
            <a:r>
              <a:rPr sz="2800" b="1">
                <a:solidFill>
                  <a:srgbClr val="235F60"/>
                </a:solidFill>
                <a:latin typeface="Arial"/>
                <a:ea typeface="Arial"/>
                <a:cs typeface="Arial"/>
              </a:rPr>
              <a:t>Nature</a:t>
            </a:r>
          </a:p>
        </p:txBody>
      </p:sp>
      <p:sp>
        <p:nvSpPr>
          <p:cNvPr id="4" name="Rectangle 3">
            <a:extLst>
              <a:ext uri="{FF2B5EF4-FFF2-40B4-BE49-F238E27FC236}">
                <a16:creationId xmlns:a16="http://schemas.microsoft.com/office/drawing/2014/main" id="{4752D017-FCB9-46AB-AE1F-93290CCC28C9}"/>
              </a:ext>
            </a:extLst>
          </p:cNvPr>
          <p:cNvSpPr>
            <a:spLocks noGrp="1"/>
          </p:cNvSpPr>
          <p:nvPr/>
        </p:nvSpPr>
        <p:spPr>
          <a:xfrm>
            <a:off x="6524625" y="1504950"/>
            <a:ext cx="5048250" cy="476250"/>
          </a:xfrm>
          <a:prstGeom prst="rect">
            <a:avLst/>
          </a:prstGeom>
          <a:noFill/>
          <a:ln w="0">
            <a:noFill/>
          </a:ln>
        </p:spPr>
        <p:txBody>
          <a:bodyPr anchor="t">
            <a:noAutofit/>
          </a:bodyPr>
          <a:lstStyle/>
          <a:p>
            <a:pPr>
              <a:defRPr sz="2800" b="1">
                <a:solidFill>
                  <a:srgbClr val="235F60"/>
                </a:solidFill>
                <a:latin typeface="Arial"/>
                <a:ea typeface="Arial"/>
                <a:cs typeface="Arial"/>
              </a:defRPr>
            </a:pPr>
            <a:r>
              <a:rPr sz="2800" b="1">
                <a:solidFill>
                  <a:srgbClr val="235F60"/>
                </a:solidFill>
                <a:latin typeface="Arial"/>
                <a:ea typeface="Arial"/>
                <a:cs typeface="Arial"/>
              </a:rPr>
              <a:t>Nurture</a:t>
            </a:r>
          </a:p>
        </p:txBody>
      </p:sp>
      <p:sp>
        <p:nvSpPr>
          <p:cNvPr id="5" name="Rectangle 4">
            <a:extLst>
              <a:ext uri="{FF2B5EF4-FFF2-40B4-BE49-F238E27FC236}">
                <a16:creationId xmlns:a16="http://schemas.microsoft.com/office/drawing/2014/main" id="{F9ED3D87-0626-467F-B17A-7253BAF9D963}"/>
              </a:ext>
            </a:extLst>
          </p:cNvPr>
          <p:cNvSpPr>
            <a:spLocks noGrp="1"/>
          </p:cNvSpPr>
          <p:nvPr/>
        </p:nvSpPr>
        <p:spPr>
          <a:xfrm>
            <a:off x="609600" y="2238375"/>
            <a:ext cx="5095875" cy="2476500"/>
          </a:xfrm>
          <a:prstGeom prst="rect">
            <a:avLst/>
          </a:prstGeom>
          <a:noFill/>
          <a:ln w="0">
            <a:noFill/>
          </a:ln>
        </p:spPr>
        <p:txBody>
          <a:bodyPr anchor="t">
            <a:noAutofit/>
          </a:bodyPr>
          <a:lstStyle/>
          <a:p>
            <a:pPr>
              <a:defRPr sz="2400" b="0">
                <a:solidFill>
                  <a:srgbClr val="17353A"/>
                </a:solidFill>
                <a:latin typeface="Arial"/>
                <a:ea typeface="Arial"/>
                <a:cs typeface="Arial"/>
              </a:defRPr>
            </a:pPr>
            <a:r>
              <a:rPr sz="2400" b="0">
                <a:solidFill>
                  <a:srgbClr val="17353A"/>
                </a:solidFill>
                <a:latin typeface="Arial"/>
                <a:ea typeface="Arial"/>
                <a:cs typeface="Arial"/>
              </a:rPr>
              <a:t>Temperament</a:t>
            </a:r>
          </a:p>
          <a:p>
            <a:pPr>
              <a:defRPr sz="2400" b="0">
                <a:solidFill>
                  <a:srgbClr val="17353A"/>
                </a:solidFill>
                <a:latin typeface="Arial"/>
                <a:ea typeface="Arial"/>
                <a:cs typeface="Arial"/>
              </a:defRPr>
            </a:pPr>
            <a:r>
              <a:rPr sz="2400" b="0">
                <a:solidFill>
                  <a:srgbClr val="17353A"/>
                </a:solidFill>
                <a:latin typeface="Arial"/>
                <a:ea typeface="Arial"/>
                <a:cs typeface="Arial"/>
              </a:rPr>
              <a:t>Sensitivity to new situations</a:t>
            </a:r>
          </a:p>
          <a:p>
            <a:pPr>
              <a:defRPr sz="2400" b="0">
                <a:solidFill>
                  <a:srgbClr val="17353A"/>
                </a:solidFill>
                <a:latin typeface="Arial"/>
                <a:ea typeface="Arial"/>
                <a:cs typeface="Arial"/>
              </a:defRPr>
            </a:pPr>
            <a:r>
              <a:rPr sz="2400" b="0">
                <a:solidFill>
                  <a:srgbClr val="17353A"/>
                </a:solidFill>
                <a:latin typeface="Arial"/>
                <a:ea typeface="Arial"/>
                <a:cs typeface="Arial"/>
              </a:rPr>
              <a:t>Emotional regulation</a:t>
            </a:r>
          </a:p>
          <a:p>
            <a:pPr>
              <a:defRPr sz="2400" b="0">
                <a:solidFill>
                  <a:srgbClr val="17353A"/>
                </a:solidFill>
                <a:latin typeface="Arial"/>
                <a:ea typeface="Arial"/>
                <a:cs typeface="Arial"/>
              </a:defRPr>
            </a:pPr>
            <a:r>
              <a:rPr sz="2400" b="0">
                <a:solidFill>
                  <a:srgbClr val="17353A"/>
                </a:solidFill>
                <a:latin typeface="Arial"/>
                <a:ea typeface="Arial"/>
                <a:cs typeface="Arial"/>
              </a:rPr>
              <a:t>Developmental differences</a:t>
            </a:r>
          </a:p>
        </p:txBody>
      </p:sp>
      <p:sp>
        <p:nvSpPr>
          <p:cNvPr id="6" name="Rectangle 5">
            <a:extLst>
              <a:ext uri="{FF2B5EF4-FFF2-40B4-BE49-F238E27FC236}">
                <a16:creationId xmlns:a16="http://schemas.microsoft.com/office/drawing/2014/main" id="{6034831F-629A-4B4B-8A2D-9B13D91E1F99}"/>
              </a:ext>
            </a:extLst>
          </p:cNvPr>
          <p:cNvSpPr>
            <a:spLocks noGrp="1"/>
          </p:cNvSpPr>
          <p:nvPr/>
        </p:nvSpPr>
        <p:spPr>
          <a:xfrm>
            <a:off x="6524625" y="2238375"/>
            <a:ext cx="5095875" cy="2667000"/>
          </a:xfrm>
          <a:prstGeom prst="rect">
            <a:avLst/>
          </a:prstGeom>
          <a:noFill/>
          <a:ln w="0">
            <a:noFill/>
          </a:ln>
        </p:spPr>
        <p:txBody>
          <a:bodyPr anchor="t">
            <a:noAutofit/>
          </a:bodyPr>
          <a:lstStyle/>
          <a:p>
            <a:pPr>
              <a:defRPr sz="2400" b="0">
                <a:solidFill>
                  <a:srgbClr val="17353A"/>
                </a:solidFill>
                <a:latin typeface="Arial"/>
                <a:ea typeface="Arial"/>
                <a:cs typeface="Arial"/>
              </a:defRPr>
            </a:pPr>
            <a:r>
              <a:rPr sz="2400" b="0">
                <a:solidFill>
                  <a:srgbClr val="17353A"/>
                </a:solidFill>
                <a:latin typeface="Arial"/>
                <a:ea typeface="Arial"/>
                <a:cs typeface="Arial"/>
              </a:rPr>
              <a:t>Caregiving relationships</a:t>
            </a:r>
          </a:p>
          <a:p>
            <a:pPr>
              <a:defRPr sz="2400" b="0">
                <a:solidFill>
                  <a:srgbClr val="17353A"/>
                </a:solidFill>
                <a:latin typeface="Arial"/>
                <a:ea typeface="Arial"/>
                <a:cs typeface="Arial"/>
              </a:defRPr>
            </a:pPr>
            <a:r>
              <a:rPr sz="2400" b="0">
                <a:solidFill>
                  <a:srgbClr val="17353A"/>
                </a:solidFill>
                <a:latin typeface="Arial"/>
                <a:ea typeface="Arial"/>
                <a:cs typeface="Arial"/>
              </a:rPr>
              <a:t>Family and cultural experiences</a:t>
            </a:r>
          </a:p>
          <a:p>
            <a:pPr>
              <a:defRPr sz="2400" b="0">
                <a:solidFill>
                  <a:srgbClr val="17353A"/>
                </a:solidFill>
                <a:latin typeface="Arial"/>
                <a:ea typeface="Arial"/>
                <a:cs typeface="Arial"/>
              </a:defRPr>
            </a:pPr>
            <a:r>
              <a:rPr sz="2400" b="0">
                <a:solidFill>
                  <a:srgbClr val="17353A"/>
                </a:solidFill>
                <a:latin typeface="Arial"/>
                <a:ea typeface="Arial"/>
                <a:cs typeface="Arial"/>
              </a:rPr>
              <a:t>Nursery routines</a:t>
            </a:r>
          </a:p>
          <a:p>
            <a:pPr>
              <a:defRPr sz="2400" b="0">
                <a:solidFill>
                  <a:srgbClr val="17353A"/>
                </a:solidFill>
                <a:latin typeface="Arial"/>
                <a:ea typeface="Arial"/>
                <a:cs typeface="Arial"/>
              </a:defRPr>
            </a:pPr>
            <a:r>
              <a:rPr sz="2400" b="0">
                <a:solidFill>
                  <a:srgbClr val="17353A"/>
                </a:solidFill>
                <a:latin typeface="Arial"/>
                <a:ea typeface="Arial"/>
                <a:cs typeface="Arial"/>
              </a:rPr>
              <a:t>Opportunities for play</a:t>
            </a:r>
          </a:p>
        </p:txBody>
      </p:sp>
      <p:sp>
        <p:nvSpPr>
          <p:cNvPr id="7" name="Rectangle 6">
            <a:extLst>
              <a:ext uri="{FF2B5EF4-FFF2-40B4-BE49-F238E27FC236}">
                <a16:creationId xmlns:a16="http://schemas.microsoft.com/office/drawing/2014/main" id="{3137B8A3-B04D-4A8A-B9B2-53467E79C85D}"/>
              </a:ext>
            </a:extLst>
          </p:cNvPr>
          <p:cNvSpPr>
            <a:spLocks noGrp="1"/>
          </p:cNvSpPr>
          <p:nvPr/>
        </p:nvSpPr>
        <p:spPr>
          <a:xfrm>
            <a:off x="609600" y="5257800"/>
            <a:ext cx="10858500" cy="762000"/>
          </a:xfrm>
          <a:prstGeom prst="rect">
            <a:avLst/>
          </a:prstGeom>
          <a:noFill/>
          <a:ln w="0">
            <a:noFill/>
          </a:ln>
        </p:spPr>
        <p:txBody>
          <a:bodyPr anchor="t">
            <a:noAutofit/>
          </a:bodyPr>
          <a:lstStyle/>
          <a:p>
            <a:pPr>
              <a:defRPr sz="2400" b="1">
                <a:solidFill>
                  <a:srgbClr val="17353A"/>
                </a:solidFill>
                <a:latin typeface="Arial"/>
                <a:ea typeface="Arial"/>
                <a:cs typeface="Arial"/>
              </a:defRPr>
            </a:pPr>
            <a:r>
              <a:rPr sz="2400" b="1">
                <a:solidFill>
                  <a:srgbClr val="17353A"/>
                </a:solidFill>
                <a:latin typeface="Arial"/>
                <a:ea typeface="Arial"/>
                <a:cs typeface="Arial"/>
              </a:rPr>
              <a:t>Biology and experience interact throughout development.</a:t>
            </a:r>
          </a:p>
        </p:txBody>
      </p:sp>
    </p:spTree>
    <p:extLst>
      <p:ext uri="{BB962C8B-B14F-4D97-AF65-F5344CB8AC3E}">
        <p14:creationId xmlns:p14="http://schemas.microsoft.com/office/powerpoint/2010/main" val="12805009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AF6EE"/>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EAC33614-2350-48B2-9FA5-2DCA1584CCE7}"/>
              </a:ext>
            </a:extLst>
          </p:cNvPr>
          <p:cNvSpPr>
            <a:spLocks noGrp="1"/>
          </p:cNvSpPr>
          <p:nvPr/>
        </p:nvSpPr>
        <p:spPr>
          <a:xfrm>
            <a:off x="609600" y="400050"/>
            <a:ext cx="10953750" cy="819150"/>
          </a:xfrm>
          <a:prstGeom prst="rect">
            <a:avLst/>
          </a:prstGeom>
          <a:noFill/>
          <a:ln w="0">
            <a:noFill/>
          </a:ln>
        </p:spPr>
        <p:txBody>
          <a:bodyPr anchor="t">
            <a:noAutofit/>
          </a:bodyPr>
          <a:lstStyle/>
          <a:p>
            <a:pPr>
              <a:defRPr sz="3600" b="1">
                <a:solidFill>
                  <a:srgbClr val="17353A"/>
                </a:solidFill>
                <a:latin typeface="Arial"/>
                <a:ea typeface="Arial"/>
                <a:cs typeface="Arial"/>
              </a:defRPr>
            </a:pPr>
            <a:r>
              <a:rPr sz="3600" b="1">
                <a:solidFill>
                  <a:srgbClr val="17353A"/>
                </a:solidFill>
                <a:latin typeface="Arial"/>
                <a:ea typeface="Arial"/>
                <a:cs typeface="Arial"/>
              </a:rPr>
              <a:t>Support in the nursery</a:t>
            </a:r>
          </a:p>
        </p:txBody>
      </p:sp>
      <p:sp>
        <p:nvSpPr>
          <p:cNvPr id="2" name="Rectangle 1">
            <a:extLst>
              <a:ext uri="{FF2B5EF4-FFF2-40B4-BE49-F238E27FC236}">
                <a16:creationId xmlns:a16="http://schemas.microsoft.com/office/drawing/2014/main" id="{7FC02845-ABF7-46C7-903B-EF5363BB7D7A}"/>
              </a:ext>
            </a:extLst>
          </p:cNvPr>
          <p:cNvSpPr>
            <a:spLocks noGrp="1"/>
          </p:cNvSpPr>
          <p:nvPr/>
        </p:nvSpPr>
        <p:spPr>
          <a:xfrm>
            <a:off x="609600" y="6153150"/>
            <a:ext cx="10953750" cy="476250"/>
          </a:xfrm>
          <a:prstGeom prst="rect">
            <a:avLst/>
          </a:prstGeom>
          <a:noFill/>
          <a:ln w="0">
            <a:noFill/>
          </a:ln>
        </p:spPr>
        <p:txBody>
          <a:bodyPr anchor="t">
            <a:noAutofit/>
          </a:bodyPr>
          <a:lstStyle/>
          <a:p>
            <a:pPr>
              <a:defRPr sz="1800" b="0">
                <a:solidFill>
                  <a:srgbClr val="235F60"/>
                </a:solidFill>
                <a:latin typeface="Arial"/>
                <a:ea typeface="Arial"/>
                <a:cs typeface="Arial"/>
              </a:defRPr>
            </a:pPr>
            <a:r>
              <a:rPr sz="1800" b="0">
                <a:solidFill>
                  <a:srgbClr val="235F60"/>
                </a:solidFill>
                <a:latin typeface="Arial"/>
                <a:ea typeface="Arial"/>
                <a:cs typeface="Arial"/>
              </a:rPr>
              <a:t>(Howes and Hamilton, 1992; Cassidy and Shaver, 2016)</a:t>
            </a:r>
          </a:p>
        </p:txBody>
      </p:sp>
      <p:sp>
        <p:nvSpPr>
          <p:cNvPr id="3" name="Rectangle 2">
            <a:extLst>
              <a:ext uri="{FF2B5EF4-FFF2-40B4-BE49-F238E27FC236}">
                <a16:creationId xmlns:a16="http://schemas.microsoft.com/office/drawing/2014/main" id="{B5740FEE-0204-46AC-80A5-B9F302930D98}"/>
              </a:ext>
            </a:extLst>
          </p:cNvPr>
          <p:cNvSpPr>
            <a:spLocks noGrp="1"/>
          </p:cNvSpPr>
          <p:nvPr/>
        </p:nvSpPr>
        <p:spPr>
          <a:xfrm>
            <a:off x="609600" y="1447800"/>
            <a:ext cx="3905250" cy="714375"/>
          </a:xfrm>
          <a:prstGeom prst="rect">
            <a:avLst/>
          </a:prstGeom>
          <a:noFill/>
          <a:ln w="0">
            <a:noFill/>
          </a:ln>
        </p:spPr>
        <p:txBody>
          <a:bodyPr anchor="t">
            <a:noAutofit/>
          </a:bodyPr>
          <a:lstStyle/>
          <a:p>
            <a:pPr>
              <a:defRPr sz="2400" b="1">
                <a:solidFill>
                  <a:srgbClr val="235F60"/>
                </a:solidFill>
                <a:latin typeface="Arial"/>
                <a:ea typeface="Arial"/>
                <a:cs typeface="Arial"/>
              </a:defRPr>
            </a:pPr>
            <a:r>
              <a:rPr sz="2400" b="1">
                <a:solidFill>
                  <a:srgbClr val="235F60"/>
                </a:solidFill>
                <a:latin typeface="Arial"/>
                <a:ea typeface="Arial"/>
                <a:cs typeface="Arial"/>
              </a:rPr>
              <a:t>Consistent key person</a:t>
            </a:r>
          </a:p>
        </p:txBody>
      </p:sp>
      <p:sp>
        <p:nvSpPr>
          <p:cNvPr id="4" name="Rectangle 3">
            <a:extLst>
              <a:ext uri="{FF2B5EF4-FFF2-40B4-BE49-F238E27FC236}">
                <a16:creationId xmlns:a16="http://schemas.microsoft.com/office/drawing/2014/main" id="{7E0356F5-95A6-449A-AEE1-CF1348795445}"/>
              </a:ext>
            </a:extLst>
          </p:cNvPr>
          <p:cNvSpPr>
            <a:spLocks noGrp="1"/>
          </p:cNvSpPr>
          <p:nvPr/>
        </p:nvSpPr>
        <p:spPr>
          <a:xfrm>
            <a:off x="4762500" y="1447800"/>
            <a:ext cx="6762750" cy="742950"/>
          </a:xfrm>
          <a:prstGeom prst="rect">
            <a:avLst/>
          </a:prstGeom>
          <a:noFill/>
          <a:ln w="0">
            <a:noFill/>
          </a:ln>
        </p:spPr>
        <p:txBody>
          <a:bodyPr anchor="t">
            <a:noAutofit/>
          </a:bodyPr>
          <a:lstStyle/>
          <a:p>
            <a:pPr>
              <a:defRPr sz="2400" b="0">
                <a:solidFill>
                  <a:srgbClr val="17353A"/>
                </a:solidFill>
                <a:latin typeface="Arial"/>
                <a:ea typeface="Arial"/>
                <a:cs typeface="Arial"/>
              </a:defRPr>
            </a:pPr>
            <a:r>
              <a:rPr sz="2400" b="0">
                <a:solidFill>
                  <a:srgbClr val="17353A"/>
                </a:solidFill>
                <a:latin typeface="Arial"/>
                <a:ea typeface="Arial"/>
                <a:cs typeface="Arial"/>
              </a:rPr>
              <a:t>A familiar adult offers calm reassurance.</a:t>
            </a:r>
          </a:p>
        </p:txBody>
      </p:sp>
      <p:sp>
        <p:nvSpPr>
          <p:cNvPr id="5" name="Rectangle 4">
            <a:extLst>
              <a:ext uri="{FF2B5EF4-FFF2-40B4-BE49-F238E27FC236}">
                <a16:creationId xmlns:a16="http://schemas.microsoft.com/office/drawing/2014/main" id="{BFDBBDE3-DEC8-490A-83FF-A8E29A9184A9}"/>
              </a:ext>
            </a:extLst>
          </p:cNvPr>
          <p:cNvSpPr>
            <a:spLocks noGrp="1"/>
          </p:cNvSpPr>
          <p:nvPr/>
        </p:nvSpPr>
        <p:spPr>
          <a:xfrm>
            <a:off x="609600" y="2324100"/>
            <a:ext cx="3905250" cy="714375"/>
          </a:xfrm>
          <a:prstGeom prst="rect">
            <a:avLst/>
          </a:prstGeom>
          <a:noFill/>
          <a:ln w="0">
            <a:noFill/>
          </a:ln>
        </p:spPr>
        <p:txBody>
          <a:bodyPr anchor="t">
            <a:noAutofit/>
          </a:bodyPr>
          <a:lstStyle/>
          <a:p>
            <a:pPr>
              <a:defRPr sz="2400" b="1">
                <a:solidFill>
                  <a:srgbClr val="235F60"/>
                </a:solidFill>
                <a:latin typeface="Arial"/>
                <a:ea typeface="Arial"/>
                <a:cs typeface="Arial"/>
              </a:defRPr>
            </a:pPr>
            <a:r>
              <a:rPr sz="2400" b="1">
                <a:solidFill>
                  <a:srgbClr val="235F60"/>
                </a:solidFill>
                <a:latin typeface="Arial"/>
                <a:ea typeface="Arial"/>
                <a:cs typeface="Arial"/>
              </a:rPr>
              <a:t>Predictable routines</a:t>
            </a:r>
          </a:p>
        </p:txBody>
      </p:sp>
      <p:sp>
        <p:nvSpPr>
          <p:cNvPr id="6" name="Rectangle 5">
            <a:extLst>
              <a:ext uri="{FF2B5EF4-FFF2-40B4-BE49-F238E27FC236}">
                <a16:creationId xmlns:a16="http://schemas.microsoft.com/office/drawing/2014/main" id="{B17D1EAE-1551-4441-8055-F020FB9B899B}"/>
              </a:ext>
            </a:extLst>
          </p:cNvPr>
          <p:cNvSpPr>
            <a:spLocks noGrp="1"/>
          </p:cNvSpPr>
          <p:nvPr/>
        </p:nvSpPr>
        <p:spPr>
          <a:xfrm>
            <a:off x="4762500" y="2324100"/>
            <a:ext cx="6762750" cy="742950"/>
          </a:xfrm>
          <a:prstGeom prst="rect">
            <a:avLst/>
          </a:prstGeom>
          <a:noFill/>
          <a:ln w="0">
            <a:noFill/>
          </a:ln>
        </p:spPr>
        <p:txBody>
          <a:bodyPr anchor="t">
            <a:noAutofit/>
          </a:bodyPr>
          <a:lstStyle/>
          <a:p>
            <a:pPr>
              <a:defRPr sz="2400" b="0">
                <a:solidFill>
                  <a:srgbClr val="17353A"/>
                </a:solidFill>
                <a:latin typeface="Arial"/>
                <a:ea typeface="Arial"/>
                <a:cs typeface="Arial"/>
              </a:defRPr>
            </a:pPr>
            <a:r>
              <a:rPr sz="2400" b="0">
                <a:solidFill>
                  <a:srgbClr val="17353A"/>
                </a:solidFill>
                <a:latin typeface="Arial"/>
                <a:ea typeface="Arial"/>
                <a:cs typeface="Arial"/>
              </a:rPr>
              <a:t>Use a familiar goodbye and visual timetable.</a:t>
            </a:r>
          </a:p>
        </p:txBody>
      </p:sp>
      <p:sp>
        <p:nvSpPr>
          <p:cNvPr id="7" name="Rectangle 6">
            <a:extLst>
              <a:ext uri="{FF2B5EF4-FFF2-40B4-BE49-F238E27FC236}">
                <a16:creationId xmlns:a16="http://schemas.microsoft.com/office/drawing/2014/main" id="{8088EF63-BB23-495E-93E9-413C42AC2C02}"/>
              </a:ext>
            </a:extLst>
          </p:cNvPr>
          <p:cNvSpPr>
            <a:spLocks noGrp="1"/>
          </p:cNvSpPr>
          <p:nvPr/>
        </p:nvSpPr>
        <p:spPr>
          <a:xfrm>
            <a:off x="609600" y="3200400"/>
            <a:ext cx="3905250" cy="714375"/>
          </a:xfrm>
          <a:prstGeom prst="rect">
            <a:avLst/>
          </a:prstGeom>
          <a:noFill/>
          <a:ln w="0">
            <a:noFill/>
          </a:ln>
        </p:spPr>
        <p:txBody>
          <a:bodyPr anchor="t">
            <a:noAutofit/>
          </a:bodyPr>
          <a:lstStyle/>
          <a:p>
            <a:pPr>
              <a:defRPr sz="2400" b="1">
                <a:solidFill>
                  <a:srgbClr val="235F60"/>
                </a:solidFill>
                <a:latin typeface="Arial"/>
                <a:ea typeface="Arial"/>
                <a:cs typeface="Arial"/>
              </a:defRPr>
            </a:pPr>
            <a:r>
              <a:rPr sz="2400" b="1">
                <a:solidFill>
                  <a:srgbClr val="235F60"/>
                </a:solidFill>
                <a:latin typeface="Arial"/>
                <a:ea typeface="Arial"/>
                <a:cs typeface="Arial"/>
              </a:rPr>
              <a:t>Communication</a:t>
            </a:r>
          </a:p>
        </p:txBody>
      </p:sp>
      <p:sp>
        <p:nvSpPr>
          <p:cNvPr id="8" name="Rectangle 7">
            <a:extLst>
              <a:ext uri="{FF2B5EF4-FFF2-40B4-BE49-F238E27FC236}">
                <a16:creationId xmlns:a16="http://schemas.microsoft.com/office/drawing/2014/main" id="{96C4BDBC-0D60-4780-89AC-CE09E43AB3A9}"/>
              </a:ext>
            </a:extLst>
          </p:cNvPr>
          <p:cNvSpPr>
            <a:spLocks noGrp="1"/>
          </p:cNvSpPr>
          <p:nvPr/>
        </p:nvSpPr>
        <p:spPr>
          <a:xfrm>
            <a:off x="4762500" y="3200400"/>
            <a:ext cx="6762750" cy="742950"/>
          </a:xfrm>
          <a:prstGeom prst="rect">
            <a:avLst/>
          </a:prstGeom>
          <a:noFill/>
          <a:ln w="0">
            <a:noFill/>
          </a:ln>
        </p:spPr>
        <p:txBody>
          <a:bodyPr anchor="t">
            <a:noAutofit/>
          </a:bodyPr>
          <a:lstStyle/>
          <a:p>
            <a:pPr>
              <a:defRPr sz="2400" b="0">
                <a:solidFill>
                  <a:srgbClr val="17353A"/>
                </a:solidFill>
                <a:latin typeface="Arial"/>
                <a:ea typeface="Arial"/>
                <a:cs typeface="Arial"/>
              </a:defRPr>
            </a:pPr>
            <a:r>
              <a:rPr sz="2400" b="0">
                <a:solidFill>
                  <a:srgbClr val="17353A"/>
                </a:solidFill>
                <a:latin typeface="Arial"/>
                <a:ea typeface="Arial"/>
                <a:cs typeface="Arial"/>
              </a:rPr>
              <a:t>Use simple words, pictures and gestures.</a:t>
            </a:r>
          </a:p>
        </p:txBody>
      </p:sp>
      <p:sp>
        <p:nvSpPr>
          <p:cNvPr id="9" name="Rectangle 8">
            <a:extLst>
              <a:ext uri="{FF2B5EF4-FFF2-40B4-BE49-F238E27FC236}">
                <a16:creationId xmlns:a16="http://schemas.microsoft.com/office/drawing/2014/main" id="{3B2193EE-5A3C-427C-A473-8A6ECC4D51D6}"/>
              </a:ext>
            </a:extLst>
          </p:cNvPr>
          <p:cNvSpPr>
            <a:spLocks noGrp="1"/>
          </p:cNvSpPr>
          <p:nvPr/>
        </p:nvSpPr>
        <p:spPr>
          <a:xfrm>
            <a:off x="609600" y="4076700"/>
            <a:ext cx="3905250" cy="714375"/>
          </a:xfrm>
          <a:prstGeom prst="rect">
            <a:avLst/>
          </a:prstGeom>
          <a:noFill/>
          <a:ln w="0">
            <a:noFill/>
          </a:ln>
        </p:spPr>
        <p:txBody>
          <a:bodyPr anchor="t">
            <a:noAutofit/>
          </a:bodyPr>
          <a:lstStyle/>
          <a:p>
            <a:pPr>
              <a:defRPr sz="2400" b="1">
                <a:solidFill>
                  <a:srgbClr val="235F60"/>
                </a:solidFill>
                <a:latin typeface="Arial"/>
                <a:ea typeface="Arial"/>
                <a:cs typeface="Arial"/>
              </a:defRPr>
            </a:pPr>
            <a:r>
              <a:rPr sz="2400" b="1">
                <a:solidFill>
                  <a:srgbClr val="235F60"/>
                </a:solidFill>
                <a:latin typeface="Arial"/>
                <a:ea typeface="Arial"/>
                <a:cs typeface="Arial"/>
              </a:rPr>
              <a:t>Gradual group play</a:t>
            </a:r>
          </a:p>
        </p:txBody>
      </p:sp>
      <p:sp>
        <p:nvSpPr>
          <p:cNvPr id="10" name="Rectangle 9">
            <a:extLst>
              <a:ext uri="{FF2B5EF4-FFF2-40B4-BE49-F238E27FC236}">
                <a16:creationId xmlns:a16="http://schemas.microsoft.com/office/drawing/2014/main" id="{E8F7938C-6EEB-4EBE-8887-919F51233AAA}"/>
              </a:ext>
            </a:extLst>
          </p:cNvPr>
          <p:cNvSpPr>
            <a:spLocks noGrp="1"/>
          </p:cNvSpPr>
          <p:nvPr/>
        </p:nvSpPr>
        <p:spPr>
          <a:xfrm>
            <a:off x="4762500" y="4076700"/>
            <a:ext cx="6762750" cy="742950"/>
          </a:xfrm>
          <a:prstGeom prst="rect">
            <a:avLst/>
          </a:prstGeom>
          <a:noFill/>
          <a:ln w="0">
            <a:noFill/>
          </a:ln>
        </p:spPr>
        <p:txBody>
          <a:bodyPr anchor="t">
            <a:noAutofit/>
          </a:bodyPr>
          <a:lstStyle/>
          <a:p>
            <a:pPr>
              <a:defRPr sz="2400" b="0">
                <a:solidFill>
                  <a:srgbClr val="17353A"/>
                </a:solidFill>
                <a:latin typeface="Arial"/>
                <a:ea typeface="Arial"/>
                <a:cs typeface="Arial"/>
              </a:defRPr>
            </a:pPr>
            <a:r>
              <a:rPr sz="2400" b="0">
                <a:solidFill>
                  <a:srgbClr val="17353A"/>
                </a:solidFill>
                <a:latin typeface="Arial"/>
                <a:ea typeface="Arial"/>
                <a:cs typeface="Arial"/>
              </a:rPr>
              <a:t>Start with one adult, then one or two children.</a:t>
            </a:r>
          </a:p>
        </p:txBody>
      </p:sp>
      <p:sp>
        <p:nvSpPr>
          <p:cNvPr id="11" name="Rectangle 10">
            <a:extLst>
              <a:ext uri="{FF2B5EF4-FFF2-40B4-BE49-F238E27FC236}">
                <a16:creationId xmlns:a16="http://schemas.microsoft.com/office/drawing/2014/main" id="{AB121421-3738-49E7-883E-F68D5E4949A9}"/>
              </a:ext>
            </a:extLst>
          </p:cNvPr>
          <p:cNvSpPr>
            <a:spLocks noGrp="1"/>
          </p:cNvSpPr>
          <p:nvPr/>
        </p:nvSpPr>
        <p:spPr>
          <a:xfrm>
            <a:off x="609600" y="4953000"/>
            <a:ext cx="3905250" cy="714375"/>
          </a:xfrm>
          <a:prstGeom prst="rect">
            <a:avLst/>
          </a:prstGeom>
          <a:noFill/>
          <a:ln w="0">
            <a:noFill/>
          </a:ln>
        </p:spPr>
        <p:txBody>
          <a:bodyPr anchor="t">
            <a:noAutofit/>
          </a:bodyPr>
          <a:lstStyle/>
          <a:p>
            <a:pPr>
              <a:defRPr sz="2400" b="1">
                <a:solidFill>
                  <a:srgbClr val="235F60"/>
                </a:solidFill>
                <a:latin typeface="Arial"/>
                <a:ea typeface="Arial"/>
                <a:cs typeface="Arial"/>
              </a:defRPr>
            </a:pPr>
            <a:r>
              <a:rPr sz="2400" b="1">
                <a:solidFill>
                  <a:srgbClr val="235F60"/>
                </a:solidFill>
                <a:latin typeface="Arial"/>
                <a:ea typeface="Arial"/>
                <a:cs typeface="Arial"/>
              </a:rPr>
              <a:t>Whole-child observation</a:t>
            </a:r>
          </a:p>
        </p:txBody>
      </p:sp>
      <p:sp>
        <p:nvSpPr>
          <p:cNvPr id="12" name="Rectangle 11">
            <a:extLst>
              <a:ext uri="{FF2B5EF4-FFF2-40B4-BE49-F238E27FC236}">
                <a16:creationId xmlns:a16="http://schemas.microsoft.com/office/drawing/2014/main" id="{6EA99F00-D4FE-46D8-A19C-922BAE6CAC57}"/>
              </a:ext>
            </a:extLst>
          </p:cNvPr>
          <p:cNvSpPr>
            <a:spLocks noGrp="1"/>
          </p:cNvSpPr>
          <p:nvPr/>
        </p:nvSpPr>
        <p:spPr>
          <a:xfrm>
            <a:off x="4762500" y="4953000"/>
            <a:ext cx="6762750" cy="742950"/>
          </a:xfrm>
          <a:prstGeom prst="rect">
            <a:avLst/>
          </a:prstGeom>
          <a:noFill/>
          <a:ln w="0">
            <a:noFill/>
          </a:ln>
        </p:spPr>
        <p:txBody>
          <a:bodyPr anchor="t">
            <a:noAutofit/>
          </a:bodyPr>
          <a:lstStyle/>
          <a:p>
            <a:pPr>
              <a:defRPr sz="2400" b="0">
                <a:solidFill>
                  <a:srgbClr val="17353A"/>
                </a:solidFill>
                <a:latin typeface="Arial"/>
                <a:ea typeface="Arial"/>
                <a:cs typeface="Arial"/>
              </a:defRPr>
            </a:pPr>
            <a:r>
              <a:rPr sz="2400" b="0">
                <a:solidFill>
                  <a:srgbClr val="17353A"/>
                </a:solidFill>
                <a:latin typeface="Arial"/>
                <a:ea typeface="Arial"/>
                <a:cs typeface="Arial"/>
              </a:rPr>
              <a:t>Monitor language, hearing, play and movement.</a:t>
            </a:r>
          </a:p>
        </p:txBody>
      </p:sp>
    </p:spTree>
    <p:extLst>
      <p:ext uri="{BB962C8B-B14F-4D97-AF65-F5344CB8AC3E}">
        <p14:creationId xmlns:p14="http://schemas.microsoft.com/office/powerpoint/2010/main" val="9724513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AF6EE"/>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9A5DF35-0C13-4AA4-BCE1-A7E98CF0F73D}"/>
              </a:ext>
            </a:extLst>
          </p:cNvPr>
          <p:cNvSpPr>
            <a:spLocks noGrp="1"/>
          </p:cNvSpPr>
          <p:nvPr/>
        </p:nvSpPr>
        <p:spPr>
          <a:xfrm>
            <a:off x="609600" y="400050"/>
            <a:ext cx="10953750" cy="819150"/>
          </a:xfrm>
          <a:prstGeom prst="rect">
            <a:avLst/>
          </a:prstGeom>
          <a:noFill/>
          <a:ln w="0">
            <a:noFill/>
          </a:ln>
        </p:spPr>
        <p:txBody>
          <a:bodyPr anchor="t">
            <a:noAutofit/>
          </a:bodyPr>
          <a:lstStyle/>
          <a:p>
            <a:pPr>
              <a:defRPr sz="3600" b="1">
                <a:solidFill>
                  <a:srgbClr val="17353A"/>
                </a:solidFill>
                <a:latin typeface="Arial"/>
                <a:ea typeface="Arial"/>
                <a:cs typeface="Arial"/>
              </a:defRPr>
            </a:pPr>
            <a:r>
              <a:rPr sz="3600" b="1">
                <a:solidFill>
                  <a:srgbClr val="17353A"/>
                </a:solidFill>
                <a:latin typeface="Arial"/>
                <a:ea typeface="Arial"/>
                <a:cs typeface="Arial"/>
              </a:rPr>
              <a:t>Strengths and limitations</a:t>
            </a:r>
          </a:p>
        </p:txBody>
      </p:sp>
      <p:sp>
        <p:nvSpPr>
          <p:cNvPr id="2" name="Rectangle 1">
            <a:extLst>
              <a:ext uri="{FF2B5EF4-FFF2-40B4-BE49-F238E27FC236}">
                <a16:creationId xmlns:a16="http://schemas.microsoft.com/office/drawing/2014/main" id="{13A17068-D10A-4A50-AB1D-56894A12D45A}"/>
              </a:ext>
            </a:extLst>
          </p:cNvPr>
          <p:cNvSpPr>
            <a:spLocks noGrp="1"/>
          </p:cNvSpPr>
          <p:nvPr/>
        </p:nvSpPr>
        <p:spPr>
          <a:xfrm>
            <a:off x="609600" y="6153150"/>
            <a:ext cx="10953750" cy="476250"/>
          </a:xfrm>
          <a:prstGeom prst="rect">
            <a:avLst/>
          </a:prstGeom>
          <a:noFill/>
          <a:ln w="0">
            <a:noFill/>
          </a:ln>
        </p:spPr>
        <p:txBody>
          <a:bodyPr anchor="t">
            <a:noAutofit/>
          </a:bodyPr>
          <a:lstStyle/>
          <a:p>
            <a:pPr>
              <a:defRPr sz="1800" b="0">
                <a:solidFill>
                  <a:srgbClr val="235F60"/>
                </a:solidFill>
                <a:latin typeface="Arial"/>
                <a:ea typeface="Arial"/>
                <a:cs typeface="Arial"/>
              </a:defRPr>
            </a:pPr>
            <a:r>
              <a:rPr sz="1800" b="0">
                <a:solidFill>
                  <a:srgbClr val="235F60"/>
                </a:solidFill>
                <a:latin typeface="Arial"/>
                <a:ea typeface="Arial"/>
                <a:cs typeface="Arial"/>
              </a:rPr>
              <a:t>(Sroufe, 2005; Cassidy and Shaver, 2016; Keller, 2018)</a:t>
            </a:r>
          </a:p>
        </p:txBody>
      </p:sp>
      <p:sp>
        <p:nvSpPr>
          <p:cNvPr id="3" name="Rectangle 2">
            <a:extLst>
              <a:ext uri="{FF2B5EF4-FFF2-40B4-BE49-F238E27FC236}">
                <a16:creationId xmlns:a16="http://schemas.microsoft.com/office/drawing/2014/main" id="{62C23870-0074-4191-A6B1-03A9188DB254}"/>
              </a:ext>
            </a:extLst>
          </p:cNvPr>
          <p:cNvSpPr>
            <a:spLocks noGrp="1"/>
          </p:cNvSpPr>
          <p:nvPr/>
        </p:nvSpPr>
        <p:spPr>
          <a:xfrm>
            <a:off x="609600" y="1476375"/>
            <a:ext cx="5048250" cy="476250"/>
          </a:xfrm>
          <a:prstGeom prst="rect">
            <a:avLst/>
          </a:prstGeom>
          <a:noFill/>
          <a:ln w="0">
            <a:noFill/>
          </a:ln>
        </p:spPr>
        <p:txBody>
          <a:bodyPr anchor="t">
            <a:noAutofit/>
          </a:bodyPr>
          <a:lstStyle/>
          <a:p>
            <a:pPr>
              <a:defRPr sz="2800" b="1">
                <a:solidFill>
                  <a:srgbClr val="235F60"/>
                </a:solidFill>
                <a:latin typeface="Arial"/>
                <a:ea typeface="Arial"/>
                <a:cs typeface="Arial"/>
              </a:defRPr>
            </a:pPr>
            <a:r>
              <a:rPr sz="2800" b="1">
                <a:solidFill>
                  <a:srgbClr val="235F60"/>
                </a:solidFill>
                <a:latin typeface="Arial"/>
                <a:ea typeface="Arial"/>
                <a:cs typeface="Arial"/>
              </a:rPr>
              <a:t>Strengths</a:t>
            </a:r>
          </a:p>
        </p:txBody>
      </p:sp>
      <p:sp>
        <p:nvSpPr>
          <p:cNvPr id="4" name="Rectangle 3">
            <a:extLst>
              <a:ext uri="{FF2B5EF4-FFF2-40B4-BE49-F238E27FC236}">
                <a16:creationId xmlns:a16="http://schemas.microsoft.com/office/drawing/2014/main" id="{60CDF7EE-F00C-40AD-8464-1AF5655E5D2F}"/>
              </a:ext>
            </a:extLst>
          </p:cNvPr>
          <p:cNvSpPr>
            <a:spLocks noGrp="1"/>
          </p:cNvSpPr>
          <p:nvPr/>
        </p:nvSpPr>
        <p:spPr>
          <a:xfrm>
            <a:off x="6524625" y="1476375"/>
            <a:ext cx="5048250" cy="476250"/>
          </a:xfrm>
          <a:prstGeom prst="rect">
            <a:avLst/>
          </a:prstGeom>
          <a:noFill/>
          <a:ln w="0">
            <a:noFill/>
          </a:ln>
        </p:spPr>
        <p:txBody>
          <a:bodyPr anchor="t">
            <a:noAutofit/>
          </a:bodyPr>
          <a:lstStyle/>
          <a:p>
            <a:pPr>
              <a:defRPr sz="2800" b="1">
                <a:solidFill>
                  <a:srgbClr val="235F60"/>
                </a:solidFill>
                <a:latin typeface="Arial"/>
                <a:ea typeface="Arial"/>
                <a:cs typeface="Arial"/>
              </a:defRPr>
            </a:pPr>
            <a:r>
              <a:rPr sz="2800" b="1">
                <a:solidFill>
                  <a:srgbClr val="235F60"/>
                </a:solidFill>
                <a:latin typeface="Arial"/>
                <a:ea typeface="Arial"/>
                <a:cs typeface="Arial"/>
              </a:rPr>
              <a:t>Limitations</a:t>
            </a:r>
          </a:p>
        </p:txBody>
      </p:sp>
      <p:sp>
        <p:nvSpPr>
          <p:cNvPr id="5" name="Rectangle 4">
            <a:extLst>
              <a:ext uri="{FF2B5EF4-FFF2-40B4-BE49-F238E27FC236}">
                <a16:creationId xmlns:a16="http://schemas.microsoft.com/office/drawing/2014/main" id="{67D5FA49-F6D6-492E-9D6F-2D15BE1E0CD8}"/>
              </a:ext>
            </a:extLst>
          </p:cNvPr>
          <p:cNvSpPr>
            <a:spLocks noGrp="1"/>
          </p:cNvSpPr>
          <p:nvPr/>
        </p:nvSpPr>
        <p:spPr>
          <a:xfrm>
            <a:off x="609600" y="2190750"/>
            <a:ext cx="5000625" cy="2952750"/>
          </a:xfrm>
          <a:prstGeom prst="rect">
            <a:avLst/>
          </a:prstGeom>
          <a:noFill/>
          <a:ln w="0">
            <a:noFill/>
          </a:ln>
        </p:spPr>
        <p:txBody>
          <a:bodyPr anchor="t">
            <a:noAutofit/>
          </a:bodyPr>
          <a:lstStyle/>
          <a:p>
            <a:pPr>
              <a:defRPr sz="2400" b="0">
                <a:solidFill>
                  <a:srgbClr val="17353A"/>
                </a:solidFill>
                <a:latin typeface="Arial"/>
                <a:ea typeface="Arial"/>
                <a:cs typeface="Arial"/>
              </a:defRPr>
            </a:pPr>
            <a:r>
              <a:rPr sz="2400" b="0">
                <a:solidFill>
                  <a:srgbClr val="17353A"/>
                </a:solidFill>
                <a:latin typeface="Arial"/>
                <a:ea typeface="Arial"/>
                <a:cs typeface="Arial"/>
              </a:rPr>
              <a:t>Explains the need for security</a:t>
            </a:r>
          </a:p>
          <a:p>
            <a:endParaRPr sz="2400" b="0">
              <a:solidFill>
                <a:srgbClr val="17353A"/>
              </a:solidFill>
              <a:latin typeface="Arial"/>
              <a:ea typeface="Arial"/>
              <a:cs typeface="Arial"/>
            </a:endParaRPr>
          </a:p>
          <a:p>
            <a:pPr>
              <a:defRPr sz="2400" b="0">
                <a:solidFill>
                  <a:srgbClr val="17353A"/>
                </a:solidFill>
                <a:latin typeface="Arial"/>
                <a:ea typeface="Arial"/>
                <a:cs typeface="Arial"/>
              </a:defRPr>
            </a:pPr>
            <a:r>
              <a:rPr sz="2400" b="0">
                <a:solidFill>
                  <a:srgbClr val="17353A"/>
                </a:solidFill>
                <a:latin typeface="Arial"/>
                <a:ea typeface="Arial"/>
                <a:cs typeface="Arial"/>
              </a:rPr>
              <a:t>Values responsive relationships</a:t>
            </a:r>
          </a:p>
          <a:p>
            <a:endParaRPr sz="2400" b="0">
              <a:solidFill>
                <a:srgbClr val="17353A"/>
              </a:solidFill>
              <a:latin typeface="Arial"/>
              <a:ea typeface="Arial"/>
              <a:cs typeface="Arial"/>
            </a:endParaRPr>
          </a:p>
          <a:p>
            <a:pPr>
              <a:defRPr sz="2400" b="0">
                <a:solidFill>
                  <a:srgbClr val="17353A"/>
                </a:solidFill>
                <a:latin typeface="Arial"/>
                <a:ea typeface="Arial"/>
                <a:cs typeface="Arial"/>
              </a:defRPr>
            </a:pPr>
            <a:r>
              <a:rPr sz="2400" b="0">
                <a:solidFill>
                  <a:srgbClr val="17353A"/>
                </a:solidFill>
                <a:latin typeface="Arial"/>
                <a:ea typeface="Arial"/>
                <a:cs typeface="Arial"/>
              </a:rPr>
              <a:t>Guides nursery support</a:t>
            </a:r>
          </a:p>
        </p:txBody>
      </p:sp>
      <p:sp>
        <p:nvSpPr>
          <p:cNvPr id="6" name="Rectangle 5">
            <a:extLst>
              <a:ext uri="{FF2B5EF4-FFF2-40B4-BE49-F238E27FC236}">
                <a16:creationId xmlns:a16="http://schemas.microsoft.com/office/drawing/2014/main" id="{5CF6AEF2-99BA-4451-A11B-BECB3A674725}"/>
              </a:ext>
            </a:extLst>
          </p:cNvPr>
          <p:cNvSpPr>
            <a:spLocks noGrp="1"/>
          </p:cNvSpPr>
          <p:nvPr/>
        </p:nvSpPr>
        <p:spPr>
          <a:xfrm>
            <a:off x="6524625" y="2190750"/>
            <a:ext cx="5048250" cy="2952750"/>
          </a:xfrm>
          <a:prstGeom prst="rect">
            <a:avLst/>
          </a:prstGeom>
          <a:noFill/>
          <a:ln w="0">
            <a:noFill/>
          </a:ln>
        </p:spPr>
        <p:txBody>
          <a:bodyPr anchor="t">
            <a:noAutofit/>
          </a:bodyPr>
          <a:lstStyle/>
          <a:p>
            <a:pPr>
              <a:defRPr sz="2400" b="0">
                <a:solidFill>
                  <a:srgbClr val="17353A"/>
                </a:solidFill>
                <a:latin typeface="Arial"/>
                <a:ea typeface="Arial"/>
                <a:cs typeface="Arial"/>
              </a:defRPr>
            </a:pPr>
            <a:r>
              <a:rPr sz="2400" b="0">
                <a:solidFill>
                  <a:srgbClr val="17353A"/>
                </a:solidFill>
                <a:latin typeface="Arial"/>
                <a:ea typeface="Arial"/>
                <a:cs typeface="Arial"/>
              </a:rPr>
              <a:t>Other influences also matter</a:t>
            </a:r>
          </a:p>
          <a:p>
            <a:endParaRPr sz="2400" b="0">
              <a:solidFill>
                <a:srgbClr val="17353A"/>
              </a:solidFill>
              <a:latin typeface="Arial"/>
              <a:ea typeface="Arial"/>
              <a:cs typeface="Arial"/>
            </a:endParaRPr>
          </a:p>
          <a:p>
            <a:pPr>
              <a:defRPr sz="2400" b="0">
                <a:solidFill>
                  <a:srgbClr val="17353A"/>
                </a:solidFill>
                <a:latin typeface="Arial"/>
                <a:ea typeface="Arial"/>
                <a:cs typeface="Arial"/>
              </a:defRPr>
            </a:pPr>
            <a:r>
              <a:rPr sz="2400" b="0">
                <a:solidFill>
                  <a:srgbClr val="17353A"/>
                </a:solidFill>
                <a:latin typeface="Arial"/>
                <a:ea typeface="Arial"/>
                <a:cs typeface="Arial"/>
              </a:rPr>
              <a:t>Cultural assumptions need care</a:t>
            </a:r>
          </a:p>
          <a:p>
            <a:endParaRPr sz="2400" b="0">
              <a:solidFill>
                <a:srgbClr val="17353A"/>
              </a:solidFill>
              <a:latin typeface="Arial"/>
              <a:ea typeface="Arial"/>
              <a:cs typeface="Arial"/>
            </a:endParaRPr>
          </a:p>
          <a:p>
            <a:pPr>
              <a:defRPr sz="2400" b="0">
                <a:solidFill>
                  <a:srgbClr val="17353A"/>
                </a:solidFill>
                <a:latin typeface="Arial"/>
                <a:ea typeface="Arial"/>
                <a:cs typeface="Arial"/>
              </a:defRPr>
            </a:pPr>
            <a:r>
              <a:rPr sz="2400" b="0">
                <a:solidFill>
                  <a:srgbClr val="17353A"/>
                </a:solidFill>
                <a:latin typeface="Arial"/>
                <a:ea typeface="Arial"/>
                <a:cs typeface="Arial"/>
              </a:rPr>
              <a:t>Avoid fixed attachment labels</a:t>
            </a:r>
          </a:p>
        </p:txBody>
      </p:sp>
      <p:sp>
        <p:nvSpPr>
          <p:cNvPr id="7" name="Rectangle 6">
            <a:extLst>
              <a:ext uri="{FF2B5EF4-FFF2-40B4-BE49-F238E27FC236}">
                <a16:creationId xmlns:a16="http://schemas.microsoft.com/office/drawing/2014/main" id="{04832F04-DDC0-4F87-91AD-F7F593336F2F}"/>
              </a:ext>
            </a:extLst>
          </p:cNvPr>
          <p:cNvSpPr>
            <a:spLocks noGrp="1"/>
          </p:cNvSpPr>
          <p:nvPr/>
        </p:nvSpPr>
        <p:spPr>
          <a:xfrm>
            <a:off x="609600" y="5314950"/>
            <a:ext cx="10858500" cy="714375"/>
          </a:xfrm>
          <a:prstGeom prst="rect">
            <a:avLst/>
          </a:prstGeom>
          <a:noFill/>
          <a:ln w="0">
            <a:noFill/>
          </a:ln>
        </p:spPr>
        <p:txBody>
          <a:bodyPr anchor="t">
            <a:noAutofit/>
          </a:bodyPr>
          <a:lstStyle/>
          <a:p>
            <a:pPr>
              <a:defRPr sz="2400" b="1">
                <a:solidFill>
                  <a:srgbClr val="17353A"/>
                </a:solidFill>
                <a:latin typeface="Arial"/>
                <a:ea typeface="Arial"/>
                <a:cs typeface="Arial"/>
              </a:defRPr>
            </a:pPr>
            <a:r>
              <a:rPr sz="2400" b="1">
                <a:solidFill>
                  <a:srgbClr val="17353A"/>
                </a:solidFill>
                <a:latin typeface="Arial"/>
                <a:ea typeface="Arial"/>
                <a:cs typeface="Arial"/>
              </a:rPr>
              <a:t>Use the theory alongside a wider developmental assessment.</a:t>
            </a:r>
          </a:p>
        </p:txBody>
      </p:sp>
    </p:spTree>
    <p:extLst>
      <p:ext uri="{BB962C8B-B14F-4D97-AF65-F5344CB8AC3E}">
        <p14:creationId xmlns:p14="http://schemas.microsoft.com/office/powerpoint/2010/main" val="5269797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AF6EE"/>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6A3A14-2344-40DF-B708-7387DA9B3909}"/>
              </a:ext>
            </a:extLst>
          </p:cNvPr>
          <p:cNvSpPr>
            <a:spLocks noGrp="1"/>
          </p:cNvSpPr>
          <p:nvPr/>
        </p:nvSpPr>
        <p:spPr>
          <a:xfrm>
            <a:off x="609600" y="400050"/>
            <a:ext cx="10953750" cy="819150"/>
          </a:xfrm>
          <a:prstGeom prst="rect">
            <a:avLst/>
          </a:prstGeom>
          <a:noFill/>
          <a:ln w="0">
            <a:noFill/>
          </a:ln>
        </p:spPr>
        <p:txBody>
          <a:bodyPr anchor="t">
            <a:noAutofit/>
          </a:bodyPr>
          <a:lstStyle/>
          <a:p>
            <a:pPr>
              <a:defRPr sz="3600" b="1">
                <a:solidFill>
                  <a:srgbClr val="17353A"/>
                </a:solidFill>
                <a:latin typeface="Arial"/>
                <a:ea typeface="Arial"/>
                <a:cs typeface="Arial"/>
              </a:defRPr>
            </a:pPr>
            <a:r>
              <a:rPr sz="3600" b="1">
                <a:solidFill>
                  <a:srgbClr val="17353A"/>
                </a:solidFill>
                <a:latin typeface="Arial"/>
                <a:ea typeface="Arial"/>
                <a:cs typeface="Arial"/>
              </a:rPr>
              <a:t>Conclusion</a:t>
            </a:r>
          </a:p>
        </p:txBody>
      </p:sp>
      <p:sp>
        <p:nvSpPr>
          <p:cNvPr id="2" name="Rectangle 1">
            <a:extLst>
              <a:ext uri="{FF2B5EF4-FFF2-40B4-BE49-F238E27FC236}">
                <a16:creationId xmlns:a16="http://schemas.microsoft.com/office/drawing/2014/main" id="{CB5BD767-CE0A-4774-B870-FB2AD5A623DC}"/>
              </a:ext>
            </a:extLst>
          </p:cNvPr>
          <p:cNvSpPr>
            <a:spLocks noGrp="1"/>
          </p:cNvSpPr>
          <p:nvPr/>
        </p:nvSpPr>
        <p:spPr>
          <a:xfrm>
            <a:off x="609600" y="6153150"/>
            <a:ext cx="10953750" cy="476250"/>
          </a:xfrm>
          <a:prstGeom prst="rect">
            <a:avLst/>
          </a:prstGeom>
          <a:noFill/>
          <a:ln w="0">
            <a:noFill/>
          </a:ln>
        </p:spPr>
        <p:txBody>
          <a:bodyPr anchor="t">
            <a:noAutofit/>
          </a:bodyPr>
          <a:lstStyle/>
          <a:p>
            <a:pPr>
              <a:defRPr sz="1800" b="0">
                <a:solidFill>
                  <a:srgbClr val="235F60"/>
                </a:solidFill>
                <a:latin typeface="Arial"/>
                <a:ea typeface="Arial"/>
                <a:cs typeface="Arial"/>
              </a:defRPr>
            </a:pPr>
            <a:r>
              <a:rPr sz="1800" b="0">
                <a:solidFill>
                  <a:srgbClr val="235F60"/>
                </a:solidFill>
                <a:latin typeface="Arial"/>
                <a:ea typeface="Arial"/>
                <a:cs typeface="Arial"/>
              </a:rPr>
              <a:t>(Bowlby, 1969; Howes and Hamilton, 1992; Cassidy and Shaver, 2016)</a:t>
            </a:r>
          </a:p>
        </p:txBody>
      </p:sp>
      <p:sp>
        <p:nvSpPr>
          <p:cNvPr id="3" name="Rectangle 2">
            <a:extLst>
              <a:ext uri="{FF2B5EF4-FFF2-40B4-BE49-F238E27FC236}">
                <a16:creationId xmlns:a16="http://schemas.microsoft.com/office/drawing/2014/main" id="{9AEA8804-E8F3-4BB1-9AF9-4C62A27E3B2F}"/>
              </a:ext>
            </a:extLst>
          </p:cNvPr>
          <p:cNvSpPr>
            <a:spLocks noGrp="1"/>
          </p:cNvSpPr>
          <p:nvPr/>
        </p:nvSpPr>
        <p:spPr>
          <a:xfrm>
            <a:off x="609600" y="1476375"/>
            <a:ext cx="10858500" cy="685800"/>
          </a:xfrm>
          <a:prstGeom prst="rect">
            <a:avLst/>
          </a:prstGeom>
          <a:noFill/>
          <a:ln w="0">
            <a:noFill/>
          </a:ln>
        </p:spPr>
        <p:txBody>
          <a:bodyPr anchor="t">
            <a:noAutofit/>
          </a:bodyPr>
          <a:lstStyle/>
          <a:p>
            <a:pPr>
              <a:defRPr sz="2400" b="0">
                <a:solidFill>
                  <a:srgbClr val="17353A"/>
                </a:solidFill>
                <a:latin typeface="Arial"/>
                <a:ea typeface="Arial"/>
                <a:cs typeface="Arial"/>
              </a:defRPr>
            </a:pPr>
            <a:r>
              <a:rPr sz="2400" b="0">
                <a:solidFill>
                  <a:srgbClr val="17353A"/>
                </a:solidFill>
                <a:latin typeface="Arial"/>
                <a:ea typeface="Arial"/>
                <a:cs typeface="Arial"/>
              </a:rPr>
              <a:t>A trusted key person can support emotional security.</a:t>
            </a:r>
          </a:p>
        </p:txBody>
      </p:sp>
      <p:sp>
        <p:nvSpPr>
          <p:cNvPr id="4" name="Rectangle 3">
            <a:extLst>
              <a:ext uri="{FF2B5EF4-FFF2-40B4-BE49-F238E27FC236}">
                <a16:creationId xmlns:a16="http://schemas.microsoft.com/office/drawing/2014/main" id="{4592FC67-2A8A-497D-88CF-9C326BE3B7B6}"/>
              </a:ext>
            </a:extLst>
          </p:cNvPr>
          <p:cNvSpPr>
            <a:spLocks noGrp="1"/>
          </p:cNvSpPr>
          <p:nvPr/>
        </p:nvSpPr>
        <p:spPr>
          <a:xfrm>
            <a:off x="609600" y="2286000"/>
            <a:ext cx="10858500" cy="685800"/>
          </a:xfrm>
          <a:prstGeom prst="rect">
            <a:avLst/>
          </a:prstGeom>
          <a:noFill/>
          <a:ln w="0">
            <a:noFill/>
          </a:ln>
        </p:spPr>
        <p:txBody>
          <a:bodyPr anchor="t">
            <a:noAutofit/>
          </a:bodyPr>
          <a:lstStyle/>
          <a:p>
            <a:pPr>
              <a:defRPr sz="2400" b="0">
                <a:solidFill>
                  <a:srgbClr val="17353A"/>
                </a:solidFill>
                <a:latin typeface="Arial"/>
                <a:ea typeface="Arial"/>
                <a:cs typeface="Arial"/>
              </a:defRPr>
            </a:pPr>
            <a:r>
              <a:rPr sz="2400" b="0">
                <a:solidFill>
                  <a:srgbClr val="17353A"/>
                </a:solidFill>
                <a:latin typeface="Arial"/>
                <a:ea typeface="Arial"/>
                <a:cs typeface="Arial"/>
              </a:rPr>
              <a:t>Predictable routines can help Shona settle.</a:t>
            </a:r>
          </a:p>
        </p:txBody>
      </p:sp>
      <p:sp>
        <p:nvSpPr>
          <p:cNvPr id="5" name="Rectangle 4">
            <a:extLst>
              <a:ext uri="{FF2B5EF4-FFF2-40B4-BE49-F238E27FC236}">
                <a16:creationId xmlns:a16="http://schemas.microsoft.com/office/drawing/2014/main" id="{5CBA7345-71C7-4B58-8296-9154C05787A2}"/>
              </a:ext>
            </a:extLst>
          </p:cNvPr>
          <p:cNvSpPr>
            <a:spLocks noGrp="1"/>
          </p:cNvSpPr>
          <p:nvPr/>
        </p:nvSpPr>
        <p:spPr>
          <a:xfrm>
            <a:off x="609600" y="3095625"/>
            <a:ext cx="10858500" cy="685800"/>
          </a:xfrm>
          <a:prstGeom prst="rect">
            <a:avLst/>
          </a:prstGeom>
          <a:noFill/>
          <a:ln w="0">
            <a:noFill/>
          </a:ln>
        </p:spPr>
        <p:txBody>
          <a:bodyPr anchor="t">
            <a:noAutofit/>
          </a:bodyPr>
          <a:lstStyle/>
          <a:p>
            <a:pPr>
              <a:defRPr sz="2400" b="0">
                <a:solidFill>
                  <a:srgbClr val="17353A"/>
                </a:solidFill>
                <a:latin typeface="Arial"/>
                <a:ea typeface="Arial"/>
                <a:cs typeface="Arial"/>
              </a:defRPr>
            </a:pPr>
            <a:r>
              <a:rPr sz="2400" b="0">
                <a:solidFill>
                  <a:srgbClr val="17353A"/>
                </a:solidFill>
                <a:latin typeface="Arial"/>
                <a:ea typeface="Arial"/>
                <a:cs typeface="Arial"/>
              </a:rPr>
              <a:t>Communication and play support wider development.</a:t>
            </a:r>
          </a:p>
        </p:txBody>
      </p:sp>
      <p:sp>
        <p:nvSpPr>
          <p:cNvPr id="6" name="Rectangle 5">
            <a:extLst>
              <a:ext uri="{FF2B5EF4-FFF2-40B4-BE49-F238E27FC236}">
                <a16:creationId xmlns:a16="http://schemas.microsoft.com/office/drawing/2014/main" id="{5203A893-002E-4405-9E92-56FD12101E11}"/>
              </a:ext>
            </a:extLst>
          </p:cNvPr>
          <p:cNvSpPr>
            <a:spLocks noGrp="1"/>
          </p:cNvSpPr>
          <p:nvPr/>
        </p:nvSpPr>
        <p:spPr>
          <a:xfrm>
            <a:off x="609600" y="3905250"/>
            <a:ext cx="10858500" cy="685800"/>
          </a:xfrm>
          <a:prstGeom prst="rect">
            <a:avLst/>
          </a:prstGeom>
          <a:noFill/>
          <a:ln w="0">
            <a:noFill/>
          </a:ln>
        </p:spPr>
        <p:txBody>
          <a:bodyPr anchor="t">
            <a:noAutofit/>
          </a:bodyPr>
          <a:lstStyle/>
          <a:p>
            <a:pPr>
              <a:defRPr sz="2400" b="0">
                <a:solidFill>
                  <a:srgbClr val="17353A"/>
                </a:solidFill>
                <a:latin typeface="Arial"/>
                <a:ea typeface="Arial"/>
                <a:cs typeface="Arial"/>
              </a:defRPr>
            </a:pPr>
            <a:r>
              <a:rPr sz="2400" b="0">
                <a:solidFill>
                  <a:srgbClr val="17353A"/>
                </a:solidFill>
                <a:latin typeface="Arial"/>
                <a:ea typeface="Arial"/>
                <a:cs typeface="Arial"/>
              </a:rPr>
              <a:t>Nature and nurture both matter.</a:t>
            </a:r>
          </a:p>
        </p:txBody>
      </p:sp>
      <p:sp>
        <p:nvSpPr>
          <p:cNvPr id="7" name="Rectangle 6">
            <a:extLst>
              <a:ext uri="{FF2B5EF4-FFF2-40B4-BE49-F238E27FC236}">
                <a16:creationId xmlns:a16="http://schemas.microsoft.com/office/drawing/2014/main" id="{856FC2E2-B147-4765-953E-E520179544C7}"/>
              </a:ext>
            </a:extLst>
          </p:cNvPr>
          <p:cNvSpPr>
            <a:spLocks noGrp="1"/>
          </p:cNvSpPr>
          <p:nvPr/>
        </p:nvSpPr>
        <p:spPr>
          <a:xfrm>
            <a:off x="609600" y="4714875"/>
            <a:ext cx="10858500" cy="685800"/>
          </a:xfrm>
          <a:prstGeom prst="rect">
            <a:avLst/>
          </a:prstGeom>
          <a:noFill/>
          <a:ln w="0">
            <a:noFill/>
          </a:ln>
        </p:spPr>
        <p:txBody>
          <a:bodyPr anchor="t">
            <a:noAutofit/>
          </a:bodyPr>
          <a:lstStyle/>
          <a:p>
            <a:pPr>
              <a:defRPr sz="2400" b="1">
                <a:solidFill>
                  <a:srgbClr val="17353A"/>
                </a:solidFill>
                <a:latin typeface="Arial"/>
                <a:ea typeface="Arial"/>
                <a:cs typeface="Arial"/>
              </a:defRPr>
            </a:pPr>
            <a:r>
              <a:rPr sz="2400" b="1">
                <a:solidFill>
                  <a:srgbClr val="17353A"/>
                </a:solidFill>
                <a:latin typeface="Arial"/>
                <a:ea typeface="Arial"/>
                <a:cs typeface="Arial"/>
              </a:rPr>
              <a:t>Careful observation should guide individual support.</a:t>
            </a:r>
          </a:p>
        </p:txBody>
      </p:sp>
    </p:spTree>
    <p:extLst>
      <p:ext uri="{BB962C8B-B14F-4D97-AF65-F5344CB8AC3E}">
        <p14:creationId xmlns:p14="http://schemas.microsoft.com/office/powerpoint/2010/main" val="18843570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AF6EE"/>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49009DA-91C6-41FC-8A22-0FC54D8ADC18}"/>
              </a:ext>
            </a:extLst>
          </p:cNvPr>
          <p:cNvSpPr>
            <a:spLocks noGrp="1"/>
          </p:cNvSpPr>
          <p:nvPr/>
        </p:nvSpPr>
        <p:spPr>
          <a:xfrm>
            <a:off x="609600" y="400050"/>
            <a:ext cx="10953750" cy="819150"/>
          </a:xfrm>
          <a:prstGeom prst="rect">
            <a:avLst/>
          </a:prstGeom>
          <a:noFill/>
          <a:ln w="0">
            <a:noFill/>
          </a:ln>
        </p:spPr>
        <p:txBody>
          <a:bodyPr anchor="t">
            <a:noAutofit/>
          </a:bodyPr>
          <a:lstStyle/>
          <a:p>
            <a:pPr>
              <a:defRPr sz="3600" b="1">
                <a:solidFill>
                  <a:srgbClr val="17353A"/>
                </a:solidFill>
                <a:latin typeface="Arial"/>
                <a:ea typeface="Arial"/>
                <a:cs typeface="Arial"/>
              </a:defRPr>
            </a:pPr>
            <a:r>
              <a:rPr sz="3600" b="1">
                <a:solidFill>
                  <a:srgbClr val="17353A"/>
                </a:solidFill>
                <a:latin typeface="Arial"/>
                <a:ea typeface="Arial"/>
                <a:cs typeface="Arial"/>
              </a:rPr>
              <a:t>References 1 of 2</a:t>
            </a:r>
          </a:p>
        </p:txBody>
      </p:sp>
      <p:sp>
        <p:nvSpPr>
          <p:cNvPr id="2" name="Rectangle 1">
            <a:extLst>
              <a:ext uri="{FF2B5EF4-FFF2-40B4-BE49-F238E27FC236}">
                <a16:creationId xmlns:a16="http://schemas.microsoft.com/office/drawing/2014/main" id="{42828C48-5266-4E2E-8409-036A0A8E611E}"/>
              </a:ext>
            </a:extLst>
          </p:cNvPr>
          <p:cNvSpPr>
            <a:spLocks noGrp="1"/>
          </p:cNvSpPr>
          <p:nvPr/>
        </p:nvSpPr>
        <p:spPr>
          <a:xfrm>
            <a:off x="609600" y="1409700"/>
            <a:ext cx="10906125" cy="1428750"/>
          </a:xfrm>
          <a:prstGeom prst="rect">
            <a:avLst/>
          </a:prstGeom>
          <a:noFill/>
          <a:ln w="0">
            <a:noFill/>
          </a:ln>
        </p:spPr>
        <p:txBody>
          <a:bodyPr lIns="91440" tIns="45720" rIns="91440" bIns="45720" anchor="t">
            <a:noAutofit/>
          </a:bodyPr>
          <a:lstStyle/>
          <a:p>
            <a:pPr>
              <a:defRPr sz="2000" b="0">
                <a:solidFill>
                  <a:srgbClr val="17353A"/>
                </a:solidFill>
                <a:latin typeface="Arial"/>
                <a:ea typeface="Arial"/>
                <a:cs typeface="Arial"/>
              </a:defRPr>
            </a:pPr>
            <a:r>
              <a:rPr sz="2000" b="0" dirty="0">
                <a:solidFill>
                  <a:srgbClr val="17353A"/>
                </a:solidFill>
                <a:latin typeface="Arial"/>
                <a:ea typeface="Arial"/>
                <a:cs typeface="Arial"/>
              </a:rPr>
              <a:t>Ainsworth, M.D.S., </a:t>
            </a:r>
            <a:r>
              <a:rPr sz="2000" b="0" dirty="0" err="1">
                <a:solidFill>
                  <a:srgbClr val="17353A"/>
                </a:solidFill>
                <a:latin typeface="Arial"/>
                <a:ea typeface="Arial"/>
                <a:cs typeface="Arial"/>
              </a:rPr>
              <a:t>Blehar</a:t>
            </a:r>
            <a:r>
              <a:rPr sz="2000" b="0" dirty="0">
                <a:solidFill>
                  <a:srgbClr val="17353A"/>
                </a:solidFill>
                <a:latin typeface="Arial"/>
                <a:ea typeface="Arial"/>
                <a:cs typeface="Arial"/>
              </a:rPr>
              <a:t>, M.C., Waters, E. and Wall, S. (1978) </a:t>
            </a:r>
            <a:r>
              <a:rPr sz="2000" b="0" i="1" dirty="0">
                <a:solidFill>
                  <a:srgbClr val="17353A"/>
                </a:solidFill>
                <a:latin typeface="Arial"/>
                <a:ea typeface="Arial"/>
                <a:cs typeface="Arial"/>
              </a:rPr>
              <a:t>Patterns of Attachment: A Psychological Study of the Strange Situation. Hillsdale, NJ: Lawrence Erlbaum Associates.</a:t>
            </a:r>
            <a:endParaRPr lang="en-US" sz="2000" b="0" i="1" dirty="0">
              <a:solidFill>
                <a:srgbClr val="17353A"/>
              </a:solidFill>
              <a:latin typeface="Arial"/>
              <a:ea typeface="Arial"/>
              <a:cs typeface="Arial"/>
            </a:endParaRPr>
          </a:p>
        </p:txBody>
      </p:sp>
      <p:sp>
        <p:nvSpPr>
          <p:cNvPr id="3" name="Rectangle 2">
            <a:extLst>
              <a:ext uri="{FF2B5EF4-FFF2-40B4-BE49-F238E27FC236}">
                <a16:creationId xmlns:a16="http://schemas.microsoft.com/office/drawing/2014/main" id="{26448DD4-2C29-4242-BE85-599CA4C9F9F3}"/>
              </a:ext>
            </a:extLst>
          </p:cNvPr>
          <p:cNvSpPr>
            <a:spLocks noGrp="1"/>
          </p:cNvSpPr>
          <p:nvPr/>
        </p:nvSpPr>
        <p:spPr>
          <a:xfrm>
            <a:off x="609600" y="2990850"/>
            <a:ext cx="10906125" cy="1428750"/>
          </a:xfrm>
          <a:prstGeom prst="rect">
            <a:avLst/>
          </a:prstGeom>
          <a:noFill/>
          <a:ln w="0">
            <a:noFill/>
          </a:ln>
        </p:spPr>
        <p:txBody>
          <a:bodyPr lIns="91440" tIns="45720" rIns="91440" bIns="45720" anchor="t">
            <a:noAutofit/>
          </a:bodyPr>
          <a:lstStyle/>
          <a:p>
            <a:pPr>
              <a:defRPr sz="2000" b="0">
                <a:solidFill>
                  <a:srgbClr val="17353A"/>
                </a:solidFill>
                <a:latin typeface="Arial"/>
                <a:ea typeface="Arial"/>
                <a:cs typeface="Arial"/>
              </a:defRPr>
            </a:pPr>
            <a:r>
              <a:rPr sz="2000" b="0" dirty="0">
                <a:solidFill>
                  <a:srgbClr val="17353A"/>
                </a:solidFill>
                <a:latin typeface="Arial"/>
                <a:ea typeface="Arial"/>
                <a:cs typeface="Arial"/>
              </a:rPr>
              <a:t>Bowlby, J. (1969) </a:t>
            </a:r>
            <a:r>
              <a:rPr sz="2000" b="0" i="1" dirty="0">
                <a:solidFill>
                  <a:srgbClr val="17353A"/>
                </a:solidFill>
                <a:latin typeface="Arial"/>
                <a:ea typeface="Arial"/>
                <a:cs typeface="Arial"/>
              </a:rPr>
              <a:t>Attachment and Loss: Vol. 1. Attachment. New York: Basic Books.</a:t>
            </a:r>
            <a:endParaRPr lang="en-US" sz="2000" b="0" i="1" dirty="0">
              <a:solidFill>
                <a:srgbClr val="17353A"/>
              </a:solidFill>
              <a:latin typeface="Arial"/>
              <a:ea typeface="Arial"/>
              <a:cs typeface="Arial"/>
            </a:endParaRPr>
          </a:p>
        </p:txBody>
      </p:sp>
      <p:sp>
        <p:nvSpPr>
          <p:cNvPr id="4" name="Rectangle 3">
            <a:extLst>
              <a:ext uri="{FF2B5EF4-FFF2-40B4-BE49-F238E27FC236}">
                <a16:creationId xmlns:a16="http://schemas.microsoft.com/office/drawing/2014/main" id="{08A73114-4985-4025-8D46-E767A6AB7C52}"/>
              </a:ext>
            </a:extLst>
          </p:cNvPr>
          <p:cNvSpPr>
            <a:spLocks noGrp="1"/>
          </p:cNvSpPr>
          <p:nvPr/>
        </p:nvSpPr>
        <p:spPr>
          <a:xfrm>
            <a:off x="609600" y="4572000"/>
            <a:ext cx="10906125" cy="1428750"/>
          </a:xfrm>
          <a:prstGeom prst="rect">
            <a:avLst/>
          </a:prstGeom>
          <a:noFill/>
          <a:ln w="0">
            <a:noFill/>
          </a:ln>
        </p:spPr>
        <p:txBody>
          <a:bodyPr lIns="91440" tIns="45720" rIns="91440" bIns="45720" anchor="t">
            <a:noAutofit/>
          </a:bodyPr>
          <a:lstStyle/>
          <a:p>
            <a:pPr>
              <a:defRPr sz="2000" b="0">
                <a:solidFill>
                  <a:srgbClr val="17353A"/>
                </a:solidFill>
                <a:latin typeface="Arial"/>
                <a:ea typeface="Arial"/>
                <a:cs typeface="Arial"/>
              </a:defRPr>
            </a:pPr>
            <a:r>
              <a:rPr sz="2000" b="0" dirty="0">
                <a:solidFill>
                  <a:srgbClr val="17353A"/>
                </a:solidFill>
                <a:latin typeface="Arial"/>
                <a:ea typeface="Arial"/>
                <a:cs typeface="Arial"/>
              </a:rPr>
              <a:t>Cassidy, J. and Shaver, P.R. (eds.) (2016)</a:t>
            </a:r>
            <a:r>
              <a:rPr sz="2000" b="0" i="1" dirty="0">
                <a:solidFill>
                  <a:srgbClr val="17353A"/>
                </a:solidFill>
                <a:latin typeface="Arial"/>
                <a:ea typeface="Arial"/>
                <a:cs typeface="Arial"/>
              </a:rPr>
              <a:t> Handbook of Attachment: Theory, Research, and Clinical Applications. 3rd </a:t>
            </a:r>
            <a:r>
              <a:rPr sz="2000" b="0" i="1" dirty="0" err="1">
                <a:solidFill>
                  <a:srgbClr val="17353A"/>
                </a:solidFill>
                <a:latin typeface="Arial"/>
                <a:ea typeface="Arial"/>
                <a:cs typeface="Arial"/>
              </a:rPr>
              <a:t>edn</a:t>
            </a:r>
            <a:r>
              <a:rPr sz="2000" b="0" i="1" dirty="0">
                <a:solidFill>
                  <a:srgbClr val="17353A"/>
                </a:solidFill>
                <a:latin typeface="Arial"/>
                <a:ea typeface="Arial"/>
                <a:cs typeface="Arial"/>
              </a:rPr>
              <a:t>. New York: Guilford Press.</a:t>
            </a:r>
            <a:endParaRPr lang="en-US" sz="2000" b="0" i="1" dirty="0">
              <a:solidFill>
                <a:srgbClr val="17353A"/>
              </a:solidFill>
              <a:latin typeface="Arial"/>
              <a:ea typeface="Arial"/>
              <a:cs typeface="Arial"/>
            </a:endParaRPr>
          </a:p>
        </p:txBody>
      </p:sp>
    </p:spTree>
    <p:extLst>
      <p:ext uri="{BB962C8B-B14F-4D97-AF65-F5344CB8AC3E}">
        <p14:creationId xmlns:p14="http://schemas.microsoft.com/office/powerpoint/2010/main" val="18503818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AF6EE"/>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545310AE-4748-4968-AFA1-3107ACE6D768}"/>
              </a:ext>
            </a:extLst>
          </p:cNvPr>
          <p:cNvSpPr>
            <a:spLocks noGrp="1"/>
          </p:cNvSpPr>
          <p:nvPr/>
        </p:nvSpPr>
        <p:spPr>
          <a:xfrm>
            <a:off x="609600" y="400050"/>
            <a:ext cx="10953750" cy="819150"/>
          </a:xfrm>
          <a:prstGeom prst="rect">
            <a:avLst/>
          </a:prstGeom>
          <a:noFill/>
          <a:ln w="0">
            <a:noFill/>
          </a:ln>
        </p:spPr>
        <p:txBody>
          <a:bodyPr anchor="t">
            <a:noAutofit/>
          </a:bodyPr>
          <a:lstStyle/>
          <a:p>
            <a:pPr>
              <a:defRPr sz="3600" b="1">
                <a:solidFill>
                  <a:srgbClr val="17353A"/>
                </a:solidFill>
                <a:latin typeface="Arial"/>
                <a:ea typeface="Arial"/>
                <a:cs typeface="Arial"/>
              </a:defRPr>
            </a:pPr>
            <a:r>
              <a:rPr sz="3600" b="1">
                <a:solidFill>
                  <a:srgbClr val="17353A"/>
                </a:solidFill>
                <a:latin typeface="Arial"/>
                <a:ea typeface="Arial"/>
                <a:cs typeface="Arial"/>
              </a:rPr>
              <a:t>References 2 of 2</a:t>
            </a:r>
          </a:p>
        </p:txBody>
      </p:sp>
      <p:sp>
        <p:nvSpPr>
          <p:cNvPr id="2" name="Rectangle 1">
            <a:extLst>
              <a:ext uri="{FF2B5EF4-FFF2-40B4-BE49-F238E27FC236}">
                <a16:creationId xmlns:a16="http://schemas.microsoft.com/office/drawing/2014/main" id="{F4C24FFA-554D-4F55-B617-3F2D208CBC1A}"/>
              </a:ext>
            </a:extLst>
          </p:cNvPr>
          <p:cNvSpPr>
            <a:spLocks noGrp="1"/>
          </p:cNvSpPr>
          <p:nvPr/>
        </p:nvSpPr>
        <p:spPr>
          <a:xfrm>
            <a:off x="609600" y="1409700"/>
            <a:ext cx="10906125" cy="1428750"/>
          </a:xfrm>
          <a:prstGeom prst="rect">
            <a:avLst/>
          </a:prstGeom>
          <a:noFill/>
          <a:ln w="0">
            <a:noFill/>
          </a:ln>
        </p:spPr>
        <p:txBody>
          <a:bodyPr lIns="91440" tIns="45720" rIns="91440" bIns="45720" anchor="t">
            <a:noAutofit/>
          </a:bodyPr>
          <a:lstStyle/>
          <a:p>
            <a:pPr>
              <a:defRPr sz="2000" b="0">
                <a:solidFill>
                  <a:srgbClr val="17353A"/>
                </a:solidFill>
                <a:latin typeface="Arial"/>
                <a:ea typeface="Arial"/>
                <a:cs typeface="Arial"/>
              </a:defRPr>
            </a:pPr>
            <a:r>
              <a:rPr sz="2000" b="0" dirty="0">
                <a:solidFill>
                  <a:srgbClr val="17353A"/>
                </a:solidFill>
                <a:latin typeface="Arial"/>
                <a:ea typeface="Arial"/>
                <a:cs typeface="Arial"/>
              </a:rPr>
              <a:t>Howes, C. and Hamilton, C.E. (1992) ‘Children's relationships with child care teachers: Stability</a:t>
            </a:r>
            <a:r>
              <a:rPr sz="2000" b="0" i="1" dirty="0">
                <a:solidFill>
                  <a:srgbClr val="17353A"/>
                </a:solidFill>
                <a:latin typeface="Arial"/>
                <a:ea typeface="Arial"/>
                <a:cs typeface="Arial"/>
              </a:rPr>
              <a:t> </a:t>
            </a:r>
            <a:r>
              <a:rPr sz="2000" b="0" dirty="0">
                <a:solidFill>
                  <a:srgbClr val="17353A"/>
                </a:solidFill>
                <a:latin typeface="Arial"/>
                <a:ea typeface="Arial"/>
                <a:cs typeface="Arial"/>
              </a:rPr>
              <a:t>and concordance with parental attachments’</a:t>
            </a:r>
            <a:r>
              <a:rPr sz="2000" b="0" i="1" dirty="0">
                <a:solidFill>
                  <a:srgbClr val="17353A"/>
                </a:solidFill>
                <a:latin typeface="Arial"/>
                <a:ea typeface="Arial"/>
                <a:cs typeface="Arial"/>
              </a:rPr>
              <a:t>, Child Development, </a:t>
            </a:r>
            <a:r>
              <a:rPr sz="2000" b="0" dirty="0">
                <a:solidFill>
                  <a:srgbClr val="17353A"/>
                </a:solidFill>
                <a:latin typeface="Arial"/>
                <a:ea typeface="Arial"/>
                <a:cs typeface="Arial"/>
              </a:rPr>
              <a:t>63(4), pp. 867–878. </a:t>
            </a:r>
            <a:r>
              <a:rPr sz="2000" b="0" dirty="0" err="1">
                <a:solidFill>
                  <a:srgbClr val="17353A"/>
                </a:solidFill>
                <a:latin typeface="Arial"/>
                <a:ea typeface="Arial"/>
                <a:cs typeface="Arial"/>
              </a:rPr>
              <a:t>doi</a:t>
            </a:r>
            <a:r>
              <a:rPr sz="2000" b="0" dirty="0">
                <a:solidFill>
                  <a:srgbClr val="17353A"/>
                </a:solidFill>
                <a:latin typeface="Arial"/>
                <a:ea typeface="Arial"/>
                <a:cs typeface="Arial"/>
              </a:rPr>
              <a:t>: 10.1111/j.1467-8624.1992.tb01667.x.</a:t>
            </a:r>
            <a:endParaRPr lang="en-US" sz="2000" b="0">
              <a:solidFill>
                <a:srgbClr val="17353A"/>
              </a:solidFill>
              <a:latin typeface="Arial"/>
              <a:ea typeface="Arial"/>
              <a:cs typeface="Arial"/>
            </a:endParaRPr>
          </a:p>
        </p:txBody>
      </p:sp>
      <p:sp>
        <p:nvSpPr>
          <p:cNvPr id="3" name="Rectangle 2">
            <a:extLst>
              <a:ext uri="{FF2B5EF4-FFF2-40B4-BE49-F238E27FC236}">
                <a16:creationId xmlns:a16="http://schemas.microsoft.com/office/drawing/2014/main" id="{4AEF0727-A4C5-4F45-A0F8-F52A3E738DC0}"/>
              </a:ext>
            </a:extLst>
          </p:cNvPr>
          <p:cNvSpPr>
            <a:spLocks noGrp="1"/>
          </p:cNvSpPr>
          <p:nvPr/>
        </p:nvSpPr>
        <p:spPr>
          <a:xfrm>
            <a:off x="609600" y="2990850"/>
            <a:ext cx="10906125" cy="1428750"/>
          </a:xfrm>
          <a:prstGeom prst="rect">
            <a:avLst/>
          </a:prstGeom>
          <a:noFill/>
          <a:ln w="0">
            <a:noFill/>
          </a:ln>
        </p:spPr>
        <p:txBody>
          <a:bodyPr lIns="91440" tIns="45720" rIns="91440" bIns="45720" anchor="t">
            <a:noAutofit/>
          </a:bodyPr>
          <a:lstStyle/>
          <a:p>
            <a:pPr>
              <a:defRPr sz="2000" b="0">
                <a:solidFill>
                  <a:srgbClr val="17353A"/>
                </a:solidFill>
                <a:latin typeface="Arial"/>
                <a:ea typeface="Arial"/>
                <a:cs typeface="Arial"/>
              </a:defRPr>
            </a:pPr>
            <a:r>
              <a:rPr sz="2000" b="0" dirty="0">
                <a:solidFill>
                  <a:srgbClr val="17353A"/>
                </a:solidFill>
                <a:latin typeface="Arial"/>
                <a:ea typeface="Arial"/>
                <a:cs typeface="Arial"/>
              </a:rPr>
              <a:t>Keller, H. (2018) ‘Universality claim of attachment theory: Children's socioemotional development across cultures’,</a:t>
            </a:r>
            <a:r>
              <a:rPr sz="2000" b="0" i="1" dirty="0">
                <a:solidFill>
                  <a:srgbClr val="17353A"/>
                </a:solidFill>
                <a:latin typeface="Arial"/>
                <a:ea typeface="Arial"/>
                <a:cs typeface="Arial"/>
              </a:rPr>
              <a:t> Proceedings of the National Academy of Sciences,</a:t>
            </a:r>
            <a:r>
              <a:rPr sz="2000" b="0" dirty="0">
                <a:solidFill>
                  <a:srgbClr val="17353A"/>
                </a:solidFill>
                <a:latin typeface="Arial"/>
                <a:ea typeface="Arial"/>
                <a:cs typeface="Arial"/>
              </a:rPr>
              <a:t> 115(45), pp. 11414–11419. </a:t>
            </a:r>
            <a:r>
              <a:rPr sz="2000" b="0" dirty="0" err="1">
                <a:solidFill>
                  <a:srgbClr val="17353A"/>
                </a:solidFill>
                <a:latin typeface="Arial"/>
                <a:ea typeface="Arial"/>
                <a:cs typeface="Arial"/>
              </a:rPr>
              <a:t>doi</a:t>
            </a:r>
            <a:r>
              <a:rPr sz="2000" b="0" dirty="0">
                <a:solidFill>
                  <a:srgbClr val="17353A"/>
                </a:solidFill>
                <a:latin typeface="Arial"/>
                <a:ea typeface="Arial"/>
                <a:cs typeface="Arial"/>
              </a:rPr>
              <a:t>: 10.1073/pnas.1720325115.</a:t>
            </a:r>
            <a:endParaRPr lang="en-US" sz="2000" b="0">
              <a:solidFill>
                <a:srgbClr val="17353A"/>
              </a:solidFill>
              <a:latin typeface="Arial"/>
              <a:ea typeface="Arial"/>
              <a:cs typeface="Arial"/>
            </a:endParaRPr>
          </a:p>
        </p:txBody>
      </p:sp>
      <p:sp>
        <p:nvSpPr>
          <p:cNvPr id="4" name="Rectangle 3">
            <a:extLst>
              <a:ext uri="{FF2B5EF4-FFF2-40B4-BE49-F238E27FC236}">
                <a16:creationId xmlns:a16="http://schemas.microsoft.com/office/drawing/2014/main" id="{4E614522-D8B0-46A7-995D-079C61BA9A6D}"/>
              </a:ext>
            </a:extLst>
          </p:cNvPr>
          <p:cNvSpPr>
            <a:spLocks noGrp="1"/>
          </p:cNvSpPr>
          <p:nvPr/>
        </p:nvSpPr>
        <p:spPr>
          <a:xfrm>
            <a:off x="609600" y="4572000"/>
            <a:ext cx="10906125" cy="1428750"/>
          </a:xfrm>
          <a:prstGeom prst="rect">
            <a:avLst/>
          </a:prstGeom>
          <a:noFill/>
          <a:ln w="0">
            <a:noFill/>
          </a:ln>
        </p:spPr>
        <p:txBody>
          <a:bodyPr lIns="91440" tIns="45720" rIns="91440" bIns="45720" anchor="t">
            <a:noAutofit/>
          </a:bodyPr>
          <a:lstStyle/>
          <a:p>
            <a:pPr>
              <a:defRPr sz="2000" b="0">
                <a:solidFill>
                  <a:srgbClr val="17353A"/>
                </a:solidFill>
                <a:latin typeface="Arial"/>
                <a:ea typeface="Arial"/>
                <a:cs typeface="Arial"/>
              </a:defRPr>
            </a:pPr>
            <a:r>
              <a:rPr sz="2000" b="0" dirty="0">
                <a:solidFill>
                  <a:srgbClr val="17353A"/>
                </a:solidFill>
                <a:latin typeface="Arial"/>
                <a:ea typeface="Arial"/>
                <a:cs typeface="Arial"/>
              </a:rPr>
              <a:t>Sroufe, L.A. (2005) </a:t>
            </a:r>
            <a:r>
              <a:rPr sz="2000" b="0" i="1" dirty="0">
                <a:solidFill>
                  <a:srgbClr val="17353A"/>
                </a:solidFill>
                <a:latin typeface="Arial"/>
                <a:ea typeface="Arial"/>
                <a:cs typeface="Arial"/>
              </a:rPr>
              <a:t>‘Attachment and development:</a:t>
            </a:r>
            <a:r>
              <a:rPr sz="2000" b="0" dirty="0">
                <a:solidFill>
                  <a:srgbClr val="17353A"/>
                </a:solidFill>
                <a:latin typeface="Arial"/>
                <a:ea typeface="Arial"/>
                <a:cs typeface="Arial"/>
              </a:rPr>
              <a:t> A prospective, longitudinal study from birth to adulthood’, Attachment &amp; Human Development, 7(4), pp. 349–367. </a:t>
            </a:r>
            <a:r>
              <a:rPr sz="2000" b="0" dirty="0" err="1">
                <a:solidFill>
                  <a:srgbClr val="17353A"/>
                </a:solidFill>
                <a:latin typeface="Arial"/>
                <a:ea typeface="Arial"/>
                <a:cs typeface="Arial"/>
              </a:rPr>
              <a:t>doi</a:t>
            </a:r>
            <a:r>
              <a:rPr sz="2000" b="0" dirty="0">
                <a:solidFill>
                  <a:srgbClr val="17353A"/>
                </a:solidFill>
                <a:latin typeface="Arial"/>
                <a:ea typeface="Arial"/>
                <a:cs typeface="Arial"/>
              </a:rPr>
              <a:t>: 10.1080/14616730500365928.</a:t>
            </a:r>
            <a:endParaRPr lang="en-US" sz="2000" b="0">
              <a:solidFill>
                <a:srgbClr val="17353A"/>
              </a:solidFill>
              <a:latin typeface="Arial"/>
              <a:ea typeface="Arial"/>
              <a:cs typeface="Arial"/>
            </a:endParaRPr>
          </a:p>
        </p:txBody>
      </p:sp>
    </p:spTree>
    <p:extLst>
      <p:ext uri="{BB962C8B-B14F-4D97-AF65-F5344CB8AC3E}">
        <p14:creationId xmlns:p14="http://schemas.microsoft.com/office/powerpoint/2010/main" val="467991307"/>
      </p:ext>
    </p:extLst>
  </p:cSld>
  <p:clrMapOvr>
    <a:masterClrMapping/>
  </p:clrMapOvr>
</p:sld>
</file>

<file path=ppt/theme/theme1.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Calibri Light"/>
        <a:ea typeface="Calibri Light"/>
        <a:cs typeface="Calibri Light"/>
      </a:majorFont>
      <a:minorFont>
        <a:latin typeface="Calibri"/>
        <a:ea typeface="Calibri"/>
        <a:cs typeface="Calibri"/>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Calibri Light"/>
        <a:ea typeface="Calibri Light"/>
        <a:cs typeface="Calibri Light"/>
      </a:majorFont>
      <a:minorFont>
        <a:latin typeface="Calibri"/>
        <a:ea typeface="Calibri"/>
        <a:cs typeface="Calibri"/>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1603</Words>
  <Application>Microsoft Office PowerPoint</Application>
  <DocSecurity>0</DocSecurity>
  <PresentationFormat>Widescreen</PresentationFormat>
  <Paragraphs>115</Paragraphs>
  <Slides>10</Slides>
  <Notes>10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ChatGPT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Walnut Exporter</dc:creator>
  <cp:lastModifiedBy>Simone Sinforiani</cp:lastModifiedBy>
  <cp:revision>209</cp:revision>
  <dcterms:created xsi:type="dcterms:W3CDTF">2026-09-21T20:33:01Z</dcterms:created>
  <dcterms:modified xsi:type="dcterms:W3CDTF">2026-10-03T17:12:56Z</dcterms:modified>
</cp:coreProperties>
</file>