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6"/>
  </p:notes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1530" autoAdjust="0"/>
  </p:normalViewPr>
  <p:slideViewPr>
    <p:cSldViewPr snapToGrid="0">
      <p:cViewPr varScale="1">
        <p:scale>
          <a:sx n="72" d="100"/>
          <a:sy n="72" d="100"/>
        </p:scale>
        <p:origin x="864"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D3691E-A39F-4D04-A058-A7D7463E63C2}" type="datetimeFigureOut">
              <a:rPr lang="en-GB" smtClean="0"/>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387C9B-A182-495F-B7B2-D24C98EC0A3A}" type="slidenum">
              <a:rPr lang="en-GB" smtClean="0"/>
              <a:t>‹#›</a:t>
            </a:fld>
            <a:endParaRPr lang="en-GB"/>
          </a:p>
        </p:txBody>
      </p:sp>
    </p:spTree>
    <p:extLst>
      <p:ext uri="{BB962C8B-B14F-4D97-AF65-F5344CB8AC3E}">
        <p14:creationId xmlns:p14="http://schemas.microsoft.com/office/powerpoint/2010/main" val="3205288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UK hospitality industry has been one of the most economically significant industries. However, this industry has been facing multiple operational challenges, including staff turnover, increasing operational costs, and considerable staff shortages. </a:t>
            </a:r>
            <a:r>
              <a:rPr lang="en-GB" sz="1200" kern="1200" dirty="0" err="1">
                <a:solidFill>
                  <a:schemeClr val="tx1"/>
                </a:solidFill>
                <a:effectLst/>
                <a:latin typeface="+mn-lt"/>
                <a:ea typeface="+mn-ea"/>
                <a:cs typeface="+mn-cs"/>
              </a:rPr>
              <a:t>Uzoka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noted that the use of AI, including chatbots and automated tools, provides efficiency but also risks diminishing personalised services. By highlighting the UK hotel industry as the main context, the human and AI collaboration is expected to improve overall guest satisfaction with high-quality service delivery.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72387C9B-A182-495F-B7B2-D24C98EC0A3A}" type="slidenum">
              <a:rPr lang="en-GB" smtClean="0"/>
              <a:t>2</a:t>
            </a:fld>
            <a:endParaRPr lang="en-GB"/>
          </a:p>
        </p:txBody>
      </p:sp>
    </p:spTree>
    <p:extLst>
      <p:ext uri="{BB962C8B-B14F-4D97-AF65-F5344CB8AC3E}">
        <p14:creationId xmlns:p14="http://schemas.microsoft.com/office/powerpoint/2010/main" val="16619507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UK hospitality industry is considered one of the most effective areas in terms of employment generation and GDP contribution. The industry depends on the catering, bars, pubs, and hotels, and is extensively preferred by UK residents, due to their focus on premium leisure hours (Deloitte, 2025). In 2023, the industry generated approximately £62.6 billion in revenue and created approximately 2.6 million jobs in 2025. Thus, this industry is considered one of the most employment-generating in the country. Therefore, the UK hospitality industry is constantly booming, providing scope for future improvements with long-term consumer-centricity.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72387C9B-A182-495F-B7B2-D24C98EC0A3A}" type="slidenum">
              <a:rPr lang="en-GB" smtClean="0"/>
              <a:t>3</a:t>
            </a:fld>
            <a:endParaRPr lang="en-GB"/>
          </a:p>
        </p:txBody>
      </p:sp>
    </p:spTree>
    <p:extLst>
      <p:ext uri="{BB962C8B-B14F-4D97-AF65-F5344CB8AC3E}">
        <p14:creationId xmlns:p14="http://schemas.microsoft.com/office/powerpoint/2010/main" val="21150756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role of human and AI collaboration in the UK hospitality sector is effective because this strategy can guide the organisation in navigating through labour shortages and increased costs, followed by service complexity. </a:t>
            </a:r>
            <a:r>
              <a:rPr lang="en-US" sz="1200" kern="1200" dirty="0">
                <a:solidFill>
                  <a:schemeClr val="tx1"/>
                </a:solidFill>
                <a:effectLst/>
                <a:latin typeface="+mn-lt"/>
                <a:ea typeface="+mn-ea"/>
                <a:cs typeface="+mn-cs"/>
              </a:rPr>
              <a:t>Zirar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(2023) noted that the use of chatbots can help improve service consistency and efficiency while human employees provide emotional intelligence with long-term trust. Another study by Radović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(2025) noted that the adoption of hybrid services in hotels can improve productivity and guest satisfaction standards significantly. Thus, it can be ensured that a human-led system can be effective with AI integration in the UK hospitality industry. </a:t>
            </a:r>
          </a:p>
          <a:p>
            <a:pPr algn="just"/>
            <a:endParaRPr lang="en-GB" dirty="0"/>
          </a:p>
        </p:txBody>
      </p:sp>
      <p:sp>
        <p:nvSpPr>
          <p:cNvPr id="4" name="Slide Number Placeholder 3"/>
          <p:cNvSpPr>
            <a:spLocks noGrp="1"/>
          </p:cNvSpPr>
          <p:nvPr>
            <p:ph type="sldNum" sz="quarter" idx="5"/>
          </p:nvPr>
        </p:nvSpPr>
        <p:spPr/>
        <p:txBody>
          <a:bodyPr/>
          <a:lstStyle/>
          <a:p>
            <a:fld id="{72387C9B-A182-495F-B7B2-D24C98EC0A3A}" type="slidenum">
              <a:rPr lang="en-GB" smtClean="0"/>
              <a:t>4</a:t>
            </a:fld>
            <a:endParaRPr lang="en-GB"/>
          </a:p>
        </p:txBody>
      </p:sp>
    </p:spTree>
    <p:extLst>
      <p:ext uri="{BB962C8B-B14F-4D97-AF65-F5344CB8AC3E}">
        <p14:creationId xmlns:p14="http://schemas.microsoft.com/office/powerpoint/2010/main" val="6467738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STS theory deals with the operational improvement of hospitality organisations by including technologies and a social paradigm. </a:t>
            </a:r>
            <a:r>
              <a:rPr lang="en-US" sz="1200" kern="1200" dirty="0">
                <a:solidFill>
                  <a:schemeClr val="tx1"/>
                </a:solidFill>
                <a:effectLst/>
                <a:latin typeface="+mn-lt"/>
                <a:ea typeface="+mn-ea"/>
                <a:cs typeface="+mn-cs"/>
              </a:rPr>
              <a:t>Ali and Ali (2025) noted that a considerable failure in integrating human involvement with AI can result in considerable service breakdowns. On the other hand, the use of TTF theory is relevant in terms of improving the fitness of technology with the core hospitality services, specifically in reservation and data management (Dhiman and Jamwal, 2022). Also, </a:t>
            </a:r>
            <a:r>
              <a:rPr lang="en-US" sz="1200" kern="1200" dirty="0" err="1">
                <a:solidFill>
                  <a:schemeClr val="tx1"/>
                </a:solidFill>
                <a:effectLst/>
                <a:latin typeface="+mn-lt"/>
                <a:ea typeface="+mn-ea"/>
                <a:cs typeface="+mn-cs"/>
              </a:rPr>
              <a:t>Khlusevich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found that to deal with consumers' grievances, strategic task allocation is important for hotels to improve overall service quality. Therefore, the alignment of theoretical integration with practical execution is important for hotels for effective service delivery in the future</a:t>
            </a:r>
            <a:endParaRPr lang="en-GB" dirty="0"/>
          </a:p>
        </p:txBody>
      </p:sp>
      <p:sp>
        <p:nvSpPr>
          <p:cNvPr id="4" name="Slide Number Placeholder 3"/>
          <p:cNvSpPr>
            <a:spLocks noGrp="1"/>
          </p:cNvSpPr>
          <p:nvPr>
            <p:ph type="sldNum" sz="quarter" idx="5"/>
          </p:nvPr>
        </p:nvSpPr>
        <p:spPr/>
        <p:txBody>
          <a:bodyPr/>
          <a:lstStyle/>
          <a:p>
            <a:fld id="{72387C9B-A182-495F-B7B2-D24C98EC0A3A}" type="slidenum">
              <a:rPr lang="en-GB" smtClean="0"/>
              <a:t>5</a:t>
            </a:fld>
            <a:endParaRPr lang="en-GB"/>
          </a:p>
        </p:txBody>
      </p:sp>
    </p:spTree>
    <p:extLst>
      <p:ext uri="{BB962C8B-B14F-4D97-AF65-F5344CB8AC3E}">
        <p14:creationId xmlns:p14="http://schemas.microsoft.com/office/powerpoint/2010/main" val="2811270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Self-determination theory is considered one of the major theories to assess the mental and social well-being of staff working in the hospitality sector. This theory is guiding policymakers and managers to promote AI adoption and reduce the workload of staff, and help them manage more complex issues (</a:t>
            </a:r>
            <a:r>
              <a:rPr lang="en-US" sz="1200" kern="1200" dirty="0">
                <a:solidFill>
                  <a:schemeClr val="tx1"/>
                </a:solidFill>
                <a:effectLst/>
                <a:latin typeface="+mn-lt"/>
                <a:ea typeface="+mn-ea"/>
                <a:cs typeface="+mn-cs"/>
              </a:rPr>
              <a:t>Kumawat, 2024)</a:t>
            </a:r>
            <a:r>
              <a:rPr lang="en-GB" sz="1200" kern="1200" dirty="0">
                <a:solidFill>
                  <a:schemeClr val="tx1"/>
                </a:solidFill>
                <a:effectLst/>
                <a:latin typeface="+mn-lt"/>
                <a:ea typeface="+mn-ea"/>
                <a:cs typeface="+mn-cs"/>
              </a:rPr>
              <a:t>. However, staff change resistance has been one of the major issues to fear job displacement due to extensive AI use in its systematic procedures. On the other hand, the use of the TAM model is effective in terms of understanding the employees’ service delivery patterns and guest expectation standards by using the AI services in hotels in the UK. To this end, </a:t>
            </a:r>
            <a:r>
              <a:rPr lang="en-US" sz="1200" kern="1200" dirty="0">
                <a:solidFill>
                  <a:schemeClr val="tx1"/>
                </a:solidFill>
                <a:effectLst/>
                <a:latin typeface="+mn-lt"/>
                <a:ea typeface="+mn-ea"/>
                <a:cs typeface="+mn-cs"/>
              </a:rPr>
              <a:t>Wang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(2025) noted that a strategic balance in the human and AI integration can result in a potential guest satisfaction with a sustained brand value at large. Thus, the hotel’s operational growth can be long-term sustained. </a:t>
            </a:r>
          </a:p>
          <a:p>
            <a:pPr algn="just"/>
            <a:endParaRPr lang="en-GB" dirty="0"/>
          </a:p>
        </p:txBody>
      </p:sp>
      <p:sp>
        <p:nvSpPr>
          <p:cNvPr id="4" name="Slide Number Placeholder 3"/>
          <p:cNvSpPr>
            <a:spLocks noGrp="1"/>
          </p:cNvSpPr>
          <p:nvPr>
            <p:ph type="sldNum" sz="quarter" idx="5"/>
          </p:nvPr>
        </p:nvSpPr>
        <p:spPr/>
        <p:txBody>
          <a:bodyPr/>
          <a:lstStyle/>
          <a:p>
            <a:fld id="{72387C9B-A182-495F-B7B2-D24C98EC0A3A}" type="slidenum">
              <a:rPr lang="en-GB" smtClean="0"/>
              <a:t>6</a:t>
            </a:fld>
            <a:endParaRPr lang="en-GB"/>
          </a:p>
        </p:txBody>
      </p:sp>
    </p:spTree>
    <p:extLst>
      <p:ext uri="{BB962C8B-B14F-4D97-AF65-F5344CB8AC3E}">
        <p14:creationId xmlns:p14="http://schemas.microsoft.com/office/powerpoint/2010/main" val="20112413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PESTLE framework is effective in assessing the macroenvironmental pressure. The main political and legal pressure is related to the workforce shortage and changing regulatory constraints and mandatory compliance. Rapid technological advancements lead to an accelerated AI adoption, while environmental sustainability challenges of the UK hotel industry persist. Thus, the collaboration between humans and AI needs to be more efficient to manage overall hospitality operations to a significant extent.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72387C9B-A182-495F-B7B2-D24C98EC0A3A}" type="slidenum">
              <a:rPr lang="en-GB" smtClean="0"/>
              <a:t>7</a:t>
            </a:fld>
            <a:endParaRPr lang="en-GB"/>
          </a:p>
        </p:txBody>
      </p:sp>
    </p:spTree>
    <p:extLst>
      <p:ext uri="{BB962C8B-B14F-4D97-AF65-F5344CB8AC3E}">
        <p14:creationId xmlns:p14="http://schemas.microsoft.com/office/powerpoint/2010/main" val="31673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four theoretical insights are critical for this presentation in assessing the value of human labour and AI integration. First, the STS ensures hospitality improvement with AI enablement, while the TTF deals with routine task management using AI. Further, the SDT is effective in improving operational autonomy, followed by the TAM model showcasing consumers' and staff’s acceptance limits of this collaboration. </a:t>
            </a:r>
            <a:endParaRPr lang="en-GB" dirty="0"/>
          </a:p>
        </p:txBody>
      </p:sp>
      <p:sp>
        <p:nvSpPr>
          <p:cNvPr id="4" name="Slide Number Placeholder 3"/>
          <p:cNvSpPr>
            <a:spLocks noGrp="1"/>
          </p:cNvSpPr>
          <p:nvPr>
            <p:ph type="sldNum" sz="quarter" idx="5"/>
          </p:nvPr>
        </p:nvSpPr>
        <p:spPr/>
        <p:txBody>
          <a:bodyPr/>
          <a:lstStyle/>
          <a:p>
            <a:fld id="{72387C9B-A182-495F-B7B2-D24C98EC0A3A}" type="slidenum">
              <a:rPr lang="en-GB" smtClean="0"/>
              <a:t>8</a:t>
            </a:fld>
            <a:endParaRPr lang="en-GB"/>
          </a:p>
        </p:txBody>
      </p:sp>
    </p:spTree>
    <p:extLst>
      <p:ext uri="{BB962C8B-B14F-4D97-AF65-F5344CB8AC3E}">
        <p14:creationId xmlns:p14="http://schemas.microsoft.com/office/powerpoint/2010/main" val="28304403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UK hotels have been extensively using chatbots and analytical tools to manage operational algorithms and the workforce (</a:t>
            </a:r>
            <a:r>
              <a:rPr lang="en-US" sz="1200" kern="1200" dirty="0">
                <a:solidFill>
                  <a:schemeClr val="tx1"/>
                </a:solidFill>
                <a:effectLst/>
                <a:latin typeface="+mn-lt"/>
                <a:ea typeface="+mn-ea"/>
                <a:cs typeface="+mn-cs"/>
              </a:rPr>
              <a:t>Jerez-Jerez, 2025)</a:t>
            </a:r>
            <a:r>
              <a:rPr lang="en-GB" sz="1200" kern="1200" dirty="0">
                <a:solidFill>
                  <a:schemeClr val="tx1"/>
                </a:solidFill>
                <a:effectLst/>
                <a:latin typeface="+mn-lt"/>
                <a:ea typeface="+mn-ea"/>
                <a:cs typeface="+mn-cs"/>
              </a:rPr>
              <a:t>. This collaboration is effective in reducing workload among staff and improving guest responsiveness, thus elevating retention standards. The industry evidence showcases that the integration of AI efficiency can help hotels maintain empathy with service authenticity to a significant extent.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72387C9B-A182-495F-B7B2-D24C98EC0A3A}" type="slidenum">
              <a:rPr lang="en-GB" smtClean="0"/>
              <a:t>9</a:t>
            </a:fld>
            <a:endParaRPr lang="en-GB"/>
          </a:p>
        </p:txBody>
      </p:sp>
    </p:spTree>
    <p:extLst>
      <p:ext uri="{BB962C8B-B14F-4D97-AF65-F5344CB8AC3E}">
        <p14:creationId xmlns:p14="http://schemas.microsoft.com/office/powerpoint/2010/main" val="11705359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human and AI collaboration is effective for the UK hotel industry, although some limitations persist. The strengths of this collaboration include the operational efficiency of hotels, more cost-effectively, while the weaknesses include employees' stress and anxiety due to the job cut threat and limited adaptability to change. In this context, a more balanced interpretation is needed to improve the overall service quality standard by addressing over-reliance issues.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72387C9B-A182-495F-B7B2-D24C98EC0A3A}" type="slidenum">
              <a:rPr lang="en-GB" smtClean="0"/>
              <a:t>10</a:t>
            </a:fld>
            <a:endParaRPr lang="en-GB"/>
          </a:p>
        </p:txBody>
      </p:sp>
    </p:spTree>
    <p:extLst>
      <p:ext uri="{BB962C8B-B14F-4D97-AF65-F5344CB8AC3E}">
        <p14:creationId xmlns:p14="http://schemas.microsoft.com/office/powerpoint/2010/main" val="741664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research has detailed the AI collaboration with human integration in the UK hospitality industry. On the one hand, with this, hotels can improve their efficiency, and on the other, it can help protect human values in core operations. Thus, a more authentic guest experience can be developed. </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72387C9B-A182-495F-B7B2-D24C98EC0A3A}" type="slidenum">
              <a:rPr lang="en-GB" smtClean="0"/>
              <a:t>11</a:t>
            </a:fld>
            <a:endParaRPr lang="en-GB"/>
          </a:p>
        </p:txBody>
      </p:sp>
    </p:spTree>
    <p:extLst>
      <p:ext uri="{BB962C8B-B14F-4D97-AF65-F5344CB8AC3E}">
        <p14:creationId xmlns:p14="http://schemas.microsoft.com/office/powerpoint/2010/main" val="232547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5</a:t>
            </a:r>
            <a:endParaRPr lang="en-US" sz="1200" kern="1200" dirty="0">
              <a:solidFill>
                <a:schemeClr val="tx1"/>
              </a:solidFill>
              <a:effectLst/>
              <a:latin typeface="+mn-lt"/>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fld id="{72387C9B-A182-495F-B7B2-D24C98EC0A3A}" type="slidenum">
              <a:rPr lang="en-GB" smtClean="0"/>
              <a:t>12</a:t>
            </a:fld>
            <a:endParaRPr lang="en-GB"/>
          </a:p>
        </p:txBody>
      </p:sp>
    </p:spTree>
    <p:extLst>
      <p:ext uri="{BB962C8B-B14F-4D97-AF65-F5344CB8AC3E}">
        <p14:creationId xmlns:p14="http://schemas.microsoft.com/office/powerpoint/2010/main" val="3272374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387C9B-A182-495F-B7B2-D24C98EC0A3A}" type="slidenum">
              <a:rPr lang="en-GB" smtClean="0"/>
              <a:t>13</a:t>
            </a:fld>
            <a:endParaRPr lang="en-GB"/>
          </a:p>
        </p:txBody>
      </p:sp>
    </p:spTree>
    <p:extLst>
      <p:ext uri="{BB962C8B-B14F-4D97-AF65-F5344CB8AC3E}">
        <p14:creationId xmlns:p14="http://schemas.microsoft.com/office/powerpoint/2010/main" val="38903365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16644B-6F81-47A8-B236-532B750B9459}" type="datetimeFigureOut">
              <a:rPr lang="en-GB" smtClean="0"/>
              <a:t>20/02/2026</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3844895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16644B-6F81-47A8-B236-532B750B9459}"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570545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16644B-6F81-47A8-B236-532B750B9459}"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3753739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416644B-6F81-47A8-B236-532B750B9459}"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2871201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416644B-6F81-47A8-B236-532B750B9459}" type="datetimeFigureOut">
              <a:rPr lang="en-GB" smtClean="0"/>
              <a:t>20/02/2026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5878689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416644B-6F81-47A8-B236-532B750B9459}" type="datetimeFigureOut">
              <a:rPr lang="en-GB" smtClean="0"/>
              <a:t>20/02/2026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1017504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16644B-6F81-47A8-B236-532B750B9459}" type="datetimeFigureOut">
              <a:rPr lang="en-GB" smtClean="0"/>
              <a:t>20/02/2026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3318080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16644B-6F81-47A8-B236-532B750B9459}"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86210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16644B-6F81-47A8-B236-532B750B9459}"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1091762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416644B-6F81-47A8-B236-532B750B9459}"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404355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16644B-6F81-47A8-B236-532B750B9459}"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942927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16644B-6F81-47A8-B236-532B750B9459}"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5814405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16644B-6F81-47A8-B236-532B750B9459}"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5605543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16644B-6F81-47A8-B236-532B750B9459}"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3132415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16644B-6F81-47A8-B236-532B750B9459}"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1932722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16644B-6F81-47A8-B236-532B750B9459}"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32412064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416644B-6F81-47A8-B236-532B750B9459}"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4EFA0A-972C-47E5-8014-02775535600D}" type="slidenum">
              <a:rPr lang="en-GB" smtClean="0"/>
              <a:t>‹#›</a:t>
            </a:fld>
            <a:endParaRPr lang="en-GB"/>
          </a:p>
        </p:txBody>
      </p:sp>
    </p:spTree>
    <p:extLst>
      <p:ext uri="{BB962C8B-B14F-4D97-AF65-F5344CB8AC3E}">
        <p14:creationId xmlns:p14="http://schemas.microsoft.com/office/powerpoint/2010/main" val="3728124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416644B-6F81-47A8-B236-532B750B9459}" type="datetimeFigureOut">
              <a:rPr lang="en-GB" smtClean="0"/>
              <a:t>20/02/2026</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04EFA0A-972C-47E5-8014-02775535600D}" type="slidenum">
              <a:rPr lang="en-GB" smtClean="0"/>
              <a:t>‹#›</a:t>
            </a:fld>
            <a:endParaRPr lang="en-GB"/>
          </a:p>
        </p:txBody>
      </p:sp>
    </p:spTree>
    <p:extLst>
      <p:ext uri="{BB962C8B-B14F-4D97-AF65-F5344CB8AC3E}">
        <p14:creationId xmlns:p14="http://schemas.microsoft.com/office/powerpoint/2010/main" val="321313260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data.londonsport.org/wp-content/uploads/2025/01/LSR97-Deloitte-LLP-Passion-for-Leisure_A-View-of-the-UK-Leisure-Consumer.pdf" TargetMode="External"/><Relationship Id="rId13" Type="http://schemas.openxmlformats.org/officeDocument/2006/relationships/hyperlink" Target="https://link.springer.com/chapter/10.1007/978-3-031-58839-6_27" TargetMode="External"/><Relationship Id="rId18" Type="http://schemas.openxmlformats.org/officeDocument/2006/relationships/hyperlink" Target="https://commonslibrary.parliament.uk/research-briefings/cdp-2025-0147/" TargetMode="External"/><Relationship Id="rId3" Type="http://schemas.openxmlformats.org/officeDocument/2006/relationships/hyperlink" Target="https://journals.sagepub.com/doi/10.1177/00472875251392915" TargetMode="External"/><Relationship Id="rId21" Type="http://schemas.openxmlformats.org/officeDocument/2006/relationships/hyperlink" Target="https://www.tandfonline.com/doi/full/10.1080/13683500.2025.2528981" TargetMode="External"/><Relationship Id="rId7" Type="http://schemas.openxmlformats.org/officeDocument/2006/relationships/hyperlink" Target="https://www.sciencedirect.com/science/article/pii/S0278431924001142" TargetMode="External"/><Relationship Id="rId12" Type="http://schemas.openxmlformats.org/officeDocument/2006/relationships/hyperlink" Target="https://www.sciencedirect.com/science/article/pii/S0278431924002998" TargetMode="External"/><Relationship Id="rId17" Type="http://schemas.openxmlformats.org/officeDocument/2006/relationships/hyperlink" Target="https://www.mdpi.com/2673-4060/6/4/134" TargetMode="External"/><Relationship Id="rId2" Type="http://schemas.openxmlformats.org/officeDocument/2006/relationships/notesSlide" Target="../notesSlides/notesSlide12.xml"/><Relationship Id="rId16" Type="http://schemas.openxmlformats.org/officeDocument/2006/relationships/hyperlink" Target="https://www.mdpi.com/2071-1050/15/5/4651" TargetMode="External"/><Relationship Id="rId20" Type="http://schemas.openxmlformats.org/officeDocument/2006/relationships/hyperlink" Target="https://www.researchgate.net/publication/352509292_TASK-TECHNOLOGY_FIT_THEORY_An_approach_for_mitigating_technostress" TargetMode="External"/><Relationship Id="rId1" Type="http://schemas.openxmlformats.org/officeDocument/2006/relationships/slideLayout" Target="../slideLayouts/slideLayout2.xml"/><Relationship Id="rId6" Type="http://schemas.openxmlformats.org/officeDocument/2006/relationships/hyperlink" Target="https://www.linkedin.com/pulse/importance-hospitality-catering-industry-uk-economy-classeq-geobe" TargetMode="External"/><Relationship Id="rId11" Type="http://schemas.openxmlformats.org/officeDocument/2006/relationships/hyperlink" Target="https://www.researchgate.net/publication/386139462_Transforming_Customer_Experience_with_Predictive_Analytics_Leveraging_AI_for_Personalized_Support" TargetMode="External"/><Relationship Id="rId5" Type="http://schemas.openxmlformats.org/officeDocument/2006/relationships/hyperlink" Target="https://www.researchgate.net/publication/381214385_Post-Pandemic_Trends_in_the_Hospitality_Industry" TargetMode="External"/><Relationship Id="rId15" Type="http://schemas.openxmlformats.org/officeDocument/2006/relationships/hyperlink" Target="https://www.researchgate.net/publication/385730855_Artificial_intelligence_through_the_lens_of_hospitality_employees_A_systematic_review" TargetMode="External"/><Relationship Id="rId10" Type="http://schemas.openxmlformats.org/officeDocument/2006/relationships/hyperlink" Target="https://www.researchgate.net/publication/389913160_How_and_when_AI-driven_HRM_promotes_employee_resilience_and_adaptive_performance_A_self-determination_theory" TargetMode="External"/><Relationship Id="rId19" Type="http://schemas.openxmlformats.org/officeDocument/2006/relationships/hyperlink" Target="https://www.researchgate.net/publication/385230161_Leveraging_AI-Powered_chatbots_to_enhance_customer_service_efficiency_and_future_opportunities_in_automated_support" TargetMode="External"/><Relationship Id="rId4" Type="http://schemas.openxmlformats.org/officeDocument/2006/relationships/hyperlink" Target="https://www.sciencedirect.com/science/article/pii/S0003687025001401" TargetMode="External"/><Relationship Id="rId9" Type="http://schemas.openxmlformats.org/officeDocument/2006/relationships/hyperlink" Target="https://www.emerald.com/insight/content/doi/10.1108/fs-10-2021-0207/full/html" TargetMode="External"/><Relationship Id="rId14" Type="http://schemas.openxmlformats.org/officeDocument/2006/relationships/hyperlink" Target="https://www.emerald.com/ijchm/article-abstract/doi/10.1108/IJCHM-01-2025-0113/1276001/Bad-caring-Reframing-the-role-of-empathy-in-the?redirectedFrom=fulltext" TargetMode="External"/><Relationship Id="rId22" Type="http://schemas.openxmlformats.org/officeDocument/2006/relationships/hyperlink" Target="https://www.sciencedirect.com/science/article/pii/S0166497223000585"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7DBF0-A199-44DA-0A84-D3E6527682C3}"/>
              </a:ext>
            </a:extLst>
          </p:cNvPr>
          <p:cNvSpPr>
            <a:spLocks noGrp="1"/>
          </p:cNvSpPr>
          <p:nvPr>
            <p:ph type="ctrTitle"/>
          </p:nvPr>
        </p:nvSpPr>
        <p:spPr>
          <a:xfrm>
            <a:off x="2812025" y="927784"/>
            <a:ext cx="9212107" cy="2616199"/>
          </a:xfrm>
        </p:spPr>
        <p:txBody>
          <a:bodyPr>
            <a:normAutofit/>
          </a:bodyPr>
          <a:lstStyle/>
          <a:p>
            <a:pPr algn="ctr"/>
            <a:r>
              <a:rPr lang="en-GB" sz="5400" b="1" dirty="0">
                <a:latin typeface="Times New Roman" panose="02020603050405020304" pitchFamily="18" charset="0"/>
                <a:cs typeface="Times New Roman" panose="02020603050405020304" pitchFamily="18" charset="0"/>
              </a:rPr>
              <a:t>Artificial Intelligence and human collaboration</a:t>
            </a:r>
          </a:p>
        </p:txBody>
      </p:sp>
      <p:sp>
        <p:nvSpPr>
          <p:cNvPr id="3" name="Subtitle 2">
            <a:extLst>
              <a:ext uri="{FF2B5EF4-FFF2-40B4-BE49-F238E27FC236}">
                <a16:creationId xmlns:a16="http://schemas.microsoft.com/office/drawing/2014/main" id="{BE52848A-FCE0-B3E9-CB36-74D2A44709AF}"/>
              </a:ext>
            </a:extLst>
          </p:cNvPr>
          <p:cNvSpPr>
            <a:spLocks noGrp="1"/>
          </p:cNvSpPr>
          <p:nvPr>
            <p:ph type="subTitle" idx="1"/>
          </p:nvPr>
        </p:nvSpPr>
        <p:spPr>
          <a:xfrm>
            <a:off x="4554706" y="4006100"/>
            <a:ext cx="6987645" cy="1388534"/>
          </a:xfrm>
        </p:spPr>
        <p:txBody>
          <a:bodyPr/>
          <a:lstStyle/>
          <a:p>
            <a:pPr algn="l"/>
            <a:r>
              <a:rPr lang="en-GB" dirty="0">
                <a:latin typeface="Times New Roman" panose="02020603050405020304" pitchFamily="18" charset="0"/>
                <a:cs typeface="Times New Roman" panose="02020603050405020304" pitchFamily="18" charset="0"/>
              </a:rPr>
              <a:t>Student ID:2243332</a:t>
            </a:r>
          </a:p>
          <a:p>
            <a:pPr algn="l"/>
            <a:r>
              <a:rPr lang="en-GB" dirty="0">
                <a:latin typeface="Times New Roman" panose="02020603050405020304" pitchFamily="18" charset="0"/>
                <a:cs typeface="Times New Roman" panose="02020603050405020304" pitchFamily="18" charset="0"/>
              </a:rPr>
              <a:t>Student Name: Aneliya Raykova</a:t>
            </a:r>
          </a:p>
        </p:txBody>
      </p:sp>
    </p:spTree>
    <p:extLst>
      <p:ext uri="{BB962C8B-B14F-4D97-AF65-F5344CB8AC3E}">
        <p14:creationId xmlns:p14="http://schemas.microsoft.com/office/powerpoint/2010/main" val="3727859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1E024-B907-86A1-E0D0-77E1C594258A}"/>
              </a:ext>
            </a:extLst>
          </p:cNvPr>
          <p:cNvSpPr>
            <a:spLocks noGrp="1"/>
          </p:cNvSpPr>
          <p:nvPr>
            <p:ph type="title"/>
          </p:nvPr>
        </p:nvSpPr>
        <p:spPr>
          <a:xfrm>
            <a:off x="1484312" y="685800"/>
            <a:ext cx="3584994" cy="774031"/>
          </a:xfrm>
        </p:spPr>
        <p:txBody>
          <a:bodyPr>
            <a:normAutofit/>
          </a:bodyPr>
          <a:lstStyle/>
          <a:p>
            <a:r>
              <a:rPr lang="en-GB" dirty="0">
                <a:latin typeface="Times New Roman" panose="02020603050405020304" pitchFamily="18" charset="0"/>
                <a:cs typeface="Times New Roman" panose="02020603050405020304" pitchFamily="18" charset="0"/>
              </a:rPr>
              <a:t>Introduction </a:t>
            </a:r>
          </a:p>
        </p:txBody>
      </p:sp>
      <p:sp>
        <p:nvSpPr>
          <p:cNvPr id="3" name="Content Placeholder 2">
            <a:extLst>
              <a:ext uri="{FF2B5EF4-FFF2-40B4-BE49-F238E27FC236}">
                <a16:creationId xmlns:a16="http://schemas.microsoft.com/office/drawing/2014/main" id="{6A6E8D17-E1BF-C9E4-EE4B-17A18D8516E4}"/>
              </a:ext>
            </a:extLst>
          </p:cNvPr>
          <p:cNvSpPr>
            <a:spLocks noGrp="1"/>
          </p:cNvSpPr>
          <p:nvPr>
            <p:ph idx="1"/>
          </p:nvPr>
        </p:nvSpPr>
        <p:spPr>
          <a:xfrm>
            <a:off x="1484310" y="1459832"/>
            <a:ext cx="6296111" cy="5398167"/>
          </a:xfrm>
        </p:spPr>
        <p:txBody>
          <a:bodyPr>
            <a:normAutofit/>
          </a:bodyPr>
          <a:lstStyle/>
          <a:p>
            <a:pPr lvl="0" algn="just"/>
            <a:r>
              <a:rPr lang="en-GB" dirty="0">
                <a:latin typeface="Times New Roman" panose="02020603050405020304" pitchFamily="18" charset="0"/>
                <a:cs typeface="Times New Roman" panose="02020603050405020304" pitchFamily="18" charset="0"/>
              </a:rPr>
              <a:t>The selected topic for this presentation: Artificial Intelligence and Human Collaboration </a:t>
            </a:r>
            <a:endParaRPr lang="en-US"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The chosen area of research is the UK hospitality sector </a:t>
            </a:r>
            <a:endParaRPr lang="en-US"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This presentation will:</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Evaluate the role of artificial intelligence in workforce management, operational efficiency and improving guest experience </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Protect the human empathy standard and service accountability in the industry </a:t>
            </a:r>
            <a:endParaRPr lang="en-US"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B969151-20EE-D54C-1FEF-D421FA1763E6}"/>
              </a:ext>
            </a:extLst>
          </p:cNvPr>
          <p:cNvPicPr>
            <a:picLocks noChangeAspect="1"/>
          </p:cNvPicPr>
          <p:nvPr/>
        </p:nvPicPr>
        <p:blipFill>
          <a:blip r:embed="rId3"/>
          <a:stretch>
            <a:fillRect/>
          </a:stretch>
        </p:blipFill>
        <p:spPr>
          <a:xfrm>
            <a:off x="8309811" y="0"/>
            <a:ext cx="3880700" cy="6858000"/>
          </a:xfrm>
          <a:prstGeom prst="rect">
            <a:avLst/>
          </a:prstGeom>
        </p:spPr>
      </p:pic>
    </p:spTree>
    <p:extLst>
      <p:ext uri="{BB962C8B-B14F-4D97-AF65-F5344CB8AC3E}">
        <p14:creationId xmlns:p14="http://schemas.microsoft.com/office/powerpoint/2010/main" val="3605617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2628E-D769-D90B-E1CC-F7B6054B035C}"/>
              </a:ext>
            </a:extLst>
          </p:cNvPr>
          <p:cNvSpPr>
            <a:spLocks noGrp="1"/>
          </p:cNvSpPr>
          <p:nvPr>
            <p:ph type="title"/>
          </p:nvPr>
        </p:nvSpPr>
        <p:spPr>
          <a:xfrm>
            <a:off x="1484311" y="685800"/>
            <a:ext cx="4611689" cy="677779"/>
          </a:xfrm>
        </p:spPr>
        <p:txBody>
          <a:bodyPr>
            <a:normAutofit fontScale="90000"/>
          </a:bodyPr>
          <a:lstStyle/>
          <a:p>
            <a:r>
              <a:rPr lang="en-GB" dirty="0">
                <a:latin typeface="Times New Roman" panose="02020603050405020304" pitchFamily="18" charset="0"/>
                <a:cs typeface="Times New Roman" panose="02020603050405020304" pitchFamily="18" charset="0"/>
              </a:rPr>
              <a:t>Introduction Contd. </a:t>
            </a:r>
          </a:p>
        </p:txBody>
      </p:sp>
      <p:sp>
        <p:nvSpPr>
          <p:cNvPr id="3" name="Content Placeholder 2">
            <a:extLst>
              <a:ext uri="{FF2B5EF4-FFF2-40B4-BE49-F238E27FC236}">
                <a16:creationId xmlns:a16="http://schemas.microsoft.com/office/drawing/2014/main" id="{2200A47A-860C-D2C6-A567-BBBE5B790D38}"/>
              </a:ext>
            </a:extLst>
          </p:cNvPr>
          <p:cNvSpPr>
            <a:spLocks noGrp="1"/>
          </p:cNvSpPr>
          <p:nvPr>
            <p:ph idx="1"/>
          </p:nvPr>
        </p:nvSpPr>
        <p:spPr>
          <a:xfrm>
            <a:off x="1484311" y="1764633"/>
            <a:ext cx="6777374" cy="4924926"/>
          </a:xfrm>
        </p:spPr>
        <p:txBody>
          <a:bodyPr>
            <a:normAutofit/>
          </a:bodyPr>
          <a:lstStyle/>
          <a:p>
            <a:pPr lvl="0" algn="just"/>
            <a:r>
              <a:rPr lang="en-GB" dirty="0">
                <a:latin typeface="Times New Roman" panose="02020603050405020304" pitchFamily="18" charset="0"/>
                <a:cs typeface="Times New Roman" panose="02020603050405020304" pitchFamily="18" charset="0"/>
              </a:rPr>
              <a:t>The UK hospitality industry includes restaurants, cafes, pubs, bars, and other accommodation facilities </a:t>
            </a:r>
            <a:endParaRPr lang="en-US"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The overall economic output of the UK hospitality industry was £62.6 billion in 2023 (Panjwani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2025)</a:t>
            </a:r>
            <a:endParaRPr lang="en-US"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The UK hospitality industry created 2.6 million jobs in 2025, which represents approximately 7.1% of all UK jobs (Panjwani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2025) </a:t>
            </a:r>
            <a:endParaRPr lang="en-US"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The UK hospitality sector comprises of 99% SMEs (</a:t>
            </a:r>
            <a:r>
              <a:rPr lang="en-GB" dirty="0" err="1">
                <a:latin typeface="Times New Roman" panose="02020603050405020304" pitchFamily="18" charset="0"/>
                <a:cs typeface="Times New Roman" panose="02020603050405020304" pitchFamily="18" charset="0"/>
              </a:rPr>
              <a:t>Classeq</a:t>
            </a:r>
            <a:r>
              <a:rPr lang="en-GB" dirty="0">
                <a:latin typeface="Times New Roman" panose="02020603050405020304" pitchFamily="18" charset="0"/>
                <a:cs typeface="Times New Roman" panose="02020603050405020304" pitchFamily="18" charset="0"/>
              </a:rPr>
              <a:t>, 2024) </a:t>
            </a:r>
            <a:endParaRPr lang="en-US"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5916371C-C34A-5AFE-1EDB-7C5274C1C859}"/>
              </a:ext>
            </a:extLst>
          </p:cNvPr>
          <p:cNvPicPr>
            <a:picLocks noChangeAspect="1"/>
          </p:cNvPicPr>
          <p:nvPr/>
        </p:nvPicPr>
        <p:blipFill>
          <a:blip r:embed="rId3"/>
          <a:stretch>
            <a:fillRect/>
          </a:stretch>
        </p:blipFill>
        <p:spPr>
          <a:xfrm>
            <a:off x="8406062" y="-68179"/>
            <a:ext cx="3785937" cy="6858000"/>
          </a:xfrm>
          <a:prstGeom prst="rect">
            <a:avLst/>
          </a:prstGeom>
        </p:spPr>
      </p:pic>
    </p:spTree>
    <p:extLst>
      <p:ext uri="{BB962C8B-B14F-4D97-AF65-F5344CB8AC3E}">
        <p14:creationId xmlns:p14="http://schemas.microsoft.com/office/powerpoint/2010/main" val="2346465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8A657-0541-1AE1-57BB-911B811BFCB2}"/>
              </a:ext>
            </a:extLst>
          </p:cNvPr>
          <p:cNvSpPr>
            <a:spLocks noGrp="1"/>
          </p:cNvSpPr>
          <p:nvPr>
            <p:ph type="title"/>
          </p:nvPr>
        </p:nvSpPr>
        <p:spPr>
          <a:xfrm>
            <a:off x="1484311" y="685800"/>
            <a:ext cx="4034173" cy="918411"/>
          </a:xfrm>
        </p:spPr>
        <p:txBody>
          <a:bodyPr/>
          <a:lstStyle/>
          <a:p>
            <a:r>
              <a:rPr lang="en-GB" dirty="0">
                <a:latin typeface="Times New Roman" panose="02020603050405020304" pitchFamily="18" charset="0"/>
                <a:cs typeface="Times New Roman" panose="02020603050405020304" pitchFamily="18" charset="0"/>
              </a:rPr>
              <a:t>Literature Review</a:t>
            </a:r>
          </a:p>
        </p:txBody>
      </p:sp>
      <p:sp>
        <p:nvSpPr>
          <p:cNvPr id="3" name="Content Placeholder 2">
            <a:extLst>
              <a:ext uri="{FF2B5EF4-FFF2-40B4-BE49-F238E27FC236}">
                <a16:creationId xmlns:a16="http://schemas.microsoft.com/office/drawing/2014/main" id="{ECF55A08-13E1-7971-7CE7-6E97A47031E5}"/>
              </a:ext>
            </a:extLst>
          </p:cNvPr>
          <p:cNvSpPr>
            <a:spLocks noGrp="1"/>
          </p:cNvSpPr>
          <p:nvPr>
            <p:ph idx="1"/>
          </p:nvPr>
        </p:nvSpPr>
        <p:spPr>
          <a:xfrm>
            <a:off x="1484311" y="1604211"/>
            <a:ext cx="6392364" cy="5253789"/>
          </a:xfrm>
        </p:spPr>
        <p:txBody>
          <a:bodyPr>
            <a:normAutofit/>
          </a:bodyPr>
          <a:lstStyle/>
          <a:p>
            <a:pPr lvl="0" algn="just"/>
            <a:r>
              <a:rPr lang="en-GB" dirty="0">
                <a:latin typeface="Times New Roman" panose="02020603050405020304" pitchFamily="18" charset="0"/>
                <a:cs typeface="Times New Roman" panose="02020603050405020304" pitchFamily="18" charset="0"/>
              </a:rPr>
              <a:t>Human and AI collaboration in the UK hospitality sector</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Hoteliers are extensively focussing on AI for virtual assistance and maintaining schedules with dynamic pricing decisions. </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AI promotes a high-end, effective consumer experience with high-quality service delivery (</a:t>
            </a:r>
            <a:r>
              <a:rPr lang="en-US" dirty="0">
                <a:latin typeface="Times New Roman" panose="02020603050405020304" pitchFamily="18" charset="0"/>
                <a:cs typeface="Times New Roman" panose="02020603050405020304" pitchFamily="18" charset="0"/>
              </a:rPr>
              <a:t>Elly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2024)</a:t>
            </a:r>
          </a:p>
          <a:p>
            <a:pPr lvl="1" algn="just"/>
            <a:r>
              <a:rPr lang="en-GB" dirty="0">
                <a:latin typeface="Times New Roman" panose="02020603050405020304" pitchFamily="18" charset="0"/>
                <a:cs typeface="Times New Roman" panose="02020603050405020304" pitchFamily="18" charset="0"/>
              </a:rPr>
              <a:t>Human executives are needed to infuse empathy in the core service delivery (</a:t>
            </a:r>
            <a:r>
              <a:rPr lang="en-US" dirty="0">
                <a:latin typeface="Times New Roman" panose="02020603050405020304" pitchFamily="18" charset="0"/>
                <a:cs typeface="Times New Roman" panose="02020603050405020304" pitchFamily="18" charset="0"/>
              </a:rPr>
              <a:t>Koo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2025)</a:t>
            </a:r>
          </a:p>
          <a:p>
            <a:pPr lvl="1" algn="just"/>
            <a:r>
              <a:rPr lang="en-GB" dirty="0">
                <a:latin typeface="Times New Roman" panose="02020603050405020304" pitchFamily="18" charset="0"/>
                <a:cs typeface="Times New Roman" panose="02020603050405020304" pitchFamily="18" charset="0"/>
              </a:rPr>
              <a:t>In a post-pandemic scenario, the use of human and AI-collaborated hybrid models is effective </a:t>
            </a:r>
            <a:endParaRPr lang="en-US"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9735923-087B-6681-B578-F6CB75B52D2E}"/>
              </a:ext>
            </a:extLst>
          </p:cNvPr>
          <p:cNvPicPr>
            <a:picLocks noChangeAspect="1"/>
          </p:cNvPicPr>
          <p:nvPr/>
        </p:nvPicPr>
        <p:blipFill>
          <a:blip r:embed="rId3"/>
          <a:stretch>
            <a:fillRect/>
          </a:stretch>
        </p:blipFill>
        <p:spPr>
          <a:xfrm>
            <a:off x="8157826" y="0"/>
            <a:ext cx="4034173" cy="6858000"/>
          </a:xfrm>
          <a:prstGeom prst="rect">
            <a:avLst/>
          </a:prstGeom>
        </p:spPr>
      </p:pic>
    </p:spTree>
    <p:extLst>
      <p:ext uri="{BB962C8B-B14F-4D97-AF65-F5344CB8AC3E}">
        <p14:creationId xmlns:p14="http://schemas.microsoft.com/office/powerpoint/2010/main" val="4173728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5B52C-4899-EE38-2B6F-4B0EA06102B8}"/>
              </a:ext>
            </a:extLst>
          </p:cNvPr>
          <p:cNvSpPr>
            <a:spLocks noGrp="1"/>
          </p:cNvSpPr>
          <p:nvPr>
            <p:ph type="title"/>
          </p:nvPr>
        </p:nvSpPr>
        <p:spPr>
          <a:xfrm>
            <a:off x="409491" y="469232"/>
            <a:ext cx="7771984" cy="597568"/>
          </a:xfrm>
        </p:spPr>
        <p:txBody>
          <a:bodyPr>
            <a:normAutofit fontScale="90000"/>
          </a:bodyPr>
          <a:lstStyle/>
          <a:p>
            <a:r>
              <a:rPr lang="en-GB" dirty="0">
                <a:latin typeface="Times New Roman" panose="02020603050405020304" pitchFamily="18" charset="0"/>
                <a:cs typeface="Times New Roman" panose="02020603050405020304" pitchFamily="18" charset="0"/>
              </a:rPr>
              <a:t>Literature Review Contd.</a:t>
            </a:r>
          </a:p>
        </p:txBody>
      </p:sp>
      <p:sp>
        <p:nvSpPr>
          <p:cNvPr id="3" name="Content Placeholder 2">
            <a:extLst>
              <a:ext uri="{FF2B5EF4-FFF2-40B4-BE49-F238E27FC236}">
                <a16:creationId xmlns:a16="http://schemas.microsoft.com/office/drawing/2014/main" id="{7B9E8F0B-DDAE-279B-ECC0-D5F81BAEAC2A}"/>
              </a:ext>
            </a:extLst>
          </p:cNvPr>
          <p:cNvSpPr>
            <a:spLocks noGrp="1"/>
          </p:cNvSpPr>
          <p:nvPr>
            <p:ph idx="1"/>
          </p:nvPr>
        </p:nvSpPr>
        <p:spPr>
          <a:xfrm>
            <a:off x="1484310" y="1700463"/>
            <a:ext cx="6825501" cy="4688305"/>
          </a:xfrm>
        </p:spPr>
        <p:txBody>
          <a:bodyPr>
            <a:normAutofit/>
          </a:bodyPr>
          <a:lstStyle/>
          <a:p>
            <a:pPr lvl="0" algn="just"/>
            <a:r>
              <a:rPr lang="en-GB" dirty="0">
                <a:latin typeface="Times New Roman" panose="02020603050405020304" pitchFamily="18" charset="0"/>
                <a:cs typeface="Times New Roman" panose="02020603050405020304" pitchFamily="18" charset="0"/>
              </a:rPr>
              <a:t>Theoretical Integration </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The integration of Socio-technical Systems (STS) theory helps understand the combination of people and technology (</a:t>
            </a:r>
            <a:r>
              <a:rPr lang="en-US" dirty="0">
                <a:latin typeface="Times New Roman" panose="02020603050405020304" pitchFamily="18" charset="0"/>
                <a:cs typeface="Times New Roman" panose="02020603050405020304" pitchFamily="18" charset="0"/>
              </a:rPr>
              <a:t>Ang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2025)</a:t>
            </a:r>
          </a:p>
          <a:p>
            <a:pPr lvl="1" algn="just"/>
            <a:r>
              <a:rPr lang="en-GB" dirty="0">
                <a:latin typeface="Times New Roman" panose="02020603050405020304" pitchFamily="18" charset="0"/>
                <a:cs typeface="Times New Roman" panose="02020603050405020304" pitchFamily="18" charset="0"/>
              </a:rPr>
              <a:t>The Task-Technology Fit Model aligns overall service performance with an effective technological usage (</a:t>
            </a:r>
            <a:r>
              <a:rPr lang="en-US" dirty="0">
                <a:latin typeface="Times New Roman" panose="02020603050405020304" pitchFamily="18" charset="0"/>
                <a:cs typeface="Times New Roman" panose="02020603050405020304" pitchFamily="18" charset="0"/>
              </a:rPr>
              <a:t>Vendramin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2021)</a:t>
            </a:r>
          </a:p>
          <a:p>
            <a:pPr lvl="1" algn="just"/>
            <a:r>
              <a:rPr lang="en-GB" dirty="0">
                <a:latin typeface="Times New Roman" panose="02020603050405020304" pitchFamily="18" charset="0"/>
                <a:cs typeface="Times New Roman" panose="02020603050405020304" pitchFamily="18" charset="0"/>
              </a:rPr>
              <a:t>AI is related to routine task management, management of complex tasks and improving systematic interaction with clients </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However, operational misalignment between human and AI collaboration results in operational complexity</a:t>
            </a:r>
            <a:endParaRPr lang="en-US"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A8B25327-3640-4F86-394E-ED89590FEA90}"/>
              </a:ext>
            </a:extLst>
          </p:cNvPr>
          <p:cNvPicPr>
            <a:picLocks noChangeAspect="1"/>
          </p:cNvPicPr>
          <p:nvPr/>
        </p:nvPicPr>
        <p:blipFill>
          <a:blip r:embed="rId3"/>
          <a:stretch>
            <a:fillRect/>
          </a:stretch>
        </p:blipFill>
        <p:spPr>
          <a:xfrm>
            <a:off x="8726905" y="824163"/>
            <a:ext cx="3055603" cy="260483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5" name="Picture 4">
            <a:extLst>
              <a:ext uri="{FF2B5EF4-FFF2-40B4-BE49-F238E27FC236}">
                <a16:creationId xmlns:a16="http://schemas.microsoft.com/office/drawing/2014/main" id="{7F078681-781B-E0C2-77D2-A650DC4C38E6}"/>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Layer>
                </a14:imgProps>
              </a:ext>
            </a:extLst>
          </a:blip>
          <a:stretch>
            <a:fillRect/>
          </a:stretch>
        </p:blipFill>
        <p:spPr>
          <a:xfrm>
            <a:off x="8726905" y="3870157"/>
            <a:ext cx="3028950" cy="216368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631632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C28C1-D0B2-416E-E412-06D4F6A5647A}"/>
              </a:ext>
            </a:extLst>
          </p:cNvPr>
          <p:cNvSpPr>
            <a:spLocks noGrp="1"/>
          </p:cNvSpPr>
          <p:nvPr>
            <p:ph type="title"/>
          </p:nvPr>
        </p:nvSpPr>
        <p:spPr>
          <a:xfrm>
            <a:off x="1484310" y="685801"/>
            <a:ext cx="10018713" cy="870284"/>
          </a:xfrm>
        </p:spPr>
        <p:txBody>
          <a:bodyPr/>
          <a:lstStyle/>
          <a:p>
            <a:pPr algn="l"/>
            <a:r>
              <a:rPr lang="en-GB" dirty="0">
                <a:latin typeface="Times New Roman" panose="02020603050405020304" pitchFamily="18" charset="0"/>
                <a:cs typeface="Times New Roman" panose="02020603050405020304" pitchFamily="18" charset="0"/>
              </a:rPr>
              <a:t>Literature Review Contd.</a:t>
            </a:r>
            <a:endParaRPr lang="en-GB" dirty="0"/>
          </a:p>
        </p:txBody>
      </p:sp>
      <p:sp>
        <p:nvSpPr>
          <p:cNvPr id="3" name="Content Placeholder 2">
            <a:extLst>
              <a:ext uri="{FF2B5EF4-FFF2-40B4-BE49-F238E27FC236}">
                <a16:creationId xmlns:a16="http://schemas.microsoft.com/office/drawing/2014/main" id="{EB60C387-1B3D-DCEC-16A6-DFDDC3686397}"/>
              </a:ext>
            </a:extLst>
          </p:cNvPr>
          <p:cNvSpPr>
            <a:spLocks noGrp="1"/>
          </p:cNvSpPr>
          <p:nvPr>
            <p:ph idx="1"/>
          </p:nvPr>
        </p:nvSpPr>
        <p:spPr>
          <a:xfrm>
            <a:off x="1484311" y="1556085"/>
            <a:ext cx="6761332" cy="5053262"/>
          </a:xfrm>
        </p:spPr>
        <p:txBody>
          <a:bodyPr>
            <a:normAutofit/>
          </a:bodyPr>
          <a:lstStyle/>
          <a:p>
            <a:pPr lvl="0" algn="just"/>
            <a:r>
              <a:rPr lang="en-GB" dirty="0">
                <a:latin typeface="Times New Roman" panose="02020603050405020304" pitchFamily="18" charset="0"/>
                <a:cs typeface="Times New Roman" panose="02020603050405020304" pitchFamily="18" charset="0"/>
              </a:rPr>
              <a:t>Employee and Guest Satisfaction Standards with AI integration </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The use of Self-Determination theory is effective for AI adoption in hotels to improve autonomy and a competitive edge </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The Technology Acceptance Model helps improve guest satisfaction with a structural alignment of perceived usefulness and perceived ease of use </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AI improves the guest satisfaction standards with potential service personalisation </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Ethical issues and change resistance in hotels create operational challenges </a:t>
            </a:r>
            <a:endParaRPr lang="en-US"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1CB3A29-F190-79FF-6770-7FE14E39516A}"/>
              </a:ext>
            </a:extLst>
          </p:cNvPr>
          <p:cNvPicPr>
            <a:picLocks noChangeAspect="1"/>
          </p:cNvPicPr>
          <p:nvPr/>
        </p:nvPicPr>
        <p:blipFill>
          <a:blip r:embed="rId3"/>
          <a:stretch>
            <a:fillRect/>
          </a:stretch>
        </p:blipFill>
        <p:spPr>
          <a:xfrm>
            <a:off x="8245643" y="-970221"/>
            <a:ext cx="3946357" cy="7828221"/>
          </a:xfrm>
          <a:prstGeom prst="rect">
            <a:avLst/>
          </a:prstGeom>
        </p:spPr>
      </p:pic>
    </p:spTree>
    <p:extLst>
      <p:ext uri="{BB962C8B-B14F-4D97-AF65-F5344CB8AC3E}">
        <p14:creationId xmlns:p14="http://schemas.microsoft.com/office/powerpoint/2010/main" val="2091456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63076-4579-F0FC-84D2-1336DC61622A}"/>
              </a:ext>
            </a:extLst>
          </p:cNvPr>
          <p:cNvSpPr>
            <a:spLocks noGrp="1"/>
          </p:cNvSpPr>
          <p:nvPr>
            <p:ph type="title"/>
          </p:nvPr>
        </p:nvSpPr>
        <p:spPr>
          <a:xfrm>
            <a:off x="1484311" y="685800"/>
            <a:ext cx="10018713" cy="757989"/>
          </a:xfrm>
        </p:spPr>
        <p:txBody>
          <a:bodyPr/>
          <a:lstStyle/>
          <a:p>
            <a:pPr algn="just"/>
            <a:r>
              <a:rPr lang="en-GB" dirty="0">
                <a:latin typeface="Times New Roman" panose="02020603050405020304" pitchFamily="18" charset="0"/>
                <a:cs typeface="Times New Roman" panose="02020603050405020304" pitchFamily="18" charset="0"/>
              </a:rPr>
              <a:t> Method </a:t>
            </a:r>
          </a:p>
        </p:txBody>
      </p:sp>
      <p:sp>
        <p:nvSpPr>
          <p:cNvPr id="3" name="Content Placeholder 2">
            <a:extLst>
              <a:ext uri="{FF2B5EF4-FFF2-40B4-BE49-F238E27FC236}">
                <a16:creationId xmlns:a16="http://schemas.microsoft.com/office/drawing/2014/main" id="{58E3C3A3-172F-8B74-0F16-900558A297B7}"/>
              </a:ext>
            </a:extLst>
          </p:cNvPr>
          <p:cNvSpPr>
            <a:spLocks noGrp="1"/>
          </p:cNvSpPr>
          <p:nvPr>
            <p:ph idx="1"/>
          </p:nvPr>
        </p:nvSpPr>
        <p:spPr>
          <a:xfrm>
            <a:off x="1484310" y="1668390"/>
            <a:ext cx="10018713" cy="942474"/>
          </a:xfrm>
        </p:spPr>
        <p:txBody>
          <a:bodyPr>
            <a:normAutofit/>
          </a:bodyPr>
          <a:lstStyle/>
          <a:p>
            <a:pPr algn="just"/>
            <a:r>
              <a:rPr lang="en-GB" dirty="0">
                <a:latin typeface="Times New Roman" panose="02020603050405020304" pitchFamily="18" charset="0"/>
                <a:cs typeface="Times New Roman" panose="02020603050405020304" pitchFamily="18" charset="0"/>
              </a:rPr>
              <a:t>PESTLE Summary </a:t>
            </a:r>
            <a:endParaRPr lang="en-US" dirty="0">
              <a:latin typeface="Times New Roman" panose="02020603050405020304" pitchFamily="18" charset="0"/>
              <a:cs typeface="Times New Roman" panose="02020603050405020304" pitchFamily="18" charset="0"/>
            </a:endParaRPr>
          </a:p>
          <a:p>
            <a:pPr marL="0" indent="0" algn="just">
              <a:buNone/>
            </a:pPr>
            <a:endParaRPr lang="en-GB" dirty="0">
              <a:latin typeface="Times New Roman" panose="02020603050405020304" pitchFamily="18" charset="0"/>
              <a:cs typeface="Times New Roman" panose="02020603050405020304" pitchFamily="18" charset="0"/>
            </a:endParaRPr>
          </a:p>
        </p:txBody>
      </p:sp>
      <p:graphicFrame>
        <p:nvGraphicFramePr>
          <p:cNvPr id="4" name="Table 3">
            <a:extLst>
              <a:ext uri="{FF2B5EF4-FFF2-40B4-BE49-F238E27FC236}">
                <a16:creationId xmlns:a16="http://schemas.microsoft.com/office/drawing/2014/main" id="{A42BC5DF-E8EB-30EC-DE9E-86085811BD0F}"/>
              </a:ext>
            </a:extLst>
          </p:cNvPr>
          <p:cNvGraphicFramePr>
            <a:graphicFrameLocks noGrp="1"/>
          </p:cNvGraphicFramePr>
          <p:nvPr>
            <p:extLst>
              <p:ext uri="{D42A27DB-BD31-4B8C-83A1-F6EECF244321}">
                <p14:modId xmlns:p14="http://schemas.microsoft.com/office/powerpoint/2010/main" val="2184360996"/>
              </p:ext>
            </p:extLst>
          </p:nvPr>
        </p:nvGraphicFramePr>
        <p:xfrm>
          <a:off x="1783607" y="2377001"/>
          <a:ext cx="9719416" cy="3769868"/>
        </p:xfrm>
        <a:graphic>
          <a:graphicData uri="http://schemas.openxmlformats.org/drawingml/2006/table">
            <a:tbl>
              <a:tblPr firstRow="1" firstCol="1" bandRow="1">
                <a:tableStyleId>{5C22544A-7EE6-4342-B048-85BDC9FD1C3A}</a:tableStyleId>
              </a:tblPr>
              <a:tblGrid>
                <a:gridCol w="2052085">
                  <a:extLst>
                    <a:ext uri="{9D8B030D-6E8A-4147-A177-3AD203B41FA5}">
                      <a16:colId xmlns:a16="http://schemas.microsoft.com/office/drawing/2014/main" val="1436368402"/>
                    </a:ext>
                  </a:extLst>
                </a:gridCol>
                <a:gridCol w="7667331">
                  <a:extLst>
                    <a:ext uri="{9D8B030D-6E8A-4147-A177-3AD203B41FA5}">
                      <a16:colId xmlns:a16="http://schemas.microsoft.com/office/drawing/2014/main" val="1610708701"/>
                    </a:ext>
                  </a:extLst>
                </a:gridCol>
              </a:tblGrid>
              <a:tr h="0">
                <a:tc>
                  <a:txBody>
                    <a:bodyPr/>
                    <a:lstStyle/>
                    <a:p>
                      <a:pPr marL="0" marR="0" algn="ctr">
                        <a:lnSpc>
                          <a:spcPct val="150000"/>
                        </a:lnSpc>
                        <a:spcAft>
                          <a:spcPts val="800"/>
                        </a:spcAft>
                        <a:buNone/>
                      </a:pPr>
                      <a:r>
                        <a:rPr lang="en-GB" sz="1800" kern="100" dirty="0">
                          <a:effectLst/>
                          <a:latin typeface="Times New Roman" panose="02020603050405020304" pitchFamily="18" charset="0"/>
                          <a:cs typeface="Times New Roman" panose="02020603050405020304" pitchFamily="18" charset="0"/>
                        </a:rPr>
                        <a:t>PESTLE Factors</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Descriptions</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95336163"/>
                  </a:ext>
                </a:extLst>
              </a:tr>
              <a:tr h="0">
                <a:tc>
                  <a:txBody>
                    <a:bodyPr/>
                    <a:lstStyle/>
                    <a:p>
                      <a:pPr marL="0" marR="0" algn="just">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Political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1800" kern="100" dirty="0">
                          <a:effectLst/>
                          <a:latin typeface="Times New Roman" panose="02020603050405020304" pitchFamily="18" charset="0"/>
                          <a:cs typeface="Times New Roman" panose="02020603050405020304" pitchFamily="18" charset="0"/>
                        </a:rPr>
                        <a:t>Workforce shortage issue and compliance-oriented pressure in the UK due to changing regulatory pressure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40786229"/>
                  </a:ext>
                </a:extLst>
              </a:tr>
              <a:tr h="0">
                <a:tc>
                  <a:txBody>
                    <a:bodyPr/>
                    <a:lstStyle/>
                    <a:p>
                      <a:pPr marL="0" marR="0" algn="just">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Economic</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Increasing economic costs with inflationary pressure and employee turnover challenges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87613990"/>
                  </a:ext>
                </a:extLst>
              </a:tr>
              <a:tr h="0">
                <a:tc>
                  <a:txBody>
                    <a:bodyPr/>
                    <a:lstStyle/>
                    <a:p>
                      <a:pPr marL="0" marR="0" algn="just">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Social</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Higher demand for personalised service offerings in UK-based hotels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02080390"/>
                  </a:ext>
                </a:extLst>
              </a:tr>
              <a:tr h="0">
                <a:tc>
                  <a:txBody>
                    <a:bodyPr/>
                    <a:lstStyle/>
                    <a:p>
                      <a:pPr marL="0" marR="0" algn="just">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Technological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Technological advancement in the UK hospitality industry, with rapid AI adoption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86661922"/>
                  </a:ext>
                </a:extLst>
              </a:tr>
              <a:tr h="111909">
                <a:tc>
                  <a:txBody>
                    <a:bodyPr/>
                    <a:lstStyle/>
                    <a:p>
                      <a:pPr marL="0" marR="0" algn="just">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Legal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Data security challenges for maintaining customer records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71924496"/>
                  </a:ext>
                </a:extLst>
              </a:tr>
              <a:tr h="0">
                <a:tc>
                  <a:txBody>
                    <a:bodyPr/>
                    <a:lstStyle/>
                    <a:p>
                      <a:pPr marL="0" marR="0" algn="just">
                        <a:lnSpc>
                          <a:spcPct val="150000"/>
                        </a:lnSpc>
                        <a:spcAft>
                          <a:spcPts val="800"/>
                        </a:spcAft>
                        <a:buNone/>
                      </a:pPr>
                      <a:r>
                        <a:rPr lang="en-GB" sz="1800" kern="100">
                          <a:effectLst/>
                          <a:latin typeface="Times New Roman" panose="02020603050405020304" pitchFamily="18" charset="0"/>
                          <a:cs typeface="Times New Roman" panose="02020603050405020304" pitchFamily="18" charset="0"/>
                        </a:rPr>
                        <a:t>Environmental </a:t>
                      </a:r>
                      <a:endParaRPr lang="en-US" sz="18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Aft>
                          <a:spcPts val="800"/>
                        </a:spcAft>
                        <a:buNone/>
                      </a:pPr>
                      <a:r>
                        <a:rPr lang="en-GB" sz="1800" kern="100" dirty="0">
                          <a:effectLst/>
                          <a:latin typeface="Times New Roman" panose="02020603050405020304" pitchFamily="18" charset="0"/>
                          <a:cs typeface="Times New Roman" panose="02020603050405020304" pitchFamily="18" charset="0"/>
                        </a:rPr>
                        <a:t>Sustainability challenges in managing green practices due to staff resistance to change </a:t>
                      </a:r>
                      <a:endParaRPr lang="en-US" sz="18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52702819"/>
                  </a:ext>
                </a:extLst>
              </a:tr>
            </a:tbl>
          </a:graphicData>
        </a:graphic>
      </p:graphicFrame>
    </p:spTree>
    <p:extLst>
      <p:ext uri="{BB962C8B-B14F-4D97-AF65-F5344CB8AC3E}">
        <p14:creationId xmlns:p14="http://schemas.microsoft.com/office/powerpoint/2010/main" val="769918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74CDE-59AF-8462-ED9D-B1EA09F247CB}"/>
              </a:ext>
            </a:extLst>
          </p:cNvPr>
          <p:cNvSpPr>
            <a:spLocks noGrp="1"/>
          </p:cNvSpPr>
          <p:nvPr>
            <p:ph type="title"/>
          </p:nvPr>
        </p:nvSpPr>
        <p:spPr>
          <a:xfrm>
            <a:off x="1484311" y="685800"/>
            <a:ext cx="4355015" cy="998621"/>
          </a:xfrm>
        </p:spPr>
        <p:txBody>
          <a:bodyPr/>
          <a:lstStyle/>
          <a:p>
            <a:r>
              <a:rPr lang="en-GB" dirty="0">
                <a:latin typeface="Times New Roman" panose="02020603050405020304" pitchFamily="18" charset="0"/>
                <a:cs typeface="Times New Roman" panose="02020603050405020304" pitchFamily="18" charset="0"/>
              </a:rPr>
              <a:t>Method Contd. </a:t>
            </a:r>
          </a:p>
        </p:txBody>
      </p:sp>
      <p:sp>
        <p:nvSpPr>
          <p:cNvPr id="3" name="Content Placeholder 2">
            <a:extLst>
              <a:ext uri="{FF2B5EF4-FFF2-40B4-BE49-F238E27FC236}">
                <a16:creationId xmlns:a16="http://schemas.microsoft.com/office/drawing/2014/main" id="{8FF4C30C-8F75-3795-8F6D-44C22FC0C16E}"/>
              </a:ext>
            </a:extLst>
          </p:cNvPr>
          <p:cNvSpPr>
            <a:spLocks noGrp="1"/>
          </p:cNvSpPr>
          <p:nvPr>
            <p:ph idx="1"/>
          </p:nvPr>
        </p:nvSpPr>
        <p:spPr>
          <a:xfrm>
            <a:off x="1484310" y="1684421"/>
            <a:ext cx="5686511" cy="4908884"/>
          </a:xfrm>
        </p:spPr>
        <p:txBody>
          <a:bodyPr/>
          <a:lstStyle/>
          <a:p>
            <a:pPr lvl="0" algn="just"/>
            <a:r>
              <a:rPr lang="en-GB" dirty="0">
                <a:latin typeface="Times New Roman" panose="02020603050405020304" pitchFamily="18" charset="0"/>
                <a:cs typeface="Times New Roman" panose="02020603050405020304" pitchFamily="18" charset="0"/>
              </a:rPr>
              <a:t>Theoretical Integration</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STS is effective in aligning human labour with AI-based technicalities </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TTF is relevant in guiding the AI mechanism to improve task allocation suitability </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SDT is guiding the UK hospitality sector in improving performance, autonomy and competitive edge (</a:t>
            </a:r>
            <a:r>
              <a:rPr lang="en-US" dirty="0">
                <a:latin typeface="Times New Roman" panose="02020603050405020304" pitchFamily="18" charset="0"/>
                <a:cs typeface="Times New Roman" panose="02020603050405020304" pitchFamily="18" charset="0"/>
              </a:rPr>
              <a:t>Do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2025)</a:t>
            </a:r>
          </a:p>
          <a:p>
            <a:pPr lvl="1" algn="just"/>
            <a:r>
              <a:rPr lang="en-GB" dirty="0">
                <a:latin typeface="Times New Roman" panose="02020603050405020304" pitchFamily="18" charset="0"/>
                <a:cs typeface="Times New Roman" panose="02020603050405020304" pitchFamily="18" charset="0"/>
              </a:rPr>
              <a:t>TAM promotes consumer acceptance of AI-driven hospitality service delivery </a:t>
            </a:r>
            <a:endParaRPr lang="en-US"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1AE29736-E3D8-72A6-1836-E2BA5893EA39}"/>
              </a:ext>
            </a:extLst>
          </p:cNvPr>
          <p:cNvPicPr>
            <a:picLocks noChangeAspect="1"/>
          </p:cNvPicPr>
          <p:nvPr/>
        </p:nvPicPr>
        <p:blipFill>
          <a:blip r:embed="rId3"/>
          <a:stretch>
            <a:fillRect/>
          </a:stretch>
        </p:blipFill>
        <p:spPr>
          <a:xfrm>
            <a:off x="7587916" y="830179"/>
            <a:ext cx="4114384" cy="316029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5" name="Picture 4">
            <a:extLst>
              <a:ext uri="{FF2B5EF4-FFF2-40B4-BE49-F238E27FC236}">
                <a16:creationId xmlns:a16="http://schemas.microsoft.com/office/drawing/2014/main" id="{FD2236CE-85DA-CAFC-E4F7-03D77559ECA3}"/>
              </a:ext>
            </a:extLst>
          </p:cNvPr>
          <p:cNvPicPr>
            <a:picLocks noChangeAspect="1"/>
          </p:cNvPicPr>
          <p:nvPr/>
        </p:nvPicPr>
        <p:blipFill>
          <a:blip r:embed="rId4"/>
          <a:stretch>
            <a:fillRect/>
          </a:stretch>
        </p:blipFill>
        <p:spPr>
          <a:xfrm>
            <a:off x="7587916" y="4425365"/>
            <a:ext cx="4114384" cy="216794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3756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1AA24-0BD6-C6B4-9489-C867E63B62B4}"/>
              </a:ext>
            </a:extLst>
          </p:cNvPr>
          <p:cNvSpPr>
            <a:spLocks noGrp="1"/>
          </p:cNvSpPr>
          <p:nvPr>
            <p:ph type="title"/>
          </p:nvPr>
        </p:nvSpPr>
        <p:spPr>
          <a:xfrm>
            <a:off x="1484312" y="685801"/>
            <a:ext cx="4098342" cy="870284"/>
          </a:xfrm>
        </p:spPr>
        <p:txBody>
          <a:bodyPr/>
          <a:lstStyle/>
          <a:p>
            <a:r>
              <a:rPr lang="en-GB" dirty="0">
                <a:latin typeface="Times New Roman" panose="02020603050405020304" pitchFamily="18" charset="0"/>
                <a:cs typeface="Times New Roman" panose="02020603050405020304" pitchFamily="18" charset="0"/>
              </a:rPr>
              <a:t>Method Contd. </a:t>
            </a:r>
          </a:p>
        </p:txBody>
      </p:sp>
      <p:sp>
        <p:nvSpPr>
          <p:cNvPr id="3" name="Content Placeholder 2">
            <a:extLst>
              <a:ext uri="{FF2B5EF4-FFF2-40B4-BE49-F238E27FC236}">
                <a16:creationId xmlns:a16="http://schemas.microsoft.com/office/drawing/2014/main" id="{5485C9C3-CCA2-90C4-5A24-7F505CDC6FE4}"/>
              </a:ext>
            </a:extLst>
          </p:cNvPr>
          <p:cNvSpPr>
            <a:spLocks noGrp="1"/>
          </p:cNvSpPr>
          <p:nvPr>
            <p:ph idx="1"/>
          </p:nvPr>
        </p:nvSpPr>
        <p:spPr>
          <a:xfrm>
            <a:off x="1484311" y="1556085"/>
            <a:ext cx="6071522" cy="4796589"/>
          </a:xfrm>
        </p:spPr>
        <p:txBody>
          <a:bodyPr/>
          <a:lstStyle/>
          <a:p>
            <a:pPr lvl="0" algn="just"/>
            <a:r>
              <a:rPr lang="en-GB" dirty="0">
                <a:latin typeface="Times New Roman" panose="02020603050405020304" pitchFamily="18" charset="0"/>
                <a:cs typeface="Times New Roman" panose="02020603050405020304" pitchFamily="18" charset="0"/>
              </a:rPr>
              <a:t>Industry Response and AI adoption </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AI-enabled chatbots help manage bookings and direct client enquiries </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Use of Predictive analytics elevates operational forecasting (</a:t>
            </a:r>
            <a:r>
              <a:rPr lang="en-US" dirty="0" err="1">
                <a:latin typeface="Times New Roman" panose="02020603050405020304" pitchFamily="18" charset="0"/>
                <a:cs typeface="Times New Roman" panose="02020603050405020304" pitchFamily="18" charset="0"/>
              </a:rPr>
              <a:t>Contessi</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2024)</a:t>
            </a:r>
          </a:p>
          <a:p>
            <a:pPr lvl="1" algn="just"/>
            <a:r>
              <a:rPr lang="en-GB" dirty="0">
                <a:latin typeface="Times New Roman" panose="02020603050405020304" pitchFamily="18" charset="0"/>
                <a:cs typeface="Times New Roman" panose="02020603050405020304" pitchFamily="18" charset="0"/>
              </a:rPr>
              <a:t>AI-supported HR practices foster training relevance </a:t>
            </a:r>
            <a:endParaRPr lang="en-US" dirty="0">
              <a:latin typeface="Times New Roman" panose="02020603050405020304" pitchFamily="18" charset="0"/>
              <a:cs typeface="Times New Roman" panose="02020603050405020304" pitchFamily="18" charset="0"/>
            </a:endParaRPr>
          </a:p>
          <a:p>
            <a:pPr lvl="1" algn="just"/>
            <a:r>
              <a:rPr lang="en-GB" dirty="0">
                <a:latin typeface="Times New Roman" panose="02020603050405020304" pitchFamily="18" charset="0"/>
                <a:cs typeface="Times New Roman" panose="02020603050405020304" pitchFamily="18" charset="0"/>
              </a:rPr>
              <a:t>The use of a hybrid model of human and AI collaboration helps hotels improve service delivery </a:t>
            </a:r>
            <a:endParaRPr lang="en-US"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DFFEF0A4-3B3D-FE02-26EA-1A0F4A1755A1}"/>
              </a:ext>
            </a:extLst>
          </p:cNvPr>
          <p:cNvPicPr>
            <a:picLocks noChangeAspect="1"/>
          </p:cNvPicPr>
          <p:nvPr/>
        </p:nvPicPr>
        <p:blipFill>
          <a:blip r:embed="rId3"/>
          <a:stretch>
            <a:fillRect/>
          </a:stretch>
        </p:blipFill>
        <p:spPr>
          <a:xfrm>
            <a:off x="7892716" y="0"/>
            <a:ext cx="4299284" cy="6858000"/>
          </a:xfrm>
          <a:prstGeom prst="rect">
            <a:avLst/>
          </a:prstGeom>
        </p:spPr>
      </p:pic>
    </p:spTree>
    <p:extLst>
      <p:ext uri="{BB962C8B-B14F-4D97-AF65-F5344CB8AC3E}">
        <p14:creationId xmlns:p14="http://schemas.microsoft.com/office/powerpoint/2010/main" val="3449408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C472B-20EF-53CF-2B67-370B3B7751EA}"/>
              </a:ext>
            </a:extLst>
          </p:cNvPr>
          <p:cNvSpPr>
            <a:spLocks noGrp="1"/>
          </p:cNvSpPr>
          <p:nvPr>
            <p:ph type="title"/>
          </p:nvPr>
        </p:nvSpPr>
        <p:spPr>
          <a:xfrm>
            <a:off x="1484312" y="685800"/>
            <a:ext cx="4098342" cy="757989"/>
          </a:xfrm>
        </p:spPr>
        <p:txBody>
          <a:bodyPr/>
          <a:lstStyle/>
          <a:p>
            <a:r>
              <a:rPr lang="en-GB" dirty="0">
                <a:latin typeface="Times New Roman" panose="02020603050405020304" pitchFamily="18" charset="0"/>
                <a:cs typeface="Times New Roman" panose="02020603050405020304" pitchFamily="18" charset="0"/>
              </a:rPr>
              <a:t>Method Contd. </a:t>
            </a:r>
          </a:p>
        </p:txBody>
      </p:sp>
      <p:sp>
        <p:nvSpPr>
          <p:cNvPr id="3" name="Content Placeholder 2">
            <a:extLst>
              <a:ext uri="{FF2B5EF4-FFF2-40B4-BE49-F238E27FC236}">
                <a16:creationId xmlns:a16="http://schemas.microsoft.com/office/drawing/2014/main" id="{8068BB96-FA27-CBB0-3AA0-B156CB2F227C}"/>
              </a:ext>
            </a:extLst>
          </p:cNvPr>
          <p:cNvSpPr>
            <a:spLocks noGrp="1"/>
          </p:cNvSpPr>
          <p:nvPr>
            <p:ph idx="1"/>
          </p:nvPr>
        </p:nvSpPr>
        <p:spPr>
          <a:xfrm>
            <a:off x="1484311" y="1636295"/>
            <a:ext cx="5526090" cy="4828673"/>
          </a:xfrm>
        </p:spPr>
        <p:txBody>
          <a:bodyPr>
            <a:normAutofit/>
          </a:bodyPr>
          <a:lstStyle/>
          <a:p>
            <a:pPr lvl="0"/>
            <a:r>
              <a:rPr lang="en-GB" dirty="0">
                <a:latin typeface="Times New Roman" panose="02020603050405020304" pitchFamily="18" charset="0"/>
                <a:cs typeface="Times New Roman" panose="02020603050405020304" pitchFamily="18" charset="0"/>
              </a:rPr>
              <a:t>Strengths </a:t>
            </a:r>
            <a:endParaRPr lang="en-US" dirty="0">
              <a:latin typeface="Times New Roman" panose="02020603050405020304" pitchFamily="18" charset="0"/>
              <a:cs typeface="Times New Roman" panose="02020603050405020304" pitchFamily="18" charset="0"/>
            </a:endParaRPr>
          </a:p>
          <a:p>
            <a:pPr lvl="1"/>
            <a:r>
              <a:rPr lang="en-GB" dirty="0">
                <a:latin typeface="Times New Roman" panose="02020603050405020304" pitchFamily="18" charset="0"/>
                <a:cs typeface="Times New Roman" panose="02020603050405020304" pitchFamily="18" charset="0"/>
              </a:rPr>
              <a:t>Operational efficiency of hotels at a reduced expenditure and service-based personalisation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Limitations </a:t>
            </a:r>
            <a:endParaRPr lang="en-US" dirty="0">
              <a:latin typeface="Times New Roman" panose="02020603050405020304" pitchFamily="18" charset="0"/>
              <a:cs typeface="Times New Roman" panose="02020603050405020304" pitchFamily="18" charset="0"/>
            </a:endParaRPr>
          </a:p>
          <a:p>
            <a:pPr lvl="1"/>
            <a:r>
              <a:rPr lang="en-GB" dirty="0">
                <a:latin typeface="Times New Roman" panose="02020603050405020304" pitchFamily="18" charset="0"/>
                <a:cs typeface="Times New Roman" panose="02020603050405020304" pitchFamily="18" charset="0"/>
              </a:rPr>
              <a:t>High staff resistance to change, ethical risks, and the overall loss of functional authenticity (</a:t>
            </a:r>
            <a:r>
              <a:rPr lang="en-US" dirty="0">
                <a:latin typeface="Times New Roman" panose="02020603050405020304" pitchFamily="18" charset="0"/>
                <a:cs typeface="Times New Roman" panose="02020603050405020304" pitchFamily="18" charset="0"/>
              </a:rPr>
              <a:t>Lee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2023)</a:t>
            </a:r>
          </a:p>
          <a:p>
            <a:r>
              <a:rPr lang="en-GB" dirty="0">
                <a:latin typeface="Times New Roman" panose="02020603050405020304" pitchFamily="18" charset="0"/>
                <a:cs typeface="Times New Roman" panose="02020603050405020304" pitchFamily="18" charset="0"/>
              </a:rPr>
              <a:t>Higher reliance on the AI-enabled systems often increases cybersecurity threats</a:t>
            </a:r>
          </a:p>
        </p:txBody>
      </p:sp>
      <p:pic>
        <p:nvPicPr>
          <p:cNvPr id="4" name="Picture 3">
            <a:extLst>
              <a:ext uri="{FF2B5EF4-FFF2-40B4-BE49-F238E27FC236}">
                <a16:creationId xmlns:a16="http://schemas.microsoft.com/office/drawing/2014/main" id="{65CC7D80-215F-8547-5317-368409EFED45}"/>
              </a:ext>
            </a:extLst>
          </p:cNvPr>
          <p:cNvPicPr>
            <a:picLocks noChangeAspect="1"/>
          </p:cNvPicPr>
          <p:nvPr/>
        </p:nvPicPr>
        <p:blipFill>
          <a:blip r:embed="rId3"/>
          <a:stretch>
            <a:fillRect/>
          </a:stretch>
        </p:blipFill>
        <p:spPr>
          <a:xfrm>
            <a:off x="7331242" y="0"/>
            <a:ext cx="4892841" cy="6858000"/>
          </a:xfrm>
          <a:prstGeom prst="rect">
            <a:avLst/>
          </a:prstGeom>
        </p:spPr>
      </p:pic>
    </p:spTree>
    <p:extLst>
      <p:ext uri="{BB962C8B-B14F-4D97-AF65-F5344CB8AC3E}">
        <p14:creationId xmlns:p14="http://schemas.microsoft.com/office/powerpoint/2010/main" val="2995638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70C63-0D23-3EC0-FE75-A2E8AEED2A7B}"/>
              </a:ext>
            </a:extLst>
          </p:cNvPr>
          <p:cNvSpPr>
            <a:spLocks noGrp="1"/>
          </p:cNvSpPr>
          <p:nvPr>
            <p:ph type="title"/>
          </p:nvPr>
        </p:nvSpPr>
        <p:spPr>
          <a:xfrm>
            <a:off x="1484312" y="685800"/>
            <a:ext cx="3167900" cy="1752599"/>
          </a:xfrm>
        </p:spPr>
        <p:txBody>
          <a:bodyPr/>
          <a:lstStyle/>
          <a:p>
            <a:r>
              <a:rPr lang="en-GB"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F0C3D455-913C-5695-CF26-5D75198914DC}"/>
              </a:ext>
            </a:extLst>
          </p:cNvPr>
          <p:cNvSpPr>
            <a:spLocks noGrp="1"/>
          </p:cNvSpPr>
          <p:nvPr>
            <p:ph idx="1"/>
          </p:nvPr>
        </p:nvSpPr>
        <p:spPr>
          <a:xfrm>
            <a:off x="1484311" y="2666999"/>
            <a:ext cx="6488616" cy="2995864"/>
          </a:xfrm>
        </p:spPr>
        <p:txBody>
          <a:bodyPr>
            <a:normAutofit/>
          </a:bodyPr>
          <a:lstStyle/>
          <a:p>
            <a:pPr lvl="0"/>
            <a:r>
              <a:rPr lang="en-GB" dirty="0">
                <a:latin typeface="Times New Roman" panose="02020603050405020304" pitchFamily="18" charset="0"/>
                <a:cs typeface="Times New Roman" panose="02020603050405020304" pitchFamily="18" charset="0"/>
              </a:rPr>
              <a:t>Human and AI collaboration is effective for the UK hospitality industry </a:t>
            </a:r>
            <a:endParaRPr lang="en-US" dirty="0">
              <a:latin typeface="Times New Roman" panose="02020603050405020304" pitchFamily="18" charset="0"/>
              <a:cs typeface="Times New Roman" panose="02020603050405020304" pitchFamily="18" charset="0"/>
            </a:endParaRPr>
          </a:p>
          <a:p>
            <a:pPr lvl="0"/>
            <a:r>
              <a:rPr lang="en-GB" dirty="0">
                <a:latin typeface="Times New Roman" panose="02020603050405020304" pitchFamily="18" charset="0"/>
                <a:cs typeface="Times New Roman" panose="02020603050405020304" pitchFamily="18" charset="0"/>
              </a:rPr>
              <a:t>AI improves the operational efficiency of hotels, while human empathy is needed for long-term client retention </a:t>
            </a:r>
            <a:endParaRPr lang="en-US"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831554D-8F29-5819-A812-7D0466610DBE}"/>
              </a:ext>
            </a:extLst>
          </p:cNvPr>
          <p:cNvPicPr>
            <a:picLocks noChangeAspect="1"/>
          </p:cNvPicPr>
          <p:nvPr/>
        </p:nvPicPr>
        <p:blipFill>
          <a:blip r:embed="rId3"/>
          <a:stretch>
            <a:fillRect/>
          </a:stretch>
        </p:blipFill>
        <p:spPr>
          <a:xfrm>
            <a:off x="7972926" y="0"/>
            <a:ext cx="4219073" cy="6858000"/>
          </a:xfrm>
          <a:prstGeom prst="rect">
            <a:avLst/>
          </a:prstGeom>
        </p:spPr>
      </p:pic>
    </p:spTree>
    <p:extLst>
      <p:ext uri="{BB962C8B-B14F-4D97-AF65-F5344CB8AC3E}">
        <p14:creationId xmlns:p14="http://schemas.microsoft.com/office/powerpoint/2010/main" val="31579242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D0D41-3411-15C6-5B9C-723A3ADBCDE0}"/>
              </a:ext>
            </a:extLst>
          </p:cNvPr>
          <p:cNvSpPr>
            <a:spLocks noGrp="1"/>
          </p:cNvSpPr>
          <p:nvPr>
            <p:ph type="title"/>
          </p:nvPr>
        </p:nvSpPr>
        <p:spPr>
          <a:xfrm>
            <a:off x="1484312" y="685800"/>
            <a:ext cx="4499394" cy="1752599"/>
          </a:xfrm>
        </p:spPr>
        <p:txBody>
          <a:bodyPr/>
          <a:lstStyle/>
          <a:p>
            <a:r>
              <a:rPr lang="en-GB" dirty="0">
                <a:latin typeface="Times New Roman" panose="02020603050405020304" pitchFamily="18" charset="0"/>
                <a:cs typeface="Times New Roman" panose="02020603050405020304" pitchFamily="18" charset="0"/>
              </a:rPr>
              <a:t>Recommendation</a:t>
            </a:r>
          </a:p>
        </p:txBody>
      </p:sp>
      <p:sp>
        <p:nvSpPr>
          <p:cNvPr id="3" name="Content Placeholder 2">
            <a:extLst>
              <a:ext uri="{FF2B5EF4-FFF2-40B4-BE49-F238E27FC236}">
                <a16:creationId xmlns:a16="http://schemas.microsoft.com/office/drawing/2014/main" id="{4089C55E-CCB8-333A-38B7-67E84A3C64BD}"/>
              </a:ext>
            </a:extLst>
          </p:cNvPr>
          <p:cNvSpPr>
            <a:spLocks noGrp="1"/>
          </p:cNvSpPr>
          <p:nvPr>
            <p:ph idx="1"/>
          </p:nvPr>
        </p:nvSpPr>
        <p:spPr>
          <a:xfrm>
            <a:off x="1484311" y="2438399"/>
            <a:ext cx="5814848" cy="3352801"/>
          </a:xfrm>
        </p:spPr>
        <p:txBody>
          <a:bodyPr/>
          <a:lstStyle/>
          <a:p>
            <a:pPr lvl="0" algn="just"/>
            <a:r>
              <a:rPr lang="en-GB" dirty="0">
                <a:latin typeface="Times New Roman" panose="02020603050405020304" pitchFamily="18" charset="0"/>
                <a:cs typeface="Times New Roman" panose="02020603050405020304" pitchFamily="18" charset="0"/>
              </a:rPr>
              <a:t>Improve training and development feasibility for employees in the UK hospitality industry </a:t>
            </a:r>
            <a:endParaRPr lang="en-US" dirty="0">
              <a:latin typeface="Times New Roman" panose="02020603050405020304" pitchFamily="18" charset="0"/>
              <a:cs typeface="Times New Roman" panose="02020603050405020304" pitchFamily="18" charset="0"/>
            </a:endParaRPr>
          </a:p>
          <a:p>
            <a:pPr lvl="0" algn="just"/>
            <a:r>
              <a:rPr lang="en-GB" dirty="0">
                <a:latin typeface="Times New Roman" panose="02020603050405020304" pitchFamily="18" charset="0"/>
                <a:cs typeface="Times New Roman" panose="02020603050405020304" pitchFamily="18" charset="0"/>
              </a:rPr>
              <a:t>Development of more effective firewalls to deal with ethical governance and cybersecurity threats </a:t>
            </a:r>
            <a:endParaRPr lang="en-US"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3A40670A-5F62-0BE4-2571-E57A37C2E64B}"/>
              </a:ext>
            </a:extLst>
          </p:cNvPr>
          <p:cNvPicPr>
            <a:picLocks noChangeAspect="1"/>
          </p:cNvPicPr>
          <p:nvPr/>
        </p:nvPicPr>
        <p:blipFill>
          <a:blip r:embed="rId3"/>
          <a:stretch>
            <a:fillRect/>
          </a:stretch>
        </p:blipFill>
        <p:spPr>
          <a:xfrm>
            <a:off x="8037094" y="0"/>
            <a:ext cx="4154905" cy="6746081"/>
          </a:xfrm>
          <a:prstGeom prst="rect">
            <a:avLst/>
          </a:prstGeom>
        </p:spPr>
      </p:pic>
    </p:spTree>
    <p:extLst>
      <p:ext uri="{BB962C8B-B14F-4D97-AF65-F5344CB8AC3E}">
        <p14:creationId xmlns:p14="http://schemas.microsoft.com/office/powerpoint/2010/main" val="3884316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87D1C-070A-B37F-B303-B869FC074F6D}"/>
              </a:ext>
            </a:extLst>
          </p:cNvPr>
          <p:cNvSpPr>
            <a:spLocks noGrp="1"/>
          </p:cNvSpPr>
          <p:nvPr>
            <p:ph type="title"/>
          </p:nvPr>
        </p:nvSpPr>
        <p:spPr>
          <a:xfrm>
            <a:off x="1660774" y="280737"/>
            <a:ext cx="10018713" cy="501316"/>
          </a:xfrm>
        </p:spPr>
        <p:txBody>
          <a:bodyPr>
            <a:normAutofit fontScale="90000"/>
          </a:bodyPr>
          <a:lstStyle/>
          <a:p>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907B6A7-0470-1429-3036-E923728D0A4E}"/>
              </a:ext>
            </a:extLst>
          </p:cNvPr>
          <p:cNvSpPr>
            <a:spLocks noGrp="1"/>
          </p:cNvSpPr>
          <p:nvPr>
            <p:ph idx="1"/>
          </p:nvPr>
        </p:nvSpPr>
        <p:spPr>
          <a:xfrm>
            <a:off x="1484310" y="898358"/>
            <a:ext cx="10018713" cy="5678905"/>
          </a:xfrm>
        </p:spPr>
        <p:txBody>
          <a:bodyPr>
            <a:noAutofit/>
          </a:bodyPr>
          <a:lstStyle/>
          <a:p>
            <a:pPr algn="just">
              <a:spcBef>
                <a:spcPts val="0"/>
              </a:spcBef>
              <a:spcAft>
                <a:spcPts val="0"/>
              </a:spcAft>
            </a:pPr>
            <a:r>
              <a:rPr lang="en-US" sz="800" dirty="0">
                <a:latin typeface="Times New Roman" panose="02020603050405020304" pitchFamily="18" charset="0"/>
                <a:cs typeface="Times New Roman" panose="02020603050405020304" pitchFamily="18" charset="0"/>
              </a:rPr>
              <a:t>Ali, F. and Ali, L. (2025) Agentic AI in Hospitality and Tourism: Opportunities, Risks, and Research Pathways. </a:t>
            </a:r>
            <a:r>
              <a:rPr lang="en-US" sz="800" i="1" dirty="0">
                <a:latin typeface="Times New Roman" panose="02020603050405020304" pitchFamily="18" charset="0"/>
                <a:cs typeface="Times New Roman" panose="02020603050405020304" pitchFamily="18" charset="0"/>
              </a:rPr>
              <a:t>Journal of Travel Research</a:t>
            </a:r>
            <a:r>
              <a:rPr lang="en-US" sz="800" dirty="0">
                <a:latin typeface="Times New Roman" panose="02020603050405020304" pitchFamily="18" charset="0"/>
                <a:cs typeface="Times New Roman" panose="02020603050405020304" pitchFamily="18" charset="0"/>
              </a:rPr>
              <a:t>. [online] Available at: </a:t>
            </a:r>
            <a:r>
              <a:rPr lang="en-US" sz="800" u="sng" dirty="0">
                <a:latin typeface="Times New Roman" panose="02020603050405020304" pitchFamily="18" charset="0"/>
                <a:cs typeface="Times New Roman" panose="02020603050405020304" pitchFamily="18" charset="0"/>
                <a:hlinkClick r:id="rId3"/>
              </a:rPr>
              <a:t>https://journals.sagepub.com/doi/10.1177/00472875251392915</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Ang, K.C.S., Sankaran, S. and Liu, D. (2025) Advancing sociotechnical systems theory: New principles for human-robot team design and development. </a:t>
            </a:r>
            <a:r>
              <a:rPr lang="en-US" sz="800" i="1" dirty="0">
                <a:latin typeface="Times New Roman" panose="02020603050405020304" pitchFamily="18" charset="0"/>
                <a:cs typeface="Times New Roman" panose="02020603050405020304" pitchFamily="18" charset="0"/>
              </a:rPr>
              <a:t>Applied Ergonomics</a:t>
            </a:r>
            <a:r>
              <a:rPr lang="en-US" sz="800" dirty="0">
                <a:latin typeface="Times New Roman" panose="02020603050405020304" pitchFamily="18" charset="0"/>
                <a:cs typeface="Times New Roman" panose="02020603050405020304" pitchFamily="18" charset="0"/>
              </a:rPr>
              <a:t>, [online] 129, p.104604. Available at: </a:t>
            </a:r>
            <a:r>
              <a:rPr lang="en-US" sz="800" u="sng" dirty="0">
                <a:latin typeface="Times New Roman" panose="02020603050405020304" pitchFamily="18" charset="0"/>
                <a:cs typeface="Times New Roman" panose="02020603050405020304" pitchFamily="18" charset="0"/>
                <a:hlinkClick r:id="rId4"/>
              </a:rPr>
              <a:t>https://www.sciencedirect.com/science/article/pii/S0003687025001401</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err="1">
                <a:latin typeface="Times New Roman" panose="02020603050405020304" pitchFamily="18" charset="0"/>
                <a:cs typeface="Times New Roman" panose="02020603050405020304" pitchFamily="18" charset="0"/>
              </a:rPr>
              <a:t>Chissom</a:t>
            </a:r>
            <a:r>
              <a:rPr lang="en-US" sz="800" dirty="0">
                <a:latin typeface="Times New Roman" panose="02020603050405020304" pitchFamily="18" charset="0"/>
                <a:cs typeface="Times New Roman" panose="02020603050405020304" pitchFamily="18" charset="0"/>
              </a:rPr>
              <a:t>, D. (2024) Post-Pandemic Trends in the Hospitality Industry. </a:t>
            </a:r>
            <a:r>
              <a:rPr lang="en-US" sz="800" i="1" dirty="0">
                <a:latin typeface="Times New Roman" panose="02020603050405020304" pitchFamily="18" charset="0"/>
                <a:cs typeface="Times New Roman" panose="02020603050405020304" pitchFamily="18" charset="0"/>
              </a:rPr>
              <a:t>Journal of Modern Hospitality</a:t>
            </a:r>
            <a:r>
              <a:rPr lang="en-US" sz="800" dirty="0">
                <a:latin typeface="Times New Roman" panose="02020603050405020304" pitchFamily="18" charset="0"/>
                <a:cs typeface="Times New Roman" panose="02020603050405020304" pitchFamily="18" charset="0"/>
              </a:rPr>
              <a:t>, [online] 3(3), pp.1–13. Available at: </a:t>
            </a:r>
            <a:r>
              <a:rPr lang="en-US" sz="800" u="sng" dirty="0">
                <a:latin typeface="Times New Roman" panose="02020603050405020304" pitchFamily="18" charset="0"/>
                <a:cs typeface="Times New Roman" panose="02020603050405020304" pitchFamily="18" charset="0"/>
                <a:hlinkClick r:id="rId5"/>
              </a:rPr>
              <a:t>https://www.researchgate.net/publication/381214385_Post-Pandemic_Trends_in_the_Hospitality_Industry</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err="1">
                <a:latin typeface="Times New Roman" panose="02020603050405020304" pitchFamily="18" charset="0"/>
                <a:cs typeface="Times New Roman" panose="02020603050405020304" pitchFamily="18" charset="0"/>
              </a:rPr>
              <a:t>Classeq</a:t>
            </a:r>
            <a:r>
              <a:rPr lang="en-US" sz="800" dirty="0">
                <a:latin typeface="Times New Roman" panose="02020603050405020304" pitchFamily="18" charset="0"/>
                <a:cs typeface="Times New Roman" panose="02020603050405020304" pitchFamily="18" charset="0"/>
              </a:rPr>
              <a:t>. (2024) </a:t>
            </a:r>
            <a:r>
              <a:rPr lang="en-US" sz="800" i="1" dirty="0">
                <a:latin typeface="Times New Roman" panose="02020603050405020304" pitchFamily="18" charset="0"/>
                <a:cs typeface="Times New Roman" panose="02020603050405020304" pitchFamily="18" charset="0"/>
              </a:rPr>
              <a:t>The importance of the Hospitality and Catering industry on the UK economy</a:t>
            </a:r>
            <a:r>
              <a:rPr lang="en-US" sz="800" dirty="0">
                <a:latin typeface="Times New Roman" panose="02020603050405020304" pitchFamily="18" charset="0"/>
                <a:cs typeface="Times New Roman" panose="02020603050405020304" pitchFamily="18" charset="0"/>
              </a:rPr>
              <a:t>. [online] LinkedIn. Available at: </a:t>
            </a:r>
            <a:r>
              <a:rPr lang="en-US" sz="800" u="sng" dirty="0">
                <a:latin typeface="Times New Roman" panose="02020603050405020304" pitchFamily="18" charset="0"/>
                <a:cs typeface="Times New Roman" panose="02020603050405020304" pitchFamily="18" charset="0"/>
                <a:hlinkClick r:id="rId6"/>
              </a:rPr>
              <a:t>https://www.linkedin.com/pulse/importance-hospitality-catering-industry-uk-economy-classeq-geobe</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err="1">
                <a:latin typeface="Times New Roman" panose="02020603050405020304" pitchFamily="18" charset="0"/>
                <a:cs typeface="Times New Roman" panose="02020603050405020304" pitchFamily="18" charset="0"/>
              </a:rPr>
              <a:t>Contessi</a:t>
            </a:r>
            <a:r>
              <a:rPr lang="en-US" sz="800" dirty="0">
                <a:latin typeface="Times New Roman" panose="02020603050405020304" pitchFamily="18" charset="0"/>
                <a:cs typeface="Times New Roman" panose="02020603050405020304" pitchFamily="18" charset="0"/>
              </a:rPr>
              <a:t>, D., </a:t>
            </a:r>
            <a:r>
              <a:rPr lang="en-US" sz="800" dirty="0" err="1">
                <a:latin typeface="Times New Roman" panose="02020603050405020304" pitchFamily="18" charset="0"/>
                <a:cs typeface="Times New Roman" panose="02020603050405020304" pitchFamily="18" charset="0"/>
              </a:rPr>
              <a:t>Viverit</a:t>
            </a:r>
            <a:r>
              <a:rPr lang="en-US" sz="800" dirty="0">
                <a:latin typeface="Times New Roman" panose="02020603050405020304" pitchFamily="18" charset="0"/>
                <a:cs typeface="Times New Roman" panose="02020603050405020304" pitchFamily="18" charset="0"/>
              </a:rPr>
              <a:t>, L., Pereira, L.N. and Heo, C.Y. (2024) Decoding the future: Proposing an interpretable machine learning model for hotel occupancy forecasting using principal component analysis. </a:t>
            </a:r>
            <a:r>
              <a:rPr lang="en-US" sz="800" i="1" dirty="0">
                <a:latin typeface="Times New Roman" panose="02020603050405020304" pitchFamily="18" charset="0"/>
                <a:cs typeface="Times New Roman" panose="02020603050405020304" pitchFamily="18" charset="0"/>
              </a:rPr>
              <a:t>International journal of hospitality management</a:t>
            </a:r>
            <a:r>
              <a:rPr lang="en-US" sz="800" dirty="0">
                <a:latin typeface="Times New Roman" panose="02020603050405020304" pitchFamily="18" charset="0"/>
                <a:cs typeface="Times New Roman" panose="02020603050405020304" pitchFamily="18" charset="0"/>
              </a:rPr>
              <a:t>, [online] 121, pp.103802–103802. Available at: </a:t>
            </a:r>
            <a:r>
              <a:rPr lang="en-US" sz="800" u="sng" dirty="0">
                <a:latin typeface="Times New Roman" panose="02020603050405020304" pitchFamily="18" charset="0"/>
                <a:cs typeface="Times New Roman" panose="02020603050405020304" pitchFamily="18" charset="0"/>
                <a:hlinkClick r:id="rId7"/>
              </a:rPr>
              <a:t>https://www.sciencedirect.com/science/article/pii/S0278431924001142</a:t>
            </a:r>
            <a:r>
              <a:rPr lang="en-US" sz="800" dirty="0">
                <a:latin typeface="Times New Roman" panose="02020603050405020304" pitchFamily="18" charset="0"/>
                <a:cs typeface="Times New Roman" panose="02020603050405020304" pitchFamily="18" charset="0"/>
              </a:rPr>
              <a:t> [Accessed on: 31 January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Deloitte. (2025) </a:t>
            </a:r>
            <a:r>
              <a:rPr lang="en-US" sz="800" i="1" dirty="0">
                <a:latin typeface="Times New Roman" panose="02020603050405020304" pitchFamily="18" charset="0"/>
                <a:cs typeface="Times New Roman" panose="02020603050405020304" pitchFamily="18" charset="0"/>
              </a:rPr>
              <a:t>Passion for leisure: A view of the UK leisure consumer</a:t>
            </a:r>
            <a:r>
              <a:rPr lang="en-US" sz="800" dirty="0">
                <a:latin typeface="Times New Roman" panose="02020603050405020304" pitchFamily="18" charset="0"/>
                <a:cs typeface="Times New Roman" panose="02020603050405020304" pitchFamily="18" charset="0"/>
              </a:rPr>
              <a:t>. [online] </a:t>
            </a:r>
            <a:r>
              <a:rPr lang="en-US" sz="800" i="1" dirty="0">
                <a:latin typeface="Times New Roman" panose="02020603050405020304" pitchFamily="18" charset="0"/>
                <a:cs typeface="Times New Roman" panose="02020603050405020304" pitchFamily="18" charset="0"/>
              </a:rPr>
              <a:t>Deloitte</a:t>
            </a:r>
            <a:r>
              <a:rPr lang="en-US" sz="800" dirty="0">
                <a:latin typeface="Times New Roman" panose="02020603050405020304" pitchFamily="18" charset="0"/>
                <a:cs typeface="Times New Roman" panose="02020603050405020304" pitchFamily="18" charset="0"/>
              </a:rPr>
              <a:t>. Deloitte. Available at: </a:t>
            </a:r>
            <a:r>
              <a:rPr lang="en-US" sz="800" u="sng" dirty="0">
                <a:latin typeface="Times New Roman" panose="02020603050405020304" pitchFamily="18" charset="0"/>
                <a:cs typeface="Times New Roman" panose="02020603050405020304" pitchFamily="18" charset="0"/>
                <a:hlinkClick r:id="rId8"/>
              </a:rPr>
              <a:t>https://data.londonsport.org/wp-content/uploads/2025/01/LSR97-Deloitte-LLP-Passion-for-Leisure_A-View-of-the-UK-Leisure-Consumer.pdf</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Dhiman, N. and Jamwal, M. (2022) Tourists’ post-adoption continuance intentions of chatbots: integrating task–technology fit model and expectation–confirmation theory. </a:t>
            </a:r>
            <a:r>
              <a:rPr lang="en-US" sz="800" i="1" dirty="0">
                <a:latin typeface="Times New Roman" panose="02020603050405020304" pitchFamily="18" charset="0"/>
                <a:cs typeface="Times New Roman" panose="02020603050405020304" pitchFamily="18" charset="0"/>
              </a:rPr>
              <a:t>foresight</a:t>
            </a:r>
            <a:r>
              <a:rPr lang="en-US" sz="800" dirty="0">
                <a:latin typeface="Times New Roman" panose="02020603050405020304" pitchFamily="18" charset="0"/>
                <a:cs typeface="Times New Roman" panose="02020603050405020304" pitchFamily="18" charset="0"/>
              </a:rPr>
              <a:t>, [online] 25(2). Available at: </a:t>
            </a:r>
            <a:r>
              <a:rPr lang="en-US" sz="800" u="sng" dirty="0">
                <a:latin typeface="Times New Roman" panose="02020603050405020304" pitchFamily="18" charset="0"/>
                <a:cs typeface="Times New Roman" panose="02020603050405020304" pitchFamily="18" charset="0"/>
                <a:hlinkClick r:id="rId9"/>
              </a:rPr>
              <a:t>https://www.emerald.com/insight/content/doi/10.1108/fs-10-2021-0207/full/html</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Do, H., Chu, L.X. and Shipton, H. (2025) How and when AI-driven HRM promotes employee resilience and adaptive performance: A self-determination theory. </a:t>
            </a:r>
            <a:r>
              <a:rPr lang="en-US" sz="800" i="1" dirty="0">
                <a:latin typeface="Times New Roman" panose="02020603050405020304" pitchFamily="18" charset="0"/>
                <a:cs typeface="Times New Roman" panose="02020603050405020304" pitchFamily="18" charset="0"/>
              </a:rPr>
              <a:t>Journal of Business Research</a:t>
            </a:r>
            <a:r>
              <a:rPr lang="en-US" sz="800" dirty="0">
                <a:latin typeface="Times New Roman" panose="02020603050405020304" pitchFamily="18" charset="0"/>
                <a:cs typeface="Times New Roman" panose="02020603050405020304" pitchFamily="18" charset="0"/>
              </a:rPr>
              <a:t>, [online] 192, p.115279. Available at: </a:t>
            </a:r>
            <a:r>
              <a:rPr lang="en-US" sz="800" u="sng" dirty="0">
                <a:latin typeface="Times New Roman" panose="02020603050405020304" pitchFamily="18" charset="0"/>
                <a:cs typeface="Times New Roman" panose="02020603050405020304" pitchFamily="18" charset="0"/>
                <a:hlinkClick r:id="rId10"/>
              </a:rPr>
              <a:t>https://www.researchgate.net/publication/389913160_How_and_when_AI-driven_HRM_promotes_employee_resilience_and_adaptive_performance_A_self-determination_theory</a:t>
            </a:r>
            <a:r>
              <a:rPr lang="en-US" sz="800" dirty="0">
                <a:latin typeface="Times New Roman" panose="02020603050405020304" pitchFamily="18" charset="0"/>
                <a:cs typeface="Times New Roman" panose="02020603050405020304" pitchFamily="18" charset="0"/>
              </a:rPr>
              <a:t> [Accessed on: 31 January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Elly, B., </a:t>
            </a:r>
            <a:r>
              <a:rPr lang="en-US" sz="800" dirty="0" err="1">
                <a:latin typeface="Times New Roman" panose="02020603050405020304" pitchFamily="18" charset="0"/>
                <a:cs typeface="Times New Roman" panose="02020603050405020304" pitchFamily="18" charset="0"/>
              </a:rPr>
              <a:t>Luxs</a:t>
            </a:r>
            <a:r>
              <a:rPr lang="en-US" sz="800" dirty="0">
                <a:latin typeface="Times New Roman" panose="02020603050405020304" pitchFamily="18" charset="0"/>
                <a:cs typeface="Times New Roman" panose="02020603050405020304" pitchFamily="18" charset="0"/>
              </a:rPr>
              <a:t>, I. and Nous, B. (2024) </a:t>
            </a:r>
            <a:r>
              <a:rPr lang="en-US" sz="800" i="1" dirty="0">
                <a:latin typeface="Times New Roman" panose="02020603050405020304" pitchFamily="18" charset="0"/>
                <a:cs typeface="Times New Roman" panose="02020603050405020304" pitchFamily="18" charset="0"/>
              </a:rPr>
              <a:t>Transforming Customer Experience with Predictive Analytics: Leveraging AI for Personalised Support</a:t>
            </a:r>
            <a:r>
              <a:rPr lang="en-US" sz="800" dirty="0">
                <a:latin typeface="Times New Roman" panose="02020603050405020304" pitchFamily="18" charset="0"/>
                <a:cs typeface="Times New Roman" panose="02020603050405020304" pitchFamily="18" charset="0"/>
              </a:rPr>
              <a:t>. [online] ResearchGate. Available at: </a:t>
            </a:r>
            <a:r>
              <a:rPr lang="en-US" sz="800" u="sng" dirty="0">
                <a:latin typeface="Times New Roman" panose="02020603050405020304" pitchFamily="18" charset="0"/>
                <a:cs typeface="Times New Roman" panose="02020603050405020304" pitchFamily="18" charset="0"/>
                <a:hlinkClick r:id="rId11"/>
              </a:rPr>
              <a:t>https://www.researchgate.net/publication/386139462_Transforming_Customer_Experience_with_Predictive_Analytics_Leveraging_AI_for_Personalized_Support</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Jerez-Jerez, M.J. (2025) A study of employee attitudes towards AI, its effect on sustainable development goals and non-financial performance in independent hotels. </a:t>
            </a:r>
            <a:r>
              <a:rPr lang="en-US" sz="800" i="1" dirty="0">
                <a:latin typeface="Times New Roman" panose="02020603050405020304" pitchFamily="18" charset="0"/>
                <a:cs typeface="Times New Roman" panose="02020603050405020304" pitchFamily="18" charset="0"/>
              </a:rPr>
              <a:t>International Journal of Hospitality Management</a:t>
            </a:r>
            <a:r>
              <a:rPr lang="en-US" sz="800" dirty="0">
                <a:latin typeface="Times New Roman" panose="02020603050405020304" pitchFamily="18" charset="0"/>
                <a:cs typeface="Times New Roman" panose="02020603050405020304" pitchFamily="18" charset="0"/>
              </a:rPr>
              <a:t>, [online] 124, p.103987. Available at: </a:t>
            </a:r>
            <a:r>
              <a:rPr lang="en-US" sz="800" u="sng" dirty="0">
                <a:latin typeface="Times New Roman" panose="02020603050405020304" pitchFamily="18" charset="0"/>
                <a:cs typeface="Times New Roman" panose="02020603050405020304" pitchFamily="18" charset="0"/>
                <a:hlinkClick r:id="rId12"/>
              </a:rPr>
              <a:t>https://www.sciencedirect.com/science/article/pii/S0278431924002998</a:t>
            </a:r>
            <a:r>
              <a:rPr lang="en-US" sz="800" dirty="0">
                <a:latin typeface="Times New Roman" panose="02020603050405020304" pitchFamily="18" charset="0"/>
                <a:cs typeface="Times New Roman" panose="02020603050405020304" pitchFamily="18" charset="0"/>
              </a:rPr>
              <a:t> [Accessed on: 1 February 2026].</a:t>
            </a:r>
          </a:p>
          <a:p>
            <a:pPr algn="just">
              <a:spcBef>
                <a:spcPts val="0"/>
              </a:spcBef>
              <a:spcAft>
                <a:spcPts val="0"/>
              </a:spcAft>
            </a:pPr>
            <a:r>
              <a:rPr lang="en-US" sz="800" dirty="0" err="1">
                <a:latin typeface="Times New Roman" panose="02020603050405020304" pitchFamily="18" charset="0"/>
                <a:cs typeface="Times New Roman" panose="02020603050405020304" pitchFamily="18" charset="0"/>
              </a:rPr>
              <a:t>Khlusevich</a:t>
            </a:r>
            <a:r>
              <a:rPr lang="en-US" sz="800" dirty="0">
                <a:latin typeface="Times New Roman" panose="02020603050405020304" pitchFamily="18" charset="0"/>
                <a:cs typeface="Times New Roman" panose="02020603050405020304" pitchFamily="18" charset="0"/>
              </a:rPr>
              <a:t>, A., </a:t>
            </a:r>
            <a:r>
              <a:rPr lang="en-US" sz="800" dirty="0" err="1">
                <a:latin typeface="Times New Roman" panose="02020603050405020304" pitchFamily="18" charset="0"/>
                <a:cs typeface="Times New Roman" panose="02020603050405020304" pitchFamily="18" charset="0"/>
              </a:rPr>
              <a:t>Inversini</a:t>
            </a:r>
            <a:r>
              <a:rPr lang="en-US" sz="800" dirty="0">
                <a:latin typeface="Times New Roman" panose="02020603050405020304" pitchFamily="18" charset="0"/>
                <a:cs typeface="Times New Roman" panose="02020603050405020304" pitchFamily="18" charset="0"/>
              </a:rPr>
              <a:t>, A. and </a:t>
            </a:r>
            <a:r>
              <a:rPr lang="en-US" sz="800" dirty="0" err="1">
                <a:latin typeface="Times New Roman" panose="02020603050405020304" pitchFamily="18" charset="0"/>
                <a:cs typeface="Times New Roman" panose="02020603050405020304" pitchFamily="18" charset="0"/>
              </a:rPr>
              <a:t>Schegg</a:t>
            </a:r>
            <a:r>
              <a:rPr lang="en-US" sz="800" dirty="0">
                <a:latin typeface="Times New Roman" panose="02020603050405020304" pitchFamily="18" charset="0"/>
                <a:cs typeface="Times New Roman" panose="02020603050405020304" pitchFamily="18" charset="0"/>
              </a:rPr>
              <a:t>, R. (2024) Artificial Intelligence and Hospitality: A Challenging Relationship. </a:t>
            </a:r>
            <a:r>
              <a:rPr lang="en-US" sz="800" i="1" dirty="0">
                <a:latin typeface="Times New Roman" panose="02020603050405020304" pitchFamily="18" charset="0"/>
                <a:cs typeface="Times New Roman" panose="02020603050405020304" pitchFamily="18" charset="0"/>
              </a:rPr>
              <a:t>Springer proceedings in business and economics</a:t>
            </a:r>
            <a:r>
              <a:rPr lang="en-US" sz="800" dirty="0">
                <a:latin typeface="Times New Roman" panose="02020603050405020304" pitchFamily="18" charset="0"/>
                <a:cs typeface="Times New Roman" panose="02020603050405020304" pitchFamily="18" charset="0"/>
              </a:rPr>
              <a:t>, [online] pp.247–258. Available at: </a:t>
            </a:r>
            <a:r>
              <a:rPr lang="en-US" sz="800" u="sng" dirty="0">
                <a:latin typeface="Times New Roman" panose="02020603050405020304" pitchFamily="18" charset="0"/>
                <a:cs typeface="Times New Roman" panose="02020603050405020304" pitchFamily="18" charset="0"/>
                <a:hlinkClick r:id="rId13"/>
              </a:rPr>
              <a:t>https://link.springer.com/chapter/10.1007/978-3-031-58839-6_27</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Koo, B., Jung, H.J. and Cho, S. (2025) </a:t>
            </a:r>
            <a:r>
              <a:rPr lang="en-US" sz="800" i="1" dirty="0">
                <a:latin typeface="Times New Roman" panose="02020603050405020304" pitchFamily="18" charset="0"/>
                <a:cs typeface="Times New Roman" panose="02020603050405020304" pitchFamily="18" charset="0"/>
              </a:rPr>
              <a:t>Bad caring: Reframing the role of empathy in the hospitality industry</a:t>
            </a:r>
            <a:r>
              <a:rPr lang="en-US" sz="800" dirty="0">
                <a:latin typeface="Times New Roman" panose="02020603050405020304" pitchFamily="18" charset="0"/>
                <a:cs typeface="Times New Roman" panose="02020603050405020304" pitchFamily="18" charset="0"/>
              </a:rPr>
              <a:t>. [online] Emerald Insight. Available at: </a:t>
            </a:r>
            <a:r>
              <a:rPr lang="en-US" sz="800" u="sng" dirty="0">
                <a:latin typeface="Times New Roman" panose="02020603050405020304" pitchFamily="18" charset="0"/>
                <a:cs typeface="Times New Roman" panose="02020603050405020304" pitchFamily="18" charset="0"/>
                <a:hlinkClick r:id="rId14"/>
              </a:rPr>
              <a:t>https://www.emerald.com/ijchm/article-abstract/doi/10.1108/IJCHM-01-2025-0113/1276001/Bad-caring-Reframing-the-role-of-empathy-in-the?redirectedFrom=fulltext</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Kumawat, E., Datta, A., Prentice, C. and Leung, R. (2024) Artificial intelligence through the lens of hospitality employees: A systematic review. </a:t>
            </a:r>
            <a:r>
              <a:rPr lang="en-US" sz="800" i="1" dirty="0">
                <a:latin typeface="Times New Roman" panose="02020603050405020304" pitchFamily="18" charset="0"/>
                <a:cs typeface="Times New Roman" panose="02020603050405020304" pitchFamily="18" charset="0"/>
              </a:rPr>
              <a:t>International Journal of Hospitality Management</a:t>
            </a:r>
            <a:r>
              <a:rPr lang="en-US" sz="800" dirty="0">
                <a:latin typeface="Times New Roman" panose="02020603050405020304" pitchFamily="18" charset="0"/>
                <a:cs typeface="Times New Roman" panose="02020603050405020304" pitchFamily="18" charset="0"/>
              </a:rPr>
              <a:t>, [online] 124, p.103986. Available at: </a:t>
            </a:r>
            <a:r>
              <a:rPr lang="en-US" sz="800" u="sng" dirty="0">
                <a:latin typeface="Times New Roman" panose="02020603050405020304" pitchFamily="18" charset="0"/>
                <a:cs typeface="Times New Roman" panose="02020603050405020304" pitchFamily="18" charset="0"/>
                <a:hlinkClick r:id="rId15"/>
              </a:rPr>
              <a:t>https://www.researchgate.net/publication/385730855_Artificial_intelligence_through_the_lens_of_hospitality_employees_A_systematic_review</a:t>
            </a:r>
            <a:r>
              <a:rPr lang="en-US" sz="800" dirty="0">
                <a:latin typeface="Times New Roman" panose="02020603050405020304" pitchFamily="18" charset="0"/>
                <a:cs typeface="Times New Roman" panose="02020603050405020304" pitchFamily="18" charset="0"/>
              </a:rPr>
              <a:t> [Accessed on: 30 February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Lee, K.-S., Kim, Y.-S. and Shin, H.-C. (2023) Effect of Hotel Employees’ Organisational Politics Perception on Organisational Silence, Organisational Cynicism, and Innovation Resistance. </a:t>
            </a:r>
            <a:r>
              <a:rPr lang="en-US" sz="800" i="1" dirty="0">
                <a:latin typeface="Times New Roman" panose="02020603050405020304" pitchFamily="18" charset="0"/>
                <a:cs typeface="Times New Roman" panose="02020603050405020304" pitchFamily="18" charset="0"/>
              </a:rPr>
              <a:t>Sustainability</a:t>
            </a:r>
            <a:r>
              <a:rPr lang="en-US" sz="800" dirty="0">
                <a:latin typeface="Times New Roman" panose="02020603050405020304" pitchFamily="18" charset="0"/>
                <a:cs typeface="Times New Roman" panose="02020603050405020304" pitchFamily="18" charset="0"/>
              </a:rPr>
              <a:t>, [online] 15(5), p.4651. Available at: </a:t>
            </a:r>
            <a:r>
              <a:rPr lang="en-US" sz="800" u="sng" dirty="0">
                <a:latin typeface="Times New Roman" panose="02020603050405020304" pitchFamily="18" charset="0"/>
                <a:cs typeface="Times New Roman" panose="02020603050405020304" pitchFamily="18" charset="0"/>
                <a:hlinkClick r:id="rId16"/>
              </a:rPr>
              <a:t>https://www.mdpi.com/2071-1050/15/5/4651</a:t>
            </a:r>
            <a:r>
              <a:rPr lang="en-US" sz="800" dirty="0">
                <a:latin typeface="Times New Roman" panose="02020603050405020304" pitchFamily="18" charset="0"/>
                <a:cs typeface="Times New Roman" panose="02020603050405020304" pitchFamily="18" charset="0"/>
              </a:rPr>
              <a:t> [Accessed on: 1 February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Nikica Radović, Aleksandra </a:t>
            </a:r>
            <a:r>
              <a:rPr lang="en-US" sz="800" dirty="0" err="1">
                <a:latin typeface="Times New Roman" panose="02020603050405020304" pitchFamily="18" charset="0"/>
                <a:cs typeface="Times New Roman" panose="02020603050405020304" pitchFamily="18" charset="0"/>
              </a:rPr>
              <a:t>Vujko</a:t>
            </a:r>
            <a:r>
              <a:rPr lang="en-US" sz="800" dirty="0">
                <a:latin typeface="Times New Roman" panose="02020603050405020304" pitchFamily="18" charset="0"/>
                <a:cs typeface="Times New Roman" panose="02020603050405020304" pitchFamily="18" charset="0"/>
              </a:rPr>
              <a:t>, Nataša Stanišić, Tijana </a:t>
            </a:r>
            <a:r>
              <a:rPr lang="en-US" sz="800" dirty="0" err="1">
                <a:latin typeface="Times New Roman" panose="02020603050405020304" pitchFamily="18" charset="0"/>
                <a:cs typeface="Times New Roman" panose="02020603050405020304" pitchFamily="18" charset="0"/>
              </a:rPr>
              <a:t>Ljubisavljević</a:t>
            </a:r>
            <a:r>
              <a:rPr lang="en-US" sz="800" dirty="0">
                <a:latin typeface="Times New Roman" panose="02020603050405020304" pitchFamily="18" charset="0"/>
                <a:cs typeface="Times New Roman" panose="02020603050405020304" pitchFamily="18" charset="0"/>
              </a:rPr>
              <a:t> and Darija </a:t>
            </a:r>
            <a:r>
              <a:rPr lang="en-US" sz="800" dirty="0" err="1">
                <a:latin typeface="Times New Roman" panose="02020603050405020304" pitchFamily="18" charset="0"/>
                <a:cs typeface="Times New Roman" panose="02020603050405020304" pitchFamily="18" charset="0"/>
              </a:rPr>
              <a:t>Lunić</a:t>
            </a:r>
            <a:r>
              <a:rPr lang="en-US" sz="800" dirty="0">
                <a:latin typeface="Times New Roman" panose="02020603050405020304" pitchFamily="18" charset="0"/>
                <a:cs typeface="Times New Roman" panose="02020603050405020304" pitchFamily="18" charset="0"/>
              </a:rPr>
              <a:t> (2025) Digital Hospitality as a Socio-Technical System: Aligning Technology and HR to Drive Guest Perceptions and Workforce Dynamics. </a:t>
            </a:r>
            <a:r>
              <a:rPr lang="en-US" sz="800" i="1" dirty="0">
                <a:latin typeface="Times New Roman" panose="02020603050405020304" pitchFamily="18" charset="0"/>
                <a:cs typeface="Times New Roman" panose="02020603050405020304" pitchFamily="18" charset="0"/>
              </a:rPr>
              <a:t>World</a:t>
            </a:r>
            <a:r>
              <a:rPr lang="en-US" sz="800" dirty="0">
                <a:latin typeface="Times New Roman" panose="02020603050405020304" pitchFamily="18" charset="0"/>
                <a:cs typeface="Times New Roman" panose="02020603050405020304" pitchFamily="18" charset="0"/>
              </a:rPr>
              <a:t>, [online] 6(4), pp.134–134. Available at: </a:t>
            </a:r>
            <a:r>
              <a:rPr lang="en-US" sz="800" u="sng" dirty="0">
                <a:latin typeface="Times New Roman" panose="02020603050405020304" pitchFamily="18" charset="0"/>
                <a:cs typeface="Times New Roman" panose="02020603050405020304" pitchFamily="18" charset="0"/>
                <a:hlinkClick r:id="rId17"/>
              </a:rPr>
              <a:t>https://www.mdpi.com/2673-4060/6/4/134</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Panjwani, A., Murray, A., Masala, F., Sandford, M. and Ward, M. (2025) </a:t>
            </a:r>
            <a:r>
              <a:rPr lang="en-US" sz="800" i="1" dirty="0">
                <a:latin typeface="Times New Roman" panose="02020603050405020304" pitchFamily="18" charset="0"/>
                <a:cs typeface="Times New Roman" panose="02020603050405020304" pitchFamily="18" charset="0"/>
              </a:rPr>
              <a:t>Government support for the hospitality sector</a:t>
            </a:r>
            <a:r>
              <a:rPr lang="en-US" sz="800" dirty="0">
                <a:latin typeface="Times New Roman" panose="02020603050405020304" pitchFamily="18" charset="0"/>
                <a:cs typeface="Times New Roman" panose="02020603050405020304" pitchFamily="18" charset="0"/>
              </a:rPr>
              <a:t>. [online] House of Commons Library. Available at: </a:t>
            </a:r>
            <a:r>
              <a:rPr lang="en-US" sz="800" u="sng" dirty="0">
                <a:latin typeface="Times New Roman" panose="02020603050405020304" pitchFamily="18" charset="0"/>
                <a:cs typeface="Times New Roman" panose="02020603050405020304" pitchFamily="18" charset="0"/>
                <a:hlinkClick r:id="rId18"/>
              </a:rPr>
              <a:t>https://commonslibrary.parliament.uk/research-briefings/cdp-2025-0147/</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Radović, N., </a:t>
            </a:r>
            <a:r>
              <a:rPr lang="en-US" sz="800" dirty="0" err="1">
                <a:latin typeface="Times New Roman" panose="02020603050405020304" pitchFamily="18" charset="0"/>
                <a:cs typeface="Times New Roman" panose="02020603050405020304" pitchFamily="18" charset="0"/>
              </a:rPr>
              <a:t>Vujko</a:t>
            </a:r>
            <a:r>
              <a:rPr lang="en-US" sz="800" dirty="0">
                <a:latin typeface="Times New Roman" panose="02020603050405020304" pitchFamily="18" charset="0"/>
                <a:cs typeface="Times New Roman" panose="02020603050405020304" pitchFamily="18" charset="0"/>
              </a:rPr>
              <a:t>, A., Stanišić, N., </a:t>
            </a:r>
            <a:r>
              <a:rPr lang="en-US" sz="800" dirty="0" err="1">
                <a:latin typeface="Times New Roman" panose="02020603050405020304" pitchFamily="18" charset="0"/>
                <a:cs typeface="Times New Roman" panose="02020603050405020304" pitchFamily="18" charset="0"/>
              </a:rPr>
              <a:t>Ljubisavljević</a:t>
            </a:r>
            <a:r>
              <a:rPr lang="en-US" sz="800" dirty="0">
                <a:latin typeface="Times New Roman" panose="02020603050405020304" pitchFamily="18" charset="0"/>
                <a:cs typeface="Times New Roman" panose="02020603050405020304" pitchFamily="18" charset="0"/>
              </a:rPr>
              <a:t>, T. and </a:t>
            </a:r>
            <a:r>
              <a:rPr lang="en-US" sz="800" dirty="0" err="1">
                <a:latin typeface="Times New Roman" panose="02020603050405020304" pitchFamily="18" charset="0"/>
                <a:cs typeface="Times New Roman" panose="02020603050405020304" pitchFamily="18" charset="0"/>
              </a:rPr>
              <a:t>Lunić</a:t>
            </a:r>
            <a:r>
              <a:rPr lang="en-US" sz="800" dirty="0">
                <a:latin typeface="Times New Roman" panose="02020603050405020304" pitchFamily="18" charset="0"/>
                <a:cs typeface="Times New Roman" panose="02020603050405020304" pitchFamily="18" charset="0"/>
              </a:rPr>
              <a:t>, D. (2025) Digital Hospitality as a Socio-Technical System: Aligning Technology and HR to Drive Guest Perceptions and Workforce Dynamics. </a:t>
            </a:r>
            <a:r>
              <a:rPr lang="en-US" sz="800" i="1" dirty="0">
                <a:latin typeface="Times New Roman" panose="02020603050405020304" pitchFamily="18" charset="0"/>
                <a:cs typeface="Times New Roman" panose="02020603050405020304" pitchFamily="18" charset="0"/>
              </a:rPr>
              <a:t>World</a:t>
            </a:r>
            <a:r>
              <a:rPr lang="en-US" sz="800" dirty="0">
                <a:latin typeface="Times New Roman" panose="02020603050405020304" pitchFamily="18" charset="0"/>
                <a:cs typeface="Times New Roman" panose="02020603050405020304" pitchFamily="18" charset="0"/>
              </a:rPr>
              <a:t>, [online] 6(4), pp.134–134. Available at: </a:t>
            </a:r>
            <a:r>
              <a:rPr lang="en-US" sz="800" u="sng" dirty="0">
                <a:latin typeface="Times New Roman" panose="02020603050405020304" pitchFamily="18" charset="0"/>
                <a:cs typeface="Times New Roman" panose="02020603050405020304" pitchFamily="18" charset="0"/>
                <a:hlinkClick r:id="rId17"/>
              </a:rPr>
              <a:t>https://www.mdpi.com/2673-4060/6/4/134</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err="1">
                <a:latin typeface="Times New Roman" panose="02020603050405020304" pitchFamily="18" charset="0"/>
                <a:cs typeface="Times New Roman" panose="02020603050405020304" pitchFamily="18" charset="0"/>
              </a:rPr>
              <a:t>Uzoka</a:t>
            </a:r>
            <a:r>
              <a:rPr lang="en-US" sz="800" dirty="0">
                <a:latin typeface="Times New Roman" panose="02020603050405020304" pitchFamily="18" charset="0"/>
                <a:cs typeface="Times New Roman" panose="02020603050405020304" pitchFamily="18" charset="0"/>
              </a:rPr>
              <a:t>, A., Cadet, E. and Ojukwu, P.U. (2024) Leveraging AI-Powered chatbots to enhance customer service efficiency and future opportunities in automated support. </a:t>
            </a:r>
            <a:r>
              <a:rPr lang="en-US" sz="800" i="1" dirty="0">
                <a:latin typeface="Times New Roman" panose="02020603050405020304" pitchFamily="18" charset="0"/>
                <a:cs typeface="Times New Roman" panose="02020603050405020304" pitchFamily="18" charset="0"/>
              </a:rPr>
              <a:t>Computer Science &amp; IT Research Journal</a:t>
            </a:r>
            <a:r>
              <a:rPr lang="en-US" sz="800" dirty="0">
                <a:latin typeface="Times New Roman" panose="02020603050405020304" pitchFamily="18" charset="0"/>
                <a:cs typeface="Times New Roman" panose="02020603050405020304" pitchFamily="18" charset="0"/>
              </a:rPr>
              <a:t>, [online] 5(10), pp.2485–2510. Available at: </a:t>
            </a:r>
            <a:r>
              <a:rPr lang="en-US" sz="800" u="sng" dirty="0">
                <a:latin typeface="Times New Roman" panose="02020603050405020304" pitchFamily="18" charset="0"/>
                <a:cs typeface="Times New Roman" panose="02020603050405020304" pitchFamily="18" charset="0"/>
                <a:hlinkClick r:id="rId19"/>
              </a:rPr>
              <a:t>https://www.researchgate.net/publication/385230161_Leveraging_AI-Powered_chatbots_to_enhance_customer_service_efficiency_and_future_opportunities_in_automated_support</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Vendramin, N., Nardelli, G. and Ipsen, C. (2021) Task-Technology Fit Theory. </a:t>
            </a:r>
            <a:r>
              <a:rPr lang="en-US" sz="800" i="1" dirty="0">
                <a:latin typeface="Times New Roman" panose="02020603050405020304" pitchFamily="18" charset="0"/>
                <a:cs typeface="Times New Roman" panose="02020603050405020304" pitchFamily="18" charset="0"/>
              </a:rPr>
              <a:t>A Handbook of Theories on Designing Alignment between People and the Office Environment</a:t>
            </a:r>
            <a:r>
              <a:rPr lang="en-US" sz="800" dirty="0">
                <a:latin typeface="Times New Roman" panose="02020603050405020304" pitchFamily="18" charset="0"/>
                <a:cs typeface="Times New Roman" panose="02020603050405020304" pitchFamily="18" charset="0"/>
              </a:rPr>
              <a:t>, [online] pp.39–53. Available at: </a:t>
            </a:r>
            <a:r>
              <a:rPr lang="en-US" sz="800" u="sng" dirty="0">
                <a:latin typeface="Times New Roman" panose="02020603050405020304" pitchFamily="18" charset="0"/>
                <a:cs typeface="Times New Roman" panose="02020603050405020304" pitchFamily="18" charset="0"/>
                <a:hlinkClick r:id="rId20"/>
              </a:rPr>
              <a:t>https://www.researchgate.net/publication/352509292_TASK-TECHNOLOGY_FIT_THEORY_An_approach_for_mitigating_technostress</a:t>
            </a:r>
            <a:r>
              <a:rPr lang="en-US" sz="800" dirty="0">
                <a:latin typeface="Times New Roman" panose="02020603050405020304" pitchFamily="18" charset="0"/>
                <a:cs typeface="Times New Roman" panose="02020603050405020304" pitchFamily="18" charset="0"/>
              </a:rPr>
              <a:t> [Accessed on: 30 January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Wang, P.Q., Yan, L. and Santoso, C. (2025) Generational engagement with AI in hospitality: human–AI interaction perspectives across the service process. </a:t>
            </a:r>
            <a:r>
              <a:rPr lang="en-US" sz="800" i="1" dirty="0">
                <a:latin typeface="Times New Roman" panose="02020603050405020304" pitchFamily="18" charset="0"/>
                <a:cs typeface="Times New Roman" panose="02020603050405020304" pitchFamily="18" charset="0"/>
              </a:rPr>
              <a:t>Current Issues in Tourism</a:t>
            </a:r>
            <a:r>
              <a:rPr lang="en-US" sz="800" dirty="0">
                <a:latin typeface="Times New Roman" panose="02020603050405020304" pitchFamily="18" charset="0"/>
                <a:cs typeface="Times New Roman" panose="02020603050405020304" pitchFamily="18" charset="0"/>
              </a:rPr>
              <a:t>, [online] pp.1–14. Available at: </a:t>
            </a:r>
            <a:r>
              <a:rPr lang="en-US" sz="800" u="sng" dirty="0">
                <a:latin typeface="Times New Roman" panose="02020603050405020304" pitchFamily="18" charset="0"/>
                <a:cs typeface="Times New Roman" panose="02020603050405020304" pitchFamily="18" charset="0"/>
                <a:hlinkClick r:id="rId21"/>
              </a:rPr>
              <a:t>https://www.tandfonline.com/doi/full/10.1080/13683500.2025.2528981</a:t>
            </a:r>
            <a:r>
              <a:rPr lang="en-US" sz="800" dirty="0">
                <a:latin typeface="Times New Roman" panose="02020603050405020304" pitchFamily="18" charset="0"/>
                <a:cs typeface="Times New Roman" panose="02020603050405020304" pitchFamily="18" charset="0"/>
              </a:rPr>
              <a:t> [Accessed on: 31 January 2026].</a:t>
            </a:r>
          </a:p>
          <a:p>
            <a:pPr algn="just">
              <a:spcBef>
                <a:spcPts val="0"/>
              </a:spcBef>
              <a:spcAft>
                <a:spcPts val="0"/>
              </a:spcAft>
            </a:pPr>
            <a:r>
              <a:rPr lang="en-US" sz="800" dirty="0">
                <a:latin typeface="Times New Roman" panose="02020603050405020304" pitchFamily="18" charset="0"/>
                <a:cs typeface="Times New Roman" panose="02020603050405020304" pitchFamily="18" charset="0"/>
              </a:rPr>
              <a:t>Zirar, A., Ali, S.I. and Islam, N. (2023) Worker and workplace Artificial Intelligence (AI) coexistence: Emerging themes and research agenda. </a:t>
            </a:r>
            <a:r>
              <a:rPr lang="en-US" sz="800" i="1" dirty="0" err="1">
                <a:latin typeface="Times New Roman" panose="02020603050405020304" pitchFamily="18" charset="0"/>
                <a:cs typeface="Times New Roman" panose="02020603050405020304" pitchFamily="18" charset="0"/>
              </a:rPr>
              <a:t>Technovation</a:t>
            </a:r>
            <a:r>
              <a:rPr lang="en-US" sz="800" dirty="0">
                <a:latin typeface="Times New Roman" panose="02020603050405020304" pitchFamily="18" charset="0"/>
                <a:cs typeface="Times New Roman" panose="02020603050405020304" pitchFamily="18" charset="0"/>
              </a:rPr>
              <a:t>, [online] 124(124), p.102747. Available at: </a:t>
            </a:r>
            <a:r>
              <a:rPr lang="en-US" sz="800" u="sng" dirty="0">
                <a:latin typeface="Times New Roman" panose="02020603050405020304" pitchFamily="18" charset="0"/>
                <a:cs typeface="Times New Roman" panose="02020603050405020304" pitchFamily="18" charset="0"/>
                <a:hlinkClick r:id="rId22"/>
              </a:rPr>
              <a:t>https://www.sciencedirect.com/science/article/pii/S0166497223000585</a:t>
            </a:r>
            <a:r>
              <a:rPr lang="en-US" sz="800" dirty="0">
                <a:latin typeface="Times New Roman" panose="02020603050405020304" pitchFamily="18" charset="0"/>
                <a:cs typeface="Times New Roman" panose="02020603050405020304" pitchFamily="18" charset="0"/>
              </a:rPr>
              <a:t> [Accessed on: 30 January 2026].</a:t>
            </a:r>
            <a:endParaRPr lang="en-GB"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8311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825C08B-577C-6323-8782-F13D98446D42}"/>
              </a:ext>
            </a:extLst>
          </p:cNvPr>
          <p:cNvPicPr>
            <a:picLocks noChangeAspect="1"/>
          </p:cNvPicPr>
          <p:nvPr/>
        </p:nvPicPr>
        <p:blipFill>
          <a:blip r:embed="rId2"/>
          <a:stretch>
            <a:fillRect/>
          </a:stretch>
        </p:blipFill>
        <p:spPr>
          <a:xfrm>
            <a:off x="3425992" y="758992"/>
            <a:ext cx="5340016" cy="5340016"/>
          </a:xfrm>
          <a:prstGeom prst="rect">
            <a:avLst/>
          </a:prstGeom>
        </p:spPr>
      </p:pic>
    </p:spTree>
    <p:extLst>
      <p:ext uri="{BB962C8B-B14F-4D97-AF65-F5344CB8AC3E}">
        <p14:creationId xmlns:p14="http://schemas.microsoft.com/office/powerpoint/2010/main" val="21727303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3655</TotalTime>
  <Words>3165</Words>
  <Application>Microsoft Office PowerPoint</Application>
  <PresentationFormat>Widescreen</PresentationFormat>
  <Paragraphs>117</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Corbel</vt:lpstr>
      <vt:lpstr>Times New Roman</vt:lpstr>
      <vt:lpstr>Parallax</vt:lpstr>
      <vt:lpstr>Artificial Intelligence and human collaboration</vt:lpstr>
      <vt:lpstr>Introduction </vt:lpstr>
      <vt:lpstr>Introduction Contd. </vt:lpstr>
      <vt:lpstr>Literature Review</vt:lpstr>
      <vt:lpstr>Literature Review Contd.</vt:lpstr>
      <vt:lpstr>Literature Review Contd.</vt:lpstr>
      <vt:lpstr> Method </vt:lpstr>
      <vt:lpstr>Method Contd. </vt:lpstr>
      <vt:lpstr>Method Contd. </vt:lpstr>
      <vt:lpstr>Method Contd. </vt:lpstr>
      <vt:lpstr>Conclusion</vt:lpstr>
      <vt:lpstr>Recommendation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Themes in the Hotel and Hospitality Sector</dc:title>
  <dc:creator>Aneliya Raykova</dc:creator>
  <cp:lastModifiedBy>Aneliya Raykova</cp:lastModifiedBy>
  <cp:revision>4</cp:revision>
  <dcterms:created xsi:type="dcterms:W3CDTF">2026-02-03T10:23:04Z</dcterms:created>
  <dcterms:modified xsi:type="dcterms:W3CDTF">2026-02-23T09:38:17Z</dcterms:modified>
</cp:coreProperties>
</file>