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64"/>
  </p:notesMasterIdLst>
  <p:sldIdLst>
    <p:sldId id="256" r:id="rId2"/>
    <p:sldId id="257" r:id="rId3"/>
    <p:sldId id="258" r:id="rId4"/>
    <p:sldId id="272" r:id="rId5"/>
    <p:sldId id="273" r:id="rId6"/>
    <p:sldId id="259" r:id="rId7"/>
    <p:sldId id="260" r:id="rId8"/>
    <p:sldId id="263" r:id="rId9"/>
    <p:sldId id="264" r:id="rId10"/>
    <p:sldId id="261" r:id="rId11"/>
    <p:sldId id="262" r:id="rId12"/>
    <p:sldId id="265" r:id="rId13"/>
    <p:sldId id="266" r:id="rId14"/>
    <p:sldId id="267" r:id="rId15"/>
    <p:sldId id="285" r:id="rId16"/>
    <p:sldId id="286" r:id="rId17"/>
    <p:sldId id="287" r:id="rId18"/>
    <p:sldId id="288" r:id="rId19"/>
    <p:sldId id="289" r:id="rId20"/>
    <p:sldId id="290" r:id="rId21"/>
    <p:sldId id="291" r:id="rId22"/>
    <p:sldId id="292" r:id="rId23"/>
    <p:sldId id="293" r:id="rId24"/>
    <p:sldId id="294" r:id="rId25"/>
    <p:sldId id="296" r:id="rId26"/>
    <p:sldId id="322" r:id="rId27"/>
    <p:sldId id="323" r:id="rId28"/>
    <p:sldId id="324" r:id="rId29"/>
    <p:sldId id="325" r:id="rId30"/>
    <p:sldId id="326" r:id="rId31"/>
    <p:sldId id="299" r:id="rId32"/>
    <p:sldId id="300" r:id="rId33"/>
    <p:sldId id="301" r:id="rId34"/>
    <p:sldId id="302" r:id="rId35"/>
    <p:sldId id="304" r:id="rId36"/>
    <p:sldId id="305" r:id="rId37"/>
    <p:sldId id="308" r:id="rId38"/>
    <p:sldId id="309" r:id="rId39"/>
    <p:sldId id="310" r:id="rId40"/>
    <p:sldId id="311" r:id="rId41"/>
    <p:sldId id="312" r:id="rId42"/>
    <p:sldId id="313" r:id="rId43"/>
    <p:sldId id="314" r:id="rId44"/>
    <p:sldId id="315" r:id="rId45"/>
    <p:sldId id="317" r:id="rId46"/>
    <p:sldId id="318" r:id="rId47"/>
    <p:sldId id="319" r:id="rId48"/>
    <p:sldId id="276" r:id="rId49"/>
    <p:sldId id="277" r:id="rId50"/>
    <p:sldId id="278" r:id="rId51"/>
    <p:sldId id="279" r:id="rId52"/>
    <p:sldId id="332" r:id="rId53"/>
    <p:sldId id="328" r:id="rId54"/>
    <p:sldId id="329" r:id="rId55"/>
    <p:sldId id="330" r:id="rId56"/>
    <p:sldId id="331" r:id="rId57"/>
    <p:sldId id="280" r:id="rId58"/>
    <p:sldId id="281" r:id="rId59"/>
    <p:sldId id="282" r:id="rId60"/>
    <p:sldId id="335" r:id="rId61"/>
    <p:sldId id="336" r:id="rId62"/>
    <p:sldId id="337" r:id="rId6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ggie" initials="authorId_411094163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1" autoAdjust="0"/>
    <p:restoredTop sz="94660"/>
  </p:normalViewPr>
  <p:slideViewPr>
    <p:cSldViewPr snapToGrid="0" showGuides="1">
      <p:cViewPr varScale="1">
        <p:scale>
          <a:sx n="64" d="100"/>
          <a:sy n="64" d="100"/>
        </p:scale>
        <p:origin x="712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notesMaster" Target="notesMasters/notesMaster1.xml"/><Relationship Id="rId69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FD42F7-718C-4B98-AAEC-167E6DDD60A7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B2AA4F-B828-4D7C-AFD3-893933DAFCB4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61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A1C593-65D0-4073-BCC9-577B9352EA97}" type="datetimeFigureOut">
              <a:rPr lang="en-US" smtClean="0"/>
              <a:t>5/7/2026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hyperlink" Target="mailto:H.evans1@uwtsd.ac.uk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ChatGPT Image May 7, 2026, 06_28_25 AM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380" y="15875"/>
            <a:ext cx="11980545" cy="684212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Contents of Week 2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/>
              <a:t>Project initiation</a:t>
            </a:r>
          </a:p>
          <a:p>
            <a:r>
              <a:rPr lang="en-US" altLang="en-US">
                <a:sym typeface="+mn-ea"/>
              </a:rPr>
              <a:t>Aims and objectives</a:t>
            </a:r>
          </a:p>
          <a:p>
            <a:r>
              <a:rPr lang="en-US" altLang="en-US">
                <a:sym typeface="+mn-ea"/>
              </a:rPr>
              <a:t>Deliverables</a:t>
            </a:r>
          </a:p>
          <a:p>
            <a:r>
              <a:rPr lang="en-US" altLang="en-US">
                <a:sym typeface="+mn-ea"/>
              </a:rPr>
              <a:t>Define the scope</a:t>
            </a:r>
          </a:p>
          <a:p>
            <a:r>
              <a:rPr lang="en-US" altLang="zh-CN"/>
              <a:t>t</a:t>
            </a:r>
            <a:r>
              <a:rPr lang="en-US" altLang="en-US"/>
              <a:t>he iron triangle</a:t>
            </a:r>
          </a:p>
          <a:p>
            <a:r>
              <a:rPr lang="en-US" altLang="en-US"/>
              <a:t>Group project development</a:t>
            </a:r>
          </a:p>
          <a:p>
            <a:r>
              <a:rPr lang="en-US" altLang="en-US"/>
              <a:t>Blog 2 guidance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Recap of Week 1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09675"/>
            <a:ext cx="10515600" cy="4967605"/>
          </a:xfrm>
        </p:spPr>
        <p:txBody>
          <a:bodyPr>
            <a:normAutofit fontScale="65000" lnSpcReduction="20000"/>
          </a:bodyPr>
          <a:lstStyle/>
          <a:p>
            <a:endParaRPr lang="en-US" altLang="en-US" sz="3100" b="1" dirty="0"/>
          </a:p>
          <a:p>
            <a:r>
              <a:rPr lang="en-US" altLang="en-US" sz="3100" b="1" dirty="0"/>
              <a:t>Last week, we covered:</a:t>
            </a:r>
          </a:p>
          <a:p>
            <a:r>
              <a:rPr lang="en-US" altLang="en-US" sz="3100" b="1" i="1" dirty="0"/>
              <a:t>module overview</a:t>
            </a:r>
          </a:p>
          <a:p>
            <a:r>
              <a:rPr lang="en-US" altLang="en-US" sz="3100" b="1" i="1" dirty="0"/>
              <a:t>assessment overview</a:t>
            </a:r>
          </a:p>
          <a:p>
            <a:r>
              <a:rPr lang="en-US" altLang="en-US" sz="3100" b="1" i="1" dirty="0"/>
              <a:t>what a project is</a:t>
            </a:r>
          </a:p>
          <a:p>
            <a:r>
              <a:rPr lang="en-US" altLang="en-US" sz="3100" b="1" i="1" dirty="0"/>
              <a:t>the project cycle</a:t>
            </a:r>
          </a:p>
          <a:p>
            <a:r>
              <a:rPr lang="en-US" altLang="en-US" sz="3100" b="1" i="1" dirty="0"/>
              <a:t>group formation and project set-up</a:t>
            </a:r>
          </a:p>
          <a:p>
            <a:r>
              <a:rPr lang="en-US" altLang="en-US" sz="3100" b="1" i="1" dirty="0"/>
              <a:t>Blog 1 guidance</a:t>
            </a:r>
          </a:p>
          <a:p>
            <a:endParaRPr lang="en-US" altLang="en-US" sz="3100" b="1" dirty="0"/>
          </a:p>
          <a:p>
            <a:r>
              <a:rPr lang="en-US" altLang="en-US" sz="3100" b="1" dirty="0"/>
              <a:t>By now, each group should have:</a:t>
            </a:r>
          </a:p>
          <a:p>
            <a:endParaRPr lang="en-US" altLang="en-US" sz="3100" b="1" dirty="0"/>
          </a:p>
          <a:p>
            <a:r>
              <a:rPr lang="en-US" altLang="en-US" sz="3100" b="1" i="1" dirty="0"/>
              <a:t>one shared project idea</a:t>
            </a:r>
          </a:p>
          <a:p>
            <a:r>
              <a:rPr lang="en-US" altLang="en-US" sz="3100" b="1" i="1" dirty="0"/>
              <a:t>a possible sponsor</a:t>
            </a:r>
          </a:p>
          <a:p>
            <a:r>
              <a:rPr lang="en-US" altLang="en-US" sz="3100" b="1" i="1" dirty="0"/>
              <a:t>a draft project aim and some initial objectives</a:t>
            </a:r>
            <a:r>
              <a:rPr lang="en-US" altLang="en-US" i="1" dirty="0"/>
              <a:t>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What is project initiation?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20000"/>
          </a:bodyPr>
          <a:lstStyle/>
          <a:p>
            <a:endParaRPr lang="en-US" altLang="en-US"/>
          </a:p>
          <a:p>
            <a:r>
              <a:rPr lang="en-US" altLang="en-US"/>
              <a:t>Project initiation is the starting point of a project.</a:t>
            </a:r>
          </a:p>
          <a:p>
            <a:endParaRPr lang="en-US" altLang="en-US"/>
          </a:p>
          <a:p>
            <a:r>
              <a:rPr lang="en-US" altLang="en-US"/>
              <a:t>At this stage, the team begins to clarify:</a:t>
            </a:r>
          </a:p>
          <a:p>
            <a:endParaRPr lang="en-US" altLang="en-US"/>
          </a:p>
          <a:p>
            <a:r>
              <a:rPr lang="en-US" altLang="en-US" i="1"/>
              <a:t>why the project is needed</a:t>
            </a:r>
          </a:p>
          <a:p>
            <a:r>
              <a:rPr lang="en-US" altLang="en-US" i="1"/>
              <a:t>what the project is trying to achieve</a:t>
            </a:r>
          </a:p>
          <a:p>
            <a:r>
              <a:rPr lang="en-US" altLang="en-US" i="1"/>
              <a:t>who it is for</a:t>
            </a:r>
          </a:p>
          <a:p>
            <a:r>
              <a:rPr lang="en-US" altLang="en-US" i="1"/>
              <a:t>whether it is realistic and worthwhile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Why is project initiation important?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0000"/>
          </a:bodyPr>
          <a:lstStyle/>
          <a:p>
            <a:endParaRPr lang="en-US" altLang="en-US"/>
          </a:p>
          <a:p>
            <a:r>
              <a:rPr lang="en-US" altLang="en-US"/>
              <a:t>Project initiation is important because it helps the team:</a:t>
            </a:r>
          </a:p>
          <a:p>
            <a:endParaRPr lang="en-US" altLang="en-US"/>
          </a:p>
          <a:p>
            <a:r>
              <a:rPr lang="en-US" altLang="en-US" i="1"/>
              <a:t>define the purpose of the project</a:t>
            </a:r>
          </a:p>
          <a:p>
            <a:r>
              <a:rPr lang="en-US" altLang="en-US" i="1"/>
              <a:t>clarify the expected outcome</a:t>
            </a:r>
          </a:p>
          <a:p>
            <a:r>
              <a:rPr lang="en-US" altLang="en-US" i="1"/>
              <a:t>identify the sponsor and key stakeholders</a:t>
            </a:r>
          </a:p>
          <a:p>
            <a:r>
              <a:rPr lang="en-US" altLang="en-US" i="1"/>
              <a:t>avoid confusion later</a:t>
            </a:r>
          </a:p>
          <a:p>
            <a:r>
              <a:rPr lang="en-US" altLang="en-US" i="1"/>
              <a:t>build a strong foundation for planning</a:t>
            </a:r>
          </a:p>
          <a:p>
            <a:endParaRPr lang="en-US" altLang="en-US"/>
          </a:p>
          <a:p>
            <a:r>
              <a:rPr lang="en-US" altLang="en-US"/>
              <a:t>Without a clear start, a project can become</a:t>
            </a:r>
            <a:r>
              <a:rPr lang="en-US" altLang="en-US">
                <a:solidFill>
                  <a:srgbClr val="FF0000"/>
                </a:solidFill>
              </a:rPr>
              <a:t> vague, unrealistic or too broad.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/>
              <a:t>Aim and Objectives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/>
              <a:t> Projects need:</a:t>
            </a:r>
          </a:p>
          <a:p>
            <a:pPr marL="0" indent="0">
              <a:buNone/>
            </a:pPr>
            <a:endParaRPr lang="en-US" altLang="en-US"/>
          </a:p>
          <a:p>
            <a:r>
              <a:rPr lang="en-US" altLang="en-US" i="1"/>
              <a:t>one clear aim</a:t>
            </a:r>
          </a:p>
          <a:p>
            <a:r>
              <a:rPr lang="en-US" altLang="en-US" i="1"/>
              <a:t>two to four clear objectives</a:t>
            </a:r>
          </a:p>
          <a:p>
            <a:endParaRPr lang="en-US" altLang="en-US"/>
          </a:p>
          <a:p>
            <a:r>
              <a:rPr lang="en-US" altLang="en-US"/>
              <a:t>They are connected, but they are not the same.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Aim vs Objectives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What is the main purpose of this project?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An aim is the</a:t>
            </a:r>
            <a:r>
              <a:rPr lang="en-US" altLang="en-US">
                <a:solidFill>
                  <a:srgbClr val="FF0000"/>
                </a:solidFill>
              </a:rPr>
              <a:t> overall purpose</a:t>
            </a:r>
            <a:r>
              <a:rPr lang="en-US" altLang="en-US"/>
              <a:t> of the project.</a:t>
            </a:r>
          </a:p>
          <a:p>
            <a:r>
              <a:rPr lang="en-US" altLang="en-US"/>
              <a:t>It explains:</a:t>
            </a:r>
          </a:p>
          <a:p>
            <a:r>
              <a:rPr lang="en-US" altLang="en-US" i="1"/>
              <a:t>what the project is trying to achieve</a:t>
            </a:r>
          </a:p>
          <a:p>
            <a:r>
              <a:rPr lang="en-US" altLang="en-US" i="1"/>
              <a:t>the main direction of the project</a:t>
            </a:r>
          </a:p>
          <a:p>
            <a:r>
              <a:rPr lang="en-US" altLang="en-US" i="1"/>
              <a:t>the final intention behind the work</a:t>
            </a:r>
          </a:p>
          <a:p>
            <a:endParaRPr lang="en-US" altLang="en-US" i="1">
              <a:solidFill>
                <a:srgbClr val="FF0000"/>
              </a:solidFill>
            </a:endParaRP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altLang="en-US"/>
              <a:t>What exactly do we need to do to achieve the aim?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505" cy="4173220"/>
          </a:xfrm>
        </p:spPr>
        <p:txBody>
          <a:bodyPr>
            <a:normAutofit/>
          </a:bodyPr>
          <a:lstStyle/>
          <a:p>
            <a:pPr algn="l">
              <a:buClrTx/>
              <a:buSzTx/>
            </a:pPr>
            <a:r>
              <a:rPr lang="en-US" altLang="en-US"/>
              <a:t>Objectives are </a:t>
            </a:r>
            <a:r>
              <a:rPr lang="en-US" altLang="en-US">
                <a:solidFill>
                  <a:srgbClr val="FF0000"/>
                </a:solidFill>
              </a:rPr>
              <a:t>the specific steps or targets</a:t>
            </a:r>
            <a:r>
              <a:rPr lang="en-US" altLang="en-US"/>
              <a:t> that help the team achieve the aim.</a:t>
            </a:r>
          </a:p>
          <a:p>
            <a:pPr algn="l">
              <a:buClrTx/>
              <a:buSzTx/>
            </a:pPr>
            <a:r>
              <a:rPr lang="en-US" altLang="en-US"/>
              <a:t>They explain:</a:t>
            </a:r>
          </a:p>
          <a:p>
            <a:pPr algn="l">
              <a:buClrTx/>
              <a:buSzTx/>
            </a:pPr>
            <a:r>
              <a:rPr lang="en-US" altLang="en-US" i="1"/>
              <a:t>what the team needs to do</a:t>
            </a:r>
          </a:p>
          <a:p>
            <a:pPr algn="l">
              <a:buClrTx/>
              <a:buSzTx/>
            </a:pPr>
            <a:r>
              <a:rPr lang="en-US" altLang="en-US" i="1"/>
              <a:t>what must happen to achieve the aim</a:t>
            </a:r>
          </a:p>
          <a:p>
            <a:pPr algn="l">
              <a:buClrTx/>
              <a:buSzTx/>
            </a:pPr>
            <a:r>
              <a:rPr lang="en-US" altLang="en-US" i="1"/>
              <a:t>how progress can be broken into manageable parts</a:t>
            </a:r>
          </a:p>
          <a:p>
            <a:pPr algn="l">
              <a:buClrTx/>
              <a:buSzTx/>
            </a:pPr>
            <a:endParaRPr lang="en-US" altLang="en-US" i="1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Aim vs Objectives</a:t>
            </a:r>
          </a:p>
        </p:txBody>
      </p:sp>
      <p:graphicFrame>
        <p:nvGraphicFramePr>
          <p:cNvPr id="11" name="Content Placeholder 1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9297546"/>
              </p:ext>
            </p:extLst>
          </p:nvPr>
        </p:nvGraphicFramePr>
        <p:xfrm>
          <a:off x="838200" y="1497330"/>
          <a:ext cx="10515600" cy="3927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27355">
                <a:tc>
                  <a:txBody>
                    <a:bodyPr/>
                    <a:lstStyle/>
                    <a:p>
                      <a:r>
                        <a:rPr sz="2000" b="1"/>
                        <a:t>Aim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2000" b="1"/>
                        <a:t>Objectives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5795">
                <a:tc>
                  <a:txBody>
                    <a:bodyPr/>
                    <a:lstStyle/>
                    <a:p>
                      <a:r>
                        <a:rPr sz="2000" b="1"/>
                        <a:t>The overall purpose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2000" b="1"/>
                        <a:t>The specific steps or targets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04850">
                <a:tc>
                  <a:txBody>
                    <a:bodyPr/>
                    <a:lstStyle/>
                    <a:p>
                      <a:r>
                        <a:rPr sz="2000" b="1"/>
                        <a:t>Broad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2000" b="1"/>
                        <a:t>More specific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8330">
                <a:tc>
                  <a:txBody>
                    <a:bodyPr/>
                    <a:lstStyle/>
                    <a:p>
                      <a:r>
                        <a:rPr sz="2000" b="1"/>
                        <a:t>Usually one main statement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2000" b="1"/>
                        <a:t>Usually two to four points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62610">
                <a:tc>
                  <a:txBody>
                    <a:bodyPr/>
                    <a:lstStyle/>
                    <a:p>
                      <a:r>
                        <a:rPr sz="2000" b="1"/>
                        <a:t>Explains why the project exists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2000" b="1"/>
                        <a:t>Explains what the team will do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78535">
                <a:tc>
                  <a:txBody>
                    <a:bodyPr/>
                    <a:lstStyle/>
                    <a:p>
                      <a:r>
                        <a:rPr sz="2000" b="1"/>
                        <a:t>Gives direction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2000" b="1" dirty="0"/>
                        <a:t>Gives action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3" name="Text Box 12"/>
          <p:cNvSpPr txBox="1"/>
          <p:nvPr/>
        </p:nvSpPr>
        <p:spPr>
          <a:xfrm>
            <a:off x="935355" y="5567045"/>
            <a:ext cx="1034986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i="1">
                <a:solidFill>
                  <a:srgbClr val="FF0000"/>
                </a:solidFill>
              </a:rPr>
              <a:t>Aim = destination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Objectives = the steps to get there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A practical step-by-step method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fontScale="60000"/>
          </a:bodyPr>
          <a:lstStyle/>
          <a:p>
            <a:endParaRPr lang="en-US" altLang="en-US"/>
          </a:p>
          <a:p>
            <a:r>
              <a:rPr lang="en-US" altLang="en-US"/>
              <a:t>Use this sequence:</a:t>
            </a:r>
          </a:p>
          <a:p>
            <a:endParaRPr lang="en-US" altLang="en-US"/>
          </a:p>
          <a:p>
            <a:r>
              <a:rPr lang="en-US" altLang="en-US"/>
              <a:t>Choose the project idea</a:t>
            </a:r>
          </a:p>
          <a:p>
            <a:r>
              <a:rPr lang="en-US" altLang="en-US"/>
              <a:t>Decide the main purpose</a:t>
            </a:r>
          </a:p>
          <a:p>
            <a:r>
              <a:rPr lang="en-US" altLang="en-US"/>
              <a:t>Write one clear aim</a:t>
            </a:r>
          </a:p>
          <a:p>
            <a:r>
              <a:rPr lang="en-US" altLang="en-US"/>
              <a:t>Break the aim into smaller actions</a:t>
            </a:r>
          </a:p>
          <a:p>
            <a:r>
              <a:rPr lang="en-US" altLang="en-US"/>
              <a:t>Turn those actions into objectives</a:t>
            </a:r>
          </a:p>
          <a:p>
            <a:r>
              <a:rPr lang="en-US" altLang="en-US"/>
              <a:t>Check that every objective supports the aim</a:t>
            </a:r>
          </a:p>
          <a:p>
            <a:r>
              <a:rPr lang="en-US" altLang="en-US"/>
              <a:t>Final check:</a:t>
            </a:r>
          </a:p>
          <a:p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If an objective does not help achieve the aim, it should be changed or removed.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848860"/>
          </a:xfrm>
        </p:spPr>
        <p:txBody>
          <a:bodyPr>
            <a:normAutofit fontScale="60000"/>
          </a:bodyPr>
          <a:lstStyle/>
          <a:p>
            <a:r>
              <a:rPr lang="en-US" altLang="en-US"/>
              <a:t>Project idea: A student-led fundraising event for a local charity</a:t>
            </a:r>
          </a:p>
          <a:p>
            <a:endParaRPr lang="en-US" altLang="en-US"/>
          </a:p>
          <a:p>
            <a:r>
              <a:rPr lang="en-US" altLang="en-US"/>
              <a:t>Aim: to raise funds for a local charity through a student-organised fundraising event.</a:t>
            </a:r>
          </a:p>
          <a:p>
            <a:endParaRPr lang="en-US" altLang="en-US"/>
          </a:p>
          <a:p>
            <a:r>
              <a:rPr lang="en-US" altLang="en-US"/>
              <a:t>Objectives:</a:t>
            </a:r>
          </a:p>
          <a:p>
            <a:r>
              <a:rPr lang="en-US" altLang="en-US" i="1"/>
              <a:t>To plan and organise the event within the available time and budget</a:t>
            </a:r>
          </a:p>
          <a:p>
            <a:r>
              <a:rPr lang="en-US" altLang="en-US" i="1"/>
              <a:t>To promote the event to students and the local community</a:t>
            </a:r>
          </a:p>
          <a:p>
            <a:r>
              <a:rPr lang="en-US" altLang="en-US" i="1"/>
              <a:t>To encourage attendance and participation</a:t>
            </a:r>
          </a:p>
          <a:p>
            <a:r>
              <a:rPr lang="en-US" altLang="en-US" i="1"/>
              <a:t>To evaluate the success of the event after it has taken place</a:t>
            </a:r>
          </a:p>
          <a:p>
            <a:endParaRPr lang="en-US" altLang="en-US"/>
          </a:p>
          <a:p>
            <a:r>
              <a:rPr lang="en-US" altLang="en-US"/>
              <a:t>Why this works</a:t>
            </a:r>
          </a:p>
          <a:p>
            <a:r>
              <a:rPr lang="en-US" altLang="en-US"/>
              <a:t>the aim gives the overall purpose</a:t>
            </a:r>
          </a:p>
          <a:p>
            <a:r>
              <a:rPr lang="en-US" altLang="en-US"/>
              <a:t>the objectives show the main steps needed to achieve it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Example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840605"/>
          </a:xfrm>
        </p:spPr>
        <p:txBody>
          <a:bodyPr>
            <a:normAutofit fontScale="90000"/>
          </a:bodyPr>
          <a:lstStyle/>
          <a:p>
            <a:r>
              <a:rPr lang="en-US" altLang="en-US"/>
              <a:t>Project idea: a university awareness campaign</a:t>
            </a:r>
          </a:p>
          <a:p>
            <a:endParaRPr lang="en-US" altLang="en-US"/>
          </a:p>
          <a:p>
            <a:r>
              <a:rPr lang="en-US" altLang="en-US"/>
              <a:t>Aim: to raise awareness of student mental health support services within the university community.</a:t>
            </a:r>
          </a:p>
          <a:p>
            <a:endParaRPr lang="en-US" altLang="en-US"/>
          </a:p>
          <a:p>
            <a:r>
              <a:rPr lang="en-US" altLang="en-US"/>
              <a:t>Objectives:</a:t>
            </a:r>
          </a:p>
          <a:p>
            <a:r>
              <a:rPr lang="en-US" altLang="en-US" i="1"/>
              <a:t>To identify the main support services available</a:t>
            </a:r>
          </a:p>
          <a:p>
            <a:r>
              <a:rPr lang="en-US" altLang="en-US" i="1"/>
              <a:t>To design clear awareness materials for students</a:t>
            </a:r>
          </a:p>
          <a:p>
            <a:r>
              <a:rPr lang="en-US" altLang="en-US" i="1"/>
              <a:t>To share the campaign through suitable communication channels</a:t>
            </a:r>
          </a:p>
          <a:p>
            <a:r>
              <a:rPr lang="en-US" altLang="en-US" i="1"/>
              <a:t>To gather feedback on the campaign’s usefulness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Weak vs strong examples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20000"/>
          </a:bodyPr>
          <a:lstStyle/>
          <a:p>
            <a:r>
              <a:rPr lang="en-US" altLang="en-US"/>
              <a:t>Weak aim</a:t>
            </a:r>
          </a:p>
          <a:p>
            <a:endParaRPr lang="en-US" altLang="en-US" i="1"/>
          </a:p>
          <a:p>
            <a:r>
              <a:rPr lang="en-US" altLang="en-US" i="1"/>
              <a:t>To do a project about social media</a:t>
            </a:r>
          </a:p>
          <a:p>
            <a:endParaRPr lang="en-US" altLang="en-US"/>
          </a:p>
          <a:p>
            <a:r>
              <a:rPr lang="en-US" altLang="en-US"/>
              <a:t>Why weak?</a:t>
            </a:r>
          </a:p>
          <a:p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too vague</a:t>
            </a:r>
          </a:p>
          <a:p>
            <a:r>
              <a:rPr lang="en-US" altLang="en-US">
                <a:solidFill>
                  <a:srgbClr val="FF0000"/>
                </a:solidFill>
              </a:rPr>
              <a:t>unclear purpose</a:t>
            </a:r>
          </a:p>
          <a:p>
            <a:r>
              <a:rPr lang="en-US" altLang="en-US">
                <a:solidFill>
                  <a:srgbClr val="FF0000"/>
                </a:solidFill>
              </a:rPr>
              <a:t>no clear outcome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0000" lnSpcReduction="20000"/>
          </a:bodyPr>
          <a:lstStyle/>
          <a:p>
            <a:r>
              <a:rPr lang="en-US" altLang="en-US"/>
              <a:t>Strong aim</a:t>
            </a:r>
          </a:p>
          <a:p>
            <a:endParaRPr lang="en-US" altLang="en-US"/>
          </a:p>
          <a:p>
            <a:r>
              <a:rPr lang="en-US" altLang="en-US" i="1"/>
              <a:t>To increase awareness of a local organisation through a short social media campaign</a:t>
            </a:r>
          </a:p>
          <a:p>
            <a:endParaRPr lang="en-US" altLang="en-US"/>
          </a:p>
          <a:p>
            <a:r>
              <a:rPr lang="en-US" altLang="en-US"/>
              <a:t>Why stronger?</a:t>
            </a:r>
          </a:p>
          <a:p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clear purpose</a:t>
            </a:r>
          </a:p>
          <a:p>
            <a:r>
              <a:rPr lang="en-US" altLang="en-US">
                <a:solidFill>
                  <a:srgbClr val="FF0000"/>
                </a:solidFill>
              </a:rPr>
              <a:t>realistic</a:t>
            </a:r>
          </a:p>
          <a:p>
            <a:r>
              <a:rPr lang="en-US" altLang="en-US">
                <a:solidFill>
                  <a:srgbClr val="FF0000"/>
                </a:solidFill>
              </a:rPr>
              <a:t>linked to a specific outcome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20000"/>
          </a:bodyPr>
          <a:lstStyle/>
          <a:p>
            <a:r>
              <a:rPr lang="en-US" altLang="en-US" b="1"/>
              <a:t>Weak objective</a:t>
            </a:r>
          </a:p>
          <a:p>
            <a:endParaRPr lang="en-US" altLang="en-US"/>
          </a:p>
          <a:p>
            <a:r>
              <a:rPr lang="en-US" altLang="en-US"/>
              <a:t>To make the project good</a:t>
            </a:r>
          </a:p>
          <a:p>
            <a:endParaRPr lang="en-US" altLang="en-US"/>
          </a:p>
          <a:p>
            <a:r>
              <a:rPr lang="en-US" altLang="en-US"/>
              <a:t>Why weak?</a:t>
            </a:r>
          </a:p>
          <a:p>
            <a:endParaRPr lang="en-US" altLang="en-US"/>
          </a:p>
          <a:p>
            <a:r>
              <a:rPr lang="en-US" altLang="en-US" i="1">
                <a:solidFill>
                  <a:srgbClr val="FF0000"/>
                </a:solidFill>
              </a:rPr>
              <a:t>unclear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not measurable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not specific</a:t>
            </a:r>
          </a:p>
          <a:p>
            <a:endParaRPr lang="en-US" altLang="en-US" i="1">
              <a:solidFill>
                <a:srgbClr val="FF0000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0000" lnSpcReduction="20000"/>
          </a:bodyPr>
          <a:lstStyle/>
          <a:p>
            <a:r>
              <a:rPr lang="en-US" altLang="en-US" b="1"/>
              <a:t>Strong objective</a:t>
            </a:r>
          </a:p>
          <a:p>
            <a:endParaRPr lang="en-US" altLang="en-US"/>
          </a:p>
          <a:p>
            <a:r>
              <a:rPr lang="en-US" altLang="en-US"/>
              <a:t>To create and publish a series of social media posts for the target audience</a:t>
            </a:r>
          </a:p>
          <a:p>
            <a:endParaRPr lang="en-US" altLang="en-US"/>
          </a:p>
          <a:p>
            <a:r>
              <a:rPr lang="en-US" altLang="en-US"/>
              <a:t>Why stronger?</a:t>
            </a:r>
          </a:p>
          <a:p>
            <a:endParaRPr lang="en-US" altLang="en-US"/>
          </a:p>
          <a:p>
            <a:r>
              <a:rPr lang="en-US" altLang="en-US" i="1">
                <a:solidFill>
                  <a:srgbClr val="FF0000"/>
                </a:solidFill>
              </a:rPr>
              <a:t>clear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action-focused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linked to the aim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A quick classroom check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935855"/>
          </a:xfrm>
        </p:spPr>
        <p:txBody>
          <a:bodyPr>
            <a:normAutofit fontScale="80000"/>
          </a:bodyPr>
          <a:lstStyle/>
          <a:p>
            <a:r>
              <a:rPr lang="en-US" altLang="en-US"/>
              <a:t>For the aim:</a:t>
            </a:r>
          </a:p>
          <a:p>
            <a:r>
              <a:rPr lang="en-US" altLang="en-US" i="1"/>
              <a:t>Is it clear?</a:t>
            </a:r>
          </a:p>
          <a:p>
            <a:r>
              <a:rPr lang="en-US" altLang="en-US" i="1"/>
              <a:t>Is it realistic?</a:t>
            </a:r>
          </a:p>
          <a:p>
            <a:r>
              <a:rPr lang="en-US" altLang="en-US" i="1"/>
              <a:t>Does it explain the overall purpose?</a:t>
            </a:r>
          </a:p>
          <a:p>
            <a:endParaRPr lang="en-US" altLang="en-US" i="1"/>
          </a:p>
          <a:p>
            <a:r>
              <a:rPr lang="en-US" altLang="en-US"/>
              <a:t>For the objectives:</a:t>
            </a:r>
          </a:p>
          <a:p>
            <a:endParaRPr lang="en-US" altLang="en-US"/>
          </a:p>
          <a:p>
            <a:r>
              <a:rPr lang="en-US" altLang="en-US" i="1"/>
              <a:t>Are they specific?</a:t>
            </a:r>
          </a:p>
          <a:p>
            <a:r>
              <a:rPr lang="en-US" altLang="en-US" i="1"/>
              <a:t>Are they action-focused?</a:t>
            </a:r>
          </a:p>
          <a:p>
            <a:r>
              <a:rPr lang="en-US" altLang="en-US" i="1"/>
              <a:t>Do they help achieve the aim?</a:t>
            </a:r>
          </a:p>
          <a:p>
            <a:r>
              <a:rPr lang="en-US" altLang="en-US" i="1"/>
              <a:t>Are they realistic for this project?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/>
              <a:t>Deliverables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20000"/>
          </a:bodyPr>
          <a:lstStyle/>
          <a:p>
            <a:r>
              <a:rPr lang="en-US" altLang="en-US"/>
              <a:t>What are deliverables?</a:t>
            </a:r>
          </a:p>
          <a:p>
            <a:endParaRPr lang="en-US" altLang="en-US"/>
          </a:p>
          <a:p>
            <a:r>
              <a:rPr lang="en-US" altLang="en-US" i="1"/>
              <a:t>Deliverables are the</a:t>
            </a:r>
            <a:r>
              <a:rPr lang="en-US" altLang="en-US" i="1">
                <a:solidFill>
                  <a:srgbClr val="FF0000"/>
                </a:solidFill>
              </a:rPr>
              <a:t> main outputs</a:t>
            </a:r>
            <a:r>
              <a:rPr lang="en-US" altLang="en-US" i="1"/>
              <a:t> a project is expected to produce. They are</a:t>
            </a:r>
            <a:r>
              <a:rPr lang="en-US" altLang="en-US" i="1">
                <a:solidFill>
                  <a:srgbClr val="FF0000"/>
                </a:solidFill>
              </a:rPr>
              <a:t> the things </a:t>
            </a:r>
            <a:r>
              <a:rPr lang="en-US" altLang="en-US" i="1"/>
              <a:t>the project will actually create, organise, produce or deliver by the end.</a:t>
            </a:r>
          </a:p>
          <a:p>
            <a:endParaRPr lang="en-US" altLang="en-US"/>
          </a:p>
          <a:p>
            <a:r>
              <a:rPr lang="en-US" altLang="en-US"/>
              <a:t>Simple question: </a:t>
            </a:r>
            <a:r>
              <a:rPr lang="en-US" altLang="en-US">
                <a:solidFill>
                  <a:srgbClr val="FF0000"/>
                </a:solidFill>
              </a:rPr>
              <a:t>w</a:t>
            </a:r>
            <a:r>
              <a:rPr lang="en-US" altLang="en-US" i="1">
                <a:solidFill>
                  <a:srgbClr val="FF0000"/>
                </a:solidFill>
              </a:rPr>
              <a:t>hat will exist at the end of this project?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Why are deliverables important?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/>
          </a:bodyPr>
          <a:lstStyle/>
          <a:p>
            <a:endParaRPr lang="en-US" altLang="en-US"/>
          </a:p>
          <a:p>
            <a:r>
              <a:rPr lang="en-US" altLang="en-US"/>
              <a:t>Deliverables are important because they help the team:</a:t>
            </a:r>
          </a:p>
          <a:p>
            <a:endParaRPr lang="en-US" altLang="en-US"/>
          </a:p>
          <a:p>
            <a:r>
              <a:rPr lang="en-US" altLang="en-US" i="1"/>
              <a:t>make the project more concrete</a:t>
            </a:r>
          </a:p>
          <a:p>
            <a:r>
              <a:rPr lang="en-US" altLang="en-US" i="1"/>
              <a:t>turn ideas into visible outputs</a:t>
            </a:r>
          </a:p>
          <a:p>
            <a:r>
              <a:rPr lang="en-US" altLang="en-US" i="1"/>
              <a:t>clarify</a:t>
            </a:r>
            <a:r>
              <a:rPr lang="en-US" altLang="en-US" i="1">
                <a:solidFill>
                  <a:srgbClr val="FF0000"/>
                </a:solidFill>
              </a:rPr>
              <a:t> what the project is actually going to produce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avoid vague or unrealistic project plans</a:t>
            </a:r>
          </a:p>
          <a:p>
            <a:r>
              <a:rPr lang="en-US" altLang="en-US" i="1"/>
              <a:t>prepare for later</a:t>
            </a:r>
            <a:r>
              <a:rPr lang="en-US" altLang="en-US" i="1">
                <a:solidFill>
                  <a:srgbClr val="FF0000"/>
                </a:solidFill>
              </a:rPr>
              <a:t> planning tools such as WBS and Gantt charts</a:t>
            </a:r>
          </a:p>
          <a:p>
            <a:endParaRPr lang="en-US" altLang="en-US"/>
          </a:p>
          <a:p>
            <a:r>
              <a:rPr lang="en-US" altLang="en-US"/>
              <a:t>Without clear deliverables, </a:t>
            </a:r>
            <a:r>
              <a:rPr lang="en-US" altLang="en-US">
                <a:solidFill>
                  <a:srgbClr val="FF0000"/>
                </a:solidFill>
              </a:rPr>
              <a:t>a project may sound interesting, but still be difficult to manage.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Aim &amp; Objectives &amp; Deliverables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0000"/>
          </a:bodyPr>
          <a:lstStyle/>
          <a:p>
            <a:r>
              <a:rPr lang="en-US" altLang="en-US"/>
              <a:t>Aim: the overall purpose of the project</a:t>
            </a:r>
          </a:p>
          <a:p>
            <a:endParaRPr lang="en-US" altLang="en-US"/>
          </a:p>
          <a:p>
            <a:r>
              <a:rPr lang="en-US" altLang="en-US"/>
              <a:t>Objectives: the key steps or targets that help achieve the aim</a:t>
            </a:r>
          </a:p>
          <a:p>
            <a:endParaRPr lang="en-US" altLang="en-US"/>
          </a:p>
          <a:p>
            <a:r>
              <a:rPr lang="en-US" altLang="en-US"/>
              <a:t>Deliverables: the outputs that the project will actually produce</a:t>
            </a:r>
          </a:p>
          <a:p>
            <a:endParaRPr lang="en-US" altLang="en-US"/>
          </a:p>
          <a:p>
            <a:r>
              <a:rPr lang="en-US" altLang="en-US"/>
              <a:t>In simple terms: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Aim = why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Objectives = what needs to be done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Deliverables = what the project will produce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What do deliverables look like?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955040"/>
            <a:ext cx="10515600" cy="6026150"/>
          </a:xfrm>
        </p:spPr>
        <p:txBody>
          <a:bodyPr>
            <a:normAutofit fontScale="70000"/>
          </a:bodyPr>
          <a:lstStyle/>
          <a:p>
            <a:r>
              <a:rPr lang="en-US" altLang="en-US"/>
              <a:t>Deliverables can be things such as:</a:t>
            </a:r>
          </a:p>
          <a:p>
            <a:endParaRPr lang="en-US" altLang="en-US"/>
          </a:p>
          <a:p>
            <a:r>
              <a:rPr lang="en-US" altLang="en-US" i="1"/>
              <a:t>an event</a:t>
            </a:r>
          </a:p>
          <a:p>
            <a:r>
              <a:rPr lang="en-US" altLang="en-US" i="1"/>
              <a:t>a campaign plan</a:t>
            </a:r>
          </a:p>
          <a:p>
            <a:r>
              <a:rPr lang="en-US" altLang="en-US" i="1"/>
              <a:t>a poster or leaflet</a:t>
            </a:r>
          </a:p>
          <a:p>
            <a:r>
              <a:rPr lang="en-US" altLang="en-US" i="1"/>
              <a:t>a social media schedule</a:t>
            </a:r>
          </a:p>
          <a:p>
            <a:r>
              <a:rPr lang="en-US" altLang="en-US" i="1"/>
              <a:t>a workshop</a:t>
            </a:r>
          </a:p>
          <a:p>
            <a:r>
              <a:rPr lang="en-US" altLang="en-US" i="1"/>
              <a:t>a report</a:t>
            </a:r>
          </a:p>
          <a:p>
            <a:r>
              <a:rPr lang="en-US" altLang="en-US" i="1"/>
              <a:t>a feedback summary</a:t>
            </a:r>
          </a:p>
          <a:p>
            <a:r>
              <a:rPr lang="en-US" altLang="en-US" i="1"/>
              <a:t>a survey questionnaire</a:t>
            </a:r>
          </a:p>
          <a:p>
            <a:r>
              <a:rPr lang="en-US" altLang="en-US" i="1"/>
              <a:t>a training session</a:t>
            </a:r>
          </a:p>
          <a:p>
            <a:r>
              <a:rPr lang="en-US" altLang="en-US" i="1"/>
              <a:t>a project timetable</a:t>
            </a:r>
          </a:p>
          <a:p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A deliverable is usually something that can be seen, shared, used, presented or handed over.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What is not a deliverable?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03960"/>
            <a:ext cx="10515600" cy="5586730"/>
          </a:xfrm>
        </p:spPr>
        <p:txBody>
          <a:bodyPr>
            <a:normAutofit fontScale="60000"/>
          </a:bodyPr>
          <a:lstStyle/>
          <a:p>
            <a:endParaRPr lang="en-US" altLang="en-US"/>
          </a:p>
          <a:p>
            <a:r>
              <a:rPr lang="en-US" altLang="en-US"/>
              <a:t>These are usually not deliverables by themselves:</a:t>
            </a:r>
          </a:p>
          <a:p>
            <a:pPr marL="0" indent="0">
              <a:buNone/>
            </a:pPr>
            <a:endParaRPr lang="en-US" altLang="en-US"/>
          </a:p>
          <a:p>
            <a:r>
              <a:rPr lang="en-US" altLang="en-US"/>
              <a:t>“working hard”</a:t>
            </a:r>
          </a:p>
          <a:p>
            <a:r>
              <a:rPr lang="en-US" altLang="en-US"/>
              <a:t>“having ideas”</a:t>
            </a:r>
          </a:p>
          <a:p>
            <a:r>
              <a:rPr lang="en-US" altLang="en-US"/>
              <a:t>“meeting people”</a:t>
            </a:r>
          </a:p>
          <a:p>
            <a:r>
              <a:rPr lang="en-US" altLang="en-US"/>
              <a:t>“doing research”</a:t>
            </a:r>
          </a:p>
          <a:p>
            <a:r>
              <a:rPr lang="en-US" altLang="en-US"/>
              <a:t>“discussing the project”</a:t>
            </a:r>
          </a:p>
          <a:p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These may be activities, but not final outputs.</a:t>
            </a:r>
          </a:p>
          <a:p>
            <a:endParaRPr lang="en-US" altLang="en-US"/>
          </a:p>
          <a:p>
            <a:r>
              <a:rPr lang="en-US" altLang="en-US" b="1"/>
              <a:t>Example:</a:t>
            </a:r>
          </a:p>
          <a:p>
            <a:r>
              <a:rPr lang="en-US" altLang="en-US"/>
              <a:t>Deliverable: a completed event plan</a:t>
            </a:r>
          </a:p>
          <a:p>
            <a:r>
              <a:rPr lang="en-US" altLang="en-US"/>
              <a:t>Not a deliverable: talking about event ideas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A practical way to identify deliverables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99845"/>
            <a:ext cx="10515600" cy="5317490"/>
          </a:xfrm>
        </p:spPr>
        <p:txBody>
          <a:bodyPr>
            <a:normAutofit fontScale="90000"/>
          </a:bodyPr>
          <a:lstStyle/>
          <a:p>
            <a:endParaRPr lang="en-US" altLang="en-US"/>
          </a:p>
          <a:p>
            <a:r>
              <a:rPr lang="en-US" altLang="en-US"/>
              <a:t>Use these questions:</a:t>
            </a:r>
          </a:p>
          <a:p>
            <a:endParaRPr lang="en-US" altLang="en-US"/>
          </a:p>
          <a:p>
            <a:r>
              <a:rPr lang="en-US" altLang="en-US" i="1">
                <a:solidFill>
                  <a:srgbClr val="FF0000"/>
                </a:solidFill>
              </a:rPr>
              <a:t>What will we actually create?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What will we organise?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What will we produce?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What will we present or hand over?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What will the sponsor or audience receive?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What will show that the project has happened successfully?</a:t>
            </a:r>
          </a:p>
          <a:p>
            <a:endParaRPr lang="en-US" altLang="en-US"/>
          </a:p>
          <a:p>
            <a:r>
              <a:rPr lang="en-US" altLang="en-US"/>
              <a:t>These questions help you move from vague ideas to real outputs.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Example 1: Charity fundraising event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26490"/>
            <a:ext cx="10515600" cy="5481955"/>
          </a:xfrm>
        </p:spPr>
        <p:txBody>
          <a:bodyPr>
            <a:normAutofit fontScale="60000"/>
          </a:bodyPr>
          <a:lstStyle/>
          <a:p>
            <a:endParaRPr lang="en-US" altLang="en-US"/>
          </a:p>
          <a:p>
            <a:r>
              <a:rPr lang="en-US" altLang="en-US" b="1"/>
              <a:t>Aim</a:t>
            </a:r>
            <a:r>
              <a:rPr lang="zh-CN" altLang="en-US" b="1"/>
              <a:t>：</a:t>
            </a:r>
            <a:r>
              <a:rPr lang="en-US" altLang="zh-CN"/>
              <a:t> t</a:t>
            </a:r>
            <a:r>
              <a:rPr lang="en-US" altLang="en-US"/>
              <a:t>o raise funds for a local charity through a student-led event.</a:t>
            </a:r>
          </a:p>
          <a:p>
            <a:endParaRPr lang="en-US" altLang="en-US"/>
          </a:p>
          <a:p>
            <a:r>
              <a:rPr lang="en-US" altLang="en-US" b="1"/>
              <a:t>Objectives:</a:t>
            </a:r>
          </a:p>
          <a:p>
            <a:r>
              <a:rPr lang="en-US" altLang="en-US" i="1"/>
              <a:t>To organise the event</a:t>
            </a:r>
          </a:p>
          <a:p>
            <a:r>
              <a:rPr lang="en-US" altLang="en-US" i="1"/>
              <a:t>To promote it to the target audience</a:t>
            </a:r>
          </a:p>
          <a:p>
            <a:r>
              <a:rPr lang="en-US" altLang="en-US" i="1"/>
              <a:t>To encourage participation</a:t>
            </a:r>
          </a:p>
          <a:p>
            <a:r>
              <a:rPr lang="en-US" altLang="en-US" i="1"/>
              <a:t>To evaluate the event afterwards</a:t>
            </a:r>
          </a:p>
          <a:p>
            <a:r>
              <a:rPr lang="en-US" altLang="en-US" b="1"/>
              <a:t>Possible deliverables</a:t>
            </a:r>
          </a:p>
          <a:p>
            <a:r>
              <a:rPr lang="en-US" altLang="en-US" i="1"/>
              <a:t>event plan</a:t>
            </a:r>
          </a:p>
          <a:p>
            <a:r>
              <a:rPr lang="en-US" altLang="en-US" i="1"/>
              <a:t>promotional materials</a:t>
            </a:r>
          </a:p>
          <a:p>
            <a:r>
              <a:rPr lang="en-US" altLang="en-US" i="1"/>
              <a:t>event schedule</a:t>
            </a:r>
          </a:p>
          <a:p>
            <a:r>
              <a:rPr lang="en-US" altLang="en-US" i="1"/>
              <a:t>fundraising activity</a:t>
            </a:r>
          </a:p>
          <a:p>
            <a:r>
              <a:rPr lang="en-US" altLang="en-US" i="1"/>
              <a:t>feedback summary</a:t>
            </a:r>
          </a:p>
          <a:p>
            <a:r>
              <a:rPr lang="en-US" altLang="en-US" i="1"/>
              <a:t>final fundraising result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Example 2: </a:t>
            </a:r>
            <a:r>
              <a:rPr lang="en-US" altLang="en-US"/>
              <a:t>Networking event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23010"/>
            <a:ext cx="10515600" cy="5394325"/>
          </a:xfrm>
        </p:spPr>
        <p:txBody>
          <a:bodyPr>
            <a:normAutofit fontScale="60000"/>
          </a:bodyPr>
          <a:lstStyle/>
          <a:p>
            <a:endParaRPr lang="en-US" altLang="en-US"/>
          </a:p>
          <a:p>
            <a:r>
              <a:rPr lang="en-US" altLang="en-US" b="1"/>
              <a:t>Aim: </a:t>
            </a:r>
            <a:r>
              <a:rPr lang="en-US" altLang="en-US"/>
              <a:t>to organise a networking event that connects students with local employers.</a:t>
            </a:r>
          </a:p>
          <a:p>
            <a:endParaRPr lang="en-US" altLang="en-US"/>
          </a:p>
          <a:p>
            <a:r>
              <a:rPr lang="en-US" altLang="en-US" b="1"/>
              <a:t>Objectives</a:t>
            </a:r>
          </a:p>
          <a:p>
            <a:r>
              <a:rPr lang="en-US" altLang="en-US" i="1"/>
              <a:t>To identify and invite suitable participants</a:t>
            </a:r>
          </a:p>
          <a:p>
            <a:r>
              <a:rPr lang="en-US" altLang="en-US" i="1"/>
              <a:t>To plan the event structure</a:t>
            </a:r>
          </a:p>
          <a:p>
            <a:r>
              <a:rPr lang="en-US" altLang="en-US" i="1"/>
              <a:t>To promote the event</a:t>
            </a:r>
          </a:p>
          <a:p>
            <a:r>
              <a:rPr lang="en-US" altLang="en-US" i="1"/>
              <a:t>To collect feedback</a:t>
            </a:r>
          </a:p>
          <a:p>
            <a:endParaRPr lang="en-US" altLang="en-US" i="1"/>
          </a:p>
          <a:p>
            <a:r>
              <a:rPr lang="en-US" altLang="en-US" b="1"/>
              <a:t>Possible deliverables</a:t>
            </a:r>
          </a:p>
          <a:p>
            <a:r>
              <a:rPr lang="en-US" altLang="en-US" i="1"/>
              <a:t>guest list / invitation list</a:t>
            </a:r>
          </a:p>
          <a:p>
            <a:r>
              <a:rPr lang="en-US" altLang="en-US" i="1"/>
              <a:t>event programme</a:t>
            </a:r>
          </a:p>
          <a:p>
            <a:r>
              <a:rPr lang="en-US" altLang="en-US" i="1"/>
              <a:t>promotional poster or email</a:t>
            </a:r>
          </a:p>
          <a:p>
            <a:r>
              <a:rPr lang="en-US" altLang="en-US" i="1"/>
              <a:t>feedback form</a:t>
            </a:r>
          </a:p>
          <a:p>
            <a:r>
              <a:rPr lang="en-US" altLang="en-US" i="1"/>
              <a:t>event evaluation summary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7850" y="365125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US" altLang="en-US"/>
              <a:t>A weak vs strong example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392555"/>
            <a:ext cx="5181600" cy="5465445"/>
          </a:xfrm>
        </p:spPr>
        <p:txBody>
          <a:bodyPr>
            <a:normAutofit fontScale="85000"/>
          </a:bodyPr>
          <a:lstStyle/>
          <a:p>
            <a:r>
              <a:rPr lang="en-US" altLang="en-US" b="1"/>
              <a:t>Weak deliverable</a:t>
            </a:r>
          </a:p>
          <a:p>
            <a:r>
              <a:rPr lang="en-US" altLang="en-US" i="1"/>
              <a:t>“better communication”</a:t>
            </a:r>
          </a:p>
          <a:p>
            <a:r>
              <a:rPr lang="en-US" altLang="en-US" i="1"/>
              <a:t>“a successful project”</a:t>
            </a:r>
          </a:p>
          <a:p>
            <a:r>
              <a:rPr lang="en-US" altLang="en-US" i="1"/>
              <a:t>“helping students”</a:t>
            </a:r>
          </a:p>
          <a:p>
            <a:endParaRPr lang="en-US" altLang="en-US"/>
          </a:p>
          <a:p>
            <a:r>
              <a:rPr lang="en-US" altLang="en-US" b="1"/>
              <a:t>Why weak?</a:t>
            </a:r>
          </a:p>
          <a:p>
            <a:endParaRPr lang="en-US" altLang="en-US"/>
          </a:p>
          <a:p>
            <a:r>
              <a:rPr lang="en-US" altLang="en-US" i="1"/>
              <a:t>too vague</a:t>
            </a:r>
          </a:p>
          <a:p>
            <a:r>
              <a:rPr lang="en-US" altLang="en-US" i="1"/>
              <a:t>not specific</a:t>
            </a:r>
          </a:p>
          <a:p>
            <a:r>
              <a:rPr lang="en-US" altLang="en-US" i="1"/>
              <a:t>difficult to plan</a:t>
            </a:r>
          </a:p>
          <a:p>
            <a:r>
              <a:rPr lang="en-US" altLang="en-US" i="1"/>
              <a:t>difficult to evaluate</a:t>
            </a:r>
          </a:p>
          <a:p>
            <a:endParaRPr lang="en-US" altLang="en-US" i="1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317625"/>
            <a:ext cx="5181600" cy="5204460"/>
          </a:xfrm>
        </p:spPr>
        <p:txBody>
          <a:bodyPr>
            <a:normAutofit fontScale="80000"/>
          </a:bodyPr>
          <a:lstStyle/>
          <a:p>
            <a:r>
              <a:rPr lang="en-US" altLang="en-US" b="1"/>
              <a:t>Stronger deliverable</a:t>
            </a:r>
          </a:p>
          <a:p>
            <a:r>
              <a:rPr lang="en-US" altLang="en-US" i="1"/>
              <a:t>a student information leaflet</a:t>
            </a:r>
          </a:p>
          <a:p>
            <a:r>
              <a:rPr lang="en-US" altLang="en-US" i="1"/>
              <a:t>a one-day networking event</a:t>
            </a:r>
          </a:p>
          <a:p>
            <a:r>
              <a:rPr lang="en-US" altLang="en-US" i="1"/>
              <a:t>a social media campaign plan</a:t>
            </a:r>
          </a:p>
          <a:p>
            <a:r>
              <a:rPr lang="en-US" altLang="en-US" i="1"/>
              <a:t>a feedback report</a:t>
            </a:r>
          </a:p>
          <a:p>
            <a:endParaRPr lang="en-US" altLang="en-US"/>
          </a:p>
          <a:p>
            <a:r>
              <a:rPr lang="en-US" altLang="en-US" b="1"/>
              <a:t>Why stronger?</a:t>
            </a:r>
          </a:p>
          <a:p>
            <a:pPr marL="0" indent="0">
              <a:buNone/>
            </a:pPr>
            <a:endParaRPr lang="en-US" altLang="en-US"/>
          </a:p>
          <a:p>
            <a:r>
              <a:rPr lang="en-US" altLang="en-US" i="1">
                <a:solidFill>
                  <a:srgbClr val="FF0000"/>
                </a:solidFill>
              </a:rPr>
              <a:t>clearer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more visible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easier to organise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easier to evaluate</a:t>
            </a:r>
          </a:p>
          <a:p>
            <a:endParaRPr lang="en-US" altLang="en-US" i="1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altLang="en-US"/>
          </a:p>
          <a:p>
            <a:r>
              <a:rPr lang="en-US" altLang="en-US"/>
              <a:t>A good rule: c</a:t>
            </a:r>
            <a:r>
              <a:rPr lang="en-US" altLang="en-US" i="1"/>
              <a:t>hoose a small number of deliverables that are:</a:t>
            </a:r>
          </a:p>
          <a:p>
            <a:endParaRPr lang="en-US" altLang="en-US" i="1"/>
          </a:p>
          <a:p>
            <a:r>
              <a:rPr lang="en-US" altLang="en-US" i="1"/>
              <a:t>clear</a:t>
            </a:r>
          </a:p>
          <a:p>
            <a:r>
              <a:rPr lang="en-US" altLang="en-US" i="1"/>
              <a:t>realistic</a:t>
            </a:r>
          </a:p>
          <a:p>
            <a:r>
              <a:rPr lang="en-US" altLang="en-US" i="1"/>
              <a:t>achievable within the available time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Deliverables checklist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60475"/>
            <a:ext cx="10515600" cy="4916805"/>
          </a:xfrm>
        </p:spPr>
        <p:txBody>
          <a:bodyPr>
            <a:normAutofit fontScale="80000"/>
          </a:bodyPr>
          <a:lstStyle/>
          <a:p>
            <a:endParaRPr lang="en-US" altLang="en-US"/>
          </a:p>
          <a:p>
            <a:r>
              <a:rPr lang="en-US" altLang="en-US"/>
              <a:t>A good deliverable should be:</a:t>
            </a:r>
          </a:p>
          <a:p>
            <a:endParaRPr lang="en-US" altLang="en-US"/>
          </a:p>
          <a:p>
            <a:r>
              <a:rPr lang="en-US" altLang="en-US" i="1"/>
              <a:t>clear</a:t>
            </a:r>
          </a:p>
          <a:p>
            <a:r>
              <a:rPr lang="en-US" altLang="en-US" i="1"/>
              <a:t>relevant to the aim</a:t>
            </a:r>
          </a:p>
          <a:p>
            <a:r>
              <a:rPr lang="en-US" altLang="en-US" i="1"/>
              <a:t>realistic</a:t>
            </a:r>
          </a:p>
          <a:p>
            <a:r>
              <a:rPr lang="en-US" altLang="en-US" i="1"/>
              <a:t>practical</a:t>
            </a:r>
          </a:p>
          <a:p>
            <a:r>
              <a:rPr lang="en-US" altLang="en-US" i="1"/>
              <a:t>visible or usable</a:t>
            </a:r>
          </a:p>
          <a:p>
            <a:r>
              <a:rPr lang="en-US" altLang="en-US" i="1"/>
              <a:t>achievable within the available time and resources</a:t>
            </a:r>
          </a:p>
          <a:p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If a deliverable is too vague or too ambitious, it should be changed.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/>
              <a:t>Which of the following best describes a project aim?</a:t>
            </a:r>
          </a:p>
          <a:p>
            <a:endParaRPr lang="en-US" altLang="en-US"/>
          </a:p>
          <a:p>
            <a:r>
              <a:rPr lang="en-US" altLang="en-US"/>
              <a:t>A. A detailed schedule of project tasks</a:t>
            </a:r>
          </a:p>
          <a:p>
            <a:r>
              <a:rPr lang="en-US" altLang="en-US"/>
              <a:t>B. The overall purpose of the project</a:t>
            </a:r>
          </a:p>
          <a:p>
            <a:r>
              <a:rPr lang="en-US" altLang="en-US"/>
              <a:t>C. A list of team members</a:t>
            </a:r>
          </a:p>
          <a:p>
            <a:r>
              <a:rPr lang="en-US" altLang="en-US"/>
              <a:t>D. The final budget of the project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/>
              <a:t>Which of the following is most likely to be a deliverable?</a:t>
            </a:r>
          </a:p>
          <a:p>
            <a:endParaRPr lang="en-US" altLang="en-US"/>
          </a:p>
          <a:p>
            <a:r>
              <a:rPr lang="en-US" altLang="en-US"/>
              <a:t>A. Team discussion</a:t>
            </a:r>
          </a:p>
          <a:p>
            <a:r>
              <a:rPr lang="en-US" altLang="en-US"/>
              <a:t>B. Working hard</a:t>
            </a:r>
          </a:p>
          <a:p>
            <a:r>
              <a:rPr lang="en-US" altLang="en-US"/>
              <a:t>C. A completed event plan</a:t>
            </a:r>
          </a:p>
          <a:p>
            <a:r>
              <a:rPr lang="en-US" altLang="en-US"/>
              <a:t>D. Having ideas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/>
              <a:t>Which of the following shows the correct relationship?</a:t>
            </a:r>
          </a:p>
          <a:p>
            <a:endParaRPr lang="en-US" altLang="en-US"/>
          </a:p>
          <a:p>
            <a:r>
              <a:rPr lang="en-US" altLang="en-US"/>
              <a:t>A. Aim = output, Objective = budget, Deliverable = risk</a:t>
            </a:r>
          </a:p>
          <a:p>
            <a:r>
              <a:rPr lang="en-US" altLang="en-US"/>
              <a:t>B. Aim = why, Objective = what to do, Deliverable = what is produced</a:t>
            </a:r>
          </a:p>
          <a:p>
            <a:r>
              <a:rPr lang="en-US" altLang="en-US"/>
              <a:t>C. Aim = task, Objective = topic, Deliverable = idea</a:t>
            </a:r>
          </a:p>
          <a:p>
            <a:r>
              <a:rPr lang="en-US" altLang="en-US"/>
              <a:t>D. Aim = cost, Objective = time, Deliverable = quality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/>
              <a:t>Which of the following is too vague to be a strong deliverable, and why?</a:t>
            </a:r>
          </a:p>
          <a:p>
            <a:endParaRPr lang="en-US" altLang="en-US"/>
          </a:p>
          <a:p>
            <a:r>
              <a:rPr lang="en-US" altLang="en-US"/>
              <a:t>A feedback report</a:t>
            </a:r>
          </a:p>
          <a:p>
            <a:r>
              <a:rPr lang="en-US" altLang="en-US"/>
              <a:t>A social media schedule</a:t>
            </a:r>
          </a:p>
          <a:p>
            <a:r>
              <a:rPr lang="en-US" altLang="en-US"/>
              <a:t>Better communication</a:t>
            </a:r>
          </a:p>
          <a:p>
            <a:r>
              <a:rPr lang="en-US" altLang="en-US"/>
              <a:t>An event plan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925830"/>
            <a:ext cx="10515600" cy="5932170"/>
          </a:xfrm>
        </p:spPr>
        <p:txBody>
          <a:bodyPr>
            <a:normAutofit fontScale="70000"/>
          </a:bodyPr>
          <a:lstStyle/>
          <a:p>
            <a:r>
              <a:rPr lang="en-US" altLang="en-US"/>
              <a:t>A student group says their project is: “To improve student life at university.”</a:t>
            </a:r>
          </a:p>
          <a:p>
            <a:endParaRPr lang="en-US" altLang="en-US"/>
          </a:p>
          <a:p>
            <a:r>
              <a:rPr lang="en-US" altLang="en-US"/>
              <a:t>They then write the following:</a:t>
            </a:r>
          </a:p>
          <a:p>
            <a:r>
              <a:rPr lang="en-US" altLang="en-US"/>
              <a:t>Objective 1: To make students happier</a:t>
            </a:r>
          </a:p>
          <a:p>
            <a:r>
              <a:rPr lang="en-US" altLang="en-US"/>
              <a:t>Objective 2: To improve communication</a:t>
            </a:r>
          </a:p>
          <a:p>
            <a:r>
              <a:rPr lang="en-US" altLang="en-US"/>
              <a:t>Deliverable 1: A successful project</a:t>
            </a:r>
          </a:p>
          <a:p>
            <a:r>
              <a:rPr lang="en-US" altLang="en-US"/>
              <a:t>Deliverable 2: Better student experience</a:t>
            </a:r>
          </a:p>
          <a:p>
            <a:endParaRPr lang="en-US" altLang="en-US"/>
          </a:p>
          <a:p>
            <a:r>
              <a:rPr lang="en-US" altLang="en-US"/>
              <a:t>What is the main problem with this project plan?</a:t>
            </a:r>
          </a:p>
          <a:p>
            <a:endParaRPr lang="en-US" altLang="en-US"/>
          </a:p>
          <a:p>
            <a:r>
              <a:rPr lang="en-US" altLang="en-US"/>
              <a:t>A. The project is too small and too specific</a:t>
            </a:r>
          </a:p>
          <a:p>
            <a:r>
              <a:rPr lang="en-US" altLang="en-US"/>
              <a:t>B. The aim, objectives and deliverables are too vague to guide the project clearly</a:t>
            </a:r>
          </a:p>
          <a:p>
            <a:r>
              <a:rPr lang="en-US" altLang="en-US"/>
              <a:t>C. The project has too many deliverables</a:t>
            </a:r>
          </a:p>
          <a:p>
            <a:r>
              <a:rPr lang="en-US" altLang="en-US"/>
              <a:t>D. The project focuses too much on budget and time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Project Scope?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Project scope means:</a:t>
            </a:r>
          </a:p>
          <a:p>
            <a:endParaRPr lang="en-US" altLang="en-US"/>
          </a:p>
          <a:p>
            <a:r>
              <a:rPr lang="en-US" altLang="en-US" i="1"/>
              <a:t>what the project includes</a:t>
            </a:r>
          </a:p>
          <a:p>
            <a:r>
              <a:rPr lang="en-US" altLang="en-US" i="1"/>
              <a:t>what the project does not include</a:t>
            </a:r>
          </a:p>
          <a:p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Scope helps the team set boundaries.</a:t>
            </a:r>
            <a:endParaRPr lang="en-US" altLang="en-US"/>
          </a:p>
          <a:p>
            <a:r>
              <a:rPr lang="en-US" altLang="en-US" i="1"/>
              <a:t>what work needs to be done</a:t>
            </a:r>
          </a:p>
          <a:p>
            <a:r>
              <a:rPr lang="en-US" altLang="en-US" i="1"/>
              <a:t>what the deliverables are</a:t>
            </a:r>
          </a:p>
          <a:p>
            <a:r>
              <a:rPr lang="en-US" altLang="en-US" i="1"/>
              <a:t>what is outside the responsibility of the team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Why does scope matter?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0000"/>
          </a:bodyPr>
          <a:lstStyle/>
          <a:p>
            <a:endParaRPr lang="en-US" altLang="en-US"/>
          </a:p>
          <a:p>
            <a:r>
              <a:rPr lang="en-US" altLang="en-US"/>
              <a:t>Scope matters because it helps to:</a:t>
            </a:r>
          </a:p>
          <a:p>
            <a:endParaRPr lang="en-US" altLang="en-US"/>
          </a:p>
          <a:p>
            <a:r>
              <a:rPr lang="en-US" altLang="en-US" i="1"/>
              <a:t>keep the project focused</a:t>
            </a:r>
          </a:p>
          <a:p>
            <a:r>
              <a:rPr lang="en-US" altLang="en-US" i="1"/>
              <a:t>avoid unnecessary work</a:t>
            </a:r>
          </a:p>
          <a:p>
            <a:r>
              <a:rPr lang="en-US" altLang="en-US" i="1"/>
              <a:t>manage expectations</a:t>
            </a:r>
          </a:p>
          <a:p>
            <a:r>
              <a:rPr lang="en-US" altLang="en-US" i="1"/>
              <a:t>support planning and scheduling</a:t>
            </a:r>
          </a:p>
          <a:p>
            <a:r>
              <a:rPr lang="en-US" altLang="en-US" i="1"/>
              <a:t>reduce confusion and</a:t>
            </a:r>
            <a:r>
              <a:rPr lang="en-US" altLang="en-US" i="1">
                <a:solidFill>
                  <a:srgbClr val="FF0000"/>
                </a:solidFill>
              </a:rPr>
              <a:t> scope creep</a:t>
            </a:r>
            <a:endParaRPr lang="en-US" altLang="en-US" i="1"/>
          </a:p>
          <a:p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If the scope is unclear, the project can become too large, too vague or difficult to manage.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/>
              <a:t>What is the project trying to achieve? - </a:t>
            </a:r>
            <a:r>
              <a:rPr lang="en-US" altLang="en-US">
                <a:solidFill>
                  <a:srgbClr val="FF0000"/>
                </a:solidFill>
              </a:rPr>
              <a:t>the aim</a:t>
            </a:r>
          </a:p>
          <a:p>
            <a:r>
              <a:rPr lang="en-US" altLang="en-US"/>
              <a:t>What is included in the project? - </a:t>
            </a:r>
            <a:r>
              <a:rPr lang="en-US" altLang="en-US">
                <a:solidFill>
                  <a:srgbClr val="FF0000"/>
                </a:solidFill>
              </a:rPr>
              <a:t>the objectives</a:t>
            </a:r>
          </a:p>
          <a:p>
            <a:r>
              <a:rPr lang="en-US" altLang="en-US"/>
              <a:t>What are the main deliverables? - </a:t>
            </a:r>
            <a:r>
              <a:rPr lang="en-US" altLang="en-US">
                <a:solidFill>
                  <a:srgbClr val="FF0000"/>
                </a:solidFill>
              </a:rPr>
              <a:t>the expected deliverables</a:t>
            </a:r>
          </a:p>
          <a:p>
            <a:r>
              <a:rPr lang="en-US" altLang="en-US">
                <a:sym typeface="+mn-ea"/>
              </a:rPr>
              <a:t>What is not included in the project? - </a:t>
            </a:r>
            <a:r>
              <a:rPr lang="en-US" altLang="en-US">
                <a:solidFill>
                  <a:srgbClr val="FF0000"/>
                </a:solidFill>
                <a:sym typeface="+mn-ea"/>
              </a:rPr>
              <a:t>define the scope</a:t>
            </a:r>
            <a:endParaRPr lang="en-US" altLang="en-US"/>
          </a:p>
          <a:p>
            <a:r>
              <a:rPr lang="en-US" altLang="en-US"/>
              <a:t>Is the project realistic in terms of time, resources and quality? - </a:t>
            </a:r>
            <a:r>
              <a:rPr lang="en-US" altLang="en-US">
                <a:solidFill>
                  <a:srgbClr val="FF0000"/>
                </a:solidFill>
              </a:rPr>
              <a:t>the stakeholders / sponsor; the resources available; the time available</a:t>
            </a:r>
            <a:r>
              <a:rPr lang="en-US" altLang="en-US"/>
              <a:t>.</a:t>
            </a:r>
          </a:p>
          <a:p>
            <a:endParaRPr lang="en-US" altLang="en-US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/>
              <a:t>the aim</a:t>
            </a:r>
          </a:p>
          <a:p>
            <a:r>
              <a:rPr lang="en-US" altLang="en-US"/>
              <a:t>the objectives</a:t>
            </a:r>
          </a:p>
          <a:p>
            <a:r>
              <a:rPr lang="en-US" altLang="en-US"/>
              <a:t>the expected deliverables</a:t>
            </a:r>
          </a:p>
          <a:p>
            <a:r>
              <a:rPr lang="en-US" altLang="en-US"/>
              <a:t>the stakeholders / sponsor</a:t>
            </a:r>
          </a:p>
          <a:p>
            <a:r>
              <a:rPr lang="en-US" altLang="en-US"/>
              <a:t>the resources available</a:t>
            </a:r>
          </a:p>
          <a:p>
            <a:r>
              <a:rPr lang="en-US" altLang="en-US"/>
              <a:t>the time available.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Project Scope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/>
              <a:t>Clarify the aim</a:t>
            </a:r>
          </a:p>
          <a:p>
            <a:r>
              <a:rPr lang="en-US" altLang="en-US"/>
              <a:t>Write the objectives</a:t>
            </a:r>
          </a:p>
          <a:p>
            <a:r>
              <a:rPr lang="en-US" altLang="en-US"/>
              <a:t>Identify the deliverables</a:t>
            </a:r>
          </a:p>
          <a:p>
            <a:r>
              <a:rPr lang="en-US" altLang="en-US"/>
              <a:t>Define the scope</a:t>
            </a:r>
          </a:p>
          <a:p>
            <a:r>
              <a:rPr lang="en-US" altLang="en-US"/>
              <a:t>Use the Iron Triangle to test whether the project is workable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sym typeface="+mn-ea"/>
              </a:rPr>
              <a:t>Define the scope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24305"/>
            <a:ext cx="10515600" cy="5260340"/>
          </a:xfrm>
        </p:spPr>
        <p:txBody>
          <a:bodyPr>
            <a:normAutofit fontScale="60000"/>
          </a:bodyPr>
          <a:lstStyle/>
          <a:p>
            <a:r>
              <a:rPr lang="en-US" altLang="en-US"/>
              <a:t>A simple way to understand scope: you already have:</a:t>
            </a:r>
          </a:p>
          <a:p>
            <a:endParaRPr lang="en-US" altLang="en-US"/>
          </a:p>
          <a:p>
            <a:r>
              <a:rPr lang="en-US" altLang="en-US"/>
              <a:t>Aim = the overall purpose</a:t>
            </a:r>
          </a:p>
          <a:p>
            <a:r>
              <a:rPr lang="en-US" altLang="en-US"/>
              <a:t>Objectives = the steps or targets</a:t>
            </a:r>
          </a:p>
          <a:p>
            <a:r>
              <a:rPr lang="en-US" altLang="en-US"/>
              <a:t>Deliverables = the outputs</a:t>
            </a:r>
          </a:p>
          <a:p>
            <a:endParaRPr lang="en-US" altLang="en-US"/>
          </a:p>
          <a:p>
            <a:r>
              <a:rPr lang="en-US" altLang="en-US"/>
              <a:t>Now you need:</a:t>
            </a:r>
          </a:p>
          <a:p>
            <a:r>
              <a:rPr lang="en-US" altLang="en-US">
                <a:solidFill>
                  <a:srgbClr val="FF0000"/>
                </a:solidFill>
              </a:rPr>
              <a:t>Scope = the boundaries of the project</a:t>
            </a:r>
          </a:p>
          <a:p>
            <a:pPr marL="0" indent="0">
              <a:buNone/>
            </a:pPr>
            <a:endParaRPr lang="en-US" altLang="en-US"/>
          </a:p>
          <a:p>
            <a:r>
              <a:rPr lang="en-US" altLang="en-US"/>
              <a:t>Scope tells us:</a:t>
            </a:r>
          </a:p>
          <a:p>
            <a:endParaRPr lang="en-US" altLang="en-US"/>
          </a:p>
          <a:p>
            <a:r>
              <a:rPr lang="en-US" altLang="en-US" i="1"/>
              <a:t>what work belongs inside the project</a:t>
            </a:r>
          </a:p>
          <a:p>
            <a:r>
              <a:rPr lang="en-US" altLang="en-US" i="1"/>
              <a:t>what work stays outside the project</a:t>
            </a:r>
          </a:p>
          <a:p>
            <a:r>
              <a:rPr lang="en-US" altLang="en-US" i="1"/>
              <a:t>how big or small the project should be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How to define scope: step by step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91615"/>
            <a:ext cx="10515600" cy="5299075"/>
          </a:xfrm>
        </p:spPr>
        <p:txBody>
          <a:bodyPr>
            <a:noAutofit/>
          </a:bodyPr>
          <a:lstStyle/>
          <a:p>
            <a:endParaRPr lang="en-US" altLang="en-US" sz="1500"/>
          </a:p>
          <a:p>
            <a:r>
              <a:rPr lang="en-US" altLang="en-US" sz="1500"/>
              <a:t>Step 1: Start with the aim</a:t>
            </a:r>
          </a:p>
          <a:p>
            <a:r>
              <a:rPr lang="en-US" altLang="en-US" sz="1500"/>
              <a:t>Step 2: Look at the objectives</a:t>
            </a:r>
          </a:p>
          <a:p>
            <a:r>
              <a:rPr lang="en-US" altLang="en-US" sz="1500"/>
              <a:t>Step 3: List the main deliverables</a:t>
            </a:r>
          </a:p>
          <a:p>
            <a:r>
              <a:rPr lang="en-US" altLang="en-US" sz="1500"/>
              <a:t>Step 4 Ask:</a:t>
            </a:r>
          </a:p>
          <a:p>
            <a:endParaRPr lang="en-US" altLang="en-US" sz="1500"/>
          </a:p>
          <a:p>
            <a:r>
              <a:rPr lang="en-US" altLang="en-US" sz="1500" i="1">
                <a:solidFill>
                  <a:srgbClr val="FF0000"/>
                </a:solidFill>
              </a:rPr>
              <a:t>What must we include to achieve this project?</a:t>
            </a:r>
          </a:p>
          <a:p>
            <a:r>
              <a:rPr lang="en-US" altLang="en-US" sz="1500" i="1">
                <a:solidFill>
                  <a:srgbClr val="FF0000"/>
                </a:solidFill>
              </a:rPr>
              <a:t>What is not necessary?</a:t>
            </a:r>
          </a:p>
          <a:p>
            <a:r>
              <a:rPr lang="en-US" altLang="en-US" sz="1500" i="1">
                <a:solidFill>
                  <a:srgbClr val="FF0000"/>
                </a:solidFill>
              </a:rPr>
              <a:t>What is unrealistic for this module?</a:t>
            </a:r>
          </a:p>
          <a:p>
            <a:endParaRPr lang="en-US" altLang="en-US" sz="1500"/>
          </a:p>
          <a:p>
            <a:r>
              <a:rPr lang="en-US" altLang="en-US" sz="1500"/>
              <a:t>Step 5: Write a short</a:t>
            </a:r>
            <a:r>
              <a:rPr lang="en-US" altLang="en-US" sz="1500">
                <a:solidFill>
                  <a:srgbClr val="FF0000"/>
                </a:solidFill>
              </a:rPr>
              <a:t> scope statement</a:t>
            </a:r>
          </a:p>
          <a:p>
            <a:endParaRPr lang="en-US" altLang="en-US" sz="1500"/>
          </a:p>
          <a:p>
            <a:r>
              <a:rPr lang="en-US" altLang="en-US" sz="1500"/>
              <a:t>Step 6: Create an</a:t>
            </a:r>
            <a:r>
              <a:rPr lang="en-US" altLang="en-US" sz="1500">
                <a:solidFill>
                  <a:srgbClr val="FF0000"/>
                </a:solidFill>
              </a:rPr>
              <a:t> In Scope / Out of Scope table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Tool 1: Scope Statement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US" altLang="en-US"/>
          </a:p>
          <a:p>
            <a:r>
              <a:rPr lang="en-US" altLang="en-US"/>
              <a:t>A scope statement is a short paragraph that explains:</a:t>
            </a:r>
          </a:p>
          <a:p>
            <a:r>
              <a:rPr lang="en-US" altLang="en-US" i="1"/>
              <a:t>what the project will do</a:t>
            </a:r>
          </a:p>
          <a:p>
            <a:r>
              <a:rPr lang="en-US" altLang="en-US" i="1"/>
              <a:t>who it is for</a:t>
            </a:r>
          </a:p>
          <a:p>
            <a:r>
              <a:rPr lang="en-US" altLang="en-US" i="1"/>
              <a:t>what the main deliverables are</a:t>
            </a:r>
          </a:p>
          <a:p>
            <a:r>
              <a:rPr lang="en-US" altLang="en-US" i="1"/>
              <a:t>what the project is limited to</a:t>
            </a:r>
          </a:p>
          <a:p>
            <a:endParaRPr lang="en-US" altLang="en-US" i="1"/>
          </a:p>
          <a:p>
            <a:r>
              <a:rPr lang="en-US" altLang="en-US" b="1">
                <a:solidFill>
                  <a:srgbClr val="FF0000"/>
                </a:solidFill>
              </a:rPr>
              <a:t>A simple sentence frame:</a:t>
            </a:r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This project will focus on… for… by producing… within…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Example of a scope statement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Project: student networking event</a:t>
            </a:r>
          </a:p>
          <a:p>
            <a:endParaRPr lang="en-US" altLang="en-US"/>
          </a:p>
          <a:p>
            <a:r>
              <a:rPr lang="en-US" altLang="en-US"/>
              <a:t>Scope statement:</a:t>
            </a:r>
          </a:p>
          <a:p>
            <a:endParaRPr lang="en-US" altLang="en-US"/>
          </a:p>
          <a:p>
            <a:r>
              <a:rPr lang="en-US" altLang="en-US" i="1">
                <a:solidFill>
                  <a:srgbClr val="FF0000"/>
                </a:solidFill>
              </a:rPr>
              <a:t>This project will focus on</a:t>
            </a:r>
            <a:r>
              <a:rPr lang="en-US" altLang="en-US" b="1" i="1">
                <a:solidFill>
                  <a:srgbClr val="FF0000"/>
                </a:solidFill>
              </a:rPr>
              <a:t> organising a small networking event</a:t>
            </a:r>
            <a:r>
              <a:rPr lang="en-US" altLang="en-US" i="1">
                <a:solidFill>
                  <a:srgbClr val="FF0000"/>
                </a:solidFill>
              </a:rPr>
              <a:t> for </a:t>
            </a:r>
            <a:r>
              <a:rPr lang="en-US" altLang="en-US" b="1" i="1">
                <a:solidFill>
                  <a:srgbClr val="FF0000"/>
                </a:solidFill>
              </a:rPr>
              <a:t>students and local employers</a:t>
            </a:r>
            <a:r>
              <a:rPr lang="en-US" altLang="en-US" i="1">
                <a:solidFill>
                  <a:srgbClr val="FF0000"/>
                </a:solidFill>
              </a:rPr>
              <a:t>. The project will include </a:t>
            </a:r>
            <a:r>
              <a:rPr lang="en-US" altLang="en-US" b="1" i="1">
                <a:solidFill>
                  <a:srgbClr val="FF0000"/>
                </a:solidFill>
              </a:rPr>
              <a:t>planning the event, promoting it, coordinating invitations, and collecting feedback afterwards.</a:t>
            </a:r>
            <a:r>
              <a:rPr lang="en-US" altLang="en-US" i="1">
                <a:solidFill>
                  <a:srgbClr val="FF0000"/>
                </a:solidFill>
              </a:rPr>
              <a:t> It will</a:t>
            </a:r>
            <a:r>
              <a:rPr lang="en-US" altLang="en-US" b="1" i="1">
                <a:solidFill>
                  <a:srgbClr val="FF0000"/>
                </a:solidFill>
              </a:rPr>
              <a:t> not include</a:t>
            </a:r>
            <a:r>
              <a:rPr lang="en-US" altLang="en-US" i="1">
                <a:solidFill>
                  <a:srgbClr val="FF0000"/>
                </a:solidFill>
              </a:rPr>
              <a:t> long-term employability services or wider institutional policy changes.</a:t>
            </a:r>
          </a:p>
          <a:p>
            <a:endParaRPr lang="en-US" altLang="en-US"/>
          </a:p>
          <a:p>
            <a:r>
              <a:rPr lang="en-US" altLang="en-US" i="1"/>
              <a:t>This is short, clear, and realistic.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Tool 2: In Scope / Out of Scope Table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/>
          </a:p>
          <a:p>
            <a:r>
              <a:rPr lang="en-US" altLang="en-US"/>
              <a:t>One of the easiest and best tools for Week 2 is this:</a:t>
            </a:r>
          </a:p>
        </p:txBody>
      </p:sp>
      <p:graphicFrame>
        <p:nvGraphicFramePr>
          <p:cNvPr id="4" name="Table 3"/>
          <p:cNvGraphicFramePr/>
          <p:nvPr/>
        </p:nvGraphicFramePr>
        <p:xfrm>
          <a:off x="1223645" y="3061335"/>
          <a:ext cx="8945880" cy="2372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729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729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155065">
                <a:tc>
                  <a:txBody>
                    <a:bodyPr/>
                    <a:lstStyle/>
                    <a:p>
                      <a:r>
                        <a:rPr sz="1100"/>
                        <a:t>In Scope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1100"/>
                        <a:t>Out of Scope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17295">
                <a:tc>
                  <a:txBody>
                    <a:bodyPr/>
                    <a:lstStyle/>
                    <a:p>
                      <a:r>
                        <a:rPr sz="1100"/>
                        <a:t>What the project will cover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1100"/>
                        <a:t>What the project will not cover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Example: In Scope / Out of Scope Table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70635"/>
            <a:ext cx="10515600" cy="4906645"/>
          </a:xfrm>
        </p:spPr>
        <p:txBody>
          <a:bodyPr/>
          <a:lstStyle/>
          <a:p>
            <a:r>
              <a:rPr lang="en-US" altLang="en-US"/>
              <a:t>Project: Charity fundraising event</a:t>
            </a:r>
          </a:p>
          <a:p>
            <a:pPr marL="0" indent="0">
              <a:buNone/>
            </a:pPr>
            <a:endParaRPr lang="en-US" altLang="en-US"/>
          </a:p>
        </p:txBody>
      </p:sp>
      <p:graphicFrame>
        <p:nvGraphicFramePr>
          <p:cNvPr id="4" name="Table 3"/>
          <p:cNvGraphicFramePr/>
          <p:nvPr/>
        </p:nvGraphicFramePr>
        <p:xfrm>
          <a:off x="1457325" y="1968500"/>
          <a:ext cx="8534400" cy="44157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67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67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35965">
                <a:tc>
                  <a:txBody>
                    <a:bodyPr/>
                    <a:lstStyle/>
                    <a:p>
                      <a:r>
                        <a:rPr sz="1600" b="1"/>
                        <a:t>In Scope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1600" b="1"/>
                        <a:t>Out of Scope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35965">
                <a:tc>
                  <a:txBody>
                    <a:bodyPr/>
                    <a:lstStyle/>
                    <a:p>
                      <a:r>
                        <a:rPr sz="1600" b="1"/>
                        <a:t>Choosing the event format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1600" b="1"/>
                        <a:t>Managing the charity’s long-term finances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35965">
                <a:tc>
                  <a:txBody>
                    <a:bodyPr/>
                    <a:lstStyle/>
                    <a:p>
                      <a:r>
                        <a:rPr sz="1600" b="1"/>
                        <a:t>Promoting the event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1600" b="1"/>
                        <a:t>Running future annual campaigns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35965">
                <a:tc>
                  <a:txBody>
                    <a:bodyPr/>
                    <a:lstStyle/>
                    <a:p>
                      <a:r>
                        <a:rPr sz="1600" b="1"/>
                        <a:t>Organising group roles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1600" b="1"/>
                        <a:t>Redesigning the charity’s website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35965">
                <a:tc>
                  <a:txBody>
                    <a:bodyPr/>
                    <a:lstStyle/>
                    <a:p>
                      <a:r>
                        <a:rPr sz="1600" b="1"/>
                        <a:t>Collecting donations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1600" b="1"/>
                        <a:t>Recruiting permanent staff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35965">
                <a:tc>
                  <a:txBody>
                    <a:bodyPr/>
                    <a:lstStyle/>
                    <a:p>
                      <a:r>
                        <a:rPr sz="1600" b="1"/>
                        <a:t>Evaluating the event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1600" b="1"/>
                        <a:t>Creating a national fundraising strategy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Tool 3: Scope Questions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0000"/>
          </a:bodyPr>
          <a:lstStyle/>
          <a:p>
            <a:endParaRPr lang="en-US" altLang="en-US"/>
          </a:p>
          <a:p>
            <a:r>
              <a:rPr lang="en-US" altLang="en-US"/>
              <a:t>Students can use these questions to define scope:</a:t>
            </a:r>
          </a:p>
          <a:p>
            <a:endParaRPr lang="en-US" altLang="en-US"/>
          </a:p>
          <a:p>
            <a:r>
              <a:rPr lang="en-US" altLang="en-US" i="1">
                <a:solidFill>
                  <a:srgbClr val="FF0000"/>
                </a:solidFill>
              </a:rPr>
              <a:t>What are </a:t>
            </a:r>
            <a:r>
              <a:rPr lang="en-US" altLang="en-US" b="1" i="1">
                <a:solidFill>
                  <a:srgbClr val="FF0000"/>
                </a:solidFill>
              </a:rPr>
              <a:t>we definitely doing?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What are </a:t>
            </a:r>
            <a:r>
              <a:rPr lang="en-US" altLang="en-US" b="1" i="1">
                <a:solidFill>
                  <a:srgbClr val="FF0000"/>
                </a:solidFill>
              </a:rPr>
              <a:t>we definitely not doing?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What is realistic in this module?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What is too large or too ambitious?</a:t>
            </a:r>
          </a:p>
          <a:p>
            <a:r>
              <a:rPr lang="en-US" altLang="en-US" b="1" i="1">
                <a:solidFill>
                  <a:srgbClr val="FF0000"/>
                </a:solidFill>
              </a:rPr>
              <a:t>What outputs must we produce?</a:t>
            </a:r>
          </a:p>
          <a:p>
            <a:r>
              <a:rPr lang="en-US" altLang="en-US" b="1" i="1">
                <a:solidFill>
                  <a:srgbClr val="FF0000"/>
                </a:solidFill>
              </a:rPr>
              <a:t>What can we leave out without damaging the project aim?</a:t>
            </a:r>
          </a:p>
          <a:p>
            <a:endParaRPr lang="en-US" altLang="en-US"/>
          </a:p>
          <a:p>
            <a:r>
              <a:rPr lang="en-US" altLang="en-US"/>
              <a:t>This helps groups have a more focused discussion.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A practical warning: scope creep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/>
          </a:bodyPr>
          <a:lstStyle/>
          <a:p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Scope creep means the project slowly becomes bigger and bigger.</a:t>
            </a:r>
          </a:p>
          <a:p>
            <a:endParaRPr lang="en-US" altLang="en-US">
              <a:solidFill>
                <a:srgbClr val="FF0000"/>
              </a:solidFill>
            </a:endParaRPr>
          </a:p>
          <a:p>
            <a:r>
              <a:rPr lang="en-US" altLang="en-US"/>
              <a:t>extra tasks</a:t>
            </a:r>
          </a:p>
          <a:p>
            <a:r>
              <a:rPr lang="en-US" altLang="en-US"/>
              <a:t>extra targets</a:t>
            </a:r>
          </a:p>
          <a:p>
            <a:r>
              <a:rPr lang="en-US" altLang="en-US"/>
              <a:t>extra outputs</a:t>
            </a:r>
          </a:p>
          <a:p>
            <a:r>
              <a:rPr lang="en-US" altLang="en-US"/>
              <a:t>extra audiences</a:t>
            </a:r>
          </a:p>
          <a:p>
            <a:endParaRPr lang="en-US" altLang="en-US"/>
          </a:p>
          <a:p>
            <a:r>
              <a:rPr lang="en-US" altLang="en-US"/>
              <a:t>Why is this a problem?</a:t>
            </a:r>
          </a:p>
          <a:p>
            <a:r>
              <a:rPr lang="en-US" altLang="en-US"/>
              <a:t>unrealistic</a:t>
            </a:r>
          </a:p>
          <a:p>
            <a:r>
              <a:rPr lang="en-US" altLang="en-US"/>
              <a:t>harder to manage</a:t>
            </a:r>
          </a:p>
          <a:p>
            <a:r>
              <a:rPr lang="en-US" altLang="en-US"/>
              <a:t>weaker in quality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How to avoid scope creep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41425"/>
            <a:ext cx="10515600" cy="4935855"/>
          </a:xfrm>
        </p:spPr>
        <p:txBody>
          <a:bodyPr>
            <a:normAutofit fontScale="80000"/>
          </a:bodyPr>
          <a:lstStyle/>
          <a:p>
            <a:endParaRPr lang="en-US" altLang="en-US"/>
          </a:p>
          <a:p>
            <a:r>
              <a:rPr lang="en-US" altLang="en-US"/>
              <a:t>To control scope, students should:</a:t>
            </a:r>
          </a:p>
          <a:p>
            <a:endParaRPr lang="en-US" altLang="en-US"/>
          </a:p>
          <a:p>
            <a:r>
              <a:rPr lang="en-US" altLang="en-US" i="1"/>
              <a:t>keep </a:t>
            </a:r>
            <a:r>
              <a:rPr lang="en-US" altLang="en-US" i="1">
                <a:solidFill>
                  <a:srgbClr val="FF0000"/>
                </a:solidFill>
              </a:rPr>
              <a:t>returning to the aim</a:t>
            </a:r>
          </a:p>
          <a:p>
            <a:r>
              <a:rPr lang="en-US" altLang="en-US" i="1"/>
              <a:t>check whether</a:t>
            </a:r>
            <a:r>
              <a:rPr lang="en-US" altLang="en-US" i="1">
                <a:solidFill>
                  <a:srgbClr val="FF0000"/>
                </a:solidFill>
              </a:rPr>
              <a:t> each task supports the objectives</a:t>
            </a:r>
            <a:endParaRPr lang="en-US" altLang="en-US" i="1"/>
          </a:p>
          <a:p>
            <a:r>
              <a:rPr lang="en-US" altLang="en-US" i="1">
                <a:solidFill>
                  <a:srgbClr val="FF0000"/>
                </a:solidFill>
              </a:rPr>
              <a:t>focus on the main deliverables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remove anything unnecessary</a:t>
            </a:r>
          </a:p>
          <a:p>
            <a:r>
              <a:rPr lang="en-US" altLang="en-US" i="1"/>
              <a:t>keep the project</a:t>
            </a:r>
            <a:r>
              <a:rPr lang="en-US" altLang="en-US" i="1">
                <a:solidFill>
                  <a:srgbClr val="FF0000"/>
                </a:solidFill>
              </a:rPr>
              <a:t> small and manageable</a:t>
            </a:r>
          </a:p>
          <a:p>
            <a:endParaRPr lang="en-US" altLang="en-US"/>
          </a:p>
          <a:p>
            <a:r>
              <a:rPr lang="en-US" altLang="en-US"/>
              <a:t>A useful rule: </a:t>
            </a:r>
            <a:r>
              <a:rPr lang="en-US" altLang="en-US">
                <a:solidFill>
                  <a:srgbClr val="FF0000"/>
                </a:solidFill>
              </a:rPr>
              <a:t>just because something is a good idea does not mean it belongs in the project.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Example 1: Social media campaign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0000"/>
          </a:bodyPr>
          <a:lstStyle/>
          <a:p>
            <a:endParaRPr lang="en-US" altLang="en-US"/>
          </a:p>
          <a:p>
            <a:r>
              <a:rPr lang="en-US" altLang="en-US" b="1"/>
              <a:t>Aim:</a:t>
            </a:r>
            <a:r>
              <a:rPr lang="en-US" altLang="en-US"/>
              <a:t> To raise awareness of a small organisation through a short social media campaign.</a:t>
            </a:r>
          </a:p>
          <a:p>
            <a:endParaRPr lang="en-US" altLang="en-US"/>
          </a:p>
          <a:p>
            <a:r>
              <a:rPr lang="en-US" altLang="en-US" b="1"/>
              <a:t>Deliverables:</a:t>
            </a:r>
          </a:p>
          <a:p>
            <a:r>
              <a:rPr lang="en-US" altLang="en-US" i="1"/>
              <a:t>content plan</a:t>
            </a:r>
          </a:p>
          <a:p>
            <a:r>
              <a:rPr lang="en-US" altLang="en-US" i="1"/>
              <a:t>set of posts</a:t>
            </a:r>
          </a:p>
          <a:p>
            <a:r>
              <a:rPr lang="en-US" altLang="en-US" i="1"/>
              <a:t>posting schedule</a:t>
            </a:r>
          </a:p>
          <a:p>
            <a:r>
              <a:rPr lang="en-US" altLang="en-US" i="1"/>
              <a:t>engagement summary</a:t>
            </a:r>
          </a:p>
          <a:p>
            <a:r>
              <a:rPr lang="en-US" altLang="en-US" b="1"/>
              <a:t>Scope Statement: </a:t>
            </a:r>
          </a:p>
          <a:p>
            <a:r>
              <a:rPr lang="en-US" altLang="en-US" i="1"/>
              <a:t>The</a:t>
            </a:r>
            <a:r>
              <a:rPr lang="en-US" altLang="en-US" i="1">
                <a:solidFill>
                  <a:srgbClr val="FF0000"/>
                </a:solidFill>
              </a:rPr>
              <a:t> project includes designing </a:t>
            </a:r>
            <a:r>
              <a:rPr lang="en-US" altLang="en-US" i="1"/>
              <a:t>and publishing a short campaign on one social media platform.</a:t>
            </a:r>
            <a:r>
              <a:rPr lang="en-US" altLang="en-US" i="1">
                <a:solidFill>
                  <a:srgbClr val="FF0000"/>
                </a:solidFill>
              </a:rPr>
              <a:t> It does not include </a:t>
            </a:r>
            <a:r>
              <a:rPr lang="en-US" altLang="en-US" i="1"/>
              <a:t>redesigning the organisation’s full marketing strategy, building a website, or running paid advertising.</a:t>
            </a:r>
          </a:p>
          <a:p>
            <a:endParaRPr lang="en-US" altLang="en-US"/>
          </a:p>
          <a:p>
            <a:pPr marL="0" indent="0">
              <a:buNone/>
            </a:pPr>
            <a:endParaRPr lang="en-US" altLang="en-US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Example 2: Student wellbeing campaign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23010"/>
            <a:ext cx="10515600" cy="5577205"/>
          </a:xfrm>
        </p:spPr>
        <p:txBody>
          <a:bodyPr>
            <a:normAutofit fontScale="70000"/>
          </a:bodyPr>
          <a:lstStyle/>
          <a:p>
            <a:endParaRPr lang="en-US" altLang="en-US"/>
          </a:p>
          <a:p>
            <a:r>
              <a:rPr lang="en-US" altLang="en-US" b="1"/>
              <a:t>Aim: </a:t>
            </a:r>
            <a:r>
              <a:rPr lang="en-US" altLang="en-US"/>
              <a:t>To raise awareness of university support services for student wellbeing.</a:t>
            </a:r>
          </a:p>
          <a:p>
            <a:endParaRPr lang="en-US" altLang="en-US"/>
          </a:p>
          <a:p>
            <a:r>
              <a:rPr lang="en-US" altLang="en-US" b="1"/>
              <a:t>Deliverables</a:t>
            </a:r>
          </a:p>
          <a:p>
            <a:r>
              <a:rPr lang="en-US" altLang="en-US" i="1"/>
              <a:t>awareness materials</a:t>
            </a:r>
          </a:p>
          <a:p>
            <a:r>
              <a:rPr lang="en-US" altLang="en-US" i="1"/>
              <a:t>communication plan</a:t>
            </a:r>
          </a:p>
          <a:p>
            <a:r>
              <a:rPr lang="en-US" altLang="en-US" i="1"/>
              <a:t>short campaign activity</a:t>
            </a:r>
          </a:p>
          <a:p>
            <a:r>
              <a:rPr lang="en-US" altLang="en-US" i="1"/>
              <a:t>feedback summary</a:t>
            </a:r>
          </a:p>
          <a:p>
            <a:r>
              <a:rPr lang="en-US" altLang="en-US" b="1"/>
              <a:t>Scope Statement: </a:t>
            </a:r>
            <a:endParaRPr lang="en-US" altLang="en-US"/>
          </a:p>
          <a:p>
            <a:r>
              <a:rPr lang="en-US" altLang="en-US" i="1"/>
              <a:t>The project includes promoting existing support services through a short awareness campaign. It does not include creating new counselling services, changing university policy, or running a year-long support programme.</a:t>
            </a:r>
          </a:p>
          <a:p>
            <a:endParaRPr lang="en-US" altLang="en-US"/>
          </a:p>
          <a:p>
            <a:r>
              <a:rPr lang="en-US" altLang="en-US"/>
              <a:t>This helps students see how to keep projects realistic.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What a good scope should be like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93522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altLang="en-US"/>
          </a:p>
          <a:p>
            <a:r>
              <a:rPr lang="en-US" altLang="en-US" i="1"/>
              <a:t>clear</a:t>
            </a:r>
          </a:p>
          <a:p>
            <a:r>
              <a:rPr lang="en-US" altLang="en-US" i="1"/>
              <a:t>realistic</a:t>
            </a:r>
          </a:p>
          <a:p>
            <a:r>
              <a:rPr lang="en-US" altLang="en-US" i="1"/>
              <a:t>limited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linked to the aim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supported by the objectives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based on the deliverables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suitable</a:t>
            </a:r>
            <a:r>
              <a:rPr lang="en-US" altLang="en-US" i="1"/>
              <a:t> for the time and resources available</a:t>
            </a:r>
          </a:p>
          <a:p>
            <a:pPr marL="0" indent="0">
              <a:buNone/>
            </a:pPr>
            <a:endParaRPr lang="en-US" altLang="en-US"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/>
              <a:t>What does the Iron Triangle mean?</a:t>
            </a:r>
            <a:br>
              <a:rPr lang="en-US" altLang="en-US" dirty="0"/>
            </a:br>
            <a:endParaRPr lang="en-US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endParaRPr lang="en-US" altLang="en-US" sz="1800" dirty="0"/>
          </a:p>
          <a:p>
            <a:r>
              <a:rPr lang="en-US" altLang="en-US" sz="1800" dirty="0"/>
              <a:t>The Iron Triangle helps us understand </a:t>
            </a:r>
            <a:r>
              <a:rPr lang="en-US" altLang="en-US" sz="1800" dirty="0">
                <a:solidFill>
                  <a:srgbClr val="FF0000"/>
                </a:solidFill>
              </a:rPr>
              <a:t>that projects cannot usually have:</a:t>
            </a:r>
          </a:p>
          <a:p>
            <a:endParaRPr lang="en-US" altLang="en-US" sz="1800" dirty="0"/>
          </a:p>
          <a:p>
            <a:r>
              <a:rPr lang="en-US" altLang="en-US" sz="1800" i="1" dirty="0">
                <a:solidFill>
                  <a:srgbClr val="FF0000"/>
                </a:solidFill>
              </a:rPr>
              <a:t>the highest quality</a:t>
            </a:r>
          </a:p>
          <a:p>
            <a:r>
              <a:rPr lang="en-US" altLang="en-US" sz="1800" i="1" dirty="0">
                <a:solidFill>
                  <a:srgbClr val="FF0000"/>
                </a:solidFill>
              </a:rPr>
              <a:t>in the shortest time</a:t>
            </a:r>
          </a:p>
          <a:p>
            <a:r>
              <a:rPr lang="en-US" altLang="en-US" sz="1800" i="1" dirty="0">
                <a:solidFill>
                  <a:srgbClr val="FF0000"/>
                </a:solidFill>
              </a:rPr>
              <a:t>for the lowest cost</a:t>
            </a:r>
          </a:p>
          <a:p>
            <a:endParaRPr lang="en-US" altLang="en-US" sz="1800" dirty="0"/>
          </a:p>
          <a:p>
            <a:r>
              <a:rPr lang="en-US" altLang="en-US" sz="1800" dirty="0"/>
              <a:t>at the same time: project teams therefore need to make choices and</a:t>
            </a:r>
            <a:r>
              <a:rPr lang="en-US" altLang="en-US" sz="1800" dirty="0">
                <a:solidFill>
                  <a:srgbClr val="FF0000"/>
                </a:solidFill>
              </a:rPr>
              <a:t> manage trade-offs.</a:t>
            </a:r>
            <a:endParaRPr lang="en-US" altLang="en-US" sz="1800" dirty="0"/>
          </a:p>
          <a:p>
            <a:endParaRPr lang="en-US" altLang="en-US" sz="1800" dirty="0"/>
          </a:p>
          <a:p>
            <a:r>
              <a:rPr lang="en-US" altLang="en-US" sz="1800" dirty="0"/>
              <a:t>A project must be:</a:t>
            </a:r>
          </a:p>
          <a:p>
            <a:r>
              <a:rPr lang="en-US" altLang="en-US" sz="1800" i="1" dirty="0"/>
              <a:t>completed on time</a:t>
            </a:r>
          </a:p>
          <a:p>
            <a:r>
              <a:rPr lang="en-US" altLang="en-US" sz="1800" i="1" dirty="0"/>
              <a:t>within budget</a:t>
            </a:r>
          </a:p>
          <a:p>
            <a:r>
              <a:rPr lang="en-US" altLang="en-US" sz="1800" i="1" dirty="0"/>
              <a:t>to the required quality standard.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What do the three parts mean?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84275"/>
            <a:ext cx="10515600" cy="5567045"/>
          </a:xfrm>
        </p:spPr>
        <p:txBody>
          <a:bodyPr>
            <a:normAutofit fontScale="82500" lnSpcReduction="20000"/>
          </a:bodyPr>
          <a:lstStyle/>
          <a:p>
            <a:r>
              <a:rPr lang="en-US" altLang="en-US" b="1" dirty="0">
                <a:solidFill>
                  <a:srgbClr val="FF0000"/>
                </a:solidFill>
              </a:rPr>
              <a:t>Time</a:t>
            </a:r>
          </a:p>
          <a:p>
            <a:r>
              <a:rPr lang="en-US" altLang="en-US" b="1" i="1" dirty="0"/>
              <a:t>deadlines</a:t>
            </a:r>
          </a:p>
          <a:p>
            <a:r>
              <a:rPr lang="en-US" altLang="en-US" b="1" i="1" dirty="0"/>
              <a:t>schedule</a:t>
            </a:r>
          </a:p>
          <a:p>
            <a:r>
              <a:rPr lang="en-US" altLang="en-US" b="1" i="1" dirty="0"/>
              <a:t>milestones</a:t>
            </a:r>
          </a:p>
          <a:p>
            <a:r>
              <a:rPr lang="en-US" altLang="en-US" b="1" i="1" dirty="0"/>
              <a:t>how long the project will take</a:t>
            </a:r>
          </a:p>
          <a:p>
            <a:r>
              <a:rPr lang="en-US" altLang="en-US" b="1" dirty="0">
                <a:solidFill>
                  <a:srgbClr val="FF0000"/>
                </a:solidFill>
              </a:rPr>
              <a:t>Cost</a:t>
            </a:r>
          </a:p>
          <a:p>
            <a:r>
              <a:rPr lang="en-US" altLang="en-US" b="1" i="1" dirty="0"/>
              <a:t>money</a:t>
            </a:r>
          </a:p>
          <a:p>
            <a:r>
              <a:rPr lang="en-US" altLang="en-US" b="1" i="1" dirty="0"/>
              <a:t>resources</a:t>
            </a:r>
          </a:p>
          <a:p>
            <a:r>
              <a:rPr lang="en-US" altLang="en-US" b="1" i="1" dirty="0"/>
              <a:t>staff time</a:t>
            </a:r>
          </a:p>
          <a:p>
            <a:r>
              <a:rPr lang="en-US" altLang="en-US" b="1" i="1" dirty="0"/>
              <a:t>materials / equipment</a:t>
            </a:r>
          </a:p>
          <a:p>
            <a:r>
              <a:rPr lang="en-US" altLang="en-US" b="1" dirty="0">
                <a:solidFill>
                  <a:srgbClr val="FF0000"/>
                </a:solidFill>
              </a:rPr>
              <a:t>Quality</a:t>
            </a:r>
          </a:p>
          <a:p>
            <a:r>
              <a:rPr lang="en-US" altLang="en-US" b="1" i="1" dirty="0"/>
              <a:t>how good the final result must be</a:t>
            </a:r>
          </a:p>
          <a:p>
            <a:r>
              <a:rPr lang="en-US" altLang="en-US" b="1" i="1" dirty="0"/>
              <a:t>whether the output is fit for purpose</a:t>
            </a:r>
          </a:p>
          <a:p>
            <a:r>
              <a:rPr lang="en-US" altLang="en-US" b="1" i="1" dirty="0"/>
              <a:t>whether it meets expectations</a:t>
            </a: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Why is it called a “triangle”?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US" altLang="en-US" dirty="0"/>
          </a:p>
          <a:p>
            <a:r>
              <a:rPr lang="en-US" altLang="en-US" sz="3300" dirty="0"/>
              <a:t>If you want to finish the project faster:</a:t>
            </a:r>
          </a:p>
          <a:p>
            <a:r>
              <a:rPr lang="en-US" altLang="en-US" sz="3300" i="1" dirty="0"/>
              <a:t>you may need more staff or more money</a:t>
            </a:r>
          </a:p>
          <a:p>
            <a:r>
              <a:rPr lang="en-US" altLang="en-US" sz="3300" i="1" dirty="0"/>
              <a:t>or you may need to reduce the quality or scale of the project</a:t>
            </a:r>
          </a:p>
          <a:p>
            <a:endParaRPr lang="en-US" altLang="en-US" sz="3300" dirty="0"/>
          </a:p>
          <a:p>
            <a:r>
              <a:rPr lang="en-US" altLang="en-US" sz="3300" dirty="0"/>
              <a:t>If you reduce the budget:</a:t>
            </a:r>
          </a:p>
          <a:p>
            <a:r>
              <a:rPr lang="en-US" altLang="en-US" sz="3300" i="1" dirty="0"/>
              <a:t>you may need more time</a:t>
            </a:r>
          </a:p>
          <a:p>
            <a:r>
              <a:rPr lang="en-US" altLang="en-US" sz="3300" i="1" dirty="0"/>
              <a:t>or you may need to produce a simpler outcome</a:t>
            </a:r>
          </a:p>
          <a:p>
            <a:endParaRPr lang="en-US" altLang="en-US" sz="3300" b="1" dirty="0">
              <a:solidFill>
                <a:srgbClr val="FF0000"/>
              </a:solidFill>
            </a:endParaRPr>
          </a:p>
          <a:p>
            <a:r>
              <a:rPr lang="en-US" altLang="en-US" sz="3300" b="1" dirty="0">
                <a:solidFill>
                  <a:srgbClr val="FF0000"/>
                </a:solidFill>
              </a:rPr>
              <a:t>So the triangle shows that projects involve balancing competing demands.</a:t>
            </a: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20000"/>
          </a:bodyPr>
          <a:lstStyle/>
          <a:p>
            <a:r>
              <a:rPr lang="en-US" altLang="en-US"/>
              <a:t>The Iron Triangle does not define scope by itself but</a:t>
            </a:r>
          </a:p>
          <a:p>
            <a:endParaRPr lang="en-US" altLang="en-US"/>
          </a:p>
          <a:p>
            <a:r>
              <a:rPr lang="en-US" altLang="en-US" i="1"/>
              <a:t>decide the aim</a:t>
            </a:r>
          </a:p>
          <a:p>
            <a:r>
              <a:rPr lang="en-US" altLang="en-US" i="1"/>
              <a:t>write the objectives</a:t>
            </a:r>
          </a:p>
          <a:p>
            <a:r>
              <a:rPr lang="en-US" altLang="en-US" i="1"/>
              <a:t>identify the main deliverables</a:t>
            </a:r>
          </a:p>
          <a:p>
            <a:r>
              <a:rPr lang="en-US" altLang="en-US" i="1"/>
              <a:t>define scope</a:t>
            </a:r>
          </a:p>
          <a:p>
            <a:r>
              <a:rPr lang="en-US" altLang="en-US" i="1"/>
              <a:t>then use the Iron Triangle to </a:t>
            </a:r>
            <a:r>
              <a:rPr lang="en-US" altLang="en-US" i="1">
                <a:solidFill>
                  <a:srgbClr val="FF0000"/>
                </a:solidFill>
              </a:rPr>
              <a:t>test whether the scope is realistic</a:t>
            </a:r>
            <a:endParaRPr lang="en-US" altLang="en-US" i="1"/>
          </a:p>
          <a:p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So the triangle is a checking and balancing tool, not the only scope tool.</a:t>
            </a: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1052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21055">
                <a:tc>
                  <a:txBody>
                    <a:bodyPr/>
                    <a:lstStyle/>
                    <a:p>
                      <a:r>
                        <a:rPr sz="1600" b="1"/>
                        <a:t>Area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1400" b="1"/>
                        <a:t>Questions to ask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1400" b="1"/>
                        <a:t>Our project answer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1055">
                <a:tc>
                  <a:txBody>
                    <a:bodyPr/>
                    <a:lstStyle/>
                    <a:p>
                      <a:r>
                        <a:rPr sz="1600" b="1" i="1"/>
                        <a:t>Time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1600" b="1" i="1"/>
                        <a:t>Can we complete the project in the available time? Are we trying to do too much?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endParaRPr sz="1100"/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1055">
                <a:tc>
                  <a:txBody>
                    <a:bodyPr/>
                    <a:lstStyle/>
                    <a:p>
                      <a:r>
                        <a:rPr sz="1600" b="1" i="1"/>
                        <a:t>Cost / Resources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1600" b="1" i="1"/>
                        <a:t>Do we have enough people, effort, tools, materials or budget?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endParaRPr sz="1100"/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21055">
                <a:tc>
                  <a:txBody>
                    <a:bodyPr/>
                    <a:lstStyle/>
                    <a:p>
                      <a:r>
                        <a:rPr sz="1600" b="1" i="1"/>
                        <a:t>Quality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1600" b="1" i="1"/>
                        <a:t>Can we still produce a good and useful result? Are our expectations realistic?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endParaRPr sz="1100"/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21055">
                <a:tc>
                  <a:txBody>
                    <a:bodyPr/>
                    <a:lstStyle/>
                    <a:p>
                      <a:r>
                        <a:rPr sz="1600" b="1" i="1"/>
                        <a:t>Overall judgement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1600" b="1" i="1"/>
                        <a:t>Is the project realistic and manageable? Do we need to reduce the scope?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endParaRPr sz="1100"/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/>
          </a:bodyPr>
          <a:lstStyle/>
          <a:p>
            <a:r>
              <a:rPr lang="en-US" altLang="en-US"/>
              <a:t>A group says their project is:</a:t>
            </a:r>
          </a:p>
          <a:p>
            <a:endParaRPr lang="en-US" altLang="en-US"/>
          </a:p>
          <a:p>
            <a:r>
              <a:rPr lang="en-US" altLang="en-US"/>
              <a:t>“To improve student wellbeing at university by organising events, redesigning support services, creating a new app, running a social media campaign, and collecting survey data from all students.”</a:t>
            </a:r>
          </a:p>
          <a:p>
            <a:endParaRPr lang="en-US" altLang="en-US"/>
          </a:p>
          <a:p>
            <a:r>
              <a:rPr lang="en-US" altLang="en-US"/>
              <a:t>What is the main problem with this project idea?</a:t>
            </a:r>
          </a:p>
          <a:p>
            <a:endParaRPr lang="en-US" altLang="en-US"/>
          </a:p>
          <a:p>
            <a:r>
              <a:rPr lang="en-US" altLang="en-US"/>
              <a:t>A. The project has too much quality</a:t>
            </a:r>
          </a:p>
          <a:p>
            <a:r>
              <a:rPr lang="en-US" altLang="en-US"/>
              <a:t>B. The project scope is too broad and unrealistic</a:t>
            </a:r>
          </a:p>
          <a:p>
            <a:r>
              <a:rPr lang="en-US" altLang="en-US"/>
              <a:t>C. The project has too few stakeholders</a:t>
            </a:r>
          </a:p>
          <a:p>
            <a:r>
              <a:rPr lang="en-US" altLang="en-US"/>
              <a:t>D. The project has too many objectives but no aim</a:t>
            </a: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586409"/>
            <a:ext cx="10515600" cy="5590554"/>
          </a:xfrm>
        </p:spPr>
        <p:txBody>
          <a:bodyPr>
            <a:noAutofit/>
          </a:bodyPr>
          <a:lstStyle/>
          <a:p>
            <a:r>
              <a:rPr lang="en-US" altLang="en-US" sz="2400" dirty="0"/>
              <a:t>A group defines their project scope like this:</a:t>
            </a:r>
          </a:p>
          <a:p>
            <a:endParaRPr lang="en-US" altLang="en-US" sz="2400" dirty="0"/>
          </a:p>
          <a:p>
            <a:r>
              <a:rPr lang="en-US" altLang="en-US" sz="2400" dirty="0"/>
              <a:t>In scope: planning and promoting a one-day networking event</a:t>
            </a:r>
          </a:p>
          <a:p>
            <a:r>
              <a:rPr lang="en-US" altLang="en-US" sz="2400" dirty="0"/>
              <a:t>Out of scope: long-term employability policy changes, repeated future events, and redesigning careers services</a:t>
            </a:r>
          </a:p>
          <a:p>
            <a:endParaRPr lang="en-US" altLang="en-US" sz="2400" dirty="0"/>
          </a:p>
          <a:p>
            <a:r>
              <a:rPr lang="en-US" altLang="en-US" sz="2400" dirty="0"/>
              <a:t>What is the best judgement?</a:t>
            </a:r>
          </a:p>
          <a:p>
            <a:endParaRPr lang="en-US" altLang="en-US" sz="2400" dirty="0"/>
          </a:p>
          <a:p>
            <a:r>
              <a:rPr lang="en-US" altLang="en-US" sz="2400" dirty="0"/>
              <a:t>A. The scope is weak because it excludes too much</a:t>
            </a:r>
          </a:p>
          <a:p>
            <a:r>
              <a:rPr lang="en-US" altLang="en-US" sz="2400" dirty="0"/>
              <a:t>B. The scope is clear because it sets realistic boundaries</a:t>
            </a:r>
          </a:p>
          <a:p>
            <a:r>
              <a:rPr lang="en-US" altLang="en-US" sz="2400" dirty="0"/>
              <a:t>C. The scope is wrong because projects should not exclude anything</a:t>
            </a:r>
          </a:p>
          <a:p>
            <a:r>
              <a:rPr lang="en-US" altLang="en-US" sz="2400" dirty="0"/>
              <a:t>D. The scope is too broad because it focuses on only one event</a:t>
            </a: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/>
              <a:t>Which of the following best explains the relationship between scope and the Iron Triangle?</a:t>
            </a:r>
          </a:p>
          <a:p>
            <a:endParaRPr lang="en-US" altLang="en-US"/>
          </a:p>
          <a:p>
            <a:r>
              <a:rPr lang="en-US" altLang="en-US"/>
              <a:t>A. Scope and the Iron Triangle are exactly the same thing</a:t>
            </a:r>
          </a:p>
          <a:p>
            <a:r>
              <a:rPr lang="en-US" altLang="en-US"/>
              <a:t>B. The Iron Triangle creates the project aim and objectives</a:t>
            </a:r>
          </a:p>
          <a:p>
            <a:r>
              <a:rPr lang="en-US" altLang="en-US"/>
              <a:t>C. Scope defines the boundaries of the project, and the Iron Triangle helps test whether that scope is realistic</a:t>
            </a:r>
          </a:p>
          <a:p>
            <a:r>
              <a:rPr lang="en-US" altLang="en-US"/>
              <a:t>D. Scope is only about cost, and the Iron Triangle is only about quality</a:t>
            </a:r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/>
              <a:t>What does the Iron Triangle help us do?</a:t>
            </a:r>
          </a:p>
          <a:p>
            <a:r>
              <a:rPr lang="en-US" altLang="en-US"/>
              <a:t>A. Replace the project aim</a:t>
            </a:r>
          </a:p>
          <a:p>
            <a:r>
              <a:rPr lang="en-US" altLang="en-US"/>
              <a:t>B. Test whether the project is realistic</a:t>
            </a:r>
          </a:p>
          <a:p>
            <a:r>
              <a:rPr lang="en-US" altLang="en-US"/>
              <a:t>C. Create stakeholders</a:t>
            </a:r>
          </a:p>
          <a:p>
            <a:r>
              <a:rPr lang="en-US" altLang="en-US"/>
              <a:t>D. Avoid all risks</a:t>
            </a: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Group Dicussion Output of Week 2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884466"/>
              </p:ext>
            </p:extLst>
          </p:nvPr>
        </p:nvGraphicFramePr>
        <p:xfrm>
          <a:off x="838200" y="1430655"/>
          <a:ext cx="10515600" cy="47420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87045">
                <a:tc>
                  <a:txBody>
                    <a:bodyPr/>
                    <a:lstStyle/>
                    <a:p>
                      <a:r>
                        <a:rPr sz="1800"/>
                        <a:t>Output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1800"/>
                        <a:t>What your group needs to produce today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7680">
                <a:tc>
                  <a:txBody>
                    <a:bodyPr/>
                    <a:lstStyle/>
                    <a:p>
                      <a:r>
                        <a:rPr sz="2000"/>
                        <a:t>1. Project Aim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2000"/>
                        <a:t>Write one clear aim for your shared project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7680">
                <a:tc>
                  <a:txBody>
                    <a:bodyPr/>
                    <a:lstStyle/>
                    <a:p>
                      <a:r>
                        <a:rPr sz="2000"/>
                        <a:t>2. Project Objectives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2000"/>
                        <a:t>Write 2–4 objectives that help achieve the aim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3390">
                <a:tc>
                  <a:txBody>
                    <a:bodyPr/>
                    <a:lstStyle/>
                    <a:p>
                      <a:r>
                        <a:rPr sz="2000" dirty="0"/>
                        <a:t>3. Main Deliverables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2000"/>
                        <a:t>Identify 2–4 main deliverables your project will produce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7680">
                <a:tc>
                  <a:txBody>
                    <a:bodyPr/>
                    <a:lstStyle/>
                    <a:p>
                      <a:r>
                        <a:rPr sz="2000"/>
                        <a:t>4. Scope Statement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2000"/>
                        <a:t>Write one short scope statement explaining what the project will focus on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7680">
                <a:tc>
                  <a:txBody>
                    <a:bodyPr/>
                    <a:lstStyle/>
                    <a:p>
                      <a:r>
                        <a:rPr sz="2000"/>
                        <a:t>5. In Scope / Out of Scope Table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2000"/>
                        <a:t>List what is included in the project and what is excluded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87680">
                <a:tc>
                  <a:txBody>
                    <a:bodyPr/>
                    <a:lstStyle/>
                    <a:p>
                      <a:r>
                        <a:rPr sz="2000"/>
                        <a:t>6. Iron Triangle Check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2000"/>
                        <a:t>Identify the main time, cost/resources and quality constraints affecting your project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841265">
                <a:tc>
                  <a:txBody>
                    <a:bodyPr/>
                    <a:lstStyle/>
                    <a:p>
                      <a:r>
                        <a:rPr sz="2000"/>
                        <a:t>7. Shared Project Brief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2000" dirty="0"/>
                        <a:t>Put the above points together into one short shared project brief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6" name="Text Box 5"/>
          <p:cNvSpPr txBox="1"/>
          <p:nvPr/>
        </p:nvSpPr>
        <p:spPr>
          <a:xfrm>
            <a:off x="838200" y="6212840"/>
            <a:ext cx="959040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i="1" dirty="0"/>
              <a:t>By the end of today’s session, each group should have a clearer, more realistic and more manageable version of their project.</a:t>
            </a:r>
            <a:endParaRPr lang="en-US" i="1" dirty="0"/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Blog 2 Guidance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/>
          </a:bodyPr>
          <a:lstStyle/>
          <a:p>
            <a:pPr marL="0" indent="0">
              <a:buNone/>
            </a:pPr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The purpose of Blog 2 </a:t>
            </a:r>
            <a:r>
              <a:rPr lang="en-US" altLang="en-US"/>
              <a:t>is to show how your group began to develop the project in a more structured way.</a:t>
            </a:r>
          </a:p>
          <a:p>
            <a:endParaRPr lang="en-US" altLang="en-US"/>
          </a:p>
          <a:p>
            <a:r>
              <a:rPr lang="en-US" altLang="en-US"/>
              <a:t>In this blog, you should explain:</a:t>
            </a:r>
          </a:p>
          <a:p>
            <a:endParaRPr lang="en-US" altLang="en-US"/>
          </a:p>
          <a:p>
            <a:r>
              <a:rPr lang="en-US" altLang="en-US" i="1"/>
              <a:t>what your project is trying to achieve</a:t>
            </a:r>
          </a:p>
          <a:p>
            <a:r>
              <a:rPr lang="en-US" altLang="en-US" i="1"/>
              <a:t>how your group developed the project aim and objectives</a:t>
            </a:r>
          </a:p>
          <a:p>
            <a:r>
              <a:rPr lang="en-US" altLang="en-US" i="1"/>
              <a:t>what the main deliverables are</a:t>
            </a:r>
          </a:p>
          <a:p>
            <a:r>
              <a:rPr lang="en-US" altLang="en-US" i="1"/>
              <a:t>how your group defined the project scope</a:t>
            </a:r>
          </a:p>
          <a:p>
            <a:r>
              <a:rPr lang="en-US" altLang="en-US" i="1"/>
              <a:t>how the Iron Triangle helped you think about whether the project is realistic</a:t>
            </a:r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altLang="en-US" b="1" dirty="0"/>
              <a:t>Add some reflection</a:t>
            </a:r>
          </a:p>
          <a:p>
            <a:endParaRPr lang="en-US" altLang="en-US" dirty="0"/>
          </a:p>
          <a:p>
            <a:r>
              <a:rPr lang="en-US" altLang="en-US" dirty="0"/>
              <a:t>This blog </a:t>
            </a:r>
            <a:r>
              <a:rPr lang="en-US" altLang="en-US" dirty="0">
                <a:solidFill>
                  <a:srgbClr val="FF0000"/>
                </a:solidFill>
              </a:rPr>
              <a:t>should not be only descriptive. </a:t>
            </a:r>
            <a:r>
              <a:rPr lang="en-US" altLang="en-US" dirty="0"/>
              <a:t>You should also </a:t>
            </a:r>
            <a:r>
              <a:rPr lang="en-US" altLang="en-US" dirty="0">
                <a:solidFill>
                  <a:srgbClr val="FF0000"/>
                </a:solidFill>
              </a:rPr>
              <a:t>reflect briefly</a:t>
            </a:r>
            <a:r>
              <a:rPr lang="en-US" altLang="en-US" dirty="0"/>
              <a:t> on questions such as:</a:t>
            </a:r>
          </a:p>
          <a:p>
            <a:pPr marL="0" indent="0">
              <a:buNone/>
            </a:pPr>
            <a:endParaRPr lang="en-US" altLang="en-US" dirty="0"/>
          </a:p>
          <a:p>
            <a:r>
              <a:rPr lang="en-US" altLang="en-US" i="1" dirty="0"/>
              <a:t>Was your first project idea too broad?</a:t>
            </a:r>
          </a:p>
          <a:p>
            <a:r>
              <a:rPr lang="en-US" altLang="en-US" i="1" dirty="0"/>
              <a:t>Did you need to reduce the scope?</a:t>
            </a:r>
          </a:p>
          <a:p>
            <a:r>
              <a:rPr lang="en-US" altLang="en-US" i="1" dirty="0"/>
              <a:t>Was it difficult to agree on the project direction?</a:t>
            </a:r>
          </a:p>
          <a:p>
            <a:r>
              <a:rPr lang="en-US" altLang="en-US" i="1" dirty="0"/>
              <a:t>Did your group have to make choices because of time or resources?</a:t>
            </a:r>
          </a:p>
          <a:p>
            <a:endParaRPr lang="en-US" altLang="en-US" dirty="0"/>
          </a:p>
          <a:p>
            <a:r>
              <a:rPr lang="en-US" altLang="en-US" dirty="0">
                <a:solidFill>
                  <a:srgbClr val="FF0000"/>
                </a:solidFill>
              </a:rPr>
              <a:t>This helps make the blog more analytical.</a:t>
            </a:r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Recap of Week 2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/>
              <a:t>Project initiation</a:t>
            </a:r>
          </a:p>
          <a:p>
            <a:r>
              <a:rPr lang="en-US" altLang="en-US">
                <a:sym typeface="+mn-ea"/>
              </a:rPr>
              <a:t>Aims and objectives</a:t>
            </a:r>
          </a:p>
          <a:p>
            <a:r>
              <a:rPr lang="en-US" altLang="en-US">
                <a:sym typeface="+mn-ea"/>
              </a:rPr>
              <a:t>Deliverables</a:t>
            </a:r>
          </a:p>
          <a:p>
            <a:r>
              <a:rPr lang="en-US" altLang="en-US">
                <a:sym typeface="+mn-ea"/>
              </a:rPr>
              <a:t>Define the scope</a:t>
            </a:r>
          </a:p>
          <a:p>
            <a:r>
              <a:rPr lang="en-US" altLang="zh-CN"/>
              <a:t>t</a:t>
            </a:r>
            <a:r>
              <a:rPr lang="en-US" altLang="en-US"/>
              <a:t>he iron triangle</a:t>
            </a:r>
          </a:p>
          <a:p>
            <a:r>
              <a:rPr lang="en-US" altLang="en-US"/>
              <a:t>Group project development</a:t>
            </a:r>
          </a:p>
          <a:p>
            <a:r>
              <a:rPr lang="en-US" altLang="en-US"/>
              <a:t>Blog 2 guidance</a:t>
            </a:r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b="1" dirty="0" err="1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Cwestyniau</a:t>
            </a:r>
            <a:r>
              <a:rPr lang="en-GB" b="1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/Questions?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262308" y="2157231"/>
            <a:ext cx="3667385" cy="2336163"/>
          </a:xfrm>
          <a:prstGeom prst="rect">
            <a:avLst/>
          </a:prstGeom>
        </p:spPr>
      </p:pic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3890" y="1914208"/>
            <a:ext cx="8229600" cy="1143000"/>
          </a:xfrm>
        </p:spPr>
        <p:txBody>
          <a:bodyPr/>
          <a:lstStyle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Many Thanks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78890" y="1339850"/>
            <a:ext cx="8931910" cy="3989070"/>
          </a:xfrm>
        </p:spPr>
        <p:txBody>
          <a:bodyPr/>
          <a:lstStyle/>
          <a:p>
            <a:pPr marL="0" indent="0">
              <a:buNone/>
            </a:pP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/>
              <a:t>                                                  </a:t>
            </a:r>
          </a:p>
          <a:p>
            <a:pPr marL="0" indent="0">
              <a:buNone/>
            </a:pPr>
            <a:r>
              <a:rPr lang="en-US"/>
              <a:t>         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                 Maggie: </a:t>
            </a:r>
            <a:r>
              <a:rPr lang="en-US"/>
              <a:t> </a:t>
            </a:r>
            <a:r>
              <a:rPr lang="en-US" altLang="en-GB" dirty="0">
                <a:latin typeface="Calibri Light" panose="020F0302020204030204" charset="0"/>
                <a:cs typeface="Calibri Light" panose="020F0302020204030204" charset="0"/>
                <a:sym typeface="+mn-ea"/>
                <a:hlinkClick r:id="rId2"/>
              </a:rPr>
              <a:t>l.zhang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  <a:sym typeface="+mn-ea"/>
                <a:hlinkClick r:id="rId2"/>
              </a:rPr>
              <a:t>@uwtsd.ac.uk</a:t>
            </a:r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3398</Words>
  <Application>Microsoft Office PowerPoint</Application>
  <PresentationFormat>Widescreen</PresentationFormat>
  <Paragraphs>670</Paragraphs>
  <Slides>62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62</vt:i4>
      </vt:variant>
    </vt:vector>
  </HeadingPairs>
  <TitlesOfParts>
    <vt:vector size="66" baseType="lpstr">
      <vt:lpstr>Arial</vt:lpstr>
      <vt:lpstr>Calibri</vt:lpstr>
      <vt:lpstr>Calibri Light</vt:lpstr>
      <vt:lpstr>Office Theme</vt:lpstr>
      <vt:lpstr>PowerPoint Presentation</vt:lpstr>
      <vt:lpstr>Contents of Week 2 </vt:lpstr>
      <vt:lpstr>Recap of Week 1 </vt:lpstr>
      <vt:lpstr>What is project initiation? </vt:lpstr>
      <vt:lpstr>Why is project initiation important? </vt:lpstr>
      <vt:lpstr>Aim and Objectives </vt:lpstr>
      <vt:lpstr>Aim vs Objectives </vt:lpstr>
      <vt:lpstr>Aim vs Objectives</vt:lpstr>
      <vt:lpstr>A practical step-by-step method </vt:lpstr>
      <vt:lpstr>Example</vt:lpstr>
      <vt:lpstr>Example 2</vt:lpstr>
      <vt:lpstr>Weak vs strong examples</vt:lpstr>
      <vt:lpstr>PowerPoint Presentation</vt:lpstr>
      <vt:lpstr>A quick classroom check </vt:lpstr>
      <vt:lpstr>Deliverables</vt:lpstr>
      <vt:lpstr>Why are deliverables important? </vt:lpstr>
      <vt:lpstr>Aim &amp; Objectives &amp; Deliverables</vt:lpstr>
      <vt:lpstr>What do deliverables look like? </vt:lpstr>
      <vt:lpstr>What is not a deliverable? </vt:lpstr>
      <vt:lpstr>A practical way to identify deliverables </vt:lpstr>
      <vt:lpstr>Example 1: Charity fundraising event </vt:lpstr>
      <vt:lpstr>Example 2: Networking event </vt:lpstr>
      <vt:lpstr>A weak vs strong example </vt:lpstr>
      <vt:lpstr>PowerPoint Presentation</vt:lpstr>
      <vt:lpstr>Deliverables checklist </vt:lpstr>
      <vt:lpstr>Quiz</vt:lpstr>
      <vt:lpstr>PowerPoint Presentation</vt:lpstr>
      <vt:lpstr>PowerPoint Presentation</vt:lpstr>
      <vt:lpstr>PowerPoint Presentation</vt:lpstr>
      <vt:lpstr>PowerPoint Presentation</vt:lpstr>
      <vt:lpstr>Project Scope?</vt:lpstr>
      <vt:lpstr>Why does scope matter? </vt:lpstr>
      <vt:lpstr>PowerPoint Presentation</vt:lpstr>
      <vt:lpstr>PowerPoint Presentation</vt:lpstr>
      <vt:lpstr>Project Scope</vt:lpstr>
      <vt:lpstr>Define the scope</vt:lpstr>
      <vt:lpstr>How to define scope: step by step </vt:lpstr>
      <vt:lpstr>Tool 1: Scope Statement </vt:lpstr>
      <vt:lpstr>Example of a scope statement </vt:lpstr>
      <vt:lpstr>Tool 2: In Scope / Out of Scope Table </vt:lpstr>
      <vt:lpstr>Example: In Scope / Out of Scope Table </vt:lpstr>
      <vt:lpstr>Tool 3: Scope Questions </vt:lpstr>
      <vt:lpstr>A practical warning: scope creep </vt:lpstr>
      <vt:lpstr>How to avoid scope creep </vt:lpstr>
      <vt:lpstr>Example 1: Social media campaign </vt:lpstr>
      <vt:lpstr>Example 2: Student wellbeing campaign </vt:lpstr>
      <vt:lpstr>What a good scope should be like </vt:lpstr>
      <vt:lpstr>What does the Iron Triangle mean? </vt:lpstr>
      <vt:lpstr>What do the three parts mean? </vt:lpstr>
      <vt:lpstr>Why is it called a “triangle”? </vt:lpstr>
      <vt:lpstr>PowerPoint Presentation</vt:lpstr>
      <vt:lpstr>PowerPoint Presentation</vt:lpstr>
      <vt:lpstr>Quiz</vt:lpstr>
      <vt:lpstr>PowerPoint Presentation</vt:lpstr>
      <vt:lpstr>PowerPoint Presentation</vt:lpstr>
      <vt:lpstr>PowerPoint Presentation</vt:lpstr>
      <vt:lpstr>Group Dicussion Output of Week 2</vt:lpstr>
      <vt:lpstr>Blog 2 Guidance </vt:lpstr>
      <vt:lpstr>PowerPoint Presentation</vt:lpstr>
      <vt:lpstr>Recap of Week 2 </vt:lpstr>
      <vt:lpstr>Cwestyniau/Questions?</vt:lpstr>
      <vt:lpstr>Many Thanks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WPS Presentation</dc:title>
  <dc:creator>lan80</dc:creator>
  <cp:lastModifiedBy>Lan Zhang</cp:lastModifiedBy>
  <cp:revision>30</cp:revision>
  <dcterms:created xsi:type="dcterms:W3CDTF">2025-07-23T00:59:00Z</dcterms:created>
  <dcterms:modified xsi:type="dcterms:W3CDTF">2026-05-07T10:12:30Z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52D33752BF4C479E84F982B0F34CAF4B_11</vt:lpwstr>
  </property>
  <property fmtid="{D5CDD505-2E9C-101B-9397-08002B2CF9AE}" pid="3" name="KSOProductBuildVer">
    <vt:lpwstr>1033-12.1.0.25862</vt:lpwstr>
  </property>
</Properties>
</file>