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3"/>
  </p:notesMasterIdLst>
  <p:sldIdLst>
    <p:sldId id="409" r:id="rId5"/>
    <p:sldId id="378" r:id="rId6"/>
    <p:sldId id="379" r:id="rId7"/>
    <p:sldId id="380" r:id="rId8"/>
    <p:sldId id="381" r:id="rId9"/>
    <p:sldId id="382" r:id="rId10"/>
    <p:sldId id="383" r:id="rId11"/>
    <p:sldId id="384" r:id="rId12"/>
    <p:sldId id="410" r:id="rId13"/>
    <p:sldId id="385" r:id="rId14"/>
    <p:sldId id="386" r:id="rId15"/>
    <p:sldId id="411" r:id="rId16"/>
    <p:sldId id="407" r:id="rId17"/>
    <p:sldId id="413" r:id="rId18"/>
    <p:sldId id="387" r:id="rId19"/>
    <p:sldId id="408" r:id="rId20"/>
    <p:sldId id="388" r:id="rId21"/>
    <p:sldId id="390" r:id="rId22"/>
    <p:sldId id="391" r:id="rId23"/>
    <p:sldId id="392" r:id="rId24"/>
    <p:sldId id="393" r:id="rId25"/>
    <p:sldId id="412" r:id="rId26"/>
    <p:sldId id="414" r:id="rId27"/>
    <p:sldId id="415" r:id="rId28"/>
    <p:sldId id="416" r:id="rId29"/>
    <p:sldId id="417" r:id="rId30"/>
    <p:sldId id="418" r:id="rId31"/>
    <p:sldId id="41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6E7BA-6E96-4B44-801C-97A2654E0AA3}" v="5" dt="2026-09-28T15:32:12.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1" d="100"/>
          <a:sy n="71" d="100"/>
        </p:scale>
        <p:origin x="60"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https://www.cnn.com/2024/08/01/uk/southport-attack-disinformation-far-right-riots-intl-gbr</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03633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 Whilst offences under ss18 and 20 Offences Against the Person Act 1861 have the same actus reus, wounding or causing GBH, the difference is in the </a:t>
            </a:r>
            <a:r>
              <a:rPr lang="en-GB" dirty="0" err="1"/>
              <a:t>mens</a:t>
            </a:r>
            <a:r>
              <a:rPr lang="en-GB" dirty="0"/>
              <a:t> rea. For s20 this is without intent and for s18 this is with intent, explaining why the latter is indictable and carries a higher maximum term of imprisonment.</a:t>
            </a:r>
          </a:p>
          <a:p>
            <a:pPr marL="228600" indent="-228600">
              <a:buAutoNum type="arabicPeriod"/>
            </a:pPr>
            <a:r>
              <a:rPr lang="en-GB" dirty="0"/>
              <a:t>A</a:t>
            </a:r>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2072007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745498" y="2816102"/>
            <a:ext cx="8848836" cy="2425681"/>
          </a:xfrm>
        </p:spPr>
        <p:txBody>
          <a:bodyPr>
            <a:normAutofit/>
          </a:bodyPr>
          <a:lstStyle/>
          <a:p>
            <a:pPr algn="l"/>
            <a:r>
              <a:rPr lang="en-GB" sz="4400" dirty="0">
                <a:solidFill>
                  <a:schemeClr val="bg2">
                    <a:lumMod val="50000"/>
                  </a:schemeClr>
                </a:solidFill>
              </a:rPr>
              <a:t>Week 4 ‘Non-fatal Offences Against the Person’</a:t>
            </a:r>
          </a:p>
          <a:p>
            <a:pPr algn="l"/>
            <a:r>
              <a:rPr lang="en-GB" sz="4400" dirty="0">
                <a:solidFill>
                  <a:schemeClr val="bg2">
                    <a:lumMod val="50000"/>
                  </a:schemeClr>
                </a:solidFill>
              </a:rPr>
              <a:t>Part 2 Knife Crime and Hate Crime</a:t>
            </a:r>
          </a:p>
        </p:txBody>
      </p:sp>
    </p:spTree>
    <p:extLst>
      <p:ext uri="{BB962C8B-B14F-4D97-AF65-F5344CB8AC3E}">
        <p14:creationId xmlns:p14="http://schemas.microsoft.com/office/powerpoint/2010/main" val="2353482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E39F4-4754-2CB6-4717-54E1BCAF8300}"/>
              </a:ext>
            </a:extLst>
          </p:cNvPr>
          <p:cNvSpPr>
            <a:spLocks noGrp="1"/>
          </p:cNvSpPr>
          <p:nvPr>
            <p:ph type="title"/>
          </p:nvPr>
        </p:nvSpPr>
        <p:spPr/>
        <p:txBody>
          <a:bodyPr/>
          <a:lstStyle/>
          <a:p>
            <a:r>
              <a:rPr lang="en-GB" dirty="0"/>
              <a:t>Knife Crime</a:t>
            </a:r>
          </a:p>
        </p:txBody>
      </p:sp>
      <p:sp>
        <p:nvSpPr>
          <p:cNvPr id="3" name="Content Placeholder 2">
            <a:extLst>
              <a:ext uri="{FF2B5EF4-FFF2-40B4-BE49-F238E27FC236}">
                <a16:creationId xmlns:a16="http://schemas.microsoft.com/office/drawing/2014/main" id="{2F66AF1B-702A-473A-AFEE-4B88714AC3A6}"/>
              </a:ext>
            </a:extLst>
          </p:cNvPr>
          <p:cNvSpPr>
            <a:spLocks noGrp="1"/>
          </p:cNvSpPr>
          <p:nvPr>
            <p:ph idx="1"/>
          </p:nvPr>
        </p:nvSpPr>
        <p:spPr>
          <a:xfrm>
            <a:off x="677334" y="1633368"/>
            <a:ext cx="8596668" cy="3880773"/>
          </a:xfrm>
        </p:spPr>
        <p:txBody>
          <a:bodyPr/>
          <a:lstStyle/>
          <a:p>
            <a:r>
              <a:rPr lang="en-GB" sz="2800" kern="100" dirty="0">
                <a:effectLst/>
                <a:latin typeface="Aptos" panose="020B0004020202020204" pitchFamily="34" charset="0"/>
                <a:ea typeface="DengXian" panose="02010600030101010101" pitchFamily="2" charset="-122"/>
                <a:cs typeface="Arial" panose="020B0604020202020204" pitchFamily="34" charset="0"/>
              </a:rPr>
              <a:t>(</a:t>
            </a:r>
            <a:r>
              <a:rPr lang="en-GB" sz="2800" kern="100" dirty="0" err="1">
                <a:effectLst/>
                <a:latin typeface="Aptos" panose="020B0004020202020204" pitchFamily="34" charset="0"/>
                <a:ea typeface="DengXian" panose="02010600030101010101" pitchFamily="2" charset="-122"/>
                <a:cs typeface="Arial" panose="020B0604020202020204" pitchFamily="34" charset="0"/>
              </a:rPr>
              <a:t>i</a:t>
            </a:r>
            <a:r>
              <a:rPr lang="en-GB" sz="2800" kern="100" dirty="0">
                <a:effectLst/>
                <a:latin typeface="Aptos" panose="020B0004020202020204" pitchFamily="34" charset="0"/>
                <a:ea typeface="DengXian" panose="02010600030101010101" pitchFamily="2" charset="-122"/>
                <a:cs typeface="Arial" panose="020B0604020202020204" pitchFamily="34" charset="0"/>
              </a:rPr>
              <a:t>) the possession of an offensive weapon contrary to </a:t>
            </a:r>
            <a:r>
              <a:rPr lang="en-GB" sz="2800" b="1" kern="100" dirty="0">
                <a:effectLst/>
                <a:latin typeface="Aptos" panose="020B0004020202020204" pitchFamily="34" charset="0"/>
                <a:ea typeface="DengXian" panose="02010600030101010101" pitchFamily="2" charset="-122"/>
                <a:cs typeface="Arial" panose="020B0604020202020204" pitchFamily="34" charset="0"/>
              </a:rPr>
              <a:t>s1 Prevention of Crime Act 1953 (PCA 1953)</a:t>
            </a:r>
            <a:r>
              <a:rPr lang="en-GB" sz="2800" kern="100" dirty="0">
                <a:effectLst/>
                <a:latin typeface="Aptos" panose="020B0004020202020204" pitchFamily="34" charset="0"/>
                <a:ea typeface="DengXian" panose="02010600030101010101" pitchFamily="2" charset="-122"/>
                <a:cs typeface="Arial" panose="020B0604020202020204" pitchFamily="34" charset="0"/>
              </a:rPr>
              <a:t>; and</a:t>
            </a:r>
            <a:br>
              <a:rPr lang="en-GB" sz="2800" kern="100" dirty="0">
                <a:effectLst/>
                <a:latin typeface="Aptos" panose="020B0004020202020204" pitchFamily="34" charset="0"/>
                <a:ea typeface="DengXian" panose="02010600030101010101" pitchFamily="2" charset="-122"/>
                <a:cs typeface="Arial" panose="020B0604020202020204" pitchFamily="34" charset="0"/>
              </a:rPr>
            </a:br>
            <a:r>
              <a:rPr lang="en-GB" sz="2800" kern="100" dirty="0">
                <a:effectLst/>
                <a:latin typeface="Aptos" panose="020B0004020202020204" pitchFamily="34" charset="0"/>
                <a:ea typeface="DengXian" panose="02010600030101010101" pitchFamily="2" charset="-122"/>
                <a:cs typeface="Arial" panose="020B0604020202020204" pitchFamily="34" charset="0"/>
              </a:rPr>
              <a:t> </a:t>
            </a:r>
          </a:p>
          <a:p>
            <a:r>
              <a:rPr lang="en-GB" sz="2800" kern="100" dirty="0">
                <a:effectLst/>
                <a:latin typeface="Aptos" panose="020B0004020202020204" pitchFamily="34" charset="0"/>
                <a:ea typeface="DengXian" panose="02010600030101010101" pitchFamily="2" charset="-122"/>
                <a:cs typeface="Arial" panose="020B0604020202020204" pitchFamily="34" charset="0"/>
              </a:rPr>
              <a:t>(ii) the possession of bladed articles contrary to </a:t>
            </a:r>
            <a:r>
              <a:rPr lang="en-GB" sz="2800" b="1" kern="100" dirty="0">
                <a:effectLst/>
                <a:latin typeface="Aptos" panose="020B0004020202020204" pitchFamily="34" charset="0"/>
                <a:ea typeface="DengXian" panose="02010600030101010101" pitchFamily="2" charset="-122"/>
                <a:cs typeface="Arial" panose="020B0604020202020204" pitchFamily="34" charset="0"/>
              </a:rPr>
              <a:t>s139 of the Criminal Justice Act 1988 (CJA 1988)</a:t>
            </a:r>
            <a:r>
              <a:rPr lang="en-GB" sz="2800" kern="100" dirty="0">
                <a:effectLst/>
                <a:latin typeface="Aptos" panose="020B0004020202020204" pitchFamily="34" charset="0"/>
                <a:ea typeface="DengXian" panose="02010600030101010101" pitchFamily="2" charset="-122"/>
                <a:cs typeface="Arial" panose="020B0604020202020204" pitchFamily="34" charset="0"/>
              </a:rPr>
              <a:t>.</a:t>
            </a:r>
          </a:p>
          <a:p>
            <a:endParaRPr lang="en-GB" dirty="0"/>
          </a:p>
        </p:txBody>
      </p:sp>
    </p:spTree>
    <p:extLst>
      <p:ext uri="{BB962C8B-B14F-4D97-AF65-F5344CB8AC3E}">
        <p14:creationId xmlns:p14="http://schemas.microsoft.com/office/powerpoint/2010/main" val="2367616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5C2B-B04B-4B2E-C630-60AB9D34D61D}"/>
              </a:ext>
            </a:extLst>
          </p:cNvPr>
          <p:cNvSpPr>
            <a:spLocks noGrp="1"/>
          </p:cNvSpPr>
          <p:nvPr>
            <p:ph type="title"/>
          </p:nvPr>
        </p:nvSpPr>
        <p:spPr>
          <a:xfrm>
            <a:off x="269639" y="231027"/>
            <a:ext cx="9538319" cy="869748"/>
          </a:xfrm>
        </p:spPr>
        <p:txBody>
          <a:bodyPr/>
          <a:lstStyle/>
          <a:p>
            <a:r>
              <a:rPr lang="en-GB" sz="3600" b="1" kern="100" dirty="0">
                <a:effectLst/>
                <a:latin typeface="Aptos" panose="020B0004020202020204" pitchFamily="34" charset="0"/>
                <a:ea typeface="DengXian" panose="02010600030101010101" pitchFamily="2" charset="-122"/>
                <a:cs typeface="Arial" panose="020B0604020202020204" pitchFamily="34" charset="0"/>
              </a:rPr>
              <a:t>s1 Prevention of Crime Act 1953 (PCA 1953)</a:t>
            </a:r>
            <a:endParaRPr lang="en-GB" dirty="0"/>
          </a:p>
        </p:txBody>
      </p:sp>
      <p:sp>
        <p:nvSpPr>
          <p:cNvPr id="3" name="Content Placeholder 2">
            <a:extLst>
              <a:ext uri="{FF2B5EF4-FFF2-40B4-BE49-F238E27FC236}">
                <a16:creationId xmlns:a16="http://schemas.microsoft.com/office/drawing/2014/main" id="{48E100AA-6332-FCA3-66D7-21B6BAAC37FE}"/>
              </a:ext>
            </a:extLst>
          </p:cNvPr>
          <p:cNvSpPr>
            <a:spLocks noGrp="1"/>
          </p:cNvSpPr>
          <p:nvPr>
            <p:ph idx="1"/>
          </p:nvPr>
        </p:nvSpPr>
        <p:spPr>
          <a:xfrm>
            <a:off x="438541" y="1222892"/>
            <a:ext cx="9654804" cy="5055600"/>
          </a:xfrm>
        </p:spPr>
        <p:txBody>
          <a:bodyPr>
            <a:normAutofit/>
          </a:bodyPr>
          <a:lstStyle/>
          <a:p>
            <a:r>
              <a:rPr lang="en-GB" sz="2400" b="1" dirty="0">
                <a:effectLst/>
                <a:latin typeface="Trebuchet MS" panose="020B0603020202020204" pitchFamily="34" charset="0"/>
                <a:ea typeface="DengXian" panose="02010600030101010101" pitchFamily="2" charset="-122"/>
                <a:cs typeface="Arial" panose="020B0604020202020204" pitchFamily="34" charset="0"/>
              </a:rPr>
              <a:t>s1(1) PCA 1953</a:t>
            </a:r>
            <a:r>
              <a:rPr lang="en-GB" sz="2400" dirty="0">
                <a:effectLst/>
                <a:latin typeface="Trebuchet MS" panose="020B0603020202020204" pitchFamily="34" charset="0"/>
                <a:ea typeface="DengXian" panose="02010600030101010101" pitchFamily="2" charset="-122"/>
                <a:cs typeface="Arial" panose="020B0604020202020204" pitchFamily="34" charset="0"/>
              </a:rPr>
              <a:t> provides that: ‘Any person who without lawful authority or reasonable excuse, the proof whereof shall lie on him, has with him in any public place any offensive weapon shall be guilty of an offence’. </a:t>
            </a:r>
          </a:p>
          <a:p>
            <a:r>
              <a:rPr lang="en-GB" sz="2400" b="1" dirty="0">
                <a:effectLst/>
                <a:latin typeface="Trebuchet MS" panose="020B0603020202020204" pitchFamily="34" charset="0"/>
                <a:ea typeface="DengXian" panose="02010600030101010101" pitchFamily="2" charset="-122"/>
                <a:cs typeface="Arial" panose="020B0604020202020204" pitchFamily="34" charset="0"/>
              </a:rPr>
              <a:t>s1(4) PCA 1953</a:t>
            </a:r>
            <a:r>
              <a:rPr lang="en-GB" sz="2400" dirty="0">
                <a:effectLst/>
                <a:latin typeface="Trebuchet MS" panose="020B0603020202020204" pitchFamily="34" charset="0"/>
                <a:ea typeface="DengXian" panose="02010600030101010101" pitchFamily="2" charset="-122"/>
                <a:cs typeface="Arial" panose="020B0604020202020204" pitchFamily="34" charset="0"/>
              </a:rPr>
              <a:t> further provides that ‘“public place” includes any highway and any other premises or place to which at the material time the public have or are permitted to have access, whether on payment or otherwise; and </a:t>
            </a:r>
          </a:p>
          <a:p>
            <a:r>
              <a:rPr lang="en-GB" sz="2400" dirty="0">
                <a:effectLst/>
                <a:latin typeface="Trebuchet MS" panose="020B0603020202020204" pitchFamily="34" charset="0"/>
                <a:ea typeface="DengXian" panose="02010600030101010101" pitchFamily="2" charset="-122"/>
                <a:cs typeface="Arial" panose="020B0604020202020204" pitchFamily="34" charset="0"/>
              </a:rPr>
              <a:t>“offensive weapon” means any article made or adapted for use for causing injury to the </a:t>
            </a:r>
            <a:r>
              <a:rPr lang="en-GB" sz="2400" dirty="0" err="1">
                <a:effectLst/>
                <a:latin typeface="Trebuchet MS" panose="020B0603020202020204" pitchFamily="34" charset="0"/>
                <a:ea typeface="DengXian" panose="02010600030101010101" pitchFamily="2" charset="-122"/>
                <a:cs typeface="Arial" panose="020B0604020202020204" pitchFamily="34" charset="0"/>
              </a:rPr>
              <a:t>person,or</a:t>
            </a:r>
            <a:r>
              <a:rPr lang="en-GB" sz="2400" dirty="0">
                <a:effectLst/>
                <a:latin typeface="Trebuchet MS" panose="020B0603020202020204" pitchFamily="34" charset="0"/>
                <a:ea typeface="DengXian" panose="02010600030101010101" pitchFamily="2" charset="-122"/>
                <a:cs typeface="Arial" panose="020B0604020202020204" pitchFamily="34" charset="0"/>
              </a:rPr>
              <a:t> intended by the person having it with him for such use by him or by some other person’. </a:t>
            </a:r>
            <a:endParaRPr lang="en-GB" sz="2400" dirty="0">
              <a:latin typeface="Trebuchet MS" panose="020B0603020202020204" pitchFamily="34" charset="0"/>
            </a:endParaRPr>
          </a:p>
        </p:txBody>
      </p:sp>
    </p:spTree>
    <p:extLst>
      <p:ext uri="{BB962C8B-B14F-4D97-AF65-F5344CB8AC3E}">
        <p14:creationId xmlns:p14="http://schemas.microsoft.com/office/powerpoint/2010/main" val="413284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5C2B-B04B-4B2E-C630-60AB9D34D61D}"/>
              </a:ext>
            </a:extLst>
          </p:cNvPr>
          <p:cNvSpPr>
            <a:spLocks noGrp="1"/>
          </p:cNvSpPr>
          <p:nvPr>
            <p:ph type="title"/>
          </p:nvPr>
        </p:nvSpPr>
        <p:spPr>
          <a:xfrm>
            <a:off x="391948" y="335862"/>
            <a:ext cx="8596668" cy="1073595"/>
          </a:xfrm>
        </p:spPr>
        <p:txBody>
          <a:bodyPr>
            <a:normAutofit/>
          </a:bodyPr>
          <a:lstStyle/>
          <a:p>
            <a:r>
              <a:rPr lang="en-GB" sz="3200" b="1" kern="100" dirty="0">
                <a:effectLst/>
                <a:latin typeface="Aptos" panose="020B0004020202020204" pitchFamily="34" charset="0"/>
                <a:ea typeface="DengXian" panose="02010600030101010101" pitchFamily="2" charset="-122"/>
                <a:cs typeface="Arial" panose="020B0604020202020204" pitchFamily="34" charset="0"/>
              </a:rPr>
              <a:t>s1 Prevention of Crime Act 1953 (PCA 1953)</a:t>
            </a:r>
            <a:endParaRPr lang="en-GB" sz="3200" dirty="0"/>
          </a:p>
        </p:txBody>
      </p:sp>
      <p:sp>
        <p:nvSpPr>
          <p:cNvPr id="3" name="Content Placeholder 2">
            <a:extLst>
              <a:ext uri="{FF2B5EF4-FFF2-40B4-BE49-F238E27FC236}">
                <a16:creationId xmlns:a16="http://schemas.microsoft.com/office/drawing/2014/main" id="{48E100AA-6332-FCA3-66D7-21B6BAAC37FE}"/>
              </a:ext>
            </a:extLst>
          </p:cNvPr>
          <p:cNvSpPr>
            <a:spLocks noGrp="1"/>
          </p:cNvSpPr>
          <p:nvPr>
            <p:ph idx="1"/>
          </p:nvPr>
        </p:nvSpPr>
        <p:spPr>
          <a:xfrm>
            <a:off x="467662" y="1345200"/>
            <a:ext cx="9014141" cy="3880773"/>
          </a:xfrm>
        </p:spPr>
        <p:txBody>
          <a:bodyPr>
            <a:noAutofit/>
          </a:bodyPr>
          <a:lstStyle/>
          <a:p>
            <a:pPr marL="0" indent="0">
              <a:lnSpc>
                <a:spcPct val="115000"/>
              </a:lnSpc>
              <a:spcAft>
                <a:spcPts val="800"/>
              </a:spcAft>
              <a:buNone/>
            </a:pPr>
            <a:r>
              <a:rPr lang="en-GB" sz="2800" kern="100" dirty="0">
                <a:effectLst/>
                <a:latin typeface="+mj-lt"/>
                <a:ea typeface="DengXian" panose="02010600030101010101" pitchFamily="2" charset="-122"/>
                <a:cs typeface="Arial" panose="020B0604020202020204" pitchFamily="34" charset="0"/>
              </a:rPr>
              <a:t>In order, therefore, for someone to be convicted of this offence, the following conditions must be met:</a:t>
            </a:r>
          </a:p>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the defendant must be in possession;</a:t>
            </a:r>
          </a:p>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of an offensive weapon (also includes guns, screwdrivers or corrosive substances);</a:t>
            </a:r>
          </a:p>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in a public space;</a:t>
            </a:r>
          </a:p>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without lawful or reasonable excuse.</a:t>
            </a:r>
          </a:p>
        </p:txBody>
      </p:sp>
    </p:spTree>
    <p:extLst>
      <p:ext uri="{BB962C8B-B14F-4D97-AF65-F5344CB8AC3E}">
        <p14:creationId xmlns:p14="http://schemas.microsoft.com/office/powerpoint/2010/main" val="3413478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AE768-91D9-3458-1600-E2B0E5832FA6}"/>
              </a:ext>
            </a:extLst>
          </p:cNvPr>
          <p:cNvSpPr>
            <a:spLocks noGrp="1"/>
          </p:cNvSpPr>
          <p:nvPr>
            <p:ph type="title"/>
          </p:nvPr>
        </p:nvSpPr>
        <p:spPr>
          <a:xfrm>
            <a:off x="607444" y="225203"/>
            <a:ext cx="8596668" cy="782384"/>
          </a:xfrm>
        </p:spPr>
        <p:txBody>
          <a:bodyPr/>
          <a:lstStyle/>
          <a:p>
            <a:r>
              <a:rPr lang="en-GB" dirty="0"/>
              <a:t>In possession</a:t>
            </a:r>
          </a:p>
        </p:txBody>
      </p:sp>
      <p:sp>
        <p:nvSpPr>
          <p:cNvPr id="3" name="Content Placeholder 2">
            <a:extLst>
              <a:ext uri="{FF2B5EF4-FFF2-40B4-BE49-F238E27FC236}">
                <a16:creationId xmlns:a16="http://schemas.microsoft.com/office/drawing/2014/main" id="{1608BDB1-FD1F-C873-4A07-F77366765537}"/>
              </a:ext>
            </a:extLst>
          </p:cNvPr>
          <p:cNvSpPr>
            <a:spLocks noGrp="1"/>
          </p:cNvSpPr>
          <p:nvPr>
            <p:ph idx="1"/>
          </p:nvPr>
        </p:nvSpPr>
        <p:spPr>
          <a:xfrm>
            <a:off x="514256" y="1065639"/>
            <a:ext cx="9433484" cy="5504063"/>
          </a:xfrm>
        </p:spPr>
        <p:txBody>
          <a:bodyPr>
            <a:normAutofit fontScale="92500" lnSpcReduction="10000"/>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No </a:t>
            </a:r>
            <a:r>
              <a:rPr lang="en-GB" sz="2000" kern="100" dirty="0">
                <a:ea typeface="DengXian" panose="02010600030101010101" pitchFamily="2" charset="-122"/>
                <a:cs typeface="Arial" panose="020B0604020202020204" pitchFamily="34" charset="0"/>
              </a:rPr>
              <a:t>statutory </a:t>
            </a:r>
            <a:r>
              <a:rPr lang="en-GB" sz="2000" kern="100" dirty="0">
                <a:effectLst/>
                <a:ea typeface="DengXian" panose="02010600030101010101" pitchFamily="2" charset="-122"/>
                <a:cs typeface="Arial" panose="020B0604020202020204" pitchFamily="34" charset="0"/>
              </a:rPr>
              <a:t>definition  of ‘in possession’ and case law confirms it should be given its ordinary meaning. </a:t>
            </a:r>
          </a:p>
          <a:p>
            <a:pPr>
              <a:lnSpc>
                <a:spcPct val="115000"/>
              </a:lnSpc>
              <a:spcAft>
                <a:spcPts val="800"/>
              </a:spcAft>
            </a:pPr>
            <a:r>
              <a:rPr lang="en-GB" sz="2000" b="1" i="1" kern="100" dirty="0">
                <a:effectLst/>
                <a:ea typeface="DengXian" panose="02010600030101010101" pitchFamily="2" charset="-122"/>
                <a:cs typeface="Arial" panose="020B0604020202020204" pitchFamily="34" charset="0"/>
              </a:rPr>
              <a:t>Evans v Wright [1964]</a:t>
            </a:r>
            <a:r>
              <a:rPr lang="en-GB" sz="2000" kern="100" dirty="0">
                <a:effectLst/>
                <a:ea typeface="DengXian" panose="02010600030101010101" pitchFamily="2" charset="-122"/>
                <a:cs typeface="Arial" panose="020B0604020202020204" pitchFamily="34" charset="0"/>
              </a:rPr>
              <a:t>, D had a knuckle-duster in his pocket and a truncheon in his car. </a:t>
            </a:r>
          </a:p>
          <a:p>
            <a:pPr>
              <a:lnSpc>
                <a:spcPct val="115000"/>
              </a:lnSpc>
              <a:spcAft>
                <a:spcPts val="800"/>
              </a:spcAft>
            </a:pPr>
            <a:r>
              <a:rPr lang="en-GB" sz="2000" b="1" i="1" kern="100" dirty="0">
                <a:effectLst/>
                <a:ea typeface="DengXian" panose="02010600030101010101" pitchFamily="2" charset="-122"/>
                <a:cs typeface="Arial" panose="020B0604020202020204" pitchFamily="34" charset="0"/>
              </a:rPr>
              <a:t>Ivey [2000]</a:t>
            </a:r>
            <a:r>
              <a:rPr lang="en-GB" sz="2000" kern="100" dirty="0">
                <a:effectLst/>
                <a:ea typeface="DengXian" panose="02010600030101010101" pitchFamily="2" charset="-122"/>
                <a:cs typeface="Arial" panose="020B0604020202020204" pitchFamily="34" charset="0"/>
              </a:rPr>
              <a:t>, the police found in the defendant’s pocket a butterfly knife. Although the defendant argued that he was just moving house and that he did not normally carry a knife with him, he was convicted of an offence contrary to </a:t>
            </a:r>
            <a:r>
              <a:rPr lang="en-GB" sz="2000" b="1" kern="100" dirty="0">
                <a:effectLst/>
                <a:ea typeface="DengXian" panose="02010600030101010101" pitchFamily="2" charset="-122"/>
                <a:cs typeface="Arial" panose="020B0604020202020204" pitchFamily="34" charset="0"/>
              </a:rPr>
              <a:t>s1 PCA 1953</a:t>
            </a:r>
            <a:r>
              <a:rPr lang="en-GB" sz="2000" kern="100" dirty="0">
                <a:effectLst/>
                <a:ea typeface="DengXian" panose="02010600030101010101" pitchFamily="2" charset="-122"/>
                <a:cs typeface="Arial" panose="020B0604020202020204" pitchFamily="34" charset="0"/>
              </a:rPr>
              <a:t>. </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Must be a  ‘geographical, temporal or purposive link between the knife’ and the defendant</a:t>
            </a:r>
            <a:r>
              <a:rPr lang="en-GB" sz="2000" kern="100" dirty="0">
                <a:ea typeface="DengXian" panose="02010600030101010101" pitchFamily="2" charset="-122"/>
                <a:cs typeface="Arial" panose="020B0604020202020204" pitchFamily="34" charset="0"/>
              </a:rPr>
              <a:t> and this will be a matter of fact</a:t>
            </a:r>
            <a:r>
              <a:rPr lang="en-GB" sz="20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 D must have knowledge that they were in possession of the offensive weapon at hand. </a:t>
            </a:r>
            <a:r>
              <a:rPr lang="en-GB" sz="2000" b="1" i="1" kern="100" dirty="0" err="1">
                <a:effectLst/>
                <a:ea typeface="DengXian" panose="02010600030101010101" pitchFamily="2" charset="-122"/>
                <a:cs typeface="Arial" panose="020B0604020202020204" pitchFamily="34" charset="0"/>
              </a:rPr>
              <a:t>Cugullere</a:t>
            </a:r>
            <a:r>
              <a:rPr lang="en-GB" sz="2000" b="1" i="1" kern="100" dirty="0">
                <a:effectLst/>
                <a:ea typeface="DengXian" panose="02010600030101010101" pitchFamily="2" charset="-122"/>
                <a:cs typeface="Arial" panose="020B0604020202020204" pitchFamily="34" charset="0"/>
              </a:rPr>
              <a:t> [1961]</a:t>
            </a:r>
            <a:r>
              <a:rPr lang="en-GB" sz="2000" kern="100" dirty="0">
                <a:effectLst/>
                <a:ea typeface="DengXian" panose="02010600030101010101" pitchFamily="2" charset="-122"/>
                <a:cs typeface="Arial" panose="020B0604020202020204" pitchFamily="34" charset="0"/>
              </a:rPr>
              <a:t>. Police found three pickaxe handles inside the D’s van. C of A held that in order to establish liability for this offence, the prosecution must prove that the defendant was </a:t>
            </a:r>
            <a:r>
              <a:rPr lang="en-GB" sz="2000" b="1" kern="100" dirty="0">
                <a:effectLst/>
                <a:ea typeface="DengXian" panose="02010600030101010101" pitchFamily="2" charset="-122"/>
                <a:cs typeface="Arial" panose="020B0604020202020204" pitchFamily="34" charset="0"/>
              </a:rPr>
              <a:t>knowingly</a:t>
            </a:r>
            <a:r>
              <a:rPr lang="en-GB" sz="2000" kern="100" dirty="0">
                <a:effectLst/>
                <a:ea typeface="DengXian" panose="02010600030101010101" pitchFamily="2" charset="-122"/>
                <a:cs typeface="Arial" panose="020B0604020202020204" pitchFamily="34" charset="0"/>
              </a:rPr>
              <a:t> in possession of the pickaxe handles.</a:t>
            </a:r>
          </a:p>
          <a:p>
            <a:endParaRPr lang="en-GB" dirty="0"/>
          </a:p>
        </p:txBody>
      </p:sp>
    </p:spTree>
    <p:extLst>
      <p:ext uri="{BB962C8B-B14F-4D97-AF65-F5344CB8AC3E}">
        <p14:creationId xmlns:p14="http://schemas.microsoft.com/office/powerpoint/2010/main" val="940722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96274-EA4D-28D6-EAF1-C9ED20E46755}"/>
              </a:ext>
            </a:extLst>
          </p:cNvPr>
          <p:cNvSpPr>
            <a:spLocks noGrp="1"/>
          </p:cNvSpPr>
          <p:nvPr>
            <p:ph type="title"/>
          </p:nvPr>
        </p:nvSpPr>
        <p:spPr>
          <a:xfrm>
            <a:off x="555026" y="196082"/>
            <a:ext cx="8596668" cy="764912"/>
          </a:xfrm>
        </p:spPr>
        <p:txBody>
          <a:bodyPr/>
          <a:lstStyle/>
          <a:p>
            <a:r>
              <a:rPr lang="en-GB" dirty="0"/>
              <a:t>Offensive weapon</a:t>
            </a:r>
          </a:p>
        </p:txBody>
      </p:sp>
      <p:sp>
        <p:nvSpPr>
          <p:cNvPr id="3" name="Content Placeholder 2">
            <a:extLst>
              <a:ext uri="{FF2B5EF4-FFF2-40B4-BE49-F238E27FC236}">
                <a16:creationId xmlns:a16="http://schemas.microsoft.com/office/drawing/2014/main" id="{04EDA15B-8C6C-2757-E7D4-655509B16A8F}"/>
              </a:ext>
            </a:extLst>
          </p:cNvPr>
          <p:cNvSpPr>
            <a:spLocks noGrp="1"/>
          </p:cNvSpPr>
          <p:nvPr>
            <p:ph idx="1"/>
          </p:nvPr>
        </p:nvSpPr>
        <p:spPr>
          <a:xfrm>
            <a:off x="308684" y="1097862"/>
            <a:ext cx="9807958" cy="5760138"/>
          </a:xfrm>
        </p:spPr>
        <p:txBody>
          <a:bodyPr>
            <a:normAutofit fontScale="70000" lnSpcReduction="20000"/>
          </a:bodyPr>
          <a:lstStyle/>
          <a:p>
            <a:pPr>
              <a:lnSpc>
                <a:spcPct val="115000"/>
              </a:lnSpc>
              <a:spcAft>
                <a:spcPts val="800"/>
              </a:spcAft>
            </a:pPr>
            <a:r>
              <a:rPr lang="en-GB" sz="2600" kern="100" dirty="0">
                <a:effectLst/>
                <a:latin typeface="+mj-lt"/>
                <a:ea typeface="DengXian" panose="02010600030101010101" pitchFamily="2" charset="-122"/>
                <a:cs typeface="Arial" panose="020B0604020202020204" pitchFamily="34" charset="0"/>
              </a:rPr>
              <a:t>Means any article made or adapted for use for causing injury to the person, or intended by the person having it with him for such use by him or by some other person’. (</a:t>
            </a:r>
            <a:r>
              <a:rPr lang="en-GB" sz="2600" b="1" kern="100" dirty="0">
                <a:effectLst/>
                <a:latin typeface="+mj-lt"/>
                <a:ea typeface="DengXian" panose="02010600030101010101" pitchFamily="2" charset="-122"/>
                <a:cs typeface="Arial" panose="020B0604020202020204" pitchFamily="34" charset="0"/>
              </a:rPr>
              <a:t>s1(4) PCA 1953)</a:t>
            </a:r>
            <a:endParaRPr lang="en-GB" sz="2600" kern="100" dirty="0">
              <a:effectLst/>
              <a:latin typeface="+mj-lt"/>
              <a:ea typeface="DengXian" panose="02010600030101010101" pitchFamily="2" charset="-122"/>
              <a:cs typeface="Arial" panose="020B0604020202020204" pitchFamily="34" charset="0"/>
            </a:endParaRPr>
          </a:p>
          <a:p>
            <a:pPr>
              <a:lnSpc>
                <a:spcPct val="115000"/>
              </a:lnSpc>
              <a:spcAft>
                <a:spcPts val="800"/>
              </a:spcAft>
            </a:pPr>
            <a:r>
              <a:rPr lang="en-GB" sz="2600" kern="100" dirty="0">
                <a:effectLst/>
                <a:latin typeface="+mj-lt"/>
                <a:ea typeface="DengXian" panose="02010600030101010101" pitchFamily="2" charset="-122"/>
                <a:cs typeface="Arial" panose="020B0604020202020204" pitchFamily="34" charset="0"/>
              </a:rPr>
              <a:t>3 types of offensive weapons; </a:t>
            </a:r>
            <a:r>
              <a:rPr lang="en-GB" sz="2600" b="1" i="1" kern="100" dirty="0">
                <a:effectLst/>
                <a:latin typeface="+mj-lt"/>
                <a:ea typeface="DengXian" panose="02010600030101010101" pitchFamily="2" charset="-122"/>
                <a:cs typeface="Arial" panose="020B0604020202020204" pitchFamily="34" charset="0"/>
              </a:rPr>
              <a:t>Williamson [1978]</a:t>
            </a:r>
            <a:r>
              <a:rPr lang="en-GB" sz="2600" kern="100" dirty="0">
                <a:effectLst/>
                <a:latin typeface="+mj-lt"/>
                <a:ea typeface="DengXian" panose="02010600030101010101" pitchFamily="2" charset="-122"/>
                <a:cs typeface="Arial" panose="020B0604020202020204" pitchFamily="34" charset="0"/>
              </a:rPr>
              <a:t>. </a:t>
            </a:r>
          </a:p>
          <a:p>
            <a:pPr lvl="1">
              <a:lnSpc>
                <a:spcPct val="115000"/>
              </a:lnSpc>
              <a:spcAft>
                <a:spcPts val="800"/>
              </a:spcAft>
            </a:pPr>
            <a:r>
              <a:rPr lang="en-GB" sz="2600" kern="100" dirty="0">
                <a:effectLst/>
                <a:latin typeface="+mj-lt"/>
                <a:ea typeface="DengXian" panose="02010600030101010101" pitchFamily="2" charset="-122"/>
                <a:cs typeface="Arial" panose="020B0604020202020204" pitchFamily="34" charset="0"/>
              </a:rPr>
              <a:t>Articles made for the purpose of causing injury to the person, i.e. offensive weapons per se. Question of fact : ‘The jury must determine whether they feel sure that the object was made or adapted for use in causing injury to the person or was intended by the person having it with him for such use by him.</a:t>
            </a:r>
          </a:p>
          <a:p>
            <a:pPr lvl="1">
              <a:lnSpc>
                <a:spcPct val="115000"/>
              </a:lnSpc>
              <a:spcAft>
                <a:spcPts val="800"/>
              </a:spcAft>
            </a:pPr>
            <a:r>
              <a:rPr lang="en-GB" sz="2600" kern="100" dirty="0">
                <a:latin typeface="+mj-lt"/>
                <a:ea typeface="DengXian" panose="02010600030101010101" pitchFamily="2" charset="-122"/>
                <a:cs typeface="Arial" panose="020B0604020202020204" pitchFamily="34" charset="0"/>
              </a:rPr>
              <a:t>A</a:t>
            </a:r>
            <a:r>
              <a:rPr lang="en-GB" sz="2600" kern="100" dirty="0">
                <a:effectLst/>
                <a:latin typeface="+mj-lt"/>
                <a:ea typeface="DengXian" panose="02010600030101010101" pitchFamily="2" charset="-122"/>
                <a:cs typeface="Arial" panose="020B0604020202020204" pitchFamily="34" charset="0"/>
              </a:rPr>
              <a:t>rticles adapted for use for causing injury to another person. E.g. a bone which was scraped and used by the D in order to cause injury to another person. </a:t>
            </a:r>
            <a:r>
              <a:rPr lang="en-GB" sz="2600" b="1" i="1" kern="100" dirty="0">
                <a:effectLst/>
                <a:latin typeface="+mj-lt"/>
                <a:ea typeface="DengXian" panose="02010600030101010101" pitchFamily="2" charset="-122"/>
                <a:cs typeface="Arial" panose="020B0604020202020204" pitchFamily="34" charset="0"/>
              </a:rPr>
              <a:t>Warne v DPP [1997]</a:t>
            </a:r>
            <a:r>
              <a:rPr lang="en-GB" sz="2600" kern="100" dirty="0">
                <a:effectLst/>
                <a:latin typeface="+mj-lt"/>
                <a:ea typeface="DengXian" panose="02010600030101010101" pitchFamily="2" charset="-122"/>
                <a:cs typeface="Arial" panose="020B0604020202020204" pitchFamily="34" charset="0"/>
              </a:rPr>
              <a:t>, D’s appeal against his conviction was successful on the basis that it could not be proved that the detached pickaxe handle found in his possession was adapted for this purpose.</a:t>
            </a:r>
          </a:p>
          <a:p>
            <a:pPr lvl="1">
              <a:lnSpc>
                <a:spcPct val="115000"/>
              </a:lnSpc>
              <a:spcAft>
                <a:spcPts val="800"/>
              </a:spcAft>
            </a:pPr>
            <a:r>
              <a:rPr lang="en-GB" sz="2600" kern="100" dirty="0">
                <a:latin typeface="+mj-lt"/>
                <a:ea typeface="DengXian" panose="02010600030101010101" pitchFamily="2" charset="-122"/>
                <a:cs typeface="Arial" panose="020B0604020202020204" pitchFamily="34" charset="0"/>
              </a:rPr>
              <a:t>A</a:t>
            </a:r>
            <a:r>
              <a:rPr lang="en-GB" sz="2600" kern="100" dirty="0">
                <a:effectLst/>
                <a:latin typeface="+mj-lt"/>
                <a:ea typeface="DengXian" panose="02010600030101010101" pitchFamily="2" charset="-122"/>
                <a:cs typeface="Arial" panose="020B0604020202020204" pitchFamily="34" charset="0"/>
              </a:rPr>
              <a:t>rticles which were not specifically made or modified in order to cause injury, but the defendant intends to use them for that purpose. </a:t>
            </a:r>
            <a:r>
              <a:rPr lang="en-GB" sz="2600" kern="100" dirty="0" err="1">
                <a:effectLst/>
                <a:latin typeface="+mj-lt"/>
                <a:ea typeface="DengXian" panose="02010600030101010101" pitchFamily="2" charset="-122"/>
                <a:cs typeface="Arial" panose="020B0604020202020204" pitchFamily="34" charset="0"/>
              </a:rPr>
              <a:t>E.g</a:t>
            </a:r>
            <a:r>
              <a:rPr lang="en-GB" sz="2600" kern="100" dirty="0">
                <a:effectLst/>
                <a:latin typeface="+mj-lt"/>
                <a:ea typeface="DengXian" panose="02010600030101010101" pitchFamily="2" charset="-122"/>
                <a:cs typeface="Arial" panose="020B0604020202020204" pitchFamily="34" charset="0"/>
              </a:rPr>
              <a:t> D is in possession of a normal screwdriver and that they intend to use this in order to stab another person. </a:t>
            </a:r>
          </a:p>
          <a:p>
            <a:endParaRPr lang="en-GB" dirty="0"/>
          </a:p>
        </p:txBody>
      </p:sp>
    </p:spTree>
    <p:extLst>
      <p:ext uri="{BB962C8B-B14F-4D97-AF65-F5344CB8AC3E}">
        <p14:creationId xmlns:p14="http://schemas.microsoft.com/office/powerpoint/2010/main" val="4152026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E1342-8DE0-636A-FD19-9C77B2AC3BB9}"/>
              </a:ext>
            </a:extLst>
          </p:cNvPr>
          <p:cNvSpPr>
            <a:spLocks noGrp="1"/>
          </p:cNvSpPr>
          <p:nvPr>
            <p:ph type="title"/>
          </p:nvPr>
        </p:nvSpPr>
        <p:spPr>
          <a:xfrm>
            <a:off x="508432" y="156238"/>
            <a:ext cx="8596668" cy="660400"/>
          </a:xfrm>
        </p:spPr>
        <p:txBody>
          <a:bodyPr/>
          <a:lstStyle/>
          <a:p>
            <a:r>
              <a:rPr lang="en-GB" dirty="0"/>
              <a:t>In a public space</a:t>
            </a:r>
          </a:p>
        </p:txBody>
      </p:sp>
      <p:sp>
        <p:nvSpPr>
          <p:cNvPr id="3" name="Content Placeholder 2">
            <a:extLst>
              <a:ext uri="{FF2B5EF4-FFF2-40B4-BE49-F238E27FC236}">
                <a16:creationId xmlns:a16="http://schemas.microsoft.com/office/drawing/2014/main" id="{DD80ACAA-CB8E-C4E7-D491-358B51187491}"/>
              </a:ext>
            </a:extLst>
          </p:cNvPr>
          <p:cNvSpPr>
            <a:spLocks noGrp="1"/>
          </p:cNvSpPr>
          <p:nvPr>
            <p:ph idx="1"/>
          </p:nvPr>
        </p:nvSpPr>
        <p:spPr>
          <a:xfrm>
            <a:off x="351177" y="1024869"/>
            <a:ext cx="9503375" cy="5445821"/>
          </a:xfrm>
        </p:spPr>
        <p:txBody>
          <a:bodyPr>
            <a:normAutofit/>
          </a:bodyPr>
          <a:lstStyle/>
          <a:p>
            <a:r>
              <a:rPr lang="en-GB" sz="2400" kern="100" dirty="0">
                <a:effectLst/>
                <a:latin typeface="Trebuchet MS" panose="020B0603020202020204" pitchFamily="34" charset="0"/>
                <a:ea typeface="DengXian" panose="02010600030101010101" pitchFamily="2" charset="-122"/>
                <a:cs typeface="Arial" panose="020B0604020202020204" pitchFamily="34" charset="0"/>
              </a:rPr>
              <a:t>any space where the ‘public have or are permitted to have access’. </a:t>
            </a:r>
          </a:p>
          <a:p>
            <a:r>
              <a:rPr lang="en-GB" sz="2400" kern="100" dirty="0">
                <a:latin typeface="Trebuchet MS" panose="020B0603020202020204" pitchFamily="34" charset="0"/>
                <a:ea typeface="DengXian" panose="02010600030101010101" pitchFamily="2" charset="-122"/>
                <a:cs typeface="Arial" panose="020B0604020202020204" pitchFamily="34" charset="0"/>
              </a:rPr>
              <a:t>E.g. </a:t>
            </a:r>
            <a:r>
              <a:rPr lang="en-GB" sz="2400" kern="100" dirty="0">
                <a:effectLst/>
                <a:latin typeface="Trebuchet MS" panose="020B0603020202020204" pitchFamily="34" charset="0"/>
                <a:ea typeface="DengXian" panose="02010600030101010101" pitchFamily="2" charset="-122"/>
                <a:cs typeface="Arial" panose="020B0604020202020204" pitchFamily="34" charset="0"/>
              </a:rPr>
              <a:t>a public park or in the high street,  buildings, such as shopping malls and supermarkets, where the ‘public have or are permitted to have access’.</a:t>
            </a:r>
          </a:p>
          <a:p>
            <a:r>
              <a:rPr lang="en-GB" sz="2400" kern="100" dirty="0">
                <a:latin typeface="Trebuchet MS" panose="020B0603020202020204" pitchFamily="34" charset="0"/>
                <a:ea typeface="DengXian" panose="02010600030101010101" pitchFamily="2" charset="-122"/>
                <a:cs typeface="Arial" panose="020B0604020202020204" pitchFamily="34" charset="0"/>
              </a:rPr>
              <a:t>Will not</a:t>
            </a:r>
            <a:r>
              <a:rPr lang="en-GB" sz="2400" kern="100" dirty="0">
                <a:effectLst/>
                <a:latin typeface="Trebuchet MS" panose="020B0603020202020204" pitchFamily="34" charset="0"/>
                <a:ea typeface="DengXian" panose="02010600030101010101" pitchFamily="2" charset="-122"/>
                <a:cs typeface="Arial" panose="020B0604020202020204" pitchFamily="34" charset="0"/>
              </a:rPr>
              <a:t> include parts of a building to which the public do not have or are not permitted to have access. </a:t>
            </a:r>
            <a:r>
              <a:rPr lang="en-GB" sz="2400" b="1" i="1" kern="100" dirty="0">
                <a:effectLst/>
                <a:latin typeface="Trebuchet MS" panose="020B0603020202020204" pitchFamily="34" charset="0"/>
                <a:ea typeface="DengXian" panose="02010600030101010101" pitchFamily="2" charset="-122"/>
                <a:cs typeface="Arial" panose="020B0604020202020204" pitchFamily="34" charset="0"/>
              </a:rPr>
              <a:t>Normand v Donnelly [1994]</a:t>
            </a:r>
            <a:r>
              <a:rPr lang="en-GB" sz="2400" kern="100" dirty="0">
                <a:effectLst/>
                <a:latin typeface="Trebuchet MS" panose="020B0603020202020204" pitchFamily="34" charset="0"/>
                <a:ea typeface="DengXian" panose="02010600030101010101" pitchFamily="2" charset="-122"/>
                <a:cs typeface="Arial" panose="020B0604020202020204" pitchFamily="34" charset="0"/>
              </a:rPr>
              <a:t>, D was found in possession of a cleaver in a treatment cubicle in the Glasgow Royal infirmary. At the relevant time, the defendant was receiving treatment for a cut on his arm. High Court confirmed that the treatment cubicle cannot be regarded as a public space because it was not ‘a place to which the public were permitted to have access at the material time’.</a:t>
            </a:r>
          </a:p>
          <a:p>
            <a:endParaRPr lang="en-GB" dirty="0"/>
          </a:p>
        </p:txBody>
      </p:sp>
    </p:spTree>
    <p:extLst>
      <p:ext uri="{BB962C8B-B14F-4D97-AF65-F5344CB8AC3E}">
        <p14:creationId xmlns:p14="http://schemas.microsoft.com/office/powerpoint/2010/main" val="3184895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ACEC-E07B-CB5F-CE11-24F1E76121FE}"/>
              </a:ext>
            </a:extLst>
          </p:cNvPr>
          <p:cNvSpPr>
            <a:spLocks noGrp="1"/>
          </p:cNvSpPr>
          <p:nvPr>
            <p:ph type="title"/>
          </p:nvPr>
        </p:nvSpPr>
        <p:spPr>
          <a:xfrm>
            <a:off x="397773" y="156238"/>
            <a:ext cx="8596668" cy="793107"/>
          </a:xfrm>
        </p:spPr>
        <p:txBody>
          <a:bodyPr/>
          <a:lstStyle/>
          <a:p>
            <a:r>
              <a:rPr lang="en-GB" dirty="0"/>
              <a:t>Without lawful or reasonable excuse</a:t>
            </a:r>
          </a:p>
        </p:txBody>
      </p:sp>
      <p:sp>
        <p:nvSpPr>
          <p:cNvPr id="3" name="Content Placeholder 2">
            <a:extLst>
              <a:ext uri="{FF2B5EF4-FFF2-40B4-BE49-F238E27FC236}">
                <a16:creationId xmlns:a16="http://schemas.microsoft.com/office/drawing/2014/main" id="{83E3712C-7C05-44ED-1EA1-0E003BCD88B9}"/>
              </a:ext>
            </a:extLst>
          </p:cNvPr>
          <p:cNvSpPr>
            <a:spLocks noGrp="1"/>
          </p:cNvSpPr>
          <p:nvPr>
            <p:ph idx="1"/>
          </p:nvPr>
        </p:nvSpPr>
        <p:spPr>
          <a:xfrm>
            <a:off x="279562" y="1030885"/>
            <a:ext cx="9545870" cy="5579586"/>
          </a:xfrm>
        </p:spPr>
        <p:txBody>
          <a:bodyPr>
            <a:norm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2000" b="1" i="1" kern="100" dirty="0">
                <a:effectLst/>
                <a:latin typeface="Aptos" panose="020B0004020202020204" pitchFamily="34" charset="0"/>
                <a:ea typeface="DengXian" panose="02010600030101010101" pitchFamily="2" charset="-122"/>
                <a:cs typeface="Arial" panose="020B0604020202020204" pitchFamily="34" charset="0"/>
              </a:rPr>
              <a:t>Jura [1954]</a:t>
            </a:r>
            <a:r>
              <a:rPr lang="en-GB" sz="2000" b="1" i="1" kern="100" dirty="0">
                <a:latin typeface="Aptos" panose="020B0004020202020204" pitchFamily="34" charset="0"/>
                <a:ea typeface="DengXian" panose="02010600030101010101" pitchFamily="2" charset="-122"/>
                <a:cs typeface="Arial" panose="020B0604020202020204" pitchFamily="34" charset="0"/>
              </a:rPr>
              <a:t>:  </a:t>
            </a:r>
            <a:r>
              <a:rPr lang="en-GB" sz="2000" i="1" kern="100" dirty="0">
                <a:latin typeface="Aptos" panose="020B0004020202020204" pitchFamily="34" charset="0"/>
                <a:ea typeface="DengXian" panose="02010600030101010101" pitchFamily="2" charset="-122"/>
                <a:cs typeface="Arial" panose="020B0604020202020204" pitchFamily="34" charset="0"/>
              </a:rPr>
              <a:t>D</a:t>
            </a:r>
            <a:r>
              <a:rPr lang="en-GB" sz="2000" kern="100" dirty="0">
                <a:effectLst/>
                <a:latin typeface="Aptos" panose="020B0004020202020204" pitchFamily="34" charset="0"/>
                <a:ea typeface="DengXian" panose="02010600030101010101" pitchFamily="2" charset="-122"/>
                <a:cs typeface="Arial" panose="020B0604020202020204" pitchFamily="34" charset="0"/>
              </a:rPr>
              <a:t> visited a shooting gallery in a public park with the victim. After firing a few rounds, </a:t>
            </a:r>
            <a:r>
              <a:rPr lang="en-GB" sz="2000" kern="100" dirty="0">
                <a:latin typeface="Aptos" panose="020B0004020202020204" pitchFamily="34" charset="0"/>
                <a:ea typeface="DengXian" panose="02010600030101010101" pitchFamily="2" charset="-122"/>
                <a:cs typeface="Arial" panose="020B0604020202020204" pitchFamily="34" charset="0"/>
              </a:rPr>
              <a:t>D </a:t>
            </a:r>
            <a:r>
              <a:rPr lang="en-GB" sz="2000" kern="100" dirty="0">
                <a:effectLst/>
                <a:latin typeface="Aptos" panose="020B0004020202020204" pitchFamily="34" charset="0"/>
                <a:ea typeface="DengXian" panose="02010600030101010101" pitchFamily="2" charset="-122"/>
                <a:cs typeface="Arial" panose="020B0604020202020204" pitchFamily="34" charset="0"/>
              </a:rPr>
              <a:t>turned the rifle he was holding towards </a:t>
            </a:r>
            <a:r>
              <a:rPr lang="en-GB" sz="2000" kern="100" dirty="0">
                <a:latin typeface="Aptos" panose="020B0004020202020204" pitchFamily="34" charset="0"/>
                <a:ea typeface="DengXian" panose="02010600030101010101" pitchFamily="2" charset="-122"/>
                <a:cs typeface="Arial" panose="020B0604020202020204" pitchFamily="34" charset="0"/>
              </a:rPr>
              <a:t>V</a:t>
            </a:r>
            <a:r>
              <a:rPr lang="en-GB" sz="2000" kern="100" dirty="0">
                <a:effectLst/>
                <a:latin typeface="Aptos" panose="020B0004020202020204" pitchFamily="34" charset="0"/>
                <a:ea typeface="DengXian" panose="02010600030101010101" pitchFamily="2" charset="-122"/>
                <a:cs typeface="Arial" panose="020B0604020202020204" pitchFamily="34" charset="0"/>
              </a:rPr>
              <a:t> and fired, </a:t>
            </a:r>
            <a:r>
              <a:rPr lang="en-GB" sz="2000" kern="100" dirty="0">
                <a:latin typeface="Aptos" panose="020B0004020202020204" pitchFamily="34" charset="0"/>
                <a:ea typeface="DengXian" panose="02010600030101010101" pitchFamily="2" charset="-122"/>
                <a:cs typeface="Arial" panose="020B0604020202020204" pitchFamily="34" charset="0"/>
              </a:rPr>
              <a:t>causing </a:t>
            </a:r>
            <a:r>
              <a:rPr lang="en-GB" sz="2000" kern="100" dirty="0">
                <a:effectLst/>
                <a:latin typeface="Aptos" panose="020B0004020202020204" pitchFamily="34" charset="0"/>
                <a:ea typeface="DengXian" panose="02010600030101010101" pitchFamily="2" charset="-122"/>
                <a:cs typeface="Arial" panose="020B0604020202020204" pitchFamily="34" charset="0"/>
              </a:rPr>
              <a:t>minor wounds. D charged  with being in possession of an offensive weapon without lawful excuse in a public space contrary to s1 PCA 1953. D was convicted and  appealed on the basis: (</a:t>
            </a:r>
            <a:r>
              <a:rPr lang="en-GB" sz="2000" kern="100" dirty="0" err="1">
                <a:effectLst/>
                <a:latin typeface="Aptos" panose="020B0004020202020204" pitchFamily="34" charset="0"/>
                <a:ea typeface="DengXian" panose="02010600030101010101" pitchFamily="2" charset="-122"/>
                <a:cs typeface="Arial" panose="020B0604020202020204" pitchFamily="34" charset="0"/>
              </a:rPr>
              <a:t>i</a:t>
            </a:r>
            <a:r>
              <a:rPr lang="en-GB" sz="2000" kern="100" dirty="0">
                <a:effectLst/>
                <a:latin typeface="Aptos" panose="020B0004020202020204" pitchFamily="34" charset="0"/>
                <a:ea typeface="DengXian" panose="02010600030101010101" pitchFamily="2" charset="-122"/>
                <a:cs typeface="Arial" panose="020B0604020202020204" pitchFamily="34" charset="0"/>
              </a:rPr>
              <a:t>) the rifle was not an offensive weapon; and (ii) in any case he had a lawful excuse for being in possession of the rifle.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Appeal allowed: Lord Goddard: ‘The appellant was not carrying this rifle without lawful excuse because he was at a shooting gallery where for the payment of a few pence people can amuse themselves by firing at a target. He was carrying the rifle for that purpose, so he had an obvious excuse for carrying it. It was his use of the rifle which was unlawful, and…. the </a:t>
            </a:r>
            <a:r>
              <a:rPr lang="en-GB" sz="2000" b="1" kern="100" dirty="0">
                <a:effectLst/>
                <a:latin typeface="Aptos" panose="020B0004020202020204" pitchFamily="34" charset="0"/>
                <a:ea typeface="DengXian" panose="02010600030101010101" pitchFamily="2" charset="-122"/>
                <a:cs typeface="Arial" panose="020B0604020202020204" pitchFamily="34" charset="0"/>
              </a:rPr>
              <a:t>Offences against the Person Act 1861</a:t>
            </a:r>
            <a:r>
              <a:rPr lang="en-GB" sz="2000" kern="100" dirty="0">
                <a:effectLst/>
                <a:latin typeface="Aptos" panose="020B0004020202020204" pitchFamily="34" charset="0"/>
                <a:ea typeface="DengXian" panose="02010600030101010101" pitchFamily="2" charset="-122"/>
                <a:cs typeface="Arial" panose="020B0604020202020204" pitchFamily="34" charset="0"/>
              </a:rPr>
              <a:t>, provides appropriate punishment. …... If the judge’s direction were right it would mean that anybody in possession of a shotgun going to a shooting party who used the gun for an unlawful purpose would be guilty of an offence under this Act.’.</a:t>
            </a:r>
            <a:endParaRPr lang="en-GB" sz="2000" dirty="0"/>
          </a:p>
        </p:txBody>
      </p:sp>
    </p:spTree>
    <p:extLst>
      <p:ext uri="{BB962C8B-B14F-4D97-AF65-F5344CB8AC3E}">
        <p14:creationId xmlns:p14="http://schemas.microsoft.com/office/powerpoint/2010/main" val="3197714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ACEC-E07B-CB5F-CE11-24F1E76121FE}"/>
              </a:ext>
            </a:extLst>
          </p:cNvPr>
          <p:cNvSpPr>
            <a:spLocks noGrp="1"/>
          </p:cNvSpPr>
          <p:nvPr>
            <p:ph type="title"/>
          </p:nvPr>
        </p:nvSpPr>
        <p:spPr>
          <a:xfrm>
            <a:off x="397773" y="156238"/>
            <a:ext cx="10382828" cy="793107"/>
          </a:xfrm>
        </p:spPr>
        <p:txBody>
          <a:bodyPr>
            <a:noAutofit/>
          </a:bodyPr>
          <a:lstStyle/>
          <a:p>
            <a:r>
              <a:rPr lang="en-GB" sz="2800" dirty="0"/>
              <a:t>Without lawful or reasonable excuse – honest but mistaken belief in a reasonable excuse?</a:t>
            </a:r>
          </a:p>
        </p:txBody>
      </p:sp>
      <p:sp>
        <p:nvSpPr>
          <p:cNvPr id="3" name="Content Placeholder 2">
            <a:extLst>
              <a:ext uri="{FF2B5EF4-FFF2-40B4-BE49-F238E27FC236}">
                <a16:creationId xmlns:a16="http://schemas.microsoft.com/office/drawing/2014/main" id="{83E3712C-7C05-44ED-1EA1-0E003BCD88B9}"/>
              </a:ext>
            </a:extLst>
          </p:cNvPr>
          <p:cNvSpPr>
            <a:spLocks noGrp="1"/>
          </p:cNvSpPr>
          <p:nvPr>
            <p:ph idx="1"/>
          </p:nvPr>
        </p:nvSpPr>
        <p:spPr>
          <a:xfrm>
            <a:off x="308683" y="1397810"/>
            <a:ext cx="9446858" cy="5010478"/>
          </a:xfrm>
        </p:spPr>
        <p:txBody>
          <a:bodyPr>
            <a:normAutofit/>
          </a:bodyPr>
          <a:lstStyle/>
          <a:p>
            <a:pPr>
              <a:lnSpc>
                <a:spcPct val="115000"/>
              </a:lnSpc>
              <a:spcAft>
                <a:spcPts val="800"/>
              </a:spcAft>
            </a:pPr>
            <a:r>
              <a:rPr lang="en-GB" sz="2000" b="1" kern="100" dirty="0">
                <a:latin typeface="Aptos" panose="020B0004020202020204" pitchFamily="34" charset="0"/>
                <a:ea typeface="DengXian" panose="02010600030101010101" pitchFamily="2" charset="-122"/>
                <a:cs typeface="Arial" panose="020B0604020202020204" pitchFamily="34" charset="0"/>
              </a:rPr>
              <a:t>D’s excuse must be reasonable </a:t>
            </a:r>
            <a:r>
              <a:rPr lang="en-GB" sz="2000" b="1" kern="100" dirty="0">
                <a:effectLst/>
                <a:latin typeface="Aptos" panose="020B0004020202020204" pitchFamily="34" charset="0"/>
                <a:ea typeface="DengXian" panose="02010600030101010101" pitchFamily="2" charset="-122"/>
                <a:cs typeface="Arial" panose="020B0604020202020204" pitchFamily="34" charset="0"/>
              </a:rPr>
              <a:t>s1(1) PCA 1954</a:t>
            </a:r>
            <a:r>
              <a:rPr lang="en-GB" sz="2000" kern="100" dirty="0">
                <a:effectLst/>
                <a:latin typeface="Aptos" panose="020B0004020202020204" pitchFamily="34" charset="0"/>
                <a:ea typeface="DengXian" panose="02010600030101010101" pitchFamily="2" charset="-122"/>
                <a:cs typeface="Arial" panose="020B0604020202020204" pitchFamily="34" charset="0"/>
              </a:rPr>
              <a:t>  -  </a:t>
            </a:r>
            <a:r>
              <a:rPr lang="en-GB" sz="2000" b="1"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objective</a:t>
            </a:r>
            <a:r>
              <a:rPr lang="en-GB" sz="2000" b="1" kern="100" dirty="0">
                <a:effectLst/>
                <a:latin typeface="Aptos" panose="020B0004020202020204" pitchFamily="34" charset="0"/>
                <a:ea typeface="DengXian" panose="02010600030101010101" pitchFamily="2" charset="-122"/>
                <a:cs typeface="Arial" panose="020B0604020202020204" pitchFamily="34" charset="0"/>
              </a:rPr>
              <a:t> </a:t>
            </a:r>
            <a:r>
              <a:rPr lang="en-GB" sz="2000" kern="100" dirty="0">
                <a:effectLst/>
                <a:latin typeface="Aptos" panose="020B0004020202020204" pitchFamily="34" charset="0"/>
                <a:ea typeface="DengXian" panose="02010600030101010101" pitchFamily="2" charset="-122"/>
                <a:cs typeface="Arial" panose="020B0604020202020204" pitchFamily="34" charset="0"/>
              </a:rPr>
              <a:t>test. </a:t>
            </a:r>
          </a:p>
          <a:p>
            <a:pPr>
              <a:lnSpc>
                <a:spcPct val="115000"/>
              </a:lnSpc>
              <a:spcAft>
                <a:spcPts val="800"/>
              </a:spcAft>
            </a:pPr>
            <a:r>
              <a:rPr lang="en-GB" sz="2000" b="1" i="1" kern="100" dirty="0">
                <a:effectLst/>
                <a:latin typeface="Aptos" panose="020B0004020202020204" pitchFamily="34" charset="0"/>
                <a:ea typeface="DengXian" panose="02010600030101010101" pitchFamily="2" charset="-122"/>
                <a:cs typeface="Arial" panose="020B0604020202020204" pitchFamily="34" charset="0"/>
              </a:rPr>
              <a:t>N v DPP [2011]</a:t>
            </a:r>
            <a:r>
              <a:rPr lang="en-GB" sz="2000" kern="100" dirty="0">
                <a:effectLst/>
                <a:latin typeface="Aptos" panose="020B0004020202020204" pitchFamily="34" charset="0"/>
                <a:ea typeface="DengXian" panose="02010600030101010101" pitchFamily="2" charset="-122"/>
                <a:cs typeface="Arial" panose="020B0604020202020204" pitchFamily="34" charset="0"/>
              </a:rPr>
              <a:t> -D and friend at a house party</a:t>
            </a:r>
            <a:r>
              <a:rPr lang="en-GB" sz="2000" kern="100" dirty="0">
                <a:latin typeface="Aptos" panose="020B0004020202020204" pitchFamily="34" charset="0"/>
                <a:ea typeface="DengXian" panose="02010600030101010101" pitchFamily="2" charset="-122"/>
                <a:cs typeface="Arial" panose="020B0604020202020204" pitchFamily="34" charset="0"/>
              </a:rPr>
              <a:t> and were asked to leave</a:t>
            </a:r>
            <a:r>
              <a:rPr lang="en-GB" sz="2000" kern="100" dirty="0">
                <a:effectLst/>
                <a:latin typeface="Aptos" panose="020B0004020202020204" pitchFamily="34" charset="0"/>
                <a:ea typeface="DengXian" panose="02010600030101010101" pitchFamily="2" charset="-122"/>
                <a:cs typeface="Arial" panose="020B0604020202020204" pitchFamily="34" charset="0"/>
              </a:rPr>
              <a:t>. A few minutes after they left the property, the D approached by a car carrying a number of young men. D ran away fearing an attack and on being found later with a metal bar was charged with being in possession of an offensive weapon contrary to</a:t>
            </a:r>
            <a:r>
              <a:rPr lang="en-GB" sz="2000" b="1" i="1" kern="100" dirty="0">
                <a:effectLst/>
                <a:latin typeface="Aptos" panose="020B0004020202020204" pitchFamily="34" charset="0"/>
                <a:ea typeface="DengXian" panose="02010600030101010101" pitchFamily="2" charset="-122"/>
                <a:cs typeface="Arial" panose="020B0604020202020204" pitchFamily="34" charset="0"/>
              </a:rPr>
              <a:t> s1 PCA 1954</a:t>
            </a:r>
            <a:r>
              <a:rPr lang="en-GB" sz="2000" kern="100" dirty="0">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D argued that he picked up the metal bar for his own safety as he feared that an attack on him was imminent</a:t>
            </a:r>
            <a:r>
              <a:rPr lang="en-GB" sz="2000" kern="100" dirty="0">
                <a:latin typeface="Aptos" panose="020B0004020202020204" pitchFamily="34" charset="0"/>
                <a:ea typeface="DengXian" panose="02010600030101010101" pitchFamily="2" charset="-122"/>
                <a:cs typeface="Arial" panose="020B0604020202020204" pitchFamily="34" charset="0"/>
              </a:rPr>
              <a:t> and appealed his conviction.  Appeal dismissed with </a:t>
            </a:r>
            <a:r>
              <a:rPr lang="en-GB" sz="2000" kern="100" dirty="0" err="1">
                <a:latin typeface="Aptos" panose="020B0004020202020204" pitchFamily="34" charset="0"/>
                <a:ea typeface="DengXian" panose="02010600030101010101" pitchFamily="2" charset="-122"/>
                <a:cs typeface="Arial" panose="020B0604020202020204" pitchFamily="34" charset="0"/>
              </a:rPr>
              <a:t>Supperstone</a:t>
            </a:r>
            <a:r>
              <a:rPr lang="en-GB" sz="2000" kern="100" dirty="0">
                <a:latin typeface="Aptos" panose="020B0004020202020204" pitchFamily="34" charset="0"/>
                <a:ea typeface="DengXian" panose="02010600030101010101" pitchFamily="2" charset="-122"/>
                <a:cs typeface="Arial" panose="020B0604020202020204" pitchFamily="34" charset="0"/>
              </a:rPr>
              <a:t> J stating</a:t>
            </a:r>
            <a:r>
              <a:rPr lang="en-GB" sz="2000" kern="100" dirty="0">
                <a:effectLst/>
                <a:latin typeface="Aptos" panose="020B0004020202020204" pitchFamily="34" charset="0"/>
                <a:ea typeface="DengXian" panose="02010600030101010101" pitchFamily="2" charset="-122"/>
                <a:cs typeface="Arial" panose="020B0604020202020204" pitchFamily="34" charset="0"/>
              </a:rPr>
              <a:t>: ‘When a defendant claims that he had a reasonable excuse for possession of an offensive weapon because he believed he was at risk of imminent attack, it is for him to prove both the belief and the reasonableness of the belief on a balance of probabilities’.</a:t>
            </a:r>
          </a:p>
          <a:p>
            <a:endParaRPr lang="en-GB" dirty="0"/>
          </a:p>
        </p:txBody>
      </p:sp>
    </p:spTree>
    <p:extLst>
      <p:ext uri="{BB962C8B-B14F-4D97-AF65-F5344CB8AC3E}">
        <p14:creationId xmlns:p14="http://schemas.microsoft.com/office/powerpoint/2010/main" val="271355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CCD8C-EBC8-F40D-D005-86596315C561}"/>
              </a:ext>
            </a:extLst>
          </p:cNvPr>
          <p:cNvSpPr>
            <a:spLocks noGrp="1"/>
          </p:cNvSpPr>
          <p:nvPr>
            <p:ph type="title"/>
          </p:nvPr>
        </p:nvSpPr>
        <p:spPr>
          <a:xfrm>
            <a:off x="374474" y="166960"/>
            <a:ext cx="8996669" cy="1320800"/>
          </a:xfrm>
        </p:spPr>
        <p:txBody>
          <a:bodyPr>
            <a:normAutofit/>
          </a:bodyPr>
          <a:lstStyle/>
          <a:p>
            <a:r>
              <a:rPr lang="en-GB" sz="3200" dirty="0"/>
              <a:t>Summary/overview of lawful/</a:t>
            </a:r>
            <a:r>
              <a:rPr lang="en-GB" sz="3200" dirty="0" err="1"/>
              <a:t>r.excuse</a:t>
            </a:r>
            <a:r>
              <a:rPr lang="en-GB" sz="3200" dirty="0"/>
              <a:t>    under s 1 PCA 1954</a:t>
            </a:r>
          </a:p>
        </p:txBody>
      </p:sp>
      <p:sp>
        <p:nvSpPr>
          <p:cNvPr id="3" name="Content Placeholder 2">
            <a:extLst>
              <a:ext uri="{FF2B5EF4-FFF2-40B4-BE49-F238E27FC236}">
                <a16:creationId xmlns:a16="http://schemas.microsoft.com/office/drawing/2014/main" id="{E91DF5A8-4CC3-8EC2-D6D1-D8AAADCC39A3}"/>
              </a:ext>
            </a:extLst>
          </p:cNvPr>
          <p:cNvSpPr>
            <a:spLocks noGrp="1"/>
          </p:cNvSpPr>
          <p:nvPr>
            <p:ph idx="1"/>
          </p:nvPr>
        </p:nvSpPr>
        <p:spPr>
          <a:xfrm>
            <a:off x="211396" y="1310255"/>
            <a:ext cx="9497551" cy="4647905"/>
          </a:xfrm>
        </p:spPr>
        <p:txBody>
          <a:bodyPr>
            <a:normAutofit/>
          </a:bodyPr>
          <a:lstStyle/>
          <a:p>
            <a:pPr>
              <a:lnSpc>
                <a:spcPct val="115000"/>
              </a:lnSpc>
              <a:spcAft>
                <a:spcPts val="800"/>
              </a:spcAft>
            </a:pPr>
            <a:r>
              <a:rPr lang="en-GB" kern="100" dirty="0">
                <a:latin typeface="Trebuchet MS" panose="020B0603020202020204" pitchFamily="34" charset="0"/>
                <a:ea typeface="DengXian" panose="02010600030101010101" pitchFamily="2" charset="-122"/>
                <a:cs typeface="Arial" panose="020B0604020202020204" pitchFamily="34" charset="0"/>
              </a:rPr>
              <a:t>I</a:t>
            </a:r>
            <a:r>
              <a:rPr lang="en-GB" sz="1800" kern="100" dirty="0">
                <a:effectLst/>
                <a:latin typeface="Trebuchet MS" panose="020B0603020202020204" pitchFamily="34" charset="0"/>
                <a:ea typeface="DengXian" panose="02010600030101010101" pitchFamily="2" charset="-122"/>
                <a:cs typeface="Arial" panose="020B0604020202020204" pitchFamily="34" charset="0"/>
              </a:rPr>
              <a:t>t is for the defendant to prove (on the balance of probabilities) that they had a reasonable or lawful excuse for being in possession of the offensive weapon; and</a:t>
            </a:r>
          </a:p>
          <a:p>
            <a:pPr>
              <a:lnSpc>
                <a:spcPct val="115000"/>
              </a:lnSpc>
              <a:spcAft>
                <a:spcPts val="800"/>
              </a:spcAft>
            </a:pPr>
            <a:r>
              <a:rPr lang="en-GB" sz="1800" kern="100" dirty="0">
                <a:effectLst/>
                <a:latin typeface="Trebuchet MS" panose="020B0603020202020204" pitchFamily="34" charset="0"/>
                <a:ea typeface="DengXian" panose="02010600030101010101" pitchFamily="2" charset="-122"/>
                <a:cs typeface="Arial" panose="020B0604020202020204" pitchFamily="34" charset="0"/>
              </a:rPr>
              <a:t>whether the defendant has a lawful or a reasonable excuse for being in possession of an offensive weapon is an objective question and each case will be assessed on its own merits; and</a:t>
            </a:r>
          </a:p>
          <a:p>
            <a:pPr>
              <a:lnSpc>
                <a:spcPct val="115000"/>
              </a:lnSpc>
              <a:spcAft>
                <a:spcPts val="800"/>
              </a:spcAft>
            </a:pPr>
            <a:r>
              <a:rPr lang="en-GB" sz="1800" kern="100" dirty="0">
                <a:effectLst/>
                <a:latin typeface="Trebuchet MS" panose="020B0603020202020204" pitchFamily="34" charset="0"/>
                <a:ea typeface="DengXian" panose="02010600030101010101" pitchFamily="2" charset="-122"/>
                <a:cs typeface="Arial" panose="020B0604020202020204" pitchFamily="34" charset="0"/>
              </a:rPr>
              <a:t>that the use of a particular instrument, such as a knife or a screwdriver, in the commission of a criminal offence does not necessarily mean that the defendant will be liable for </a:t>
            </a:r>
            <a:r>
              <a:rPr lang="en-GB" sz="1800" b="1" kern="100" dirty="0">
                <a:effectLst/>
                <a:latin typeface="Trebuchet MS" panose="020B0603020202020204" pitchFamily="34" charset="0"/>
                <a:ea typeface="DengXian" panose="02010600030101010101" pitchFamily="2" charset="-122"/>
                <a:cs typeface="Arial" panose="020B0604020202020204" pitchFamily="34" charset="0"/>
              </a:rPr>
              <a:t>s1 PCA 1954</a:t>
            </a:r>
            <a:r>
              <a:rPr lang="en-GB" sz="1800" kern="100" dirty="0">
                <a:effectLst/>
                <a:latin typeface="Trebuchet MS" panose="020B0603020202020204" pitchFamily="34" charset="0"/>
                <a:ea typeface="DengXian" panose="02010600030101010101" pitchFamily="2" charset="-122"/>
                <a:cs typeface="Arial" panose="020B0604020202020204" pitchFamily="34" charset="0"/>
              </a:rPr>
              <a:t>. Despite using the instrument at hand for the commission of a criminal offence, the defendant might have a lawful excuse for being in possession of it. In this case, the prosecution most probably will not be able to establish the second element of the offence either, i.e. that the instrument used was an offensive weapon.</a:t>
            </a:r>
          </a:p>
          <a:p>
            <a:endParaRPr lang="en-GB" dirty="0"/>
          </a:p>
        </p:txBody>
      </p:sp>
    </p:spTree>
    <p:extLst>
      <p:ext uri="{BB962C8B-B14F-4D97-AF65-F5344CB8AC3E}">
        <p14:creationId xmlns:p14="http://schemas.microsoft.com/office/powerpoint/2010/main" val="251597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FEC7-4C18-4B9A-1A78-BE3C9813E4E9}"/>
              </a:ext>
            </a:extLst>
          </p:cNvPr>
          <p:cNvSpPr>
            <a:spLocks noGrp="1"/>
          </p:cNvSpPr>
          <p:nvPr>
            <p:ph type="title"/>
          </p:nvPr>
        </p:nvSpPr>
        <p:spPr>
          <a:xfrm>
            <a:off x="339529" y="156238"/>
            <a:ext cx="9555793" cy="996954"/>
          </a:xfrm>
        </p:spPr>
        <p:txBody>
          <a:bodyPr>
            <a:noAutofit/>
          </a:bodyPr>
          <a:lstStyle/>
          <a:p>
            <a:r>
              <a:rPr lang="en-GB" sz="2800" kern="100" dirty="0">
                <a:latin typeface="Aptos" panose="020B0004020202020204" pitchFamily="34" charset="0"/>
                <a:ea typeface="DengXian" panose="02010600030101010101" pitchFamily="2" charset="-122"/>
                <a:cs typeface="Arial" panose="020B0604020202020204" pitchFamily="34" charset="0"/>
              </a:rPr>
              <a:t>P</a:t>
            </a:r>
            <a:r>
              <a:rPr lang="en-GB" sz="2800" kern="100" dirty="0">
                <a:effectLst/>
                <a:latin typeface="Aptos" panose="020B0004020202020204" pitchFamily="34" charset="0"/>
                <a:ea typeface="DengXian" panose="02010600030101010101" pitchFamily="2" charset="-122"/>
                <a:cs typeface="Arial" panose="020B0604020202020204" pitchFamily="34" charset="0"/>
              </a:rPr>
              <a:t>ossession of bladed articles contrary to </a:t>
            </a:r>
            <a:r>
              <a:rPr lang="en-GB" sz="2800" b="1" kern="100" dirty="0">
                <a:effectLst/>
                <a:latin typeface="Aptos" panose="020B0004020202020204" pitchFamily="34" charset="0"/>
                <a:ea typeface="DengXian" panose="02010600030101010101" pitchFamily="2" charset="-122"/>
                <a:cs typeface="Arial" panose="020B0604020202020204" pitchFamily="34" charset="0"/>
              </a:rPr>
              <a:t>s139 of the Criminal Justice Act 1988 (CJA 1988)</a:t>
            </a:r>
            <a:r>
              <a:rPr lang="en-GB" sz="2800" kern="100" dirty="0">
                <a:effectLst/>
                <a:latin typeface="Aptos" panose="020B0004020202020204" pitchFamily="34" charset="0"/>
                <a:ea typeface="DengXian" panose="02010600030101010101" pitchFamily="2" charset="-122"/>
                <a:cs typeface="Arial" panose="020B0604020202020204" pitchFamily="34" charset="0"/>
              </a:rPr>
              <a:t>.</a:t>
            </a:r>
            <a:br>
              <a:rPr lang="en-GB" sz="2800" kern="100" dirty="0">
                <a:effectLst/>
                <a:latin typeface="Aptos" panose="020B0004020202020204" pitchFamily="34" charset="0"/>
                <a:ea typeface="DengXian" panose="02010600030101010101" pitchFamily="2" charset="-122"/>
                <a:cs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45EA0B9B-3C3E-C099-5CD5-C3B28D0DAB36}"/>
              </a:ext>
            </a:extLst>
          </p:cNvPr>
          <p:cNvSpPr>
            <a:spLocks noGrp="1"/>
          </p:cNvSpPr>
          <p:nvPr>
            <p:ph idx="1"/>
          </p:nvPr>
        </p:nvSpPr>
        <p:spPr>
          <a:xfrm>
            <a:off x="391947" y="1368497"/>
            <a:ext cx="9852827" cy="5282744"/>
          </a:xfrm>
        </p:spPr>
        <p:txBody>
          <a:bodyPr>
            <a:normAutofit/>
          </a:bodyPr>
          <a:lstStyle/>
          <a:p>
            <a:pPr marL="0" indent="0">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‘Subject to </a:t>
            </a:r>
            <a:r>
              <a:rPr lang="en-GB" sz="2400" b="1" kern="100" dirty="0">
                <a:effectLst/>
                <a:latin typeface="Aptos" panose="020B0004020202020204" pitchFamily="34" charset="0"/>
                <a:ea typeface="DengXian" panose="02010600030101010101" pitchFamily="2" charset="-122"/>
                <a:cs typeface="Arial" panose="020B0604020202020204" pitchFamily="34" charset="0"/>
              </a:rPr>
              <a:t>ss4 </a:t>
            </a:r>
            <a:r>
              <a:rPr lang="en-GB" sz="2400" kern="100" dirty="0">
                <a:effectLst/>
                <a:latin typeface="Aptos" panose="020B0004020202020204" pitchFamily="34" charset="0"/>
                <a:ea typeface="DengXian" panose="02010600030101010101" pitchFamily="2" charset="-122"/>
                <a:cs typeface="Arial" panose="020B0604020202020204" pitchFamily="34" charset="0"/>
              </a:rPr>
              <a:t>and </a:t>
            </a:r>
            <a:r>
              <a:rPr lang="en-GB" sz="2400" b="1" kern="100" dirty="0">
                <a:effectLst/>
                <a:latin typeface="Aptos" panose="020B0004020202020204" pitchFamily="34" charset="0"/>
                <a:ea typeface="DengXian" panose="02010600030101010101" pitchFamily="2" charset="-122"/>
                <a:cs typeface="Arial" panose="020B0604020202020204" pitchFamily="34" charset="0"/>
              </a:rPr>
              <a:t>5</a:t>
            </a:r>
            <a:r>
              <a:rPr lang="en-GB" sz="2400" kern="100" dirty="0">
                <a:effectLst/>
                <a:latin typeface="Aptos" panose="020B0004020202020204" pitchFamily="34" charset="0"/>
                <a:ea typeface="DengXian" panose="02010600030101010101" pitchFamily="2" charset="-122"/>
                <a:cs typeface="Arial" panose="020B0604020202020204" pitchFamily="34" charset="0"/>
              </a:rPr>
              <a:t> below, any person who has an article [i.e. an article with blade or point] to which this section applies with him in a public place shall be guilty of an offence’. </a:t>
            </a:r>
          </a:p>
          <a:p>
            <a:pPr marL="0" indent="0">
              <a:buNone/>
            </a:pPr>
            <a:r>
              <a:rPr lang="en-GB" sz="2400" kern="100" dirty="0">
                <a:effectLst/>
                <a:latin typeface="Aptos" panose="020B0004020202020204" pitchFamily="34" charset="0"/>
                <a:ea typeface="DengXian" panose="02010600030101010101" pitchFamily="2" charset="-122"/>
                <a:cs typeface="Arial" panose="020B0604020202020204" pitchFamily="34" charset="0"/>
              </a:rPr>
              <a:t>Conditions:</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 defendant must be in possession;</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of an article with blade or point;</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in a public space;</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without a good reason or a lawful authority; or that the article was not for use at work; for religious reasons; or as part of any national costume.</a:t>
            </a:r>
          </a:p>
          <a:p>
            <a:endParaRPr lang="en-GB" dirty="0"/>
          </a:p>
        </p:txBody>
      </p:sp>
    </p:spTree>
    <p:extLst>
      <p:ext uri="{BB962C8B-B14F-4D97-AF65-F5344CB8AC3E}">
        <p14:creationId xmlns:p14="http://schemas.microsoft.com/office/powerpoint/2010/main" val="840341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FEC7-4C18-4B9A-1A78-BE3C9813E4E9}"/>
              </a:ext>
            </a:extLst>
          </p:cNvPr>
          <p:cNvSpPr>
            <a:spLocks noGrp="1"/>
          </p:cNvSpPr>
          <p:nvPr>
            <p:ph type="title"/>
          </p:nvPr>
        </p:nvSpPr>
        <p:spPr>
          <a:xfrm>
            <a:off x="339529" y="156238"/>
            <a:ext cx="9555793" cy="996954"/>
          </a:xfrm>
        </p:spPr>
        <p:txBody>
          <a:bodyPr>
            <a:noAutofit/>
          </a:bodyPr>
          <a:lstStyle/>
          <a:p>
            <a:r>
              <a:rPr lang="en-GB" sz="2800" kern="100" dirty="0">
                <a:latin typeface="Aptos" panose="020B0004020202020204" pitchFamily="34" charset="0"/>
                <a:ea typeface="DengXian" panose="02010600030101010101" pitchFamily="2" charset="-122"/>
                <a:cs typeface="Arial" panose="020B0604020202020204" pitchFamily="34" charset="0"/>
              </a:rPr>
              <a:t>P</a:t>
            </a:r>
            <a:r>
              <a:rPr lang="en-GB" sz="2800" kern="100" dirty="0">
                <a:effectLst/>
                <a:latin typeface="Aptos" panose="020B0004020202020204" pitchFamily="34" charset="0"/>
                <a:ea typeface="DengXian" panose="02010600030101010101" pitchFamily="2" charset="-122"/>
                <a:cs typeface="Arial" panose="020B0604020202020204" pitchFamily="34" charset="0"/>
              </a:rPr>
              <a:t>ossession of bladed articles contrary to </a:t>
            </a:r>
            <a:r>
              <a:rPr lang="en-GB" sz="2800" b="1" kern="100" dirty="0">
                <a:effectLst/>
                <a:latin typeface="Aptos" panose="020B0004020202020204" pitchFamily="34" charset="0"/>
                <a:ea typeface="DengXian" panose="02010600030101010101" pitchFamily="2" charset="-122"/>
                <a:cs typeface="Arial" panose="020B0604020202020204" pitchFamily="34" charset="0"/>
              </a:rPr>
              <a:t>s139 of the Criminal Justice Act 1988 (CJA 1988)</a:t>
            </a:r>
            <a:r>
              <a:rPr lang="en-GB" sz="2800" kern="100" dirty="0">
                <a:effectLst/>
                <a:latin typeface="Aptos" panose="020B0004020202020204" pitchFamily="34" charset="0"/>
                <a:ea typeface="DengXian" panose="02010600030101010101" pitchFamily="2" charset="-122"/>
                <a:cs typeface="Arial" panose="020B0604020202020204" pitchFamily="34" charset="0"/>
              </a:rPr>
              <a:t>.</a:t>
            </a:r>
            <a:br>
              <a:rPr lang="en-GB" sz="2800" kern="100" dirty="0">
                <a:effectLst/>
                <a:latin typeface="Aptos" panose="020B0004020202020204" pitchFamily="34" charset="0"/>
                <a:ea typeface="DengXian" panose="02010600030101010101" pitchFamily="2" charset="-122"/>
                <a:cs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45EA0B9B-3C3E-C099-5CD5-C3B28D0DAB36}"/>
              </a:ext>
            </a:extLst>
          </p:cNvPr>
          <p:cNvSpPr>
            <a:spLocks noGrp="1"/>
          </p:cNvSpPr>
          <p:nvPr>
            <p:ph idx="1"/>
          </p:nvPr>
        </p:nvSpPr>
        <p:spPr>
          <a:xfrm>
            <a:off x="391947" y="1368497"/>
            <a:ext cx="9852827" cy="5282744"/>
          </a:xfrm>
        </p:spPr>
        <p:txBody>
          <a:bodyPr>
            <a:normAutofit/>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Overlap between </a:t>
            </a:r>
            <a:r>
              <a:rPr lang="en-GB" sz="2400" b="1" kern="100" dirty="0">
                <a:effectLst/>
                <a:latin typeface="Aptos" panose="020B0004020202020204" pitchFamily="34" charset="0"/>
                <a:ea typeface="DengXian" panose="02010600030101010101" pitchFamily="2" charset="-122"/>
                <a:cs typeface="Arial" panose="020B0604020202020204" pitchFamily="34" charset="0"/>
              </a:rPr>
              <a:t>s139(1) CJA 1988</a:t>
            </a:r>
            <a:r>
              <a:rPr lang="en-GB" sz="2400" kern="100" dirty="0">
                <a:effectLst/>
                <a:latin typeface="Aptos" panose="020B0004020202020204" pitchFamily="34" charset="0"/>
                <a:ea typeface="DengXian" panose="02010600030101010101" pitchFamily="2" charset="-122"/>
                <a:cs typeface="Arial" panose="020B0604020202020204" pitchFamily="34" charset="0"/>
              </a:rPr>
              <a:t> and </a:t>
            </a:r>
            <a:r>
              <a:rPr lang="en-GB" sz="2400" b="1" kern="100" dirty="0">
                <a:effectLst/>
                <a:latin typeface="Aptos" panose="020B0004020202020204" pitchFamily="34" charset="0"/>
                <a:ea typeface="DengXian" panose="02010600030101010101" pitchFamily="2" charset="-122"/>
                <a:cs typeface="Arial" panose="020B0604020202020204" pitchFamily="34" charset="0"/>
              </a:rPr>
              <a:t>s1 PCA 1954</a:t>
            </a:r>
            <a:r>
              <a:rPr lang="en-GB" sz="2400" kern="100" dirty="0">
                <a:effectLst/>
                <a:latin typeface="Aptos" panose="020B0004020202020204" pitchFamily="34" charset="0"/>
                <a:ea typeface="DengXian" panose="02010600030101010101" pitchFamily="2" charset="-122"/>
                <a:cs typeface="Arial" panose="020B0604020202020204" pitchFamily="34" charset="0"/>
              </a:rPr>
              <a:t>, but CJA offence only covers the possession of an article with blade or point rather than any offensive weapon in general.</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Most elements of this offence have already been discussed so focus is on  the lack of a valid excuse</a:t>
            </a:r>
            <a:r>
              <a:rPr lang="en-GB" sz="2400" kern="100" dirty="0">
                <a:latin typeface="Aptos" panose="020B0004020202020204" pitchFamily="34" charset="0"/>
                <a:ea typeface="DengXian" panose="02010600030101010101" pitchFamily="2" charset="-122"/>
                <a:cs typeface="Arial" panose="020B0604020202020204" pitchFamily="34" charset="0"/>
              </a:rPr>
              <a:t> Onus on D </a:t>
            </a:r>
            <a:r>
              <a:rPr lang="en-GB" sz="2400" kern="100" dirty="0">
                <a:effectLst/>
                <a:latin typeface="Aptos" panose="020B0004020202020204" pitchFamily="34" charset="0"/>
                <a:ea typeface="DengXian" panose="02010600030101010101" pitchFamily="2" charset="-122"/>
                <a:cs typeface="Arial" panose="020B0604020202020204" pitchFamily="34" charset="0"/>
              </a:rPr>
              <a:t>to prove on the balance of probabilities that they had a good reason/lawful authority for being in possession of the relevant article. Suppose that the D,  a plasterer, was found in possession of a small bladed plastering tool in a public park. D will have to prove on the balance of probabilities that they wanted to use the tool for work-related purposes.</a:t>
            </a:r>
          </a:p>
          <a:p>
            <a:endParaRPr lang="en-GB" dirty="0"/>
          </a:p>
        </p:txBody>
      </p:sp>
    </p:spTree>
    <p:extLst>
      <p:ext uri="{BB962C8B-B14F-4D97-AF65-F5344CB8AC3E}">
        <p14:creationId xmlns:p14="http://schemas.microsoft.com/office/powerpoint/2010/main" val="456511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1D5F-272A-368F-EB2C-C3795A51352C}"/>
              </a:ext>
            </a:extLst>
          </p:cNvPr>
          <p:cNvSpPr>
            <a:spLocks noGrp="1"/>
          </p:cNvSpPr>
          <p:nvPr>
            <p:ph type="title"/>
          </p:nvPr>
        </p:nvSpPr>
        <p:spPr>
          <a:xfrm>
            <a:off x="624917" y="1602419"/>
            <a:ext cx="8596668" cy="1826581"/>
          </a:xfrm>
        </p:spPr>
        <p:txBody>
          <a:bodyPr>
            <a:normAutofit/>
          </a:bodyPr>
          <a:lstStyle/>
          <a:p>
            <a:pPr algn="ctr"/>
            <a:r>
              <a:rPr lang="en-GB" sz="6000" dirty="0"/>
              <a:t>Hate Crime</a:t>
            </a:r>
          </a:p>
        </p:txBody>
      </p:sp>
    </p:spTree>
    <p:extLst>
      <p:ext uri="{BB962C8B-B14F-4D97-AF65-F5344CB8AC3E}">
        <p14:creationId xmlns:p14="http://schemas.microsoft.com/office/powerpoint/2010/main" val="426968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5B23C6-6DA5-1AFA-EBD2-83EC3819C4F8}"/>
              </a:ext>
            </a:extLst>
          </p:cNvPr>
          <p:cNvSpPr>
            <a:spLocks noGrp="1"/>
          </p:cNvSpPr>
          <p:nvPr>
            <p:ph type="title"/>
          </p:nvPr>
        </p:nvSpPr>
        <p:spPr/>
        <p:txBody>
          <a:bodyPr/>
          <a:lstStyle/>
          <a:p>
            <a:r>
              <a:rPr lang="en-GB" dirty="0"/>
              <a:t>Hate Crime</a:t>
            </a:r>
          </a:p>
        </p:txBody>
      </p:sp>
      <p:sp>
        <p:nvSpPr>
          <p:cNvPr id="5" name="Content Placeholder 4">
            <a:extLst>
              <a:ext uri="{FF2B5EF4-FFF2-40B4-BE49-F238E27FC236}">
                <a16:creationId xmlns:a16="http://schemas.microsoft.com/office/drawing/2014/main" id="{C6EEF096-E080-3C1C-1B93-A2C74B5BA13A}"/>
              </a:ext>
            </a:extLst>
          </p:cNvPr>
          <p:cNvSpPr>
            <a:spLocks noGrp="1"/>
          </p:cNvSpPr>
          <p:nvPr>
            <p:ph idx="1"/>
          </p:nvPr>
        </p:nvSpPr>
        <p:spPr>
          <a:xfrm>
            <a:off x="488373" y="1371601"/>
            <a:ext cx="8785629" cy="4669762"/>
          </a:xfrm>
        </p:spPr>
        <p:txBody>
          <a:bodyPr>
            <a:normAutofit fontScale="85000" lnSpcReduction="10000"/>
          </a:bodyPr>
          <a:lstStyle/>
          <a:p>
            <a:r>
              <a:rPr lang="en-GB" sz="1600" dirty="0"/>
              <a:t>“UK rocked by far-right riots fuelled by online disinformation about Southport stabbings”, CNN, 1 August 2024. </a:t>
            </a:r>
          </a:p>
          <a:p>
            <a:r>
              <a:rPr lang="en-GB" sz="1600" dirty="0"/>
              <a:t>On 29 July 2024 Axel </a:t>
            </a:r>
            <a:r>
              <a:rPr lang="en-GB" sz="1600" dirty="0" err="1"/>
              <a:t>Rudakubana</a:t>
            </a:r>
            <a:r>
              <a:rPr lang="en-GB" sz="1600" dirty="0"/>
              <a:t> murdered three children and attempted to murder a number of other children and adults in Southport to an understandable national outpouring of grief and anger. In the aftermath, false rumours spread on social media that the attacker was a failed asylum seeker which triggered the worst far right rioting that the country had seen since 2011 with multiple attacks on mosques, hotels and racist attacks on individuals. CPS data indicates that, at the end of 2025, 821 out of 859 defendants had been convicted with sentences ranging up to nine years’ imprisonment.</a:t>
            </a:r>
          </a:p>
          <a:p>
            <a:pPr marL="0" indent="0">
              <a:buNone/>
            </a:pPr>
            <a:endParaRPr lang="en-GB" sz="1600" dirty="0"/>
          </a:p>
          <a:p>
            <a:r>
              <a:rPr lang="en-GB" sz="1600" dirty="0"/>
              <a:t>The defendants in these cases included some unexpected individuals. In R v Connolly [2025] the defendant was a woman, aged 41, of positive good character who posted on X “Mass deportation now. Set fire to all the </a:t>
            </a:r>
            <a:r>
              <a:rPr lang="en-GB" sz="1600" dirty="0" err="1"/>
              <a:t>xxxxxxx</a:t>
            </a:r>
            <a:r>
              <a:rPr lang="en-GB" sz="1600" dirty="0"/>
              <a:t> hotels full of the bastards for all I care.” She deleted the message three-and-a-half hours later – after it had been read and reposted a great many times. She received a sentence of 31 months’ imprisonment. The Court of Appeal concluded that her sentence on appeal was not manifestly excessive, and the words could not be construed as a mere expression of emotion.</a:t>
            </a:r>
          </a:p>
          <a:p>
            <a:endParaRPr lang="en-GB" sz="1600" dirty="0"/>
          </a:p>
          <a:p>
            <a:r>
              <a:rPr lang="en-GB" sz="1600" dirty="0"/>
              <a:t>This illustrates the view the court takes that social media posts can and do incite racial hatred and serious violence, with timing being a significant factor. Good character and emotional motivation could not reduce the culpability, nor could the harm be undone by deleting the social media post.</a:t>
            </a:r>
          </a:p>
        </p:txBody>
      </p:sp>
    </p:spTree>
    <p:extLst>
      <p:ext uri="{BB962C8B-B14F-4D97-AF65-F5344CB8AC3E}">
        <p14:creationId xmlns:p14="http://schemas.microsoft.com/office/powerpoint/2010/main" val="3563399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2BEC-9EB5-FF79-9BE8-F0968328281B}"/>
              </a:ext>
            </a:extLst>
          </p:cNvPr>
          <p:cNvSpPr>
            <a:spLocks noGrp="1"/>
          </p:cNvSpPr>
          <p:nvPr>
            <p:ph type="title"/>
          </p:nvPr>
        </p:nvSpPr>
        <p:spPr>
          <a:xfrm>
            <a:off x="665684" y="265972"/>
            <a:ext cx="9159747" cy="660076"/>
          </a:xfrm>
        </p:spPr>
        <p:txBody>
          <a:bodyPr/>
          <a:lstStyle/>
          <a:p>
            <a:r>
              <a:rPr lang="en-GB" dirty="0"/>
              <a:t>Hate Crime – the legal framework</a:t>
            </a:r>
          </a:p>
        </p:txBody>
      </p:sp>
      <p:sp>
        <p:nvSpPr>
          <p:cNvPr id="3" name="Content Placeholder 2">
            <a:extLst>
              <a:ext uri="{FF2B5EF4-FFF2-40B4-BE49-F238E27FC236}">
                <a16:creationId xmlns:a16="http://schemas.microsoft.com/office/drawing/2014/main" id="{36CED878-6FFB-B651-232F-DC240B4F0660}"/>
              </a:ext>
            </a:extLst>
          </p:cNvPr>
          <p:cNvSpPr>
            <a:spLocks noGrp="1"/>
          </p:cNvSpPr>
          <p:nvPr>
            <p:ph idx="1"/>
          </p:nvPr>
        </p:nvSpPr>
        <p:spPr>
          <a:xfrm>
            <a:off x="396047" y="1042532"/>
            <a:ext cx="9915272" cy="5205868"/>
          </a:xfrm>
        </p:spPr>
        <p:txBody>
          <a:bodyPr>
            <a:normAutofit/>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Four categories:</a:t>
            </a:r>
          </a:p>
          <a:p>
            <a:pPr lvl="1">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 racially or religiously aggravated offences (RRAOs) under </a:t>
            </a:r>
            <a:r>
              <a:rPr lang="en-GB" sz="2400" b="1" kern="100" dirty="0">
                <a:effectLst/>
                <a:latin typeface="Aptos" panose="020B0004020202020204" pitchFamily="34" charset="0"/>
                <a:ea typeface="DengXian" panose="02010600030101010101" pitchFamily="2" charset="-122"/>
                <a:cs typeface="Arial" panose="020B0604020202020204" pitchFamily="34" charset="0"/>
              </a:rPr>
              <a:t>ss28–32 Crime and Disorder Act 1998 (CDA 1998)</a:t>
            </a:r>
            <a:r>
              <a:rPr lang="en-GB" sz="2400" b="1" kern="100" dirty="0">
                <a:latin typeface="Aptos" panose="020B0004020202020204" pitchFamily="34" charset="0"/>
                <a:ea typeface="DengXian" panose="02010600030101010101" pitchFamily="2" charset="-122"/>
                <a:cs typeface="Arial" panose="020B0604020202020204" pitchFamily="34" charset="0"/>
              </a:rPr>
              <a:t>:</a:t>
            </a:r>
          </a:p>
          <a:p>
            <a:pPr lvl="1">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 enhanced sentencing provisions under </a:t>
            </a:r>
            <a:r>
              <a:rPr lang="en-GB" sz="2400" b="1" kern="100" dirty="0">
                <a:effectLst/>
                <a:latin typeface="Aptos" panose="020B0004020202020204" pitchFamily="34" charset="0"/>
                <a:ea typeface="DengXian" panose="02010600030101010101" pitchFamily="2" charset="-122"/>
                <a:cs typeface="Arial" panose="020B0604020202020204" pitchFamily="34" charset="0"/>
              </a:rPr>
              <a:t>s66 Sentencing Act 2020 (SA 2020)</a:t>
            </a: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p>
            <a:pPr lvl="1">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 stirring up of hatred offences under </a:t>
            </a:r>
            <a:r>
              <a:rPr lang="en-GB" sz="2400" b="1" kern="100" dirty="0">
                <a:effectLst/>
                <a:latin typeface="Aptos" panose="020B0004020202020204" pitchFamily="34" charset="0"/>
                <a:ea typeface="DengXian" panose="02010600030101010101" pitchFamily="2" charset="-122"/>
                <a:cs typeface="Arial" panose="020B0604020202020204" pitchFamily="34" charset="0"/>
              </a:rPr>
              <a:t>Parts 3</a:t>
            </a:r>
            <a:r>
              <a:rPr lang="en-GB" sz="2400" kern="100" dirty="0">
                <a:effectLst/>
                <a:latin typeface="Aptos" panose="020B0004020202020204" pitchFamily="34" charset="0"/>
                <a:ea typeface="DengXian" panose="02010600030101010101" pitchFamily="2" charset="-122"/>
                <a:cs typeface="Arial" panose="020B0604020202020204" pitchFamily="34" charset="0"/>
              </a:rPr>
              <a:t> and </a:t>
            </a:r>
            <a:r>
              <a:rPr lang="en-GB" sz="2400" b="1" kern="100" dirty="0">
                <a:effectLst/>
                <a:latin typeface="Aptos" panose="020B0004020202020204" pitchFamily="34" charset="0"/>
                <a:ea typeface="DengXian" panose="02010600030101010101" pitchFamily="2" charset="-122"/>
                <a:cs typeface="Arial" panose="020B0604020202020204" pitchFamily="34" charset="0"/>
              </a:rPr>
              <a:t>3A Public Order Act 1986 (POA 1986)</a:t>
            </a:r>
            <a:r>
              <a:rPr lang="en-GB" sz="2400" kern="100" dirty="0">
                <a:effectLst/>
                <a:latin typeface="Aptos" panose="020B0004020202020204" pitchFamily="34" charset="0"/>
                <a:ea typeface="DengXian" panose="02010600030101010101" pitchFamily="2" charset="-122"/>
                <a:cs typeface="Arial" panose="020B0604020202020204" pitchFamily="34" charset="0"/>
              </a:rPr>
              <a:t>; and</a:t>
            </a:r>
          </a:p>
          <a:p>
            <a:pPr lvl="1">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 football-specific offence under </a:t>
            </a:r>
            <a:r>
              <a:rPr lang="en-GB" sz="2400" b="1" kern="100" dirty="0">
                <a:effectLst/>
                <a:latin typeface="Aptos" panose="020B0004020202020204" pitchFamily="34" charset="0"/>
                <a:ea typeface="DengXian" panose="02010600030101010101" pitchFamily="2" charset="-122"/>
                <a:cs typeface="Arial" panose="020B0604020202020204" pitchFamily="34" charset="0"/>
              </a:rPr>
              <a:t>s3 Football (Offences) Act 1991</a:t>
            </a: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We focus on the first two</a:t>
            </a:r>
          </a:p>
          <a:p>
            <a:pPr marL="0" indent="0">
              <a:buNone/>
            </a:pPr>
            <a:endParaRPr lang="en-GB" dirty="0"/>
          </a:p>
        </p:txBody>
      </p:sp>
    </p:spTree>
    <p:extLst>
      <p:ext uri="{BB962C8B-B14F-4D97-AF65-F5344CB8AC3E}">
        <p14:creationId xmlns:p14="http://schemas.microsoft.com/office/powerpoint/2010/main" val="2573652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2BEC-9EB5-FF79-9BE8-F0968328281B}"/>
              </a:ext>
            </a:extLst>
          </p:cNvPr>
          <p:cNvSpPr>
            <a:spLocks noGrp="1"/>
          </p:cNvSpPr>
          <p:nvPr>
            <p:ph type="title"/>
          </p:nvPr>
        </p:nvSpPr>
        <p:spPr>
          <a:xfrm>
            <a:off x="665684" y="265972"/>
            <a:ext cx="9159747" cy="660076"/>
          </a:xfrm>
        </p:spPr>
        <p:txBody>
          <a:bodyPr/>
          <a:lstStyle/>
          <a:p>
            <a:r>
              <a:rPr lang="en-GB" dirty="0"/>
              <a:t>Hate Crime – the legal framework</a:t>
            </a:r>
          </a:p>
        </p:txBody>
      </p:sp>
      <p:sp>
        <p:nvSpPr>
          <p:cNvPr id="3" name="Content Placeholder 2">
            <a:extLst>
              <a:ext uri="{FF2B5EF4-FFF2-40B4-BE49-F238E27FC236}">
                <a16:creationId xmlns:a16="http://schemas.microsoft.com/office/drawing/2014/main" id="{36CED878-6FFB-B651-232F-DC240B4F0660}"/>
              </a:ext>
            </a:extLst>
          </p:cNvPr>
          <p:cNvSpPr>
            <a:spLocks noGrp="1"/>
          </p:cNvSpPr>
          <p:nvPr>
            <p:ph idx="1"/>
          </p:nvPr>
        </p:nvSpPr>
        <p:spPr>
          <a:xfrm>
            <a:off x="396047" y="1042532"/>
            <a:ext cx="9915272" cy="5205868"/>
          </a:xfrm>
        </p:spPr>
        <p:txBody>
          <a:bodyPr>
            <a:normAutofit/>
          </a:bodyPr>
          <a:lstStyle/>
          <a:p>
            <a:pPr>
              <a:lnSpc>
                <a:spcPct val="115000"/>
              </a:lnSpc>
              <a:spcAft>
                <a:spcPts val="800"/>
              </a:spcAft>
            </a:pPr>
            <a:r>
              <a:rPr lang="en-GB" sz="2400" dirty="0">
                <a:latin typeface="+mj-lt"/>
                <a:ea typeface="DengXian" panose="02010600030101010101" pitchFamily="2" charset="-122"/>
                <a:cs typeface="Arial" panose="020B0604020202020204" pitchFamily="34" charset="0"/>
              </a:rPr>
              <a:t>Effect of thes</a:t>
            </a:r>
            <a:r>
              <a:rPr lang="en-GB" sz="2400" dirty="0">
                <a:effectLst/>
                <a:latin typeface="+mj-lt"/>
                <a:ea typeface="DengXian" panose="02010600030101010101" pitchFamily="2" charset="-122"/>
                <a:cs typeface="Arial" panose="020B0604020202020204" pitchFamily="34" charset="0"/>
              </a:rPr>
              <a:t>e offences: more severe sentence than their parallel crimes. </a:t>
            </a:r>
          </a:p>
          <a:p>
            <a:pPr>
              <a:lnSpc>
                <a:spcPct val="115000"/>
              </a:lnSpc>
              <a:spcAft>
                <a:spcPts val="800"/>
              </a:spcAft>
            </a:pPr>
            <a:r>
              <a:rPr lang="en-GB" sz="2400" dirty="0">
                <a:latin typeface="+mj-lt"/>
                <a:ea typeface="DengXian" panose="02010600030101010101" pitchFamily="2" charset="-122"/>
                <a:cs typeface="Arial" panose="020B0604020202020204" pitchFamily="34" charset="0"/>
              </a:rPr>
              <a:t>E.g. C</a:t>
            </a:r>
            <a:r>
              <a:rPr lang="en-GB" sz="2400" dirty="0">
                <a:effectLst/>
                <a:latin typeface="+mj-lt"/>
                <a:ea typeface="DengXian" panose="02010600030101010101" pitchFamily="2" charset="-122"/>
                <a:cs typeface="Arial" panose="020B0604020202020204" pitchFamily="34" charset="0"/>
              </a:rPr>
              <a:t>ommon assault carries a maximum sentence of six month’s imprisonment</a:t>
            </a:r>
            <a:r>
              <a:rPr lang="en-GB" sz="2400" dirty="0">
                <a:latin typeface="+mj-lt"/>
                <a:ea typeface="DengXian" panose="02010600030101010101" pitchFamily="2" charset="-122"/>
                <a:cs typeface="Arial" panose="020B0604020202020204" pitchFamily="34" charset="0"/>
              </a:rPr>
              <a:t> and is </a:t>
            </a:r>
            <a:r>
              <a:rPr lang="en-GB" sz="2400" dirty="0">
                <a:effectLst/>
                <a:latin typeface="+mj-lt"/>
                <a:ea typeface="DengXian" panose="02010600030101010101" pitchFamily="2" charset="-122"/>
                <a:cs typeface="Arial" panose="020B0604020202020204" pitchFamily="34" charset="0"/>
              </a:rPr>
              <a:t> a summary-only offence</a:t>
            </a:r>
            <a:endParaRPr lang="en-GB" sz="2400" dirty="0">
              <a:latin typeface="+mj-lt"/>
              <a:ea typeface="DengXian" panose="02010600030101010101" pitchFamily="2" charset="-122"/>
              <a:cs typeface="Arial" panose="020B0604020202020204" pitchFamily="34" charset="0"/>
            </a:endParaRPr>
          </a:p>
          <a:p>
            <a:pPr>
              <a:lnSpc>
                <a:spcPct val="115000"/>
              </a:lnSpc>
              <a:spcAft>
                <a:spcPts val="800"/>
              </a:spcAft>
            </a:pPr>
            <a:r>
              <a:rPr lang="en-GB" sz="2400" dirty="0">
                <a:effectLst/>
                <a:latin typeface="+mj-lt"/>
                <a:ea typeface="DengXian" panose="02010600030101010101" pitchFamily="2" charset="-122"/>
                <a:cs typeface="Arial" panose="020B0604020202020204" pitchFamily="34" charset="0"/>
              </a:rPr>
              <a:t>Racially or religiously aggravated assault</a:t>
            </a:r>
            <a:r>
              <a:rPr lang="en-GB" sz="2400" dirty="0">
                <a:latin typeface="+mj-lt"/>
                <a:ea typeface="DengXian" panose="02010600030101010101" pitchFamily="2" charset="-122"/>
                <a:cs typeface="Arial" panose="020B0604020202020204" pitchFamily="34" charset="0"/>
              </a:rPr>
              <a:t> </a:t>
            </a:r>
            <a:r>
              <a:rPr lang="en-GB" sz="2400" dirty="0">
                <a:effectLst/>
                <a:latin typeface="+mj-lt"/>
                <a:ea typeface="DengXian" panose="02010600030101010101" pitchFamily="2" charset="-122"/>
                <a:cs typeface="Arial" panose="020B0604020202020204" pitchFamily="34" charset="0"/>
              </a:rPr>
              <a:t>is triable either way and carries a custodial sentence of two years and a fine. </a:t>
            </a:r>
          </a:p>
          <a:p>
            <a:pPr>
              <a:lnSpc>
                <a:spcPct val="115000"/>
              </a:lnSpc>
              <a:spcAft>
                <a:spcPts val="800"/>
              </a:spcAft>
            </a:pPr>
            <a:r>
              <a:rPr lang="en-GB" sz="2400" dirty="0">
                <a:effectLst/>
                <a:latin typeface="+mj-lt"/>
                <a:ea typeface="DengXian" panose="02010600030101010101" pitchFamily="2" charset="-122"/>
                <a:cs typeface="Arial" panose="020B0604020202020204" pitchFamily="34" charset="0"/>
              </a:rPr>
              <a:t>Maximum sentence for</a:t>
            </a:r>
            <a:r>
              <a:rPr lang="en-GB" sz="2400" b="1" dirty="0">
                <a:effectLst/>
                <a:latin typeface="+mj-lt"/>
                <a:ea typeface="DengXian" panose="02010600030101010101" pitchFamily="2" charset="-122"/>
                <a:cs typeface="Arial" panose="020B0604020202020204" pitchFamily="34" charset="0"/>
              </a:rPr>
              <a:t> s20 OAPA 1861</a:t>
            </a:r>
            <a:r>
              <a:rPr lang="en-GB" sz="2400" dirty="0">
                <a:effectLst/>
                <a:latin typeface="+mj-lt"/>
                <a:ea typeface="DengXian" panose="02010600030101010101" pitchFamily="2" charset="-122"/>
                <a:cs typeface="Arial" panose="020B0604020202020204" pitchFamily="34" charset="0"/>
              </a:rPr>
              <a:t> is 5 years’ imprisonment</a:t>
            </a:r>
            <a:r>
              <a:rPr lang="en-GB" sz="2400" dirty="0">
                <a:latin typeface="+mj-lt"/>
                <a:ea typeface="DengXian" panose="02010600030101010101" pitchFamily="2" charset="-122"/>
                <a:cs typeface="Arial" panose="020B0604020202020204" pitchFamily="34" charset="0"/>
              </a:rPr>
              <a:t> vs </a:t>
            </a:r>
            <a:r>
              <a:rPr lang="en-GB" sz="2400" dirty="0">
                <a:effectLst/>
                <a:latin typeface="+mj-lt"/>
                <a:ea typeface="DengXian" panose="02010600030101010101" pitchFamily="2" charset="-122"/>
                <a:cs typeface="Arial" panose="020B0604020202020204" pitchFamily="34" charset="0"/>
              </a:rPr>
              <a:t>the racially or religiously aggravated version of the offence carries a maximum sentence of 7 years’ imprisonment</a:t>
            </a:r>
            <a:r>
              <a:rPr lang="en-GB" sz="2400" kern="100" dirty="0">
                <a:effectLst/>
                <a:latin typeface="+mj-lt"/>
                <a:ea typeface="DengXian" panose="02010600030101010101" pitchFamily="2" charset="-122"/>
                <a:cs typeface="Arial" panose="020B0604020202020204" pitchFamily="34" charset="0"/>
              </a:rPr>
              <a:t>.</a:t>
            </a:r>
          </a:p>
          <a:p>
            <a:endParaRPr lang="en-GB" dirty="0"/>
          </a:p>
        </p:txBody>
      </p:sp>
    </p:spTree>
    <p:extLst>
      <p:ext uri="{BB962C8B-B14F-4D97-AF65-F5344CB8AC3E}">
        <p14:creationId xmlns:p14="http://schemas.microsoft.com/office/powerpoint/2010/main" val="1711798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29AB-DF56-D96E-9A9E-C159C75A5880}"/>
              </a:ext>
            </a:extLst>
          </p:cNvPr>
          <p:cNvSpPr>
            <a:spLocks noGrp="1"/>
          </p:cNvSpPr>
          <p:nvPr>
            <p:ph type="title"/>
          </p:nvPr>
        </p:nvSpPr>
        <p:spPr>
          <a:xfrm>
            <a:off x="383684" y="151534"/>
            <a:ext cx="9512871" cy="698800"/>
          </a:xfrm>
        </p:spPr>
        <p:txBody>
          <a:bodyPr/>
          <a:lstStyle/>
          <a:p>
            <a:r>
              <a:rPr lang="en-GB" dirty="0"/>
              <a:t>Racially or religiously aggravated offences</a:t>
            </a:r>
          </a:p>
        </p:txBody>
      </p:sp>
      <p:sp>
        <p:nvSpPr>
          <p:cNvPr id="3" name="Content Placeholder 2">
            <a:extLst>
              <a:ext uri="{FF2B5EF4-FFF2-40B4-BE49-F238E27FC236}">
                <a16:creationId xmlns:a16="http://schemas.microsoft.com/office/drawing/2014/main" id="{94757192-67EF-5150-DEE4-966428A91784}"/>
              </a:ext>
            </a:extLst>
          </p:cNvPr>
          <p:cNvSpPr>
            <a:spLocks noGrp="1"/>
          </p:cNvSpPr>
          <p:nvPr>
            <p:ph idx="1"/>
          </p:nvPr>
        </p:nvSpPr>
        <p:spPr>
          <a:xfrm>
            <a:off x="446674" y="1199593"/>
            <a:ext cx="9386892" cy="5425333"/>
          </a:xfrm>
        </p:spPr>
        <p:txBody>
          <a:bodyPr>
            <a:normAutofit/>
          </a:bodyPr>
          <a:lstStyle/>
          <a:p>
            <a:pPr marL="0" indent="0">
              <a:lnSpc>
                <a:spcPct val="115000"/>
              </a:lnSpc>
              <a:spcAft>
                <a:spcPts val="800"/>
              </a:spcAft>
              <a:buNone/>
            </a:pPr>
            <a:r>
              <a:rPr lang="en-GB" sz="2400" b="1" kern="100" dirty="0">
                <a:effectLst/>
                <a:latin typeface="+mj-lt"/>
                <a:ea typeface="DengXian" panose="02010600030101010101" pitchFamily="2" charset="-122"/>
                <a:cs typeface="Arial" panose="020B0604020202020204" pitchFamily="34" charset="0"/>
              </a:rPr>
              <a:t>s28(1) CDA 1998 </a:t>
            </a:r>
            <a:r>
              <a:rPr lang="en-GB" sz="2400" kern="100" dirty="0">
                <a:effectLst/>
                <a:latin typeface="+mj-lt"/>
                <a:ea typeface="DengXian" panose="02010600030101010101" pitchFamily="2" charset="-122"/>
                <a:cs typeface="Arial" panose="020B0604020202020204" pitchFamily="34" charset="0"/>
              </a:rPr>
              <a:t>: ‘An offence is racially or religiously aggravated for the purposes of</a:t>
            </a:r>
            <a:r>
              <a:rPr lang="en-GB" sz="2400" b="1" kern="100" dirty="0">
                <a:effectLst/>
                <a:latin typeface="+mj-lt"/>
                <a:ea typeface="DengXian" panose="02010600030101010101" pitchFamily="2" charset="-122"/>
                <a:cs typeface="Arial" panose="020B0604020202020204" pitchFamily="34" charset="0"/>
              </a:rPr>
              <a:t> s29–32</a:t>
            </a:r>
            <a:r>
              <a:rPr lang="en-GB" sz="2400" kern="100" dirty="0">
                <a:effectLst/>
                <a:latin typeface="+mj-lt"/>
                <a:ea typeface="DengXian" panose="02010600030101010101" pitchFamily="2" charset="-122"/>
                <a:cs typeface="Arial" panose="020B0604020202020204" pitchFamily="34" charset="0"/>
              </a:rPr>
              <a:t> below if –</a:t>
            </a:r>
          </a:p>
          <a:p>
            <a:pPr marL="457200" lvl="1" indent="0">
              <a:lnSpc>
                <a:spcPct val="115000"/>
              </a:lnSpc>
              <a:spcAft>
                <a:spcPts val="800"/>
              </a:spcAft>
              <a:buNone/>
            </a:pPr>
            <a:r>
              <a:rPr lang="en-GB" sz="2400" b="1" kern="100" dirty="0">
                <a:effectLst/>
                <a:latin typeface="+mj-lt"/>
                <a:ea typeface="DengXian" panose="02010600030101010101" pitchFamily="2" charset="-122"/>
                <a:cs typeface="Arial" panose="020B0604020202020204" pitchFamily="34" charset="0"/>
              </a:rPr>
              <a:t>(a)</a:t>
            </a:r>
            <a:r>
              <a:rPr lang="en-GB" sz="2400" kern="100" dirty="0">
                <a:effectLst/>
                <a:latin typeface="+mj-lt"/>
                <a:ea typeface="DengXian" panose="02010600030101010101" pitchFamily="2" charset="-122"/>
                <a:cs typeface="Arial" panose="020B0604020202020204" pitchFamily="34" charset="0"/>
              </a:rPr>
              <a:t> at the time of committing the offence, or immediately before or after doing so, the offender </a:t>
            </a:r>
            <a:r>
              <a:rPr lang="en-GB" sz="2400" b="1" kern="100" dirty="0">
                <a:effectLst/>
                <a:latin typeface="+mj-lt"/>
                <a:ea typeface="DengXian" panose="02010600030101010101" pitchFamily="2" charset="-122"/>
                <a:cs typeface="Arial" panose="020B0604020202020204" pitchFamily="34" charset="0"/>
              </a:rPr>
              <a:t>demonstrates</a:t>
            </a:r>
            <a:r>
              <a:rPr lang="en-GB" sz="2400" kern="100" dirty="0">
                <a:effectLst/>
                <a:latin typeface="+mj-lt"/>
                <a:ea typeface="DengXian" panose="02010600030101010101" pitchFamily="2" charset="-122"/>
                <a:cs typeface="Arial" panose="020B0604020202020204" pitchFamily="34" charset="0"/>
              </a:rPr>
              <a:t> towards the victim of the offence </a:t>
            </a:r>
            <a:r>
              <a:rPr lang="en-GB" sz="2400" b="1" kern="100" dirty="0">
                <a:effectLst/>
                <a:latin typeface="+mj-lt"/>
                <a:ea typeface="DengXian" panose="02010600030101010101" pitchFamily="2" charset="-122"/>
                <a:cs typeface="Arial" panose="020B0604020202020204" pitchFamily="34" charset="0"/>
              </a:rPr>
              <a:t>hostility </a:t>
            </a:r>
            <a:r>
              <a:rPr lang="en-GB" sz="2400" kern="100" dirty="0">
                <a:effectLst/>
                <a:latin typeface="+mj-lt"/>
                <a:ea typeface="DengXian" panose="02010600030101010101" pitchFamily="2" charset="-122"/>
                <a:cs typeface="Arial" panose="020B0604020202020204" pitchFamily="34" charset="0"/>
              </a:rPr>
              <a:t>based on the victim’s membership (or presumed membership) of a racial or religious group; or</a:t>
            </a:r>
          </a:p>
          <a:p>
            <a:pPr marL="457200" lvl="1" indent="0">
              <a:lnSpc>
                <a:spcPct val="115000"/>
              </a:lnSpc>
              <a:spcAft>
                <a:spcPts val="800"/>
              </a:spcAft>
              <a:buNone/>
            </a:pPr>
            <a:r>
              <a:rPr lang="en-GB" sz="2400" b="1" kern="100" dirty="0">
                <a:effectLst/>
                <a:latin typeface="+mj-lt"/>
                <a:ea typeface="DengXian" panose="02010600030101010101" pitchFamily="2" charset="-122"/>
                <a:cs typeface="Arial" panose="020B0604020202020204" pitchFamily="34" charset="0"/>
              </a:rPr>
              <a:t>(b)</a:t>
            </a:r>
            <a:r>
              <a:rPr lang="en-GB" sz="2400" kern="100" dirty="0">
                <a:effectLst/>
                <a:latin typeface="+mj-lt"/>
                <a:ea typeface="DengXian" panose="02010600030101010101" pitchFamily="2" charset="-122"/>
                <a:cs typeface="Arial" panose="020B0604020202020204" pitchFamily="34" charset="0"/>
              </a:rPr>
              <a:t> the </a:t>
            </a:r>
            <a:r>
              <a:rPr lang="en-GB" sz="2400" b="1" kern="100" dirty="0">
                <a:effectLst/>
                <a:latin typeface="+mj-lt"/>
                <a:ea typeface="DengXian" panose="02010600030101010101" pitchFamily="2" charset="-122"/>
                <a:cs typeface="Arial" panose="020B0604020202020204" pitchFamily="34" charset="0"/>
              </a:rPr>
              <a:t>offence is motivated </a:t>
            </a:r>
            <a:r>
              <a:rPr lang="en-GB" sz="2400" kern="100" dirty="0">
                <a:effectLst/>
                <a:latin typeface="+mj-lt"/>
                <a:ea typeface="DengXian" panose="02010600030101010101" pitchFamily="2" charset="-122"/>
                <a:cs typeface="Arial" panose="020B0604020202020204" pitchFamily="34" charset="0"/>
              </a:rPr>
              <a:t>(wholly or partly) </a:t>
            </a:r>
            <a:r>
              <a:rPr lang="en-GB" sz="2400" b="1" kern="100" dirty="0">
                <a:effectLst/>
                <a:latin typeface="+mj-lt"/>
                <a:ea typeface="DengXian" panose="02010600030101010101" pitchFamily="2" charset="-122"/>
                <a:cs typeface="Arial" panose="020B0604020202020204" pitchFamily="34" charset="0"/>
              </a:rPr>
              <a:t>by hostility </a:t>
            </a:r>
            <a:r>
              <a:rPr lang="en-GB" sz="2400" kern="100" dirty="0">
                <a:effectLst/>
                <a:latin typeface="+mj-lt"/>
                <a:ea typeface="DengXian" panose="02010600030101010101" pitchFamily="2" charset="-122"/>
                <a:cs typeface="Arial" panose="020B0604020202020204" pitchFamily="34" charset="0"/>
              </a:rPr>
              <a:t>towards members of a racial or religious group based on their membership of that group’.</a:t>
            </a:r>
          </a:p>
          <a:p>
            <a:pPr marL="0" indent="0">
              <a:buNone/>
            </a:pPr>
            <a:endParaRPr lang="en-GB" dirty="0"/>
          </a:p>
        </p:txBody>
      </p:sp>
    </p:spTree>
    <p:extLst>
      <p:ext uri="{BB962C8B-B14F-4D97-AF65-F5344CB8AC3E}">
        <p14:creationId xmlns:p14="http://schemas.microsoft.com/office/powerpoint/2010/main" val="2832299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E23E-40F8-FD6D-37F3-E161E5686B75}"/>
              </a:ext>
            </a:extLst>
          </p:cNvPr>
          <p:cNvSpPr>
            <a:spLocks noGrp="1"/>
          </p:cNvSpPr>
          <p:nvPr>
            <p:ph type="title"/>
          </p:nvPr>
        </p:nvSpPr>
        <p:spPr>
          <a:xfrm>
            <a:off x="169717" y="115469"/>
            <a:ext cx="10150771" cy="1320800"/>
          </a:xfrm>
        </p:spPr>
        <p:txBody>
          <a:bodyPr>
            <a:noAutofit/>
          </a:bodyPr>
          <a:lstStyle/>
          <a:p>
            <a:r>
              <a:rPr lang="en-GB" sz="2800" dirty="0"/>
              <a:t>Racially or religiously aggravated offences –</a:t>
            </a:r>
            <a:br>
              <a:rPr lang="en-GB" sz="2800" dirty="0"/>
            </a:br>
            <a:r>
              <a:rPr lang="en-GB" sz="2800" dirty="0"/>
              <a:t>Key concepts – 11 racially or religiously aggravated offences created under ss 29 – 32 CDA 1998</a:t>
            </a:r>
          </a:p>
        </p:txBody>
      </p:sp>
      <p:sp>
        <p:nvSpPr>
          <p:cNvPr id="3" name="Content Placeholder 2">
            <a:extLst>
              <a:ext uri="{FF2B5EF4-FFF2-40B4-BE49-F238E27FC236}">
                <a16:creationId xmlns:a16="http://schemas.microsoft.com/office/drawing/2014/main" id="{1404FC18-3809-0CA8-49B9-7265E1593DBB}"/>
              </a:ext>
            </a:extLst>
          </p:cNvPr>
          <p:cNvSpPr>
            <a:spLocks noGrp="1"/>
          </p:cNvSpPr>
          <p:nvPr>
            <p:ph sz="half" idx="1"/>
          </p:nvPr>
        </p:nvSpPr>
        <p:spPr>
          <a:xfrm>
            <a:off x="396861" y="1666319"/>
            <a:ext cx="4520513" cy="3880772"/>
          </a:xfrm>
        </p:spPr>
        <p:txBody>
          <a:bodyPr>
            <a:normAutofit fontScale="77500" lnSpcReduction="20000"/>
          </a:bodyPr>
          <a:lstStyle/>
          <a:p>
            <a:pPr>
              <a:lnSpc>
                <a:spcPct val="115000"/>
              </a:lnSpc>
              <a:spcAft>
                <a:spcPts val="800"/>
              </a:spcAft>
            </a:pPr>
            <a:r>
              <a:rPr lang="en-GB" sz="2300" b="1" kern="100" dirty="0">
                <a:effectLst/>
                <a:latin typeface="Aptos" panose="020B0004020202020204" pitchFamily="34" charset="0"/>
                <a:ea typeface="DengXian" panose="02010600030101010101" pitchFamily="2" charset="-122"/>
                <a:cs typeface="Arial" panose="020B0604020202020204" pitchFamily="34" charset="0"/>
              </a:rPr>
              <a:t>s20 OAPA 1861</a:t>
            </a:r>
            <a:r>
              <a:rPr lang="en-GB" sz="23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2300" b="1" kern="100" dirty="0">
                <a:effectLst/>
                <a:latin typeface="Aptos" panose="020B0004020202020204" pitchFamily="34" charset="0"/>
                <a:ea typeface="DengXian" panose="02010600030101010101" pitchFamily="2" charset="-122"/>
                <a:cs typeface="Arial" panose="020B0604020202020204" pitchFamily="34" charset="0"/>
              </a:rPr>
              <a:t>s47 OAPA 1861</a:t>
            </a:r>
            <a:r>
              <a:rPr lang="en-GB" sz="23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2300" kern="100" dirty="0">
                <a:effectLst/>
                <a:latin typeface="Aptos" panose="020B0004020202020204" pitchFamily="34" charset="0"/>
                <a:ea typeface="DengXian" panose="02010600030101010101" pitchFamily="2" charset="-122"/>
                <a:cs typeface="Arial" panose="020B0604020202020204" pitchFamily="34" charset="0"/>
              </a:rPr>
              <a:t>common assault (i.e. battery and assault);</a:t>
            </a:r>
          </a:p>
          <a:p>
            <a:pPr>
              <a:lnSpc>
                <a:spcPct val="115000"/>
              </a:lnSpc>
              <a:spcAft>
                <a:spcPts val="800"/>
              </a:spcAft>
            </a:pPr>
            <a:r>
              <a:rPr lang="en-GB" sz="2300" kern="100" dirty="0">
                <a:effectLst/>
                <a:latin typeface="Aptos" panose="020B0004020202020204" pitchFamily="34" charset="0"/>
                <a:ea typeface="DengXian" panose="02010600030101010101" pitchFamily="2" charset="-122"/>
                <a:cs typeface="Arial" panose="020B0604020202020204" pitchFamily="34" charset="0"/>
              </a:rPr>
              <a:t>criminal damage contrary to </a:t>
            </a:r>
            <a:r>
              <a:rPr lang="en-GB" sz="2300" b="1" kern="100" dirty="0">
                <a:effectLst/>
                <a:latin typeface="Aptos" panose="020B0004020202020204" pitchFamily="34" charset="0"/>
                <a:ea typeface="DengXian" panose="02010600030101010101" pitchFamily="2" charset="-122"/>
                <a:cs typeface="Arial" panose="020B0604020202020204" pitchFamily="34" charset="0"/>
              </a:rPr>
              <a:t>s1 CDA 1971</a:t>
            </a:r>
            <a:r>
              <a:rPr lang="en-GB" sz="23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2300" kern="100" dirty="0">
                <a:effectLst/>
                <a:latin typeface="Aptos" panose="020B0004020202020204" pitchFamily="34" charset="0"/>
                <a:ea typeface="DengXian" panose="02010600030101010101" pitchFamily="2" charset="-122"/>
                <a:cs typeface="Arial" panose="020B0604020202020204" pitchFamily="34" charset="0"/>
              </a:rPr>
              <a:t>fear or provocation of violence contrary to </a:t>
            </a:r>
            <a:r>
              <a:rPr lang="en-GB" sz="2300" b="1" kern="100" dirty="0">
                <a:effectLst/>
                <a:latin typeface="Aptos" panose="020B0004020202020204" pitchFamily="34" charset="0"/>
                <a:ea typeface="DengXian" panose="02010600030101010101" pitchFamily="2" charset="-122"/>
                <a:cs typeface="Arial" panose="020B0604020202020204" pitchFamily="34" charset="0"/>
              </a:rPr>
              <a:t>s4 POA 1986</a:t>
            </a:r>
            <a:r>
              <a:rPr lang="en-GB" sz="23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2300" kern="100" dirty="0">
                <a:effectLst/>
                <a:latin typeface="Aptos" panose="020B0004020202020204" pitchFamily="34" charset="0"/>
                <a:ea typeface="DengXian" panose="02010600030101010101" pitchFamily="2" charset="-122"/>
                <a:cs typeface="Arial" panose="020B0604020202020204" pitchFamily="34" charset="0"/>
              </a:rPr>
              <a:t>intentionally causing harassment, alarm or distress contrary to </a:t>
            </a:r>
            <a:r>
              <a:rPr lang="en-GB" sz="2300" b="1" kern="100" dirty="0">
                <a:effectLst/>
                <a:latin typeface="Aptos" panose="020B0004020202020204" pitchFamily="34" charset="0"/>
                <a:ea typeface="DengXian" panose="02010600030101010101" pitchFamily="2" charset="-122"/>
                <a:cs typeface="Arial" panose="020B0604020202020204" pitchFamily="34" charset="0"/>
              </a:rPr>
              <a:t>s4A POA 1986</a:t>
            </a:r>
            <a:r>
              <a:rPr lang="en-GB" sz="1900" kern="100" dirty="0">
                <a:effectLst/>
                <a:latin typeface="Aptos" panose="020B0004020202020204" pitchFamily="34" charset="0"/>
                <a:ea typeface="DengXian" panose="02010600030101010101" pitchFamily="2" charset="-122"/>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4175E70B-02CF-9669-F65B-B077EAFECC2E}"/>
              </a:ext>
            </a:extLst>
          </p:cNvPr>
          <p:cNvSpPr>
            <a:spLocks noGrp="1"/>
          </p:cNvSpPr>
          <p:nvPr>
            <p:ph sz="half" idx="2"/>
          </p:nvPr>
        </p:nvSpPr>
        <p:spPr>
          <a:xfrm>
            <a:off x="5288378" y="1549239"/>
            <a:ext cx="4915628" cy="4112878"/>
          </a:xfrm>
        </p:spPr>
        <p:txBody>
          <a:bodyPr>
            <a:noAutofit/>
          </a:bodyPr>
          <a:lstStyle/>
          <a:p>
            <a:pPr>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causing harassment, alarm or distress contrary to </a:t>
            </a:r>
            <a:r>
              <a:rPr lang="en-GB" b="1" kern="100" dirty="0">
                <a:effectLst/>
                <a:latin typeface="Aptos" panose="020B0004020202020204" pitchFamily="34" charset="0"/>
                <a:ea typeface="DengXian" panose="02010600030101010101" pitchFamily="2" charset="-122"/>
                <a:cs typeface="Arial" panose="020B0604020202020204" pitchFamily="34" charset="0"/>
              </a:rPr>
              <a:t>s5 POA 1986</a:t>
            </a:r>
            <a:r>
              <a:rPr lang="en-GB"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causing harassment contrary to</a:t>
            </a:r>
            <a:r>
              <a:rPr lang="en-GB" b="1" kern="100" dirty="0">
                <a:effectLst/>
                <a:latin typeface="Aptos" panose="020B0004020202020204" pitchFamily="34" charset="0"/>
                <a:ea typeface="DengXian" panose="02010600030101010101" pitchFamily="2" charset="-122"/>
                <a:cs typeface="Arial" panose="020B0604020202020204" pitchFamily="34" charset="0"/>
              </a:rPr>
              <a:t> s2 Protection from Harassment Act 1997 (PHA 1997)</a:t>
            </a:r>
            <a:r>
              <a:rPr lang="en-GB"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stalking contrary to </a:t>
            </a:r>
            <a:r>
              <a:rPr lang="en-GB" b="1" kern="100" dirty="0">
                <a:effectLst/>
                <a:latin typeface="Aptos" panose="020B0004020202020204" pitchFamily="34" charset="0"/>
                <a:ea typeface="DengXian" panose="02010600030101010101" pitchFamily="2" charset="-122"/>
                <a:cs typeface="Arial" panose="020B0604020202020204" pitchFamily="34" charset="0"/>
              </a:rPr>
              <a:t>s2A PHA 1997</a:t>
            </a:r>
            <a:r>
              <a:rPr lang="en-GB"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causing fear of violence contrary to </a:t>
            </a:r>
            <a:r>
              <a:rPr lang="en-GB" b="1" kern="100" dirty="0">
                <a:effectLst/>
                <a:latin typeface="Aptos" panose="020B0004020202020204" pitchFamily="34" charset="0"/>
                <a:ea typeface="DengXian" panose="02010600030101010101" pitchFamily="2" charset="-122"/>
                <a:cs typeface="Arial" panose="020B0604020202020204" pitchFamily="34" charset="0"/>
              </a:rPr>
              <a:t>s4 PHA 1997</a:t>
            </a:r>
            <a:r>
              <a:rPr lang="en-GB" kern="100" dirty="0">
                <a:effectLst/>
                <a:latin typeface="Aptos" panose="020B0004020202020204" pitchFamily="34" charset="0"/>
                <a:ea typeface="DengXian" panose="02010600030101010101" pitchFamily="2" charset="-122"/>
                <a:cs typeface="Arial" panose="020B0604020202020204" pitchFamily="34" charset="0"/>
              </a:rPr>
              <a:t>; and</a:t>
            </a:r>
          </a:p>
          <a:p>
            <a:pPr>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stalking involving fear of violence or serious alarm or distress contrary to </a:t>
            </a:r>
            <a:r>
              <a:rPr lang="en-GB" b="1" kern="100" dirty="0">
                <a:effectLst/>
                <a:latin typeface="Aptos" panose="020B0004020202020204" pitchFamily="34" charset="0"/>
                <a:ea typeface="DengXian" panose="02010600030101010101" pitchFamily="2" charset="-122"/>
                <a:cs typeface="Arial" panose="020B0604020202020204" pitchFamily="34" charset="0"/>
              </a:rPr>
              <a:t>s4A PHA 1997</a:t>
            </a:r>
            <a:r>
              <a:rPr lang="en-GB" kern="100" dirty="0">
                <a:effectLst/>
                <a:latin typeface="Aptos" panose="020B0004020202020204" pitchFamily="34" charset="0"/>
                <a:ea typeface="DengXian" panose="02010600030101010101" pitchFamily="2" charset="-122"/>
                <a:cs typeface="Arial" panose="020B0604020202020204" pitchFamily="34" charset="0"/>
              </a:rPr>
              <a:t>.</a:t>
            </a:r>
          </a:p>
        </p:txBody>
      </p:sp>
      <p:sp>
        <p:nvSpPr>
          <p:cNvPr id="5" name="TextBox 4">
            <a:extLst>
              <a:ext uri="{FF2B5EF4-FFF2-40B4-BE49-F238E27FC236}">
                <a16:creationId xmlns:a16="http://schemas.microsoft.com/office/drawing/2014/main" id="{04BDE728-F5ED-54A5-8D8C-21C6B08C31CD}"/>
              </a:ext>
            </a:extLst>
          </p:cNvPr>
          <p:cNvSpPr txBox="1"/>
          <p:nvPr/>
        </p:nvSpPr>
        <p:spPr>
          <a:xfrm>
            <a:off x="645110" y="5777141"/>
            <a:ext cx="9199984" cy="923330"/>
          </a:xfrm>
          <a:prstGeom prst="rect">
            <a:avLst/>
          </a:prstGeom>
          <a:noFill/>
          <a:ln w="34925">
            <a:solidFill>
              <a:schemeClr val="accent1"/>
            </a:solidFill>
          </a:ln>
        </p:spPr>
        <p:txBody>
          <a:bodyPr wrap="square" rtlCol="0">
            <a:spAutoFit/>
          </a:bodyPr>
          <a:lstStyle/>
          <a:p>
            <a:r>
              <a:rPr lang="en-GB" sz="1800" kern="100" dirty="0">
                <a:effectLst/>
                <a:latin typeface="Aptos" panose="020B0004020202020204" pitchFamily="34" charset="0"/>
                <a:ea typeface="DengXian" panose="02010600030101010101" pitchFamily="2" charset="-122"/>
                <a:cs typeface="Arial" panose="020B0604020202020204" pitchFamily="34" charset="0"/>
              </a:rPr>
              <a:t>In order for the defendant to be convicted of any of these offences, the prosecution must establish: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t>
            </a:r>
            <a:r>
              <a:rPr lang="en-GB" sz="1800" kern="100" dirty="0">
                <a:effectLst/>
                <a:latin typeface="Aptos" panose="020B0004020202020204" pitchFamily="34" charset="0"/>
                <a:ea typeface="DengXian" panose="02010600030101010101" pitchFamily="2" charset="-122"/>
                <a:cs typeface="Arial" panose="020B0604020202020204" pitchFamily="34" charset="0"/>
              </a:rPr>
              <a:t>) liability for the base offence, such as common assault; and (ii) that the offence was racially or religiously aggravated through </a:t>
            </a:r>
            <a:r>
              <a:rPr lang="en-GB" sz="1800" b="1" kern="100" dirty="0">
                <a:effectLst/>
                <a:latin typeface="Aptos" panose="020B0004020202020204" pitchFamily="34" charset="0"/>
                <a:ea typeface="DengXian" panose="02010600030101010101" pitchFamily="2" charset="-122"/>
                <a:cs typeface="Arial" panose="020B0604020202020204" pitchFamily="34" charset="0"/>
              </a:rPr>
              <a:t>s28(1)(a) </a:t>
            </a:r>
            <a:r>
              <a:rPr lang="en-GB" sz="1800" kern="100" dirty="0">
                <a:effectLst/>
                <a:latin typeface="Aptos" panose="020B0004020202020204" pitchFamily="34" charset="0"/>
                <a:ea typeface="DengXian" panose="02010600030101010101" pitchFamily="2" charset="-122"/>
                <a:cs typeface="Arial" panose="020B0604020202020204" pitchFamily="34" charset="0"/>
              </a:rPr>
              <a:t>and/or </a:t>
            </a:r>
            <a:r>
              <a:rPr lang="en-GB" sz="1800" b="1" kern="100" dirty="0">
                <a:effectLst/>
                <a:latin typeface="Aptos" panose="020B0004020202020204" pitchFamily="34" charset="0"/>
                <a:ea typeface="DengXian" panose="02010600030101010101" pitchFamily="2" charset="-122"/>
                <a:cs typeface="Arial" panose="020B0604020202020204" pitchFamily="34" charset="0"/>
              </a:rPr>
              <a:t>s28(1)(b) CDA 1998</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endParaRPr lang="en-GB" dirty="0"/>
          </a:p>
        </p:txBody>
      </p:sp>
    </p:spTree>
    <p:extLst>
      <p:ext uri="{BB962C8B-B14F-4D97-AF65-F5344CB8AC3E}">
        <p14:creationId xmlns:p14="http://schemas.microsoft.com/office/powerpoint/2010/main" val="1614385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DC4FF-5E29-F96C-C05B-A7C28F771916}"/>
              </a:ext>
            </a:extLst>
          </p:cNvPr>
          <p:cNvSpPr>
            <a:spLocks noGrp="1"/>
          </p:cNvSpPr>
          <p:nvPr>
            <p:ph type="title"/>
          </p:nvPr>
        </p:nvSpPr>
        <p:spPr>
          <a:xfrm>
            <a:off x="599513" y="230222"/>
            <a:ext cx="8596668" cy="684179"/>
          </a:xfrm>
        </p:spPr>
        <p:txBody>
          <a:bodyPr/>
          <a:lstStyle/>
          <a:p>
            <a:r>
              <a:rPr lang="en-GB" dirty="0"/>
              <a:t>Demonstration of hostility</a:t>
            </a:r>
          </a:p>
        </p:txBody>
      </p:sp>
      <p:sp>
        <p:nvSpPr>
          <p:cNvPr id="3" name="Content Placeholder 2">
            <a:extLst>
              <a:ext uri="{FF2B5EF4-FFF2-40B4-BE49-F238E27FC236}">
                <a16:creationId xmlns:a16="http://schemas.microsoft.com/office/drawing/2014/main" id="{1E96E11A-2870-9BFD-73A7-C5003DB18D07}"/>
              </a:ext>
            </a:extLst>
          </p:cNvPr>
          <p:cNvSpPr>
            <a:spLocks noGrp="1"/>
          </p:cNvSpPr>
          <p:nvPr>
            <p:ph idx="1"/>
          </p:nvPr>
        </p:nvSpPr>
        <p:spPr>
          <a:xfrm>
            <a:off x="414687" y="1041909"/>
            <a:ext cx="10179539" cy="5667574"/>
          </a:xfrm>
        </p:spPr>
        <p:txBody>
          <a:bodyPr>
            <a:normAutofit/>
          </a:bodyPr>
          <a:lstStyle/>
          <a:p>
            <a:r>
              <a:rPr lang="en-GB" sz="2000" b="1" kern="100" dirty="0">
                <a:effectLst/>
                <a:latin typeface="Aptos" panose="020B0004020202020204" pitchFamily="34" charset="0"/>
                <a:ea typeface="DengXian" panose="02010600030101010101" pitchFamily="2" charset="-122"/>
                <a:cs typeface="Arial" panose="020B0604020202020204" pitchFamily="34" charset="0"/>
              </a:rPr>
              <a:t>s28(1)(a)</a:t>
            </a:r>
            <a:r>
              <a:rPr lang="en-GB" sz="2000" kern="100" dirty="0">
                <a:effectLst/>
                <a:latin typeface="Aptos" panose="020B0004020202020204" pitchFamily="34" charset="0"/>
                <a:ea typeface="DengXian" panose="02010600030101010101" pitchFamily="2" charset="-122"/>
                <a:cs typeface="Arial" panose="020B0604020202020204" pitchFamily="34" charset="0"/>
              </a:rPr>
              <a:t> </a:t>
            </a:r>
            <a:r>
              <a:rPr lang="en-GB" sz="2000" kern="100" dirty="0">
                <a:latin typeface="Aptos" panose="020B0004020202020204" pitchFamily="34" charset="0"/>
                <a:ea typeface="DengXian" panose="02010600030101010101" pitchFamily="2" charset="-122"/>
                <a:cs typeface="Arial" panose="020B0604020202020204" pitchFamily="34" charset="0"/>
              </a:rPr>
              <a:t>easier to prove/evidence  as there will be some ‘outward manifestation’ of RR hostility (</a:t>
            </a:r>
            <a:r>
              <a:rPr lang="en-GB" sz="2000" kern="100" dirty="0">
                <a:effectLst/>
                <a:latin typeface="Aptos" panose="020B0004020202020204" pitchFamily="34" charset="0"/>
                <a:ea typeface="DengXian" panose="02010600030101010101" pitchFamily="2" charset="-122"/>
                <a:cs typeface="Arial" panose="020B0604020202020204" pitchFamily="34" charset="0"/>
              </a:rPr>
              <a:t> </a:t>
            </a:r>
            <a:r>
              <a:rPr lang="en-GB" sz="2000" b="1" i="1" kern="100" dirty="0">
                <a:effectLst/>
                <a:latin typeface="Aptos" panose="020B0004020202020204" pitchFamily="34" charset="0"/>
                <a:ea typeface="DengXian" panose="02010600030101010101" pitchFamily="2" charset="-122"/>
                <a:cs typeface="Arial" panose="020B0604020202020204" pitchFamily="34" charset="0"/>
              </a:rPr>
              <a:t>Rogers [2007]</a:t>
            </a:r>
            <a:r>
              <a:rPr lang="en-GB" sz="2000" i="1" kern="100" dirty="0">
                <a:effectLst/>
                <a:latin typeface="Aptos" panose="020B0004020202020204" pitchFamily="34" charset="0"/>
                <a:ea typeface="DengXian" panose="02010600030101010101" pitchFamily="2" charset="-122"/>
                <a:cs typeface="Arial" panose="020B0604020202020204" pitchFamily="34" charset="0"/>
              </a:rPr>
              <a:t> </a:t>
            </a:r>
            <a:r>
              <a:rPr lang="en-GB" sz="2000" i="1" kern="100" dirty="0">
                <a:latin typeface="Aptos" panose="020B0004020202020204" pitchFamily="34" charset="0"/>
                <a:ea typeface="DengXian" panose="02010600030101010101" pitchFamily="2" charset="-122"/>
                <a:cs typeface="Arial" panose="020B0604020202020204" pitchFamily="34" charset="0"/>
              </a:rPr>
              <a:t> per </a:t>
            </a:r>
            <a:r>
              <a:rPr lang="en-GB" sz="2000" kern="100" dirty="0">
                <a:effectLst/>
                <a:latin typeface="Aptos" panose="020B0004020202020204" pitchFamily="34" charset="0"/>
                <a:ea typeface="DengXian" panose="02010600030101010101" pitchFamily="2" charset="-122"/>
                <a:cs typeface="Arial" panose="020B0604020202020204" pitchFamily="34" charset="0"/>
              </a:rPr>
              <a:t> Baroness Hale,</a:t>
            </a:r>
            <a:r>
              <a:rPr lang="en-GB" sz="2000" b="1" kern="100" dirty="0">
                <a:effectLst/>
                <a:latin typeface="Aptos" panose="020B0004020202020204" pitchFamily="34" charset="0"/>
                <a:ea typeface="DengXian" panose="02010600030101010101" pitchFamily="2" charset="-122"/>
                <a:cs typeface="Arial" panose="020B0604020202020204" pitchFamily="34" charset="0"/>
              </a:rPr>
              <a:t> s28(1)(b)</a:t>
            </a:r>
            <a:r>
              <a:rPr lang="en-GB" sz="2000" kern="100" dirty="0">
                <a:effectLst/>
                <a:latin typeface="Aptos" panose="020B0004020202020204" pitchFamily="34" charset="0"/>
                <a:ea typeface="DengXian" panose="02010600030101010101" pitchFamily="2" charset="-122"/>
                <a:cs typeface="Arial" panose="020B0604020202020204" pitchFamily="34" charset="0"/>
              </a:rPr>
              <a:t> is concerned with the perpetrator’s ‘inner motivation’ something that can be extremely difficult to prove beyond reasonable doubt.</a:t>
            </a:r>
          </a:p>
          <a:p>
            <a:pPr>
              <a:lnSpc>
                <a:spcPct val="115000"/>
              </a:lnSpc>
              <a:spcAft>
                <a:spcPts val="800"/>
              </a:spcAft>
            </a:pPr>
            <a:r>
              <a:rPr lang="en-GB" sz="2000" b="1" kern="100" dirty="0">
                <a:effectLst/>
                <a:latin typeface="Aptos" panose="020B0004020202020204" pitchFamily="34" charset="0"/>
                <a:ea typeface="DengXian" panose="02010600030101010101" pitchFamily="2" charset="-122"/>
                <a:cs typeface="Arial" panose="020B0604020202020204" pitchFamily="34" charset="0"/>
              </a:rPr>
              <a:t>An objective </a:t>
            </a:r>
            <a:r>
              <a:rPr lang="en-GB" sz="2000" b="1" kern="100">
                <a:effectLst/>
                <a:latin typeface="Aptos" panose="020B0004020202020204" pitchFamily="34" charset="0"/>
                <a:ea typeface="DengXian" panose="02010600030101010101" pitchFamily="2" charset="-122"/>
                <a:cs typeface="Arial" panose="020B0604020202020204" pitchFamily="34" charset="0"/>
              </a:rPr>
              <a:t>test:   </a:t>
            </a:r>
            <a:r>
              <a:rPr lang="en-GB" sz="2000" b="1" i="1">
                <a:effectLst/>
                <a:latin typeface="Aptos" panose="020B0004020202020204" pitchFamily="34" charset="0"/>
                <a:ea typeface="DengXian" panose="02010600030101010101" pitchFamily="2" charset="-122"/>
                <a:cs typeface="Arial" panose="020B0604020202020204" pitchFamily="34" charset="0"/>
              </a:rPr>
              <a:t>DPP </a:t>
            </a:r>
            <a:r>
              <a:rPr lang="en-GB" sz="2000" b="1" i="1" dirty="0">
                <a:effectLst/>
                <a:latin typeface="Aptos" panose="020B0004020202020204" pitchFamily="34" charset="0"/>
                <a:ea typeface="DengXian" panose="02010600030101010101" pitchFamily="2" charset="-122"/>
                <a:cs typeface="Arial" panose="020B0604020202020204" pitchFamily="34" charset="0"/>
              </a:rPr>
              <a:t>v Woods [2002]</a:t>
            </a:r>
            <a:r>
              <a:rPr lang="en-GB" sz="2000" b="1" i="1" dirty="0">
                <a:latin typeface="Aptos" panose="020B0004020202020204" pitchFamily="34" charset="0"/>
                <a:ea typeface="DengXian" panose="02010600030101010101" pitchFamily="2" charset="-122"/>
                <a:cs typeface="Arial" panose="020B0604020202020204" pitchFamily="34" charset="0"/>
              </a:rPr>
              <a:t>: </a:t>
            </a:r>
            <a:r>
              <a:rPr lang="en-GB" sz="2000" dirty="0">
                <a:effectLst/>
                <a:latin typeface="Aptos" panose="020B0004020202020204" pitchFamily="34" charset="0"/>
                <a:ea typeface="DengXian" panose="02010600030101010101" pitchFamily="2" charset="-122"/>
                <a:cs typeface="Arial" panose="020B0604020202020204" pitchFamily="34" charset="0"/>
              </a:rPr>
              <a:t>no need for the prosecution to prove that the D intended or foresaw the possibility that their conduct will be regarded as a demonstration of hostility. Instead, what matters is whether the </a:t>
            </a:r>
            <a:r>
              <a:rPr lang="en-GB" sz="2000" dirty="0">
                <a:latin typeface="Aptos" panose="020B0004020202020204" pitchFamily="34" charset="0"/>
                <a:ea typeface="DengXian" panose="02010600030101010101" pitchFamily="2" charset="-122"/>
                <a:cs typeface="Arial" panose="020B0604020202020204" pitchFamily="34" charset="0"/>
              </a:rPr>
              <a:t>D</a:t>
            </a:r>
            <a:r>
              <a:rPr lang="en-GB" sz="2000" dirty="0">
                <a:effectLst/>
                <a:latin typeface="Aptos" panose="020B0004020202020204" pitchFamily="34" charset="0"/>
                <a:ea typeface="DengXian" panose="02010600030101010101" pitchFamily="2" charset="-122"/>
                <a:cs typeface="Arial" panose="020B0604020202020204" pitchFamily="34" charset="0"/>
              </a:rPr>
              <a:t>’s conduct can </a:t>
            </a:r>
            <a:r>
              <a:rPr lang="en-GB" sz="2000" b="1" dirty="0">
                <a:effectLst/>
                <a:latin typeface="Aptos" panose="020B0004020202020204" pitchFamily="34" charset="0"/>
                <a:ea typeface="DengXian" panose="02010600030101010101" pitchFamily="2" charset="-122"/>
                <a:cs typeface="Arial" panose="020B0604020202020204" pitchFamily="34" charset="0"/>
              </a:rPr>
              <a:t>objectively</a:t>
            </a:r>
            <a:r>
              <a:rPr lang="en-GB" sz="2000" dirty="0">
                <a:effectLst/>
                <a:latin typeface="Aptos" panose="020B0004020202020204" pitchFamily="34" charset="0"/>
                <a:ea typeface="DengXian" panose="02010600030101010101" pitchFamily="2" charset="-122"/>
                <a:cs typeface="Arial" panose="020B0604020202020204" pitchFamily="34" charset="0"/>
              </a:rPr>
              <a:t> be regarded as a demonstration of hostility regardless of their intention/foresight</a:t>
            </a:r>
            <a:r>
              <a:rPr lang="en-GB" sz="2000" b="1" dirty="0">
                <a:effectLst/>
                <a:latin typeface="Aptos" panose="020B0004020202020204" pitchFamily="34" charset="0"/>
                <a:ea typeface="DengXian" panose="02010600030101010101" pitchFamily="2" charset="-122"/>
                <a:cs typeface="Arial" panose="020B0604020202020204" pitchFamily="34" charset="0"/>
              </a:rPr>
              <a:t>. </a:t>
            </a:r>
          </a:p>
          <a:p>
            <a:r>
              <a:rPr lang="en-GB" sz="2000" b="1" kern="100" dirty="0">
                <a:latin typeface="Aptos" panose="020B0004020202020204" pitchFamily="34" charset="0"/>
                <a:ea typeface="DengXian" panose="02010600030101010101" pitchFamily="2" charset="-122"/>
                <a:cs typeface="Arial" panose="020B0604020202020204" pitchFamily="34" charset="0"/>
              </a:rPr>
              <a:t>N</a:t>
            </a:r>
            <a:r>
              <a:rPr lang="en-GB" sz="2000" b="1" kern="100" dirty="0">
                <a:effectLst/>
                <a:latin typeface="Aptos" panose="020B0004020202020204" pitchFamily="34" charset="0"/>
                <a:ea typeface="DengXian" panose="02010600030101010101" pitchFamily="2" charset="-122"/>
                <a:cs typeface="Arial" panose="020B0604020202020204" pitchFamily="34" charset="0"/>
              </a:rPr>
              <a:t>o need to prove that the defendant actually hated the victim and/or their protected identity. </a:t>
            </a:r>
          </a:p>
          <a:p>
            <a:r>
              <a:rPr lang="en-GB" sz="2000" kern="100" dirty="0">
                <a:effectLst/>
                <a:latin typeface="Aptos" panose="020B0004020202020204" pitchFamily="34" charset="0"/>
                <a:ea typeface="DengXian" panose="02010600030101010101" pitchFamily="2" charset="-122"/>
                <a:cs typeface="Arial" panose="020B0604020202020204" pitchFamily="34" charset="0"/>
              </a:rPr>
              <a:t>s28(1)(a) has been subjected to considerable academic criticism with many legal commentators arguing that it can result in the labelling of someone as a hater despite the fact that they did not even foresee the possibility that their conduct could (objectively) be regarded as a demonstration of hostility.</a:t>
            </a:r>
          </a:p>
          <a:p>
            <a:endParaRPr lang="en-GB" dirty="0"/>
          </a:p>
        </p:txBody>
      </p:sp>
    </p:spTree>
    <p:extLst>
      <p:ext uri="{BB962C8B-B14F-4D97-AF65-F5344CB8AC3E}">
        <p14:creationId xmlns:p14="http://schemas.microsoft.com/office/powerpoint/2010/main" val="3860198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3243-64E1-C866-CD85-5C15C9CC16D8}"/>
              </a:ext>
            </a:extLst>
          </p:cNvPr>
          <p:cNvSpPr>
            <a:spLocks noGrp="1"/>
          </p:cNvSpPr>
          <p:nvPr>
            <p:ph type="title"/>
          </p:nvPr>
        </p:nvSpPr>
        <p:spPr>
          <a:xfrm>
            <a:off x="150926" y="102213"/>
            <a:ext cx="9144504" cy="723089"/>
          </a:xfrm>
        </p:spPr>
        <p:txBody>
          <a:bodyPr>
            <a:normAutofit fontScale="90000"/>
          </a:bodyPr>
          <a:lstStyle/>
          <a:p>
            <a:r>
              <a:rPr lang="en-GB" dirty="0"/>
              <a:t>‘Temporal Limits’ </a:t>
            </a:r>
            <a:r>
              <a:rPr lang="en-GB" dirty="0" err="1"/>
              <a:t>i.e</a:t>
            </a:r>
            <a:r>
              <a:rPr lang="en-GB" dirty="0"/>
              <a:t> WHEN does the hostility need to happen ?</a:t>
            </a:r>
          </a:p>
        </p:txBody>
      </p:sp>
      <p:sp>
        <p:nvSpPr>
          <p:cNvPr id="3" name="Content Placeholder 2">
            <a:extLst>
              <a:ext uri="{FF2B5EF4-FFF2-40B4-BE49-F238E27FC236}">
                <a16:creationId xmlns:a16="http://schemas.microsoft.com/office/drawing/2014/main" id="{5FEC150B-13C4-2A74-FFAA-24ED97B681E0}"/>
              </a:ext>
            </a:extLst>
          </p:cNvPr>
          <p:cNvSpPr>
            <a:spLocks noGrp="1"/>
          </p:cNvSpPr>
          <p:nvPr>
            <p:ph idx="1"/>
          </p:nvPr>
        </p:nvSpPr>
        <p:spPr>
          <a:xfrm>
            <a:off x="343125" y="1300263"/>
            <a:ext cx="9264334" cy="5557737"/>
          </a:xfrm>
        </p:spPr>
        <p:txBody>
          <a:bodyPr>
            <a:normAutofit/>
          </a:bodyPr>
          <a:lstStyle/>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a:effectLst/>
                <a:latin typeface="Aptos" panose="020B0004020202020204" pitchFamily="34" charset="0"/>
                <a:ea typeface="DengXian" panose="02010600030101010101" pitchFamily="2" charset="-122"/>
                <a:cs typeface="Arial" panose="020B0604020202020204" pitchFamily="34" charset="0"/>
              </a:rPr>
              <a:t>D must demonstrate hostility towards the victim’s actual or presumed ethnic or religious background during, immediately before or after the commission of the base offence. </a:t>
            </a:r>
          </a:p>
          <a:p>
            <a:pPr>
              <a:lnSpc>
                <a:spcPct val="115000"/>
              </a:lnSpc>
              <a:spcAft>
                <a:spcPts val="800"/>
              </a:spcAft>
            </a:pPr>
            <a:r>
              <a:rPr lang="en-GB" kern="100" dirty="0">
                <a:latin typeface="Aptos" panose="020B0004020202020204" pitchFamily="34" charset="0"/>
                <a:ea typeface="DengXian" panose="02010600030101010101" pitchFamily="2" charset="-122"/>
                <a:cs typeface="Arial" panose="020B0604020202020204" pitchFamily="34" charset="0"/>
              </a:rPr>
              <a:t>If there is a time laps b</a:t>
            </a:r>
            <a:r>
              <a:rPr lang="en-GB" sz="1800" dirty="0">
                <a:effectLst/>
                <a:latin typeface="Aptos" panose="020B0004020202020204" pitchFamily="34" charset="0"/>
                <a:ea typeface="DengXian" panose="02010600030101010101" pitchFamily="2" charset="-122"/>
                <a:cs typeface="Arial" panose="020B0604020202020204" pitchFamily="34" charset="0"/>
              </a:rPr>
              <a:t>etween the demonstration of hostility and the commission of the base offence, there has to be sufficient proximity between the demonstration of hostility and the commission of the base offence.</a:t>
            </a:r>
          </a:p>
          <a:p>
            <a:r>
              <a:rPr lang="en-GB" sz="1800" b="1" i="1" dirty="0">
                <a:effectLst/>
                <a:latin typeface="Aptos" panose="020B0004020202020204" pitchFamily="34" charset="0"/>
                <a:ea typeface="DengXian" panose="02010600030101010101" pitchFamily="2" charset="-122"/>
                <a:cs typeface="Arial" panose="020B0604020202020204" pitchFamily="34" charset="0"/>
              </a:rPr>
              <a:t>Parry v DPP [2004: </a:t>
            </a:r>
            <a:r>
              <a:rPr lang="en-GB" sz="1800" dirty="0">
                <a:effectLst/>
                <a:latin typeface="Aptos" panose="020B0004020202020204" pitchFamily="34" charset="0"/>
                <a:ea typeface="DengXian" panose="02010600030101010101" pitchFamily="2" charset="-122"/>
                <a:cs typeface="Arial" panose="020B0604020202020204" pitchFamily="34" charset="0"/>
              </a:rPr>
              <a:t>there was no sufficient proximity between the commission of the base offence and the demonstration of hostility due to the 20-minute gap between the two incidents and therefore there could be no liability under </a:t>
            </a:r>
            <a:r>
              <a:rPr lang="en-GB" sz="1800" b="1" dirty="0">
                <a:effectLst/>
                <a:latin typeface="Aptos" panose="020B0004020202020204" pitchFamily="34" charset="0"/>
                <a:ea typeface="DengXian" panose="02010600030101010101" pitchFamily="2" charset="-122"/>
                <a:cs typeface="Arial" panose="020B0604020202020204" pitchFamily="34" charset="0"/>
              </a:rPr>
              <a:t>s28 CDA 1998</a:t>
            </a:r>
            <a:r>
              <a:rPr lang="en-GB" sz="1800" dirty="0">
                <a:effectLst/>
                <a:latin typeface="Aptos" panose="020B0004020202020204" pitchFamily="34" charset="0"/>
                <a:ea typeface="DengXian" panose="02010600030101010101" pitchFamily="2" charset="-122"/>
                <a:cs typeface="Arial" panose="020B0604020202020204" pitchFamily="34" charset="0"/>
              </a:rPr>
              <a:t>. </a:t>
            </a:r>
            <a:endParaRPr lang="en-GB" dirty="0">
              <a:latin typeface="Aptos" panose="020B0004020202020204" pitchFamily="34" charset="0"/>
              <a:ea typeface="DengXian" panose="02010600030101010101" pitchFamily="2" charset="-122"/>
              <a:cs typeface="Arial" panose="020B0604020202020204" pitchFamily="34" charset="0"/>
            </a:endParaRPr>
          </a:p>
          <a:p>
            <a:r>
              <a:rPr lang="en-GB" sz="1800" b="1" i="1" dirty="0" err="1">
                <a:effectLst/>
                <a:latin typeface="Aptos" panose="020B0004020202020204" pitchFamily="34" charset="0"/>
                <a:ea typeface="DengXian" panose="02010600030101010101" pitchFamily="2" charset="-122"/>
                <a:cs typeface="Arial" panose="020B0604020202020204" pitchFamily="34" charset="0"/>
              </a:rPr>
              <a:t>Babbs</a:t>
            </a:r>
            <a:r>
              <a:rPr lang="en-GB" sz="1800" b="1" i="1" dirty="0">
                <a:effectLst/>
                <a:latin typeface="Aptos" panose="020B0004020202020204" pitchFamily="34" charset="0"/>
                <a:ea typeface="DengXian" panose="02010600030101010101" pitchFamily="2" charset="-122"/>
                <a:cs typeface="Arial" panose="020B0604020202020204" pitchFamily="34" charset="0"/>
              </a:rPr>
              <a:t> [2007]</a:t>
            </a:r>
            <a:r>
              <a:rPr lang="en-GB" b="1" i="1" dirty="0">
                <a:latin typeface="Aptos" panose="020B0004020202020204" pitchFamily="34" charset="0"/>
                <a:ea typeface="DengXian" panose="02010600030101010101" pitchFamily="2" charset="-122"/>
                <a:cs typeface="Arial" panose="020B0604020202020204" pitchFamily="34" charset="0"/>
              </a:rPr>
              <a:t>: </a:t>
            </a:r>
            <a:r>
              <a:rPr lang="en-GB" sz="1800" dirty="0">
                <a:effectLst/>
                <a:latin typeface="Aptos" panose="020B0004020202020204" pitchFamily="34" charset="0"/>
                <a:ea typeface="DengXian" panose="02010600030101010101" pitchFamily="2" charset="-122"/>
                <a:cs typeface="Arial" panose="020B0604020202020204" pitchFamily="34" charset="0"/>
              </a:rPr>
              <a:t>Court of Appeal held that ‘the judge was entitled to leave the matter to the jury … The jury were perfectly entitled to conclude that the hostility shown later was based upon the same reasoning, if reasoning is the right description of it, that had been evinced in the words that the appellant had used earlier and, accordingly, that hostility based upon race was evinced </a:t>
            </a:r>
            <a:r>
              <a:rPr lang="en-GB" sz="1800" b="1" dirty="0">
                <a:effectLst/>
                <a:latin typeface="Aptos" panose="020B0004020202020204" pitchFamily="34" charset="0"/>
                <a:ea typeface="DengXian" panose="02010600030101010101" pitchFamily="2" charset="-122"/>
                <a:cs typeface="Arial" panose="020B0604020202020204" pitchFamily="34" charset="0"/>
              </a:rPr>
              <a:t>over a continuing period</a:t>
            </a:r>
            <a:r>
              <a:rPr lang="en-GB" sz="1800" dirty="0">
                <a:effectLst/>
                <a:latin typeface="Aptos" panose="020B0004020202020204" pitchFamily="34" charset="0"/>
                <a:ea typeface="DengXian" panose="02010600030101010101" pitchFamily="2" charset="-122"/>
                <a:cs typeface="Arial" panose="020B0604020202020204" pitchFamily="34" charset="0"/>
              </a:rPr>
              <a:t> from the moment that the words were first used to the moment that it exploded into the ultimate violence in question’.  The time difference was 15 minutes between racial insults in queue and the later assault.</a:t>
            </a:r>
            <a:endParaRPr lang="en-GB" dirty="0"/>
          </a:p>
        </p:txBody>
      </p:sp>
    </p:spTree>
    <p:extLst>
      <p:ext uri="{BB962C8B-B14F-4D97-AF65-F5344CB8AC3E}">
        <p14:creationId xmlns:p14="http://schemas.microsoft.com/office/powerpoint/2010/main" val="391918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BBE4-CFEC-CDF9-58EA-1F64E7D2B6FE}"/>
              </a:ext>
            </a:extLst>
          </p:cNvPr>
          <p:cNvSpPr>
            <a:spLocks noGrp="1"/>
          </p:cNvSpPr>
          <p:nvPr>
            <p:ph type="title"/>
          </p:nvPr>
        </p:nvSpPr>
        <p:spPr>
          <a:xfrm>
            <a:off x="443870" y="288587"/>
            <a:ext cx="8596668" cy="713362"/>
          </a:xfrm>
        </p:spPr>
        <p:txBody>
          <a:bodyPr>
            <a:normAutofit fontScale="90000"/>
          </a:bodyPr>
          <a:lstStyle/>
          <a:p>
            <a:r>
              <a:rPr lang="en-GB" dirty="0"/>
              <a:t>Motivated by hostility: s 28 (1) (b) CDA 1998</a:t>
            </a:r>
          </a:p>
        </p:txBody>
      </p:sp>
      <p:sp>
        <p:nvSpPr>
          <p:cNvPr id="3" name="Content Placeholder 2">
            <a:extLst>
              <a:ext uri="{FF2B5EF4-FFF2-40B4-BE49-F238E27FC236}">
                <a16:creationId xmlns:a16="http://schemas.microsoft.com/office/drawing/2014/main" id="{96F26329-FC43-5C1E-C401-08A6D954B363}"/>
              </a:ext>
            </a:extLst>
          </p:cNvPr>
          <p:cNvSpPr>
            <a:spLocks noGrp="1"/>
          </p:cNvSpPr>
          <p:nvPr>
            <p:ph idx="1"/>
          </p:nvPr>
        </p:nvSpPr>
        <p:spPr>
          <a:xfrm>
            <a:off x="511964" y="1110002"/>
            <a:ext cx="9674568" cy="5413106"/>
          </a:xfrm>
        </p:spPr>
        <p:txBody>
          <a:bodyPr>
            <a:normAutofit/>
          </a:bodyPr>
          <a:lstStyle/>
          <a:p>
            <a:r>
              <a:rPr lang="en-GB" sz="2000" kern="100" dirty="0">
                <a:latin typeface="+mj-lt"/>
                <a:ea typeface="DengXian" panose="02010600030101010101" pitchFamily="2" charset="-122"/>
                <a:cs typeface="Arial" panose="020B0604020202020204" pitchFamily="34" charset="0"/>
              </a:rPr>
              <a:t>P</a:t>
            </a:r>
            <a:r>
              <a:rPr lang="en-GB" sz="2000" kern="100" dirty="0">
                <a:effectLst/>
                <a:latin typeface="+mj-lt"/>
                <a:ea typeface="DengXian" panose="02010600030101010101" pitchFamily="2" charset="-122"/>
                <a:cs typeface="Arial" panose="020B0604020202020204" pitchFamily="34" charset="0"/>
              </a:rPr>
              <a:t>rosecution must prove beyond reasonable doubt BASE OFFENCE + </a:t>
            </a:r>
            <a:r>
              <a:rPr lang="en-GB" sz="2000" kern="100" dirty="0">
                <a:latin typeface="+mj-lt"/>
                <a:ea typeface="DengXian" panose="02010600030101010101" pitchFamily="2" charset="-122"/>
                <a:cs typeface="Arial" panose="020B0604020202020204" pitchFamily="34" charset="0"/>
              </a:rPr>
              <a:t>offence was </a:t>
            </a:r>
            <a:r>
              <a:rPr lang="en-GB" sz="2000" kern="100" dirty="0">
                <a:effectLst/>
                <a:latin typeface="+mj-lt"/>
                <a:ea typeface="DengXian" panose="02010600030101010101" pitchFamily="2" charset="-122"/>
                <a:cs typeface="Arial" panose="020B0604020202020204" pitchFamily="34" charset="0"/>
              </a:rPr>
              <a:t>motivated by the defendant’s hostility towards the victim’s actual or presumed racial or religious background. (narrower than that of </a:t>
            </a:r>
            <a:r>
              <a:rPr lang="en-GB" sz="2000" b="1" kern="100" dirty="0">
                <a:effectLst/>
                <a:latin typeface="+mj-lt"/>
                <a:ea typeface="DengXian" panose="02010600030101010101" pitchFamily="2" charset="-122"/>
                <a:cs typeface="Arial" panose="020B0604020202020204" pitchFamily="34" charset="0"/>
              </a:rPr>
              <a:t>s28(1)(a)</a:t>
            </a:r>
            <a:r>
              <a:rPr lang="en-GB" sz="2000" kern="100" dirty="0">
                <a:effectLst/>
                <a:latin typeface="+mj-lt"/>
                <a:ea typeface="DengXian" panose="02010600030101010101" pitchFamily="2" charset="-122"/>
                <a:cs typeface="Arial" panose="020B0604020202020204" pitchFamily="34" charset="0"/>
              </a:rPr>
              <a:t> ).</a:t>
            </a:r>
          </a:p>
          <a:p>
            <a:pPr>
              <a:lnSpc>
                <a:spcPct val="115000"/>
              </a:lnSpc>
              <a:spcAft>
                <a:spcPts val="800"/>
              </a:spcAft>
            </a:pPr>
            <a:r>
              <a:rPr lang="en-GB" sz="2000" b="1" kern="100" dirty="0">
                <a:effectLst/>
                <a:latin typeface="+mj-lt"/>
                <a:ea typeface="DengXian" panose="02010600030101010101" pitchFamily="2" charset="-122"/>
                <a:cs typeface="Arial" panose="020B0604020202020204" pitchFamily="34" charset="0"/>
              </a:rPr>
              <a:t>Kendall v DPP [2008] - </a:t>
            </a:r>
            <a:r>
              <a:rPr lang="en-GB" sz="2000" kern="100" dirty="0">
                <a:effectLst/>
                <a:latin typeface="+mj-lt"/>
                <a:ea typeface="DengXian" panose="02010600030101010101" pitchFamily="2" charset="-122"/>
                <a:cs typeface="Arial" panose="020B0604020202020204" pitchFamily="34" charset="0"/>
              </a:rPr>
              <a:t>the crime committed does NOT NEED to be motivated solely by the defendant’s hostility towards the victim’s actual or presumed racial or religious background. D defendant appealed against his conviction for a public order offence  noting among other things that his main motivation was to recruit members for the British National Party.</a:t>
            </a:r>
          </a:p>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Court of Appeal, dismissed K’s appeal, confirmed that </a:t>
            </a:r>
            <a:r>
              <a:rPr lang="en-GB" sz="2000" b="1" kern="100" dirty="0">
                <a:effectLst/>
                <a:latin typeface="+mj-lt"/>
                <a:ea typeface="DengXian" panose="02010600030101010101" pitchFamily="2" charset="-122"/>
                <a:cs typeface="Arial" panose="020B0604020202020204" pitchFamily="34" charset="0"/>
              </a:rPr>
              <a:t>it is enough for the commission of the offence to be partly motivated by ethnic or religious hostility</a:t>
            </a:r>
            <a:r>
              <a:rPr lang="en-GB" sz="2000" kern="100" dirty="0">
                <a:effectLst/>
                <a:latin typeface="+mj-lt"/>
                <a:ea typeface="DengXian" panose="02010600030101010101" pitchFamily="2" charset="-122"/>
                <a:cs typeface="Arial" panose="020B0604020202020204" pitchFamily="34" charset="0"/>
              </a:rPr>
              <a:t>: </a:t>
            </a:r>
            <a:r>
              <a:rPr lang="en-GB" sz="2000" kern="100" dirty="0">
                <a:latin typeface="+mj-lt"/>
                <a:ea typeface="DengXian" panose="02010600030101010101" pitchFamily="2" charset="-122"/>
                <a:cs typeface="Arial" panose="020B0604020202020204" pitchFamily="34" charset="0"/>
              </a:rPr>
              <a:t>‘</a:t>
            </a:r>
            <a:r>
              <a:rPr lang="en-GB" sz="2000" kern="100" dirty="0">
                <a:effectLst/>
                <a:latin typeface="+mj-lt"/>
                <a:ea typeface="DengXian" panose="02010600030101010101" pitchFamily="2" charset="-122"/>
                <a:cs typeface="Arial" panose="020B0604020202020204" pitchFamily="34" charset="0"/>
              </a:rPr>
              <a:t>Although K might have been motivated by a desire to recruit new members for the BNP, that did not mean that he was not at the same time motivated by hostility towards a racial group’.</a:t>
            </a:r>
          </a:p>
          <a:p>
            <a:pPr marL="0" indent="0">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27645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BBE4-CFEC-CDF9-58EA-1F64E7D2B6FE}"/>
              </a:ext>
            </a:extLst>
          </p:cNvPr>
          <p:cNvSpPr>
            <a:spLocks noGrp="1"/>
          </p:cNvSpPr>
          <p:nvPr>
            <p:ph type="title"/>
          </p:nvPr>
        </p:nvSpPr>
        <p:spPr>
          <a:xfrm>
            <a:off x="443870" y="288587"/>
            <a:ext cx="8596668" cy="713362"/>
          </a:xfrm>
        </p:spPr>
        <p:txBody>
          <a:bodyPr>
            <a:normAutofit fontScale="90000"/>
          </a:bodyPr>
          <a:lstStyle/>
          <a:p>
            <a:r>
              <a:rPr lang="en-GB" dirty="0"/>
              <a:t>Enhanced Sentencing Provisions – under s 66 Sentencing Act 2020</a:t>
            </a:r>
          </a:p>
        </p:txBody>
      </p:sp>
      <p:sp>
        <p:nvSpPr>
          <p:cNvPr id="3" name="Content Placeholder 2">
            <a:extLst>
              <a:ext uri="{FF2B5EF4-FFF2-40B4-BE49-F238E27FC236}">
                <a16:creationId xmlns:a16="http://schemas.microsoft.com/office/drawing/2014/main" id="{96F26329-FC43-5C1E-C401-08A6D954B363}"/>
              </a:ext>
            </a:extLst>
          </p:cNvPr>
          <p:cNvSpPr>
            <a:spLocks noGrp="1"/>
          </p:cNvSpPr>
          <p:nvPr>
            <p:ph idx="1"/>
          </p:nvPr>
        </p:nvSpPr>
        <p:spPr>
          <a:xfrm>
            <a:off x="348887" y="1395388"/>
            <a:ext cx="9820174" cy="5271343"/>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Allow the  court to impose an enhanced sentence in cases where the offender has been convicted of an </a:t>
            </a:r>
            <a:r>
              <a:rPr lang="en-GB" sz="1800" b="1" kern="100" dirty="0">
                <a:effectLst/>
                <a:latin typeface="Aptos" panose="020B0004020202020204" pitchFamily="34" charset="0"/>
                <a:ea typeface="DengXian" panose="02010600030101010101" pitchFamily="2" charset="-122"/>
                <a:cs typeface="Arial" panose="020B0604020202020204" pitchFamily="34" charset="0"/>
              </a:rPr>
              <a:t>offence other than those listed </a:t>
            </a:r>
            <a:r>
              <a:rPr lang="en-GB" sz="1800" kern="100" dirty="0">
                <a:effectLst/>
                <a:latin typeface="Aptos" panose="020B0004020202020204" pitchFamily="34" charset="0"/>
                <a:ea typeface="DengXian" panose="02010600030101010101" pitchFamily="2" charset="-122"/>
                <a:cs typeface="Arial" panose="020B0604020202020204" pitchFamily="34" charset="0"/>
              </a:rPr>
              <a:t>in </a:t>
            </a:r>
            <a:r>
              <a:rPr lang="en-GB" sz="1800" b="1" kern="100" dirty="0">
                <a:effectLst/>
                <a:latin typeface="Aptos" panose="020B0004020202020204" pitchFamily="34" charset="0"/>
                <a:ea typeface="DengXian" panose="02010600030101010101" pitchFamily="2" charset="-122"/>
                <a:cs typeface="Arial" panose="020B0604020202020204" pitchFamily="34" charset="0"/>
              </a:rPr>
              <a:t>ss29–32 CDA 1998</a:t>
            </a:r>
            <a:r>
              <a:rPr lang="en-GB" sz="1800" kern="100" dirty="0">
                <a:effectLst/>
                <a:latin typeface="Aptos" panose="020B0004020202020204" pitchFamily="34" charset="0"/>
                <a:ea typeface="DengXian" panose="02010600030101010101" pitchFamily="2" charset="-122"/>
                <a:cs typeface="Arial" panose="020B0604020202020204" pitchFamily="34" charset="0"/>
              </a:rPr>
              <a:t> and there is evidence to suggest that: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t>
            </a:r>
            <a:r>
              <a:rPr lang="en-GB" sz="1800" kern="100" dirty="0">
                <a:effectLst/>
                <a:latin typeface="Aptos" panose="020B0004020202020204" pitchFamily="34" charset="0"/>
                <a:ea typeface="DengXian" panose="02010600030101010101" pitchFamily="2" charset="-122"/>
                <a:cs typeface="Arial" panose="020B0604020202020204" pitchFamily="34" charset="0"/>
              </a:rPr>
              <a:t>) ‘at the time of committing the offence, or immediately before or after doing so, the offender demonstrated towards the victim of the offence hostility’ based on their actual or presumed protected identity; or (ii) that ‘the offence was motivated (wholly or partly) by hostility towards the victim’s actual or presumed protected identity’.</a:t>
            </a:r>
          </a:p>
          <a:p>
            <a:pPr>
              <a:lnSpc>
                <a:spcPct val="115000"/>
              </a:lnSpc>
              <a:spcAft>
                <a:spcPts val="800"/>
              </a:spcAf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E.g</a:t>
            </a:r>
            <a:r>
              <a:rPr lang="en-GB" sz="1800" kern="100" dirty="0">
                <a:effectLst/>
                <a:latin typeface="Aptos" panose="020B0004020202020204" pitchFamily="34" charset="0"/>
                <a:ea typeface="DengXian" panose="02010600030101010101" pitchFamily="2" charset="-122"/>
                <a:cs typeface="Arial" panose="020B0604020202020204" pitchFamily="34" charset="0"/>
              </a:rPr>
              <a:t>  s 18 OAPA 1861 </a:t>
            </a:r>
            <a:r>
              <a:rPr lang="en-GB" kern="100" dirty="0">
                <a:latin typeface="Aptos" panose="020B0004020202020204" pitchFamily="34" charset="0"/>
                <a:ea typeface="DengXian" panose="02010600030101010101" pitchFamily="2" charset="-122"/>
                <a:cs typeface="Arial" panose="020B0604020202020204" pitchFamily="34" charset="0"/>
              </a:rPr>
              <a:t>not listed in ss29 – 32 CDA 1998 BUT if </a:t>
            </a:r>
            <a:r>
              <a:rPr lang="en-GB" sz="1800" kern="100" dirty="0">
                <a:effectLst/>
                <a:latin typeface="Aptos" panose="020B0004020202020204" pitchFamily="34" charset="0"/>
                <a:ea typeface="DengXian" panose="02010600030101010101" pitchFamily="2" charset="-122"/>
                <a:cs typeface="Arial" panose="020B0604020202020204" pitchFamily="34" charset="0"/>
              </a:rPr>
              <a:t> court convinced evidence to suggest that the crime was motivated by the defendant’s hostility towards the victim’s actual or presumed religious background</a:t>
            </a:r>
            <a:r>
              <a:rPr lang="en-GB" kern="100" dirty="0">
                <a:latin typeface="Aptos" panose="020B0004020202020204" pitchFamily="34" charset="0"/>
                <a:ea typeface="DengXian" panose="02010600030101010101" pitchFamily="2" charset="-122"/>
                <a:cs typeface="Arial" panose="020B0604020202020204" pitchFamily="34" charset="0"/>
              </a:rPr>
              <a:t> </a:t>
            </a:r>
            <a:r>
              <a:rPr lang="en-GB" sz="1800" kern="100" dirty="0">
                <a:effectLst/>
                <a:latin typeface="Aptos" panose="020B0004020202020204" pitchFamily="34" charset="0"/>
                <a:ea typeface="DengXian" panose="02010600030101010101" pitchFamily="2" charset="-122"/>
                <a:cs typeface="Arial" panose="020B0604020202020204" pitchFamily="34" charset="0"/>
              </a:rPr>
              <a:t>then this should be regarded as an aggravating factor (</a:t>
            </a:r>
            <a:r>
              <a:rPr lang="en-GB" sz="1800" b="1" kern="100" dirty="0">
                <a:effectLst/>
                <a:latin typeface="Aptos" panose="020B0004020202020204" pitchFamily="34" charset="0"/>
                <a:ea typeface="DengXian" panose="02010600030101010101" pitchFamily="2" charset="-122"/>
                <a:cs typeface="Arial" panose="020B0604020202020204" pitchFamily="34" charset="0"/>
              </a:rPr>
              <a:t>s66(2)(a) SA 2020</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kern="100" dirty="0">
                <a:latin typeface="Aptos" panose="020B0004020202020204" pitchFamily="34" charset="0"/>
                <a:ea typeface="DengXian" panose="02010600030101010101" pitchFamily="2" charset="-122"/>
                <a:cs typeface="Arial" panose="020B0604020202020204" pitchFamily="34" charset="0"/>
              </a:rPr>
              <a:t>Under these circumstances D</a:t>
            </a:r>
            <a:r>
              <a:rPr lang="en-GB" sz="1800" kern="100" dirty="0">
                <a:effectLst/>
                <a:latin typeface="Aptos" panose="020B0004020202020204" pitchFamily="34" charset="0"/>
                <a:ea typeface="DengXian" panose="02010600030101010101" pitchFamily="2" charset="-122"/>
                <a:cs typeface="Arial" panose="020B0604020202020204" pitchFamily="34" charset="0"/>
              </a:rPr>
              <a:t> is likely to receive a more severe punishment than what they would have received if the offence was not motivated by hostility towards the victim’s actual or presumed protected identity. ( ‘sentence uplift’).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Note though that the sentence imposed cannot exceed the maximum sentence for the offence committed. </a:t>
            </a:r>
            <a:r>
              <a:rPr lang="en-GB" sz="1800" b="1" kern="100" dirty="0">
                <a:effectLst/>
                <a:latin typeface="Aptos" panose="020B0004020202020204" pitchFamily="34" charset="0"/>
                <a:ea typeface="DengXian" panose="02010600030101010101" pitchFamily="2" charset="-122"/>
                <a:cs typeface="Arial" panose="020B0604020202020204" pitchFamily="34" charset="0"/>
              </a:rPr>
              <a:t>s66(2)(b) SA 2020</a:t>
            </a:r>
            <a:r>
              <a:rPr lang="en-GB" sz="1800" kern="100" dirty="0">
                <a:effectLst/>
                <a:latin typeface="Aptos" panose="020B0004020202020204" pitchFamily="34" charset="0"/>
                <a:ea typeface="DengXian" panose="02010600030101010101" pitchFamily="2" charset="-122"/>
                <a:cs typeface="Arial" panose="020B0604020202020204" pitchFamily="34" charset="0"/>
              </a:rPr>
              <a:t> also provides that the sentencing court ‘must state in open court that the offence is so aggravated’.</a:t>
            </a:r>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58345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773BD0B-B891-0A5B-51E2-D746BBC05AFF}"/>
              </a:ext>
            </a:extLst>
          </p:cNvPr>
          <p:cNvPicPr>
            <a:picLocks noChangeAspect="1"/>
          </p:cNvPicPr>
          <p:nvPr/>
        </p:nvPicPr>
        <p:blipFill>
          <a:blip r:embed="rId2"/>
          <a:stretch>
            <a:fillRect/>
          </a:stretch>
        </p:blipFill>
        <p:spPr>
          <a:xfrm>
            <a:off x="1126309" y="2346075"/>
            <a:ext cx="9941259" cy="2162224"/>
          </a:xfrm>
          <a:prstGeom prst="rect">
            <a:avLst/>
          </a:prstGeom>
        </p:spPr>
      </p:pic>
    </p:spTree>
    <p:extLst>
      <p:ext uri="{BB962C8B-B14F-4D97-AF65-F5344CB8AC3E}">
        <p14:creationId xmlns:p14="http://schemas.microsoft.com/office/powerpoint/2010/main" val="3539595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BF28B-660F-1611-3880-5B545CB70DF0}"/>
              </a:ext>
            </a:extLst>
          </p:cNvPr>
          <p:cNvSpPr>
            <a:spLocks noGrp="1"/>
          </p:cNvSpPr>
          <p:nvPr>
            <p:ph type="title"/>
          </p:nvPr>
        </p:nvSpPr>
        <p:spPr>
          <a:xfrm>
            <a:off x="1333502" y="609600"/>
            <a:ext cx="8596668" cy="1320800"/>
          </a:xfrm>
        </p:spPr>
        <p:txBody>
          <a:bodyPr>
            <a:normAutofit/>
          </a:bodyPr>
          <a:lstStyle/>
          <a:p>
            <a:r>
              <a:rPr lang="en-GB" dirty="0"/>
              <a:t>Reflective Question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842110F-D5E2-5068-415E-0F52217BF11E}"/>
              </a:ext>
            </a:extLst>
          </p:cNvPr>
          <p:cNvSpPr>
            <a:spLocks noGrp="1"/>
          </p:cNvSpPr>
          <p:nvPr>
            <p:ph idx="1"/>
          </p:nvPr>
        </p:nvSpPr>
        <p:spPr>
          <a:xfrm>
            <a:off x="1333502" y="2160589"/>
            <a:ext cx="8596668" cy="3880773"/>
          </a:xfrm>
        </p:spPr>
        <p:txBody>
          <a:bodyPr>
            <a:normAutofit/>
          </a:bodyPr>
          <a:lstStyle/>
          <a:p>
            <a:pPr>
              <a:lnSpc>
                <a:spcPct val="90000"/>
              </a:lnSpc>
            </a:pPr>
            <a:endParaRPr lang="en-GB"/>
          </a:p>
          <a:p>
            <a:pPr>
              <a:lnSpc>
                <a:spcPct val="90000"/>
              </a:lnSpc>
            </a:pPr>
            <a:r>
              <a:rPr lang="en-GB" dirty="0"/>
              <a:t>Dominick works as a cashier at a supermarket in Dover. On Monday morning, Jacques visited the supermarket where Dominick works for his weekly shopping. At the checkout, Jacques is served by Dominick. After paying for his groceries, Jacques realises that he was charged twice for an orange juice and returns to Dominick in order to ask for a refund. Dominick refuses to issue a refund claiming that Jacques definitely had two bottles of orange juice in his trolley. Jacques is extremely frustrated and asks to speak to the manager. Dominick is furious and punches Jacques in the face and calls him a ‘scum foreigner’ who wants to steal money from British people. In fact, Jacques was born and raised in Canterbury.</a:t>
            </a:r>
            <a:endParaRPr lang="en-GB"/>
          </a:p>
          <a:p>
            <a:pPr>
              <a:lnSpc>
                <a:spcPct val="90000"/>
              </a:lnSpc>
            </a:pPr>
            <a:endParaRPr lang="en-GB"/>
          </a:p>
          <a:p>
            <a:pPr>
              <a:lnSpc>
                <a:spcPct val="90000"/>
              </a:lnSpc>
            </a:pPr>
            <a:r>
              <a:rPr lang="en-GB" dirty="0"/>
              <a:t>Consider Dominick’s potential liability.</a:t>
            </a:r>
            <a:endParaRPr lang="en-GB"/>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41348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999FF-4B91-3AFB-D1C3-F52B6806A9D2}"/>
              </a:ext>
            </a:extLst>
          </p:cNvPr>
          <p:cNvSpPr>
            <a:spLocks noGrp="1"/>
          </p:cNvSpPr>
          <p:nvPr>
            <p:ph type="title"/>
          </p:nvPr>
        </p:nvSpPr>
        <p:spPr/>
        <p:txBody>
          <a:bodyPr/>
          <a:lstStyle/>
          <a:p>
            <a:r>
              <a:rPr lang="en-GB" dirty="0"/>
              <a:t>Knowledge Checks</a:t>
            </a:r>
          </a:p>
        </p:txBody>
      </p:sp>
      <p:pic>
        <p:nvPicPr>
          <p:cNvPr id="7" name="Picture 6">
            <a:extLst>
              <a:ext uri="{FF2B5EF4-FFF2-40B4-BE49-F238E27FC236}">
                <a16:creationId xmlns:a16="http://schemas.microsoft.com/office/drawing/2014/main" id="{B77EB2A0-676B-9D8C-518E-2FA3B44A195D}"/>
              </a:ext>
            </a:extLst>
          </p:cNvPr>
          <p:cNvPicPr>
            <a:picLocks noChangeAspect="1"/>
          </p:cNvPicPr>
          <p:nvPr/>
        </p:nvPicPr>
        <p:blipFill>
          <a:blip r:embed="rId3"/>
          <a:stretch>
            <a:fillRect/>
          </a:stretch>
        </p:blipFill>
        <p:spPr>
          <a:xfrm>
            <a:off x="755459" y="1714732"/>
            <a:ext cx="8423882" cy="3511895"/>
          </a:xfrm>
          <a:prstGeom prst="rect">
            <a:avLst/>
          </a:prstGeom>
        </p:spPr>
      </p:pic>
    </p:spTree>
    <p:extLst>
      <p:ext uri="{BB962C8B-B14F-4D97-AF65-F5344CB8AC3E}">
        <p14:creationId xmlns:p14="http://schemas.microsoft.com/office/powerpoint/2010/main" val="32137559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DA21-89D2-E076-EB85-6228E89172E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0EF7CDF6-5347-0909-939D-4467C679CF11}"/>
              </a:ext>
            </a:extLst>
          </p:cNvPr>
          <p:cNvSpPr>
            <a:spLocks noGrp="1"/>
          </p:cNvSpPr>
          <p:nvPr>
            <p:ph idx="1"/>
          </p:nvPr>
        </p:nvSpPr>
        <p:spPr/>
        <p:txBody>
          <a:bodyPr>
            <a:normAutofit fontScale="70000" lnSpcReduction="20000"/>
          </a:bodyPr>
          <a:lstStyle/>
          <a:p>
            <a:r>
              <a:rPr lang="en-GB" dirty="0"/>
              <a:t>In general, the victim cannot consent to any injury which amounts to ABH or worse. There are a number of exceptions to this rule, grounded in reasons of public policy. They include:</a:t>
            </a:r>
          </a:p>
          <a:p>
            <a:r>
              <a:rPr lang="en-GB" dirty="0"/>
              <a:t>— surgery including cosmetic;</a:t>
            </a:r>
          </a:p>
          <a:p>
            <a:r>
              <a:rPr lang="en-GB" dirty="0"/>
              <a:t>— body adornment;</a:t>
            </a:r>
          </a:p>
          <a:p>
            <a:r>
              <a:rPr lang="en-GB" dirty="0"/>
              <a:t>— regulated sports;</a:t>
            </a:r>
          </a:p>
          <a:p>
            <a:r>
              <a:rPr lang="en-GB" dirty="0"/>
              <a:t>— rough horseplay;</a:t>
            </a:r>
          </a:p>
          <a:p>
            <a:r>
              <a:rPr lang="en-GB" dirty="0"/>
              <a:t>— biological harm where consent is informed; and</a:t>
            </a:r>
          </a:p>
          <a:p>
            <a:r>
              <a:rPr lang="en-GB" dirty="0"/>
              <a:t>— religious purposes.</a:t>
            </a:r>
          </a:p>
          <a:p>
            <a:r>
              <a:rPr lang="en-GB" dirty="0"/>
              <a:t>The exceptions do not extend to consent to violence inflicted only for the purposes of sexual gratification of the defendant and/or the victim.</a:t>
            </a:r>
          </a:p>
          <a:p>
            <a:r>
              <a:rPr lang="en-GB" dirty="0"/>
              <a:t>In order for the defendant to be convicted of a RRAO, the prosecution must:</a:t>
            </a:r>
          </a:p>
          <a:p>
            <a:r>
              <a:rPr lang="en-GB" dirty="0"/>
              <a:t>— establish liability for one of the offences listed in ss29–32 CDA 1998; and</a:t>
            </a:r>
          </a:p>
          <a:p>
            <a:r>
              <a:rPr lang="en-GB" dirty="0"/>
              <a:t>— that the crime was: (</a:t>
            </a:r>
            <a:r>
              <a:rPr lang="en-GB" dirty="0" err="1"/>
              <a:t>i</a:t>
            </a:r>
            <a:r>
              <a:rPr lang="en-GB" dirty="0"/>
              <a:t>) motivated by racial or religious hostility; or (ii) that the defendant ‘at the time of committing the offence, or immediately before or after doing so, demonstrated towards the victim of the offence hostility’ based on the victim’s actual or presumed racial or religious background.</a:t>
            </a:r>
          </a:p>
        </p:txBody>
      </p:sp>
    </p:spTree>
    <p:extLst>
      <p:ext uri="{BB962C8B-B14F-4D97-AF65-F5344CB8AC3E}">
        <p14:creationId xmlns:p14="http://schemas.microsoft.com/office/powerpoint/2010/main" val="364831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1EA3B6D-0C67-287F-012F-01770AEE2350}"/>
              </a:ext>
            </a:extLst>
          </p:cNvPr>
          <p:cNvPicPr>
            <a:picLocks noChangeAspect="1"/>
          </p:cNvPicPr>
          <p:nvPr/>
        </p:nvPicPr>
        <p:blipFill>
          <a:blip r:embed="rId2"/>
          <a:stretch>
            <a:fillRect/>
          </a:stretch>
        </p:blipFill>
        <p:spPr>
          <a:xfrm>
            <a:off x="1126309" y="2109970"/>
            <a:ext cx="9941259" cy="2634433"/>
          </a:xfrm>
          <a:prstGeom prst="rect">
            <a:avLst/>
          </a:prstGeom>
        </p:spPr>
      </p:pic>
    </p:spTree>
    <p:extLst>
      <p:ext uri="{BB962C8B-B14F-4D97-AF65-F5344CB8AC3E}">
        <p14:creationId xmlns:p14="http://schemas.microsoft.com/office/powerpoint/2010/main" val="14393331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90702-B593-6593-9815-F7800FC644F4}"/>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Next Week</a:t>
            </a:r>
          </a:p>
        </p:txBody>
      </p:sp>
      <p:sp>
        <p:nvSpPr>
          <p:cNvPr id="3" name="Content Placeholder 2">
            <a:extLst>
              <a:ext uri="{FF2B5EF4-FFF2-40B4-BE49-F238E27FC236}">
                <a16:creationId xmlns:a16="http://schemas.microsoft.com/office/drawing/2014/main" id="{4828DC4C-CBBF-7ED0-9F85-6FC4B6836E71}"/>
              </a:ext>
            </a:extLst>
          </p:cNvPr>
          <p:cNvSpPr>
            <a:spLocks noGrp="1"/>
          </p:cNvSpPr>
          <p:nvPr>
            <p:ph idx="1"/>
          </p:nvPr>
        </p:nvSpPr>
        <p:spPr>
          <a:xfrm>
            <a:off x="4456386" y="3962088"/>
            <a:ext cx="6203795" cy="1186108"/>
          </a:xfrm>
        </p:spPr>
        <p:txBody>
          <a:bodyPr vert="horz" lIns="91440" tIns="45720" rIns="91440" bIns="45720" rtlCol="0" anchor="t">
            <a:normAutofit/>
          </a:bodyPr>
          <a:lstStyle/>
          <a:p>
            <a:pPr marL="0" indent="0">
              <a:buNone/>
            </a:pPr>
            <a:r>
              <a:rPr lang="en-US">
                <a:solidFill>
                  <a:srgbClr val="FFFFFF">
                    <a:alpha val="70000"/>
                  </a:srgbClr>
                </a:solidFill>
              </a:rPr>
              <a:t>We will be looking at Chapter 6 ‘Defences’ and Chapter 7 Denials of Liability’</a:t>
            </a: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28528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3744</Words>
  <Application>Microsoft Office PowerPoint</Application>
  <PresentationFormat>Widescreen</PresentationFormat>
  <Paragraphs>134</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DengXian</vt:lpstr>
      <vt:lpstr>Aptos</vt:lpstr>
      <vt:lpstr>Arial</vt:lpstr>
      <vt:lpstr>Trebuchet MS</vt:lpstr>
      <vt:lpstr>Wingdings 3</vt:lpstr>
      <vt:lpstr>Facet</vt:lpstr>
      <vt:lpstr>Introduction to Criminal Law and Litigation </vt:lpstr>
      <vt:lpstr>Knife Crime</vt:lpstr>
      <vt:lpstr>s1 Prevention of Crime Act 1953 (PCA 1953)</vt:lpstr>
      <vt:lpstr>s1 Prevention of Crime Act 1953 (PCA 1953)</vt:lpstr>
      <vt:lpstr>In possession</vt:lpstr>
      <vt:lpstr>Offensive weapon</vt:lpstr>
      <vt:lpstr>In a public space</vt:lpstr>
      <vt:lpstr>Without lawful or reasonable excuse</vt:lpstr>
      <vt:lpstr>Without lawful or reasonable excuse – honest but mistaken belief in a reasonable excuse?</vt:lpstr>
      <vt:lpstr>Summary/overview of lawful/r.excuse    under s 1 PCA 1954</vt:lpstr>
      <vt:lpstr>Possession of bladed articles contrary to s139 of the Criminal Justice Act 1988 (CJA 1988). </vt:lpstr>
      <vt:lpstr>Possession of bladed articles contrary to s139 of the Criminal Justice Act 1988 (CJA 1988). </vt:lpstr>
      <vt:lpstr>Hate Crime</vt:lpstr>
      <vt:lpstr>Hate Crime</vt:lpstr>
      <vt:lpstr>Hate Crime – the legal framework</vt:lpstr>
      <vt:lpstr>Hate Crime – the legal framework</vt:lpstr>
      <vt:lpstr>Racially or religiously aggravated offences</vt:lpstr>
      <vt:lpstr>Racially or religiously aggravated offences – Key concepts – 11 racially or religiously aggravated offences created under ss 29 – 32 CDA 1998</vt:lpstr>
      <vt:lpstr>Demonstration of hostility</vt:lpstr>
      <vt:lpstr>‘Temporal Limits’ i.e WHEN does the hostility need to happen ?</vt:lpstr>
      <vt:lpstr>Motivated by hostility: s 28 (1) (b) CDA 1998</vt:lpstr>
      <vt:lpstr>Enhanced Sentencing Provisions – under s 66 Sentencing Act 2020</vt:lpstr>
      <vt:lpstr>PowerPoint Presentation</vt:lpstr>
      <vt:lpstr>Reflective Question </vt:lpstr>
      <vt:lpstr>Knowledge Checks</vt:lpstr>
      <vt:lpstr>Summary </vt:lpstr>
      <vt:lpstr>PowerPoint Presentation</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10</cp:revision>
  <dcterms:created xsi:type="dcterms:W3CDTF">2024-02-03T18:13:02Z</dcterms:created>
  <dcterms:modified xsi:type="dcterms:W3CDTF">2026-09-28T15:34:24Z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