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8" r:id="rId6"/>
    <p:sldId id="261" r:id="rId7"/>
    <p:sldId id="262" r:id="rId8"/>
    <p:sldId id="263" r:id="rId9"/>
    <p:sldId id="270" r:id="rId10"/>
    <p:sldId id="264" r:id="rId11"/>
    <p:sldId id="267" r:id="rId12"/>
    <p:sldId id="265" r:id="rId13"/>
    <p:sldId id="266" r:id="rId14"/>
    <p:sldId id="271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9506"/>
    <a:srgbClr val="D9C1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17E45F-9F76-44E8-BA39-022312E803BF}" v="1897" dt="2025-12-07T17:46:50.022"/>
    <p1510:client id="{B19C38B7-BD79-DC38-68C2-178FA5763043}" v="47" dt="2025-12-06T16:21:08.9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ainyquote.com/quotes/quentin_tarantino_454782" TargetMode="External"/><Relationship Id="rId2" Type="http://schemas.openxmlformats.org/officeDocument/2006/relationships/hyperlink" Target="https://www.azquotes.com/quotes/topics/independent-film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845305"/>
            <a:ext cx="4991551" cy="1354958"/>
          </a:xfrm>
        </p:spPr>
        <p:txBody>
          <a:bodyPr>
            <a:normAutofit fontScale="90000"/>
          </a:bodyPr>
          <a:lstStyle/>
          <a:p>
            <a:pPr algn="l"/>
            <a:r>
              <a:rPr lang="en-GB" sz="7200" dirty="0">
                <a:solidFill>
                  <a:srgbClr val="C49506"/>
                </a:solidFill>
                <a:latin typeface="Cooper Black"/>
              </a:rPr>
              <a:t>APE FILMS</a:t>
            </a:r>
            <a:br>
              <a:rPr lang="en-GB" sz="7200" dirty="0">
                <a:solidFill>
                  <a:schemeClr val="bg1"/>
                </a:solidFill>
              </a:rPr>
            </a:br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5024" y="3425639"/>
            <a:ext cx="4830283" cy="186223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2800" b="1" dirty="0">
                <a:solidFill>
                  <a:schemeClr val="bg1"/>
                </a:solidFill>
                <a:latin typeface="Arial"/>
                <a:cs typeface="Arial"/>
              </a:rPr>
              <a:t>Student: Michael Elkin</a:t>
            </a:r>
          </a:p>
          <a:p>
            <a:pPr algn="l"/>
            <a:r>
              <a:rPr lang="en-GB" sz="2800" b="1" dirty="0">
                <a:solidFill>
                  <a:schemeClr val="bg1"/>
                </a:solidFill>
                <a:latin typeface="Arial"/>
                <a:cs typeface="Arial"/>
              </a:rPr>
              <a:t>Student ID: 2431185</a:t>
            </a:r>
          </a:p>
          <a:p>
            <a:pPr algn="l"/>
            <a:r>
              <a:rPr lang="en-GB" sz="2800" b="1" dirty="0">
                <a:solidFill>
                  <a:schemeClr val="bg1"/>
                </a:solidFill>
                <a:latin typeface="Arial"/>
                <a:cs typeface="Arial"/>
              </a:rPr>
              <a:t>Module: LCLM 4006</a:t>
            </a:r>
          </a:p>
          <a:p>
            <a:pPr algn="l"/>
            <a:r>
              <a:rPr lang="en-GB" sz="2800" b="1" dirty="0">
                <a:solidFill>
                  <a:schemeClr val="bg1"/>
                </a:solidFill>
                <a:latin typeface="Arial"/>
                <a:cs typeface="Arial"/>
              </a:rPr>
              <a:t>Lecturer: Charles </a:t>
            </a:r>
            <a:r>
              <a:rPr lang="en-GB" sz="2800" b="1" err="1">
                <a:solidFill>
                  <a:schemeClr val="bg1"/>
                </a:solidFill>
                <a:latin typeface="Arial"/>
                <a:cs typeface="Arial"/>
              </a:rPr>
              <a:t>Obinwa</a:t>
            </a:r>
            <a:endParaRPr lang="en-GB" sz="2800" b="1">
              <a:solidFill>
                <a:schemeClr val="bg1"/>
              </a:solidFill>
              <a:latin typeface="Arial"/>
              <a:cs typeface="Arial"/>
            </a:endParaRPr>
          </a:p>
          <a:p>
            <a:pPr algn="l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 descr="A drawing of a monkey&#10;&#10;AI-generated content may be incorrect.">
            <a:extLst>
              <a:ext uri="{FF2B5EF4-FFF2-40B4-BE49-F238E27FC236}">
                <a16:creationId xmlns:a16="http://schemas.microsoft.com/office/drawing/2014/main" id="{C0D12790-7072-BE24-B41B-6B19C8AE49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3521"/>
          <a:stretch>
            <a:fillRect/>
          </a:stretch>
        </p:blipFill>
        <p:spPr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61E89-2F2E-3E00-800F-887362070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7612" y="208243"/>
            <a:ext cx="5136777" cy="1347974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65D10-1022-BE9B-6EB1-7F533BCE9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4940"/>
            <a:ext cx="10515600" cy="467492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</a:pPr>
            <a:endParaRPr lang="en-GB" sz="4000" dirty="0">
              <a:latin typeface="Aptos Display"/>
              <a:ea typeface="+mn-lt"/>
              <a:cs typeface="+mn-lt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sz="3200" b="1" dirty="0">
                <a:latin typeface="Arial"/>
                <a:ea typeface="+mn-lt"/>
                <a:cs typeface="+mn-lt"/>
              </a:rPr>
              <a:t>Michael Elkin – CEO/Founder</a:t>
            </a:r>
            <a:endParaRPr lang="en-US" sz="3200" b="1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sz="3200" b="1" dirty="0">
                <a:latin typeface="Arial"/>
                <a:ea typeface="+mn-lt"/>
                <a:cs typeface="+mn-lt"/>
              </a:rPr>
              <a:t>Independent British Film Production Company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25+ years in film &amp; TV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Director of feature film 'Break'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Focus: Authentic, character-driven British stories</a:t>
            </a:r>
          </a:p>
          <a:p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5354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C4258-82A1-E1F2-9B5F-1B9F67213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3847" y="365125"/>
            <a:ext cx="5775512" cy="1347974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  <a:ea typeface="+mj-lt"/>
                <a:cs typeface="+mj-lt"/>
              </a:rPr>
              <a:t>Business Vision</a:t>
            </a:r>
            <a:endParaRPr lang="en-US" sz="5400">
              <a:solidFill>
                <a:schemeClr val="accent1"/>
              </a:solidFill>
              <a:latin typeface="Cooper Black"/>
              <a:ea typeface="+mj-lt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3FE46-343B-6253-0A01-145D89C7F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Produce high quality, commercially viable British‑ films</a:t>
            </a:r>
            <a:endParaRPr lang="en-GB" sz="3200" b="1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Strong audience focus &amp; realism</a:t>
            </a:r>
            <a:endParaRPr lang="en-GB" sz="3200" b="1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First project: Gunfight at Mr Smiths</a:t>
            </a:r>
            <a:endParaRPr lang="en-GB" sz="3200" b="1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sz="3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596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9B6ED-112B-BC17-4356-D1E54352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994" y="-4669"/>
            <a:ext cx="5966012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  <a:ea typeface="+mj-lt"/>
                <a:cs typeface="+mj-lt"/>
              </a:rPr>
              <a:t>Legal Structure</a:t>
            </a:r>
            <a:endParaRPr lang="en-US" sz="5400" dirty="0">
              <a:solidFill>
                <a:schemeClr val="accent1"/>
              </a:solidFill>
              <a:latin typeface="Cooper Blac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A3D9F-272F-86DE-8F18-D3A13193F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418" y="1422213"/>
            <a:ext cx="10651298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Private Limited Company (Ltd) provides limited liability protection for shareholders and is the preferred legal form for film production companies because it enables flexibility in securing investment and distributing profits.</a:t>
            </a:r>
            <a:endParaRPr lang="en-GB" sz="3200" b="1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Supports investment, tax credit access, and allows  for  co-productions</a:t>
            </a:r>
            <a:endParaRPr lang="en-GB" sz="3200" b="1" dirty="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Protects creative assets</a:t>
            </a:r>
            <a:endParaRPr lang="en-GB" sz="32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95989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C5B4E-8F0C-50D3-8C55-6DB063B62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994" y="297889"/>
            <a:ext cx="8263218" cy="1325563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</a:rPr>
              <a:t>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257DD-D991-C7DD-B13A-FD2DA4BFC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blue and purple rectangular sign with white text&#10;&#10;AI-generated content may be incorrect.">
            <a:extLst>
              <a:ext uri="{FF2B5EF4-FFF2-40B4-BE49-F238E27FC236}">
                <a16:creationId xmlns:a16="http://schemas.microsoft.com/office/drawing/2014/main" id="{A7FF20D5-B64A-C41A-AEE5-65EA97E29B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38" t="573" r="4709" b="305"/>
          <a:stretch>
            <a:fillRect/>
          </a:stretch>
        </p:blipFill>
        <p:spPr>
          <a:xfrm>
            <a:off x="836462" y="1718323"/>
            <a:ext cx="10522514" cy="3740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059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C5B37-2875-5CA1-87D1-9268F8FAF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758" y="-4669"/>
            <a:ext cx="6212542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  <a:ea typeface="+mj-lt"/>
                <a:cs typeface="+mj-lt"/>
              </a:rPr>
              <a:t>PESTLE Analysis</a:t>
            </a:r>
            <a:endParaRPr lang="en-US" sz="5400" dirty="0">
              <a:solidFill>
                <a:schemeClr val="accent1"/>
              </a:solidFill>
              <a:latin typeface="Cooper Blac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A611F-A1A0-F3EF-DA2F-78FC415D4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819" y="1230793"/>
            <a:ext cx="12078895" cy="60658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3200" b="1" dirty="0">
                <a:latin typeface="Arial"/>
                <a:ea typeface="+mn-lt"/>
                <a:cs typeface="Arial"/>
              </a:rPr>
              <a:t>Political: UK tax relief - BFI incentives - Creative Industry grants and regional film commissions.</a:t>
            </a:r>
            <a:endParaRPr lang="en-GB" sz="3200" b="1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3200" b="1" dirty="0">
                <a:latin typeface="Arial"/>
                <a:ea typeface="+mn-lt"/>
                <a:cs typeface="Arial"/>
              </a:rPr>
              <a:t>Economic: Streaming growth despite inflation - Streaming platforms has created new revenue streams.</a:t>
            </a:r>
            <a:endParaRPr lang="en-GB" sz="3200" b="1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3200" b="1" dirty="0">
                <a:latin typeface="Arial"/>
                <a:ea typeface="+mn-lt"/>
                <a:cs typeface="Arial"/>
              </a:rPr>
              <a:t>Social: Demand for authentic British stories</a:t>
            </a:r>
            <a:endParaRPr lang="en-GB" sz="3200" b="1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3200" b="1" dirty="0">
                <a:latin typeface="Arial"/>
                <a:ea typeface="+mn-lt"/>
                <a:cs typeface="Arial"/>
              </a:rPr>
              <a:t>Tech: Digital filmmaking &amp; AI</a:t>
            </a:r>
            <a:endParaRPr lang="en-GB" sz="3200" b="1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3200" b="1" dirty="0">
                <a:latin typeface="Arial"/>
                <a:ea typeface="+mn-lt"/>
                <a:cs typeface="Arial"/>
              </a:rPr>
              <a:t>Legal/Environmental: IP compliance &amp; green practices</a:t>
            </a:r>
            <a:endParaRPr lang="en-GB" sz="3200" b="1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92320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BC292-0B20-A999-264A-A78FC3A5F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0376" y="219448"/>
            <a:ext cx="5271248" cy="1347974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</a:rPr>
              <a:t>Target Market</a:t>
            </a:r>
            <a:endParaRPr lang="en-US" dirty="0">
              <a:solidFill>
                <a:schemeClr val="accent1"/>
              </a:solidFill>
              <a:latin typeface="Cooper Blac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33F10-720E-D308-3A31-807E7E7A7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2310"/>
            <a:ext cx="10515600" cy="26707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 Primary: Males 25–54 (crime/drama fans)</a:t>
            </a:r>
            <a:endParaRPr lang="en-GB" sz="32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 Secondary: Females 25–44</a:t>
            </a:r>
            <a:endParaRPr lang="en-GB" sz="32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 Geographic focus: London, SE, Midlands, NW</a:t>
            </a:r>
            <a:endParaRPr lang="en-GB" sz="3200" b="1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 Appeal: True crime, nostalgia, realism</a:t>
            </a:r>
            <a:endParaRPr lang="en-GB" sz="32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cs typeface="Arial"/>
              </a:rPr>
              <a:t> Traditional routes, visible posters stations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416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E0FA7-1583-1599-FCBA-945CA6B12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4317" y="857"/>
            <a:ext cx="8554571" cy="1347974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  <a:ea typeface="+mj-lt"/>
                <a:cs typeface="+mj-lt"/>
              </a:rPr>
              <a:t>Marketing Strategy (STP)</a:t>
            </a:r>
            <a:endParaRPr lang="en-US" sz="5400" dirty="0">
              <a:solidFill>
                <a:schemeClr val="accent1"/>
              </a:solidFill>
              <a:latin typeface="Cooper Black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C17A397-8C4E-6E05-A771-3C4496AFE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01" y="1109215"/>
            <a:ext cx="12158715" cy="54158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>
                <a:latin typeface="Arial"/>
                <a:cs typeface="Arial"/>
              </a:rPr>
              <a:t>    </a:t>
            </a:r>
            <a:r>
              <a:rPr lang="en-GB" b="1" dirty="0">
                <a:latin typeface="Arial"/>
                <a:cs typeface="Arial"/>
              </a:rPr>
              <a:t>              Tapping into 'Attached Casts' existing fanbase. </a:t>
            </a:r>
            <a:endParaRPr lang="en-US" dirty="0">
              <a:latin typeface="Arial"/>
              <a:cs typeface="Arial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>
                <a:latin typeface="Arial"/>
                <a:cs typeface="Arial"/>
              </a:rPr>
              <a:t>                    (official metric from professional dashboard)</a:t>
            </a:r>
            <a:endParaRPr lang="en-US" dirty="0">
              <a:latin typeface="Arial"/>
              <a:cs typeface="Arial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b="1" dirty="0">
                <a:latin typeface="Arial"/>
                <a:cs typeface="Arial"/>
              </a:rPr>
              <a:t>   123K - 4.4M views in the 30 days = strong audience engagement.</a:t>
            </a:r>
            <a:endParaRPr lang="en-US" b="1" dirty="0">
              <a:latin typeface="Cooper Black"/>
              <a:cs typeface="Arial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b="1" dirty="0">
                <a:latin typeface="Cooper Black"/>
                <a:cs typeface="Arial"/>
              </a:rPr>
              <a:t> </a:t>
            </a:r>
            <a:r>
              <a:rPr lang="en-GB" b="1" dirty="0">
                <a:solidFill>
                  <a:schemeClr val="accent1"/>
                </a:solidFill>
                <a:latin typeface="Cooper Black"/>
                <a:cs typeface="Arial"/>
              </a:rPr>
              <a:t>Benchmark Ratio: 4.4M ÷ 123K = 35.8 views per follower/month.</a:t>
            </a:r>
            <a:r>
              <a:rPr lang="en-GB" b="1" dirty="0">
                <a:latin typeface="Arial"/>
                <a:cs typeface="Arial"/>
              </a:rPr>
              <a:t> </a:t>
            </a:r>
            <a:endParaRPr lang="en-US" b="1" dirty="0">
              <a:latin typeface="Arial"/>
              <a:cs typeface="Arial"/>
            </a:endParaRPr>
          </a:p>
          <a:p>
            <a:r>
              <a:rPr lang="en-GB" b="1" dirty="0">
                <a:latin typeface="Arial"/>
                <a:cs typeface="Arial"/>
              </a:rPr>
              <a:t> Combined Indicative Organic Reach ~528K followers = 9.5–11.5M</a:t>
            </a:r>
            <a:endParaRPr lang="en-US" b="1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400" dirty="0">
              <a:ea typeface="+mn-lt"/>
              <a:cs typeface="+mn-lt"/>
            </a:endParaRPr>
          </a:p>
          <a:p>
            <a:r>
              <a:rPr lang="en-GB" b="1" dirty="0">
                <a:latin typeface="Arial"/>
                <a:ea typeface="+mn-lt"/>
                <a:cs typeface="+mn-lt"/>
              </a:rPr>
              <a:t> A cost-free, built-in digital footprint equal to 15/20K per campaign  month in paid media value. </a:t>
            </a:r>
            <a:endParaRPr lang="en-GB" b="1" dirty="0">
              <a:latin typeface="Arial"/>
              <a:ea typeface="+mn-lt"/>
              <a:cs typeface="Arial"/>
            </a:endParaRPr>
          </a:p>
          <a:p>
            <a:endParaRPr lang="en-GB" sz="1200" b="1" dirty="0">
              <a:latin typeface="Arial"/>
              <a:ea typeface="+mn-lt"/>
              <a:cs typeface="Arial"/>
            </a:endParaRPr>
          </a:p>
          <a:p>
            <a:r>
              <a:rPr lang="en-GB" b="1" dirty="0">
                <a:latin typeface="Arial"/>
                <a:ea typeface="+mn-lt"/>
                <a:cs typeface="+mn-lt"/>
              </a:rPr>
              <a:t> A major asset for pre-release buzz &amp; awareness.</a:t>
            </a:r>
            <a:endParaRPr lang="en-GB" b="1" dirty="0"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2480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86E39-9C85-9C58-5A46-FDCC8751F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511" y="3520325"/>
            <a:ext cx="4398004" cy="2106333"/>
          </a:xfrm>
        </p:spPr>
        <p:txBody>
          <a:bodyPr anchor="t">
            <a:no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</a:rPr>
              <a:t>Additional  Marketing</a:t>
            </a:r>
          </a:p>
        </p:txBody>
      </p:sp>
      <p:pic>
        <p:nvPicPr>
          <p:cNvPr id="4" name="Picture 3" descr="A person sitting in a chair and holding a microphone&#10;&#10;AI-generated content may be incorrect.">
            <a:extLst>
              <a:ext uri="{FF2B5EF4-FFF2-40B4-BE49-F238E27FC236}">
                <a16:creationId xmlns:a16="http://schemas.microsoft.com/office/drawing/2014/main" id="{D8FC239A-4F0D-3453-D7D0-31AEEF9C58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462"/>
          <a:stretch>
            <a:fillRect/>
          </a:stretch>
        </p:blipFill>
        <p:spPr>
          <a:xfrm>
            <a:off x="-2" y="10"/>
            <a:ext cx="12192002" cy="3428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C81CC9-EAC3-3907-9268-3A583E3B6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7600" y="340185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65915B0-4647-B7BB-3CDF-D62A16FCB0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A416CD1-48B0-ADCA-33F6-A12FBD9EE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812D7-165D-3F7D-D004-6C3BC7734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936" y="3772492"/>
            <a:ext cx="7775179" cy="120450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1" dirty="0">
                <a:latin typeface="Arial"/>
                <a:cs typeface="Arial"/>
              </a:rPr>
              <a:t>Cross marketing potential with established partners brands.</a:t>
            </a:r>
          </a:p>
        </p:txBody>
      </p:sp>
      <p:pic>
        <p:nvPicPr>
          <p:cNvPr id="5" name="Picture 4" descr="A logo with a black background&#10;&#10;AI-generated content may be incorrect.">
            <a:extLst>
              <a:ext uri="{FF2B5EF4-FFF2-40B4-BE49-F238E27FC236}">
                <a16:creationId xmlns:a16="http://schemas.microsoft.com/office/drawing/2014/main" id="{28FBD6FA-3620-5CE1-4FCD-49B1CA4770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" y="5081862"/>
            <a:ext cx="4189343" cy="1774274"/>
          </a:xfrm>
          <a:prstGeom prst="rect">
            <a:avLst/>
          </a:prstGeom>
        </p:spPr>
      </p:pic>
      <p:pic>
        <p:nvPicPr>
          <p:cNvPr id="6" name="Picture 5" descr="A collage of two people&#10;&#10;AI-generated content may be incorrect.">
            <a:extLst>
              <a:ext uri="{FF2B5EF4-FFF2-40B4-BE49-F238E27FC236}">
                <a16:creationId xmlns:a16="http://schemas.microsoft.com/office/drawing/2014/main" id="{A8CDB412-D22E-BBE7-1D82-98A490EF94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590" y="5083034"/>
            <a:ext cx="7566302" cy="1771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236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F75F9-BBCA-4063-E97F-054AE562D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1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accent1"/>
                </a:solidFill>
                <a:latin typeface="Cooper Black"/>
                <a:ea typeface="+mj-lt"/>
                <a:cs typeface="+mj-lt"/>
              </a:rPr>
              <a:t>Financial Summary</a:t>
            </a:r>
            <a:endParaRPr lang="en-US" dirty="0">
              <a:solidFill>
                <a:schemeClr val="accent1"/>
              </a:solidFill>
              <a:latin typeface="Cooper Black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F5E58E0-CA0F-6AF3-3FFA-D8F8949F5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7994425"/>
              </p:ext>
            </p:extLst>
          </p:nvPr>
        </p:nvGraphicFramePr>
        <p:xfrm>
          <a:off x="1534438" y="2202494"/>
          <a:ext cx="9134453" cy="38807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538307">
                  <a:extLst>
                    <a:ext uri="{9D8B030D-6E8A-4147-A177-3AD203B41FA5}">
                      <a16:colId xmlns:a16="http://schemas.microsoft.com/office/drawing/2014/main" val="2981001578"/>
                    </a:ext>
                  </a:extLst>
                </a:gridCol>
                <a:gridCol w="1596146">
                  <a:extLst>
                    <a:ext uri="{9D8B030D-6E8A-4147-A177-3AD203B41FA5}">
                      <a16:colId xmlns:a16="http://schemas.microsoft.com/office/drawing/2014/main" val="1102327742"/>
                    </a:ext>
                  </a:extLst>
                </a:gridCol>
              </a:tblGrid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Company formation &amp; legal setup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£1,200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5151026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Accounting setup &amp; compliance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£1,300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9639049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Website design, branding &amp; initial marketing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£3,000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1075248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Office equipment, software, hardware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£4,500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1003968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Insurance (public liability, professional indemnity)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£2,000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8847618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Script/Screenplay/s (based on 2 further acquisitions, to start)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£45,000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7742923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Initial development costs (scripts, research, rights)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£1,000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9615124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Production budget (Gunfight at Mr Smiths)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£1,800,000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8553466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Contingency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£124,000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9581985"/>
                  </a:ext>
                </a:extLst>
              </a:tr>
              <a:tr h="38807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i="0" dirty="0">
                          <a:effectLst/>
                          <a:latin typeface="Arial"/>
                        </a:rPr>
                        <a:t>Total Startup Costs</a:t>
                      </a:r>
                      <a:r>
                        <a:rPr lang="en-GB" sz="20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i="0" dirty="0">
                          <a:effectLst/>
                          <a:latin typeface="Arial"/>
                        </a:rPr>
                        <a:t>£1,982,000</a:t>
                      </a:r>
                      <a:r>
                        <a:rPr lang="en-GB" sz="20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619325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8521ECB-B2C7-B279-96A7-F4A9835D74E5}"/>
              </a:ext>
            </a:extLst>
          </p:cNvPr>
          <p:cNvSpPr txBox="1"/>
          <p:nvPr/>
        </p:nvSpPr>
        <p:spPr>
          <a:xfrm>
            <a:off x="3570915" y="1108243"/>
            <a:ext cx="505112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  <a:latin typeface="Cooper Black"/>
              </a:rPr>
              <a:t>Start Up Costs</a:t>
            </a:r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640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8855A-F6AD-DF17-FC6E-1364F8A79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693" y="-1325888"/>
            <a:ext cx="10515600" cy="1325563"/>
          </a:xfrm>
        </p:spPr>
        <p:txBody>
          <a:bodyPr>
            <a:normAutofit/>
          </a:bodyPr>
          <a:lstStyle/>
          <a:p>
            <a:endParaRPr lang="en-GB" sz="5400" dirty="0">
              <a:latin typeface="Cooper Black"/>
              <a:cs typeface="Arial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C42D07F-CC56-67D3-9E89-C95FD2A8A2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6663693"/>
              </p:ext>
            </p:extLst>
          </p:nvPr>
        </p:nvGraphicFramePr>
        <p:xfrm>
          <a:off x="2828794" y="292274"/>
          <a:ext cx="9168506" cy="263146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487947">
                  <a:extLst>
                    <a:ext uri="{9D8B030D-6E8A-4147-A177-3AD203B41FA5}">
                      <a16:colId xmlns:a16="http://schemas.microsoft.com/office/drawing/2014/main" val="4274491214"/>
                    </a:ext>
                  </a:extLst>
                </a:gridCol>
                <a:gridCol w="1680559">
                  <a:extLst>
                    <a:ext uri="{9D8B030D-6E8A-4147-A177-3AD203B41FA5}">
                      <a16:colId xmlns:a16="http://schemas.microsoft.com/office/drawing/2014/main" val="3000084623"/>
                    </a:ext>
                  </a:extLst>
                </a:gridCol>
              </a:tblGrid>
              <a:tr h="294154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Office rent / workspace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>
                      <a:solidFill>
                        <a:srgbClr val="000000"/>
                      </a:solidFill>
                    </a:lnT>
                    <a:lnB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£600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7234674"/>
                  </a:ext>
                </a:extLst>
              </a:tr>
              <a:tr h="275426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Utilities &amp; internet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£220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7507977"/>
                  </a:ext>
                </a:extLst>
              </a:tr>
              <a:tr h="275426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Accounting 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£1,150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3736420"/>
                  </a:ext>
                </a:extLst>
              </a:tr>
              <a:tr h="275426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Insurance (monthly equivalent)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£170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425749"/>
                  </a:ext>
                </a:extLst>
              </a:tr>
              <a:tr h="275426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Software licences (Adobe, Final Draft, cloud storage)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£200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8255739"/>
                  </a:ext>
                </a:extLst>
              </a:tr>
              <a:tr h="275426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Marketing &amp; PR drip spend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£200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9891938"/>
                  </a:ext>
                </a:extLst>
              </a:tr>
              <a:tr h="275426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Phone &amp; comms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£160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12139814"/>
                  </a:ext>
                </a:extLst>
              </a:tr>
              <a:tr h="275426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Misc admin / travel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Arial"/>
                        </a:rPr>
                        <a:t>£250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8749943"/>
                  </a:ext>
                </a:extLst>
              </a:tr>
              <a:tr h="275426">
                <a:tc>
                  <a:txBody>
                    <a:bodyPr/>
                    <a:lstStyle/>
                    <a:p>
                      <a:pPr lvl="0" algn="l" rtl="0">
                        <a:lnSpc>
                          <a:spcPts val="1500"/>
                        </a:lnSpc>
                        <a:buNone/>
                      </a:pPr>
                      <a:r>
                        <a:rPr lang="en-GB" sz="2000" b="1" i="0" dirty="0">
                          <a:effectLst/>
                          <a:latin typeface="Arial"/>
                        </a:rPr>
                        <a:t>Total Fixed Monthly Costs</a:t>
                      </a:r>
                      <a:r>
                        <a:rPr lang="en-GB" sz="2000" b="0" i="0" dirty="0">
                          <a:effectLst/>
                          <a:latin typeface="Arial"/>
                        </a:rPr>
                        <a:t> </a:t>
                      </a:r>
                      <a:endParaRPr lang="en-US" sz="2000">
                        <a:latin typeface="Arial"/>
                      </a:endParaRPr>
                    </a:p>
                  </a:txBody>
                  <a:tcPr marL="66674" marR="66674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000000"/>
                      </a:solidFill>
                    </a:lnR>
                    <a:lnT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4">
                      <a:solidFill>
                        <a:srgbClr val="000000"/>
                      </a:solidFill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i="0" dirty="0">
                          <a:effectLst/>
                          <a:latin typeface="Arial"/>
                        </a:rPr>
                        <a:t>£2,950</a:t>
                      </a:r>
                      <a:r>
                        <a:rPr lang="en-GB" sz="20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325126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4930A4E-6FC0-F6A4-7E93-42E2EC43C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745238"/>
              </p:ext>
            </p:extLst>
          </p:nvPr>
        </p:nvGraphicFramePr>
        <p:xfrm>
          <a:off x="2860109" y="3215013"/>
          <a:ext cx="9136606" cy="318917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24852">
                  <a:extLst>
                    <a:ext uri="{9D8B030D-6E8A-4147-A177-3AD203B41FA5}">
                      <a16:colId xmlns:a16="http://schemas.microsoft.com/office/drawing/2014/main" val="460414140"/>
                    </a:ext>
                  </a:extLst>
                </a:gridCol>
                <a:gridCol w="1281584">
                  <a:extLst>
                    <a:ext uri="{9D8B030D-6E8A-4147-A177-3AD203B41FA5}">
                      <a16:colId xmlns:a16="http://schemas.microsoft.com/office/drawing/2014/main" val="4245251520"/>
                    </a:ext>
                  </a:extLst>
                </a:gridCol>
                <a:gridCol w="1344705">
                  <a:extLst>
                    <a:ext uri="{9D8B030D-6E8A-4147-A177-3AD203B41FA5}">
                      <a16:colId xmlns:a16="http://schemas.microsoft.com/office/drawing/2014/main" val="2246102959"/>
                    </a:ext>
                  </a:extLst>
                </a:gridCol>
                <a:gridCol w="1167497">
                  <a:extLst>
                    <a:ext uri="{9D8B030D-6E8A-4147-A177-3AD203B41FA5}">
                      <a16:colId xmlns:a16="http://schemas.microsoft.com/office/drawing/2014/main" val="1897726168"/>
                    </a:ext>
                  </a:extLst>
                </a:gridCol>
                <a:gridCol w="1221765">
                  <a:extLst>
                    <a:ext uri="{9D8B030D-6E8A-4147-A177-3AD203B41FA5}">
                      <a16:colId xmlns:a16="http://schemas.microsoft.com/office/drawing/2014/main" val="3988241786"/>
                    </a:ext>
                  </a:extLst>
                </a:gridCol>
                <a:gridCol w="1252199">
                  <a:extLst>
                    <a:ext uri="{9D8B030D-6E8A-4147-A177-3AD203B41FA5}">
                      <a16:colId xmlns:a16="http://schemas.microsoft.com/office/drawing/2014/main" val="3043827877"/>
                    </a:ext>
                  </a:extLst>
                </a:gridCol>
                <a:gridCol w="1244004">
                  <a:extLst>
                    <a:ext uri="{9D8B030D-6E8A-4147-A177-3AD203B41FA5}">
                      <a16:colId xmlns:a16="http://schemas.microsoft.com/office/drawing/2014/main" val="1774262004"/>
                    </a:ext>
                  </a:extLst>
                </a:gridCol>
              </a:tblGrid>
              <a:tr h="476250"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Item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January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February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March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April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May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June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3448403"/>
                  </a:ext>
                </a:extLst>
              </a:tr>
              <a:tr h="387561"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Utilities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£300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1322364"/>
                  </a:ext>
                </a:extLst>
              </a:tr>
              <a:tr h="387561"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Materials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6304065"/>
                  </a:ext>
                </a:extLst>
              </a:tr>
              <a:tr h="387561"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Employee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6381179"/>
                  </a:ext>
                </a:extLst>
              </a:tr>
              <a:tr h="387561"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Packaging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£2,500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£1,000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£500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5214909"/>
                  </a:ext>
                </a:extLst>
              </a:tr>
              <a:tr h="387561"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Festivals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20200816"/>
                  </a:ext>
                </a:extLst>
              </a:tr>
              <a:tr h="387561"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Total Est.</a:t>
                      </a:r>
                      <a:r>
                        <a:rPr lang="en-GB" sz="200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£3,750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£2,250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£1,800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£2,200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£2,250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dirty="0">
                          <a:effectLst/>
                          <a:latin typeface="Arial"/>
                        </a:rPr>
                        <a:t>£2,800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F2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8784670"/>
                  </a:ext>
                </a:extLst>
              </a:tr>
              <a:tr h="387561"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Overall:</a:t>
                      </a:r>
                      <a:r>
                        <a:rPr lang="en-GB" sz="200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endParaRPr lang="en-GB" sz="200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endParaRPr lang="en-GB" sz="200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endParaRPr lang="en-GB" sz="200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endParaRPr lang="en-GB" sz="200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endParaRPr lang="en-GB" sz="200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1500"/>
                        </a:lnSpc>
                        <a:buNone/>
                      </a:pPr>
                      <a:r>
                        <a:rPr lang="en-GB" sz="2000" b="1" dirty="0">
                          <a:effectLst/>
                          <a:latin typeface="Arial"/>
                        </a:rPr>
                        <a:t>£15,050</a:t>
                      </a:r>
                      <a:r>
                        <a:rPr lang="en-GB" sz="200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6395192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EA50E71-788C-4785-23F6-05E9EDC43A56}"/>
              </a:ext>
            </a:extLst>
          </p:cNvPr>
          <p:cNvSpPr txBox="1"/>
          <p:nvPr/>
        </p:nvSpPr>
        <p:spPr>
          <a:xfrm>
            <a:off x="425656" y="596731"/>
            <a:ext cx="2016131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400" dirty="0">
                <a:solidFill>
                  <a:schemeClr val="accent1"/>
                </a:solidFill>
                <a:latin typeface="Cooper Black"/>
              </a:rPr>
              <a:t>Fixed</a:t>
            </a:r>
            <a:endParaRPr lang="en-US">
              <a:solidFill>
                <a:schemeClr val="accent1"/>
              </a:solidFill>
            </a:endParaRPr>
          </a:p>
          <a:p>
            <a:pPr algn="ctr"/>
            <a:r>
              <a:rPr lang="en-GB" sz="4400" dirty="0">
                <a:solidFill>
                  <a:schemeClr val="accent1"/>
                </a:solidFill>
                <a:latin typeface="Cooper Black"/>
              </a:rPr>
              <a:t>Costs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AA718D-5428-5939-E85E-ABA2FCB1E049}"/>
              </a:ext>
            </a:extLst>
          </p:cNvPr>
          <p:cNvSpPr txBox="1"/>
          <p:nvPr/>
        </p:nvSpPr>
        <p:spPr>
          <a:xfrm>
            <a:off x="9617" y="3703438"/>
            <a:ext cx="2846888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400" dirty="0">
                <a:solidFill>
                  <a:schemeClr val="accent1"/>
                </a:solidFill>
                <a:latin typeface="Cooper Black"/>
              </a:rPr>
              <a:t>Variable</a:t>
            </a:r>
            <a:endParaRPr lang="en-US">
              <a:solidFill>
                <a:schemeClr val="accent1"/>
              </a:solidFill>
            </a:endParaRPr>
          </a:p>
          <a:p>
            <a:pPr algn="ctr"/>
            <a:r>
              <a:rPr lang="en-GB" sz="4400" dirty="0">
                <a:solidFill>
                  <a:schemeClr val="accent1"/>
                </a:solidFill>
                <a:latin typeface="Cooper Black"/>
              </a:rPr>
              <a:t>Costs</a:t>
            </a:r>
          </a:p>
        </p:txBody>
      </p:sp>
    </p:spTree>
    <p:extLst>
      <p:ext uri="{BB962C8B-B14F-4D97-AF65-F5344CB8AC3E}">
        <p14:creationId xmlns:p14="http://schemas.microsoft.com/office/powerpoint/2010/main" val="74246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D0AE1-C76C-51B9-26B6-FE8449437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0347" y="129801"/>
            <a:ext cx="8442512" cy="1347974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  <a:ea typeface="+mj-lt"/>
                <a:cs typeface="+mj-lt"/>
              </a:rPr>
              <a:t>First 6 Months Forecast</a:t>
            </a:r>
            <a:endParaRPr lang="en-US" sz="5400" dirty="0">
              <a:solidFill>
                <a:schemeClr val="accent1"/>
              </a:solidFill>
              <a:latin typeface="Cooper Blac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7EA5E-7576-F348-5005-9EE1E714C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524" y="1254125"/>
            <a:ext cx="11457507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Planned operational loss during setup phase.</a:t>
            </a:r>
            <a:endParaRPr lang="en-GB" sz="32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Development &amp; pre-production period on first movie.</a:t>
            </a:r>
            <a:endParaRPr lang="en-GB" sz="3200" b="1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ea typeface="+mn-lt"/>
                <a:cs typeface="+mn-lt"/>
              </a:rPr>
              <a:t>Recovery begins with tax credit (20%) &amp; territory sales.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Arial"/>
                <a:cs typeface="Arial"/>
              </a:rPr>
              <a:t>Ape Films will operate at a loss during the first six months as it establishes the company, moving through development &amp; pre-production on Gunfight at Mr Smiths. </a:t>
            </a:r>
            <a:endParaRPr lang="en-GB" sz="3200" dirty="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endParaRPr lang="en-GB" sz="32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93251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1F5BC-5A08-3005-0B32-22C1FAE59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5394" y="-217"/>
            <a:ext cx="4154557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AC4BD-B28F-4AD1-0103-D06E2E467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86" y="1011433"/>
            <a:ext cx="12081351" cy="51237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No revenue expected until films completion - approximately 1 year.</a:t>
            </a:r>
            <a:endParaRPr lang="en-US" b="1" dirty="0">
              <a:latin typeface="Arial"/>
              <a:cs typeface="Arial"/>
            </a:endParaRPr>
          </a:p>
          <a:p>
            <a:pPr marL="457200" indent="-457200"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The company will first recover 20% of production spend via UK Film Tax Relief and begin generating income from territory sales. </a:t>
            </a:r>
            <a:endParaRPr lang="en-US" b="1">
              <a:latin typeface="Aptos" panose="020B0004020202020204"/>
              <a:cs typeface="Arial"/>
            </a:endParaRPr>
          </a:p>
          <a:p>
            <a:pPr marL="457200" indent="-457200"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Investors qualify for 30% EIS relief, reducing risk and improving overall return potential. </a:t>
            </a:r>
            <a:endParaRPr lang="en-US" b="1">
              <a:latin typeface="Aptos" panose="020B0004020202020204"/>
              <a:cs typeface="Arial"/>
            </a:endParaRPr>
          </a:p>
          <a:p>
            <a:pPr marL="457200" indent="-457200">
              <a:lnSpc>
                <a:spcPct val="150000"/>
              </a:lnSpc>
            </a:pPr>
            <a:r>
              <a:rPr lang="en-GB" b="1" dirty="0">
                <a:latin typeface="Arial"/>
                <a:cs typeface="Arial"/>
              </a:rPr>
              <a:t>This structure ensures the business is front-loaded with costs but positioned for strong recovery once the film is delivered and monetised.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616792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9F50C-30F1-3411-6857-289F6AE67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6389" y="-98253"/>
            <a:ext cx="5099222" cy="1346157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1"/>
                </a:solidFill>
                <a:latin typeface="Cooper Black"/>
              </a:rPr>
              <a:t>Final Words...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CF8A0-3610-0043-D45C-94BF5822A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90" y="1084220"/>
            <a:ext cx="11195221" cy="56590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b="1" i="1" dirty="0">
                <a:latin typeface="Arial"/>
                <a:cs typeface="Arial"/>
              </a:rPr>
              <a:t>"If you just love movies enough, you can make a good one."</a:t>
            </a:r>
            <a:endParaRPr lang="en-US" b="1" i="1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b="1" dirty="0">
                <a:latin typeface="Arial"/>
                <a:cs typeface="Arial"/>
              </a:rPr>
              <a:t>Quentin Tarantino</a:t>
            </a:r>
            <a:endParaRPr lang="en-US" b="1" i="1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b="1" i="1" dirty="0">
                <a:latin typeface="Arial"/>
                <a:cs typeface="Arial"/>
              </a:rPr>
              <a:t>"Independent film is for actors that love to act."</a:t>
            </a:r>
            <a:endParaRPr lang="en-GB" b="1" i="1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b="1" dirty="0">
                <a:latin typeface="Arial"/>
                <a:cs typeface="Arial"/>
              </a:rPr>
              <a:t>John Leguizamo</a:t>
            </a:r>
          </a:p>
          <a:p>
            <a:pPr marL="0" indent="0" algn="ctr">
              <a:buNone/>
            </a:pPr>
            <a:endParaRPr lang="en-GB" sz="3200" b="1" dirty="0">
              <a:solidFill>
                <a:schemeClr val="accent1"/>
              </a:solidFill>
              <a:latin typeface="Cooper Black"/>
              <a:cs typeface="Arial"/>
            </a:endParaRPr>
          </a:p>
          <a:p>
            <a:pPr marL="0" indent="0" algn="ctr">
              <a:buNone/>
            </a:pPr>
            <a:r>
              <a:rPr lang="en-GB" sz="3200" b="1" dirty="0">
                <a:solidFill>
                  <a:schemeClr val="accent1"/>
                </a:solidFill>
                <a:latin typeface="Cooper Black"/>
                <a:cs typeface="Arial"/>
              </a:rPr>
              <a:t>References:</a:t>
            </a:r>
            <a:endParaRPr lang="en-GB" sz="1400" dirty="0">
              <a:solidFill>
                <a:schemeClr val="accent1"/>
              </a:solidFill>
              <a:latin typeface="Aptos" panose="020B0004020202020204"/>
              <a:cs typeface="Arial"/>
            </a:endParaRPr>
          </a:p>
          <a:p>
            <a:pPr marL="0" indent="0" algn="ctr">
              <a:buNone/>
            </a:pPr>
            <a:endParaRPr lang="en-GB" sz="1000" b="1" dirty="0">
              <a:solidFill>
                <a:schemeClr val="accent1"/>
              </a:solidFill>
              <a:latin typeface="Cooper Black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dirty="0">
                <a:latin typeface="Arial"/>
                <a:ea typeface="+mn-lt"/>
                <a:cs typeface="Arial"/>
              </a:rPr>
              <a:t>AZ Quotes.</a:t>
            </a:r>
            <a:r>
              <a:rPr lang="en-GB" sz="2000" i="1" dirty="0">
                <a:latin typeface="Arial"/>
                <a:ea typeface="+mn-lt"/>
                <a:cs typeface="Arial"/>
              </a:rPr>
              <a:t> Independent film quotes.</a:t>
            </a:r>
            <a:r>
              <a:rPr lang="en-GB" sz="2000" dirty="0">
                <a:latin typeface="Arial"/>
                <a:ea typeface="+mn-lt"/>
                <a:cs typeface="Arial"/>
              </a:rPr>
              <a:t> Available at: 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TOP 25 INDEPENDENT FILM QUOTES (of 2025) | A-Z Quotes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ea typeface="+mn-lt"/>
                <a:cs typeface="Arial"/>
              </a:rPr>
              <a:t> </a:t>
            </a:r>
            <a:r>
              <a:rPr lang="en-GB" sz="2000" dirty="0">
                <a:latin typeface="Arial"/>
                <a:ea typeface="+mn-lt"/>
                <a:cs typeface="Arial"/>
              </a:rPr>
              <a:t>(Accessed 7th December 2025)</a:t>
            </a:r>
            <a:endParaRPr lang="en-GB" sz="3200" b="1" dirty="0">
              <a:solidFill>
                <a:srgbClr val="156082"/>
              </a:solidFill>
              <a:latin typeface="Cooper Black"/>
              <a:ea typeface="+mn-lt"/>
              <a:cs typeface="Arial"/>
            </a:endParaRPr>
          </a:p>
          <a:p>
            <a:pPr marL="0" indent="0">
              <a:buNone/>
            </a:pPr>
            <a:endParaRPr lang="en-GB" sz="1400" b="1" dirty="0">
              <a:solidFill>
                <a:srgbClr val="156082"/>
              </a:solidFill>
              <a:latin typeface="Cooper Black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000" dirty="0" err="1">
                <a:latin typeface="Arial"/>
                <a:ea typeface="+mn-lt"/>
                <a:cs typeface="+mn-lt"/>
              </a:rPr>
              <a:t>BrainyQuote</a:t>
            </a:r>
            <a:r>
              <a:rPr lang="en-GB" sz="2000" dirty="0">
                <a:latin typeface="Arial"/>
                <a:ea typeface="+mn-lt"/>
                <a:cs typeface="+mn-lt"/>
              </a:rPr>
              <a:t>, (2025) Available at:</a:t>
            </a:r>
            <a:r>
              <a:rPr lang="en-GB" sz="2000" dirty="0">
                <a:solidFill>
                  <a:schemeClr val="accent1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Quentin Tarantino - If you just love movies enough, you...</a:t>
            </a:r>
            <a:r>
              <a:rPr lang="en-GB" sz="2000" dirty="0">
                <a:solidFill>
                  <a:schemeClr val="accent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GB" sz="2000" dirty="0">
                <a:latin typeface="Arial"/>
                <a:ea typeface="+mn-lt"/>
                <a:cs typeface="Arial"/>
              </a:rPr>
              <a:t>(Accessed December 7th 2025)</a:t>
            </a: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019111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APE FILMS </vt:lpstr>
      <vt:lpstr>Introduction</vt:lpstr>
      <vt:lpstr>Business Vision</vt:lpstr>
      <vt:lpstr>Legal Structure</vt:lpstr>
      <vt:lpstr>Management structure</vt:lpstr>
      <vt:lpstr>PESTLE Analysis</vt:lpstr>
      <vt:lpstr>Target Market</vt:lpstr>
      <vt:lpstr>Marketing Strategy (STP)</vt:lpstr>
      <vt:lpstr>Additional  Marketing</vt:lpstr>
      <vt:lpstr>Financial Summary</vt:lpstr>
      <vt:lpstr>PowerPoint Presentation</vt:lpstr>
      <vt:lpstr>First 6 Months Forecast</vt:lpstr>
      <vt:lpstr>Conclusion</vt:lpstr>
      <vt:lpstr>Final Words...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846</cp:revision>
  <dcterms:created xsi:type="dcterms:W3CDTF">2025-11-30T11:29:46Z</dcterms:created>
  <dcterms:modified xsi:type="dcterms:W3CDTF">2025-12-07T17:47:19Z</dcterms:modified>
</cp:coreProperties>
</file>