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69" r:id="rId2"/>
    <p:sldId id="274" r:id="rId3"/>
    <p:sldId id="393" r:id="rId4"/>
    <p:sldId id="392" r:id="rId5"/>
    <p:sldId id="390" r:id="rId6"/>
    <p:sldId id="259" r:id="rId7"/>
    <p:sldId id="260" r:id="rId8"/>
    <p:sldId id="396" r:id="rId9"/>
    <p:sldId id="391" r:id="rId10"/>
    <p:sldId id="384" r:id="rId11"/>
    <p:sldId id="387" r:id="rId12"/>
    <p:sldId id="395" r:id="rId13"/>
    <p:sldId id="289" r:id="rId14"/>
    <p:sldId id="386" r:id="rId15"/>
    <p:sldId id="264" r:id="rId16"/>
    <p:sldId id="388" r:id="rId17"/>
    <p:sldId id="266" r:id="rId18"/>
    <p:sldId id="258" r:id="rId19"/>
    <p:sldId id="267" r:id="rId20"/>
    <p:sldId id="272" r:id="rId21"/>
    <p:sldId id="26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1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ryl Bowen" userId="0e33c516-b54b-4571-b07e-cdbdabee1070" providerId="ADAL" clId="{E93A19C6-A854-4DD2-A544-88D946810F25}"/>
    <pc:docChg chg="custSel modSld">
      <pc:chgData name="Meryl Bowen" userId="0e33c516-b54b-4571-b07e-cdbdabee1070" providerId="ADAL" clId="{E93A19C6-A854-4DD2-A544-88D946810F25}" dt="2025-11-17T07:49:41.043" v="20" actId="1076"/>
      <pc:docMkLst>
        <pc:docMk/>
      </pc:docMkLst>
      <pc:sldChg chg="addSp delSp modSp mod">
        <pc:chgData name="Meryl Bowen" userId="0e33c516-b54b-4571-b07e-cdbdabee1070" providerId="ADAL" clId="{E93A19C6-A854-4DD2-A544-88D946810F25}" dt="2025-11-17T07:49:41.043" v="20" actId="1076"/>
        <pc:sldMkLst>
          <pc:docMk/>
          <pc:sldMk cId="1356573283" sldId="274"/>
        </pc:sldMkLst>
        <pc:spChg chg="add del mod">
          <ac:chgData name="Meryl Bowen" userId="0e33c516-b54b-4571-b07e-cdbdabee1070" providerId="ADAL" clId="{E93A19C6-A854-4DD2-A544-88D946810F25}" dt="2025-11-17T07:44:48.664" v="1" actId="478"/>
          <ac:spMkLst>
            <pc:docMk/>
            <pc:sldMk cId="1356573283" sldId="274"/>
            <ac:spMk id="5" creationId="{1CD3689A-D85A-71C9-8D61-A03E259F27C7}"/>
          </ac:spMkLst>
        </pc:spChg>
        <pc:spChg chg="add mod">
          <ac:chgData name="Meryl Bowen" userId="0e33c516-b54b-4571-b07e-cdbdabee1070" providerId="ADAL" clId="{E93A19C6-A854-4DD2-A544-88D946810F25}" dt="2025-11-17T07:48:49.485" v="17" actId="1076"/>
          <ac:spMkLst>
            <pc:docMk/>
            <pc:sldMk cId="1356573283" sldId="274"/>
            <ac:spMk id="12" creationId="{C76624E4-21BA-30E5-1C56-9BD795964C08}"/>
          </ac:spMkLst>
        </pc:spChg>
        <pc:spChg chg="add mod">
          <ac:chgData name="Meryl Bowen" userId="0e33c516-b54b-4571-b07e-cdbdabee1070" providerId="ADAL" clId="{E93A19C6-A854-4DD2-A544-88D946810F25}" dt="2025-11-17T07:49:41.043" v="20" actId="1076"/>
          <ac:spMkLst>
            <pc:docMk/>
            <pc:sldMk cId="1356573283" sldId="274"/>
            <ac:spMk id="14" creationId="{4DD6B5E1-5930-87E2-FAE1-A54C4795B56A}"/>
          </ac:spMkLst>
        </pc:spChg>
        <pc:picChg chg="add mod modCrop">
          <ac:chgData name="Meryl Bowen" userId="0e33c516-b54b-4571-b07e-cdbdabee1070" providerId="ADAL" clId="{E93A19C6-A854-4DD2-A544-88D946810F25}" dt="2025-11-17T07:48:28.503" v="15" actId="688"/>
          <ac:picMkLst>
            <pc:docMk/>
            <pc:sldMk cId="1356573283" sldId="274"/>
            <ac:picMk id="7" creationId="{68D63506-AC75-0329-EEEF-6EE868B48385}"/>
          </ac:picMkLst>
        </pc:picChg>
        <pc:picChg chg="add mod modCrop">
          <ac:chgData name="Meryl Bowen" userId="0e33c516-b54b-4571-b07e-cdbdabee1070" providerId="ADAL" clId="{E93A19C6-A854-4DD2-A544-88D946810F25}" dt="2025-11-17T07:48:23.668" v="14" actId="688"/>
          <ac:picMkLst>
            <pc:docMk/>
            <pc:sldMk cId="1356573283" sldId="274"/>
            <ac:picMk id="9" creationId="{F0335A11-7619-E9A8-0E6E-52F929BC60AD}"/>
          </ac:picMkLst>
        </pc:picChg>
        <pc:picChg chg="del">
          <ac:chgData name="Meryl Bowen" userId="0e33c516-b54b-4571-b07e-cdbdabee1070" providerId="ADAL" clId="{E93A19C6-A854-4DD2-A544-88D946810F25}" dt="2025-11-17T07:44:45.139" v="0" actId="478"/>
          <ac:picMkLst>
            <pc:docMk/>
            <pc:sldMk cId="1356573283" sldId="274"/>
            <ac:picMk id="10" creationId="{58849A83-5DD8-A9DB-CEEE-B514AA9E683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5328B1-C739-4517-905E-F4C61884945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8FC264-BD89-4D28-878A-5AC1D58F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412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671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30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910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315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10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27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353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47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81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845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457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9C1C0-406B-4AF1-B502-FACF7893E4A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723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gov.wales/sites/default/files/publications/2021-03/framework-on-embedding-a-whole-school-approach-to-emotional-and-mental-well-being.pdf" TargetMode="External"/><Relationship Id="rId4" Type="http://schemas.openxmlformats.org/officeDocument/2006/relationships/hyperlink" Target="file:///C:\Users\m.bowen\OneDrive%20-%20University%20of%20Wales%20Trinity%20Saint%20David\Desktop\Dogfennau%20pwysig\fframwaith-ar-sefydlu-dull-ysgol-gyfan-ar-gyfer-llesiant-emosiynol-a-meddyliol.pdf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nielhughes.org/p.a.c.e..html" TargetMode="External"/><Relationship Id="rId2" Type="http://schemas.openxmlformats.org/officeDocument/2006/relationships/hyperlink" Target="https://drdansiegel.com/hand-model-of-the-brain/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g"/><Relationship Id="rId13" Type="http://schemas.openxmlformats.org/officeDocument/2006/relationships/image" Target="../media/image26.jpeg"/><Relationship Id="rId18" Type="http://schemas.openxmlformats.org/officeDocument/2006/relationships/image" Target="../media/image31.jpeg"/><Relationship Id="rId3" Type="http://schemas.openxmlformats.org/officeDocument/2006/relationships/image" Target="../media/image18.jpg"/><Relationship Id="rId21" Type="http://schemas.openxmlformats.org/officeDocument/2006/relationships/image" Target="../media/image34.jpeg"/><Relationship Id="rId7" Type="http://schemas.openxmlformats.org/officeDocument/2006/relationships/image" Target="../media/image21.jpg"/><Relationship Id="rId12" Type="http://schemas.openxmlformats.org/officeDocument/2006/relationships/image" Target="../media/image25.jpeg"/><Relationship Id="rId17" Type="http://schemas.openxmlformats.org/officeDocument/2006/relationships/image" Target="../media/image30.jpeg"/><Relationship Id="rId2" Type="http://schemas.openxmlformats.org/officeDocument/2006/relationships/image" Target="../media/image17.jpg"/><Relationship Id="rId16" Type="http://schemas.openxmlformats.org/officeDocument/2006/relationships/image" Target="../media/image29.jpeg"/><Relationship Id="rId20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11" Type="http://schemas.openxmlformats.org/officeDocument/2006/relationships/image" Target="../media/image24.jpg"/><Relationship Id="rId5" Type="http://schemas.openxmlformats.org/officeDocument/2006/relationships/image" Target="../media/image19.png"/><Relationship Id="rId15" Type="http://schemas.openxmlformats.org/officeDocument/2006/relationships/image" Target="../media/image28.jpeg"/><Relationship Id="rId23" Type="http://schemas.openxmlformats.org/officeDocument/2006/relationships/image" Target="../media/image36.jpeg"/><Relationship Id="rId10" Type="http://schemas.openxmlformats.org/officeDocument/2006/relationships/image" Target="../media/image23.png"/><Relationship Id="rId19" Type="http://schemas.openxmlformats.org/officeDocument/2006/relationships/image" Target="../media/image32.jpeg"/><Relationship Id="rId4" Type="http://schemas.openxmlformats.org/officeDocument/2006/relationships/image" Target="../media/image10.jpg"/><Relationship Id="rId9" Type="http://schemas.openxmlformats.org/officeDocument/2006/relationships/image" Target="../media/image9.jpg"/><Relationship Id="rId14" Type="http://schemas.openxmlformats.org/officeDocument/2006/relationships/image" Target="../media/image27.jpeg"/><Relationship Id="rId22" Type="http://schemas.openxmlformats.org/officeDocument/2006/relationships/image" Target="../media/image3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raumainformedschools.co.uk/" TargetMode="External"/><Relationship Id="rId3" Type="http://schemas.openxmlformats.org/officeDocument/2006/relationships/hyperlink" Target="https://beaconhouse.org.uk/?section=welcome-to-beacon-house" TargetMode="External"/><Relationship Id="rId7" Type="http://schemas.openxmlformats.org/officeDocument/2006/relationships/hyperlink" Target="http://www.socialworkerstoolbox.com/" TargetMode="External"/><Relationship Id="rId2" Type="http://schemas.openxmlformats.org/officeDocument/2006/relationships/hyperlink" Target="https://www.elsanetwork.org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gov.wales/sites/default/files/pdf-versions/2023/4/4/1682003527/nest-mental-health-and-wellbeing-summary-report.pdf" TargetMode="External"/><Relationship Id="rId5" Type="http://schemas.openxmlformats.org/officeDocument/2006/relationships/hyperlink" Target="https://meddwl.org/" TargetMode="External"/><Relationship Id="rId10" Type="http://schemas.openxmlformats.org/officeDocument/2006/relationships/hyperlink" Target="https://www.youtube.com/channel/UCcYl81CpnbB7A1ETj5s5o-g" TargetMode="External"/><Relationship Id="rId4" Type="http://schemas.openxmlformats.org/officeDocument/2006/relationships/hyperlink" Target="https://www.annafreud.org/schools-and-colleges/" TargetMode="External"/><Relationship Id="rId9" Type="http://schemas.openxmlformats.org/officeDocument/2006/relationships/hyperlink" Target="https://www.youngminds.org.uk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mailto:HSDavies@carmarthenshire.gov.uk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96" y="4571216"/>
            <a:ext cx="10906008" cy="11154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br>
              <a:rPr lang="en-US" sz="3300" dirty="0"/>
            </a:br>
            <a:r>
              <a:rPr lang="en-US" sz="2700" dirty="0"/>
              <a:t>Carmarthenshire ELSA Sir </a:t>
            </a:r>
            <a:r>
              <a:rPr lang="en-US" sz="2700" dirty="0" err="1"/>
              <a:t>Gâr</a:t>
            </a:r>
            <a:br>
              <a:rPr lang="en-US" sz="2700" dirty="0"/>
            </a:br>
            <a:br>
              <a:rPr lang="en-US" sz="2700" dirty="0"/>
            </a:br>
            <a:r>
              <a:rPr lang="en-US" sz="2700" dirty="0"/>
              <a:t>Dr Helen Davies </a:t>
            </a:r>
            <a:br>
              <a:rPr lang="en-US" sz="3300" dirty="0"/>
            </a:br>
            <a:br>
              <a:rPr lang="en-US" sz="3300" dirty="0"/>
            </a:br>
            <a:r>
              <a:rPr lang="en-US" sz="2700" b="1" dirty="0" err="1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Gwasanaeth</a:t>
            </a:r>
            <a:r>
              <a:rPr lang="en-US" sz="27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700" b="1" dirty="0" err="1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Seicoleg</a:t>
            </a:r>
            <a:r>
              <a:rPr lang="en-US" sz="27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700" b="1" dirty="0" err="1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Addysg</a:t>
            </a:r>
            <a:r>
              <a:rPr lang="en-US" sz="27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sz="2700" b="1" dirty="0" err="1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Phlant</a:t>
            </a:r>
            <a:r>
              <a:rPr lang="en-US" sz="27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Sir </a:t>
            </a:r>
            <a:r>
              <a:rPr lang="en-US" sz="2700" b="1" dirty="0" err="1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Gâr</a:t>
            </a:r>
            <a:br>
              <a:rPr lang="en-US" sz="27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7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Carmarthenshire Educational and Child Psychology Service</a:t>
            </a:r>
            <a:endParaRPr lang="en-US" sz="2700" b="1" dirty="0">
              <a:solidFill>
                <a:srgbClr val="002060"/>
              </a:solidFill>
            </a:endParaRPr>
          </a:p>
        </p:txBody>
      </p:sp>
      <p:pic>
        <p:nvPicPr>
          <p:cNvPr id="8" name="Content Placeholder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41DE4ACF-69EF-4733-8EF5-6FD87BA102B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946" y="1449173"/>
            <a:ext cx="3529109" cy="1829715"/>
          </a:xfrm>
          <a:prstGeom prst="rect">
            <a:avLst/>
          </a:prstGeom>
        </p:spPr>
      </p:pic>
      <p:pic>
        <p:nvPicPr>
          <p:cNvPr id="25" name="Content Placeholder 2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6C610EC2-EB9E-450B-A566-8BD3C1BB54E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2788" y="1420713"/>
            <a:ext cx="3526424" cy="1886636"/>
          </a:xfrm>
          <a:prstGeom prst="rect">
            <a:avLst/>
          </a:prstGeom>
        </p:spPr>
      </p:pic>
      <p:pic>
        <p:nvPicPr>
          <p:cNvPr id="14" name="Picture 13" descr="A picture containing drawing&#10;&#10;Description automatically generated">
            <a:extLst>
              <a:ext uri="{FF2B5EF4-FFF2-40B4-BE49-F238E27FC236}">
                <a16:creationId xmlns:a16="http://schemas.microsoft.com/office/drawing/2014/main" id="{30FC2EC6-3E54-48C3-B40E-653E10C2B51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3400" y="1897573"/>
            <a:ext cx="3553968" cy="932916"/>
          </a:xfrm>
          <a:prstGeom prst="rect">
            <a:avLst/>
          </a:prstGeom>
        </p:spPr>
      </p:pic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8F880EF2-DF79-4D9D-8F11-E91D48C79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5778706"/>
            <a:ext cx="9144000" cy="0"/>
          </a:xfrm>
          <a:prstGeom prst="line">
            <a:avLst/>
          </a:prstGeom>
          <a:ln w="19050">
            <a:solidFill>
              <a:srgbClr val="F9217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9171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6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F8D55-A22B-42A8-AF2C-03CBADB14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541369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100" b="1" dirty="0" err="1">
                <a:solidFill>
                  <a:srgbClr val="0070C0"/>
                </a:solidFill>
              </a:rPr>
              <a:t>Cyd-destun</a:t>
            </a:r>
            <a:r>
              <a:rPr lang="en-US" sz="4100" b="1" dirty="0">
                <a:solidFill>
                  <a:srgbClr val="0070C0"/>
                </a:solidFill>
              </a:rPr>
              <a:t> Sir </a:t>
            </a:r>
            <a:r>
              <a:rPr lang="en-US" sz="4100" b="1" dirty="0" err="1">
                <a:solidFill>
                  <a:srgbClr val="0070C0"/>
                </a:solidFill>
              </a:rPr>
              <a:t>Gâr</a:t>
            </a:r>
            <a:br>
              <a:rPr lang="en-US" sz="4100" b="1" dirty="0">
                <a:solidFill>
                  <a:srgbClr val="0070C0"/>
                </a:solidFill>
              </a:rPr>
            </a:br>
            <a:r>
              <a:rPr lang="en-US" sz="4100" b="1" i="1" dirty="0">
                <a:solidFill>
                  <a:srgbClr val="0070C0"/>
                </a:solidFill>
              </a:rPr>
              <a:t>Carmarthenshire context</a:t>
            </a:r>
            <a:br>
              <a:rPr lang="en-US" sz="4100" dirty="0">
                <a:solidFill>
                  <a:srgbClr val="0070C0"/>
                </a:solidFill>
              </a:rPr>
            </a:br>
            <a:br>
              <a:rPr lang="en-US" sz="4100" dirty="0">
                <a:solidFill>
                  <a:srgbClr val="0070C0"/>
                </a:solidFill>
              </a:rPr>
            </a:br>
            <a:r>
              <a:rPr lang="en-US" sz="2700" dirty="0"/>
              <a:t>ELSAs </a:t>
            </a:r>
            <a:r>
              <a:rPr lang="en-US" sz="2700" dirty="0" err="1"/>
              <a:t>yn</a:t>
            </a:r>
            <a:r>
              <a:rPr lang="en-US" sz="2700" dirty="0"/>
              <a:t> </a:t>
            </a:r>
            <a:r>
              <a:rPr lang="en-US" sz="2700" dirty="0" err="1"/>
              <a:t>rhan</a:t>
            </a:r>
            <a:r>
              <a:rPr lang="en-US" sz="2700" dirty="0"/>
              <a:t> </a:t>
            </a:r>
            <a:r>
              <a:rPr lang="en-US" sz="2700" dirty="0" err="1"/>
              <a:t>o’r</a:t>
            </a:r>
            <a:r>
              <a:rPr lang="en-US" sz="2700" dirty="0"/>
              <a:t> dull ‘</a:t>
            </a:r>
            <a:r>
              <a:rPr lang="en-US" sz="2700" dirty="0" err="1"/>
              <a:t>ysgol</a:t>
            </a:r>
            <a:r>
              <a:rPr lang="en-US" sz="2700" dirty="0"/>
              <a:t> </a:t>
            </a:r>
            <a:r>
              <a:rPr lang="en-US" sz="2700" dirty="0" err="1"/>
              <a:t>gyfan</a:t>
            </a:r>
            <a:r>
              <a:rPr lang="en-US" sz="2700" dirty="0"/>
              <a:t>’ </a:t>
            </a:r>
            <a:r>
              <a:rPr lang="en-US" sz="2700" dirty="0" err="1"/>
              <a:t>i</a:t>
            </a:r>
            <a:r>
              <a:rPr lang="en-US" sz="2700" dirty="0"/>
              <a:t> </a:t>
            </a:r>
            <a:r>
              <a:rPr lang="en-US" sz="2700" dirty="0" err="1"/>
              <a:t>gwrdd</a:t>
            </a:r>
            <a:r>
              <a:rPr lang="en-US" sz="2700" dirty="0"/>
              <a:t> ag </a:t>
            </a:r>
            <a:r>
              <a:rPr lang="en-US" sz="2700" dirty="0" err="1"/>
              <a:t>anghenion</a:t>
            </a:r>
            <a:r>
              <a:rPr lang="en-US" sz="2700" dirty="0"/>
              <a:t> plant a </a:t>
            </a:r>
            <a:r>
              <a:rPr lang="en-US" sz="2700" dirty="0" err="1"/>
              <a:t>phobl</a:t>
            </a:r>
            <a:r>
              <a:rPr lang="en-US" sz="2700" dirty="0"/>
              <a:t> </a:t>
            </a:r>
            <a:r>
              <a:rPr lang="en-US" sz="2700" dirty="0" err="1"/>
              <a:t>ifanc</a:t>
            </a:r>
            <a:r>
              <a:rPr lang="en-US" sz="2700" dirty="0"/>
              <a:t>.</a:t>
            </a:r>
            <a:br>
              <a:rPr lang="en-US" sz="2700" dirty="0"/>
            </a:br>
            <a:br>
              <a:rPr lang="en-US" sz="2700" dirty="0"/>
            </a:br>
            <a:r>
              <a:rPr lang="en-US" sz="2700" dirty="0"/>
              <a:t>ELSAs are a key part of the ‘whole school approach’ to meeting the emotional and mental wellbeing needs of children and young people. </a:t>
            </a:r>
            <a:br>
              <a:rPr lang="en-US" sz="2700" dirty="0"/>
            </a:br>
            <a:br>
              <a:rPr lang="en-US" sz="2700" dirty="0"/>
            </a:br>
            <a:r>
              <a:rPr lang="en-US" sz="2700" dirty="0" err="1"/>
              <a:t>Enghreifftiau</a:t>
            </a:r>
            <a:r>
              <a:rPr lang="en-US" sz="2700" dirty="0"/>
              <a:t> o </a:t>
            </a:r>
            <a:r>
              <a:rPr lang="en-US" sz="2700" dirty="0" err="1"/>
              <a:t>ddull</a:t>
            </a:r>
            <a:r>
              <a:rPr lang="en-US" sz="2700" dirty="0"/>
              <a:t> Ysgol </a:t>
            </a:r>
            <a:r>
              <a:rPr lang="en-US" sz="2700" dirty="0" err="1"/>
              <a:t>Gyfan</a:t>
            </a:r>
            <a:r>
              <a:rPr lang="en-US" sz="2700" dirty="0"/>
              <a:t>?</a:t>
            </a:r>
            <a:br>
              <a:rPr lang="en-US" sz="2700" dirty="0"/>
            </a:br>
            <a:r>
              <a:rPr lang="en-US" sz="2700" dirty="0"/>
              <a:t>Examples of a Whole school approach?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4E7AB7-3EAD-4CF6-8A02-5696BCBC24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27048" y="1868487"/>
            <a:ext cx="5721484" cy="435133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lvl="2"/>
            <a:endParaRPr lang="en-US" dirty="0"/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68D63506-AC75-0329-EEEF-6EE868B483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53" t="16666" r="35567" b="21076"/>
          <a:stretch>
            <a:fillRect/>
          </a:stretch>
        </p:blipFill>
        <p:spPr>
          <a:xfrm rot="781225">
            <a:off x="2623050" y="2883308"/>
            <a:ext cx="2396985" cy="3296565"/>
          </a:xfrm>
          <a:prstGeom prst="rect">
            <a:avLst/>
          </a:prstGeom>
        </p:spPr>
      </p:pic>
      <p:pic>
        <p:nvPicPr>
          <p:cNvPr id="9" name="Llun 8">
            <a:extLst>
              <a:ext uri="{FF2B5EF4-FFF2-40B4-BE49-F238E27FC236}">
                <a16:creationId xmlns:a16="http://schemas.microsoft.com/office/drawing/2014/main" id="{F0335A11-7619-E9A8-0E6E-52F929BC60A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683" t="16989" r="37145" b="21398"/>
          <a:stretch>
            <a:fillRect/>
          </a:stretch>
        </p:blipFill>
        <p:spPr>
          <a:xfrm rot="20932979">
            <a:off x="294968" y="407987"/>
            <a:ext cx="2308122" cy="3365277"/>
          </a:xfrm>
          <a:prstGeom prst="rect">
            <a:avLst/>
          </a:prstGeom>
        </p:spPr>
      </p:pic>
      <p:sp>
        <p:nvSpPr>
          <p:cNvPr id="12" name="Blwch Testun 11">
            <a:extLst>
              <a:ext uri="{FF2B5EF4-FFF2-40B4-BE49-F238E27FC236}">
                <a16:creationId xmlns:a16="http://schemas.microsoft.com/office/drawing/2014/main" id="{C76624E4-21BA-30E5-1C56-9BD795964C08}"/>
              </a:ext>
            </a:extLst>
          </p:cNvPr>
          <p:cNvSpPr txBox="1"/>
          <p:nvPr/>
        </p:nvSpPr>
        <p:spPr>
          <a:xfrm>
            <a:off x="2458489" y="212362"/>
            <a:ext cx="61021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4"/>
              </a:rPr>
              <a:t>fframwaith-ar-sefydlu-dull-ysgol-gyfan-ar-gyfer-llesiant-emosiynol-a-meddyliol.pdf</a:t>
            </a:r>
            <a:endParaRPr lang="cy-GB" dirty="0"/>
          </a:p>
        </p:txBody>
      </p:sp>
      <p:sp>
        <p:nvSpPr>
          <p:cNvPr id="14" name="Blwch Testun 13">
            <a:extLst>
              <a:ext uri="{FF2B5EF4-FFF2-40B4-BE49-F238E27FC236}">
                <a16:creationId xmlns:a16="http://schemas.microsoft.com/office/drawing/2014/main" id="{4DD6B5E1-5930-87E2-FAE1-A54C4795B56A}"/>
              </a:ext>
            </a:extLst>
          </p:cNvPr>
          <p:cNvSpPr txBox="1"/>
          <p:nvPr/>
        </p:nvSpPr>
        <p:spPr>
          <a:xfrm>
            <a:off x="3166179" y="6407514"/>
            <a:ext cx="21433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5"/>
              </a:rPr>
              <a:t>WG42005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56573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0B2FC7-6121-ACAF-72D5-A4907F5BE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Cyfarfodydd</a:t>
            </a: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TaPaS</a:t>
            </a: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– </a:t>
            </a:r>
            <a:r>
              <a:rPr lang="en-US" sz="3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deall</a:t>
            </a: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ein</a:t>
            </a: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hysgolion</a:t>
            </a:r>
            <a:b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600" i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TaPPaS</a:t>
            </a:r>
            <a:r>
              <a:rPr lang="en-US" sz="3600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meetings – setting the scene</a:t>
            </a: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unset over a body of water">
            <a:extLst>
              <a:ext uri="{FF2B5EF4-FFF2-40B4-BE49-F238E27FC236}">
                <a16:creationId xmlns:a16="http://schemas.microsoft.com/office/drawing/2014/main" id="{7858D08C-6E66-41A9-0B13-60CDFB3230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3" r="-2" b="3065"/>
          <a:stretch/>
        </p:blipFill>
        <p:spPr>
          <a:xfrm>
            <a:off x="4654296" y="993865"/>
            <a:ext cx="7214616" cy="4842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820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Beth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yw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ELSA?  </a:t>
            </a:r>
            <a:r>
              <a:rPr lang="en-US" b="1" i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What is an ELSA?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497841"/>
            <a:ext cx="6250940" cy="3007360"/>
          </a:xfrm>
        </p:spPr>
        <p:txBody>
          <a:bodyPr anchor="b">
            <a:normAutofit fontScale="92500" lnSpcReduction="10000"/>
          </a:bodyPr>
          <a:lstStyle/>
          <a:p>
            <a:pPr lvl="0"/>
            <a:r>
              <a:rPr lang="cy-GB" sz="2200" dirty="0"/>
              <a:t>Cynorthwyydd Llythrennedd Emosiynol</a:t>
            </a:r>
          </a:p>
          <a:p>
            <a:pPr lvl="0"/>
            <a:r>
              <a:rPr lang="cy-GB" sz="2200" dirty="0"/>
              <a:t>Mewn ysgolion</a:t>
            </a:r>
          </a:p>
          <a:p>
            <a:r>
              <a:rPr lang="cy-GB" sz="2200" dirty="0"/>
              <a:t>Cael eu hyfforddi a'u goruchwylio gan Seicolegwyr Addysg a Phlant</a:t>
            </a:r>
          </a:p>
          <a:p>
            <a:pPr lvl="0"/>
            <a:r>
              <a:rPr lang="cy-GB" sz="2200" dirty="0"/>
              <a:t>Mae'n helpu disgyblion i adnabod, deall a rheoli emosiynau eu hunain ac adnabod a deall emosiynau eraill</a:t>
            </a:r>
            <a:endParaRPr lang="en-GB" sz="2200" dirty="0"/>
          </a:p>
          <a:p>
            <a:pPr lvl="0"/>
            <a:r>
              <a:rPr lang="cy-GB" sz="2200" dirty="0"/>
              <a:t>Cynllunio a darparu rhaglenni cymorth unigol (a grwpiau bach</a:t>
            </a:r>
            <a:r>
              <a:rPr lang="cy-GB" sz="1900" dirty="0"/>
              <a:t>)</a:t>
            </a:r>
            <a:endParaRPr lang="en-GB" sz="1900" dirty="0"/>
          </a:p>
          <a:p>
            <a:endParaRPr lang="en-GB" sz="19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948094"/>
          </a:xfrm>
        </p:spPr>
        <p:txBody>
          <a:bodyPr>
            <a:normAutofit fontScale="92500" lnSpcReduction="10000"/>
          </a:bodyPr>
          <a:lstStyle/>
          <a:p>
            <a:r>
              <a:rPr lang="en-GB" sz="2200" i="1" dirty="0"/>
              <a:t>Emotional Literacy Support Assistant</a:t>
            </a:r>
          </a:p>
          <a:p>
            <a:r>
              <a:rPr lang="en-GB" sz="2200" i="1" dirty="0"/>
              <a:t>School-based</a:t>
            </a:r>
          </a:p>
          <a:p>
            <a:r>
              <a:rPr lang="en-GB" sz="2200" i="1" dirty="0"/>
              <a:t>Receives training and supervision from Educational and Child Psychologists.</a:t>
            </a:r>
          </a:p>
          <a:p>
            <a:r>
              <a:rPr lang="en-GB" sz="2200" i="1" dirty="0"/>
              <a:t>Helps pupils recognise, understand and manage emotions in themselves and in others</a:t>
            </a:r>
          </a:p>
          <a:p>
            <a:r>
              <a:rPr lang="en-GB" sz="2200" i="1" dirty="0"/>
              <a:t>Plans and deliver individual (and small-group) emotional support programmes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626585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B323D-FF71-4C85-F87F-9ED551740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0070C0"/>
                </a:solidFill>
              </a:rPr>
              <a:t>Cyd-destun</a:t>
            </a:r>
            <a:r>
              <a:rPr lang="en-GB" b="1" dirty="0">
                <a:solidFill>
                  <a:srgbClr val="0070C0"/>
                </a:solidFill>
              </a:rPr>
              <a:t> Sir </a:t>
            </a:r>
            <a:r>
              <a:rPr lang="en-GB" b="1" dirty="0" err="1">
                <a:solidFill>
                  <a:srgbClr val="0070C0"/>
                </a:solidFill>
              </a:rPr>
              <a:t>Gâr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i="1" dirty="0">
                <a:solidFill>
                  <a:srgbClr val="0070C0"/>
                </a:solidFill>
              </a:rPr>
              <a:t>Carmarthenshire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55DDF-CD55-E35C-349F-CD4449DBF3B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Ein </a:t>
            </a:r>
            <a:r>
              <a:rPr lang="en-GB" dirty="0" err="1"/>
              <a:t>bwriad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Sir </a:t>
            </a:r>
            <a:r>
              <a:rPr lang="en-GB" dirty="0" err="1"/>
              <a:t>Gâr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ELSA </a:t>
            </a:r>
            <a:r>
              <a:rPr lang="en-GB" dirty="0" err="1"/>
              <a:t>ymhob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  <a:p>
            <a:r>
              <a:rPr lang="en-GB" dirty="0"/>
              <a:t>Mae ELSA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ddull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Lloegr</a:t>
            </a:r>
            <a:r>
              <a:rPr lang="en-GB" dirty="0"/>
              <a:t> a </a:t>
            </a:r>
            <a:r>
              <a:rPr lang="en-GB" dirty="0" err="1"/>
              <a:t>Chymru</a:t>
            </a:r>
            <a:r>
              <a:rPr lang="en-GB" dirty="0"/>
              <a:t>, ac </a:t>
            </a:r>
            <a:r>
              <a:rPr lang="en-GB" dirty="0" err="1"/>
              <a:t>efallai’n</a:t>
            </a:r>
            <a:r>
              <a:rPr lang="en-GB" dirty="0"/>
              <a:t> </a:t>
            </a:r>
            <a:r>
              <a:rPr lang="en-GB" dirty="0" err="1"/>
              <a:t>ehangach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D00E53-2E37-49C8-DD2E-42D7E73859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259840"/>
            <a:ext cx="5181600" cy="491712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i="1" dirty="0"/>
          </a:p>
          <a:p>
            <a:r>
              <a:rPr lang="en-GB" sz="2800" dirty="0"/>
              <a:t>Carmarthenshire’s aim is to have an ELSA in every school</a:t>
            </a:r>
          </a:p>
          <a:p>
            <a:r>
              <a:rPr lang="en-GB" dirty="0"/>
              <a:t>The ELSA approach is used throughout England and Wales, and maybe further afield</a:t>
            </a:r>
            <a:endParaRPr lang="en-GB" sz="2800" dirty="0"/>
          </a:p>
          <a:p>
            <a:endParaRPr lang="en-GB" sz="2800" i="1" dirty="0"/>
          </a:p>
          <a:p>
            <a:endParaRPr lang="en-GB" sz="2800" i="1" dirty="0"/>
          </a:p>
          <a:p>
            <a:endParaRPr lang="en-GB" sz="2800" i="1" dirty="0"/>
          </a:p>
          <a:p>
            <a:endParaRPr lang="en-GB" sz="2800" i="1" dirty="0"/>
          </a:p>
          <a:p>
            <a:endParaRPr lang="en-GB" dirty="0"/>
          </a:p>
        </p:txBody>
      </p:sp>
      <p:pic>
        <p:nvPicPr>
          <p:cNvPr id="5" name="Picture 4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BBE03366-B6BE-F657-D143-02F6AA98BD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900" y="4704080"/>
            <a:ext cx="6172200" cy="1971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928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284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200" b="1" kern="1200" dirty="0" err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Hyfforddiant</a:t>
            </a:r>
            <a:r>
              <a:rPr lang="en-US" sz="52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 ELSA </a:t>
            </a:r>
            <a:r>
              <a:rPr lang="en-US" sz="5200" b="1" i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69440"/>
            <a:ext cx="5158427" cy="4259646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pPr lvl="0"/>
            <a:r>
              <a:rPr lang="cy-GB" sz="2000" dirty="0"/>
              <a:t>6 diwrnod llawn</a:t>
            </a:r>
            <a:endParaRPr lang="en-GB" sz="2000" dirty="0"/>
          </a:p>
          <a:p>
            <a:pPr lvl="0"/>
            <a:r>
              <a:rPr lang="cy-GB" sz="2000" dirty="0"/>
              <a:t>Ei nod yw cynyddu dealltwriaeth o </a:t>
            </a:r>
            <a:r>
              <a:rPr lang="cy-GB" sz="2000" b="1" i="1" dirty="0"/>
              <a:t>seicoleg</a:t>
            </a:r>
            <a:r>
              <a:rPr lang="cy-GB" sz="2000" dirty="0"/>
              <a:t> emosiynau a nodi strategaethau ar gyfer hwyluso datblygiad llythrennedd emosiynol disgyblion</a:t>
            </a:r>
            <a:endParaRPr lang="en-GB" sz="2000" dirty="0"/>
          </a:p>
          <a:p>
            <a:pPr marL="0" indent="0">
              <a:buNone/>
            </a:pPr>
            <a:r>
              <a:rPr lang="cy-GB" sz="2000" dirty="0"/>
              <a:t>Mae’r </a:t>
            </a:r>
            <a:r>
              <a:rPr lang="cy-GB" sz="2000" dirty="0" err="1"/>
              <a:t>ELSAs</a:t>
            </a:r>
            <a:r>
              <a:rPr lang="cy-GB" sz="2000" dirty="0"/>
              <a:t> yn derbyn:</a:t>
            </a:r>
          </a:p>
          <a:p>
            <a:r>
              <a:rPr lang="cy-GB" sz="2000" dirty="0"/>
              <a:t>Llawlyfr Hyfforddi</a:t>
            </a:r>
          </a:p>
          <a:p>
            <a:r>
              <a:rPr lang="cy-GB" sz="2000" dirty="0"/>
              <a:t>Ffeil hyfforddi</a:t>
            </a: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9154" y="2062480"/>
            <a:ext cx="5164645" cy="4066606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i="1" dirty="0"/>
              <a:t>6 full days </a:t>
            </a:r>
          </a:p>
          <a:p>
            <a:r>
              <a:rPr lang="en-GB" sz="2000" i="1" dirty="0"/>
              <a:t>Aims to increase understanding of the </a:t>
            </a:r>
            <a:r>
              <a:rPr lang="en-GB" sz="2000" b="1" i="1" dirty="0"/>
              <a:t>psychology</a:t>
            </a:r>
            <a:r>
              <a:rPr lang="en-GB" sz="2000" i="1" dirty="0"/>
              <a:t> of emotions and to identify strategies for facilitating the development of emotional literacy in pupils</a:t>
            </a:r>
          </a:p>
          <a:p>
            <a:pPr marL="0" indent="0">
              <a:buNone/>
            </a:pPr>
            <a:r>
              <a:rPr lang="en-GB" sz="2000" i="1" dirty="0"/>
              <a:t>Participants receive:</a:t>
            </a:r>
          </a:p>
          <a:p>
            <a:r>
              <a:rPr lang="en-GB" sz="2000" i="1" dirty="0"/>
              <a:t>Training manual</a:t>
            </a:r>
          </a:p>
          <a:p>
            <a:r>
              <a:rPr lang="en-GB" sz="2000" i="1" dirty="0"/>
              <a:t>Training handbook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500F6C48-21CC-43E0-A8CC-680C003F8C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5914" y="4263856"/>
            <a:ext cx="1704975" cy="2409825"/>
          </a:xfrm>
          <a:prstGeom prst="rect">
            <a:avLst/>
          </a:prstGeom>
        </p:spPr>
      </p:pic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F76EC67A-1258-4D50-A8E0-771A4ED536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3465" y="4407313"/>
            <a:ext cx="1476375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998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Modiwlau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hyfforddi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/ </a:t>
            </a:r>
            <a:r>
              <a:rPr lang="en-US" b="1" i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Training modules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524935"/>
            <a:ext cx="6250940" cy="2904066"/>
          </a:xfrm>
        </p:spPr>
        <p:txBody>
          <a:bodyPr anchor="b">
            <a:normAutofit fontScale="92500" lnSpcReduction="10000"/>
          </a:bodyPr>
          <a:lstStyle/>
          <a:p>
            <a:pPr marL="0" lvl="0" indent="0">
              <a:buNone/>
            </a:pPr>
            <a:r>
              <a:rPr lang="cy-GB" sz="1600" dirty="0"/>
              <a:t>1. </a:t>
            </a:r>
            <a:r>
              <a:rPr lang="cy-GB" sz="2200" dirty="0"/>
              <a:t>Llythrennedd Emosiynol mewn ysgolion/hunan-ddelwedd/hunan-barch</a:t>
            </a:r>
            <a:endParaRPr lang="en-GB" sz="2200" dirty="0"/>
          </a:p>
          <a:p>
            <a:pPr marL="0" lvl="0" indent="0">
              <a:buNone/>
            </a:pPr>
            <a:r>
              <a:rPr lang="cy-GB" sz="2200" dirty="0"/>
              <a:t>2. Meithrin gwydnwch a hunan-barch</a:t>
            </a:r>
            <a:endParaRPr lang="en-GB" sz="2200" dirty="0"/>
          </a:p>
          <a:p>
            <a:pPr marL="0" lvl="0" indent="0">
              <a:buNone/>
            </a:pPr>
            <a:r>
              <a:rPr lang="cy-GB" sz="2200" dirty="0"/>
              <a:t>3. Rheoli emosiynau</a:t>
            </a:r>
            <a:endParaRPr lang="en-GB" sz="2200" dirty="0"/>
          </a:p>
          <a:p>
            <a:pPr marL="0" lvl="0" indent="0">
              <a:buNone/>
            </a:pPr>
            <a:r>
              <a:rPr lang="cy-GB" sz="2200" dirty="0"/>
              <a:t>4. Sgiliau cymdeithasol a chyfeillgarwch/defnyddio storïau cymdeithasol a therapiwtig</a:t>
            </a:r>
            <a:endParaRPr lang="en-GB" sz="2200" dirty="0"/>
          </a:p>
          <a:p>
            <a:pPr marL="0" lvl="0" indent="0">
              <a:buNone/>
            </a:pPr>
            <a:r>
              <a:rPr lang="cy-GB" sz="2200" dirty="0"/>
              <a:t>5. Gwrando pwrpasol a sgyrsiau myfyriol</a:t>
            </a:r>
          </a:p>
          <a:p>
            <a:pPr marL="0" lvl="0" indent="0">
              <a:buNone/>
            </a:pPr>
            <a:r>
              <a:rPr lang="cy-GB" sz="2200" dirty="0"/>
              <a:t>6. Ymateb i Golled a Galar</a:t>
            </a:r>
            <a:endParaRPr lang="en-GB" sz="2200" dirty="0"/>
          </a:p>
          <a:p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7432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700" dirty="0"/>
              <a:t>1. </a:t>
            </a:r>
            <a:r>
              <a:rPr lang="en-GB" sz="2200" i="1" dirty="0"/>
              <a:t>Emotional literacy in schools/self-concept/self-esteem</a:t>
            </a:r>
          </a:p>
          <a:p>
            <a:pPr marL="0" indent="0">
              <a:buNone/>
            </a:pPr>
            <a:r>
              <a:rPr lang="en-GB" sz="2200" i="1" dirty="0"/>
              <a:t>2. Building resilience and self-esteem</a:t>
            </a:r>
          </a:p>
          <a:p>
            <a:pPr marL="0" indent="0">
              <a:buNone/>
            </a:pPr>
            <a:r>
              <a:rPr lang="en-GB" sz="2200" i="1" dirty="0"/>
              <a:t>3. Managing emotions</a:t>
            </a:r>
          </a:p>
          <a:p>
            <a:pPr marL="0" indent="0">
              <a:buNone/>
            </a:pPr>
            <a:r>
              <a:rPr lang="en-GB" sz="2200" i="1" dirty="0"/>
              <a:t>4. Social and friendship skills/using therapeutic and social stories</a:t>
            </a:r>
          </a:p>
          <a:p>
            <a:pPr marL="0" indent="0">
              <a:buNone/>
            </a:pPr>
            <a:r>
              <a:rPr lang="en-GB" sz="2200" i="1" dirty="0"/>
              <a:t>5. Active listening and reflective conversations</a:t>
            </a:r>
          </a:p>
          <a:p>
            <a:pPr marL="0" indent="0">
              <a:buNone/>
            </a:pPr>
            <a:r>
              <a:rPr lang="en-GB" sz="2200" i="1" dirty="0"/>
              <a:t>6. Bereavement and Loss</a:t>
            </a:r>
          </a:p>
          <a:p>
            <a:pPr marL="0" indent="0">
              <a:buNone/>
            </a:pPr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492615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A5662-BA96-9205-44C8-A709FF2A9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Gweithgaredd</a:t>
            </a:r>
            <a:r>
              <a:rPr lang="en-GB" dirty="0"/>
              <a:t>/ </a:t>
            </a:r>
            <a:r>
              <a:rPr lang="en-GB" i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E1C10-5C9A-801A-E4D0-D5694C55914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Trafodwch</a:t>
            </a:r>
            <a:r>
              <a:rPr lang="en-GB" dirty="0"/>
              <a:t> yr </a:t>
            </a:r>
            <a:r>
              <a:rPr lang="en-GB" dirty="0" err="1"/>
              <a:t>adnoddau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ELSAs</a:t>
            </a:r>
          </a:p>
          <a:p>
            <a:r>
              <a:rPr lang="en-GB" dirty="0"/>
              <a:t>Sut </a:t>
            </a:r>
            <a:r>
              <a:rPr lang="en-GB" dirty="0" err="1"/>
              <a:t>fyddech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seiswn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grwp</a:t>
            </a:r>
            <a:r>
              <a:rPr lang="en-GB" dirty="0"/>
              <a:t> o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1D694F-B9BD-1DD9-659B-F0CE842BFA6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Discuss the resources provided, used by ELSAs</a:t>
            </a:r>
          </a:p>
          <a:p>
            <a:r>
              <a:rPr lang="en-GB" i="1" dirty="0"/>
              <a:t>How would you plan a session with a group of children, using these resources? </a:t>
            </a:r>
          </a:p>
        </p:txBody>
      </p:sp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0D21160-F752-18BC-713E-8D78FD2AC5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0241" y="4470400"/>
            <a:ext cx="2174240" cy="20843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2AFDD6-D8EC-2B36-D8C7-916F247190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2081" y="4399280"/>
            <a:ext cx="2011680" cy="2155508"/>
          </a:xfrm>
          <a:prstGeom prst="rect">
            <a:avLst/>
          </a:prstGeom>
        </p:spPr>
      </p:pic>
      <p:pic>
        <p:nvPicPr>
          <p:cNvPr id="8" name="Picture 7" descr="A book with a picture of a child holding a yellow and purple face&#10;&#10;Description automatically generated with medium confidence">
            <a:extLst>
              <a:ext uri="{FF2B5EF4-FFF2-40B4-BE49-F238E27FC236}">
                <a16:creationId xmlns:a16="http://schemas.microsoft.com/office/drawing/2014/main" id="{C4D1F043-A490-BB08-48B6-198706BE7E3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881" y="4470398"/>
            <a:ext cx="2011679" cy="2084388"/>
          </a:xfrm>
          <a:prstGeom prst="rect">
            <a:avLst/>
          </a:prstGeom>
        </p:spPr>
      </p:pic>
      <p:pic>
        <p:nvPicPr>
          <p:cNvPr id="10" name="Picture 9" descr="A book cover of a person and children&#10;&#10;Description automatically generated">
            <a:extLst>
              <a:ext uri="{FF2B5EF4-FFF2-40B4-BE49-F238E27FC236}">
                <a16:creationId xmlns:a16="http://schemas.microsoft.com/office/drawing/2014/main" id="{59175244-B6C5-A3CE-5294-CB93DBB6C9A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3760" y="4399280"/>
            <a:ext cx="2387601" cy="2458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269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A206F-B577-C38D-7A74-C5593669F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rgbClr val="FFFFFF"/>
                </a:solidFill>
              </a:rPr>
              <a:t>Theor</a:t>
            </a:r>
            <a:r>
              <a:rPr lang="en-GB" b="1" dirty="0" err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ïau</a:t>
            </a: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Seicolegol</a:t>
            </a: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/ </a:t>
            </a:r>
            <a:r>
              <a:rPr lang="en-GB" b="1" i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Psychological Theories</a:t>
            </a:r>
            <a:endParaRPr lang="en-GB" b="1" i="1" dirty="0">
              <a:solidFill>
                <a:srgbClr val="FFFFFF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1DEF8-6597-B2D6-B813-883F5DF38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5161" y="356187"/>
            <a:ext cx="2878409" cy="1792281"/>
          </a:xfrm>
        </p:spPr>
        <p:txBody>
          <a:bodyPr anchor="ctr">
            <a:noAutofit/>
          </a:bodyPr>
          <a:lstStyle/>
          <a:p>
            <a:r>
              <a:rPr lang="en-GB" sz="1600" dirty="0"/>
              <a:t>A Theory of Human Motivation (Maslow, 1970)</a:t>
            </a:r>
          </a:p>
          <a:p>
            <a:r>
              <a:rPr lang="en-GB" sz="1600" dirty="0"/>
              <a:t>Self-concept and self-esteem (Bandura, 1977)</a:t>
            </a:r>
          </a:p>
          <a:p>
            <a:r>
              <a:rPr lang="en-GB" sz="1600" dirty="0"/>
              <a:t>Theory of multiple intelligences (Gardner, 1983)</a:t>
            </a:r>
          </a:p>
          <a:p>
            <a:r>
              <a:rPr lang="en-GB" sz="1600" dirty="0"/>
              <a:t>Emotional intelligence (Goleman, 1995)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0488FA-F1A6-985A-AACC-2E59A66607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6139" y="3143438"/>
            <a:ext cx="3474621" cy="2780412"/>
          </a:xfrm>
        </p:spPr>
        <p:txBody>
          <a:bodyPr anchor="ctr">
            <a:normAutofit/>
          </a:bodyPr>
          <a:lstStyle/>
          <a:p>
            <a:r>
              <a:rPr lang="en-GB" sz="1700" dirty="0"/>
              <a:t>Dan Siegel</a:t>
            </a:r>
          </a:p>
          <a:p>
            <a:pPr marL="0" indent="0">
              <a:buNone/>
            </a:pPr>
            <a:r>
              <a:rPr lang="en-GB" sz="1700" dirty="0">
                <a:hlinkClick r:id="rId2"/>
              </a:rPr>
              <a:t>Hand Model of the Brain - </a:t>
            </a:r>
            <a:r>
              <a:rPr lang="en-GB" sz="1700" dirty="0" err="1">
                <a:hlinkClick r:id="rId2"/>
              </a:rPr>
              <a:t>Dr.</a:t>
            </a:r>
            <a:r>
              <a:rPr lang="en-GB" sz="1700" dirty="0">
                <a:hlinkClick r:id="rId2"/>
              </a:rPr>
              <a:t> Dan Siegel (drdansiegel.com)</a:t>
            </a:r>
            <a:endParaRPr lang="en-GB" sz="1700" dirty="0"/>
          </a:p>
          <a:p>
            <a:r>
              <a:rPr lang="en-GB" sz="1700" dirty="0"/>
              <a:t>Dr Dan Hughes – PACE</a:t>
            </a:r>
          </a:p>
          <a:p>
            <a:pPr marL="0" indent="0">
              <a:buNone/>
            </a:pPr>
            <a:r>
              <a:rPr lang="en-GB" sz="1700" dirty="0">
                <a:hlinkClick r:id="rId3"/>
              </a:rPr>
              <a:t>P.A.C.E. (danielhughes.org)</a:t>
            </a:r>
            <a:endParaRPr lang="en-GB" sz="1700" dirty="0"/>
          </a:p>
          <a:p>
            <a:r>
              <a:rPr lang="en-GB" sz="1700" dirty="0"/>
              <a:t>Attachment Theory (Bowlby, 1958)</a:t>
            </a:r>
          </a:p>
        </p:txBody>
      </p:sp>
    </p:spTree>
    <p:extLst>
      <p:ext uri="{BB962C8B-B14F-4D97-AF65-F5344CB8AC3E}">
        <p14:creationId xmlns:p14="http://schemas.microsoft.com/office/powerpoint/2010/main" val="30898754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Dechrau</a:t>
            </a:r>
            <a:r>
              <a:rPr lang="en-US" sz="3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arni</a:t>
            </a:r>
            <a:r>
              <a:rPr lang="en-US" sz="3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…</a:t>
            </a:r>
            <a:br>
              <a:rPr lang="en-US" sz="3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0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Getting started</a:t>
            </a:r>
            <a:r>
              <a:rPr lang="en-US" sz="3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…</a:t>
            </a:r>
          </a:p>
        </p:txBody>
      </p:sp>
      <p:sp>
        <p:nvSpPr>
          <p:cNvPr id="3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endParaRPr lang="en-US" sz="2200"/>
          </a:p>
          <a:p>
            <a:endParaRPr lang="en-US" sz="2200"/>
          </a:p>
        </p:txBody>
      </p:sp>
      <p:pic>
        <p:nvPicPr>
          <p:cNvPr id="6" name="Content Placeholder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946A27F-7638-F256-87AD-F468F8140CC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9672" y="640080"/>
            <a:ext cx="461772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1210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56E55-CEE5-CFFE-4252-B03F4BD90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79" y="341890"/>
            <a:ext cx="10515599" cy="125323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600" b="1" kern="1200" dirty="0" err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Asesu</a:t>
            </a:r>
            <a:r>
              <a:rPr lang="en-US" sz="36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 / </a:t>
            </a:r>
            <a:r>
              <a:rPr lang="en-US" sz="3600" b="1" i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Assess</a:t>
            </a:r>
            <a:br>
              <a:rPr lang="en-US" sz="27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</a:br>
            <a:br>
              <a:rPr lang="en-US" sz="54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</a:br>
            <a:r>
              <a:rPr lang="en-US" sz="2000" b="1" dirty="0">
                <a:solidFill>
                  <a:srgbClr val="0070C0"/>
                </a:solidFill>
              </a:rPr>
              <a:t>S</a:t>
            </a:r>
            <a:r>
              <a:rPr lang="en-US" sz="20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elf-awareness; Self-regulation; Motivation; Empathy; Social skills </a:t>
            </a:r>
            <a:endParaRPr lang="en-US" sz="5400" b="1" kern="12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 descr="emotional literacy checklist.jpg">
            <a:extLst>
              <a:ext uri="{FF2B5EF4-FFF2-40B4-BE49-F238E27FC236}">
                <a16:creationId xmlns:a16="http://schemas.microsoft.com/office/drawing/2014/main" id="{3B9262BA-1D64-B745-FAB4-D027D49E7F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8200" y="2046777"/>
            <a:ext cx="10515599" cy="4074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4970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D42BBA-8088-06E1-F458-1976D0F40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Asesu</a:t>
            </a:r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4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drwy</a:t>
            </a:r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4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arsylwi</a:t>
            </a:r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/ </a:t>
            </a:r>
            <a:b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400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Observational assessment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95D05B-6A62-DA70-14F2-0E1470FFC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200" dirty="0" err="1"/>
              <a:t>Siartau</a:t>
            </a:r>
            <a:r>
              <a:rPr lang="en-US" sz="2200" dirty="0"/>
              <a:t> ABC </a:t>
            </a:r>
            <a:r>
              <a:rPr lang="en-US" sz="2200" i="1" dirty="0"/>
              <a:t>charts</a:t>
            </a:r>
          </a:p>
          <a:p>
            <a:r>
              <a:rPr lang="en-US" sz="2200" dirty="0" err="1"/>
              <a:t>Diwrnod</a:t>
            </a:r>
            <a:r>
              <a:rPr lang="en-US" sz="2200" dirty="0"/>
              <a:t> da, </a:t>
            </a:r>
            <a:r>
              <a:rPr lang="en-US" sz="2200" dirty="0" err="1"/>
              <a:t>diwrnod</a:t>
            </a:r>
            <a:r>
              <a:rPr lang="en-US" sz="2200" dirty="0"/>
              <a:t> </a:t>
            </a:r>
            <a:r>
              <a:rPr lang="en-US" sz="2200" dirty="0" err="1"/>
              <a:t>drwg</a:t>
            </a:r>
            <a:r>
              <a:rPr lang="en-US" sz="2200" dirty="0"/>
              <a:t> / </a:t>
            </a:r>
            <a:r>
              <a:rPr lang="en-US" sz="2200" i="1" dirty="0"/>
              <a:t>Good Day Bad Day</a:t>
            </a:r>
          </a:p>
          <a:p>
            <a:r>
              <a:rPr lang="en-US" sz="2200" dirty="0" err="1"/>
              <a:t>Proffil</a:t>
            </a:r>
            <a:r>
              <a:rPr lang="en-US" sz="2200" dirty="0"/>
              <a:t> Un </a:t>
            </a:r>
            <a:r>
              <a:rPr lang="en-US" sz="2200" dirty="0" err="1"/>
              <a:t>Dudalen</a:t>
            </a:r>
            <a:r>
              <a:rPr lang="en-US" sz="2200" dirty="0"/>
              <a:t> / </a:t>
            </a:r>
            <a:r>
              <a:rPr lang="en-US" sz="2200" i="1" dirty="0"/>
              <a:t>One Page profiles</a:t>
            </a:r>
          </a:p>
          <a:p>
            <a:endParaRPr lang="en-US" sz="2200" dirty="0"/>
          </a:p>
          <a:p>
            <a:r>
              <a:rPr lang="en-US" sz="2200" dirty="0"/>
              <a:t>Pa </a:t>
            </a:r>
            <a:r>
              <a:rPr lang="en-US" sz="2200" dirty="0" err="1"/>
              <a:t>ddulliau</a:t>
            </a:r>
            <a:r>
              <a:rPr lang="en-US" sz="2200" dirty="0"/>
              <a:t> person </a:t>
            </a:r>
            <a:r>
              <a:rPr lang="en-US" sz="2200" dirty="0" err="1"/>
              <a:t>ganolog</a:t>
            </a:r>
            <a:r>
              <a:rPr lang="en-US" sz="2200" dirty="0"/>
              <a:t> </a:t>
            </a:r>
            <a:r>
              <a:rPr lang="en-US" sz="2200" dirty="0" err="1"/>
              <a:t>ydych</a:t>
            </a:r>
            <a:r>
              <a:rPr lang="en-US" sz="2200" dirty="0"/>
              <a:t> </a:t>
            </a:r>
            <a:r>
              <a:rPr lang="en-US" sz="2200" dirty="0" err="1"/>
              <a:t>chi’n</a:t>
            </a:r>
            <a:r>
              <a:rPr lang="en-US" sz="2200" dirty="0"/>
              <a:t> </a:t>
            </a:r>
            <a:r>
              <a:rPr lang="en-US" sz="2200" dirty="0" err="1"/>
              <a:t>gyfarwydd</a:t>
            </a:r>
            <a:r>
              <a:rPr lang="en-US" sz="2200" dirty="0"/>
              <a:t> a </a:t>
            </a:r>
            <a:r>
              <a:rPr lang="en-US" sz="2200" dirty="0" err="1"/>
              <a:t>nhw</a:t>
            </a:r>
            <a:r>
              <a:rPr lang="en-US" sz="2200" dirty="0"/>
              <a:t>? </a:t>
            </a:r>
            <a:r>
              <a:rPr lang="en-US" sz="2200" dirty="0" err="1"/>
              <a:t>Defnyddiol</a:t>
            </a:r>
            <a:r>
              <a:rPr lang="en-US" sz="2200" dirty="0"/>
              <a:t>? </a:t>
            </a:r>
            <a:r>
              <a:rPr lang="en-US" sz="2200" dirty="0" err="1"/>
              <a:t>Diddorol</a:t>
            </a:r>
            <a:r>
              <a:rPr lang="en-US" sz="2200" dirty="0"/>
              <a:t>? / </a:t>
            </a:r>
            <a:r>
              <a:rPr lang="en-US" sz="2200" i="1" dirty="0"/>
              <a:t>Which person </a:t>
            </a:r>
            <a:r>
              <a:rPr lang="en-US" sz="2200" i="1" dirty="0" err="1"/>
              <a:t>centred</a:t>
            </a:r>
            <a:r>
              <a:rPr lang="en-US" sz="2200" i="1" dirty="0"/>
              <a:t> practices / approaches are you familiar with? </a:t>
            </a:r>
            <a:r>
              <a:rPr lang="en-US" sz="2200" i="1" dirty="0" err="1"/>
              <a:t>Useful?Interesting</a:t>
            </a:r>
            <a:r>
              <a:rPr lang="en-US" sz="2200" i="1" dirty="0"/>
              <a:t>? </a:t>
            </a:r>
          </a:p>
          <a:p>
            <a:pPr marL="0" indent="0">
              <a:buNone/>
            </a:pPr>
            <a:endParaRPr lang="en-US" sz="2200" i="1" dirty="0"/>
          </a:p>
          <a:p>
            <a:pPr marL="0"/>
            <a:endParaRPr lang="en-US" sz="2200" dirty="0"/>
          </a:p>
          <a:p>
            <a:endParaRPr lang="en-US" sz="2200" dirty="0"/>
          </a:p>
          <a:p>
            <a:endParaRPr lang="en-US" sz="2200" dirty="0"/>
          </a:p>
          <a:p>
            <a:endParaRPr lang="en-US" sz="2200" dirty="0"/>
          </a:p>
        </p:txBody>
      </p:sp>
      <p:pic>
        <p:nvPicPr>
          <p:cNvPr id="6" name="Content Placeholder 5" descr="A diagram of a boat in the iceberg&#10;&#10;Description automatically generated">
            <a:extLst>
              <a:ext uri="{FF2B5EF4-FFF2-40B4-BE49-F238E27FC236}">
                <a16:creationId xmlns:a16="http://schemas.microsoft.com/office/drawing/2014/main" id="{7CBDF8BA-3D8A-E567-A1A3-EDE9F0B486F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048" y="1900489"/>
            <a:ext cx="5458968" cy="3057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4156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A picture containing diagram&#10;&#10;Description automatically generated">
            <a:extLst>
              <a:ext uri="{FF2B5EF4-FFF2-40B4-BE49-F238E27FC236}">
                <a16:creationId xmlns:a16="http://schemas.microsoft.com/office/drawing/2014/main" id="{8CAEDEA1-7AA8-4409-87CC-26C189E46D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050" y="2980372"/>
            <a:ext cx="1670050" cy="1166813"/>
          </a:xfrm>
          <a:prstGeom prst="rect">
            <a:avLst/>
          </a:prstGeom>
        </p:spPr>
      </p:pic>
      <p:pic>
        <p:nvPicPr>
          <p:cNvPr id="21" name="Picture 20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E5F04359-8152-4FFC-AA6C-DE19BF1F99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050" y="4137025"/>
            <a:ext cx="1670050" cy="1889125"/>
          </a:xfrm>
          <a:prstGeom prst="rect">
            <a:avLst/>
          </a:prstGeom>
        </p:spPr>
      </p:pic>
      <p:pic>
        <p:nvPicPr>
          <p:cNvPr id="25" name="Picture 2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841A25A-8309-49F6-B15A-552410E3DC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3363" y="2901950"/>
            <a:ext cx="2152650" cy="3125788"/>
          </a:xfrm>
          <a:prstGeom prst="rect">
            <a:avLst/>
          </a:prstGeom>
        </p:spPr>
      </p:pic>
      <p:pic>
        <p:nvPicPr>
          <p:cNvPr id="11" name="Picture 10" descr="A picture containing text, queen, clipart&#10;&#10;Description automatically generated">
            <a:extLst>
              <a:ext uri="{FF2B5EF4-FFF2-40B4-BE49-F238E27FC236}">
                <a16:creationId xmlns:a16="http://schemas.microsoft.com/office/drawing/2014/main" id="{0BD6C917-FD63-47D6-B4CF-774A3896B5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5863" y="2901950"/>
            <a:ext cx="1238250" cy="1042988"/>
          </a:xfrm>
          <a:prstGeom prst="rect">
            <a:avLst/>
          </a:prstGeom>
        </p:spPr>
      </p:pic>
      <p:pic>
        <p:nvPicPr>
          <p:cNvPr id="7" name="Content Placeholder 6" descr="A picture containing text, clipart, screenshot&#10;&#10;Description automatically generated">
            <a:extLst>
              <a:ext uri="{FF2B5EF4-FFF2-40B4-BE49-F238E27FC236}">
                <a16:creationId xmlns:a16="http://schemas.microsoft.com/office/drawing/2014/main" id="{FA3F31B4-E35C-4F95-98CB-86F17599BA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4995863" y="4013200"/>
            <a:ext cx="1238250" cy="2012950"/>
          </a:xfrm>
        </p:spPr>
      </p:pic>
      <p:pic>
        <p:nvPicPr>
          <p:cNvPr id="17" name="Picture 16" descr="Diagram&#10;&#10;Description automatically generated">
            <a:extLst>
              <a:ext uri="{FF2B5EF4-FFF2-40B4-BE49-F238E27FC236}">
                <a16:creationId xmlns:a16="http://schemas.microsoft.com/office/drawing/2014/main" id="{541011D1-01D5-40D6-9DF0-A8E97A2BC0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3963" y="2901950"/>
            <a:ext cx="1385888" cy="2011363"/>
          </a:xfrm>
          <a:prstGeom prst="rect">
            <a:avLst/>
          </a:prstGeom>
        </p:spPr>
      </p:pic>
      <p:pic>
        <p:nvPicPr>
          <p:cNvPr id="9" name="Picture 8" descr="Website&#10;&#10;Description automatically generated with low confidence">
            <a:extLst>
              <a:ext uri="{FF2B5EF4-FFF2-40B4-BE49-F238E27FC236}">
                <a16:creationId xmlns:a16="http://schemas.microsoft.com/office/drawing/2014/main" id="{4C23FEDE-031E-4B66-AF1E-D6516F3CCA8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03963" y="4981575"/>
            <a:ext cx="1385888" cy="1044575"/>
          </a:xfrm>
          <a:prstGeom prst="rect">
            <a:avLst/>
          </a:prstGeom>
        </p:spPr>
      </p:pic>
      <p:pic>
        <p:nvPicPr>
          <p:cNvPr id="19" name="Picture 18" descr="Diagram&#10;&#10;Description automatically generated">
            <a:extLst>
              <a:ext uri="{FF2B5EF4-FFF2-40B4-BE49-F238E27FC236}">
                <a16:creationId xmlns:a16="http://schemas.microsoft.com/office/drawing/2014/main" id="{013D9C08-2673-4A98-8AA1-F2B0EC9611E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58113" y="2901950"/>
            <a:ext cx="2152650" cy="3125788"/>
          </a:xfrm>
          <a:prstGeom prst="rect">
            <a:avLst/>
          </a:prstGeom>
        </p:spPr>
      </p:pic>
      <p:pic>
        <p:nvPicPr>
          <p:cNvPr id="23" name="Picture 22" descr="Graphical user interface&#10;&#10;Description automatically generated">
            <a:extLst>
              <a:ext uri="{FF2B5EF4-FFF2-40B4-BE49-F238E27FC236}">
                <a16:creationId xmlns:a16="http://schemas.microsoft.com/office/drawing/2014/main" id="{D850F9AC-FF59-4E01-B4FC-997410906DD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980613" y="2901950"/>
            <a:ext cx="1173163" cy="1330325"/>
          </a:xfrm>
          <a:prstGeom prst="rect">
            <a:avLst/>
          </a:prstGeom>
        </p:spPr>
      </p:pic>
      <p:pic>
        <p:nvPicPr>
          <p:cNvPr id="13" name="Picture 12" descr="Map&#10;&#10;Description automatically generated">
            <a:extLst>
              <a:ext uri="{FF2B5EF4-FFF2-40B4-BE49-F238E27FC236}">
                <a16:creationId xmlns:a16="http://schemas.microsoft.com/office/drawing/2014/main" id="{9EA05F33-B62C-49D2-8B4E-F12FB94D7CB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980613" y="4300538"/>
            <a:ext cx="1173163" cy="17256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33F0C5-4A82-4F89-A9DA-C6A2624E1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40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esourcePllll</a:t>
            </a:r>
            <a:endParaRPr lang="en-US" sz="40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061" name="Picture 5">
            <a:extLst>
              <a:ext uri="{FF2B5EF4-FFF2-40B4-BE49-F238E27FC236}">
                <a16:creationId xmlns:a16="http://schemas.microsoft.com/office/drawing/2014/main" id="{416B34DB-3039-410B-8594-8F9AE59E71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762125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6">
            <a:extLst>
              <a:ext uri="{FF2B5EF4-FFF2-40B4-BE49-F238E27FC236}">
                <a16:creationId xmlns:a16="http://schemas.microsoft.com/office/drawing/2014/main" id="{D66A1C5D-EADD-4015-A1A9-F17F20318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81100" cy="17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7">
            <a:extLst>
              <a:ext uri="{FF2B5EF4-FFF2-40B4-BE49-F238E27FC236}">
                <a16:creationId xmlns:a16="http://schemas.microsoft.com/office/drawing/2014/main" id="{2DFA3AC0-EFE1-45D0-8062-B4FC235C5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3350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8">
            <a:extLst>
              <a:ext uri="{FF2B5EF4-FFF2-40B4-BE49-F238E27FC236}">
                <a16:creationId xmlns:a16="http://schemas.microsoft.com/office/drawing/2014/main" id="{49F64A39-47D2-4E44-BA0A-AEE26CA14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8587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>
            <a:extLst>
              <a:ext uri="{FF2B5EF4-FFF2-40B4-BE49-F238E27FC236}">
                <a16:creationId xmlns:a16="http://schemas.microsoft.com/office/drawing/2014/main" id="{86F020BA-4293-4092-BA79-3CFAE65EA6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8587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10">
            <a:extLst>
              <a:ext uri="{FF2B5EF4-FFF2-40B4-BE49-F238E27FC236}">
                <a16:creationId xmlns:a16="http://schemas.microsoft.com/office/drawing/2014/main" id="{14DCD906-7893-4B39-8183-8B5FB72FFD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73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4">
            <a:extLst>
              <a:ext uri="{FF2B5EF4-FFF2-40B4-BE49-F238E27FC236}">
                <a16:creationId xmlns:a16="http://schemas.microsoft.com/office/drawing/2014/main" id="{A0598017-7BD9-439B-B82C-1C06E03D7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049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11">
            <a:extLst>
              <a:ext uri="{FF2B5EF4-FFF2-40B4-BE49-F238E27FC236}">
                <a16:creationId xmlns:a16="http://schemas.microsoft.com/office/drawing/2014/main" id="{6FC38CF0-2BE8-4885-8131-D87D17502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8587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12">
            <a:extLst>
              <a:ext uri="{FF2B5EF4-FFF2-40B4-BE49-F238E27FC236}">
                <a16:creationId xmlns:a16="http://schemas.microsoft.com/office/drawing/2014/main" id="{705BCDBE-4CF6-4447-8D60-D64843743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73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13">
            <a:extLst>
              <a:ext uri="{FF2B5EF4-FFF2-40B4-BE49-F238E27FC236}">
                <a16:creationId xmlns:a16="http://schemas.microsoft.com/office/drawing/2014/main" id="{1AAD1FF9-F911-4D72-9F2C-C705F0856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0967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1" descr="Graphical user interface&#10;&#10;Description automatically generated">
            <a:extLst>
              <a:ext uri="{FF2B5EF4-FFF2-40B4-BE49-F238E27FC236}">
                <a16:creationId xmlns:a16="http://schemas.microsoft.com/office/drawing/2014/main" id="{7B078EEF-4D6D-4012-8732-10C3C13558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Website&#10;&#10;Description automatically generated with low confidence">
            <a:extLst>
              <a:ext uri="{FF2B5EF4-FFF2-40B4-BE49-F238E27FC236}">
                <a16:creationId xmlns:a16="http://schemas.microsoft.com/office/drawing/2014/main" id="{61664FEF-2DC7-4C9B-9939-111B480D4F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1013" y="104775"/>
            <a:ext cx="22193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Picture 14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459F07E1-AF86-4972-8DD9-D75B902A03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1776" y="76973"/>
            <a:ext cx="152400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600649-DE0B-B42B-8C1A-C599D4800976}"/>
              </a:ext>
            </a:extLst>
          </p:cNvPr>
          <p:cNvSpPr txBox="1"/>
          <p:nvPr/>
        </p:nvSpPr>
        <p:spPr>
          <a:xfrm>
            <a:off x="2875280" y="909637"/>
            <a:ext cx="43227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 err="1">
                <a:solidFill>
                  <a:srgbClr val="0070C0"/>
                </a:solidFill>
                <a:latin typeface="+mj-lt"/>
              </a:rPr>
              <a:t>Cynllunio</a:t>
            </a:r>
            <a:r>
              <a:rPr lang="en-GB" sz="4800" b="1" dirty="0">
                <a:solidFill>
                  <a:srgbClr val="0070C0"/>
                </a:solidFill>
                <a:latin typeface="+mj-lt"/>
              </a:rPr>
              <a:t> / </a:t>
            </a:r>
            <a:r>
              <a:rPr lang="en-GB" sz="4800" b="1" i="1" dirty="0">
                <a:solidFill>
                  <a:srgbClr val="0070C0"/>
                </a:solidFill>
                <a:latin typeface="+mj-lt"/>
              </a:rPr>
              <a:t>Plan</a:t>
            </a:r>
          </a:p>
        </p:txBody>
      </p:sp>
    </p:spTree>
    <p:extLst>
      <p:ext uri="{BB962C8B-B14F-4D97-AF65-F5344CB8AC3E}">
        <p14:creationId xmlns:p14="http://schemas.microsoft.com/office/powerpoint/2010/main" val="25414050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8D3BFF36-AB95-3768-2DCA-AFDB04F315E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0814" y="0"/>
            <a:ext cx="95903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6949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Beth y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mae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ELSA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yn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gallu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cynnig</a:t>
            </a:r>
            <a:b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b="1" i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What ELSAs can offer…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 lnSpcReduction="10000"/>
          </a:bodyPr>
          <a:lstStyle/>
          <a:p>
            <a:pPr lvl="0"/>
            <a:r>
              <a:rPr lang="cy-GB" sz="1900"/>
              <a:t>Amgylchedd diogel</a:t>
            </a:r>
            <a:endParaRPr lang="en-GB" sz="1900"/>
          </a:p>
          <a:p>
            <a:pPr lvl="0"/>
            <a:r>
              <a:rPr lang="cy-GB" sz="1900"/>
              <a:t>Amser i Siarad</a:t>
            </a:r>
            <a:endParaRPr lang="en-GB" sz="1900"/>
          </a:p>
          <a:p>
            <a:pPr lvl="0"/>
            <a:r>
              <a:rPr lang="cy-GB" sz="1900"/>
              <a:t>Gwrando empathig, normaleiddio emosiynau, cysur</a:t>
            </a:r>
            <a:endParaRPr lang="en-GB" sz="1900"/>
          </a:p>
          <a:p>
            <a:pPr lvl="0"/>
            <a:r>
              <a:rPr lang="cy-GB" sz="1900"/>
              <a:t>Cymorth i berson ifanc ddeall ei deimladau a'i ymddygiad</a:t>
            </a:r>
            <a:endParaRPr lang="en-GB" sz="1900"/>
          </a:p>
          <a:p>
            <a:pPr lvl="0"/>
            <a:r>
              <a:rPr lang="cy-GB" sz="1900"/>
              <a:t>Cymorth i berson ifanc ddatblygu strategaethau priodol ar gyfer rheoli ei feddyliau, ei deimladau a'i ymddygiad</a:t>
            </a:r>
            <a:endParaRPr lang="en-GB" sz="1900"/>
          </a:p>
          <a:p>
            <a:endParaRPr lang="en-GB" sz="190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7"/>
            <a:ext cx="6250940" cy="2304628"/>
          </a:xfrm>
        </p:spPr>
        <p:txBody>
          <a:bodyPr>
            <a:normAutofit lnSpcReduction="10000"/>
          </a:bodyPr>
          <a:lstStyle/>
          <a:p>
            <a:r>
              <a:rPr lang="en-GB" sz="1800" i="1" dirty="0"/>
              <a:t>A safe space</a:t>
            </a:r>
          </a:p>
          <a:p>
            <a:r>
              <a:rPr lang="en-GB" sz="1800" i="1" dirty="0"/>
              <a:t>Time to talk </a:t>
            </a:r>
          </a:p>
          <a:p>
            <a:r>
              <a:rPr lang="en-GB" sz="1800" i="1" dirty="0"/>
              <a:t>Empathic listening, normalisation of emotions, reassurance</a:t>
            </a:r>
          </a:p>
          <a:p>
            <a:r>
              <a:rPr lang="en-GB" sz="1800" i="1" dirty="0"/>
              <a:t>Support for a young person to understand their thought, feelings and behaviour</a:t>
            </a:r>
          </a:p>
          <a:p>
            <a:r>
              <a:rPr lang="en-GB" sz="1800" i="1" dirty="0"/>
              <a:t>Support for a young person to develop appropriate strategies for managing their thoughts, feelings and behaviour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777354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blue cup on a wooden surface&#10;&#10;Description automatically generated with low confidence">
            <a:extLst>
              <a:ext uri="{FF2B5EF4-FFF2-40B4-BE49-F238E27FC236}">
                <a16:creationId xmlns:a16="http://schemas.microsoft.com/office/drawing/2014/main" id="{44850645-6EB2-DD6C-CE13-43F37C11DC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72" b="28788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ED2601E-2298-5381-A284-F54CE3720111}"/>
              </a:ext>
            </a:extLst>
          </p:cNvPr>
          <p:cNvSpPr txBox="1"/>
          <p:nvPr/>
        </p:nvSpPr>
        <p:spPr>
          <a:xfrm>
            <a:off x="650240" y="5374640"/>
            <a:ext cx="611962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Beth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wneud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garco</a:t>
            </a:r>
            <a:r>
              <a:rPr lang="en-GB" sz="2800" dirty="0"/>
              <a:t> </a:t>
            </a:r>
            <a:r>
              <a:rPr lang="en-GB" sz="2800" dirty="0" err="1"/>
              <a:t>dy</a:t>
            </a:r>
            <a:r>
              <a:rPr lang="en-GB" sz="2800" dirty="0"/>
              <a:t> </a:t>
            </a:r>
            <a:r>
              <a:rPr lang="en-GB" sz="2800" dirty="0" err="1"/>
              <a:t>hunan</a:t>
            </a:r>
            <a:r>
              <a:rPr lang="en-GB" sz="2800" dirty="0"/>
              <a:t>?</a:t>
            </a:r>
          </a:p>
          <a:p>
            <a:r>
              <a:rPr lang="en-GB" sz="2800" i="1" dirty="0"/>
              <a:t>What do you do to look after yourself? </a:t>
            </a:r>
          </a:p>
        </p:txBody>
      </p:sp>
    </p:spTree>
    <p:extLst>
      <p:ext uri="{BB962C8B-B14F-4D97-AF65-F5344CB8AC3E}">
        <p14:creationId xmlns:p14="http://schemas.microsoft.com/office/powerpoint/2010/main" val="27636528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Manteision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i'r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ysgol</a:t>
            </a: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b="1" i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Benefits to school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465493"/>
          </a:xfrm>
        </p:spPr>
        <p:txBody>
          <a:bodyPr anchor="b">
            <a:normAutofit fontScale="92500" lnSpcReduction="20000"/>
          </a:bodyPr>
          <a:lstStyle/>
          <a:p>
            <a:pPr lvl="0"/>
            <a:r>
              <a:rPr lang="cy-GB" sz="2000" dirty="0"/>
              <a:t>Cefnogaeth gyflym ar gyfer disgyblion ag anghenion</a:t>
            </a:r>
            <a:endParaRPr lang="en-GB" sz="2000" dirty="0"/>
          </a:p>
          <a:p>
            <a:pPr lvl="0"/>
            <a:r>
              <a:rPr lang="cy-GB" sz="2000" dirty="0"/>
              <a:t>Newidiadau cadarnhaol mewn disgyblion sydd ag anawsterau ymddygiadol, emosiynol neu gymdeithasol</a:t>
            </a:r>
            <a:endParaRPr lang="en-GB" sz="2000" dirty="0"/>
          </a:p>
          <a:p>
            <a:pPr lvl="0"/>
            <a:r>
              <a:rPr lang="cy-GB" sz="2000" dirty="0"/>
              <a:t>Disgyblion a dargedir a'u cyfoedion yn dysgu'n well</a:t>
            </a:r>
            <a:endParaRPr lang="en-GB" sz="2000" dirty="0"/>
          </a:p>
          <a:p>
            <a:pPr lvl="0"/>
            <a:r>
              <a:rPr lang="cy-GB" sz="2000" dirty="0"/>
              <a:t>Rhannu syniadau/sgiliau newydd â staff eraill</a:t>
            </a:r>
            <a:endParaRPr lang="en-GB" sz="2000" dirty="0"/>
          </a:p>
          <a:p>
            <a:pPr lvl="0"/>
            <a:r>
              <a:rPr lang="cy-GB" sz="2000" dirty="0"/>
              <a:t>Mwy o hyder o ran rheoli 'problemau' yn fewnol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fontScale="92500" lnSpcReduction="20000"/>
          </a:bodyPr>
          <a:lstStyle/>
          <a:p>
            <a:r>
              <a:rPr lang="en-GB" sz="1900" i="1" dirty="0"/>
              <a:t>Good universal support</a:t>
            </a:r>
          </a:p>
          <a:p>
            <a:r>
              <a:rPr lang="en-GB" sz="1900" i="1" dirty="0"/>
              <a:t>Access to prompt emotional wellbeing support for pupils in need</a:t>
            </a:r>
          </a:p>
          <a:p>
            <a:r>
              <a:rPr lang="en-GB" sz="1900" i="1" dirty="0"/>
              <a:t>Positive changes in pupils with  behavioural, emotional or social difficulties</a:t>
            </a:r>
          </a:p>
          <a:p>
            <a:r>
              <a:rPr lang="en-GB" sz="1900" i="1" dirty="0"/>
              <a:t>Improved learning for target pupils and their peers</a:t>
            </a:r>
          </a:p>
          <a:p>
            <a:r>
              <a:rPr lang="en-GB" sz="1900" i="1" dirty="0"/>
              <a:t>New skills/ideas cascaded to other staff</a:t>
            </a:r>
          </a:p>
          <a:p>
            <a:r>
              <a:rPr lang="en-GB" sz="1900" i="1" dirty="0"/>
              <a:t>Increased confidence in managing ‘problems’ from within</a:t>
            </a:r>
          </a:p>
        </p:txBody>
      </p:sp>
    </p:spTree>
    <p:extLst>
      <p:ext uri="{BB962C8B-B14F-4D97-AF65-F5344CB8AC3E}">
        <p14:creationId xmlns:p14="http://schemas.microsoft.com/office/powerpoint/2010/main" val="11643515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sz="4100" b="1" dirty="0" err="1">
                <a:solidFill>
                  <a:schemeClr val="accent1"/>
                </a:solidFill>
              </a:rPr>
              <a:t>C</a:t>
            </a:r>
            <a:r>
              <a:rPr lang="en-US" sz="4100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amsyniadau</a:t>
            </a:r>
            <a:r>
              <a:rPr lang="en-US" sz="4100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100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cyffredin</a:t>
            </a:r>
            <a:br>
              <a:rPr lang="en-US" sz="4100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sz="4100" b="1" i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Some common misconceptions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endParaRPr lang="en-GB" sz="2000"/>
          </a:p>
          <a:p>
            <a:pPr lvl="0"/>
            <a:r>
              <a:rPr lang="cy-GB" sz="2000"/>
              <a:t>Rhagweithiol nid adweithiol</a:t>
            </a:r>
            <a:endParaRPr lang="en-GB" sz="2000"/>
          </a:p>
          <a:p>
            <a:pPr lvl="0"/>
            <a:r>
              <a:rPr lang="cy-GB" sz="2000"/>
              <a:t>Nid yw'n datrys problem yn gyflym</a:t>
            </a:r>
            <a:endParaRPr lang="en-GB" sz="2000"/>
          </a:p>
          <a:p>
            <a:pPr lvl="0"/>
            <a:r>
              <a:rPr lang="cy-GB" sz="2000"/>
              <a:t>Nid yw'n ymateb brys mewn argyfwng</a:t>
            </a:r>
            <a:endParaRPr lang="en-GB" sz="2000"/>
          </a:p>
          <a:p>
            <a:pPr lvl="0"/>
            <a:r>
              <a:rPr lang="cy-GB" sz="2000"/>
              <a:t>Nid yw'n gwnselydd, therapydd na'n weithiwr iechyd meddwl proffesiynol</a:t>
            </a:r>
            <a:endParaRPr lang="en-GB" sz="2000"/>
          </a:p>
          <a:p>
            <a:endParaRPr lang="en-GB" sz="200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i="1" dirty="0"/>
              <a:t>Proactive response, not reactive</a:t>
            </a:r>
          </a:p>
          <a:p>
            <a:r>
              <a:rPr lang="en-GB" sz="2000" i="1" dirty="0"/>
              <a:t>Not a ‘quick fix’</a:t>
            </a:r>
          </a:p>
          <a:p>
            <a:r>
              <a:rPr lang="en-GB" sz="2000" i="1" dirty="0"/>
              <a:t>Not a ‘blue light’ emergency response.</a:t>
            </a:r>
          </a:p>
          <a:p>
            <a:r>
              <a:rPr lang="en-GB" sz="2000" i="1" dirty="0"/>
              <a:t>Not a counsellor, therapist, or mental health professional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346329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b="1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Casgliad</a:t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 i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cy-GB" sz="2000" dirty="0"/>
              <a:t>Mae'r fenter ELSA yn: </a:t>
            </a:r>
            <a:endParaRPr lang="en-GB" sz="2000" dirty="0"/>
          </a:p>
          <a:p>
            <a:pPr lvl="0"/>
            <a:r>
              <a:rPr lang="cy-GB" sz="2000" dirty="0"/>
              <a:t>Bartneriaeth hir dymor rhwng y Gwasanaeth Seicoleg Addysg a Phlant sir Gâr ac ysgolion</a:t>
            </a:r>
            <a:endParaRPr lang="en-GB" sz="2000" dirty="0"/>
          </a:p>
          <a:p>
            <a:pPr lvl="0"/>
            <a:r>
              <a:rPr lang="cy-GB" sz="2000" dirty="0"/>
              <a:t>Ffordd ddibynadwy o ddatblygu ymyraethau ysgolion</a:t>
            </a:r>
            <a:endParaRPr lang="en-GB" sz="2000" dirty="0"/>
          </a:p>
          <a:p>
            <a:pPr lvl="0"/>
            <a:r>
              <a:rPr lang="cy-GB" sz="2000" dirty="0"/>
              <a:t>Ffordd hygyrch o ddarparu cefnogaeth brydlon ac o ansawdd i unigolion bregus.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i="1" dirty="0"/>
              <a:t>The ELSA initiative is:</a:t>
            </a:r>
          </a:p>
          <a:p>
            <a:r>
              <a:rPr lang="en-GB" sz="1900" i="1" dirty="0"/>
              <a:t>A long-term partnership between Carmarthenshire Educational and Child Psychology Service and schools</a:t>
            </a:r>
          </a:p>
          <a:p>
            <a:r>
              <a:rPr lang="en-GB" sz="1900" i="1" dirty="0"/>
              <a:t>A tried and tested means of building emotional wellbeing capacity in schools</a:t>
            </a:r>
          </a:p>
          <a:p>
            <a:r>
              <a:rPr lang="en-GB" sz="1900" i="1" dirty="0"/>
              <a:t>An accessible way of providing timely and quality support to vulnerable children and young people</a:t>
            </a:r>
          </a:p>
        </p:txBody>
      </p:sp>
    </p:spTree>
    <p:extLst>
      <p:ext uri="{BB962C8B-B14F-4D97-AF65-F5344CB8AC3E}">
        <p14:creationId xmlns:p14="http://schemas.microsoft.com/office/powerpoint/2010/main" val="16082219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8BADB-F014-4A05-8B0B-1D7EC9650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Adnoddau</a:t>
            </a:r>
            <a:r>
              <a:rPr lang="en-GB" b="1" dirty="0"/>
              <a:t> 				</a:t>
            </a:r>
            <a:br>
              <a:rPr lang="en-GB" b="1" dirty="0"/>
            </a:br>
            <a:r>
              <a:rPr lang="en-GB" b="1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BE348-9D23-4FC6-A361-4D540D4CB1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hlinkClick r:id="rId2"/>
              </a:rPr>
              <a:t>ELSA Network – Emotional Literacy Support Assistants</a:t>
            </a:r>
            <a:endParaRPr lang="en-GB" dirty="0"/>
          </a:p>
          <a:p>
            <a:r>
              <a:rPr lang="en-GB" dirty="0">
                <a:hlinkClick r:id="rId3"/>
              </a:rPr>
              <a:t>Home (beaconhouse.org.uk)</a:t>
            </a:r>
            <a:endParaRPr lang="en-GB" dirty="0"/>
          </a:p>
          <a:p>
            <a:r>
              <a:rPr lang="en-GB" dirty="0">
                <a:hlinkClick r:id="rId4"/>
              </a:rPr>
              <a:t>Mental Health Resource for Schools &amp; Colleges | Anna Freud Centre</a:t>
            </a:r>
            <a:endParaRPr lang="en-GB" dirty="0"/>
          </a:p>
          <a:p>
            <a:r>
              <a:rPr lang="en-GB" dirty="0">
                <a:hlinkClick r:id="rId5"/>
              </a:rPr>
              <a:t>meddwl.org • </a:t>
            </a:r>
            <a:r>
              <a:rPr lang="en-GB" dirty="0" err="1">
                <a:hlinkClick r:id="rId5"/>
              </a:rPr>
              <a:t>Meddyliau</a:t>
            </a:r>
            <a:r>
              <a:rPr lang="en-GB" dirty="0">
                <a:hlinkClick r:id="rId5"/>
              </a:rPr>
              <a:t> </a:t>
            </a:r>
            <a:r>
              <a:rPr lang="en-GB" dirty="0" err="1">
                <a:hlinkClick r:id="rId5"/>
              </a:rPr>
              <a:t>ar</a:t>
            </a:r>
            <a:r>
              <a:rPr lang="en-GB" dirty="0">
                <a:hlinkClick r:id="rId5"/>
              </a:rPr>
              <a:t> Iechyd Meddwl</a:t>
            </a:r>
            <a:endParaRPr lang="en-GB" dirty="0"/>
          </a:p>
          <a:p>
            <a:r>
              <a:rPr lang="en-GB" dirty="0">
                <a:hlinkClick r:id="rId6"/>
              </a:rPr>
              <a:t>NEST (mental health and wellbeing): summary report | GOV.WALES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8AF87-802A-49AB-9F0E-1B796D990A8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Hwb network – ELSA sir Gar</a:t>
            </a:r>
          </a:p>
          <a:p>
            <a:r>
              <a:rPr lang="en-GB" dirty="0">
                <a:hlinkClick r:id="rId7"/>
              </a:rPr>
              <a:t>Free social work resources &amp; tools for direct work with children and adults (socialworkerstoolbox.com)</a:t>
            </a:r>
            <a:endParaRPr lang="en-GB" dirty="0"/>
          </a:p>
          <a:p>
            <a:r>
              <a:rPr lang="en-GB" dirty="0">
                <a:hlinkClick r:id="rId8"/>
              </a:rPr>
              <a:t>Trauma Informed Schools UK</a:t>
            </a:r>
            <a:endParaRPr lang="en-GB" dirty="0"/>
          </a:p>
          <a:p>
            <a:r>
              <a:rPr lang="en-GB" dirty="0" err="1">
                <a:hlinkClick r:id="rId9"/>
              </a:rPr>
              <a:t>YoungMinds</a:t>
            </a:r>
            <a:r>
              <a:rPr lang="en-GB" dirty="0">
                <a:hlinkClick r:id="rId9"/>
              </a:rPr>
              <a:t> | Mental Health Charity For Children And Young People | </a:t>
            </a:r>
            <a:r>
              <a:rPr lang="en-GB" dirty="0" err="1">
                <a:hlinkClick r:id="rId9"/>
              </a:rPr>
              <a:t>YoungMinds</a:t>
            </a:r>
            <a:endParaRPr lang="en-GB" dirty="0"/>
          </a:p>
          <a:p>
            <a:r>
              <a:rPr lang="en-GB" dirty="0">
                <a:hlinkClick r:id="rId10"/>
              </a:rPr>
              <a:t>Tina Rae </a:t>
            </a:r>
            <a:r>
              <a:rPr lang="en-GB" dirty="0" err="1">
                <a:hlinkClick r:id="rId10"/>
              </a:rPr>
              <a:t>Youtube</a:t>
            </a:r>
            <a:r>
              <a:rPr lang="en-GB" dirty="0">
                <a:hlinkClick r:id="rId10"/>
              </a:rPr>
              <a:t> channel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3624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5368" y="2043664"/>
            <a:ext cx="6105194" cy="170670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https://www.elsanetwork.org/</a:t>
            </a:r>
            <a:br>
              <a:rPr lang="en-GB" sz="3200" dirty="0">
                <a:solidFill>
                  <a:srgbClr val="FFFFFF"/>
                </a:solidFill>
              </a:rPr>
            </a:b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43264" y="3429000"/>
            <a:ext cx="5907298" cy="2044148"/>
          </a:xfrm>
        </p:spPr>
        <p:txBody>
          <a:bodyPr>
            <a:normAutofit/>
          </a:bodyPr>
          <a:lstStyle/>
          <a:p>
            <a:r>
              <a:rPr lang="en-GB" sz="2000" dirty="0" err="1">
                <a:solidFill>
                  <a:srgbClr val="FFFFFF"/>
                </a:solidFill>
              </a:rPr>
              <a:t>Arweinydd</a:t>
            </a:r>
            <a:r>
              <a:rPr lang="en-GB" sz="2000" dirty="0">
                <a:solidFill>
                  <a:srgbClr val="FFFFFF"/>
                </a:solidFill>
              </a:rPr>
              <a:t> ELSA Sir </a:t>
            </a:r>
            <a:r>
              <a:rPr lang="en-GB" sz="2000" dirty="0" err="1">
                <a:solidFill>
                  <a:srgbClr val="FFFFFF"/>
                </a:solidFill>
              </a:rPr>
              <a:t>Gâr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Carmarthenshire ELSA Lead   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Dr Helen Davies </a:t>
            </a:r>
          </a:p>
          <a:p>
            <a:r>
              <a:rPr lang="en-GB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HSDavies@carmarthenshire.gov.uk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2819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1117</Words>
  <Application>Microsoft Office PowerPoint</Application>
  <PresentationFormat>Sgrin Lydan</PresentationFormat>
  <Paragraphs>144</Paragraphs>
  <Slides>21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 Carmarthenshire ELSA Sir Gâr  Dr Helen Davies   Gwasanaeth Seicoleg Addysg a Phlant Sir Gâr Carmarthenshire Educational and Child Psychology Service</vt:lpstr>
      <vt:lpstr>Cyd-destun Sir Gâr Carmarthenshire context  ELSAs yn rhan o’r dull ‘ysgol gyfan’ i gwrdd ag anghenion plant a phobl ifanc.  ELSAs are a key part of the ‘whole school approach’ to meeting the emotional and mental wellbeing needs of children and young people.   Enghreifftiau o ddull Ysgol Gyfan? Examples of a Whole school approach?</vt:lpstr>
      <vt:lpstr>Cyfarfodydd TaPaS – deall ein hysgolion  TaPPaS meetings – setting the scene</vt:lpstr>
      <vt:lpstr>Beth yw ELSA?  What is an ELSA?</vt:lpstr>
      <vt:lpstr>Cyd-destun Sir Gâr Carmarthenshire context</vt:lpstr>
      <vt:lpstr>Hyfforddiant ELSA Training</vt:lpstr>
      <vt:lpstr>Modiwlau hyfforddi/ Training modules</vt:lpstr>
      <vt:lpstr>Gweithgaredd/ Activity</vt:lpstr>
      <vt:lpstr>Theorïau Seicolegol / Psychological Theories</vt:lpstr>
      <vt:lpstr>Dechrau arni…  Getting started…</vt:lpstr>
      <vt:lpstr>Asesu / Assess  Self-awareness; Self-regulation; Motivation; Empathy; Social skills </vt:lpstr>
      <vt:lpstr>Asesu drwy arsylwi /  Observational assessment </vt:lpstr>
      <vt:lpstr>esourcePllll</vt:lpstr>
      <vt:lpstr>Cyflwyniad PowerPoint</vt:lpstr>
      <vt:lpstr>Beth y mae ELSA yn gallu cynnig What ELSAs can offer…</vt:lpstr>
      <vt:lpstr>Cyflwyniad PowerPoint</vt:lpstr>
      <vt:lpstr>Manteision i'r ysgol  Benefits to school</vt:lpstr>
      <vt:lpstr>Camsyniadau cyffredin Some common misconceptions</vt:lpstr>
      <vt:lpstr>Casgliad Conclusion</vt:lpstr>
      <vt:lpstr>Adnoddau      Resources</vt:lpstr>
      <vt:lpstr>https://www.elsanetwork.org/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Carmarthenshire   ELSA sir Gâr</dc:title>
  <dc:creator>Helen S Davies</dc:creator>
  <cp:lastModifiedBy>Meryl Bowen</cp:lastModifiedBy>
  <cp:revision>13</cp:revision>
  <dcterms:created xsi:type="dcterms:W3CDTF">2020-09-02T14:10:09Z</dcterms:created>
  <dcterms:modified xsi:type="dcterms:W3CDTF">2025-11-17T07:49:45Z</dcterms:modified>
</cp:coreProperties>
</file>