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0845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47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584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76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477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288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446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752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16615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070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477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3/16/2024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6467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jp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g"/><Relationship Id="rId7" Type="http://schemas.openxmlformats.org/officeDocument/2006/relationships/image" Target="../media/image27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jpg"/><Relationship Id="rId10" Type="http://schemas.openxmlformats.org/officeDocument/2006/relationships/image" Target="../media/image30.jpeg"/><Relationship Id="rId4" Type="http://schemas.openxmlformats.org/officeDocument/2006/relationships/image" Target="../media/image24.jpg"/><Relationship Id="rId9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11001681500099X?ref=pdf_download&amp;fr=RR-2&amp;rr=863cd4d7df9b6405" TargetMode="External"/><Relationship Id="rId2" Type="http://schemas.openxmlformats.org/officeDocument/2006/relationships/hyperlink" Target="https://www.motorcyclespecs.co.za/model/suzu/suzuki_gsx1100f%2088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mpir.ump.edu.my/id/eprint/169/1/INTAKE_PORT_FLOW_STUDY_ON_VARIOUS_CYLINDER_HEAD_USING_FLOWBENC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motorcycle in a garage&#10;&#10;Description automatically generated">
            <a:extLst>
              <a:ext uri="{FF2B5EF4-FFF2-40B4-BE49-F238E27FC236}">
                <a16:creationId xmlns:a16="http://schemas.microsoft.com/office/drawing/2014/main" id="{B1C2A496-5B22-8CC7-DBA8-B7F8D706D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1048" y="0"/>
            <a:ext cx="9144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4F8859-3BF3-CD36-E908-135CD392CA6E}"/>
              </a:ext>
            </a:extLst>
          </p:cNvPr>
          <p:cNvSpPr/>
          <p:nvPr/>
        </p:nvSpPr>
        <p:spPr>
          <a:xfrm>
            <a:off x="3946849" y="345233"/>
            <a:ext cx="1237583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693CC4-ECEA-188C-B2F0-83783319E9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1" y="1181101"/>
            <a:ext cx="4953000" cy="2481974"/>
          </a:xfrm>
        </p:spPr>
        <p:txBody>
          <a:bodyPr>
            <a:normAutofit/>
          </a:bodyPr>
          <a:lstStyle/>
          <a:p>
            <a:r>
              <a:rPr lang="en-GB" dirty="0"/>
              <a:t>GSXF 1100</a:t>
            </a:r>
            <a:br>
              <a:rPr lang="en-GB" dirty="0"/>
            </a:br>
            <a:r>
              <a:rPr lang="en-GB" dirty="0"/>
              <a:t>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5DCC29-45DC-F8DA-C39B-6948BAA4F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518" y="5200474"/>
            <a:ext cx="2679356" cy="1465118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dobe Arabic" panose="02040503050201020203" pitchFamily="18" charset="-78"/>
                <a:ea typeface="ADLaM Display" panose="020F0502020204030204" pitchFamily="2" charset="0"/>
                <a:cs typeface="Adobe Arabic" panose="02040503050201020203" pitchFamily="18" charset="-78"/>
              </a:rPr>
              <a:t>Koa Brook (2203480)</a:t>
            </a:r>
          </a:p>
          <a:p>
            <a:r>
              <a:rPr lang="en-GB" dirty="0">
                <a:latin typeface="Adobe Arabic" panose="02040503050201020203" pitchFamily="18" charset="-78"/>
                <a:ea typeface="ADLaM Display" panose="020F0502020204030204" pitchFamily="2" charset="0"/>
                <a:cs typeface="Adobe Arabic" panose="02040503050201020203" pitchFamily="18" charset="-78"/>
              </a:rPr>
              <a:t>16/03/2024</a:t>
            </a:r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950A2BD0-7DCA-139A-A30B-16D68ACFCFC9}"/>
              </a:ext>
            </a:extLst>
          </p:cNvPr>
          <p:cNvSpPr/>
          <p:nvPr/>
        </p:nvSpPr>
        <p:spPr>
          <a:xfrm rot="18675067">
            <a:off x="1557481" y="-827915"/>
            <a:ext cx="9446711" cy="5242069"/>
          </a:xfrm>
          <a:prstGeom prst="triangle">
            <a:avLst>
              <a:gd name="adj" fmla="val 5112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2E0C409-730D-455F-AA8F-0646ABDB1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3" y="0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01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E884-762B-2158-FB06-FE549E785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3694E-1DCA-5AD3-D62C-71BB61E7F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Initial performance test</a:t>
            </a:r>
          </a:p>
          <a:p>
            <a:r>
              <a:rPr lang="en-GB" dirty="0"/>
              <a:t>Cylinder head skimming</a:t>
            </a:r>
          </a:p>
          <a:p>
            <a:r>
              <a:rPr lang="en-GB" dirty="0"/>
              <a:t>Valve seat and throat cutting</a:t>
            </a:r>
          </a:p>
          <a:p>
            <a:r>
              <a:rPr lang="en-GB" dirty="0"/>
              <a:t>Cylinder head porting</a:t>
            </a:r>
          </a:p>
          <a:p>
            <a:r>
              <a:rPr lang="en-GB" dirty="0"/>
              <a:t>Flow test and results</a:t>
            </a:r>
          </a:p>
          <a:p>
            <a:r>
              <a:rPr lang="en-GB" dirty="0"/>
              <a:t>Additional work</a:t>
            </a:r>
          </a:p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146F91-35DD-84B1-6FF8-B46C9E392DD4}"/>
              </a:ext>
            </a:extLst>
          </p:cNvPr>
          <p:cNvSpPr txBox="1"/>
          <p:nvPr/>
        </p:nvSpPr>
        <p:spPr>
          <a:xfrm>
            <a:off x="8322906" y="312525"/>
            <a:ext cx="38690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Adobe Arabic" panose="02040503050201020203" pitchFamily="18" charset="-78"/>
                <a:cs typeface="Adobe Arabic" panose="02040503050201020203" pitchFamily="18" charset="-78"/>
              </a:rPr>
              <a:t>Team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dobe Arabic" panose="02040503050201020203" pitchFamily="18" charset="-78"/>
                <a:cs typeface="Adobe Arabic" panose="02040503050201020203" pitchFamily="18" charset="-78"/>
              </a:rPr>
              <a:t>Catriona Burn (2203239)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dobe Arabic" panose="02040503050201020203" pitchFamily="18" charset="-78"/>
                <a:cs typeface="Adobe Arabic" panose="02040503050201020203" pitchFamily="18" charset="-78"/>
              </a:rPr>
              <a:t>Megan Gwilym (2200683)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dobe Arabic" panose="02040503050201020203" pitchFamily="18" charset="-78"/>
                <a:cs typeface="Adobe Arabic" panose="02040503050201020203" pitchFamily="18" charset="-78"/>
              </a:rPr>
              <a:t>Timothy Vale (2226401)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dobe Arabic" panose="02040503050201020203" pitchFamily="18" charset="-78"/>
                <a:cs typeface="Adobe Arabic" panose="02040503050201020203" pitchFamily="18" charset="-78"/>
              </a:rPr>
              <a:t>Koa Brook (2203480)</a:t>
            </a:r>
          </a:p>
        </p:txBody>
      </p:sp>
    </p:spTree>
    <p:extLst>
      <p:ext uri="{BB962C8B-B14F-4D97-AF65-F5344CB8AC3E}">
        <p14:creationId xmlns:p14="http://schemas.microsoft.com/office/powerpoint/2010/main" val="3880665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0ED4C-7776-F543-952D-87577BE21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98440"/>
            <a:ext cx="9905999" cy="1360898"/>
          </a:xfrm>
        </p:spPr>
        <p:txBody>
          <a:bodyPr/>
          <a:lstStyle/>
          <a:p>
            <a:r>
              <a:rPr lang="en-GB" u="sng" dirty="0"/>
              <a:t>Initial performance test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AD3BD69-13A4-D56D-CBD3-B7C46EB37B3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9058" y="2678768"/>
            <a:ext cx="3722531" cy="279189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F2983D-E80C-7AF7-6FF3-B319A47B1C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06951" y="1817539"/>
            <a:ext cx="4798980" cy="4142021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Initial results</a:t>
            </a:r>
          </a:p>
          <a:p>
            <a:pPr marL="0" indent="0">
              <a:buNone/>
            </a:pPr>
            <a:r>
              <a:rPr lang="en-GB" dirty="0"/>
              <a:t>Torque 107 Nm @ 6,870 RPM</a:t>
            </a:r>
          </a:p>
          <a:p>
            <a:pPr marL="0" indent="0">
              <a:buNone/>
            </a:pPr>
            <a:r>
              <a:rPr lang="en-GB" dirty="0"/>
              <a:t>Power at wheel 85.16 kW @ 9435 RPM</a:t>
            </a:r>
          </a:p>
          <a:p>
            <a:pPr marL="0" indent="0">
              <a:buNone/>
            </a:pPr>
            <a:r>
              <a:rPr lang="en-GB" dirty="0"/>
              <a:t>Power at crank 95.45 kW @ 9435 RPM</a:t>
            </a:r>
          </a:p>
          <a:p>
            <a:pPr marL="0" indent="0">
              <a:buNone/>
            </a:pPr>
            <a:r>
              <a:rPr lang="en-GB" u="sng" dirty="0"/>
              <a:t>Stock figures 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Correia, no date</a:t>
            </a:r>
            <a:r>
              <a:rPr lang="en-GB" u="sng" dirty="0"/>
              <a:t>)</a:t>
            </a:r>
          </a:p>
          <a:p>
            <a:pPr marL="0" indent="0">
              <a:buNone/>
            </a:pPr>
            <a:r>
              <a:rPr lang="en-GB" dirty="0"/>
              <a:t>Power at wheel 97.5 kW @ 10,000 RPM</a:t>
            </a:r>
          </a:p>
          <a:p>
            <a:pPr marL="0" indent="0">
              <a:buNone/>
            </a:pPr>
            <a:r>
              <a:rPr lang="en-GB" dirty="0"/>
              <a:t>Power at crank 99.1 kW @ 10,000 RPM</a:t>
            </a:r>
          </a:p>
          <a:p>
            <a:pPr marL="0" indent="0">
              <a:buNone/>
            </a:pPr>
            <a:r>
              <a:rPr lang="en-GB" dirty="0"/>
              <a:t>112Nm @ 7,000 RPM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12DB24-D4DA-3ECA-8713-2C43CE308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6821" y="2179175"/>
            <a:ext cx="2786196" cy="3710923"/>
          </a:xfrm>
          <a:prstGeom prst="rect">
            <a:avLst/>
          </a:prstGeom>
        </p:spPr>
      </p:pic>
      <p:pic>
        <p:nvPicPr>
          <p:cNvPr id="7" name="Picture 6" descr="A motorcycle in a garage&#10;&#10;Description automatically generated">
            <a:extLst>
              <a:ext uri="{FF2B5EF4-FFF2-40B4-BE49-F238E27FC236}">
                <a16:creationId xmlns:a16="http://schemas.microsoft.com/office/drawing/2014/main" id="{BBFF0C63-1FD5-2B05-1F19-5919F6B0E5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231" y="294609"/>
            <a:ext cx="2378919" cy="178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782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12594-DE66-A87E-F32D-8A4BA09FF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Cylinder head skimming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85A90-DB1C-815E-7CE4-FCB05EC94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9951" y="2332026"/>
            <a:ext cx="4506686" cy="3567118"/>
          </a:xfrm>
        </p:spPr>
        <p:txBody>
          <a:bodyPr/>
          <a:lstStyle/>
          <a:p>
            <a:r>
              <a:rPr lang="en-GB" dirty="0"/>
              <a:t>Valve-piston clearance was over 3mm for both intake and exhaust valves</a:t>
            </a:r>
          </a:p>
          <a:p>
            <a:r>
              <a:rPr lang="en-GB" dirty="0"/>
              <a:t>1.6mm to cooling fin</a:t>
            </a:r>
          </a:p>
          <a:p>
            <a:r>
              <a:rPr lang="en-GB" dirty="0"/>
              <a:t>1.3mm deemed reasonable by team</a:t>
            </a:r>
          </a:p>
          <a:p>
            <a:r>
              <a:rPr lang="en-GB" dirty="0"/>
              <a:t>Static compression ratio change from 10.0 : 1 to 11.9 :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A984CD-9622-7170-41DD-7A78784DE4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0" t="27222" r="74062" b="13982"/>
          <a:stretch/>
        </p:blipFill>
        <p:spPr>
          <a:xfrm>
            <a:off x="9848849" y="1080865"/>
            <a:ext cx="2124076" cy="522785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34D1654-6692-ACFC-B09D-E2ABEFDEB795}"/>
              </a:ext>
            </a:extLst>
          </p:cNvPr>
          <p:cNvSpPr/>
          <p:nvPr/>
        </p:nvSpPr>
        <p:spPr>
          <a:xfrm>
            <a:off x="9848849" y="4848225"/>
            <a:ext cx="2124076" cy="20955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AE7B12-4403-BAC6-2305-E6B4685A0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74" y="2733522"/>
            <a:ext cx="4020255" cy="2827523"/>
          </a:xfrm>
          <a:prstGeom prst="rect">
            <a:avLst/>
          </a:prstGeom>
        </p:spPr>
      </p:pic>
      <p:sp>
        <p:nvSpPr>
          <p:cNvPr id="9" name="Text Box 2">
            <a:extLst>
              <a:ext uri="{FF2B5EF4-FFF2-40B4-BE49-F238E27FC236}">
                <a16:creationId xmlns:a16="http://schemas.microsoft.com/office/drawing/2014/main" id="{B2FF0A72-1F75-4088-9872-249948F364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714" y="2331461"/>
            <a:ext cx="2976270" cy="35478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(V. Hariram , R. 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Vagesh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Shangar</a:t>
            </a: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,2015)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machine with a cylinder head&#10;&#10;Description automatically generated with medium confidence">
            <a:extLst>
              <a:ext uri="{FF2B5EF4-FFF2-40B4-BE49-F238E27FC236}">
                <a16:creationId xmlns:a16="http://schemas.microsoft.com/office/drawing/2014/main" id="{B12B3787-5D77-E336-4BEC-E0F3093309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9202" y="442347"/>
            <a:ext cx="2388648" cy="179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89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E45E-42A9-AE5D-CF39-BDEEF8594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07309"/>
            <a:ext cx="9905999" cy="1360898"/>
          </a:xfrm>
        </p:spPr>
        <p:txBody>
          <a:bodyPr/>
          <a:lstStyle/>
          <a:p>
            <a:r>
              <a:rPr lang="en-GB" dirty="0"/>
              <a:t>Valve seat and throat cutting</a:t>
            </a:r>
          </a:p>
        </p:txBody>
      </p:sp>
      <p:pic>
        <p:nvPicPr>
          <p:cNvPr id="10" name="Content Placeholder 9" descr="A close-up of an object&#10;&#10;Description automatically generated">
            <a:extLst>
              <a:ext uri="{FF2B5EF4-FFF2-40B4-BE49-F238E27FC236}">
                <a16:creationId xmlns:a16="http://schemas.microsoft.com/office/drawing/2014/main" id="{1944C2EC-B918-7455-B5C3-D11C380CE2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30" t="20344" r="-1" b="55249"/>
          <a:stretch/>
        </p:blipFill>
        <p:spPr>
          <a:xfrm>
            <a:off x="8956998" y="1544808"/>
            <a:ext cx="2167350" cy="1246797"/>
          </a:xfr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66506A64-2CC9-A6C1-B8CB-60F9BD31C6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76" t="35927" r="31398" b="28146"/>
          <a:stretch/>
        </p:blipFill>
        <p:spPr bwMode="auto">
          <a:xfrm>
            <a:off x="134062" y="3594731"/>
            <a:ext cx="3673151" cy="19939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79C67F-C450-9D64-C26C-CFE80EF303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213" y="3594731"/>
            <a:ext cx="2134766" cy="19937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577F0C-1E48-6ED3-0063-984036B08B5F}"/>
              </a:ext>
            </a:extLst>
          </p:cNvPr>
          <p:cNvSpPr txBox="1"/>
          <p:nvPr/>
        </p:nvSpPr>
        <p:spPr>
          <a:xfrm>
            <a:off x="846755" y="2884531"/>
            <a:ext cx="3753238" cy="36933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(MOHD TAUFIK BIN ABD KADIR, 2008</a:t>
            </a: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dirty="0"/>
          </a:p>
        </p:txBody>
      </p:sp>
      <p:pic>
        <p:nvPicPr>
          <p:cNvPr id="12" name="Picture 11" descr="A close up of a metal pipe&#10;&#10;Description automatically generated">
            <a:extLst>
              <a:ext uri="{FF2B5EF4-FFF2-40B4-BE49-F238E27FC236}">
                <a16:creationId xmlns:a16="http://schemas.microsoft.com/office/drawing/2014/main" id="{A8572874-D387-9109-3BA8-F1C70F0DDD8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20" t="17945" r="9090" b="58425"/>
          <a:stretch/>
        </p:blipFill>
        <p:spPr>
          <a:xfrm>
            <a:off x="8956998" y="209996"/>
            <a:ext cx="2167350" cy="11555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F875342-819C-ECC1-E872-98E6C3D56C8F}"/>
              </a:ext>
            </a:extLst>
          </p:cNvPr>
          <p:cNvSpPr txBox="1"/>
          <p:nvPr/>
        </p:nvSpPr>
        <p:spPr>
          <a:xfrm>
            <a:off x="6568751" y="2884531"/>
            <a:ext cx="4776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Three angle valve seats (30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°,45°,60°</a:t>
            </a:r>
            <a:r>
              <a:rPr lang="en-GB" dirty="0"/>
              <a:t>) on both intake and exhaust, to reduce turbulence when the air is entering/exiting the cylinder as the direction of flow changes more gradually. Port throat cut to 87% of valve head diameter (21.75mm exhaust, 24mm inlet) to allow a better distribution of air across the valve and lower pressure changes.</a:t>
            </a:r>
          </a:p>
        </p:txBody>
      </p:sp>
    </p:spTree>
    <p:extLst>
      <p:ext uri="{BB962C8B-B14F-4D97-AF65-F5344CB8AC3E}">
        <p14:creationId xmlns:p14="http://schemas.microsoft.com/office/powerpoint/2010/main" val="20067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BB6C4-6A8D-5B3D-BE83-7C547E2F7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Cylinder head porting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F8FB31-D6EE-5AD9-1DA1-E63CAA8018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41981" y="2032040"/>
            <a:ext cx="4798980" cy="2082760"/>
          </a:xfrm>
        </p:spPr>
        <p:txBody>
          <a:bodyPr/>
          <a:lstStyle/>
          <a:p>
            <a:r>
              <a:rPr lang="en-GB" dirty="0"/>
              <a:t>Reduce air friction with wall of the ports</a:t>
            </a:r>
          </a:p>
          <a:p>
            <a:r>
              <a:rPr lang="en-GB" dirty="0"/>
              <a:t>Reduce turbulence from the bend in the port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EE71E5-EB23-0B80-27A3-E1A27ED0FF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60" y="2618129"/>
            <a:ext cx="1978926" cy="20827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01D5CC-FE72-9560-2009-F3D12AA83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6939" y="4352220"/>
            <a:ext cx="3676207" cy="19935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B7D859C-FCB8-8E72-D1B8-F1BD18F98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3146" y="4352220"/>
            <a:ext cx="2133785" cy="19935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78DBAC-20AD-86A0-158E-A422FDEB322B}"/>
              </a:ext>
            </a:extLst>
          </p:cNvPr>
          <p:cNvSpPr txBox="1"/>
          <p:nvPr/>
        </p:nvSpPr>
        <p:spPr>
          <a:xfrm>
            <a:off x="5800144" y="3864178"/>
            <a:ext cx="3753238" cy="36933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(MOHD TAUFIK BIN ABD KADIR, 2008</a:t>
            </a: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dirty="0"/>
          </a:p>
        </p:txBody>
      </p:sp>
      <p:pic>
        <p:nvPicPr>
          <p:cNvPr id="10" name="Picture 9" descr="A person using a drill to polish a engine&#10;&#10;Description automatically generated">
            <a:extLst>
              <a:ext uri="{FF2B5EF4-FFF2-40B4-BE49-F238E27FC236}">
                <a16:creationId xmlns:a16="http://schemas.microsoft.com/office/drawing/2014/main" id="{69746A5E-9BEB-050A-85F5-79F7C7C334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6866" y="186057"/>
            <a:ext cx="2144750" cy="1608563"/>
          </a:xfrm>
          <a:prstGeom prst="rect">
            <a:avLst/>
          </a:prstGeom>
        </p:spPr>
      </p:pic>
      <p:pic>
        <p:nvPicPr>
          <p:cNvPr id="2050" name="Picture 2" descr="shared image">
            <a:extLst>
              <a:ext uri="{FF2B5EF4-FFF2-40B4-BE49-F238E27FC236}">
                <a16:creationId xmlns:a16="http://schemas.microsoft.com/office/drawing/2014/main" id="{F5A6499D-9974-9141-C085-72DD2B3049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023" y="2639980"/>
            <a:ext cx="2747878" cy="206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138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A794D-FE0A-C961-76A7-62266C533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979" y="110935"/>
            <a:ext cx="9905999" cy="1360898"/>
          </a:xfrm>
        </p:spPr>
        <p:txBody>
          <a:bodyPr/>
          <a:lstStyle/>
          <a:p>
            <a:r>
              <a:rPr lang="en-GB" dirty="0"/>
              <a:t>Flow test (exhaust)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CF3456-8DA4-CCAC-6CD2-7AF7BE3649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10% increase in flow</a:t>
            </a:r>
          </a:p>
          <a:p>
            <a:r>
              <a:rPr lang="en-GB" dirty="0"/>
              <a:t>Increase only seen after 5.5mm valve lift</a:t>
            </a:r>
          </a:p>
          <a:p>
            <a:r>
              <a:rPr lang="en-GB" dirty="0"/>
              <a:t>Same affect seen with flow coefficient</a:t>
            </a:r>
          </a:p>
          <a:p>
            <a:r>
              <a:rPr lang="en-GB" dirty="0"/>
              <a:t>Larger valves and/or valve head modifications could increase low and mid range flow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0B5D5-4FBA-2EA0-11C0-93CEBF288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833" y="1194320"/>
            <a:ext cx="4923567" cy="27034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07D070B-D037-3FCC-8DFF-F2972D0DD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33" y="4043609"/>
            <a:ext cx="4942682" cy="2703456"/>
          </a:xfrm>
          <a:prstGeom prst="rect">
            <a:avLst/>
          </a:prstGeom>
        </p:spPr>
      </p:pic>
      <p:pic>
        <p:nvPicPr>
          <p:cNvPr id="7" name="Picture 6" descr="A machine with a blue handle&#10;&#10;Description automatically generated with medium confidence">
            <a:extLst>
              <a:ext uri="{FF2B5EF4-FFF2-40B4-BE49-F238E27FC236}">
                <a16:creationId xmlns:a16="http://schemas.microsoft.com/office/drawing/2014/main" id="{00BE843B-D4E3-9984-60B9-5D9FAA634F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825" y="248317"/>
            <a:ext cx="1799725" cy="23996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12B87A-1ABB-26E0-9B99-CFA53F9BFC1F}"/>
              </a:ext>
            </a:extLst>
          </p:cNvPr>
          <p:cNvSpPr txBox="1"/>
          <p:nvPr/>
        </p:nvSpPr>
        <p:spPr>
          <a:xfrm>
            <a:off x="5502729" y="6377733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Mark Fall, (November, 2011) </a:t>
            </a:r>
          </a:p>
        </p:txBody>
      </p:sp>
    </p:spTree>
    <p:extLst>
      <p:ext uri="{BB962C8B-B14F-4D97-AF65-F5344CB8AC3E}">
        <p14:creationId xmlns:p14="http://schemas.microsoft.com/office/powerpoint/2010/main" val="3658606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03950-FB0F-499E-6F3A-CD3453CF3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020" y="863604"/>
            <a:ext cx="9905999" cy="1360898"/>
          </a:xfrm>
        </p:spPr>
        <p:txBody>
          <a:bodyPr/>
          <a:lstStyle/>
          <a:p>
            <a:r>
              <a:rPr lang="en-GB" dirty="0"/>
              <a:t>Inlet flow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8D05B7-1F17-80A0-8E55-6E73402055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19.6% increase in flow at max lift</a:t>
            </a:r>
          </a:p>
          <a:p>
            <a:r>
              <a:rPr lang="en-GB" dirty="0"/>
              <a:t>Displays a similar behaviour to the GSXR</a:t>
            </a:r>
          </a:p>
          <a:p>
            <a:r>
              <a:rPr lang="en-GB" dirty="0"/>
              <a:t>Flow coefficient has increased significantly across the tests</a:t>
            </a:r>
          </a:p>
          <a:p>
            <a:r>
              <a:rPr lang="en-GB" dirty="0"/>
              <a:t>Larger valves could increase flow to 160-165 CFM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43A0C3-09BE-F962-B4A1-BFC9E4C5B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840" y="1824469"/>
            <a:ext cx="4448972" cy="24399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B0969E-039D-F727-F7CA-ABEE9AA869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40" y="4365797"/>
            <a:ext cx="4448972" cy="2401571"/>
          </a:xfrm>
          <a:prstGeom prst="rect">
            <a:avLst/>
          </a:prstGeom>
        </p:spPr>
      </p:pic>
      <p:pic>
        <p:nvPicPr>
          <p:cNvPr id="8" name="Picture 7" descr="A machine with a blue tool&#10;&#10;Description automatically generated with medium confidence">
            <a:extLst>
              <a:ext uri="{FF2B5EF4-FFF2-40B4-BE49-F238E27FC236}">
                <a16:creationId xmlns:a16="http://schemas.microsoft.com/office/drawing/2014/main" id="{40EE0697-91BC-11FB-D0A1-C15BACD378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2051" y="160674"/>
            <a:ext cx="1751157" cy="23348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FB3FDA-D611-742E-AC06-13B9028B0994}"/>
              </a:ext>
            </a:extLst>
          </p:cNvPr>
          <p:cNvSpPr txBox="1"/>
          <p:nvPr/>
        </p:nvSpPr>
        <p:spPr>
          <a:xfrm>
            <a:off x="5327606" y="6258122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Mark Fall, (November, 2011) </a:t>
            </a:r>
          </a:p>
        </p:txBody>
      </p:sp>
    </p:spTree>
    <p:extLst>
      <p:ext uri="{BB962C8B-B14F-4D97-AF65-F5344CB8AC3E}">
        <p14:creationId xmlns:p14="http://schemas.microsoft.com/office/powerpoint/2010/main" val="1170003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0A21E-A874-D97D-9580-3FE4D261C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4723" y="0"/>
            <a:ext cx="9905999" cy="1360898"/>
          </a:xfrm>
        </p:spPr>
        <p:txBody>
          <a:bodyPr/>
          <a:lstStyle/>
          <a:p>
            <a:r>
              <a:rPr lang="en-GB" dirty="0"/>
              <a:t>Additional work</a:t>
            </a:r>
          </a:p>
        </p:txBody>
      </p:sp>
      <p:pic>
        <p:nvPicPr>
          <p:cNvPr id="6" name="Content Placeholder 5" descr="A person welding a piece of metal&#10;&#10;Description automatically generated">
            <a:extLst>
              <a:ext uri="{FF2B5EF4-FFF2-40B4-BE49-F238E27FC236}">
                <a16:creationId xmlns:a16="http://schemas.microsoft.com/office/drawing/2014/main" id="{1C5F7D44-7213-A8E7-483E-D1FAD74594F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0878" y="390811"/>
            <a:ext cx="1845468" cy="2460625"/>
          </a:xfrm>
        </p:spPr>
      </p:pic>
      <p:pic>
        <p:nvPicPr>
          <p:cNvPr id="8" name="Content Placeholder 7" descr="A metal frame with screws&#10;&#10;Description automatically generated">
            <a:extLst>
              <a:ext uri="{FF2B5EF4-FFF2-40B4-BE49-F238E27FC236}">
                <a16:creationId xmlns:a16="http://schemas.microsoft.com/office/drawing/2014/main" id="{1C38CC94-E9A4-EDF6-9758-562552F042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837" y="358176"/>
            <a:ext cx="2038350" cy="2717800"/>
          </a:xfrm>
        </p:spPr>
      </p:pic>
      <p:pic>
        <p:nvPicPr>
          <p:cNvPr id="10" name="Picture 9" descr="A metal frame on a table&#10;&#10;Description automatically generated">
            <a:extLst>
              <a:ext uri="{FF2B5EF4-FFF2-40B4-BE49-F238E27FC236}">
                <a16:creationId xmlns:a16="http://schemas.microsoft.com/office/drawing/2014/main" id="{5984E51A-10E2-EF04-23FB-D80CA819AC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7537" y="1045244"/>
            <a:ext cx="2408256" cy="1806192"/>
          </a:xfrm>
          <a:prstGeom prst="rect">
            <a:avLst/>
          </a:prstGeom>
        </p:spPr>
      </p:pic>
      <p:pic>
        <p:nvPicPr>
          <p:cNvPr id="12" name="Picture 11" descr="A metal frame on a table&#10;&#10;Description automatically generated">
            <a:extLst>
              <a:ext uri="{FF2B5EF4-FFF2-40B4-BE49-F238E27FC236}">
                <a16:creationId xmlns:a16="http://schemas.microsoft.com/office/drawing/2014/main" id="{54D6DFFF-444D-F907-2144-4AAD93FA37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372" y="1045244"/>
            <a:ext cx="2896377" cy="21722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2FA5FB5-6BEF-E51C-7F96-C8B62D0A637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703" t="11667" r="16562" b="6944"/>
          <a:stretch/>
        </p:blipFill>
        <p:spPr>
          <a:xfrm>
            <a:off x="156306" y="3495508"/>
            <a:ext cx="2834492" cy="2068513"/>
          </a:xfrm>
          <a:prstGeom prst="rect">
            <a:avLst/>
          </a:prstGeom>
        </p:spPr>
      </p:pic>
      <p:pic>
        <p:nvPicPr>
          <p:cNvPr id="1026" name="Picture 2" descr="shared image">
            <a:extLst>
              <a:ext uri="{FF2B5EF4-FFF2-40B4-BE49-F238E27FC236}">
                <a16:creationId xmlns:a16="http://schemas.microsoft.com/office/drawing/2014/main" id="{E1BB9CE8-C624-4D10-CCF2-49F5DB6472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904" y="3556254"/>
            <a:ext cx="2747866" cy="206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hared image">
            <a:extLst>
              <a:ext uri="{FF2B5EF4-FFF2-40B4-BE49-F238E27FC236}">
                <a16:creationId xmlns:a16="http://schemas.microsoft.com/office/drawing/2014/main" id="{38C5809B-BE24-CA67-34E1-70CD98EE5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729" y="3188561"/>
            <a:ext cx="1764631" cy="235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edia">
            <a:extLst>
              <a:ext uri="{FF2B5EF4-FFF2-40B4-BE49-F238E27FC236}">
                <a16:creationId xmlns:a16="http://schemas.microsoft.com/office/drawing/2014/main" id="{078B6C9D-AAEC-39FC-1042-3FFC5A2F6E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613" y="3290905"/>
            <a:ext cx="1691647" cy="225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edia">
            <a:extLst>
              <a:ext uri="{FF2B5EF4-FFF2-40B4-BE49-F238E27FC236}">
                <a16:creationId xmlns:a16="http://schemas.microsoft.com/office/drawing/2014/main" id="{76C4DB98-F374-F05B-CF11-1F0F6CD16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2219" y="3314480"/>
            <a:ext cx="1467628" cy="195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02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19F52-1249-BFFD-19AA-079AA6E62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4B732-4A03-7DFA-AFEA-B8D042266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996751"/>
            <a:ext cx="9905999" cy="3902393"/>
          </a:xfrm>
        </p:spPr>
        <p:txBody>
          <a:bodyPr>
            <a:normAutofit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Correia, A. (no date) Motorcycle specifications.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https://www.motorcyclespecs.co.za/model/suzu/suzuki_gsx1100f%2088.htm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•V. Hariram , R.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Vagesh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Shangar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(2015) Influence of compression ratio on combustion and performance characteristics of direct injection compression ignition engine (figure 2) </a:t>
            </a:r>
            <a:r>
              <a:rPr lang="en-GB" dirty="0">
                <a:hlinkClick r:id="rId3"/>
              </a:rPr>
              <a:t>Influence of compression ratio on combustion and performance characteristics of direct injection compression ignition engine – ScienceDirect</a:t>
            </a:r>
            <a:endParaRPr lang="en-GB" dirty="0"/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MOHD TAUFIK BIN ABD KADIR, (2008) INTAKE PORT FLOW STUDY ON VARIOUS CYLINDER HEAD USING FLOWBENCH, chapter 2.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Microsoft Word - INTAKE PORT FLOW STUDY ON VARIOUS CYLINDER HEAD USING FLOWBENCH.doc (ump.edu.my)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 Fall,</a:t>
            </a:r>
            <a:r>
              <a:rPr lang="en-GB" sz="1800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(November, 2011) GSXR 1100 Flow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905876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LeftStep">
      <a:dk1>
        <a:srgbClr val="000000"/>
      </a:dk1>
      <a:lt1>
        <a:srgbClr val="FFFFFF"/>
      </a:lt1>
      <a:dk2>
        <a:srgbClr val="2E1B30"/>
      </a:dk2>
      <a:lt2>
        <a:srgbClr val="F0F3F2"/>
      </a:lt2>
      <a:accent1>
        <a:srgbClr val="E7295E"/>
      </a:accent1>
      <a:accent2>
        <a:srgbClr val="D5179B"/>
      </a:accent2>
      <a:accent3>
        <a:srgbClr val="D129E7"/>
      </a:accent3>
      <a:accent4>
        <a:srgbClr val="7117D5"/>
      </a:accent4>
      <a:accent5>
        <a:srgbClr val="372DE7"/>
      </a:accent5>
      <a:accent6>
        <a:srgbClr val="175CD5"/>
      </a:accent6>
      <a:hlink>
        <a:srgbClr val="349C7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496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Adobe Arabic</vt:lpstr>
      <vt:lpstr>Arial</vt:lpstr>
      <vt:lpstr>Calibri</vt:lpstr>
      <vt:lpstr>Walbaum Display</vt:lpstr>
      <vt:lpstr>RegattaVTI</vt:lpstr>
      <vt:lpstr>GSXF 1100 project</vt:lpstr>
      <vt:lpstr>Contents</vt:lpstr>
      <vt:lpstr>Initial performance test</vt:lpstr>
      <vt:lpstr>Cylinder head skimming</vt:lpstr>
      <vt:lpstr>Valve seat and throat cutting</vt:lpstr>
      <vt:lpstr>Cylinder head porting</vt:lpstr>
      <vt:lpstr>Flow test (exhaust) </vt:lpstr>
      <vt:lpstr>Inlet flow</vt:lpstr>
      <vt:lpstr>Additional work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GSXF 1100 project</dc:title>
  <dc:creator>Koa Brook (2203480)</dc:creator>
  <cp:lastModifiedBy>Koa Brook (2203480)</cp:lastModifiedBy>
  <cp:revision>5</cp:revision>
  <dcterms:created xsi:type="dcterms:W3CDTF">2024-03-13T13:23:31Z</dcterms:created>
  <dcterms:modified xsi:type="dcterms:W3CDTF">2024-03-16T16:42:34Z</dcterms:modified>
</cp:coreProperties>
</file>