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8"/>
  </p:notesMasterIdLst>
  <p:sldIdLst>
    <p:sldId id="256" r:id="rId2"/>
    <p:sldId id="257" r:id="rId3"/>
    <p:sldId id="258" r:id="rId4"/>
    <p:sldId id="261" r:id="rId5"/>
    <p:sldId id="262" r:id="rId6"/>
    <p:sldId id="263" r:id="rId7"/>
    <p:sldId id="264" r:id="rId8"/>
    <p:sldId id="265" r:id="rId9"/>
    <p:sldId id="266" r:id="rId10"/>
    <p:sldId id="267" r:id="rId11"/>
    <p:sldId id="268" r:id="rId12"/>
    <p:sldId id="269"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289" r:id="rId32"/>
    <p:sldId id="290" r:id="rId33"/>
    <p:sldId id="291" r:id="rId34"/>
    <p:sldId id="292" r:id="rId35"/>
    <p:sldId id="293" r:id="rId36"/>
    <p:sldId id="294" r:id="rId37"/>
  </p:sldIdLst>
  <p:sldSz cx="18288000" cy="10287000"/>
  <p:notesSz cx="6858000" cy="9144000"/>
  <p:embeddedFontLst>
    <p:embeddedFont>
      <p:font typeface="Aptos Black" panose="020B0004020202020204" pitchFamily="34" charset="0"/>
      <p:bold r:id="rId39"/>
      <p:boldItalic r:id="rId40"/>
    </p:embeddedFont>
    <p:embeddedFont>
      <p:font typeface="Canva Sans Bold" panose="020B0604020202020204" charset="0"/>
      <p:regular r:id="rId41"/>
    </p:embeddedFont>
    <p:embeddedFont>
      <p:font typeface="Glacial Indifference" panose="020B0604020202020204" charset="0"/>
      <p:regular r:id="rId42"/>
    </p:embeddedFont>
    <p:embeddedFont>
      <p:font typeface="Glacial Indifference Bold" panose="020B0604020202020204" charset="0"/>
      <p:regular r:id="rId43"/>
    </p:embeddedFont>
    <p:embeddedFont>
      <p:font typeface="Glacial Indifference Bold Italics" panose="020B0604020202020204" charset="0"/>
      <p:regular r:id="rId44"/>
    </p:embeddedFont>
    <p:embeddedFont>
      <p:font typeface="Glacial Indifference Italics" panose="020B0604020202020204" charset="0"/>
      <p:regular r:id="rId4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1225" autoAdjust="0"/>
  </p:normalViewPr>
  <p:slideViewPr>
    <p:cSldViewPr>
      <p:cViewPr>
        <p:scale>
          <a:sx n="40" d="100"/>
          <a:sy n="40" d="100"/>
        </p:scale>
        <p:origin x="472" y="3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4.fntdata"/><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2.fntdata"/><Relationship Id="rId45"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5.fntdata"/><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196CDB09-D528-4188-8254-6056082A4E1E}"/>
    <pc:docChg chg="undo custSel delSld modSld">
      <pc:chgData name="Cerys Davies" userId="61e71dc1-9594-4277-b52b-4420989f68ee" providerId="ADAL" clId="{196CDB09-D528-4188-8254-6056082A4E1E}" dt="2025-09-04T21:22:32.071" v="17" actId="1076"/>
      <pc:docMkLst>
        <pc:docMk/>
      </pc:docMkLst>
      <pc:sldChg chg="addSp delSp mod">
        <pc:chgData name="Cerys Davies" userId="61e71dc1-9594-4277-b52b-4420989f68ee" providerId="ADAL" clId="{196CDB09-D528-4188-8254-6056082A4E1E}" dt="2025-09-04T21:00:13.486" v="2" actId="478"/>
        <pc:sldMkLst>
          <pc:docMk/>
          <pc:sldMk cId="0" sldId="256"/>
        </pc:sldMkLst>
      </pc:sldChg>
      <pc:sldChg chg="modSp del mod">
        <pc:chgData name="Cerys Davies" userId="61e71dc1-9594-4277-b52b-4420989f68ee" providerId="ADAL" clId="{196CDB09-D528-4188-8254-6056082A4E1E}" dt="2025-09-04T21:03:51.087" v="4" actId="47"/>
        <pc:sldMkLst>
          <pc:docMk/>
          <pc:sldMk cId="0" sldId="259"/>
        </pc:sldMkLst>
      </pc:sldChg>
      <pc:sldChg chg="del">
        <pc:chgData name="Cerys Davies" userId="61e71dc1-9594-4277-b52b-4420989f68ee" providerId="ADAL" clId="{196CDB09-D528-4188-8254-6056082A4E1E}" dt="2025-09-04T21:03:53.482" v="5" actId="47"/>
        <pc:sldMkLst>
          <pc:docMk/>
          <pc:sldMk cId="0" sldId="260"/>
        </pc:sldMkLst>
      </pc:sldChg>
      <pc:sldChg chg="delSp modSp mod">
        <pc:chgData name="Cerys Davies" userId="61e71dc1-9594-4277-b52b-4420989f68ee" providerId="ADAL" clId="{196CDB09-D528-4188-8254-6056082A4E1E}" dt="2025-09-04T21:04:51.815" v="8" actId="478"/>
        <pc:sldMkLst>
          <pc:docMk/>
          <pc:sldMk cId="0" sldId="263"/>
        </pc:sldMkLst>
      </pc:sldChg>
      <pc:sldChg chg="delSp modSp mod">
        <pc:chgData name="Cerys Davies" userId="61e71dc1-9594-4277-b52b-4420989f68ee" providerId="ADAL" clId="{196CDB09-D528-4188-8254-6056082A4E1E}" dt="2025-09-04T21:05:23.244" v="11" actId="478"/>
        <pc:sldMkLst>
          <pc:docMk/>
          <pc:sldMk cId="0" sldId="265"/>
        </pc:sldMkLst>
      </pc:sldChg>
      <pc:sldChg chg="modSp mod">
        <pc:chgData name="Cerys Davies" userId="61e71dc1-9594-4277-b52b-4420989f68ee" providerId="ADAL" clId="{196CDB09-D528-4188-8254-6056082A4E1E}" dt="2025-09-04T21:05:33.013" v="13" actId="20577"/>
        <pc:sldMkLst>
          <pc:docMk/>
          <pc:sldMk cId="0" sldId="266"/>
        </pc:sldMkLst>
      </pc:sldChg>
      <pc:sldChg chg="modSp mod">
        <pc:chgData name="Cerys Davies" userId="61e71dc1-9594-4277-b52b-4420989f68ee" providerId="ADAL" clId="{196CDB09-D528-4188-8254-6056082A4E1E}" dt="2025-09-04T21:12:05.275" v="15" actId="20577"/>
        <pc:sldMkLst>
          <pc:docMk/>
          <pc:sldMk cId="0" sldId="281"/>
        </pc:sldMkLst>
      </pc:sldChg>
      <pc:sldChg chg="modSp mod">
        <pc:chgData name="Cerys Davies" userId="61e71dc1-9594-4277-b52b-4420989f68ee" providerId="ADAL" clId="{196CDB09-D528-4188-8254-6056082A4E1E}" dt="2025-09-04T21:22:32.071" v="17" actId="1076"/>
        <pc:sldMkLst>
          <pc:docMk/>
          <pc:sldMk cId="0" sldId="291"/>
        </pc:sldMkLst>
      </pc:sldChg>
    </pc:docChg>
  </pc:docChgLst>
  <pc:docChgLst>
    <pc:chgData name="Cerys Davies" userId="61e71dc1-9594-4277-b52b-4420989f68ee" providerId="ADAL" clId="{3B485C7C-45D8-4EB3-8C2D-69DA50537EB2}"/>
    <pc:docChg chg="modSld">
      <pc:chgData name="Cerys Davies" userId="61e71dc1-9594-4277-b52b-4420989f68ee" providerId="ADAL" clId="{3B485C7C-45D8-4EB3-8C2D-69DA50537EB2}" dt="2025-10-12T12:40:41.801" v="23" actId="6549"/>
      <pc:docMkLst>
        <pc:docMk/>
      </pc:docMkLst>
      <pc:sldChg chg="modNotesTx">
        <pc:chgData name="Cerys Davies" userId="61e71dc1-9594-4277-b52b-4420989f68ee" providerId="ADAL" clId="{3B485C7C-45D8-4EB3-8C2D-69DA50537EB2}" dt="2025-10-12T12:40:41.801" v="23" actId="6549"/>
        <pc:sldMkLst>
          <pc:docMk/>
          <pc:sldMk cId="0" sldId="261"/>
        </pc:sldMkLst>
      </pc:sldChg>
      <pc:sldChg chg="modNotesTx">
        <pc:chgData name="Cerys Davies" userId="61e71dc1-9594-4277-b52b-4420989f68ee" providerId="ADAL" clId="{3B485C7C-45D8-4EB3-8C2D-69DA50537EB2}" dt="2025-10-12T12:40:33.185" v="22" actId="6549"/>
        <pc:sldMkLst>
          <pc:docMk/>
          <pc:sldMk cId="0" sldId="262"/>
        </pc:sldMkLst>
      </pc:sldChg>
      <pc:sldChg chg="modNotesTx">
        <pc:chgData name="Cerys Davies" userId="61e71dc1-9594-4277-b52b-4420989f68ee" providerId="ADAL" clId="{3B485C7C-45D8-4EB3-8C2D-69DA50537EB2}" dt="2025-10-12T12:40:27.108" v="21" actId="6549"/>
        <pc:sldMkLst>
          <pc:docMk/>
          <pc:sldMk cId="0" sldId="263"/>
        </pc:sldMkLst>
      </pc:sldChg>
      <pc:sldChg chg="modNotesTx">
        <pc:chgData name="Cerys Davies" userId="61e71dc1-9594-4277-b52b-4420989f68ee" providerId="ADAL" clId="{3B485C7C-45D8-4EB3-8C2D-69DA50537EB2}" dt="2025-10-12T12:40:21.259" v="20" actId="6549"/>
        <pc:sldMkLst>
          <pc:docMk/>
          <pc:sldMk cId="0" sldId="264"/>
        </pc:sldMkLst>
      </pc:sldChg>
      <pc:sldChg chg="modNotesTx">
        <pc:chgData name="Cerys Davies" userId="61e71dc1-9594-4277-b52b-4420989f68ee" providerId="ADAL" clId="{3B485C7C-45D8-4EB3-8C2D-69DA50537EB2}" dt="2025-10-12T12:40:12.495" v="19" actId="6549"/>
        <pc:sldMkLst>
          <pc:docMk/>
          <pc:sldMk cId="0" sldId="265"/>
        </pc:sldMkLst>
      </pc:sldChg>
      <pc:sldChg chg="modNotesTx">
        <pc:chgData name="Cerys Davies" userId="61e71dc1-9594-4277-b52b-4420989f68ee" providerId="ADAL" clId="{3B485C7C-45D8-4EB3-8C2D-69DA50537EB2}" dt="2025-10-12T12:40:05.963" v="18" actId="6549"/>
        <pc:sldMkLst>
          <pc:docMk/>
          <pc:sldMk cId="0" sldId="266"/>
        </pc:sldMkLst>
      </pc:sldChg>
      <pc:sldChg chg="modNotesTx">
        <pc:chgData name="Cerys Davies" userId="61e71dc1-9594-4277-b52b-4420989f68ee" providerId="ADAL" clId="{3B485C7C-45D8-4EB3-8C2D-69DA50537EB2}" dt="2025-10-12T12:39:58.522" v="17" actId="6549"/>
        <pc:sldMkLst>
          <pc:docMk/>
          <pc:sldMk cId="0" sldId="267"/>
        </pc:sldMkLst>
      </pc:sldChg>
      <pc:sldChg chg="modNotesTx">
        <pc:chgData name="Cerys Davies" userId="61e71dc1-9594-4277-b52b-4420989f68ee" providerId="ADAL" clId="{3B485C7C-45D8-4EB3-8C2D-69DA50537EB2}" dt="2025-10-12T12:39:51.783" v="16" actId="6549"/>
        <pc:sldMkLst>
          <pc:docMk/>
          <pc:sldMk cId="0" sldId="268"/>
        </pc:sldMkLst>
      </pc:sldChg>
      <pc:sldChg chg="modNotesTx">
        <pc:chgData name="Cerys Davies" userId="61e71dc1-9594-4277-b52b-4420989f68ee" providerId="ADAL" clId="{3B485C7C-45D8-4EB3-8C2D-69DA50537EB2}" dt="2025-10-12T12:39:41.746" v="15" actId="6549"/>
        <pc:sldMkLst>
          <pc:docMk/>
          <pc:sldMk cId="0" sldId="269"/>
        </pc:sldMkLst>
      </pc:sldChg>
      <pc:sldChg chg="modNotesTx">
        <pc:chgData name="Cerys Davies" userId="61e71dc1-9594-4277-b52b-4420989f68ee" providerId="ADAL" clId="{3B485C7C-45D8-4EB3-8C2D-69DA50537EB2}" dt="2025-10-12T12:39:17.165" v="14" actId="6549"/>
        <pc:sldMkLst>
          <pc:docMk/>
          <pc:sldMk cId="0" sldId="270"/>
        </pc:sldMkLst>
      </pc:sldChg>
      <pc:sldChg chg="modNotesTx">
        <pc:chgData name="Cerys Davies" userId="61e71dc1-9594-4277-b52b-4420989f68ee" providerId="ADAL" clId="{3B485C7C-45D8-4EB3-8C2D-69DA50537EB2}" dt="2025-10-12T12:38:47.193" v="13" actId="6549"/>
        <pc:sldMkLst>
          <pc:docMk/>
          <pc:sldMk cId="0" sldId="279"/>
        </pc:sldMkLst>
      </pc:sldChg>
      <pc:sldChg chg="modNotesTx">
        <pc:chgData name="Cerys Davies" userId="61e71dc1-9594-4277-b52b-4420989f68ee" providerId="ADAL" clId="{3B485C7C-45D8-4EB3-8C2D-69DA50537EB2}" dt="2025-10-12T12:38:37.780" v="12" actId="6549"/>
        <pc:sldMkLst>
          <pc:docMk/>
          <pc:sldMk cId="0" sldId="281"/>
        </pc:sldMkLst>
      </pc:sldChg>
      <pc:sldChg chg="modNotesTx">
        <pc:chgData name="Cerys Davies" userId="61e71dc1-9594-4277-b52b-4420989f68ee" providerId="ADAL" clId="{3B485C7C-45D8-4EB3-8C2D-69DA50537EB2}" dt="2025-10-12T12:38:32.002" v="11" actId="6549"/>
        <pc:sldMkLst>
          <pc:docMk/>
          <pc:sldMk cId="0" sldId="282"/>
        </pc:sldMkLst>
      </pc:sldChg>
      <pc:sldChg chg="modNotesTx">
        <pc:chgData name="Cerys Davies" userId="61e71dc1-9594-4277-b52b-4420989f68ee" providerId="ADAL" clId="{3B485C7C-45D8-4EB3-8C2D-69DA50537EB2}" dt="2025-10-12T12:38:13.233" v="10" actId="6549"/>
        <pc:sldMkLst>
          <pc:docMk/>
          <pc:sldMk cId="0" sldId="283"/>
        </pc:sldMkLst>
      </pc:sldChg>
      <pc:sldChg chg="modNotesTx">
        <pc:chgData name="Cerys Davies" userId="61e71dc1-9594-4277-b52b-4420989f68ee" providerId="ADAL" clId="{3B485C7C-45D8-4EB3-8C2D-69DA50537EB2}" dt="2025-10-12T12:38:04.378" v="9" actId="6549"/>
        <pc:sldMkLst>
          <pc:docMk/>
          <pc:sldMk cId="0" sldId="284"/>
        </pc:sldMkLst>
      </pc:sldChg>
      <pc:sldChg chg="modNotesTx">
        <pc:chgData name="Cerys Davies" userId="61e71dc1-9594-4277-b52b-4420989f68ee" providerId="ADAL" clId="{3B485C7C-45D8-4EB3-8C2D-69DA50537EB2}" dt="2025-10-12T12:36:30.083" v="8" actId="6549"/>
        <pc:sldMkLst>
          <pc:docMk/>
          <pc:sldMk cId="0" sldId="286"/>
        </pc:sldMkLst>
      </pc:sldChg>
      <pc:sldChg chg="modNotesTx">
        <pc:chgData name="Cerys Davies" userId="61e71dc1-9594-4277-b52b-4420989f68ee" providerId="ADAL" clId="{3B485C7C-45D8-4EB3-8C2D-69DA50537EB2}" dt="2025-10-12T12:36:20.107" v="6" actId="6549"/>
        <pc:sldMkLst>
          <pc:docMk/>
          <pc:sldMk cId="0" sldId="287"/>
        </pc:sldMkLst>
      </pc:sldChg>
      <pc:sldChg chg="modNotesTx">
        <pc:chgData name="Cerys Davies" userId="61e71dc1-9594-4277-b52b-4420989f68ee" providerId="ADAL" clId="{3B485C7C-45D8-4EB3-8C2D-69DA50537EB2}" dt="2025-10-12T12:36:07.293" v="4" actId="6549"/>
        <pc:sldMkLst>
          <pc:docMk/>
          <pc:sldMk cId="0" sldId="288"/>
        </pc:sldMkLst>
      </pc:sldChg>
      <pc:sldChg chg="modNotesTx">
        <pc:chgData name="Cerys Davies" userId="61e71dc1-9594-4277-b52b-4420989f68ee" providerId="ADAL" clId="{3B485C7C-45D8-4EB3-8C2D-69DA50537EB2}" dt="2025-10-12T12:35:50.732" v="3" actId="6549"/>
        <pc:sldMkLst>
          <pc:docMk/>
          <pc:sldMk cId="0" sldId="289"/>
        </pc:sldMkLst>
      </pc:sldChg>
      <pc:sldChg chg="modNotesTx">
        <pc:chgData name="Cerys Davies" userId="61e71dc1-9594-4277-b52b-4420989f68ee" providerId="ADAL" clId="{3B485C7C-45D8-4EB3-8C2D-69DA50537EB2}" dt="2025-10-12T12:35:20.234" v="2" actId="6549"/>
        <pc:sldMkLst>
          <pc:docMk/>
          <pc:sldMk cId="0" sldId="290"/>
        </pc:sldMkLst>
      </pc:sldChg>
      <pc:sldChg chg="modNotesTx">
        <pc:chgData name="Cerys Davies" userId="61e71dc1-9594-4277-b52b-4420989f68ee" providerId="ADAL" clId="{3B485C7C-45D8-4EB3-8C2D-69DA50537EB2}" dt="2025-10-12T12:34:58.986" v="1" actId="6549"/>
        <pc:sldMkLst>
          <pc:docMk/>
          <pc:sldMk cId="0" sldId="291"/>
        </pc:sldMkLst>
      </pc:sldChg>
      <pc:sldChg chg="modNotesTx">
        <pc:chgData name="Cerys Davies" userId="61e71dc1-9594-4277-b52b-4420989f68ee" providerId="ADAL" clId="{3B485C7C-45D8-4EB3-8C2D-69DA50537EB2}" dt="2025-10-12T12:34:36.332" v="0" actId="6549"/>
        <pc:sldMkLst>
          <pc:docMk/>
          <pc:sldMk cId="0" sldId="29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17.09.2026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1B2431-D351-4C6E-A3CF-9DFAC0E3E050}" type="slidenum">
              <a:rPr lang="cs-CZ" smtClean="0"/>
              <a:t>2</a:t>
            </a:fld>
            <a:endParaRPr lang="cs-CZ"/>
          </a:p>
        </p:txBody>
      </p:sp>
    </p:spTree>
    <p:extLst>
      <p:ext uri="{BB962C8B-B14F-4D97-AF65-F5344CB8AC3E}">
        <p14:creationId xmlns:p14="http://schemas.microsoft.com/office/powerpoint/2010/main" val="32730166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dirty="0">
                <a:solidFill>
                  <a:srgbClr val="292A5A"/>
                </a:solidFill>
                <a:latin typeface="Glacial Indifference"/>
                <a:ea typeface="Glacial Indifference"/>
                <a:cs typeface="Glacial Indifference"/>
                <a:sym typeface="Glacial Indifference"/>
              </a:rPr>
              <a:t>about 85% of land and property is now registered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292A5A"/>
                </a:solidFill>
                <a:latin typeface="Glacial Indifference"/>
                <a:ea typeface="Glacial Indifference"/>
                <a:cs typeface="Glacial Indifference"/>
                <a:sym typeface="Glacial Indifference"/>
              </a:rPr>
              <a:t>and historically few landowners have voluntarily registered their land.</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292A5A"/>
                </a:solidFill>
                <a:latin typeface="Glacial Indifference"/>
                <a:ea typeface="Glacial Indifference"/>
                <a:cs typeface="Glacial Indifference"/>
                <a:sym typeface="Glacial Indifference"/>
              </a:rPr>
              <a:t>The firm is likely to have an account with the Land Registry to access the central database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292A5A"/>
                </a:solidFill>
                <a:latin typeface="Glacial Indifference"/>
                <a:ea typeface="Glacial Indifference"/>
                <a:cs typeface="Glacial Indifference"/>
                <a:sym typeface="Glacial Indifference"/>
              </a:rPr>
              <a:t>Access to lots of information including title deeds, interactive boundary map for viewing the property via google earth, identifying title numbers, and identifying potential issues (instead of site visit) </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Title number</a:t>
            </a:r>
          </a:p>
          <a:p>
            <a:r>
              <a:rPr lang="en-US" dirty="0"/>
              <a:t>Edition Date</a:t>
            </a:r>
          </a:p>
          <a:p>
            <a:r>
              <a:rPr lang="en-US" dirty="0"/>
              <a:t>FH or LH</a:t>
            </a:r>
          </a:p>
          <a:p>
            <a:r>
              <a:rPr lang="en-US" dirty="0"/>
              <a:t>Property address</a:t>
            </a:r>
          </a:p>
          <a:p>
            <a:r>
              <a:rPr lang="en-US" dirty="0"/>
              <a:t>Rights reserved by others</a:t>
            </a:r>
          </a:p>
          <a:p>
            <a:r>
              <a:rPr lang="en-US" dirty="0"/>
              <a:t>Rights granted to the property </a:t>
            </a:r>
          </a:p>
          <a:p>
            <a:r>
              <a:rPr lang="en-US" dirty="0"/>
              <a:t>Registered proprietor </a:t>
            </a:r>
          </a:p>
          <a:p>
            <a:r>
              <a:rPr lang="en-US" dirty="0"/>
              <a:t>Price previously paid (no transfer of an undervalue?) </a:t>
            </a:r>
          </a:p>
          <a:p>
            <a:r>
              <a:rPr lang="en-US" dirty="0"/>
              <a:t>Charges registered on title – mortgages, third party interests, restrictive covenants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Smelly old dusty title deeds – can be 100s </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604519" lvl="1" indent="-302260" algn="l">
              <a:lnSpc>
                <a:spcPts val="4199"/>
              </a:lnSpc>
              <a:buFont typeface="Arial"/>
              <a:buChar char="•"/>
            </a:pPr>
            <a:r>
              <a:rPr lang="en-US" sz="2799" dirty="0">
                <a:solidFill>
                  <a:srgbClr val="292A5A"/>
                </a:solidFill>
                <a:latin typeface="Glacial Indifference"/>
                <a:ea typeface="Glacial Indifference"/>
                <a:cs typeface="Glacial Indifference"/>
                <a:sym typeface="Glacial Indifference"/>
              </a:rPr>
              <a:t>While several documents in a set of title deeds might be capable of being a good root of title, the seller’s solicitor must pick the </a:t>
            </a:r>
            <a:r>
              <a:rPr lang="en-US" sz="2799" b="1" dirty="0">
                <a:solidFill>
                  <a:srgbClr val="292A5A"/>
                </a:solidFill>
                <a:latin typeface="Glacial Indifference Bold"/>
                <a:ea typeface="Glacial Indifference Bold"/>
                <a:cs typeface="Glacial Indifference Bold"/>
                <a:sym typeface="Glacial Indifference Bold"/>
              </a:rPr>
              <a:t>single document that will be the root of title</a:t>
            </a:r>
            <a:r>
              <a:rPr lang="en-US" sz="2799" dirty="0">
                <a:solidFill>
                  <a:srgbClr val="292A5A"/>
                </a:solidFill>
                <a:latin typeface="Glacial Indifference"/>
                <a:ea typeface="Glacial Indifference"/>
                <a:cs typeface="Glacial Indifference"/>
                <a:sym typeface="Glacial Indifference"/>
              </a:rPr>
              <a:t> for that particular sale. </a:t>
            </a:r>
          </a:p>
          <a:p>
            <a:pPr marL="1209039" lvl="2" indent="-403013" algn="l">
              <a:lnSpc>
                <a:spcPts val="4199"/>
              </a:lnSpc>
              <a:buFont typeface="Arial"/>
              <a:buChar char="⚬"/>
            </a:pPr>
            <a:r>
              <a:rPr lang="en-US" sz="2799" dirty="0">
                <a:solidFill>
                  <a:srgbClr val="292A5A"/>
                </a:solidFill>
                <a:latin typeface="Glacial Indifference"/>
                <a:ea typeface="Glacial Indifference"/>
                <a:cs typeface="Glacial Indifference"/>
                <a:sym typeface="Glacial Indifference"/>
              </a:rPr>
              <a:t>This will usually be the most recent document that satisfies all of the requirements of a good root of title</a:t>
            </a:r>
          </a:p>
          <a:p>
            <a:pPr marL="604519" lvl="1" indent="-302260" algn="l">
              <a:lnSpc>
                <a:spcPts val="4199"/>
              </a:lnSpc>
              <a:buFont typeface="Arial"/>
              <a:buChar char="•"/>
            </a:pPr>
            <a:endParaRPr lang="en-US" sz="2799" dirty="0">
              <a:solidFill>
                <a:srgbClr val="292A5A"/>
              </a:solidFill>
              <a:latin typeface="Glacial Indifference"/>
              <a:ea typeface="Glacial Indifference"/>
              <a:cs typeface="Glacial Indifference"/>
              <a:sym typeface="Glacial Indifference"/>
            </a:endParaRPr>
          </a:p>
          <a:p>
            <a:pPr marL="604519" lvl="1" indent="-302260" algn="l">
              <a:lnSpc>
                <a:spcPts val="4199"/>
              </a:lnSpc>
              <a:buFont typeface="Arial"/>
              <a:buChar char="•"/>
            </a:pPr>
            <a:r>
              <a:rPr lang="en-US" sz="2799" dirty="0">
                <a:solidFill>
                  <a:srgbClr val="292A5A"/>
                </a:solidFill>
                <a:latin typeface="Glacial Indifference"/>
                <a:ea typeface="Glacial Indifference"/>
                <a:cs typeface="Glacial Indifference"/>
                <a:sym typeface="Glacial Indifference"/>
              </a:rPr>
              <a:t>Once the root of title is identified, subject to some exceptions, any older documents that predate the root can be ignored. </a:t>
            </a:r>
          </a:p>
          <a:p>
            <a:pPr marL="604519" lvl="1" indent="-302260" algn="l">
              <a:lnSpc>
                <a:spcPts val="4199"/>
              </a:lnSpc>
              <a:buFont typeface="Arial"/>
              <a:buChar char="•"/>
            </a:pPr>
            <a:r>
              <a:rPr lang="en-US" sz="2799" dirty="0">
                <a:solidFill>
                  <a:srgbClr val="292A5A"/>
                </a:solidFill>
                <a:latin typeface="Glacial Indifference"/>
                <a:ea typeface="Glacial Indifference"/>
                <a:cs typeface="Glacial Indifference"/>
                <a:sym typeface="Glacial Indifference"/>
              </a:rPr>
              <a:t>One exception is where the root document refers back to a third party right created in an earlier conveyance. </a:t>
            </a:r>
          </a:p>
          <a:p>
            <a:pPr marL="604519" lvl="1" indent="-302260" algn="l">
              <a:lnSpc>
                <a:spcPts val="4199"/>
              </a:lnSpc>
              <a:buFont typeface="Arial"/>
              <a:buChar char="•"/>
            </a:pPr>
            <a:r>
              <a:rPr lang="en-US" sz="2799" dirty="0">
                <a:solidFill>
                  <a:srgbClr val="292A5A"/>
                </a:solidFill>
                <a:latin typeface="Glacial Indifference"/>
                <a:ea typeface="Glacial Indifference"/>
                <a:cs typeface="Glacial Indifference"/>
                <a:sym typeface="Glacial Indifference"/>
              </a:rPr>
              <a:t>The buyer is entitled to call for the earlier conveyance as the third party right will probably be binding on them and they will need details of it. </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It’s a thorough and time consuming process,  often documents will be written in old English and sometimes parts </a:t>
            </a:r>
            <a:r>
              <a:rPr lang="en-US" dirty="0" err="1"/>
              <a:t>ilegible</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Key point:</a:t>
            </a:r>
            <a:r>
              <a:rPr lang="en-GB" sz="1200" b="0" i="0" kern="1200" dirty="0">
                <a:solidFill>
                  <a:schemeClr val="tx1"/>
                </a:solidFill>
                <a:effectLst/>
                <a:latin typeface="+mn-lt"/>
                <a:ea typeface="+mn-ea"/>
                <a:cs typeface="+mn-cs"/>
              </a:rPr>
              <a:t> Check historical deeds for evidence that any required stamp duty was properly paid.</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Key point:</a:t>
            </a:r>
            <a:r>
              <a:rPr lang="en-GB" sz="1200" b="0" i="0" kern="1200" dirty="0">
                <a:solidFill>
                  <a:schemeClr val="tx1"/>
                </a:solidFill>
                <a:effectLst/>
                <a:latin typeface="+mn-lt"/>
                <a:ea typeface="+mn-ea"/>
                <a:cs typeface="+mn-cs"/>
              </a:rPr>
              <a:t> When reviewing older title deeds, look for both </a:t>
            </a:r>
            <a:r>
              <a:rPr lang="en-GB" sz="1200" b="1" i="0" kern="1200" dirty="0">
                <a:solidFill>
                  <a:schemeClr val="tx1"/>
                </a:solidFill>
                <a:effectLst/>
                <a:latin typeface="+mn-lt"/>
                <a:ea typeface="+mn-ea"/>
                <a:cs typeface="+mn-cs"/>
              </a:rPr>
              <a:t>stamp duty evidence</a:t>
            </a:r>
            <a:r>
              <a:rPr lang="en-GB" sz="1200" b="0" i="0" kern="1200" dirty="0">
                <a:solidFill>
                  <a:schemeClr val="tx1"/>
                </a:solidFill>
                <a:effectLst/>
                <a:latin typeface="+mn-lt"/>
                <a:ea typeface="+mn-ea"/>
                <a:cs typeface="+mn-cs"/>
              </a:rPr>
              <a:t> and, where required, a </a:t>
            </a:r>
            <a:r>
              <a:rPr lang="en-GB" sz="1200" b="1" i="0" kern="1200" dirty="0">
                <a:solidFill>
                  <a:schemeClr val="tx1"/>
                </a:solidFill>
                <a:effectLst/>
                <a:latin typeface="+mn-lt"/>
                <a:ea typeface="+mn-ea"/>
                <a:cs typeface="+mn-cs"/>
              </a:rPr>
              <a:t>PD stamp</a:t>
            </a:r>
            <a:r>
              <a:rPr lang="en-GB" sz="1200" b="0" i="0" kern="1200" dirty="0">
                <a:solidFill>
                  <a:schemeClr val="tx1"/>
                </a:solidFill>
                <a:effectLst/>
                <a:latin typeface="+mn-lt"/>
                <a:ea typeface="+mn-ea"/>
                <a:cs typeface="+mn-cs"/>
              </a:rPr>
              <a:t>.</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604519" lvl="1" indent="-302260" algn="l">
              <a:lnSpc>
                <a:spcPts val="4479"/>
              </a:lnSpc>
              <a:buFont typeface="Arial"/>
              <a:buChar char="•"/>
            </a:pPr>
            <a:r>
              <a:rPr lang="en-US" sz="2799" b="1" dirty="0">
                <a:solidFill>
                  <a:srgbClr val="292A5A"/>
                </a:solidFill>
                <a:latin typeface="Glacial Indifference Bold"/>
                <a:ea typeface="Glacial Indifference Bold"/>
                <a:cs typeface="Glacial Indifference Bold"/>
                <a:sym typeface="Glacial Indifference Bold"/>
              </a:rPr>
              <a:t>Example:</a:t>
            </a:r>
            <a:r>
              <a:rPr lang="en-US" sz="2799" dirty="0">
                <a:solidFill>
                  <a:srgbClr val="292A5A"/>
                </a:solidFill>
                <a:latin typeface="Glacial Indifference"/>
                <a:ea typeface="Glacial Indifference"/>
                <a:cs typeface="Glacial Indifference"/>
                <a:sym typeface="Glacial Indifference"/>
              </a:rPr>
              <a:t> Sahin owns </a:t>
            </a:r>
            <a:r>
              <a:rPr lang="en-US" sz="2799" dirty="0" err="1">
                <a:solidFill>
                  <a:srgbClr val="292A5A"/>
                </a:solidFill>
                <a:latin typeface="Glacial Indifference"/>
                <a:ea typeface="Glacial Indifference"/>
                <a:cs typeface="Glacial Indifference"/>
                <a:sym typeface="Glacial Indifference"/>
              </a:rPr>
              <a:t>Greatgables</a:t>
            </a:r>
            <a:r>
              <a:rPr lang="en-US" sz="2799" dirty="0">
                <a:solidFill>
                  <a:srgbClr val="292A5A"/>
                </a:solidFill>
                <a:latin typeface="Glacial Indifference"/>
                <a:ea typeface="Glacial Indifference"/>
                <a:cs typeface="Glacial Indifference"/>
                <a:sym typeface="Glacial Indifference"/>
              </a:rPr>
              <a:t>. He sold off the part of </a:t>
            </a:r>
            <a:r>
              <a:rPr lang="en-US" sz="2799" dirty="0" err="1">
                <a:solidFill>
                  <a:srgbClr val="292A5A"/>
                </a:solidFill>
                <a:latin typeface="Glacial Indifference"/>
                <a:ea typeface="Glacial Indifference"/>
                <a:cs typeface="Glacial Indifference"/>
                <a:sym typeface="Glacial Indifference"/>
              </a:rPr>
              <a:t>Greatgables</a:t>
            </a:r>
            <a:r>
              <a:rPr lang="en-US" sz="2799" dirty="0">
                <a:solidFill>
                  <a:srgbClr val="292A5A"/>
                </a:solidFill>
                <a:latin typeface="Glacial Indifference"/>
                <a:ea typeface="Glacial Indifference"/>
                <a:cs typeface="Glacial Indifference"/>
                <a:sym typeface="Glacial Indifference"/>
              </a:rPr>
              <a:t> called The Field to Tom. In the deed of conveyance Tom covenanted (promised) that he would not build more than one house on The Field. This is as a restrictive covenant. </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Sahin should protect the benefit of the restrictive covenant by means of a D(ii) land charge on the land charges register so that anybody who buys the land from Tom is bound by the same covenant.</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fontAlgn="t"/>
            <a:r>
              <a:rPr lang="en-GB" sz="1200" b="1" i="0" kern="1200" dirty="0">
                <a:solidFill>
                  <a:schemeClr val="tx1"/>
                </a:solidFill>
                <a:effectLst/>
                <a:latin typeface="+mn-lt"/>
                <a:ea typeface="+mn-ea"/>
                <a:cs typeface="+mn-cs"/>
              </a:rPr>
              <a:t>Search against all estate owners from the 1975 root of title onwards</a:t>
            </a:r>
            <a:r>
              <a:rPr lang="en-GB" sz="1200" b="0" i="0" kern="1200" dirty="0">
                <a:solidFill>
                  <a:schemeClr val="tx1"/>
                </a:solidFill>
                <a:effectLst/>
                <a:latin typeface="+mn-lt"/>
                <a:ea typeface="+mn-ea"/>
                <a:cs typeface="+mn-cs"/>
              </a:rPr>
              <a:t>:</a:t>
            </a:r>
          </a:p>
          <a:p>
            <a:pPr lvl="0" fontAlgn="t"/>
            <a:r>
              <a:rPr lang="en-GB" sz="1200" b="0" i="0" kern="1200" dirty="0">
                <a:solidFill>
                  <a:schemeClr val="tx1"/>
                </a:solidFill>
                <a:effectLst/>
                <a:latin typeface="+mn-lt"/>
                <a:ea typeface="+mn-ea"/>
                <a:cs typeface="+mn-cs"/>
              </a:rPr>
              <a:t>Frederick Bunhill</a:t>
            </a:r>
          </a:p>
          <a:p>
            <a:pPr lvl="0" fontAlgn="t"/>
            <a:r>
              <a:rPr lang="en-GB" sz="1200" b="0" i="0" kern="1200" dirty="0">
                <a:solidFill>
                  <a:schemeClr val="tx1"/>
                </a:solidFill>
                <a:effectLst/>
                <a:latin typeface="+mn-lt"/>
                <a:ea typeface="+mn-ea"/>
                <a:cs typeface="+mn-cs"/>
              </a:rPr>
              <a:t>Julian Andrewes</a:t>
            </a:r>
          </a:p>
          <a:p>
            <a:pPr lvl="0" fontAlgn="t"/>
            <a:r>
              <a:rPr lang="en-GB" sz="1200" b="0" i="0" kern="1200" dirty="0">
                <a:solidFill>
                  <a:schemeClr val="tx1"/>
                </a:solidFill>
                <a:effectLst/>
                <a:latin typeface="+mn-lt"/>
                <a:ea typeface="+mn-ea"/>
                <a:cs typeface="+mn-cs"/>
              </a:rPr>
              <a:t>Thomas Taverner</a:t>
            </a:r>
          </a:p>
          <a:p>
            <a:pPr lvl="0" fontAlgn="t"/>
            <a:r>
              <a:rPr lang="en-GB" sz="1200" b="0" i="0" kern="1200" dirty="0">
                <a:solidFill>
                  <a:schemeClr val="tx1"/>
                </a:solidFill>
                <a:effectLst/>
                <a:latin typeface="+mn-lt"/>
                <a:ea typeface="+mn-ea"/>
                <a:cs typeface="+mn-cs"/>
              </a:rPr>
              <a:t>Katie Chambers</a:t>
            </a:r>
          </a:p>
          <a:p>
            <a:pPr fontAlgn="t"/>
            <a:r>
              <a:rPr lang="en-GB" sz="1200" b="0" i="0" kern="1200" dirty="0">
                <a:solidFill>
                  <a:schemeClr val="tx1"/>
                </a:solidFill>
                <a:effectLst/>
                <a:latin typeface="+mn-lt"/>
                <a:ea typeface="+mn-ea"/>
                <a:cs typeface="+mn-cs"/>
              </a:rPr>
              <a:t>And the 1948 owner is being examined for the </a:t>
            </a:r>
            <a:r>
              <a:rPr lang="en-GB" sz="1200" b="1" i="0" kern="1200" dirty="0">
                <a:solidFill>
                  <a:schemeClr val="tx1"/>
                </a:solidFill>
                <a:effectLst/>
                <a:latin typeface="+mn-lt"/>
                <a:ea typeface="+mn-ea"/>
                <a:cs typeface="+mn-cs"/>
              </a:rPr>
              <a:t>right of way/easement issue</a:t>
            </a:r>
            <a:r>
              <a:rPr lang="en-GB" sz="1200" b="0" i="0" kern="1200" dirty="0">
                <a:solidFill>
                  <a:schemeClr val="tx1"/>
                </a:solidFill>
                <a:effectLst/>
                <a:latin typeface="+mn-lt"/>
                <a:ea typeface="+mn-ea"/>
                <a:cs typeface="+mn-cs"/>
              </a:rPr>
              <a:t>, not because the search period has moved back to 1948.</a:t>
            </a:r>
          </a:p>
          <a:p>
            <a:pPr fontAlgn="t"/>
            <a:r>
              <a:rPr lang="en-GB" sz="1200" b="0" i="0" kern="1200" dirty="0">
                <a:solidFill>
                  <a:schemeClr val="tx1"/>
                </a:solidFill>
                <a:effectLst/>
                <a:latin typeface="+mn-lt"/>
                <a:ea typeface="+mn-ea"/>
                <a:cs typeface="+mn-cs"/>
              </a:rPr>
              <a:t>However, if the title to the easement cannot be satisfactorily established from the 1975 root and you are effectively forced to rely on the 1948 conveyance as part of title investigation, a cautious conveyancer might investigate whether additional searches are required against parties before 1975.</a:t>
            </a:r>
          </a:p>
          <a:p>
            <a:pPr fontAlgn="t"/>
            <a:r>
              <a:rPr lang="en-GB" sz="1200" b="0" i="0" kern="1200" dirty="0">
                <a:solidFill>
                  <a:schemeClr val="tx1"/>
                </a:solidFill>
                <a:effectLst/>
                <a:latin typeface="+mn-lt"/>
                <a:ea typeface="+mn-ea"/>
                <a:cs typeface="+mn-cs"/>
              </a:rPr>
              <a:t>the 1948 conveyance must be reviewed carefully because it contains right-of-way provisions that are not referred to in the 1975 root.</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fontAlgn="t"/>
            <a:r>
              <a:rPr lang="en-GB" sz="1200" b="0" i="0" kern="1200" dirty="0">
                <a:solidFill>
                  <a:schemeClr val="tx1"/>
                </a:solidFill>
                <a:effectLst/>
                <a:latin typeface="+mn-lt"/>
                <a:ea typeface="+mn-ea"/>
                <a:cs typeface="+mn-cs"/>
              </a:rPr>
              <a:t>This slide highlights the types of issues that searches and title investigations may reveal in both registered and unregistered land.</a:t>
            </a:r>
          </a:p>
          <a:p>
            <a:pPr fontAlgn="t"/>
            <a:r>
              <a:rPr lang="en-GB" sz="1200" b="0" i="0" kern="1200" dirty="0">
                <a:solidFill>
                  <a:schemeClr val="tx1"/>
                </a:solidFill>
                <a:effectLst/>
                <a:latin typeface="+mn-lt"/>
                <a:ea typeface="+mn-ea"/>
                <a:cs typeface="+mn-cs"/>
              </a:rPr>
              <a:t>The most common issues include </a:t>
            </a:r>
            <a:r>
              <a:rPr lang="en-GB" sz="1200" b="1" i="0" kern="1200" dirty="0">
                <a:solidFill>
                  <a:schemeClr val="tx1"/>
                </a:solidFill>
                <a:effectLst/>
                <a:latin typeface="+mn-lt"/>
                <a:ea typeface="+mn-ea"/>
                <a:cs typeface="+mn-cs"/>
              </a:rPr>
              <a:t>easements</a:t>
            </a:r>
            <a:r>
              <a:rPr lang="en-GB" sz="1200" b="0" i="0" kern="1200" dirty="0">
                <a:solidFill>
                  <a:schemeClr val="tx1"/>
                </a:solidFill>
                <a:effectLst/>
                <a:latin typeface="+mn-lt"/>
                <a:ea typeface="+mn-ea"/>
                <a:cs typeface="+mn-cs"/>
              </a:rPr>
              <a:t>, such as rights of way, and </a:t>
            </a:r>
            <a:r>
              <a:rPr lang="en-GB" sz="1200" b="1" i="0" kern="1200" dirty="0">
                <a:solidFill>
                  <a:schemeClr val="tx1"/>
                </a:solidFill>
                <a:effectLst/>
                <a:latin typeface="+mn-lt"/>
                <a:ea typeface="+mn-ea"/>
                <a:cs typeface="+mn-cs"/>
              </a:rPr>
              <a:t>covenants</a:t>
            </a:r>
            <a:r>
              <a:rPr lang="en-GB" sz="1200" b="0" i="0" kern="1200" dirty="0">
                <a:solidFill>
                  <a:schemeClr val="tx1"/>
                </a:solidFill>
                <a:effectLst/>
                <a:latin typeface="+mn-lt"/>
                <a:ea typeface="+mn-ea"/>
                <a:cs typeface="+mn-cs"/>
              </a:rPr>
              <a:t>, which may restrict how the land can be used. We may also uncover </a:t>
            </a:r>
            <a:r>
              <a:rPr lang="en-GB" sz="1200" b="1" i="0" kern="1200" dirty="0">
                <a:solidFill>
                  <a:schemeClr val="tx1"/>
                </a:solidFill>
                <a:effectLst/>
                <a:latin typeface="+mn-lt"/>
                <a:ea typeface="+mn-ea"/>
                <a:cs typeface="+mn-cs"/>
              </a:rPr>
              <a:t>unknown covenants</a:t>
            </a:r>
            <a:r>
              <a:rPr lang="en-GB" sz="1200" b="0" i="0" kern="1200" dirty="0">
                <a:solidFill>
                  <a:schemeClr val="tx1"/>
                </a:solidFill>
                <a:effectLst/>
                <a:latin typeface="+mn-lt"/>
                <a:ea typeface="+mn-ea"/>
                <a:cs typeface="+mn-cs"/>
              </a:rPr>
              <a:t> that are not immediately apparent from the title documents.</a:t>
            </a:r>
          </a:p>
          <a:p>
            <a:pPr fontAlgn="t"/>
            <a:r>
              <a:rPr lang="en-GB" sz="1200" b="0" i="0" kern="1200" dirty="0">
                <a:solidFill>
                  <a:schemeClr val="tx1"/>
                </a:solidFill>
                <a:effectLst/>
                <a:latin typeface="+mn-lt"/>
                <a:ea typeface="+mn-ea"/>
                <a:cs typeface="+mn-cs"/>
              </a:rPr>
              <a:t>Searches can reveal questions relating to </a:t>
            </a:r>
            <a:r>
              <a:rPr lang="en-GB" sz="1200" b="1" i="0" kern="1200" dirty="0">
                <a:solidFill>
                  <a:schemeClr val="tx1"/>
                </a:solidFill>
                <a:effectLst/>
                <a:latin typeface="+mn-lt"/>
                <a:ea typeface="+mn-ea"/>
                <a:cs typeface="+mn-cs"/>
              </a:rPr>
              <a:t>co-ownership</a:t>
            </a:r>
            <a:r>
              <a:rPr lang="en-GB" sz="1200" b="0" i="0" kern="1200" dirty="0">
                <a:solidFill>
                  <a:schemeClr val="tx1"/>
                </a:solidFill>
                <a:effectLst/>
                <a:latin typeface="+mn-lt"/>
                <a:ea typeface="+mn-ea"/>
                <a:cs typeface="+mn-cs"/>
              </a:rPr>
              <a:t>, such as whether all required parties have consented to the sale, and </a:t>
            </a:r>
            <a:r>
              <a:rPr lang="en-GB" sz="1200" b="1" i="0" kern="1200" dirty="0">
                <a:solidFill>
                  <a:schemeClr val="tx1"/>
                </a:solidFill>
                <a:effectLst/>
                <a:latin typeface="+mn-lt"/>
                <a:ea typeface="+mn-ea"/>
                <a:cs typeface="+mn-cs"/>
              </a:rPr>
              <a:t>mortgages</a:t>
            </a:r>
            <a:r>
              <a:rPr lang="en-GB" sz="1200" b="0" i="0" kern="1200" dirty="0">
                <a:solidFill>
                  <a:schemeClr val="tx1"/>
                </a:solidFill>
                <a:effectLst/>
                <a:latin typeface="+mn-lt"/>
                <a:ea typeface="+mn-ea"/>
                <a:cs typeface="+mn-cs"/>
              </a:rPr>
              <a:t> or other charges that must be discharged on completion.</a:t>
            </a:r>
          </a:p>
          <a:p>
            <a:pPr fontAlgn="t"/>
            <a:r>
              <a:rPr lang="en-GB" sz="1200" b="0" i="0" kern="1200" dirty="0">
                <a:solidFill>
                  <a:schemeClr val="tx1"/>
                </a:solidFill>
                <a:effectLst/>
                <a:latin typeface="+mn-lt"/>
                <a:ea typeface="+mn-ea"/>
                <a:cs typeface="+mn-cs"/>
              </a:rPr>
              <a:t>In addition, searches may identify </a:t>
            </a:r>
            <a:r>
              <a:rPr lang="en-GB" sz="1200" b="1" i="0" kern="1200" dirty="0">
                <a:solidFill>
                  <a:schemeClr val="tx1"/>
                </a:solidFill>
                <a:effectLst/>
                <a:latin typeface="+mn-lt"/>
                <a:ea typeface="+mn-ea"/>
                <a:cs typeface="+mn-cs"/>
              </a:rPr>
              <a:t>leases</a:t>
            </a:r>
            <a:r>
              <a:rPr lang="en-GB" sz="1200" b="0" i="0" kern="1200" dirty="0">
                <a:solidFill>
                  <a:schemeClr val="tx1"/>
                </a:solidFill>
                <a:effectLst/>
                <a:latin typeface="+mn-lt"/>
                <a:ea typeface="+mn-ea"/>
                <a:cs typeface="+mn-cs"/>
              </a:rPr>
              <a:t>, third-party </a:t>
            </a:r>
            <a:r>
              <a:rPr lang="en-GB" sz="1200" b="1" i="0" kern="1200" dirty="0">
                <a:solidFill>
                  <a:schemeClr val="tx1"/>
                </a:solidFill>
                <a:effectLst/>
                <a:latin typeface="+mn-lt"/>
                <a:ea typeface="+mn-ea"/>
                <a:cs typeface="+mn-cs"/>
              </a:rPr>
              <a:t>notices</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home rights</a:t>
            </a:r>
            <a:r>
              <a:rPr lang="en-GB" sz="1200" b="0" i="0" kern="1200" dirty="0">
                <a:solidFill>
                  <a:schemeClr val="tx1"/>
                </a:solidFill>
                <a:effectLst/>
                <a:latin typeface="+mn-lt"/>
                <a:ea typeface="+mn-ea"/>
                <a:cs typeface="+mn-cs"/>
              </a:rPr>
              <a:t> registered by a spouse or civil partner, and reservations of </a:t>
            </a:r>
            <a:r>
              <a:rPr lang="en-GB" sz="1200" b="1" i="0" kern="1200" dirty="0">
                <a:solidFill>
                  <a:schemeClr val="tx1"/>
                </a:solidFill>
                <a:effectLst/>
                <a:latin typeface="+mn-lt"/>
                <a:ea typeface="+mn-ea"/>
                <a:cs typeface="+mn-cs"/>
              </a:rPr>
              <a:t>mines and minerals</a:t>
            </a:r>
            <a:r>
              <a:rPr lang="en-GB" sz="1200" b="0" i="0" kern="1200" dirty="0">
                <a:solidFill>
                  <a:schemeClr val="tx1"/>
                </a:solidFill>
                <a:effectLst/>
                <a:latin typeface="+mn-lt"/>
                <a:ea typeface="+mn-ea"/>
                <a:cs typeface="+mn-cs"/>
              </a:rPr>
              <a:t>, which can mean that underground resources are owned separately from the surface land.</a:t>
            </a:r>
          </a:p>
          <a:p>
            <a:pPr fontAlgn="t"/>
            <a:r>
              <a:rPr lang="en-GB" sz="1200" b="0" i="0" kern="1200" dirty="0">
                <a:solidFill>
                  <a:schemeClr val="tx1"/>
                </a:solidFill>
                <a:effectLst/>
                <a:latin typeface="+mn-lt"/>
                <a:ea typeface="+mn-ea"/>
                <a:cs typeface="+mn-cs"/>
              </a:rPr>
              <a:t>The purpose of undertaking searches is to ensure that the buyer understands all rights, obligations, and adverse interests affecting the property before committing to the purchase.</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Reg land – easements may appear in the property reg </a:t>
            </a:r>
            <a:r>
              <a:rPr lang="en-US" sz="1200" dirty="0">
                <a:solidFill>
                  <a:srgbClr val="292A5A"/>
                </a:solidFill>
                <a:latin typeface="Glacial Indifference"/>
                <a:ea typeface="Glacial Indifference"/>
                <a:cs typeface="Glacial Indifference"/>
                <a:sym typeface="Glacial Indifference"/>
              </a:rPr>
              <a:t>if the Land Registry has extracted text from a conveyance and easements that burden the property are mixed in with easements that benefit it. – does happen </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Should flag to you the need to investigate any </a:t>
            </a:r>
            <a:r>
              <a:rPr lang="en-US" sz="1200" dirty="0">
                <a:solidFill>
                  <a:srgbClr val="292A5A"/>
                </a:solidFill>
                <a:latin typeface="Glacial Indifference"/>
                <a:ea typeface="Glacial Indifference"/>
                <a:cs typeface="Glacial Indifference"/>
                <a:sym typeface="Glacial Indifference"/>
              </a:rPr>
              <a:t>past mining activity—ground stability and subsidence checks needed via enviro report, coal mining report, in enquiries to the seller and SIM to see if M&amp;M registered in separate title </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Refer to our land law class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Therefore any leases noted on title will need to be reported on to the buyer and lender</a:t>
            </a:r>
          </a:p>
          <a:p>
            <a:r>
              <a:rPr lang="en-US" dirty="0"/>
              <a:t> lease to be noted on the title will need to be longer than 7 years, as the trigger for a lease to be registered is a 7 year term, any lase/tenancy agreement/occupation contract should be discoverable from the property information forms/enquiries the seller has provided </a:t>
            </a:r>
          </a:p>
          <a:p>
            <a:endParaRPr lang="en-US" dirty="0"/>
          </a:p>
          <a:p>
            <a:r>
              <a:rPr lang="en-US" dirty="0"/>
              <a:t>PIF includes questions like ‘are there any occupiers of the property’ ‘will the property be old with vacant possession’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If the title is subject to a registered notice, this should flag to you that you will need to ask the seller to provided more info on it  </a:t>
            </a:r>
          </a:p>
          <a:p>
            <a:r>
              <a:rPr lang="en-US" dirty="0"/>
              <a:t>Why is it there? What does it relate to? What will the consequence of its existence be to my client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A Home Rights Notice is usually found on title where there is a divorce, and the finances are in dispute. Usually negotiating with the ex spouse a sum or percentage of the sale proceeds, or some alternative bargaining chip will work around this issue.</a:t>
            </a:r>
          </a:p>
          <a:p>
            <a:endParaRPr lang="en-US" dirty="0"/>
          </a:p>
          <a:p>
            <a:r>
              <a:rPr lang="en-US" dirty="0"/>
              <a:t>For example I recently provided the spouses solicitor with an undertaking to pay them the agreed amount in the filed consent order on completion of the sale, in exchange for a signed HR4 form (which is the Land Registry form which will remove the notice lodged on title) from the ex spouse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fontAlgn="t"/>
            <a:r>
              <a:rPr lang="en-GB" sz="1200" b="0" i="0" kern="1200" dirty="0">
                <a:solidFill>
                  <a:schemeClr val="tx1"/>
                </a:solidFill>
                <a:effectLst/>
                <a:latin typeface="+mn-lt"/>
                <a:ea typeface="+mn-ea"/>
                <a:cs typeface="+mn-cs"/>
              </a:rPr>
              <a:t>The case concerned a matrimonial home that was </a:t>
            </a:r>
            <a:r>
              <a:rPr lang="en-GB" sz="1200" b="1" i="0" kern="1200" dirty="0">
                <a:solidFill>
                  <a:schemeClr val="tx1"/>
                </a:solidFill>
                <a:effectLst/>
                <a:latin typeface="+mn-lt"/>
                <a:ea typeface="+mn-ea"/>
                <a:cs typeface="+mn-cs"/>
              </a:rPr>
              <a:t>legally owned by Mr Boland alone</a:t>
            </a:r>
            <a:r>
              <a:rPr lang="en-GB" sz="1200" b="0" i="0" kern="1200" dirty="0">
                <a:solidFill>
                  <a:schemeClr val="tx1"/>
                </a:solidFill>
                <a:effectLst/>
                <a:latin typeface="+mn-lt"/>
                <a:ea typeface="+mn-ea"/>
                <a:cs typeface="+mn-cs"/>
              </a:rPr>
              <a:t>, but Mrs Boland had contributed substantially to the purchase price. As a result, Mrs Boland acquired a </a:t>
            </a:r>
            <a:r>
              <a:rPr lang="en-GB" sz="1200" b="1" i="0" kern="1200" dirty="0">
                <a:solidFill>
                  <a:schemeClr val="tx1"/>
                </a:solidFill>
                <a:effectLst/>
                <a:latin typeface="+mn-lt"/>
                <a:ea typeface="+mn-ea"/>
                <a:cs typeface="+mn-cs"/>
              </a:rPr>
              <a:t>beneficial interest under a trust</a:t>
            </a:r>
            <a:r>
              <a:rPr lang="en-GB" sz="1200" b="0" i="0" kern="1200" dirty="0">
                <a:solidFill>
                  <a:schemeClr val="tx1"/>
                </a:solidFill>
                <a:effectLst/>
                <a:latin typeface="+mn-lt"/>
                <a:ea typeface="+mn-ea"/>
                <a:cs typeface="+mn-cs"/>
              </a:rPr>
              <a:t>, even though her name did not appear on the legal title.</a:t>
            </a:r>
          </a:p>
          <a:p>
            <a:pPr fontAlgn="t"/>
            <a:r>
              <a:rPr lang="en-GB" sz="1200" b="0" i="0" kern="1200" dirty="0">
                <a:solidFill>
                  <a:schemeClr val="tx1"/>
                </a:solidFill>
                <a:effectLst/>
                <a:latin typeface="+mn-lt"/>
                <a:ea typeface="+mn-ea"/>
                <a:cs typeface="+mn-cs"/>
              </a:rPr>
              <a:t>Later, </a:t>
            </a:r>
            <a:r>
              <a:rPr lang="en-GB" sz="1200" b="1" i="0" kern="1200" dirty="0">
                <a:solidFill>
                  <a:schemeClr val="tx1"/>
                </a:solidFill>
                <a:effectLst/>
                <a:latin typeface="+mn-lt"/>
                <a:ea typeface="+mn-ea"/>
                <a:cs typeface="+mn-cs"/>
              </a:rPr>
              <a:t>Mr Boland mortgaged the property to Williams &amp; Glyn's Bank</a:t>
            </a:r>
            <a:r>
              <a:rPr lang="en-GB" sz="1200" b="0" i="0" kern="1200" dirty="0">
                <a:solidFill>
                  <a:schemeClr val="tx1"/>
                </a:solidFill>
                <a:effectLst/>
                <a:latin typeface="+mn-lt"/>
                <a:ea typeface="+mn-ea"/>
                <a:cs typeface="+mn-cs"/>
              </a:rPr>
              <a:t> to secure business debts. The bank relied on Mr Boland's legal title and did not obtain Mrs Boland's consent to the mortgage.</a:t>
            </a:r>
          </a:p>
          <a:p>
            <a:pPr fontAlgn="t"/>
            <a:r>
              <a:rPr lang="en-GB" sz="1200" b="0" i="0" kern="1200" dirty="0">
                <a:solidFill>
                  <a:schemeClr val="tx1"/>
                </a:solidFill>
                <a:effectLst/>
                <a:latin typeface="+mn-lt"/>
                <a:ea typeface="+mn-ea"/>
                <a:cs typeface="+mn-cs"/>
              </a:rPr>
              <a:t>When Mr Boland defaulted on the loan, the bank sought </a:t>
            </a:r>
            <a:r>
              <a:rPr lang="en-GB" sz="1200" b="1" i="0" kern="1200" dirty="0">
                <a:solidFill>
                  <a:schemeClr val="tx1"/>
                </a:solidFill>
                <a:effectLst/>
                <a:latin typeface="+mn-lt"/>
                <a:ea typeface="+mn-ea"/>
                <a:cs typeface="+mn-cs"/>
              </a:rPr>
              <a:t>possession of the property</a:t>
            </a:r>
            <a:r>
              <a:rPr lang="en-GB" sz="1200" b="0" i="0" kern="1200" dirty="0">
                <a:solidFill>
                  <a:schemeClr val="tx1"/>
                </a:solidFill>
                <a:effectLst/>
                <a:latin typeface="+mn-lt"/>
                <a:ea typeface="+mn-ea"/>
                <a:cs typeface="+mn-cs"/>
              </a:rPr>
              <a:t>. Mrs Boland argued that:</a:t>
            </a:r>
          </a:p>
          <a:p>
            <a:pPr lvl="0" fontAlgn="t"/>
            <a:r>
              <a:rPr lang="en-GB" sz="1200" b="0" i="0" kern="1200" dirty="0">
                <a:solidFill>
                  <a:schemeClr val="tx1"/>
                </a:solidFill>
                <a:effectLst/>
                <a:latin typeface="+mn-lt"/>
                <a:ea typeface="+mn-ea"/>
                <a:cs typeface="+mn-cs"/>
              </a:rPr>
              <a:t>She had a beneficial interest in the property.</a:t>
            </a:r>
          </a:p>
          <a:p>
            <a:pPr lvl="0" fontAlgn="t"/>
            <a:r>
              <a:rPr lang="en-GB" sz="1200" b="0" i="0" kern="1200" dirty="0">
                <a:solidFill>
                  <a:schemeClr val="tx1"/>
                </a:solidFill>
                <a:effectLst/>
                <a:latin typeface="+mn-lt"/>
                <a:ea typeface="+mn-ea"/>
                <a:cs typeface="+mn-cs"/>
              </a:rPr>
              <a:t>She was in </a:t>
            </a:r>
            <a:r>
              <a:rPr lang="en-GB" sz="1200" b="1" i="0" kern="1200" dirty="0">
                <a:solidFill>
                  <a:schemeClr val="tx1"/>
                </a:solidFill>
                <a:effectLst/>
                <a:latin typeface="+mn-lt"/>
                <a:ea typeface="+mn-ea"/>
                <a:cs typeface="+mn-cs"/>
              </a:rPr>
              <a:t>actual occupation</a:t>
            </a:r>
            <a:r>
              <a:rPr lang="en-GB" sz="1200" b="0" i="0" kern="1200" dirty="0">
                <a:solidFill>
                  <a:schemeClr val="tx1"/>
                </a:solidFill>
                <a:effectLst/>
                <a:latin typeface="+mn-lt"/>
                <a:ea typeface="+mn-ea"/>
                <a:cs typeface="+mn-cs"/>
              </a:rPr>
              <a:t> of the house.</a:t>
            </a:r>
          </a:p>
          <a:p>
            <a:pPr lvl="0" fontAlgn="t"/>
            <a:r>
              <a:rPr lang="en-GB" sz="1200" b="0" i="0" kern="1200" dirty="0">
                <a:solidFill>
                  <a:schemeClr val="tx1"/>
                </a:solidFill>
                <a:effectLst/>
                <a:latin typeface="+mn-lt"/>
                <a:ea typeface="+mn-ea"/>
                <a:cs typeface="+mn-cs"/>
              </a:rPr>
              <a:t>Therefore, her interest constituted an </a:t>
            </a:r>
            <a:r>
              <a:rPr lang="en-GB" sz="1200" b="1" i="0" kern="1200" dirty="0">
                <a:solidFill>
                  <a:schemeClr val="tx1"/>
                </a:solidFill>
                <a:effectLst/>
                <a:latin typeface="+mn-lt"/>
                <a:ea typeface="+mn-ea"/>
                <a:cs typeface="+mn-cs"/>
              </a:rPr>
              <a:t>overriding interest</a:t>
            </a:r>
            <a:r>
              <a:rPr lang="en-GB" sz="1200" b="0" i="0" kern="1200" dirty="0">
                <a:solidFill>
                  <a:schemeClr val="tx1"/>
                </a:solidFill>
                <a:effectLst/>
                <a:latin typeface="+mn-lt"/>
                <a:ea typeface="+mn-ea"/>
                <a:cs typeface="+mn-cs"/>
              </a:rPr>
              <a:t> binding on the bank.</a:t>
            </a:r>
          </a:p>
          <a:p>
            <a:pPr fontAlgn="t"/>
            <a:r>
              <a:rPr lang="en-GB" sz="1200" b="1" i="0" kern="1200" dirty="0">
                <a:solidFill>
                  <a:schemeClr val="tx1"/>
                </a:solidFill>
                <a:effectLst/>
                <a:latin typeface="+mn-lt"/>
                <a:ea typeface="+mn-ea"/>
                <a:cs typeface="+mn-cs"/>
              </a:rPr>
              <a:t>Decision</a:t>
            </a:r>
          </a:p>
          <a:p>
            <a:pPr fontAlgn="t"/>
            <a:r>
              <a:rPr lang="en-GB" sz="1200" b="0" i="0" kern="1200" dirty="0">
                <a:solidFill>
                  <a:schemeClr val="tx1"/>
                </a:solidFill>
                <a:effectLst/>
                <a:latin typeface="+mn-lt"/>
                <a:ea typeface="+mn-ea"/>
                <a:cs typeface="+mn-cs"/>
              </a:rPr>
              <a:t>The House of Lords held in favour of </a:t>
            </a:r>
            <a:r>
              <a:rPr lang="en-GB" sz="1200" b="1" i="0" kern="1200" dirty="0">
                <a:solidFill>
                  <a:schemeClr val="tx1"/>
                </a:solidFill>
                <a:effectLst/>
                <a:latin typeface="+mn-lt"/>
                <a:ea typeface="+mn-ea"/>
                <a:cs typeface="+mn-cs"/>
              </a:rPr>
              <a:t>Mrs Boland</a:t>
            </a:r>
            <a:r>
              <a:rPr lang="en-GB" sz="1200" b="0" i="0" kern="1200" dirty="0">
                <a:solidFill>
                  <a:schemeClr val="tx1"/>
                </a:solidFill>
                <a:effectLst/>
                <a:latin typeface="+mn-lt"/>
                <a:ea typeface="+mn-ea"/>
                <a:cs typeface="+mn-cs"/>
              </a:rPr>
              <a:t>.</a:t>
            </a:r>
          </a:p>
          <a:p>
            <a:pPr fontAlgn="t"/>
            <a:r>
              <a:rPr lang="en-GB" sz="1200" b="0" i="0" kern="1200" dirty="0">
                <a:solidFill>
                  <a:schemeClr val="tx1"/>
                </a:solidFill>
                <a:effectLst/>
                <a:latin typeface="+mn-lt"/>
                <a:ea typeface="+mn-ea"/>
                <a:cs typeface="+mn-cs"/>
              </a:rPr>
              <a:t>Her beneficial interest, coupled with her actual occupation of the property, amounted to an </a:t>
            </a:r>
            <a:r>
              <a:rPr lang="en-GB" sz="1200" b="1" i="0" kern="1200" dirty="0">
                <a:solidFill>
                  <a:schemeClr val="tx1"/>
                </a:solidFill>
                <a:effectLst/>
                <a:latin typeface="+mn-lt"/>
                <a:ea typeface="+mn-ea"/>
                <a:cs typeface="+mn-cs"/>
              </a:rPr>
              <a:t>overriding interest</a:t>
            </a:r>
            <a:r>
              <a:rPr lang="en-GB" sz="1200" b="0" i="0" kern="1200" dirty="0">
                <a:solidFill>
                  <a:schemeClr val="tx1"/>
                </a:solidFill>
                <a:effectLst/>
                <a:latin typeface="+mn-lt"/>
                <a:ea typeface="+mn-ea"/>
                <a:cs typeface="+mn-cs"/>
              </a:rPr>
              <a:t> under the Land Registration Act 1925. Consequently, the bank's mortgage was subject to her interest, despite it not appearing on the register.</a:t>
            </a:r>
          </a:p>
          <a:p>
            <a:pPr fontAlgn="t"/>
            <a:r>
              <a:rPr lang="en-GB" sz="1200" b="1" i="0" kern="1200" dirty="0">
                <a:solidFill>
                  <a:schemeClr val="tx1"/>
                </a:solidFill>
                <a:effectLst/>
                <a:latin typeface="+mn-lt"/>
                <a:ea typeface="+mn-ea"/>
                <a:cs typeface="+mn-cs"/>
              </a:rPr>
              <a:t>Significance</a:t>
            </a:r>
          </a:p>
          <a:p>
            <a:pPr fontAlgn="t"/>
            <a:r>
              <a:rPr lang="en-GB" sz="1200" b="0" i="0" kern="1200" dirty="0">
                <a:solidFill>
                  <a:schemeClr val="tx1"/>
                </a:solidFill>
                <a:effectLst/>
                <a:latin typeface="+mn-lt"/>
                <a:ea typeface="+mn-ea"/>
                <a:cs typeface="+mn-cs"/>
              </a:rPr>
              <a:t>The case established that:</a:t>
            </a:r>
          </a:p>
          <a:p>
            <a:pPr lvl="0" fontAlgn="t"/>
            <a:r>
              <a:rPr lang="en-GB" sz="1200" b="0" i="0" kern="1200" dirty="0">
                <a:solidFill>
                  <a:schemeClr val="tx1"/>
                </a:solidFill>
                <a:effectLst/>
                <a:latin typeface="+mn-lt"/>
                <a:ea typeface="+mn-ea"/>
                <a:cs typeface="+mn-cs"/>
              </a:rPr>
              <a:t>A beneficial interest under a trust can be an overriding interest.</a:t>
            </a:r>
          </a:p>
          <a:p>
            <a:pPr lvl="0" fontAlgn="t"/>
            <a:r>
              <a:rPr lang="en-GB" sz="1200" b="0" i="0" kern="1200" dirty="0">
                <a:solidFill>
                  <a:schemeClr val="tx1"/>
                </a:solidFill>
                <a:effectLst/>
                <a:latin typeface="+mn-lt"/>
                <a:ea typeface="+mn-ea"/>
                <a:cs typeface="+mn-cs"/>
              </a:rPr>
              <a:t>Actual occupation provides protection to certain equitable interests.</a:t>
            </a:r>
          </a:p>
          <a:p>
            <a:pPr lvl="0" fontAlgn="t"/>
            <a:r>
              <a:rPr lang="en-GB" sz="1200" b="0" i="0" kern="1200" dirty="0">
                <a:solidFill>
                  <a:schemeClr val="tx1"/>
                </a:solidFill>
                <a:effectLst/>
                <a:latin typeface="+mn-lt"/>
                <a:ea typeface="+mn-ea"/>
                <a:cs typeface="+mn-cs"/>
              </a:rPr>
              <a:t>Purchasers and mortgage lenders must investigate who is occupying the property, not just rely on the register.</a:t>
            </a:r>
          </a:p>
          <a:p>
            <a:pPr fontAlgn="t"/>
            <a:r>
              <a:rPr lang="en-GB" sz="1200" b="1" i="0" kern="1200" dirty="0">
                <a:solidFill>
                  <a:schemeClr val="tx1"/>
                </a:solidFill>
                <a:effectLst/>
                <a:latin typeface="+mn-lt"/>
                <a:ea typeface="+mn-ea"/>
                <a:cs typeface="+mn-cs"/>
              </a:rPr>
              <a:t>One-line exam summary</a:t>
            </a:r>
          </a:p>
          <a:p>
            <a:pPr fontAlgn="t"/>
            <a:r>
              <a:rPr lang="en-GB" sz="1200" b="1" i="0" kern="1200" dirty="0">
                <a:solidFill>
                  <a:schemeClr val="tx1"/>
                </a:solidFill>
                <a:effectLst/>
                <a:latin typeface="+mn-lt"/>
                <a:ea typeface="+mn-ea"/>
                <a:cs typeface="+mn-cs"/>
              </a:rPr>
              <a:t>A spouse with a beneficial interest under a trust who is in actual occupation can have an overriding interest that binds a purchaser or mortgagee, even though the interest is not registered.</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Provide your feedback on </a:t>
            </a:r>
            <a:r>
              <a:rPr lang="en-GB" sz="1200" b="1" i="0" kern="1200" dirty="0" err="1">
                <a:solidFill>
                  <a:schemeClr val="tx1"/>
                </a:solidFill>
                <a:effectLst/>
                <a:latin typeface="+mn-lt"/>
                <a:ea typeface="+mn-ea"/>
                <a:cs typeface="+mn-cs"/>
              </a:rPr>
              <a:t>BizChat</a:t>
            </a:r>
            <a:endParaRPr lang="en-GB" sz="1200" b="1" i="0" kern="1200" dirty="0">
              <a:solidFill>
                <a:schemeClr val="tx1"/>
              </a:solidFill>
              <a:effectLst/>
              <a:latin typeface="+mn-lt"/>
              <a:ea typeface="+mn-ea"/>
              <a:cs typeface="+mn-cs"/>
            </a:endParaRP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9/17/2026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9/17/2026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9/17/2026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9/17/2026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9/17/2026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gov.uk/government/organisations/land-registry"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hyperlink" Target="https://landregistry-deeds.co.uk/2016/09/16/read-title-register/"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hyperlink" Target="https://www.gov.uk/government/publications/how-to-read-a-title-register-and-title-plan/how-to-read-a-title-plan"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landregistry-deeds.co.uk/wp-content/uploads/2016/09/How-to-read-your-Title-Register.pdf"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hyperlink" Target="https://www.gov.uk/government/publications/how-to-read-a-title-register-and-title-plan/how-to-read-a-title-plan"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6608" t="-9111" b="-16924"/>
            </a:stretch>
          </a:blipFill>
        </p:spPr>
        <p:txBody>
          <a:bodyPr/>
          <a:lstStyle/>
          <a:p>
            <a:endParaRPr lang="en-GB"/>
          </a:p>
        </p:txBody>
      </p:sp>
      <p:sp>
        <p:nvSpPr>
          <p:cNvPr id="3" name="AutoShape 3"/>
          <p:cNvSpPr/>
          <p:nvPr/>
        </p:nvSpPr>
        <p:spPr>
          <a:xfrm rot="-6759992">
            <a:off x="541494" y="4932028"/>
            <a:ext cx="11361835" cy="410553"/>
          </a:xfrm>
          <a:prstGeom prst="rect">
            <a:avLst/>
          </a:prstGeom>
          <a:solidFill>
            <a:srgbClr val="B6CF61"/>
          </a:solidFill>
        </p:spPr>
        <p:txBody>
          <a:bodyPr/>
          <a:lstStyle/>
          <a:p>
            <a:endParaRPr lang="en-GB"/>
          </a:p>
        </p:txBody>
      </p:sp>
      <p:sp>
        <p:nvSpPr>
          <p:cNvPr id="4" name="AutoShape 4"/>
          <p:cNvSpPr/>
          <p:nvPr/>
        </p:nvSpPr>
        <p:spPr>
          <a:xfrm rot="-6759992">
            <a:off x="-4090136" y="2118027"/>
            <a:ext cx="12732713" cy="7678446"/>
          </a:xfrm>
          <a:prstGeom prst="rect">
            <a:avLst/>
          </a:prstGeom>
          <a:solidFill>
            <a:srgbClr val="292A5A"/>
          </a:solidFill>
        </p:spPr>
        <p:txBody>
          <a:bodyPr/>
          <a:lstStyle/>
          <a:p>
            <a:endParaRPr lang="en-GB"/>
          </a:p>
        </p:txBody>
      </p:sp>
      <p:sp>
        <p:nvSpPr>
          <p:cNvPr id="5" name="AutoShape 5"/>
          <p:cNvSpPr/>
          <p:nvPr/>
        </p:nvSpPr>
        <p:spPr>
          <a:xfrm>
            <a:off x="-2197656" y="8277037"/>
            <a:ext cx="9005773" cy="0"/>
          </a:xfrm>
          <a:prstGeom prst="line">
            <a:avLst/>
          </a:prstGeom>
          <a:ln w="19050" cap="rnd">
            <a:solidFill>
              <a:srgbClr val="FFFFFF"/>
            </a:solidFill>
            <a:prstDash val="solid"/>
            <a:headEnd type="none" w="sm" len="sm"/>
            <a:tailEnd type="none" w="sm" len="sm"/>
          </a:ln>
        </p:spPr>
        <p:txBody>
          <a:bodyPr/>
          <a:lstStyle/>
          <a:p>
            <a:endParaRPr lang="en-GB"/>
          </a:p>
        </p:txBody>
      </p:sp>
      <p:sp>
        <p:nvSpPr>
          <p:cNvPr id="6" name="Freeform 6"/>
          <p:cNvSpPr/>
          <p:nvPr/>
        </p:nvSpPr>
        <p:spPr>
          <a:xfrm>
            <a:off x="237326" y="172901"/>
            <a:ext cx="3484344" cy="1232050"/>
          </a:xfrm>
          <a:custGeom>
            <a:avLst/>
            <a:gdLst/>
            <a:ahLst/>
            <a:cxnLst/>
            <a:rect l="l" t="t" r="r" b="b"/>
            <a:pathLst>
              <a:path w="3484344" h="1232050">
                <a:moveTo>
                  <a:pt x="0" y="0"/>
                </a:moveTo>
                <a:lnTo>
                  <a:pt x="3484344" y="0"/>
                </a:lnTo>
                <a:lnTo>
                  <a:pt x="3484344" y="1232050"/>
                </a:lnTo>
                <a:lnTo>
                  <a:pt x="0" y="1232050"/>
                </a:lnTo>
                <a:lnTo>
                  <a:pt x="0" y="0"/>
                </a:lnTo>
                <a:close/>
              </a:path>
            </a:pathLst>
          </a:custGeom>
          <a:blipFill>
            <a:blip r:embed="rId4"/>
            <a:stretch>
              <a:fillRect t="-90044" r="-755" b="-94900"/>
            </a:stretch>
          </a:blipFill>
        </p:spPr>
        <p:txBody>
          <a:bodyPr/>
          <a:lstStyle/>
          <a:p>
            <a:endParaRPr lang="en-GB"/>
          </a:p>
        </p:txBody>
      </p:sp>
      <p:sp>
        <p:nvSpPr>
          <p:cNvPr id="7" name="AutoShape 7"/>
          <p:cNvSpPr/>
          <p:nvPr/>
        </p:nvSpPr>
        <p:spPr>
          <a:xfrm>
            <a:off x="-3719859" y="5647640"/>
            <a:ext cx="9005773" cy="0"/>
          </a:xfrm>
          <a:prstGeom prst="line">
            <a:avLst/>
          </a:prstGeom>
          <a:ln w="19050" cap="rnd">
            <a:solidFill>
              <a:srgbClr val="FFFFFF"/>
            </a:solidFill>
            <a:prstDash val="solid"/>
            <a:headEnd type="none" w="sm" len="sm"/>
            <a:tailEnd type="none" w="sm" len="sm"/>
          </a:ln>
        </p:spPr>
        <p:txBody>
          <a:bodyPr/>
          <a:lstStyle/>
          <a:p>
            <a:endParaRPr lang="en-GB"/>
          </a:p>
        </p:txBody>
      </p:sp>
      <p:sp>
        <p:nvSpPr>
          <p:cNvPr id="8" name="TextBox 8"/>
          <p:cNvSpPr txBox="1"/>
          <p:nvPr/>
        </p:nvSpPr>
        <p:spPr>
          <a:xfrm>
            <a:off x="318140" y="6892713"/>
            <a:ext cx="5492434" cy="1384324"/>
          </a:xfrm>
          <a:prstGeom prst="rect">
            <a:avLst/>
          </a:prstGeom>
        </p:spPr>
        <p:txBody>
          <a:bodyPr lIns="0" tIns="0" rIns="0" bIns="0" rtlCol="0" anchor="t">
            <a:spAutoFit/>
          </a:bodyPr>
          <a:lstStyle/>
          <a:p>
            <a:pPr algn="l">
              <a:lnSpc>
                <a:spcPts val="5240"/>
              </a:lnSpc>
            </a:pPr>
            <a:r>
              <a:rPr lang="en-US" sz="5888" b="1">
                <a:solidFill>
                  <a:srgbClr val="FFFFFF"/>
                </a:solidFill>
                <a:latin typeface="Glacial Indifference Bold"/>
                <a:ea typeface="Glacial Indifference Bold"/>
                <a:cs typeface="Glacial Indifference Bold"/>
                <a:sym typeface="Glacial Indifference Bold"/>
              </a:rPr>
              <a:t>INVESTIGATION OF TITLE</a:t>
            </a:r>
          </a:p>
        </p:txBody>
      </p:sp>
      <p:sp>
        <p:nvSpPr>
          <p:cNvPr id="9" name="TextBox 9"/>
          <p:cNvSpPr txBox="1"/>
          <p:nvPr/>
        </p:nvSpPr>
        <p:spPr>
          <a:xfrm>
            <a:off x="318140" y="5742890"/>
            <a:ext cx="6239699" cy="481863"/>
          </a:xfrm>
          <a:prstGeom prst="rect">
            <a:avLst/>
          </a:prstGeom>
        </p:spPr>
        <p:txBody>
          <a:bodyPr lIns="0" tIns="0" rIns="0" bIns="0" rtlCol="0" anchor="t">
            <a:spAutoFit/>
          </a:bodyPr>
          <a:lstStyle/>
          <a:p>
            <a:pPr algn="l">
              <a:lnSpc>
                <a:spcPts val="3510"/>
              </a:lnSpc>
            </a:pPr>
            <a:r>
              <a:rPr lang="en-US" sz="3774" b="1">
                <a:solidFill>
                  <a:srgbClr val="FFFFFF"/>
                </a:solidFill>
                <a:latin typeface="Glacial Indifference Bold"/>
                <a:ea typeface="Glacial Indifference Bold"/>
                <a:cs typeface="Glacial Indifference Bold"/>
                <a:sym typeface="Glacial Indifference Bold"/>
              </a:rPr>
              <a:t>CONVEYANCING</a:t>
            </a:r>
          </a:p>
        </p:txBody>
      </p:sp>
      <p:sp>
        <p:nvSpPr>
          <p:cNvPr id="11" name="TextBox 11"/>
          <p:cNvSpPr txBox="1"/>
          <p:nvPr/>
        </p:nvSpPr>
        <p:spPr>
          <a:xfrm>
            <a:off x="318140" y="6266546"/>
            <a:ext cx="5492434" cy="770947"/>
          </a:xfrm>
          <a:prstGeom prst="rect">
            <a:avLst/>
          </a:prstGeom>
        </p:spPr>
        <p:txBody>
          <a:bodyPr lIns="0" tIns="0" rIns="0" bIns="0" rtlCol="0" anchor="t">
            <a:spAutoFit/>
          </a:bodyPr>
          <a:lstStyle/>
          <a:p>
            <a:pPr algn="l">
              <a:lnSpc>
                <a:spcPts val="5582"/>
              </a:lnSpc>
            </a:pPr>
            <a:r>
              <a:rPr lang="en-US" sz="6272" b="1">
                <a:solidFill>
                  <a:srgbClr val="FED307"/>
                </a:solidFill>
                <a:latin typeface="Glacial Indifference Bold"/>
                <a:ea typeface="Glacial Indifference Bold"/>
                <a:cs typeface="Glacial Indifference Bold"/>
                <a:sym typeface="Glacial Indifference Bold"/>
              </a:rPr>
              <a:t>UNIT 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5703" r="-14697" b="-777"/>
            </a:stretch>
          </a:blipFill>
        </p:spPr>
        <p:txBody>
          <a:bodyPr/>
          <a:lstStyle/>
          <a:p>
            <a:endParaRPr lang="en-GB"/>
          </a:p>
        </p:txBody>
      </p:sp>
      <p:sp>
        <p:nvSpPr>
          <p:cNvPr id="3" name="Freeform 3"/>
          <p:cNvSpPr/>
          <p:nvPr/>
        </p:nvSpPr>
        <p:spPr>
          <a:xfrm rot="-1753206">
            <a:off x="-1113304" y="4354356"/>
            <a:ext cx="25783492" cy="9586163"/>
          </a:xfrm>
          <a:custGeom>
            <a:avLst/>
            <a:gdLst/>
            <a:ahLst/>
            <a:cxnLst/>
            <a:rect l="l" t="t" r="r" b="b"/>
            <a:pathLst>
              <a:path w="25783492" h="9586163">
                <a:moveTo>
                  <a:pt x="0" y="0"/>
                </a:moveTo>
                <a:lnTo>
                  <a:pt x="25783493" y="0"/>
                </a:lnTo>
                <a:lnTo>
                  <a:pt x="25783493" y="9586162"/>
                </a:lnTo>
                <a:lnTo>
                  <a:pt x="0" y="9586162"/>
                </a:lnTo>
                <a:lnTo>
                  <a:pt x="0" y="0"/>
                </a:lnTo>
                <a:close/>
              </a:path>
            </a:pathLst>
          </a:custGeom>
          <a:blipFill>
            <a:blip r:embed="rId4">
              <a:alphaModFix amt="5000"/>
            </a:blip>
            <a:stretch>
              <a:fillRect t="-39492" b="-39492"/>
            </a:stretch>
          </a:blipFill>
        </p:spPr>
        <p:txBody>
          <a:bodyPr/>
          <a:lstStyle/>
          <a:p>
            <a:endParaRPr lang="en-GB"/>
          </a:p>
        </p:txBody>
      </p:sp>
      <p:sp>
        <p:nvSpPr>
          <p:cNvPr id="4" name="Freeform 4"/>
          <p:cNvSpPr/>
          <p:nvPr/>
        </p:nvSpPr>
        <p:spPr>
          <a:xfrm flipH="1">
            <a:off x="6009980" y="-995510"/>
            <a:ext cx="12278020" cy="12278020"/>
          </a:xfrm>
          <a:custGeom>
            <a:avLst/>
            <a:gdLst/>
            <a:ahLst/>
            <a:cxnLst/>
            <a:rect l="l" t="t" r="r" b="b"/>
            <a:pathLst>
              <a:path w="12278020" h="12278020">
                <a:moveTo>
                  <a:pt x="12278020" y="0"/>
                </a:moveTo>
                <a:lnTo>
                  <a:pt x="0" y="0"/>
                </a:lnTo>
                <a:lnTo>
                  <a:pt x="0" y="12278020"/>
                </a:lnTo>
                <a:lnTo>
                  <a:pt x="12278020" y="12278020"/>
                </a:lnTo>
                <a:lnTo>
                  <a:pt x="12278020" y="0"/>
                </a:lnTo>
                <a:close/>
              </a:path>
            </a:pathLst>
          </a:custGeom>
          <a:blipFill>
            <a:blip>
              <a:alphaModFix amt="19999"/>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AutoShape 5"/>
          <p:cNvSpPr/>
          <p:nvPr/>
        </p:nvSpPr>
        <p:spPr>
          <a:xfrm>
            <a:off x="7913202" y="3113984"/>
            <a:ext cx="14608661" cy="4059032"/>
          </a:xfrm>
          <a:prstGeom prst="rect">
            <a:avLst/>
          </a:prstGeom>
          <a:solidFill>
            <a:srgbClr val="292A5A"/>
          </a:solidFill>
        </p:spPr>
        <p:txBody>
          <a:bodyPr/>
          <a:lstStyle/>
          <a:p>
            <a:endParaRPr lang="en-GB"/>
          </a:p>
        </p:txBody>
      </p:sp>
      <p:grpSp>
        <p:nvGrpSpPr>
          <p:cNvPr id="6" name="Group 6"/>
          <p:cNvGrpSpPr/>
          <p:nvPr/>
        </p:nvGrpSpPr>
        <p:grpSpPr>
          <a:xfrm>
            <a:off x="-191081" y="-135528"/>
            <a:ext cx="13958449" cy="1485076"/>
            <a:chOff x="0" y="0"/>
            <a:chExt cx="3676299" cy="391131"/>
          </a:xfrm>
        </p:grpSpPr>
        <p:sp>
          <p:nvSpPr>
            <p:cNvPr id="7" name="Freeform 7"/>
            <p:cNvSpPr/>
            <p:nvPr/>
          </p:nvSpPr>
          <p:spPr>
            <a:xfrm>
              <a:off x="0" y="0"/>
              <a:ext cx="3676299" cy="391131"/>
            </a:xfrm>
            <a:custGeom>
              <a:avLst/>
              <a:gdLst/>
              <a:ahLst/>
              <a:cxnLst/>
              <a:rect l="l" t="t" r="r" b="b"/>
              <a:pathLst>
                <a:path w="3676299" h="391131">
                  <a:moveTo>
                    <a:pt x="28287" y="0"/>
                  </a:moveTo>
                  <a:lnTo>
                    <a:pt x="3648013" y="0"/>
                  </a:lnTo>
                  <a:cubicBezTo>
                    <a:pt x="3655515" y="0"/>
                    <a:pt x="3662709" y="2980"/>
                    <a:pt x="3668014" y="8285"/>
                  </a:cubicBezTo>
                  <a:cubicBezTo>
                    <a:pt x="3673319" y="13590"/>
                    <a:pt x="3676299" y="20785"/>
                    <a:pt x="3676299" y="28287"/>
                  </a:cubicBezTo>
                  <a:lnTo>
                    <a:pt x="3676299" y="362844"/>
                  </a:lnTo>
                  <a:cubicBezTo>
                    <a:pt x="3676299" y="370347"/>
                    <a:pt x="3673319" y="377541"/>
                    <a:pt x="3668014" y="382846"/>
                  </a:cubicBezTo>
                  <a:cubicBezTo>
                    <a:pt x="3662709" y="388151"/>
                    <a:pt x="3655515" y="391131"/>
                    <a:pt x="3648013" y="391131"/>
                  </a:cubicBezTo>
                  <a:lnTo>
                    <a:pt x="28287" y="391131"/>
                  </a:lnTo>
                  <a:cubicBezTo>
                    <a:pt x="20785" y="391131"/>
                    <a:pt x="13590" y="388151"/>
                    <a:pt x="8285" y="382846"/>
                  </a:cubicBezTo>
                  <a:cubicBezTo>
                    <a:pt x="2980" y="377541"/>
                    <a:pt x="0" y="370347"/>
                    <a:pt x="0" y="362844"/>
                  </a:cubicBezTo>
                  <a:lnTo>
                    <a:pt x="0" y="28287"/>
                  </a:lnTo>
                  <a:cubicBezTo>
                    <a:pt x="0" y="20785"/>
                    <a:pt x="2980" y="13590"/>
                    <a:pt x="8285" y="8285"/>
                  </a:cubicBezTo>
                  <a:cubicBezTo>
                    <a:pt x="13590" y="2980"/>
                    <a:pt x="20785" y="0"/>
                    <a:pt x="28287" y="0"/>
                  </a:cubicBezTo>
                  <a:close/>
                </a:path>
              </a:pathLst>
            </a:custGeom>
            <a:solidFill>
              <a:srgbClr val="FED307">
                <a:alpha val="69804"/>
              </a:srgbClr>
            </a:solidFill>
          </p:spPr>
          <p:txBody>
            <a:bodyPr/>
            <a:lstStyle/>
            <a:p>
              <a:endParaRPr lang="en-GB"/>
            </a:p>
          </p:txBody>
        </p:sp>
        <p:sp>
          <p:nvSpPr>
            <p:cNvPr id="8" name="TextBox 8"/>
            <p:cNvSpPr txBox="1"/>
            <p:nvPr/>
          </p:nvSpPr>
          <p:spPr>
            <a:xfrm>
              <a:off x="0" y="-85725"/>
              <a:ext cx="3676299" cy="476856"/>
            </a:xfrm>
            <a:prstGeom prst="rect">
              <a:avLst/>
            </a:prstGeom>
          </p:spPr>
          <p:txBody>
            <a:bodyPr lIns="50800" tIns="50800" rIns="50800" bIns="50800" rtlCol="0" anchor="ctr"/>
            <a:lstStyle/>
            <a:p>
              <a:pPr algn="ctr">
                <a:lnSpc>
                  <a:spcPts val="3952"/>
                </a:lnSpc>
              </a:pPr>
              <a:endParaRPr/>
            </a:p>
          </p:txBody>
        </p:sp>
      </p:grpSp>
      <p:sp>
        <p:nvSpPr>
          <p:cNvPr id="9" name="TextBox 9"/>
          <p:cNvSpPr txBox="1"/>
          <p:nvPr/>
        </p:nvSpPr>
        <p:spPr>
          <a:xfrm>
            <a:off x="8271704" y="3283609"/>
            <a:ext cx="9681009" cy="3609813"/>
          </a:xfrm>
          <a:prstGeom prst="rect">
            <a:avLst/>
          </a:prstGeom>
        </p:spPr>
        <p:txBody>
          <a:bodyPr lIns="0" tIns="0" rIns="0" bIns="0" rtlCol="0" anchor="t">
            <a:spAutoFit/>
          </a:bodyPr>
          <a:lstStyle/>
          <a:p>
            <a:pPr algn="l">
              <a:lnSpc>
                <a:spcPts val="4799"/>
              </a:lnSpc>
            </a:pPr>
            <a:r>
              <a:rPr lang="en-US" sz="3999" b="1" spc="3">
                <a:solidFill>
                  <a:srgbClr val="FED307"/>
                </a:solidFill>
                <a:latin typeface="Glacial Indifference Bold"/>
                <a:ea typeface="Glacial Indifference Bold"/>
                <a:cs typeface="Glacial Indifference Bold"/>
                <a:sym typeface="Glacial Indifference Bold"/>
              </a:rPr>
              <a:t>Contents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Investigation of title</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Registered v unregistered process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Reviewing documentation</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Undertaking searches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Issues that might arise</a:t>
            </a:r>
          </a:p>
        </p:txBody>
      </p:sp>
      <p:sp>
        <p:nvSpPr>
          <p:cNvPr id="10" name="TextBox 10"/>
          <p:cNvSpPr txBox="1"/>
          <p:nvPr/>
        </p:nvSpPr>
        <p:spPr>
          <a:xfrm>
            <a:off x="66168" y="168861"/>
            <a:ext cx="13443950" cy="742948"/>
          </a:xfrm>
          <a:prstGeom prst="rect">
            <a:avLst/>
          </a:prstGeom>
        </p:spPr>
        <p:txBody>
          <a:bodyPr lIns="0" tIns="0" rIns="0" bIns="0" rtlCol="0" anchor="t">
            <a:spAutoFit/>
          </a:bodyPr>
          <a:lstStyle/>
          <a:p>
            <a:pPr algn="just">
              <a:lnSpc>
                <a:spcPts val="6000"/>
              </a:lnSpc>
            </a:pPr>
            <a:r>
              <a:rPr lang="en-US" sz="4000" b="1">
                <a:solidFill>
                  <a:srgbClr val="292A5A"/>
                </a:solidFill>
                <a:latin typeface="Glacial Indifference Bold"/>
                <a:ea typeface="Glacial Indifference Bold"/>
                <a:cs typeface="Glacial Indifference Bold"/>
                <a:sym typeface="Glacial Indifference Bold"/>
              </a:rPr>
              <a:t>UNIT 3: INVESTIGATION OF TITLE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FED307"/>
          </a:solidFill>
        </p:spPr>
        <p:txBody>
          <a:bodyPr/>
          <a:lstStyle/>
          <a:p>
            <a:endParaRPr lang="en-GB"/>
          </a:p>
        </p:txBody>
      </p:sp>
      <p:sp>
        <p:nvSpPr>
          <p:cNvPr id="3" name="AutoShape 3"/>
          <p:cNvSpPr/>
          <p:nvPr/>
        </p:nvSpPr>
        <p:spPr>
          <a:xfrm>
            <a:off x="0" y="0"/>
            <a:ext cx="14417942" cy="771525"/>
          </a:xfrm>
          <a:prstGeom prst="rect">
            <a:avLst/>
          </a:prstGeom>
          <a:solidFill>
            <a:srgbClr val="E65485"/>
          </a:solidFill>
        </p:spPr>
        <p:txBody>
          <a:bodyPr/>
          <a:lstStyle/>
          <a:p>
            <a:endParaRPr lang="en-GB"/>
          </a:p>
        </p:txBody>
      </p:sp>
      <p:sp>
        <p:nvSpPr>
          <p:cNvPr id="4" name="TextBox 4"/>
          <p:cNvSpPr txBox="1"/>
          <p:nvPr/>
        </p:nvSpPr>
        <p:spPr>
          <a:xfrm>
            <a:off x="1028700" y="447675"/>
            <a:ext cx="15734201" cy="1724025"/>
          </a:xfrm>
          <a:prstGeom prst="rect">
            <a:avLst/>
          </a:prstGeom>
        </p:spPr>
        <p:txBody>
          <a:bodyPr lIns="0" tIns="0" rIns="0" bIns="0" rtlCol="0" anchor="t">
            <a:spAutoFit/>
          </a:bodyPr>
          <a:lstStyle/>
          <a:p>
            <a:pPr algn="just">
              <a:lnSpc>
                <a:spcPts val="15000"/>
              </a:lnSpc>
            </a:pPr>
            <a:r>
              <a:rPr lang="en-US" sz="7500" b="1">
                <a:solidFill>
                  <a:srgbClr val="FED307"/>
                </a:solidFill>
                <a:latin typeface="Glacial Indifference Bold"/>
                <a:ea typeface="Glacial Indifference Bold"/>
                <a:cs typeface="Glacial Indifference Bold"/>
                <a:sym typeface="Glacial Indifference Bold"/>
              </a:rPr>
              <a:t>UNIT 3:</a:t>
            </a:r>
            <a:r>
              <a:rPr lang="en-US" sz="7500" b="1">
                <a:solidFill>
                  <a:srgbClr val="FFFFFF"/>
                </a:solidFill>
                <a:latin typeface="Glacial Indifference Bold"/>
                <a:ea typeface="Glacial Indifference Bold"/>
                <a:cs typeface="Glacial Indifference Bold"/>
                <a:sym typeface="Glacial Indifference Bold"/>
              </a:rPr>
              <a:t> LEARNING OUTCOMES</a:t>
            </a:r>
          </a:p>
        </p:txBody>
      </p:sp>
      <p:sp>
        <p:nvSpPr>
          <p:cNvPr id="5" name="TextBox 5"/>
          <p:cNvSpPr txBox="1"/>
          <p:nvPr/>
        </p:nvSpPr>
        <p:spPr>
          <a:xfrm>
            <a:off x="1028700" y="2203694"/>
            <a:ext cx="15734201" cy="5943493"/>
          </a:xfrm>
          <a:prstGeom prst="rect">
            <a:avLst/>
          </a:prstGeom>
        </p:spPr>
        <p:txBody>
          <a:bodyPr lIns="0" tIns="0" rIns="0" bIns="0" rtlCol="0" anchor="t">
            <a:spAutoFit/>
          </a:bodyPr>
          <a:lstStyle/>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Differentiate between registered and unregistered land </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Differentiate beween how the seller deduces title to the buyer in registered and unregistered land</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Outline how official copies are set out in registered land</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Explain the requirements of a good root of title for unregistered land</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Explain how to analyse the title deeds listed in an epitome of title</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Summarise issues that might be revealed in the investigation of title and the further action required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634457" y="2127712"/>
            <a:ext cx="6653543" cy="7608468"/>
          </a:xfrm>
          <a:custGeom>
            <a:avLst/>
            <a:gdLst/>
            <a:ahLst/>
            <a:cxnLst/>
            <a:rect l="l" t="t" r="r" b="b"/>
            <a:pathLst>
              <a:path w="6653543" h="7608468">
                <a:moveTo>
                  <a:pt x="0" y="0"/>
                </a:moveTo>
                <a:lnTo>
                  <a:pt x="6653543" y="0"/>
                </a:lnTo>
                <a:lnTo>
                  <a:pt x="6653543" y="7608468"/>
                </a:lnTo>
                <a:lnTo>
                  <a:pt x="0" y="7608468"/>
                </a:lnTo>
                <a:lnTo>
                  <a:pt x="0" y="0"/>
                </a:lnTo>
                <a:close/>
              </a:path>
            </a:pathLst>
          </a:custGeom>
          <a:blipFill>
            <a:blip r:embed="rId3"/>
            <a:stretch>
              <a:fillRect l="-73260"/>
            </a:stretch>
          </a:blipFill>
        </p:spPr>
        <p:txBody>
          <a:bodyPr/>
          <a:lstStyle/>
          <a:p>
            <a:endParaRPr lang="en-GB"/>
          </a:p>
        </p:txBody>
      </p:sp>
      <p:sp>
        <p:nvSpPr>
          <p:cNvPr id="5" name="TextBox 5"/>
          <p:cNvSpPr txBox="1"/>
          <p:nvPr/>
        </p:nvSpPr>
        <p:spPr>
          <a:xfrm>
            <a:off x="609784" y="1895835"/>
            <a:ext cx="10980053" cy="7668766"/>
          </a:xfrm>
          <a:prstGeom prst="rect">
            <a:avLst/>
          </a:prstGeom>
        </p:spPr>
        <p:txBody>
          <a:bodyPr lIns="0" tIns="0" rIns="0" bIns="0" rtlCol="0" anchor="t">
            <a:spAutoFit/>
          </a:bodyPr>
          <a:lstStyle/>
          <a:p>
            <a:pPr marL="582930" lvl="1" indent="-291465"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The process of establishing who owns the property and whether there are any rights or rules which could affect the owner’s use and enjoyment of it. </a:t>
            </a:r>
          </a:p>
          <a:p>
            <a:pPr marL="582930" lvl="1" indent="-291465"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Why is this necessary for buyer/lender?</a:t>
            </a:r>
          </a:p>
          <a:p>
            <a:pPr marL="1165860" lvl="2" indent="-388620"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solicitor acting for the buyer will need to check:</a:t>
            </a:r>
          </a:p>
          <a:p>
            <a:pPr marL="1748790" lvl="3" indent="-437197"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that the seller owns the property</a:t>
            </a:r>
          </a:p>
          <a:p>
            <a:pPr marL="1748790" lvl="3" indent="-437197"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whether there is anything that burdens the seller’s </a:t>
            </a:r>
            <a:r>
              <a:rPr lang="en-US" sz="2700" dirty="0" err="1">
                <a:solidFill>
                  <a:srgbClr val="292A5A"/>
                </a:solidFill>
                <a:latin typeface="Glacial Indifference"/>
                <a:ea typeface="Glacial Indifference"/>
                <a:cs typeface="Glacial Indifference"/>
                <a:sym typeface="Glacial Indifference"/>
              </a:rPr>
              <a:t>i.e</a:t>
            </a:r>
            <a:r>
              <a:rPr lang="en-US" sz="2700" dirty="0">
                <a:solidFill>
                  <a:srgbClr val="292A5A"/>
                </a:solidFill>
                <a:latin typeface="Glacial Indifference"/>
                <a:ea typeface="Glacial Indifference"/>
                <a:cs typeface="Glacial Indifference"/>
                <a:sym typeface="Glacial Indifference"/>
              </a:rPr>
              <a:t> a restrictive covenants against the intended use or rights of way in </a:t>
            </a:r>
            <a:r>
              <a:rPr lang="en-US" sz="2700" dirty="0" err="1">
                <a:solidFill>
                  <a:srgbClr val="292A5A"/>
                </a:solidFill>
                <a:latin typeface="Glacial Indifference"/>
                <a:ea typeface="Glacial Indifference"/>
                <a:cs typeface="Glacial Indifference"/>
                <a:sym typeface="Glacial Indifference"/>
              </a:rPr>
              <a:t>favour</a:t>
            </a:r>
            <a:r>
              <a:rPr lang="en-US" sz="2700" dirty="0">
                <a:solidFill>
                  <a:srgbClr val="292A5A"/>
                </a:solidFill>
                <a:latin typeface="Glacial Indifference"/>
                <a:ea typeface="Glacial Indifference"/>
                <a:cs typeface="Glacial Indifference"/>
                <a:sym typeface="Glacial Indifference"/>
              </a:rPr>
              <a:t> of a </a:t>
            </a:r>
            <a:r>
              <a:rPr lang="en-US" sz="2700" dirty="0" err="1">
                <a:solidFill>
                  <a:srgbClr val="292A5A"/>
                </a:solidFill>
                <a:latin typeface="Glacial Indifference"/>
                <a:ea typeface="Glacial Indifference"/>
                <a:cs typeface="Glacial Indifference"/>
                <a:sym typeface="Glacial Indifference"/>
              </a:rPr>
              <a:t>neighbour</a:t>
            </a:r>
            <a:r>
              <a:rPr lang="en-US" sz="2700" dirty="0">
                <a:solidFill>
                  <a:srgbClr val="292A5A"/>
                </a:solidFill>
                <a:latin typeface="Glacial Indifference"/>
                <a:ea typeface="Glacial Indifference"/>
                <a:cs typeface="Glacial Indifference"/>
                <a:sym typeface="Glacial Indifference"/>
              </a:rPr>
              <a:t>. </a:t>
            </a:r>
          </a:p>
          <a:p>
            <a:pPr marL="1165860" lvl="2" indent="-388620"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a bank or building society considering lending money and taking security over a property will have similar concerns</a:t>
            </a:r>
          </a:p>
          <a:p>
            <a:pPr marL="1748790" lvl="3" indent="-437197"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lender will want to ensure that if the borrower defaults on the loan, the property can be sold on the open market for at least as much as is outstanding on the loan, with minimal issues</a:t>
            </a:r>
          </a:p>
        </p:txBody>
      </p:sp>
      <p:sp>
        <p:nvSpPr>
          <p:cNvPr id="6" name="TextBox 6"/>
          <p:cNvSpPr txBox="1"/>
          <p:nvPr/>
        </p:nvSpPr>
        <p:spPr>
          <a:xfrm>
            <a:off x="609784" y="335756"/>
            <a:ext cx="17678216" cy="1668131"/>
          </a:xfrm>
          <a:prstGeom prst="rect">
            <a:avLst/>
          </a:prstGeom>
        </p:spPr>
        <p:txBody>
          <a:bodyPr lIns="0" tIns="0" rIns="0" bIns="0" rtlCol="0" anchor="t">
            <a:spAutoFit/>
          </a:bodyPr>
          <a:lstStyle/>
          <a:p>
            <a:pPr algn="just">
              <a:lnSpc>
                <a:spcPts val="14600"/>
              </a:lnSpc>
            </a:pPr>
            <a:r>
              <a:rPr lang="en-US" sz="7300" b="1" spc="7">
                <a:solidFill>
                  <a:srgbClr val="E65485"/>
                </a:solidFill>
                <a:latin typeface="Glacial Indifference Bold"/>
                <a:ea typeface="Glacial Indifference Bold"/>
                <a:cs typeface="Glacial Indifference Bold"/>
                <a:sym typeface="Glacial Indifference Bold"/>
              </a:rPr>
              <a:t>INVESTIGATION OF TITLE:</a:t>
            </a:r>
            <a:r>
              <a:rPr lang="en-US" sz="7300" b="1" spc="7">
                <a:solidFill>
                  <a:srgbClr val="292A5A"/>
                </a:solidFill>
                <a:latin typeface="Glacial Indifference Bold"/>
                <a:ea typeface="Glacial Indifference Bold"/>
                <a:cs typeface="Glacial Indifference Bold"/>
                <a:sym typeface="Glacial Indifference Bold"/>
              </a:rPr>
              <a:t> BUYER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895835"/>
            <a:ext cx="10980053" cy="7944483"/>
          </a:xfrm>
          <a:prstGeom prst="rect">
            <a:avLst/>
          </a:prstGeom>
        </p:spPr>
        <p:txBody>
          <a:bodyPr lIns="0" tIns="0" rIns="0" bIns="0" rtlCol="0" anchor="t">
            <a:spAutoFit/>
          </a:bodyPr>
          <a:lstStyle/>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Why necessary for seller?</a:t>
            </a:r>
          </a:p>
          <a:p>
            <a:pPr marL="1295397" lvl="2" indent="-43179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Seller’s solicitor will also need to investigate their client’s title: </a:t>
            </a:r>
          </a:p>
          <a:p>
            <a:pPr marL="1943095" lvl="3" indent="-485774"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anticipate any problems in advance. </a:t>
            </a:r>
          </a:p>
          <a:p>
            <a:pPr marL="1943095" lvl="3" indent="-485774"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to produce the first draft of the contract of sale. </a:t>
            </a:r>
          </a:p>
          <a:p>
            <a:pPr marL="2590794" lvl="4" indent="-51815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Under a sale contract the default position is the seller to sell the property ‘free from incumbrances’ (</a:t>
            </a:r>
            <a:r>
              <a:rPr lang="en-US" sz="2999" dirty="0" err="1">
                <a:solidFill>
                  <a:srgbClr val="292A5A"/>
                </a:solidFill>
                <a:latin typeface="Glacial Indifference"/>
                <a:ea typeface="Glacial Indifference"/>
                <a:cs typeface="Glacial Indifference"/>
                <a:sym typeface="Glacial Indifference"/>
              </a:rPr>
              <a:t>ie</a:t>
            </a:r>
            <a:r>
              <a:rPr lang="en-US" sz="2999" dirty="0">
                <a:solidFill>
                  <a:srgbClr val="292A5A"/>
                </a:solidFill>
                <a:latin typeface="Glacial Indifference"/>
                <a:ea typeface="Glacial Indifference"/>
                <a:cs typeface="Glacial Indifference"/>
                <a:sym typeface="Glacial Indifference"/>
              </a:rPr>
              <a:t> third party rights that bind the property and may be a problem for the buyer/lender) unless the seller states otherwise, </a:t>
            </a:r>
          </a:p>
          <a:p>
            <a:pPr marL="2072635" lvl="4" algn="l">
              <a:lnSpc>
                <a:spcPts val="4799"/>
              </a:lnSpc>
            </a:pPr>
            <a:r>
              <a:rPr lang="en-US" sz="2999" dirty="0">
                <a:solidFill>
                  <a:srgbClr val="292A5A"/>
                </a:solidFill>
                <a:latin typeface="Glacial Indifference"/>
                <a:ea typeface="Glacial Indifference"/>
                <a:cs typeface="Glacial Indifference"/>
                <a:sym typeface="Glacial Indifference"/>
              </a:rPr>
              <a:t>*any incumbrances need to be identified and specified in the contract at the earliest possible stage.</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2127712"/>
            <a:ext cx="6698163" cy="7608468"/>
          </a:xfrm>
          <a:custGeom>
            <a:avLst/>
            <a:gdLst/>
            <a:ahLst/>
            <a:cxnLst/>
            <a:rect l="l" t="t" r="r" b="b"/>
            <a:pathLst>
              <a:path w="6698163" h="7608468">
                <a:moveTo>
                  <a:pt x="0" y="0"/>
                </a:moveTo>
                <a:lnTo>
                  <a:pt x="6698163" y="0"/>
                </a:lnTo>
                <a:lnTo>
                  <a:pt x="6698163" y="7608468"/>
                </a:lnTo>
                <a:lnTo>
                  <a:pt x="0" y="7608468"/>
                </a:lnTo>
                <a:lnTo>
                  <a:pt x="0" y="0"/>
                </a:lnTo>
                <a:close/>
              </a:path>
            </a:pathLst>
          </a:custGeom>
          <a:blipFill>
            <a:blip r:embed="rId3"/>
            <a:stretch>
              <a:fillRect l="-3763" t="-35081"/>
            </a:stretch>
          </a:blipFill>
        </p:spPr>
        <p:txBody>
          <a:bodyPr/>
          <a:lstStyle/>
          <a:p>
            <a:endParaRPr lang="en-GB"/>
          </a:p>
        </p:txBody>
      </p:sp>
      <p:sp>
        <p:nvSpPr>
          <p:cNvPr id="6" name="TextBox 6"/>
          <p:cNvSpPr txBox="1"/>
          <p:nvPr/>
        </p:nvSpPr>
        <p:spPr>
          <a:xfrm>
            <a:off x="609784" y="335756"/>
            <a:ext cx="17678216" cy="1668131"/>
          </a:xfrm>
          <a:prstGeom prst="rect">
            <a:avLst/>
          </a:prstGeom>
        </p:spPr>
        <p:txBody>
          <a:bodyPr lIns="0" tIns="0" rIns="0" bIns="0" rtlCol="0" anchor="t">
            <a:spAutoFit/>
          </a:bodyPr>
          <a:lstStyle/>
          <a:p>
            <a:pPr algn="just">
              <a:lnSpc>
                <a:spcPts val="14600"/>
              </a:lnSpc>
            </a:pPr>
            <a:r>
              <a:rPr lang="en-US" sz="7300" b="1" spc="7">
                <a:solidFill>
                  <a:srgbClr val="E65485"/>
                </a:solidFill>
                <a:latin typeface="Glacial Indifference Bold"/>
                <a:ea typeface="Glacial Indifference Bold"/>
                <a:cs typeface="Glacial Indifference Bold"/>
                <a:sym typeface="Glacial Indifference Bold"/>
              </a:rPr>
              <a:t>INVESTIGATION OF TITLE:</a:t>
            </a:r>
            <a:r>
              <a:rPr lang="en-US" sz="7300" b="1" spc="7">
                <a:solidFill>
                  <a:srgbClr val="292A5A"/>
                </a:solidFill>
                <a:latin typeface="Glacial Indifference Bold"/>
                <a:ea typeface="Glacial Indifference Bold"/>
                <a:cs typeface="Glacial Indifference Bold"/>
                <a:sym typeface="Glacial Indifference Bold"/>
              </a:rPr>
              <a:t> SELLER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1967942"/>
            <a:ext cx="15278100" cy="8200963"/>
          </a:xfrm>
          <a:prstGeom prst="rect">
            <a:avLst/>
          </a:prstGeom>
        </p:spPr>
        <p:txBody>
          <a:bodyPr wrap="square" lIns="0" tIns="0" rIns="0" bIns="0" rtlCol="0" anchor="t">
            <a:spAutoFit/>
          </a:bodyPr>
          <a:lstStyle/>
          <a:p>
            <a:pPr marL="604519" lvl="1" indent="-302260" algn="l">
              <a:lnSpc>
                <a:spcPts val="4619"/>
              </a:lnSpc>
              <a:buFont typeface="Arial"/>
              <a:buChar char="•"/>
            </a:pPr>
            <a:r>
              <a:rPr lang="en-US" sz="2799" dirty="0">
                <a:solidFill>
                  <a:srgbClr val="292A5A"/>
                </a:solidFill>
                <a:latin typeface="Glacial Indifference"/>
                <a:ea typeface="Glacial Indifference"/>
                <a:cs typeface="Glacial Indifference"/>
                <a:sym typeface="Glacial Indifference"/>
              </a:rPr>
              <a:t>Historically, all title to land was proved by paper title deeds. </a:t>
            </a:r>
          </a:p>
          <a:p>
            <a:pPr marL="604519" lvl="1" indent="-302260" algn="l">
              <a:lnSpc>
                <a:spcPts val="4619"/>
              </a:lnSpc>
              <a:buFont typeface="Arial"/>
              <a:buChar char="•"/>
            </a:pPr>
            <a:r>
              <a:rPr lang="en-US" sz="2799" dirty="0">
                <a:solidFill>
                  <a:srgbClr val="292A5A"/>
                </a:solidFill>
                <a:latin typeface="Glacial Indifference"/>
                <a:ea typeface="Glacial Indifference"/>
                <a:cs typeface="Glacial Indifference"/>
                <a:sym typeface="Glacial Indifference"/>
              </a:rPr>
              <a:t>The </a:t>
            </a:r>
            <a:r>
              <a:rPr lang="en-US" sz="2799" b="1" dirty="0">
                <a:solidFill>
                  <a:srgbClr val="292A5A"/>
                </a:solidFill>
                <a:latin typeface="Glacial Indifference Bold"/>
                <a:ea typeface="Glacial Indifference Bold"/>
                <a:cs typeface="Glacial Indifference Bold"/>
                <a:sym typeface="Glacial Indifference Bold"/>
              </a:rPr>
              <a:t>Land Registration Act of 1925</a:t>
            </a:r>
            <a:r>
              <a:rPr lang="en-US" sz="2799" dirty="0">
                <a:solidFill>
                  <a:srgbClr val="292A5A"/>
                </a:solidFill>
                <a:latin typeface="Glacial Indifference"/>
                <a:ea typeface="Glacial Indifference"/>
                <a:cs typeface="Glacial Indifference"/>
                <a:sym typeface="Glacial Indifference"/>
              </a:rPr>
              <a:t> introduced a system in England and Wales which was designed to ensure that ownership of land was registered in a central database: </a:t>
            </a:r>
            <a:r>
              <a:rPr lang="en-US" sz="2799" b="1" u="sng" dirty="0">
                <a:solidFill>
                  <a:srgbClr val="292A5A"/>
                </a:solidFill>
                <a:latin typeface="Glacial Indifference Bold"/>
                <a:ea typeface="Glacial Indifference Bold"/>
                <a:cs typeface="Glacial Indifference Bold"/>
                <a:sym typeface="Glacial Indifference Bold"/>
                <a:hlinkClick r:id="rId3" tooltip="https://www.gov.uk/government/organisations/land-registry"/>
              </a:rPr>
              <a:t>HM Land Registry</a:t>
            </a:r>
            <a:r>
              <a:rPr lang="en-US" sz="2799" dirty="0">
                <a:solidFill>
                  <a:srgbClr val="292A5A"/>
                </a:solidFill>
                <a:latin typeface="Glacial Indifference"/>
                <a:ea typeface="Glacial Indifference"/>
                <a:cs typeface="Glacial Indifference"/>
                <a:sym typeface="Glacial Indifference"/>
              </a:rPr>
              <a:t>. </a:t>
            </a:r>
          </a:p>
          <a:p>
            <a:pPr marL="302259" lvl="1" algn="l">
              <a:lnSpc>
                <a:spcPts val="4619"/>
              </a:lnSpc>
            </a:pPr>
            <a:endParaRPr lang="en-US" sz="2799" dirty="0">
              <a:solidFill>
                <a:srgbClr val="292A5A"/>
              </a:solidFill>
              <a:latin typeface="Glacial Indifference"/>
              <a:ea typeface="Glacial Indifference"/>
              <a:cs typeface="Glacial Indifference"/>
              <a:sym typeface="Glacial Indifference"/>
            </a:endParaRPr>
          </a:p>
          <a:p>
            <a:pPr marL="604519" lvl="1" indent="-302260" algn="l">
              <a:lnSpc>
                <a:spcPts val="4619"/>
              </a:lnSpc>
              <a:buFont typeface="Arial"/>
              <a:buChar char="•"/>
            </a:pPr>
            <a:r>
              <a:rPr lang="en-US" sz="2799" dirty="0">
                <a:solidFill>
                  <a:srgbClr val="292A5A"/>
                </a:solidFill>
                <a:latin typeface="Glacial Indifference"/>
                <a:ea typeface="Glacial Indifference"/>
                <a:cs typeface="Glacial Indifference"/>
                <a:sym typeface="Glacial Indifference"/>
              </a:rPr>
              <a:t>Now compulsory in England and Wales to register an unregistered title when triggered (including change of owner)</a:t>
            </a:r>
          </a:p>
          <a:p>
            <a:pPr marL="302259" lvl="1" algn="l">
              <a:lnSpc>
                <a:spcPts val="4619"/>
              </a:lnSpc>
            </a:pPr>
            <a:endParaRPr lang="en-US" sz="2799" dirty="0">
              <a:solidFill>
                <a:srgbClr val="292A5A"/>
              </a:solidFill>
              <a:latin typeface="Glacial Indifference"/>
              <a:ea typeface="Glacial Indifference"/>
              <a:cs typeface="Glacial Indifference"/>
              <a:sym typeface="Glacial Indifference"/>
            </a:endParaRPr>
          </a:p>
          <a:p>
            <a:pPr marL="604519" lvl="1" indent="-302260" algn="l">
              <a:lnSpc>
                <a:spcPts val="4619"/>
              </a:lnSpc>
              <a:buFont typeface="Arial"/>
              <a:buChar char="•"/>
            </a:pPr>
            <a:r>
              <a:rPr lang="en-US" sz="2799" dirty="0">
                <a:solidFill>
                  <a:srgbClr val="292A5A"/>
                </a:solidFill>
                <a:latin typeface="Glacial Indifference"/>
                <a:ea typeface="Glacial Indifference"/>
                <a:cs typeface="Glacial Indifference"/>
                <a:sym typeface="Glacial Indifference"/>
              </a:rPr>
              <a:t>Most and owned by the Crown,  aristocracy and  Church has not been registered because it has never been sold </a:t>
            </a:r>
          </a:p>
          <a:p>
            <a:pPr marL="302259" lvl="1" algn="l">
              <a:lnSpc>
                <a:spcPts val="4619"/>
              </a:lnSpc>
            </a:pPr>
            <a:endParaRPr lang="en-US" sz="2799" dirty="0">
              <a:solidFill>
                <a:srgbClr val="292A5A"/>
              </a:solidFill>
              <a:latin typeface="Glacial Indifference"/>
              <a:ea typeface="Glacial Indifference"/>
              <a:cs typeface="Glacial Indifference"/>
              <a:sym typeface="Glacial Indifference"/>
            </a:endParaRPr>
          </a:p>
          <a:p>
            <a:pPr marL="604519" lvl="1" indent="-302260" algn="l">
              <a:lnSpc>
                <a:spcPts val="4619"/>
              </a:lnSpc>
              <a:buFont typeface="Arial"/>
              <a:buChar char="•"/>
            </a:pPr>
            <a:r>
              <a:rPr lang="en-US" sz="2799" dirty="0">
                <a:solidFill>
                  <a:srgbClr val="292A5A"/>
                </a:solidFill>
                <a:latin typeface="Glacial Indifference"/>
                <a:ea typeface="Glacial Indifference"/>
                <a:cs typeface="Glacial Indifference"/>
                <a:sym typeface="Glacial Indifference"/>
              </a:rPr>
              <a:t>Government aim to have the whole of E&amp;W registered by 2030</a:t>
            </a:r>
          </a:p>
          <a:p>
            <a:pPr marL="302259" lvl="1" algn="l">
              <a:lnSpc>
                <a:spcPts val="4619"/>
              </a:lnSpc>
            </a:pPr>
            <a:endParaRPr lang="en-US" sz="2799" dirty="0">
              <a:solidFill>
                <a:srgbClr val="292A5A"/>
              </a:solidFill>
              <a:latin typeface="Glacial Indifference"/>
              <a:ea typeface="Glacial Indifference"/>
              <a:cs typeface="Glacial Indifference"/>
              <a:sym typeface="Glacial Indifference"/>
            </a:endParaRPr>
          </a:p>
          <a:p>
            <a:pPr marL="604519" lvl="1" indent="-302260" algn="l">
              <a:lnSpc>
                <a:spcPts val="4619"/>
              </a:lnSpc>
              <a:buFont typeface="Arial"/>
              <a:buChar char="•"/>
            </a:pPr>
            <a:r>
              <a:rPr lang="en-US" sz="2799" dirty="0">
                <a:solidFill>
                  <a:srgbClr val="292A5A"/>
                </a:solidFill>
                <a:latin typeface="Glacial Indifference"/>
                <a:ea typeface="Glacial Indifference"/>
                <a:cs typeface="Glacial Indifference"/>
                <a:sym typeface="Glacial Indifference"/>
              </a:rPr>
              <a:t>Still need to be aware of process to investigate title for registered and unregistered title</a:t>
            </a:r>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6306800" y="7581900"/>
            <a:ext cx="1953986" cy="2705100"/>
          </a:xfrm>
          <a:custGeom>
            <a:avLst/>
            <a:gdLst/>
            <a:ahLst/>
            <a:cxnLst/>
            <a:rect l="l" t="t" r="r" b="b"/>
            <a:pathLst>
              <a:path w="6698163" h="6698163">
                <a:moveTo>
                  <a:pt x="0" y="0"/>
                </a:moveTo>
                <a:lnTo>
                  <a:pt x="6698163" y="0"/>
                </a:lnTo>
                <a:lnTo>
                  <a:pt x="6698163" y="6698163"/>
                </a:lnTo>
                <a:lnTo>
                  <a:pt x="0" y="6698163"/>
                </a:lnTo>
                <a:lnTo>
                  <a:pt x="0" y="0"/>
                </a:lnTo>
                <a:close/>
              </a:path>
            </a:pathLst>
          </a:custGeom>
          <a:blipFill>
            <a:blip r:embed="rId4"/>
            <a:stretch>
              <a:fillRect/>
            </a:stretch>
          </a:blipFill>
        </p:spPr>
        <p:txBody>
          <a:bodyPr/>
          <a:lstStyle/>
          <a:p>
            <a:endParaRPr lang="en-GB"/>
          </a:p>
        </p:txBody>
      </p:sp>
      <p:sp>
        <p:nvSpPr>
          <p:cNvPr id="6" name="TextBox 6"/>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REGISTERED V </a:t>
            </a:r>
            <a:r>
              <a:rPr lang="en-US" sz="7500" b="1" spc="7">
                <a:solidFill>
                  <a:srgbClr val="292A5A"/>
                </a:solidFill>
                <a:latin typeface="Glacial Indifference Bold"/>
                <a:ea typeface="Glacial Indifference Bold"/>
                <a:cs typeface="Glacial Indifference Bold"/>
                <a:sym typeface="Glacial Indifference Bold"/>
              </a:rPr>
              <a:t>UNREGISTERED LAND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286000"/>
            <a:ext cx="10561137" cy="4690387"/>
          </a:xfrm>
          <a:prstGeom prst="rect">
            <a:avLst/>
          </a:prstGeom>
        </p:spPr>
        <p:txBody>
          <a:bodyPr lIns="0" tIns="0" rIns="0" bIns="0" rtlCol="0" anchor="t">
            <a:spAutoFit/>
          </a:bodyPr>
          <a:lstStyle/>
          <a:p>
            <a:pPr marL="690879"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Seller’s solicitor needs to obtain copies of the r</a:t>
            </a:r>
            <a:r>
              <a:rPr lang="en-US" sz="3199" b="1" dirty="0">
                <a:solidFill>
                  <a:srgbClr val="292A5A"/>
                </a:solidFill>
                <a:latin typeface="Glacial Indifference Bold"/>
                <a:ea typeface="Glacial Indifference Bold"/>
                <a:cs typeface="Glacial Indifference Bold"/>
                <a:sym typeface="Glacial Indifference Bold"/>
              </a:rPr>
              <a:t>egister of title</a:t>
            </a:r>
            <a:r>
              <a:rPr lang="en-US" sz="3199" dirty="0">
                <a:solidFill>
                  <a:srgbClr val="292A5A"/>
                </a:solidFill>
                <a:latin typeface="Glacial Indifference"/>
                <a:ea typeface="Glacial Indifference"/>
                <a:cs typeface="Glacial Indifference"/>
                <a:sym typeface="Glacial Indifference"/>
              </a:rPr>
              <a:t> for the property -called ‘official copies’. </a:t>
            </a:r>
          </a:p>
          <a:p>
            <a:pPr marL="690879"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They will also need to get a copy of the </a:t>
            </a:r>
            <a:r>
              <a:rPr lang="en-US" sz="3199" b="1" dirty="0">
                <a:solidFill>
                  <a:srgbClr val="292A5A"/>
                </a:solidFill>
                <a:latin typeface="Glacial Indifference Bold"/>
                <a:ea typeface="Glacial Indifference Bold"/>
                <a:cs typeface="Glacial Indifference Bold"/>
                <a:sym typeface="Glacial Indifference Bold"/>
              </a:rPr>
              <a:t>Land Registry plan</a:t>
            </a:r>
            <a:r>
              <a:rPr lang="en-US" sz="3199" dirty="0">
                <a:solidFill>
                  <a:srgbClr val="292A5A"/>
                </a:solidFill>
                <a:latin typeface="Glacial Indifference"/>
                <a:ea typeface="Glacial Indifference"/>
                <a:cs typeface="Glacial Indifference"/>
                <a:sym typeface="Glacial Indifference"/>
              </a:rPr>
              <a:t> for the property,  called ‘title plan’. </a:t>
            </a:r>
          </a:p>
          <a:p>
            <a:pPr marL="921172" lvl="2" algn="l">
              <a:lnSpc>
                <a:spcPts val="5279"/>
              </a:lnSpc>
            </a:pPr>
            <a:r>
              <a:rPr lang="en-US" sz="3199" dirty="0">
                <a:solidFill>
                  <a:srgbClr val="292A5A"/>
                </a:solidFill>
                <a:latin typeface="Glacial Indifference"/>
                <a:ea typeface="Glacial Indifference"/>
                <a:cs typeface="Glacial Indifference"/>
                <a:sym typeface="Glacial Indifference"/>
              </a:rPr>
              <a:t> </a:t>
            </a:r>
          </a:p>
          <a:p>
            <a:pPr marL="690879" lvl="1" indent="-345439" algn="l">
              <a:lnSpc>
                <a:spcPts val="5279"/>
              </a:lnSpc>
              <a:buFont typeface="Arial"/>
              <a:buChar char="•"/>
            </a:pPr>
            <a:r>
              <a:rPr lang="en-US" sz="3199" u="sng" dirty="0">
                <a:solidFill>
                  <a:srgbClr val="292A5A"/>
                </a:solidFill>
                <a:latin typeface="Glacial Indifference"/>
                <a:ea typeface="Glacial Indifference"/>
                <a:cs typeface="Glacial Indifference"/>
                <a:sym typeface="Glacial Indifference"/>
                <a:hlinkClick r:id="rId3" tooltip="https://landregistry-deeds.co.uk/2016/09/16/read-title-register/"/>
              </a:rPr>
              <a:t>Example title register</a:t>
            </a:r>
          </a:p>
          <a:p>
            <a:pPr marL="690879" lvl="1" indent="-345439" algn="l">
              <a:lnSpc>
                <a:spcPts val="5279"/>
              </a:lnSpc>
              <a:buFont typeface="Arial"/>
              <a:buChar char="•"/>
            </a:pPr>
            <a:r>
              <a:rPr lang="en-US" sz="3199" u="sng" dirty="0">
                <a:solidFill>
                  <a:srgbClr val="292A5A"/>
                </a:solidFill>
                <a:latin typeface="Glacial Indifference"/>
                <a:ea typeface="Glacial Indifference"/>
                <a:cs typeface="Glacial Indifference"/>
                <a:sym typeface="Glacial Indifference"/>
                <a:hlinkClick r:id="rId4" tooltip="https://www.gov.uk/government/publications/how-to-read-a-title-register-and-title-plan/how-to-read-a-title-plan"/>
              </a:rPr>
              <a:t>How to read the title plan</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2171700"/>
            <a:ext cx="6698163" cy="7564480"/>
          </a:xfrm>
          <a:custGeom>
            <a:avLst/>
            <a:gdLst/>
            <a:ahLst/>
            <a:cxnLst/>
            <a:rect l="l" t="t" r="r" b="b"/>
            <a:pathLst>
              <a:path w="6698163" h="7564480">
                <a:moveTo>
                  <a:pt x="0" y="0"/>
                </a:moveTo>
                <a:lnTo>
                  <a:pt x="6698163" y="0"/>
                </a:lnTo>
                <a:lnTo>
                  <a:pt x="6698163" y="7564480"/>
                </a:lnTo>
                <a:lnTo>
                  <a:pt x="0" y="7564480"/>
                </a:lnTo>
                <a:lnTo>
                  <a:pt x="0" y="0"/>
                </a:lnTo>
                <a:close/>
              </a:path>
            </a:pathLst>
          </a:custGeom>
          <a:blipFill>
            <a:blip r:embed="rId5"/>
            <a:stretch>
              <a:fillRect t="-1381" b="-22119"/>
            </a:stretch>
          </a:blipFill>
        </p:spPr>
        <p:txBody>
          <a:bodyPr/>
          <a:lstStyle/>
          <a:p>
            <a:endParaRPr lang="en-GB"/>
          </a:p>
        </p:txBody>
      </p:sp>
      <p:sp>
        <p:nvSpPr>
          <p:cNvPr id="6" name="TextBox 6"/>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FREEHOLD </a:t>
            </a:r>
            <a:r>
              <a:rPr lang="en-US" sz="7500" b="1" spc="7">
                <a:solidFill>
                  <a:srgbClr val="292A5A"/>
                </a:solidFill>
                <a:latin typeface="Glacial Indifference Bold"/>
                <a:ea typeface="Glacial Indifference Bold"/>
                <a:cs typeface="Glacial Indifference Bold"/>
                <a:sym typeface="Glacial Indifference Bold"/>
              </a:rPr>
              <a:t>REGISTERED LAND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3182600" y="797268"/>
            <a:ext cx="4876800" cy="7335880"/>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47739" r="-53142"/>
            </a:stretch>
          </a:blipFill>
        </p:spPr>
        <p:txBody>
          <a:bodyPr/>
          <a:lstStyle/>
          <a:p>
            <a:endParaRPr lang="en-GB"/>
          </a:p>
        </p:txBody>
      </p:sp>
      <p:sp>
        <p:nvSpPr>
          <p:cNvPr id="5" name="TextBox 5"/>
          <p:cNvSpPr txBox="1"/>
          <p:nvPr/>
        </p:nvSpPr>
        <p:spPr>
          <a:xfrm>
            <a:off x="609784" y="2031206"/>
            <a:ext cx="10980053" cy="7133363"/>
          </a:xfrm>
          <a:prstGeom prst="rect">
            <a:avLst/>
          </a:prstGeom>
        </p:spPr>
        <p:txBody>
          <a:bodyPr lIns="0" tIns="0" rIns="0" bIns="0" rtlCol="0" anchor="t">
            <a:spAutoFit/>
          </a:bodyPr>
          <a:lstStyle/>
          <a:p>
            <a:pPr marL="690877" lvl="1" indent="-345439" algn="l">
              <a:lnSpc>
                <a:spcPts val="5119"/>
              </a:lnSpc>
              <a:buFont typeface="Arial"/>
              <a:buChar char="•"/>
            </a:pPr>
            <a:r>
              <a:rPr lang="en-US" sz="3199" dirty="0">
                <a:solidFill>
                  <a:srgbClr val="292A5A"/>
                </a:solidFill>
                <a:latin typeface="Glacial Indifference"/>
                <a:ea typeface="Glacial Indifference"/>
                <a:cs typeface="Glacial Indifference"/>
                <a:sym typeface="Glacial Indifference"/>
              </a:rPr>
              <a:t>‘Deduction of title’ is the tern used for the seller’s obligation to prove their ownership of the property they are trying to sell – </a:t>
            </a:r>
            <a:r>
              <a:rPr lang="en-US" sz="3199" dirty="0" err="1">
                <a:solidFill>
                  <a:srgbClr val="292A5A"/>
                </a:solidFill>
                <a:latin typeface="Glacial Indifference"/>
                <a:ea typeface="Glacial Indifference"/>
                <a:cs typeface="Glacial Indifference"/>
                <a:sym typeface="Glacial Indifference"/>
              </a:rPr>
              <a:t>i.e</a:t>
            </a:r>
            <a:r>
              <a:rPr lang="en-US" sz="3199" dirty="0">
                <a:solidFill>
                  <a:srgbClr val="292A5A"/>
                </a:solidFill>
                <a:latin typeface="Glacial Indifference"/>
                <a:ea typeface="Glacial Indifference"/>
                <a:cs typeface="Glacial Indifference"/>
                <a:sym typeface="Glacial Indifference"/>
              </a:rPr>
              <a:t> by producing documentary evidence of title to the buyer. </a:t>
            </a:r>
          </a:p>
          <a:p>
            <a:pPr marL="690877" lvl="1" indent="-345439" algn="l">
              <a:lnSpc>
                <a:spcPts val="5119"/>
              </a:lnSpc>
              <a:buFont typeface="Arial"/>
              <a:buChar char="•"/>
            </a:pPr>
            <a:r>
              <a:rPr lang="en-US" sz="3199" dirty="0">
                <a:solidFill>
                  <a:srgbClr val="292A5A"/>
                </a:solidFill>
                <a:latin typeface="Glacial Indifference"/>
                <a:ea typeface="Glacial Indifference"/>
                <a:cs typeface="Glacial Indifference"/>
                <a:sym typeface="Glacial Indifference"/>
              </a:rPr>
              <a:t>Title to be deduced before exchange of contracts. To ensure the buyer to be prevented from raising any issues after exchange of contracts (once parties are legally bound to buy/sell) </a:t>
            </a:r>
          </a:p>
          <a:p>
            <a:pPr marL="690877" lvl="1" indent="-345439" algn="l">
              <a:lnSpc>
                <a:spcPts val="5119"/>
              </a:lnSpc>
              <a:buFont typeface="Arial"/>
              <a:buChar char="•"/>
            </a:pPr>
            <a:r>
              <a:rPr lang="en-US" sz="3199" dirty="0">
                <a:solidFill>
                  <a:srgbClr val="292A5A"/>
                </a:solidFill>
                <a:latin typeface="Glacial Indifference"/>
                <a:ea typeface="Glacial Indifference"/>
                <a:cs typeface="Glacial Indifference"/>
                <a:sym typeface="Glacial Indifference"/>
              </a:rPr>
              <a:t>With registered land, the seller should supply to the buyer, at their own expense, official copies that are less than six months old, and any documents noted on the register. </a:t>
            </a:r>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DEDUCTION </a:t>
            </a:r>
            <a:r>
              <a:rPr lang="en-US" sz="7500" b="1" spc="7">
                <a:solidFill>
                  <a:srgbClr val="292A5A"/>
                </a:solidFill>
                <a:latin typeface="Glacial Indifference Bold"/>
                <a:ea typeface="Glacial Indifference Bold"/>
                <a:cs typeface="Glacial Indifference Bold"/>
                <a:sym typeface="Glacial Indifference Bold"/>
              </a:rPr>
              <a:t>OF</a:t>
            </a:r>
            <a:r>
              <a:rPr lang="en-US" sz="7500" b="1" spc="7">
                <a:solidFill>
                  <a:srgbClr val="E65485"/>
                </a:solidFill>
                <a:latin typeface="Glacial Indifference Bold"/>
                <a:ea typeface="Glacial Indifference Bold"/>
                <a:cs typeface="Glacial Indifference Bold"/>
                <a:sym typeface="Glacial Indifference Bold"/>
              </a:rPr>
              <a:t> </a:t>
            </a:r>
            <a:r>
              <a:rPr lang="en-US" sz="7500" b="1" spc="7">
                <a:solidFill>
                  <a:srgbClr val="292A5A"/>
                </a:solidFill>
                <a:latin typeface="Glacial Indifference Bold"/>
                <a:ea typeface="Glacial Indifference Bold"/>
                <a:cs typeface="Glacial Indifference Bold"/>
                <a:sym typeface="Glacial Indifference Bold"/>
              </a:rPr>
              <a:t>TITLE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3910219" cy="3808094"/>
          </a:xfrm>
          <a:prstGeom prst="rect">
            <a:avLst/>
          </a:prstGeom>
        </p:spPr>
        <p:txBody>
          <a:bodyPr lIns="0" tIns="0" rIns="0" bIns="0" rtlCol="0" anchor="t">
            <a:spAutoFit/>
          </a:bodyPr>
          <a:lstStyle/>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Access the specimen </a:t>
            </a:r>
            <a:r>
              <a:rPr lang="en-US" sz="3700" u="sng">
                <a:solidFill>
                  <a:srgbClr val="292A5A"/>
                </a:solidFill>
                <a:latin typeface="Glacial Indifference"/>
                <a:ea typeface="Glacial Indifference"/>
                <a:cs typeface="Glacial Indifference"/>
                <a:sym typeface="Glacial Indifference"/>
                <a:hlinkClick r:id="rId3" tooltip="https://landregistry-deeds.co.uk/wp-content/uploads/2016/09/How-to-read-your-Title-Register.pdf"/>
              </a:rPr>
              <a:t>title register</a:t>
            </a:r>
            <a:r>
              <a:rPr lang="en-US" sz="3700">
                <a:solidFill>
                  <a:srgbClr val="292A5A"/>
                </a:solidFill>
                <a:latin typeface="Glacial Indifference"/>
                <a:ea typeface="Glacial Indifference"/>
                <a:cs typeface="Glacial Indifference"/>
                <a:sym typeface="Glacial Indifference"/>
              </a:rPr>
              <a:t> and the specimen</a:t>
            </a:r>
            <a:r>
              <a:rPr lang="en-US" sz="3700" u="sng">
                <a:solidFill>
                  <a:srgbClr val="292A5A"/>
                </a:solidFill>
                <a:latin typeface="Glacial Indifference"/>
                <a:ea typeface="Glacial Indifference"/>
                <a:cs typeface="Glacial Indifference"/>
                <a:sym typeface="Glacial Indifference"/>
                <a:hlinkClick r:id="rId4" tooltip="https://www.gov.uk/government/publications/how-to-read-a-title-register-and-title-plan/how-to-read-a-title-plan"/>
              </a:rPr>
              <a:t> title plan</a:t>
            </a:r>
            <a:r>
              <a:rPr lang="en-US" sz="3700">
                <a:solidFill>
                  <a:srgbClr val="292A5A"/>
                </a:solidFill>
                <a:latin typeface="Glacial Indifference"/>
                <a:ea typeface="Glacial Indifference"/>
                <a:cs typeface="Glacial Indifference"/>
                <a:sym typeface="Glacial Indifference"/>
              </a:rPr>
              <a:t> from Land Registry website.</a:t>
            </a:r>
          </a:p>
          <a:p>
            <a:pPr marL="798833" lvl="1" indent="-399416" algn="l">
              <a:lnSpc>
                <a:spcPts val="6105"/>
              </a:lnSpc>
              <a:buFont typeface="Arial"/>
              <a:buChar char="•"/>
            </a:pPr>
            <a:r>
              <a:rPr lang="en-US" sz="3700" b="1">
                <a:solidFill>
                  <a:srgbClr val="292A5A"/>
                </a:solidFill>
                <a:latin typeface="Glacial Indifference Bold"/>
                <a:ea typeface="Glacial Indifference Bold"/>
                <a:cs typeface="Glacial Indifference Bold"/>
                <a:sym typeface="Glacial Indifference Bold"/>
              </a:rPr>
              <a:t>Summarise what these documents show/contain </a:t>
            </a:r>
          </a:p>
          <a:p>
            <a:pPr marL="1597665" lvl="2" indent="-532555"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Tip: follow the guidance indicated by Land registry on the documents </a:t>
            </a: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dirty="0">
                <a:solidFill>
                  <a:srgbClr val="E65485"/>
                </a:solidFill>
                <a:latin typeface="Glacial Indifference Bold"/>
                <a:ea typeface="Glacial Indifference Bold"/>
                <a:cs typeface="Glacial Indifference Bold"/>
                <a:sym typeface="Glacial Indifference Bold"/>
              </a:rPr>
              <a:t>ACTIVITY 1:</a:t>
            </a:r>
            <a:r>
              <a:rPr lang="en-US" sz="6500" b="1" spc="6" dirty="0">
                <a:solidFill>
                  <a:srgbClr val="292A5A"/>
                </a:solidFill>
                <a:latin typeface="Glacial Indifference Bold"/>
                <a:ea typeface="Glacial Indifference Bold"/>
                <a:cs typeface="Glacial Indifference Bold"/>
                <a:sym typeface="Glacial Indifference Bold"/>
              </a:rPr>
              <a:t> REVIEWING HMLR DOCS</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1928239"/>
            <a:ext cx="10561137" cy="7941277"/>
          </a:xfrm>
          <a:prstGeom prst="rect">
            <a:avLst/>
          </a:prstGeom>
        </p:spPr>
        <p:txBody>
          <a:bodyPr lIns="0" tIns="0" rIns="0" bIns="0" rtlCol="0" anchor="t">
            <a:spAutoFit/>
          </a:bodyPr>
          <a:lstStyle/>
          <a:p>
            <a:pPr marL="626111" lvl="1" indent="-313055" algn="l">
              <a:lnSpc>
                <a:spcPts val="4785"/>
              </a:lnSpc>
              <a:buFont typeface="Arial"/>
              <a:buChar char="•"/>
            </a:pPr>
            <a:r>
              <a:rPr lang="en-US" sz="2900" dirty="0">
                <a:solidFill>
                  <a:srgbClr val="292A5A"/>
                </a:solidFill>
                <a:latin typeface="Glacial Indifference"/>
                <a:ea typeface="Glacial Indifference"/>
                <a:cs typeface="Glacial Indifference"/>
                <a:sym typeface="Glacial Indifference"/>
              </a:rPr>
              <a:t>Check whether the land is already registered or is the subject of a pending application for first registration. </a:t>
            </a:r>
          </a:p>
          <a:p>
            <a:pPr marL="626111" lvl="1" indent="-313055" algn="l">
              <a:lnSpc>
                <a:spcPts val="4785"/>
              </a:lnSpc>
              <a:buFont typeface="Arial"/>
              <a:buChar char="•"/>
            </a:pPr>
            <a:r>
              <a:rPr lang="en-US" sz="2900" dirty="0">
                <a:solidFill>
                  <a:srgbClr val="292A5A"/>
                </a:solidFill>
                <a:latin typeface="Glacial Indifference"/>
                <a:ea typeface="Glacial Indifference"/>
                <a:cs typeface="Glacial Indifference"/>
                <a:sym typeface="Glacial Indifference"/>
              </a:rPr>
              <a:t>Possible that a third party has lodged a </a:t>
            </a:r>
            <a:r>
              <a:rPr lang="en-US" sz="2900" b="1" dirty="0">
                <a:solidFill>
                  <a:srgbClr val="292A5A"/>
                </a:solidFill>
                <a:latin typeface="Glacial Indifference Bold"/>
                <a:ea typeface="Glacial Indifference Bold"/>
                <a:cs typeface="Glacial Indifference Bold"/>
                <a:sym typeface="Glacial Indifference Bold"/>
              </a:rPr>
              <a:t>caution</a:t>
            </a:r>
            <a:r>
              <a:rPr lang="en-US" sz="2900" dirty="0">
                <a:solidFill>
                  <a:srgbClr val="292A5A"/>
                </a:solidFill>
                <a:latin typeface="Glacial Indifference"/>
                <a:ea typeface="Glacial Indifference"/>
                <a:cs typeface="Glacial Indifference"/>
                <a:sym typeface="Glacial Indifference"/>
              </a:rPr>
              <a:t> against first registration, warning that they have an interest in the land, such as an easement. </a:t>
            </a:r>
          </a:p>
          <a:p>
            <a:pPr marL="626111" lvl="1" indent="-313055" algn="l">
              <a:lnSpc>
                <a:spcPts val="4785"/>
              </a:lnSpc>
              <a:buFont typeface="Arial"/>
              <a:buChar char="•"/>
            </a:pPr>
            <a:r>
              <a:rPr lang="en-US" sz="2900" dirty="0">
                <a:solidFill>
                  <a:srgbClr val="292A5A"/>
                </a:solidFill>
                <a:latin typeface="Glacial Indifference"/>
                <a:ea typeface="Glacial Indifference"/>
                <a:cs typeface="Glacial Indifference"/>
                <a:sym typeface="Glacial Indifference"/>
              </a:rPr>
              <a:t>When first registration is lodged:</a:t>
            </a:r>
          </a:p>
          <a:p>
            <a:pPr marL="1252221" lvl="2" indent="-417407" algn="l">
              <a:lnSpc>
                <a:spcPts val="4785"/>
              </a:lnSpc>
              <a:buFont typeface="Arial"/>
              <a:buChar char="⚬"/>
            </a:pPr>
            <a:r>
              <a:rPr lang="en-US" sz="2900" dirty="0">
                <a:solidFill>
                  <a:srgbClr val="292A5A"/>
                </a:solidFill>
                <a:latin typeface="Glacial Indifference"/>
                <a:ea typeface="Glacial Indifference"/>
                <a:cs typeface="Glacial Indifference"/>
                <a:sym typeface="Glacial Indifference"/>
              </a:rPr>
              <a:t>HMLR will ‘warn off’ the cautioner</a:t>
            </a:r>
          </a:p>
          <a:p>
            <a:pPr marL="1878332" lvl="3" indent="-469583" algn="l">
              <a:lnSpc>
                <a:spcPts val="4785"/>
              </a:lnSpc>
              <a:buFont typeface="Arial"/>
              <a:buChar char="￭"/>
            </a:pPr>
            <a:r>
              <a:rPr lang="en-US" sz="2900" dirty="0">
                <a:solidFill>
                  <a:srgbClr val="292A5A"/>
                </a:solidFill>
                <a:latin typeface="Glacial Indifference"/>
                <a:ea typeface="Glacial Indifference"/>
                <a:cs typeface="Glacial Indifference"/>
                <a:sym typeface="Glacial Indifference"/>
              </a:rPr>
              <a:t>give them a limited period to establish their rights over the land</a:t>
            </a:r>
          </a:p>
          <a:p>
            <a:pPr marL="1878332" lvl="3" indent="-469583" algn="l">
              <a:lnSpc>
                <a:spcPts val="4785"/>
              </a:lnSpc>
              <a:buFont typeface="Arial"/>
              <a:buChar char="￭"/>
            </a:pPr>
            <a:r>
              <a:rPr lang="en-US" sz="2900" dirty="0">
                <a:solidFill>
                  <a:srgbClr val="292A5A"/>
                </a:solidFill>
                <a:latin typeface="Glacial Indifference"/>
                <a:ea typeface="Glacial Indifference"/>
                <a:cs typeface="Glacial Indifference"/>
                <a:sym typeface="Glacial Indifference"/>
              </a:rPr>
              <a:t>if they cannot do so, the registration will proceed and the cautioner will lose their rights. </a:t>
            </a:r>
          </a:p>
          <a:p>
            <a:pPr marL="626111" lvl="1" indent="-313055" algn="l">
              <a:lnSpc>
                <a:spcPts val="4785"/>
              </a:lnSpc>
              <a:buFont typeface="Arial"/>
              <a:buChar char="•"/>
            </a:pPr>
            <a:r>
              <a:rPr lang="en-US" sz="2900" dirty="0">
                <a:solidFill>
                  <a:srgbClr val="292A5A"/>
                </a:solidFill>
                <a:latin typeface="Glacial Indifference"/>
                <a:ea typeface="Glacial Indifference"/>
                <a:cs typeface="Glacial Indifference"/>
                <a:sym typeface="Glacial Indifference"/>
              </a:rPr>
              <a:t>These checks can be done by an</a:t>
            </a:r>
            <a:r>
              <a:rPr lang="en-US" sz="2900" b="1" dirty="0">
                <a:solidFill>
                  <a:srgbClr val="292A5A"/>
                </a:solidFill>
                <a:latin typeface="Glacial Indifference Bold"/>
                <a:ea typeface="Glacial Indifference Bold"/>
                <a:cs typeface="Glacial Indifference Bold"/>
                <a:sym typeface="Glacial Indifference Bold"/>
              </a:rPr>
              <a:t> Index Map search (SIM) </a:t>
            </a:r>
            <a:r>
              <a:rPr lang="en-US" sz="2900" dirty="0">
                <a:solidFill>
                  <a:srgbClr val="292A5A"/>
                </a:solidFill>
                <a:latin typeface="Glacial Indifference"/>
                <a:ea typeface="Glacial Indifference"/>
                <a:cs typeface="Glacial Indifference"/>
                <a:sym typeface="Glacial Indifference"/>
              </a:rPr>
              <a:t>at HMLR, accompanied by a plan of the property</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3403413"/>
            <a:ext cx="6698163" cy="4479396"/>
          </a:xfrm>
          <a:custGeom>
            <a:avLst/>
            <a:gdLst/>
            <a:ahLst/>
            <a:cxnLst/>
            <a:rect l="l" t="t" r="r" b="b"/>
            <a:pathLst>
              <a:path w="6698163" h="4479396">
                <a:moveTo>
                  <a:pt x="0" y="0"/>
                </a:moveTo>
                <a:lnTo>
                  <a:pt x="6698163" y="0"/>
                </a:lnTo>
                <a:lnTo>
                  <a:pt x="6698163" y="4479396"/>
                </a:lnTo>
                <a:lnTo>
                  <a:pt x="0" y="4479396"/>
                </a:lnTo>
                <a:lnTo>
                  <a:pt x="0" y="0"/>
                </a:lnTo>
                <a:close/>
              </a:path>
            </a:pathLst>
          </a:custGeom>
          <a:blipFill>
            <a:blip r:embed="rId3"/>
            <a:stretch>
              <a:fillRect/>
            </a:stretch>
          </a:blipFill>
        </p:spPr>
        <p:txBody>
          <a:bodyPr/>
          <a:lstStyle/>
          <a:p>
            <a:endParaRPr lang="en-GB"/>
          </a:p>
        </p:txBody>
      </p:sp>
      <p:sp>
        <p:nvSpPr>
          <p:cNvPr id="6" name="TextBox 6"/>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FREEHOLD </a:t>
            </a:r>
            <a:r>
              <a:rPr lang="en-US" sz="7500" b="1" spc="7">
                <a:solidFill>
                  <a:srgbClr val="292A5A"/>
                </a:solidFill>
                <a:latin typeface="Glacial Indifference Bold"/>
                <a:ea typeface="Glacial Indifference Bold"/>
                <a:cs typeface="Glacial Indifference Bold"/>
                <a:sym typeface="Glacial Indifference Bold"/>
              </a:rPr>
              <a:t>UNREGISTERED LAND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31206"/>
            <a:ext cx="10980053" cy="8390538"/>
          </a:xfrm>
          <a:prstGeom prst="rect">
            <a:avLst/>
          </a:prstGeom>
        </p:spPr>
        <p:txBody>
          <a:bodyPr lIns="0" tIns="0" rIns="0" bIns="0" rtlCol="0" anchor="t">
            <a:spAutoFit/>
          </a:bodyPr>
          <a:lstStyle/>
          <a:p>
            <a:pPr marL="690877" lvl="1" indent="-345439" algn="l">
              <a:lnSpc>
                <a:spcPts val="5119"/>
              </a:lnSpc>
              <a:buFont typeface="Arial"/>
              <a:buChar char="•"/>
            </a:pPr>
            <a:r>
              <a:rPr lang="en-US" sz="3199" dirty="0">
                <a:solidFill>
                  <a:srgbClr val="292A5A"/>
                </a:solidFill>
                <a:latin typeface="Glacial Indifference"/>
                <a:ea typeface="Glacial Indifference"/>
                <a:cs typeface="Glacial Indifference"/>
                <a:sym typeface="Glacial Indifference"/>
              </a:rPr>
              <a:t>If title unregistered: title is proved by the title </a:t>
            </a:r>
            <a:r>
              <a:rPr lang="en-US" sz="3199" b="1" dirty="0">
                <a:solidFill>
                  <a:srgbClr val="292A5A"/>
                </a:solidFill>
                <a:latin typeface="Glacial Indifference Bold"/>
                <a:ea typeface="Glacial Indifference Bold"/>
                <a:cs typeface="Glacial Indifference Bold"/>
                <a:sym typeface="Glacial Indifference Bold"/>
              </a:rPr>
              <a:t>deeds</a:t>
            </a:r>
            <a:r>
              <a:rPr lang="en-US" sz="3199" dirty="0">
                <a:solidFill>
                  <a:srgbClr val="292A5A"/>
                </a:solidFill>
                <a:latin typeface="Glacial Indifference"/>
                <a:ea typeface="Glacial Indifference"/>
                <a:cs typeface="Glacial Indifference"/>
                <a:sym typeface="Glacial Indifference"/>
              </a:rPr>
              <a:t>. </a:t>
            </a:r>
          </a:p>
          <a:p>
            <a:pPr marL="690877" lvl="1" indent="-345439" algn="l">
              <a:lnSpc>
                <a:spcPts val="5119"/>
              </a:lnSpc>
              <a:buFont typeface="Arial"/>
              <a:buChar char="•"/>
            </a:pPr>
            <a:r>
              <a:rPr lang="en-US" sz="3199" dirty="0">
                <a:solidFill>
                  <a:srgbClr val="292A5A"/>
                </a:solidFill>
                <a:latin typeface="Glacial Indifference"/>
                <a:ea typeface="Glacial Indifference"/>
                <a:cs typeface="Glacial Indifference"/>
                <a:sym typeface="Glacial Indifference"/>
              </a:rPr>
              <a:t>Seller provides the buyer with copies of the title deeds and, - sale of the whole of the property, hands the originals to the buyer on completion. </a:t>
            </a:r>
          </a:p>
          <a:p>
            <a:pPr marL="690877" lvl="1" indent="-345439" algn="l">
              <a:lnSpc>
                <a:spcPts val="5119"/>
              </a:lnSpc>
              <a:buFont typeface="Arial"/>
              <a:buChar char="•"/>
            </a:pPr>
            <a:r>
              <a:rPr lang="en-US" sz="3199" dirty="0">
                <a:solidFill>
                  <a:srgbClr val="292A5A"/>
                </a:solidFill>
                <a:latin typeface="Glacial Indifference"/>
                <a:ea typeface="Glacial Indifference"/>
                <a:cs typeface="Glacial Indifference"/>
                <a:sym typeface="Glacial Indifference"/>
              </a:rPr>
              <a:t>sale is of part, keep the original title deeds and hand over certified copies on completion. </a:t>
            </a:r>
          </a:p>
          <a:p>
            <a:pPr marL="690877" lvl="1" indent="-345439" algn="l">
              <a:lnSpc>
                <a:spcPts val="5119"/>
              </a:lnSpc>
              <a:buFont typeface="Arial"/>
              <a:buChar char="•"/>
            </a:pPr>
            <a:r>
              <a:rPr lang="en-US" sz="3199" dirty="0">
                <a:solidFill>
                  <a:srgbClr val="292A5A"/>
                </a:solidFill>
                <a:latin typeface="Glacial Indifference"/>
                <a:ea typeface="Glacial Indifference"/>
                <a:cs typeface="Glacial Indifference"/>
                <a:sym typeface="Glacial Indifference"/>
              </a:rPr>
              <a:t>On completion, buyer’s solicitor examines the original title deeds against the copies they received to check they are the same</a:t>
            </a:r>
          </a:p>
          <a:p>
            <a:pPr marL="1381755" lvl="2" indent="-460585" algn="l">
              <a:lnSpc>
                <a:spcPts val="5119"/>
              </a:lnSpc>
              <a:buFont typeface="Arial"/>
              <a:buChar char="⚬"/>
            </a:pPr>
            <a:r>
              <a:rPr lang="en-US" sz="3199" dirty="0">
                <a:solidFill>
                  <a:srgbClr val="292A5A"/>
                </a:solidFill>
                <a:latin typeface="Glacial Indifference"/>
                <a:ea typeface="Glacial Indifference"/>
                <a:cs typeface="Glacial Indifference"/>
                <a:sym typeface="Glacial Indifference"/>
              </a:rPr>
              <a:t>this process is referred to as </a:t>
            </a:r>
            <a:r>
              <a:rPr lang="en-US" sz="3199" b="1" dirty="0">
                <a:solidFill>
                  <a:srgbClr val="292A5A"/>
                </a:solidFill>
                <a:latin typeface="Glacial Indifference Bold"/>
                <a:ea typeface="Glacial Indifference Bold"/>
                <a:cs typeface="Glacial Indifference Bold"/>
                <a:sym typeface="Glacial Indifference Bold"/>
              </a:rPr>
              <a:t>‘verification of title’.</a:t>
            </a:r>
            <a:r>
              <a:rPr lang="en-US" sz="3199" dirty="0">
                <a:solidFill>
                  <a:srgbClr val="292A5A"/>
                </a:solidFill>
                <a:latin typeface="Glacial Indifference"/>
                <a:ea typeface="Glacial Indifference"/>
                <a:cs typeface="Glacial Indifference"/>
                <a:sym typeface="Glacial Indifference"/>
              </a:rPr>
              <a:t> </a:t>
            </a:r>
          </a:p>
          <a:p>
            <a:pPr marL="1381755" lvl="2" indent="-460585" algn="l">
              <a:lnSpc>
                <a:spcPts val="5119"/>
              </a:lnSpc>
              <a:buFont typeface="Arial"/>
              <a:buChar char="⚬"/>
            </a:pPr>
            <a:r>
              <a:rPr lang="en-US" sz="3199" dirty="0">
                <a:solidFill>
                  <a:srgbClr val="292A5A"/>
                </a:solidFill>
                <a:latin typeface="Glacial Indifference"/>
                <a:ea typeface="Glacial Indifference"/>
                <a:cs typeface="Glacial Indifference"/>
                <a:sym typeface="Glacial Indifference"/>
              </a:rPr>
              <a:t>a </a:t>
            </a:r>
            <a:r>
              <a:rPr lang="en-US" sz="3199" b="1" dirty="0">
                <a:solidFill>
                  <a:srgbClr val="292A5A"/>
                </a:solidFill>
                <a:latin typeface="Glacial Indifference Bold"/>
                <a:ea typeface="Glacial Indifference Bold"/>
                <a:cs typeface="Glacial Indifference Bold"/>
                <a:sym typeface="Glacial Indifference Bold"/>
              </a:rPr>
              <a:t>memorandum of the sale of part </a:t>
            </a:r>
            <a:r>
              <a:rPr lang="en-US" sz="3199" dirty="0">
                <a:solidFill>
                  <a:srgbClr val="292A5A"/>
                </a:solidFill>
                <a:latin typeface="Glacial Indifference"/>
                <a:ea typeface="Glacial Indifference"/>
                <a:cs typeface="Glacial Indifference"/>
                <a:sym typeface="Glacial Indifference"/>
              </a:rPr>
              <a:t>is marked on the original deed.</a:t>
            </a:r>
          </a:p>
          <a:p>
            <a:pPr algn="l">
              <a:lnSpc>
                <a:spcPts val="5119"/>
              </a:lnSpc>
            </a:pPr>
            <a:endParaRPr lang="en-US" sz="3199" dirty="0">
              <a:solidFill>
                <a:srgbClr val="292A5A"/>
              </a:solidFill>
              <a:latin typeface="Glacial Indifference"/>
              <a:ea typeface="Glacial Indifference"/>
              <a:cs typeface="Glacial Indifference"/>
              <a:sym typeface="Glacial Indifference"/>
            </a:endParaRP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2825475"/>
            <a:ext cx="6698163" cy="4474267"/>
          </a:xfrm>
          <a:custGeom>
            <a:avLst/>
            <a:gdLst/>
            <a:ahLst/>
            <a:cxnLst/>
            <a:rect l="l" t="t" r="r" b="b"/>
            <a:pathLst>
              <a:path w="6698163" h="4474267">
                <a:moveTo>
                  <a:pt x="0" y="0"/>
                </a:moveTo>
                <a:lnTo>
                  <a:pt x="6698163" y="0"/>
                </a:lnTo>
                <a:lnTo>
                  <a:pt x="6698163" y="4474267"/>
                </a:lnTo>
                <a:lnTo>
                  <a:pt x="0" y="4474267"/>
                </a:lnTo>
                <a:lnTo>
                  <a:pt x="0" y="0"/>
                </a:lnTo>
                <a:close/>
              </a:path>
            </a:pathLst>
          </a:custGeom>
          <a:blipFill>
            <a:blip r:embed="rId3"/>
            <a:stretch>
              <a:fillRect/>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DEEDS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5" y="2031206"/>
            <a:ext cx="10439216" cy="7146187"/>
          </a:xfrm>
          <a:prstGeom prst="rect">
            <a:avLst/>
          </a:prstGeom>
        </p:spPr>
        <p:txBody>
          <a:bodyPr wrap="square" lIns="0" tIns="0" rIns="0" bIns="0" rtlCol="0" anchor="t">
            <a:spAutoFit/>
          </a:bodyPr>
          <a:lstStyle/>
          <a:p>
            <a:pPr marL="690877" lvl="1" indent="-345439" algn="l">
              <a:lnSpc>
                <a:spcPts val="5119"/>
              </a:lnSpc>
              <a:buFont typeface="Arial"/>
              <a:buChar char="•"/>
            </a:pPr>
            <a:r>
              <a:rPr lang="en-US" sz="3600" dirty="0">
                <a:solidFill>
                  <a:srgbClr val="292A5A"/>
                </a:solidFill>
                <a:latin typeface="Glacial Indifference"/>
                <a:ea typeface="Glacial Indifference"/>
                <a:cs typeface="Glacial Indifference"/>
                <a:sym typeface="Glacial Indifference"/>
              </a:rPr>
              <a:t>This is the process of reviewing the paper deeds which have been used to transfer ownership of the property in the past, and establish a timeline from the original Deed ‘</a:t>
            </a:r>
            <a:r>
              <a:rPr lang="en-US" sz="3600" b="1" dirty="0">
                <a:solidFill>
                  <a:schemeClr val="tx2"/>
                </a:solidFill>
                <a:latin typeface="Aptos Black" panose="020F0502020204030204" pitchFamily="34" charset="0"/>
                <a:ea typeface="Glacial Indifference"/>
                <a:cs typeface="Glacial Indifference"/>
                <a:sym typeface="Glacial Indifference"/>
              </a:rPr>
              <a:t>the ROOT’</a:t>
            </a:r>
          </a:p>
          <a:p>
            <a:pPr marL="690877" lvl="1" indent="-345439" algn="l">
              <a:lnSpc>
                <a:spcPts val="5119"/>
              </a:lnSpc>
              <a:buFont typeface="Arial"/>
              <a:buChar char="•"/>
            </a:pPr>
            <a:r>
              <a:rPr lang="en-US" sz="3600" dirty="0">
                <a:solidFill>
                  <a:srgbClr val="292A5A"/>
                </a:solidFill>
                <a:latin typeface="Glacial Indifference"/>
                <a:ea typeface="Glacial Indifference"/>
                <a:cs typeface="Glacial Indifference"/>
                <a:sym typeface="Glacial Indifference"/>
              </a:rPr>
              <a:t>These typically include conveyances, mortgages, assents (between personal representatives and a beneficiary under a will), deeds of gift and land charges searches. </a:t>
            </a:r>
          </a:p>
          <a:p>
            <a:pPr marL="690877" lvl="1" indent="-345439" algn="l">
              <a:lnSpc>
                <a:spcPts val="5119"/>
              </a:lnSpc>
              <a:buFont typeface="Arial"/>
              <a:buChar char="•"/>
            </a:pPr>
            <a:r>
              <a:rPr lang="en-US" sz="3600" dirty="0">
                <a:solidFill>
                  <a:srgbClr val="292A5A"/>
                </a:solidFill>
                <a:latin typeface="Glacial Indifference"/>
                <a:ea typeface="Glacial Indifference"/>
                <a:cs typeface="Glacial Indifference"/>
                <a:sym typeface="Glacial Indifference"/>
              </a:rPr>
              <a:t> Seller’s solicitor will usually be able to obtain the title deeds from the client or from their mortgage lender</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771525"/>
            <a:ext cx="6698163" cy="9240065"/>
          </a:xfrm>
          <a:custGeom>
            <a:avLst/>
            <a:gdLst/>
            <a:ahLst/>
            <a:cxnLst/>
            <a:rect l="l" t="t" r="r" b="b"/>
            <a:pathLst>
              <a:path w="6698163" h="9240065">
                <a:moveTo>
                  <a:pt x="0" y="0"/>
                </a:moveTo>
                <a:lnTo>
                  <a:pt x="6698163" y="0"/>
                </a:lnTo>
                <a:lnTo>
                  <a:pt x="6698163" y="9240065"/>
                </a:lnTo>
                <a:lnTo>
                  <a:pt x="0" y="9240065"/>
                </a:lnTo>
                <a:lnTo>
                  <a:pt x="0" y="0"/>
                </a:lnTo>
                <a:close/>
              </a:path>
            </a:pathLst>
          </a:custGeom>
          <a:blipFill>
            <a:blip r:embed="rId3"/>
            <a:stretch>
              <a:fillRect l="-47078" r="-38980"/>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DEDUCTION </a:t>
            </a:r>
            <a:r>
              <a:rPr lang="en-US" sz="7500" b="1" spc="7">
                <a:solidFill>
                  <a:srgbClr val="292A5A"/>
                </a:solidFill>
                <a:latin typeface="Glacial Indifference Bold"/>
                <a:ea typeface="Glacial Indifference Bold"/>
                <a:cs typeface="Glacial Indifference Bold"/>
                <a:sym typeface="Glacial Indifference Bold"/>
              </a:rPr>
              <a:t>OF</a:t>
            </a:r>
            <a:r>
              <a:rPr lang="en-US" sz="7500" b="1" spc="7">
                <a:solidFill>
                  <a:srgbClr val="E65485"/>
                </a:solidFill>
                <a:latin typeface="Glacial Indifference Bold"/>
                <a:ea typeface="Glacial Indifference Bold"/>
                <a:cs typeface="Glacial Indifference Bold"/>
                <a:sym typeface="Glacial Indifference Bold"/>
              </a:rPr>
              <a:t> </a:t>
            </a:r>
            <a:r>
              <a:rPr lang="en-US" sz="7500" b="1" spc="7">
                <a:solidFill>
                  <a:srgbClr val="292A5A"/>
                </a:solidFill>
                <a:latin typeface="Glacial Indifference Bold"/>
                <a:ea typeface="Glacial Indifference Bold"/>
                <a:cs typeface="Glacial Indifference Bold"/>
                <a:sym typeface="Glacial Indifference Bold"/>
              </a:rPr>
              <a:t>TITLE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3067932" y="1162803"/>
            <a:ext cx="4497548" cy="6356958"/>
          </a:xfrm>
          <a:custGeom>
            <a:avLst/>
            <a:gdLst/>
            <a:ahLst/>
            <a:cxnLst/>
            <a:rect l="l" t="t" r="r" b="b"/>
            <a:pathLst>
              <a:path w="4497548" h="6356958">
                <a:moveTo>
                  <a:pt x="0" y="0"/>
                </a:moveTo>
                <a:lnTo>
                  <a:pt x="4497548" y="0"/>
                </a:lnTo>
                <a:lnTo>
                  <a:pt x="4497548" y="6356958"/>
                </a:lnTo>
                <a:lnTo>
                  <a:pt x="0" y="6356958"/>
                </a:lnTo>
                <a:lnTo>
                  <a:pt x="0" y="0"/>
                </a:lnTo>
                <a:close/>
              </a:path>
            </a:pathLst>
          </a:custGeom>
          <a:blipFill>
            <a:blip r:embed="rId3"/>
            <a:stretch>
              <a:fillRect/>
            </a:stretch>
          </a:blipFill>
        </p:spPr>
        <p:txBody>
          <a:bodyPr/>
          <a:lstStyle/>
          <a:p>
            <a:endParaRPr lang="en-GB"/>
          </a:p>
        </p:txBody>
      </p:sp>
      <p:sp>
        <p:nvSpPr>
          <p:cNvPr id="5" name="Freeform 5"/>
          <p:cNvSpPr/>
          <p:nvPr/>
        </p:nvSpPr>
        <p:spPr>
          <a:xfrm>
            <a:off x="1286164" y="5394085"/>
            <a:ext cx="10095142" cy="4617505"/>
          </a:xfrm>
          <a:custGeom>
            <a:avLst/>
            <a:gdLst/>
            <a:ahLst/>
            <a:cxnLst/>
            <a:rect l="l" t="t" r="r" b="b"/>
            <a:pathLst>
              <a:path w="10095142" h="4617505">
                <a:moveTo>
                  <a:pt x="0" y="0"/>
                </a:moveTo>
                <a:lnTo>
                  <a:pt x="10095142" y="0"/>
                </a:lnTo>
                <a:lnTo>
                  <a:pt x="10095142" y="4617505"/>
                </a:lnTo>
                <a:lnTo>
                  <a:pt x="0" y="4617505"/>
                </a:lnTo>
                <a:lnTo>
                  <a:pt x="0" y="0"/>
                </a:lnTo>
                <a:close/>
              </a:path>
            </a:pathLst>
          </a:custGeom>
          <a:blipFill>
            <a:blip r:embed="rId4"/>
            <a:stretch>
              <a:fillRect l="-11265" r="-8707" b="-14098"/>
            </a:stretch>
          </a:blipFill>
        </p:spPr>
        <p:txBody>
          <a:bodyPr/>
          <a:lstStyle/>
          <a:p>
            <a:endParaRPr lang="en-GB"/>
          </a:p>
        </p:txBody>
      </p:sp>
      <p:sp>
        <p:nvSpPr>
          <p:cNvPr id="6" name="TextBox 6"/>
          <p:cNvSpPr txBox="1"/>
          <p:nvPr/>
        </p:nvSpPr>
        <p:spPr>
          <a:xfrm>
            <a:off x="609784" y="2050256"/>
            <a:ext cx="11240270" cy="3407984"/>
          </a:xfrm>
          <a:prstGeom prst="rect">
            <a:avLst/>
          </a:prstGeom>
        </p:spPr>
        <p:txBody>
          <a:bodyPr lIns="0" tIns="0" rIns="0" bIns="0" rtlCol="0" anchor="t">
            <a:spAutoFit/>
          </a:bodyPr>
          <a:lstStyle/>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The seller’s solicitor will then prepare an</a:t>
            </a:r>
            <a:r>
              <a:rPr lang="en-US" sz="2799" b="1" dirty="0">
                <a:solidFill>
                  <a:srgbClr val="292A5A"/>
                </a:solidFill>
                <a:latin typeface="Glacial Indifference Bold"/>
                <a:ea typeface="Glacial Indifference Bold"/>
                <a:cs typeface="Glacial Indifference Bold"/>
                <a:sym typeface="Glacial Indifference Bold"/>
              </a:rPr>
              <a:t> ‘epitome of title’</a:t>
            </a:r>
            <a:r>
              <a:rPr lang="en-US" sz="2799" dirty="0">
                <a:solidFill>
                  <a:srgbClr val="292A5A"/>
                </a:solidFill>
                <a:latin typeface="Glacial Indifference"/>
                <a:ea typeface="Glacial Indifference"/>
                <a:cs typeface="Glacial Indifference"/>
                <a:sym typeface="Glacial Indifference"/>
              </a:rPr>
              <a:t>, </a:t>
            </a:r>
            <a:r>
              <a:rPr lang="en-US" sz="2799" dirty="0" err="1">
                <a:solidFill>
                  <a:srgbClr val="292A5A"/>
                </a:solidFill>
                <a:latin typeface="Glacial Indifference"/>
                <a:ea typeface="Glacial Indifference"/>
                <a:cs typeface="Glacial Indifference"/>
                <a:sym typeface="Glacial Indifference"/>
              </a:rPr>
              <a:t>i.e</a:t>
            </a:r>
            <a:r>
              <a:rPr lang="en-US" sz="2799" dirty="0">
                <a:solidFill>
                  <a:srgbClr val="292A5A"/>
                </a:solidFill>
                <a:latin typeface="Glacial Indifference"/>
                <a:ea typeface="Glacial Indifference"/>
                <a:cs typeface="Glacial Indifference"/>
                <a:sym typeface="Glacial Indifference"/>
              </a:rPr>
              <a:t> a schedule of all the documents from and including the root up until the present day. </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The documents should be numbered and listed in chronological order.</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Attached to the epitome are copies (rather than originals) of each of these documents.</a:t>
            </a:r>
          </a:p>
        </p:txBody>
      </p:sp>
      <p:sp>
        <p:nvSpPr>
          <p:cNvPr id="7" name="TextBox 7"/>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EPITOME </a:t>
            </a:r>
            <a:r>
              <a:rPr lang="en-US" sz="7500" b="1" spc="7">
                <a:solidFill>
                  <a:srgbClr val="292A5A"/>
                </a:solidFill>
                <a:latin typeface="Glacial Indifference Bold"/>
                <a:ea typeface="Glacial Indifference Bold"/>
                <a:cs typeface="Glacial Indifference Bold"/>
                <a:sym typeface="Glacial Indifference Bold"/>
              </a:rPr>
              <a:t>OF TITLE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64331"/>
            <a:ext cx="17678216" cy="1584945"/>
          </a:xfrm>
          <a:prstGeom prst="rect">
            <a:avLst/>
          </a:prstGeom>
        </p:spPr>
        <p:txBody>
          <a:bodyPr lIns="0" tIns="0" rIns="0" bIns="0" rtlCol="0" anchor="t">
            <a:spAutoFit/>
          </a:bodyPr>
          <a:lstStyle/>
          <a:p>
            <a:pPr algn="just">
              <a:lnSpc>
                <a:spcPts val="13800"/>
              </a:lnSpc>
            </a:pPr>
            <a:r>
              <a:rPr lang="en-US" sz="6900" b="1" spc="6">
                <a:solidFill>
                  <a:srgbClr val="E65485"/>
                </a:solidFill>
                <a:latin typeface="Glacial Indifference Bold"/>
                <a:ea typeface="Glacial Indifference Bold"/>
                <a:cs typeface="Glacial Indifference Bold"/>
                <a:sym typeface="Glacial Indifference Bold"/>
              </a:rPr>
              <a:t>REQUIREMENTS OF A </a:t>
            </a:r>
            <a:r>
              <a:rPr lang="en-US" sz="6900" b="1" spc="6">
                <a:solidFill>
                  <a:srgbClr val="292A5A"/>
                </a:solidFill>
                <a:latin typeface="Glacial Indifference Bold"/>
                <a:ea typeface="Glacial Indifference Bold"/>
                <a:cs typeface="Glacial Indifference Bold"/>
                <a:sym typeface="Glacial Indifference Bold"/>
              </a:rPr>
              <a:t>GOOD ROOT OF TITLE</a:t>
            </a:r>
          </a:p>
        </p:txBody>
      </p:sp>
      <p:grpSp>
        <p:nvGrpSpPr>
          <p:cNvPr id="6" name="Group 6"/>
          <p:cNvGrpSpPr/>
          <p:nvPr/>
        </p:nvGrpSpPr>
        <p:grpSpPr>
          <a:xfrm>
            <a:off x="11589837" y="7561806"/>
            <a:ext cx="6698163" cy="2328161"/>
            <a:chOff x="0" y="0"/>
            <a:chExt cx="8930884" cy="3104214"/>
          </a:xfrm>
        </p:grpSpPr>
        <p:grpSp>
          <p:nvGrpSpPr>
            <p:cNvPr id="7" name="Group 7"/>
            <p:cNvGrpSpPr/>
            <p:nvPr/>
          </p:nvGrpSpPr>
          <p:grpSpPr>
            <a:xfrm rot="-10800000">
              <a:off x="0" y="0"/>
              <a:ext cx="8930884" cy="2981985"/>
              <a:chOff x="0" y="0"/>
              <a:chExt cx="1764125" cy="589034"/>
            </a:xfrm>
          </p:grpSpPr>
          <p:sp>
            <p:nvSpPr>
              <p:cNvPr id="8" name="Freeform 8"/>
              <p:cNvSpPr/>
              <p:nvPr/>
            </p:nvSpPr>
            <p:spPr>
              <a:xfrm>
                <a:off x="0" y="0"/>
                <a:ext cx="1764125" cy="589034"/>
              </a:xfrm>
              <a:custGeom>
                <a:avLst/>
                <a:gdLst/>
                <a:ahLst/>
                <a:cxnLst/>
                <a:rect l="l" t="t" r="r" b="b"/>
                <a:pathLst>
                  <a:path w="1764125" h="589034">
                    <a:moveTo>
                      <a:pt x="1764125" y="0"/>
                    </a:moveTo>
                    <a:lnTo>
                      <a:pt x="1764125" y="474734"/>
                    </a:lnTo>
                    <a:lnTo>
                      <a:pt x="882063" y="589034"/>
                    </a:lnTo>
                    <a:lnTo>
                      <a:pt x="0" y="474734"/>
                    </a:lnTo>
                    <a:lnTo>
                      <a:pt x="0" y="0"/>
                    </a:lnTo>
                    <a:lnTo>
                      <a:pt x="1764125" y="0"/>
                    </a:lnTo>
                    <a:close/>
                  </a:path>
                </a:pathLst>
              </a:custGeom>
              <a:solidFill>
                <a:srgbClr val="00B3AF"/>
              </a:solidFill>
              <a:ln w="85725" cap="sq">
                <a:solidFill>
                  <a:srgbClr val="FED307"/>
                </a:solidFill>
                <a:prstDash val="solid"/>
                <a:miter/>
              </a:ln>
            </p:spPr>
            <p:txBody>
              <a:bodyPr/>
              <a:lstStyle/>
              <a:p>
                <a:endParaRPr lang="en-GB"/>
              </a:p>
            </p:txBody>
          </p:sp>
          <p:sp>
            <p:nvSpPr>
              <p:cNvPr id="9" name="TextBox 9"/>
              <p:cNvSpPr txBox="1"/>
              <p:nvPr/>
            </p:nvSpPr>
            <p:spPr>
              <a:xfrm>
                <a:off x="0" y="-209550"/>
                <a:ext cx="1764125" cy="684284"/>
              </a:xfrm>
              <a:prstGeom prst="rect">
                <a:avLst/>
              </a:prstGeom>
            </p:spPr>
            <p:txBody>
              <a:bodyPr lIns="50800" tIns="50800" rIns="50800" bIns="50800" rtlCol="0" anchor="ctr"/>
              <a:lstStyle/>
              <a:p>
                <a:pPr algn="ctr">
                  <a:lnSpc>
                    <a:spcPts val="5200"/>
                  </a:lnSpc>
                </a:pPr>
                <a:endParaRPr/>
              </a:p>
            </p:txBody>
          </p:sp>
        </p:grpSp>
        <p:grpSp>
          <p:nvGrpSpPr>
            <p:cNvPr id="10" name="Group 10"/>
            <p:cNvGrpSpPr/>
            <p:nvPr/>
          </p:nvGrpSpPr>
          <p:grpSpPr>
            <a:xfrm>
              <a:off x="361429" y="196649"/>
              <a:ext cx="8208026" cy="2907565"/>
              <a:chOff x="0" y="0"/>
              <a:chExt cx="1621339" cy="574334"/>
            </a:xfrm>
          </p:grpSpPr>
          <p:sp>
            <p:nvSpPr>
              <p:cNvPr id="11" name="Freeform 11"/>
              <p:cNvSpPr/>
              <p:nvPr/>
            </p:nvSpPr>
            <p:spPr>
              <a:xfrm>
                <a:off x="0" y="0"/>
                <a:ext cx="1621339" cy="574334"/>
              </a:xfrm>
              <a:custGeom>
                <a:avLst/>
                <a:gdLst/>
                <a:ahLst/>
                <a:cxnLst/>
                <a:rect l="l" t="t" r="r" b="b"/>
                <a:pathLst>
                  <a:path w="1621339" h="574334">
                    <a:moveTo>
                      <a:pt x="64139" y="0"/>
                    </a:moveTo>
                    <a:lnTo>
                      <a:pt x="1557200" y="0"/>
                    </a:lnTo>
                    <a:cubicBezTo>
                      <a:pt x="1574211" y="0"/>
                      <a:pt x="1590525" y="6757"/>
                      <a:pt x="1602553" y="18786"/>
                    </a:cubicBezTo>
                    <a:cubicBezTo>
                      <a:pt x="1614581" y="30814"/>
                      <a:pt x="1621339" y="47128"/>
                      <a:pt x="1621339" y="64139"/>
                    </a:cubicBezTo>
                    <a:lnTo>
                      <a:pt x="1621339" y="510195"/>
                    </a:lnTo>
                    <a:cubicBezTo>
                      <a:pt x="1621339" y="527206"/>
                      <a:pt x="1614581" y="543520"/>
                      <a:pt x="1602553" y="555548"/>
                    </a:cubicBezTo>
                    <a:cubicBezTo>
                      <a:pt x="1590525" y="567576"/>
                      <a:pt x="1574211" y="574334"/>
                      <a:pt x="1557200" y="574334"/>
                    </a:cubicBezTo>
                    <a:lnTo>
                      <a:pt x="64139" y="574334"/>
                    </a:lnTo>
                    <a:cubicBezTo>
                      <a:pt x="28716" y="574334"/>
                      <a:pt x="0" y="545618"/>
                      <a:pt x="0" y="510195"/>
                    </a:cubicBezTo>
                    <a:lnTo>
                      <a:pt x="0" y="64139"/>
                    </a:lnTo>
                    <a:cubicBezTo>
                      <a:pt x="0" y="47128"/>
                      <a:pt x="6757" y="30814"/>
                      <a:pt x="18786" y="18786"/>
                    </a:cubicBezTo>
                    <a:cubicBezTo>
                      <a:pt x="30814" y="6757"/>
                      <a:pt x="47128" y="0"/>
                      <a:pt x="64139" y="0"/>
                    </a:cubicBezTo>
                    <a:close/>
                  </a:path>
                </a:pathLst>
              </a:custGeom>
              <a:solidFill>
                <a:srgbClr val="000000">
                  <a:alpha val="0"/>
                </a:srgbClr>
              </a:solidFill>
            </p:spPr>
            <p:txBody>
              <a:bodyPr/>
              <a:lstStyle/>
              <a:p>
                <a:endParaRPr lang="en-GB"/>
              </a:p>
            </p:txBody>
          </p:sp>
          <p:sp>
            <p:nvSpPr>
              <p:cNvPr id="12" name="TextBox 12"/>
              <p:cNvSpPr txBox="1"/>
              <p:nvPr/>
            </p:nvSpPr>
            <p:spPr>
              <a:xfrm>
                <a:off x="0" y="-9525"/>
                <a:ext cx="1621339" cy="583859"/>
              </a:xfrm>
              <a:prstGeom prst="rect">
                <a:avLst/>
              </a:prstGeom>
            </p:spPr>
            <p:txBody>
              <a:bodyPr lIns="50800" tIns="50800" rIns="50800" bIns="50800" rtlCol="0" anchor="ctr"/>
              <a:lstStyle/>
              <a:p>
                <a:pPr algn="ctr">
                  <a:lnSpc>
                    <a:spcPts val="4147"/>
                  </a:lnSpc>
                </a:pPr>
                <a:r>
                  <a:rPr lang="en-US" sz="3399" b="1" spc="3">
                    <a:solidFill>
                      <a:srgbClr val="FFFFFF"/>
                    </a:solidFill>
                    <a:latin typeface="Glacial Indifference Bold"/>
                    <a:ea typeface="Glacial Indifference Bold"/>
                    <a:cs typeface="Glacial Indifference Bold"/>
                    <a:sym typeface="Glacial Indifference Bold"/>
                  </a:rPr>
                  <a:t>Key sources:</a:t>
                </a:r>
                <a:r>
                  <a:rPr lang="en-US" sz="3399" spc="3">
                    <a:solidFill>
                      <a:srgbClr val="FFFFFF"/>
                    </a:solidFill>
                    <a:latin typeface="Glacial Indifference"/>
                    <a:ea typeface="Glacial Indifference"/>
                    <a:cs typeface="Glacial Indifference"/>
                    <a:sym typeface="Glacial Indifference"/>
                  </a:rPr>
                  <a:t> </a:t>
                </a:r>
              </a:p>
              <a:p>
                <a:pPr algn="ctr">
                  <a:lnSpc>
                    <a:spcPts val="4147"/>
                  </a:lnSpc>
                </a:pPr>
                <a:r>
                  <a:rPr lang="en-US" sz="3399" spc="3">
                    <a:solidFill>
                      <a:srgbClr val="FFFFFF"/>
                    </a:solidFill>
                    <a:latin typeface="Glacial Indifference"/>
                    <a:ea typeface="Glacial Indifference"/>
                    <a:cs typeface="Glacial Indifference"/>
                    <a:sym typeface="Glacial Indifference"/>
                  </a:rPr>
                  <a:t>Law of Property Act 1925, s44</a:t>
                </a:r>
              </a:p>
            </p:txBody>
          </p:sp>
        </p:grpSp>
      </p:grpSp>
      <p:pic>
        <p:nvPicPr>
          <p:cNvPr id="14" name="Picture 13">
            <a:extLst>
              <a:ext uri="{FF2B5EF4-FFF2-40B4-BE49-F238E27FC236}">
                <a16:creationId xmlns:a16="http://schemas.microsoft.com/office/drawing/2014/main" id="{1ED5E840-CDE0-0C28-7AA7-72D4B5C21A90}"/>
              </a:ext>
            </a:extLst>
          </p:cNvPr>
          <p:cNvPicPr>
            <a:picLocks noChangeAspect="1"/>
          </p:cNvPicPr>
          <p:nvPr/>
        </p:nvPicPr>
        <p:blipFill>
          <a:blip r:embed="rId3"/>
          <a:stretch>
            <a:fillRect/>
          </a:stretch>
        </p:blipFill>
        <p:spPr>
          <a:xfrm>
            <a:off x="1371601" y="2181859"/>
            <a:ext cx="15316200" cy="5094236"/>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81859"/>
            <a:ext cx="10980053" cy="7328929"/>
          </a:xfrm>
          <a:prstGeom prst="rect">
            <a:avLst/>
          </a:prstGeom>
        </p:spPr>
        <p:txBody>
          <a:bodyPr lIns="0" tIns="0" rIns="0" bIns="0" rtlCol="0" anchor="t">
            <a:spAutoFit/>
          </a:bodyPr>
          <a:lstStyle/>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There should be an unbroken chain of ownership from the owner in the root to the present seller. </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There should be documentary evidence of every change of ownership. </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The person who acquired the property in the last document  should be the same person transferring/selling title in the next document… and so on</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Sometimes if the owner has died, the property will vest in their Personal Representatives (PRs), in which case the grant of probate identifying the PRs must also be produced to establish  it was them who transferred title in the next document in the chain.</a:t>
            </a:r>
          </a:p>
        </p:txBody>
      </p:sp>
      <p:sp>
        <p:nvSpPr>
          <p:cNvPr id="3" name="TextBox 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CHAIN OF </a:t>
            </a:r>
            <a:r>
              <a:rPr lang="en-US" sz="7500" b="1" spc="7">
                <a:solidFill>
                  <a:srgbClr val="292A5A"/>
                </a:solidFill>
                <a:latin typeface="Glacial Indifference Bold"/>
                <a:ea typeface="Glacial Indifference Bold"/>
                <a:cs typeface="Glacial Indifference Bold"/>
                <a:sym typeface="Glacial Indifference Bold"/>
              </a:rPr>
              <a:t>OWNERSHIP</a:t>
            </a:r>
          </a:p>
        </p:txBody>
      </p:sp>
      <p:sp>
        <p:nvSpPr>
          <p:cNvPr id="4" name="AutoShape 4"/>
          <p:cNvSpPr/>
          <p:nvPr/>
        </p:nvSpPr>
        <p:spPr>
          <a:xfrm>
            <a:off x="11589837" y="9736180"/>
            <a:ext cx="6698163" cy="550820"/>
          </a:xfrm>
          <a:prstGeom prst="rect">
            <a:avLst/>
          </a:prstGeom>
          <a:solidFill>
            <a:srgbClr val="E65485"/>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
        <p:nvSpPr>
          <p:cNvPr id="6" name="Freeform 6"/>
          <p:cNvSpPr/>
          <p:nvPr/>
        </p:nvSpPr>
        <p:spPr>
          <a:xfrm>
            <a:off x="11589837" y="771525"/>
            <a:ext cx="6698163" cy="9002547"/>
          </a:xfrm>
          <a:custGeom>
            <a:avLst/>
            <a:gdLst/>
            <a:ahLst/>
            <a:cxnLst/>
            <a:rect l="l" t="t" r="r" b="b"/>
            <a:pathLst>
              <a:path w="6698163" h="9002547">
                <a:moveTo>
                  <a:pt x="0" y="0"/>
                </a:moveTo>
                <a:lnTo>
                  <a:pt x="6698163" y="0"/>
                </a:lnTo>
                <a:lnTo>
                  <a:pt x="6698163" y="9002547"/>
                </a:lnTo>
                <a:lnTo>
                  <a:pt x="0" y="9002547"/>
                </a:lnTo>
                <a:lnTo>
                  <a:pt x="0" y="0"/>
                </a:lnTo>
                <a:close/>
              </a:path>
            </a:pathLst>
          </a:custGeom>
          <a:blipFill>
            <a:blip r:embed="rId3"/>
            <a:stretch>
              <a:fillRect l="-125099" r="-13839"/>
            </a:stretch>
          </a:blipFill>
        </p:spPr>
        <p:txBody>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81859"/>
            <a:ext cx="10980053" cy="5482270"/>
          </a:xfrm>
          <a:prstGeom prst="rect">
            <a:avLst/>
          </a:prstGeom>
        </p:spPr>
        <p:txBody>
          <a:bodyPr lIns="0" tIns="0" rIns="0" bIns="0" rtlCol="0" anchor="t">
            <a:spAutoFit/>
          </a:bodyPr>
          <a:lstStyle/>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The title deeds need to be checked to ensure the description of the property is consistent throughout. </a:t>
            </a:r>
          </a:p>
          <a:p>
            <a:pPr marL="647698" lvl="1" indent="-323849" algn="l">
              <a:lnSpc>
                <a:spcPts val="4799"/>
              </a:lnSpc>
              <a:buFont typeface="Arial"/>
              <a:buChar char="•"/>
            </a:pPr>
            <a:endParaRPr lang="en-US" sz="2999" dirty="0">
              <a:solidFill>
                <a:srgbClr val="292A5A"/>
              </a:solidFill>
              <a:latin typeface="Glacial Indifference"/>
              <a:ea typeface="Glacial Indifference"/>
              <a:cs typeface="Glacial Indifference"/>
              <a:sym typeface="Glacial Indifference"/>
            </a:endParaRP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Frustratingly, plans in different title deeds do not always tally with each other. </a:t>
            </a:r>
          </a:p>
          <a:p>
            <a:pPr marL="647698" lvl="1" indent="-323849" algn="l">
              <a:lnSpc>
                <a:spcPts val="4799"/>
              </a:lnSpc>
              <a:buFont typeface="Arial"/>
              <a:buChar char="•"/>
            </a:pPr>
            <a:endParaRPr lang="en-US" sz="2999" dirty="0">
              <a:solidFill>
                <a:srgbClr val="292A5A"/>
              </a:solidFill>
              <a:latin typeface="Glacial Indifference"/>
              <a:ea typeface="Glacial Indifference"/>
              <a:cs typeface="Glacial Indifference"/>
              <a:sym typeface="Glacial Indifference"/>
            </a:endParaRP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This is particularly likely where the deeds include one or more conveyances of part, indicating the land was once part of a larger estate</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66268" t="-3022" b="-3022"/>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DESCRIPTION </a:t>
            </a:r>
            <a:r>
              <a:rPr lang="en-US" sz="7500" b="1" spc="7">
                <a:solidFill>
                  <a:srgbClr val="292A5A"/>
                </a:solidFill>
                <a:latin typeface="Glacial Indifference Bold"/>
                <a:ea typeface="Glacial Indifference Bold"/>
                <a:cs typeface="Glacial Indifference Bold"/>
                <a:sym typeface="Glacial Indifference Bold"/>
              </a:rPr>
              <a:t>OF LAND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dirty="0">
                <a:solidFill>
                  <a:srgbClr val="E65485"/>
                </a:solidFill>
                <a:latin typeface="Glacial Indifference Bold"/>
                <a:ea typeface="Glacial Indifference Bold"/>
                <a:cs typeface="Glacial Indifference Bold"/>
                <a:sym typeface="Glacial Indifference Bold"/>
              </a:rPr>
              <a:t>STAMP </a:t>
            </a:r>
            <a:r>
              <a:rPr lang="en-US" sz="7500" b="1" spc="7" dirty="0">
                <a:solidFill>
                  <a:srgbClr val="292A5A"/>
                </a:solidFill>
                <a:latin typeface="Glacial Indifference Bold"/>
                <a:ea typeface="Glacial Indifference Bold"/>
                <a:cs typeface="Glacial Indifference Bold"/>
                <a:sym typeface="Glacial Indifference Bold"/>
              </a:rPr>
              <a:t>DUTY</a:t>
            </a:r>
          </a:p>
        </p:txBody>
      </p:sp>
      <p:pic>
        <p:nvPicPr>
          <p:cNvPr id="8" name="Picture 7">
            <a:extLst>
              <a:ext uri="{FF2B5EF4-FFF2-40B4-BE49-F238E27FC236}">
                <a16:creationId xmlns:a16="http://schemas.microsoft.com/office/drawing/2014/main" id="{A5069EEF-4367-F01F-7B2F-27983D200DC6}"/>
              </a:ext>
            </a:extLst>
          </p:cNvPr>
          <p:cNvPicPr>
            <a:picLocks noChangeAspect="1"/>
          </p:cNvPicPr>
          <p:nvPr/>
        </p:nvPicPr>
        <p:blipFill>
          <a:blip r:embed="rId3"/>
          <a:stretch>
            <a:fillRect/>
          </a:stretch>
        </p:blipFill>
        <p:spPr>
          <a:xfrm>
            <a:off x="274674" y="1808256"/>
            <a:ext cx="17221016" cy="7927923"/>
          </a:xfrm>
          <a:prstGeom prst="rect">
            <a:avLst/>
          </a:prstGeom>
        </p:spPr>
      </p:pic>
      <p:sp>
        <p:nvSpPr>
          <p:cNvPr id="5" name="Freeform 5"/>
          <p:cNvSpPr/>
          <p:nvPr/>
        </p:nvSpPr>
        <p:spPr>
          <a:xfrm>
            <a:off x="13644592" y="921688"/>
            <a:ext cx="4643408" cy="2611479"/>
          </a:xfrm>
          <a:custGeom>
            <a:avLst/>
            <a:gdLst/>
            <a:ahLst/>
            <a:cxnLst/>
            <a:rect l="l" t="t" r="r" b="b"/>
            <a:pathLst>
              <a:path w="5111232" h="5308450">
                <a:moveTo>
                  <a:pt x="0" y="0"/>
                </a:moveTo>
                <a:lnTo>
                  <a:pt x="5111232" y="0"/>
                </a:lnTo>
                <a:lnTo>
                  <a:pt x="5111232" y="5308450"/>
                </a:lnTo>
                <a:lnTo>
                  <a:pt x="0" y="5308450"/>
                </a:lnTo>
                <a:lnTo>
                  <a:pt x="0" y="0"/>
                </a:lnTo>
                <a:close/>
              </a:path>
            </a:pathLst>
          </a:custGeom>
          <a:blipFill>
            <a:blip r:embed="rId4"/>
            <a:stretch>
              <a:fillRect/>
            </a:stretch>
          </a:blipFill>
        </p:spPr>
        <p:txBody>
          <a:bodyPr/>
          <a:lstStyle/>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STAMP </a:t>
            </a:r>
            <a:r>
              <a:rPr lang="en-US" sz="7500" b="1" spc="7">
                <a:solidFill>
                  <a:srgbClr val="292A5A"/>
                </a:solidFill>
                <a:latin typeface="Glacial Indifference Bold"/>
                <a:ea typeface="Glacial Indifference Bold"/>
                <a:cs typeface="Glacial Indifference Bold"/>
                <a:sym typeface="Glacial Indifference Bold"/>
              </a:rPr>
              <a:t>DUTY</a:t>
            </a:r>
          </a:p>
        </p:txBody>
      </p:sp>
      <p:pic>
        <p:nvPicPr>
          <p:cNvPr id="8" name="Picture 7">
            <a:extLst>
              <a:ext uri="{FF2B5EF4-FFF2-40B4-BE49-F238E27FC236}">
                <a16:creationId xmlns:a16="http://schemas.microsoft.com/office/drawing/2014/main" id="{2B4B5792-8429-46E7-BB3D-6E3DE2504652}"/>
              </a:ext>
            </a:extLst>
          </p:cNvPr>
          <p:cNvPicPr>
            <a:picLocks noChangeAspect="1"/>
          </p:cNvPicPr>
          <p:nvPr/>
        </p:nvPicPr>
        <p:blipFill>
          <a:blip r:embed="rId3"/>
          <a:stretch>
            <a:fillRect/>
          </a:stretch>
        </p:blipFill>
        <p:spPr>
          <a:xfrm>
            <a:off x="152400" y="1968127"/>
            <a:ext cx="13182600" cy="8957633"/>
          </a:xfrm>
          <a:prstGeom prst="rect">
            <a:avLst/>
          </a:prstGeom>
        </p:spPr>
      </p:pic>
      <p:sp>
        <p:nvSpPr>
          <p:cNvPr id="6" name="Freeform 6"/>
          <p:cNvSpPr/>
          <p:nvPr/>
        </p:nvSpPr>
        <p:spPr>
          <a:xfrm>
            <a:off x="12489040" y="2296159"/>
            <a:ext cx="5798960" cy="6022714"/>
          </a:xfrm>
          <a:custGeom>
            <a:avLst/>
            <a:gdLst/>
            <a:ahLst/>
            <a:cxnLst/>
            <a:rect l="l" t="t" r="r" b="b"/>
            <a:pathLst>
              <a:path w="5798960" h="6022714">
                <a:moveTo>
                  <a:pt x="0" y="0"/>
                </a:moveTo>
                <a:lnTo>
                  <a:pt x="5798960" y="0"/>
                </a:lnTo>
                <a:lnTo>
                  <a:pt x="5798960" y="6022714"/>
                </a:lnTo>
                <a:lnTo>
                  <a:pt x="0" y="6022714"/>
                </a:lnTo>
                <a:lnTo>
                  <a:pt x="0" y="0"/>
                </a:lnTo>
                <a:close/>
              </a:path>
            </a:pathLst>
          </a:custGeom>
          <a:blipFill>
            <a:blip r:embed="rId4"/>
            <a:stretch>
              <a:fillRect/>
            </a:stretch>
          </a:blipFill>
        </p:spPr>
        <p:txBody>
          <a:bodyPr/>
          <a:lstStyle/>
          <a:p>
            <a:endParaRPr lang="en-GB"/>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53470" r="-47411"/>
            </a:stretch>
          </a:blipFill>
        </p:spPr>
        <p:txBody>
          <a:bodyPr/>
          <a:lstStyle/>
          <a:p>
            <a:endParaRPr lang="en-GB"/>
          </a:p>
        </p:txBody>
      </p:sp>
      <p:sp>
        <p:nvSpPr>
          <p:cNvPr id="5" name="TextBox 5"/>
          <p:cNvSpPr txBox="1"/>
          <p:nvPr/>
        </p:nvSpPr>
        <p:spPr>
          <a:xfrm>
            <a:off x="609784" y="2172334"/>
            <a:ext cx="10980053" cy="7412286"/>
          </a:xfrm>
          <a:prstGeom prst="rect">
            <a:avLst/>
          </a:prstGeom>
        </p:spPr>
        <p:txBody>
          <a:bodyPr lIns="0" tIns="0" rIns="0" bIns="0" rtlCol="0" anchor="t">
            <a:spAutoFit/>
          </a:bodyPr>
          <a:lstStyle/>
          <a:p>
            <a:pPr marL="712467" lvl="1" indent="-356233" algn="l">
              <a:lnSpc>
                <a:spcPts val="5279"/>
              </a:lnSpc>
              <a:buFont typeface="Arial"/>
              <a:buChar char="•"/>
            </a:pPr>
            <a:r>
              <a:rPr lang="en-US" sz="3299" dirty="0">
                <a:solidFill>
                  <a:srgbClr val="292A5A"/>
                </a:solidFill>
                <a:latin typeface="Glacial Indifference"/>
                <a:ea typeface="Glacial Indifference"/>
                <a:cs typeface="Glacial Indifference"/>
                <a:sym typeface="Glacial Indifference"/>
              </a:rPr>
              <a:t>Each title deed should be checked for incumbrances  </a:t>
            </a:r>
          </a:p>
          <a:p>
            <a:pPr marL="356234" lvl="1" algn="l">
              <a:lnSpc>
                <a:spcPts val="5279"/>
              </a:lnSpc>
            </a:pPr>
            <a:r>
              <a:rPr lang="en-US" sz="3299" dirty="0" err="1">
                <a:solidFill>
                  <a:srgbClr val="292A5A"/>
                </a:solidFill>
                <a:latin typeface="Glacial Indifference"/>
                <a:ea typeface="Glacial Indifference"/>
                <a:cs typeface="Glacial Indifference"/>
                <a:sym typeface="Glacial Indifference"/>
              </a:rPr>
              <a:t>i.e</a:t>
            </a:r>
            <a:r>
              <a:rPr lang="en-US" sz="3299" dirty="0">
                <a:solidFill>
                  <a:srgbClr val="292A5A"/>
                </a:solidFill>
                <a:latin typeface="Glacial Indifference"/>
                <a:ea typeface="Glacial Indifference"/>
                <a:cs typeface="Glacial Indifference"/>
                <a:sym typeface="Glacial Indifference"/>
              </a:rPr>
              <a:t> </a:t>
            </a:r>
            <a:r>
              <a:rPr lang="en-US" sz="3299" b="1" dirty="0">
                <a:solidFill>
                  <a:srgbClr val="292A5A"/>
                </a:solidFill>
                <a:latin typeface="Glacial Indifference Bold"/>
                <a:ea typeface="Glacial Indifference Bold"/>
                <a:cs typeface="Glacial Indifference Bold"/>
                <a:sym typeface="Glacial Indifference Bold"/>
              </a:rPr>
              <a:t>easements</a:t>
            </a:r>
            <a:r>
              <a:rPr lang="en-US" sz="3299" dirty="0">
                <a:solidFill>
                  <a:srgbClr val="292A5A"/>
                </a:solidFill>
                <a:latin typeface="Glacial Indifference"/>
                <a:ea typeface="Glacial Indifference"/>
                <a:cs typeface="Glacial Indifference"/>
                <a:sym typeface="Glacial Indifference"/>
              </a:rPr>
              <a:t>                     and                   </a:t>
            </a:r>
            <a:r>
              <a:rPr lang="en-US" sz="3299" b="1" dirty="0">
                <a:solidFill>
                  <a:srgbClr val="292A5A"/>
                </a:solidFill>
                <a:latin typeface="Glacial Indifference Bold"/>
                <a:ea typeface="Glacial Indifference Bold"/>
                <a:cs typeface="Glacial Indifference Bold"/>
                <a:sym typeface="Glacial Indifference Bold"/>
              </a:rPr>
              <a:t>covenants</a:t>
            </a:r>
            <a:r>
              <a:rPr lang="en-US" sz="3299" dirty="0">
                <a:solidFill>
                  <a:srgbClr val="292A5A"/>
                </a:solidFill>
                <a:latin typeface="Glacial Indifference"/>
                <a:ea typeface="Glacial Indifference"/>
                <a:cs typeface="Glacial Indifference"/>
                <a:sym typeface="Glacial Indifference"/>
              </a:rPr>
              <a:t> </a:t>
            </a:r>
          </a:p>
          <a:p>
            <a:pPr marL="712467" lvl="1" indent="-356233" algn="l">
              <a:lnSpc>
                <a:spcPts val="5279"/>
              </a:lnSpc>
              <a:buFont typeface="Arial"/>
              <a:buChar char="•"/>
            </a:pPr>
            <a:r>
              <a:rPr lang="en-US" sz="3299" dirty="0">
                <a:solidFill>
                  <a:srgbClr val="292A5A"/>
                </a:solidFill>
                <a:latin typeface="Glacial Indifference"/>
                <a:ea typeface="Glacial Indifference"/>
                <a:cs typeface="Glacial Indifference"/>
                <a:sym typeface="Glacial Indifference"/>
              </a:rPr>
              <a:t>Easements will often begin with the words ‘EXCEPTING AND RESERVING’ </a:t>
            </a:r>
          </a:p>
          <a:p>
            <a:pPr marL="356234" lvl="1" algn="l">
              <a:lnSpc>
                <a:spcPts val="5279"/>
              </a:lnSpc>
            </a:pPr>
            <a:r>
              <a:rPr lang="en-US" sz="3299" dirty="0">
                <a:solidFill>
                  <a:srgbClr val="292A5A"/>
                </a:solidFill>
                <a:latin typeface="Glacial Indifference"/>
                <a:ea typeface="Glacial Indifference"/>
                <a:cs typeface="Glacial Indifference"/>
                <a:sym typeface="Glacial Indifference"/>
              </a:rPr>
              <a:t>This indicates in an earlier sale, the seller reserved an easement over the land being sold, such as a right of way. </a:t>
            </a:r>
          </a:p>
          <a:p>
            <a:pPr marL="712467" lvl="1" indent="-356233" algn="l">
              <a:lnSpc>
                <a:spcPts val="5279"/>
              </a:lnSpc>
              <a:buFont typeface="Arial"/>
              <a:buChar char="•"/>
            </a:pPr>
            <a:r>
              <a:rPr lang="en-US" sz="3299" dirty="0">
                <a:solidFill>
                  <a:srgbClr val="292A5A"/>
                </a:solidFill>
                <a:latin typeface="Glacial Indifference"/>
                <a:ea typeface="Glacial Indifference"/>
                <a:cs typeface="Glacial Indifference"/>
                <a:sym typeface="Glacial Indifference"/>
              </a:rPr>
              <a:t>The words ‘SUBJECT TO’ are used to introduce an incumbrance, such as an obligation to pay towards the maintenance of a road.</a:t>
            </a:r>
          </a:p>
          <a:p>
            <a:pPr marL="712467" lvl="1" indent="-356233" algn="l">
              <a:lnSpc>
                <a:spcPts val="5279"/>
              </a:lnSpc>
              <a:buFont typeface="Arial"/>
              <a:buChar char="•"/>
            </a:pPr>
            <a:r>
              <a:rPr lang="en-US" sz="3299" dirty="0">
                <a:solidFill>
                  <a:srgbClr val="292A5A"/>
                </a:solidFill>
                <a:latin typeface="Glacial Indifference"/>
                <a:ea typeface="Glacial Indifference"/>
                <a:cs typeface="Glacial Indifference"/>
                <a:sym typeface="Glacial Indifference"/>
              </a:rPr>
              <a:t>You may also find restrictive and positive covenants the buyers entered into on previous sales</a:t>
            </a:r>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INCUMBRANCES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2181859"/>
            <a:ext cx="10980053" cy="6870471"/>
          </a:xfrm>
          <a:prstGeom prst="rect">
            <a:avLst/>
          </a:prstGeom>
        </p:spPr>
        <p:txBody>
          <a:bodyPr lIns="0" tIns="0" rIns="0" bIns="0" rtlCol="0" anchor="t">
            <a:spAutoFit/>
          </a:bodyPr>
          <a:lstStyle/>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Each document should be checked to ensure that it was properly executed. </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Most documents in a conveyancing transaction will need to be executed as a deed (s 52 Law of Property Act 1925), so the formalities for execution as a deed must have been complied with. </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A deed is defined in s 1(2) </a:t>
            </a:r>
            <a:r>
              <a:rPr lang="en-US" sz="2799" b="1" dirty="0">
                <a:solidFill>
                  <a:srgbClr val="292A5A"/>
                </a:solidFill>
                <a:latin typeface="Glacial Indifference Bold"/>
                <a:ea typeface="Glacial Indifference Bold"/>
                <a:cs typeface="Glacial Indifference Bold"/>
                <a:sym typeface="Glacial Indifference Bold"/>
              </a:rPr>
              <a:t>Law of Property (Miscellaneous Provisions) Act 1925</a:t>
            </a:r>
            <a:r>
              <a:rPr lang="en-US" sz="2799" dirty="0">
                <a:solidFill>
                  <a:srgbClr val="292A5A"/>
                </a:solidFill>
                <a:latin typeface="Glacial Indifference"/>
                <a:ea typeface="Glacial Indifference"/>
                <a:cs typeface="Glacial Indifference"/>
                <a:sym typeface="Glacial Indifference"/>
              </a:rPr>
              <a:t> and must: </a:t>
            </a:r>
          </a:p>
          <a:p>
            <a:pPr marL="806026" lvl="2" algn="l">
              <a:lnSpc>
                <a:spcPts val="4479"/>
              </a:lnSpc>
            </a:pPr>
            <a:r>
              <a:rPr lang="en-US" sz="2799" dirty="0">
                <a:solidFill>
                  <a:srgbClr val="292A5A"/>
                </a:solidFill>
                <a:latin typeface="Glacial Indifference"/>
                <a:ea typeface="Glacial Indifference"/>
                <a:cs typeface="Glacial Indifference"/>
                <a:sym typeface="Glacial Indifference"/>
              </a:rPr>
              <a:t>(a) be in writing </a:t>
            </a:r>
          </a:p>
          <a:p>
            <a:pPr marL="806026" lvl="2" algn="l">
              <a:lnSpc>
                <a:spcPts val="4479"/>
              </a:lnSpc>
            </a:pPr>
            <a:r>
              <a:rPr lang="en-US" sz="2799" dirty="0">
                <a:solidFill>
                  <a:srgbClr val="292A5A"/>
                </a:solidFill>
                <a:latin typeface="Glacial Indifference"/>
                <a:ea typeface="Glacial Indifference"/>
                <a:cs typeface="Glacial Indifference"/>
                <a:sym typeface="Glacial Indifference"/>
              </a:rPr>
              <a:t>(b) make it clear on the face of it that it is a deed </a:t>
            </a:r>
          </a:p>
          <a:p>
            <a:pPr marL="806026" lvl="2" algn="l">
              <a:lnSpc>
                <a:spcPts val="4479"/>
              </a:lnSpc>
            </a:pPr>
            <a:r>
              <a:rPr lang="en-US" sz="2799" dirty="0">
                <a:solidFill>
                  <a:srgbClr val="292A5A"/>
                </a:solidFill>
                <a:latin typeface="Glacial Indifference"/>
                <a:ea typeface="Glacial Indifference"/>
                <a:cs typeface="Glacial Indifference"/>
                <a:sym typeface="Glacial Indifference"/>
              </a:rPr>
              <a:t>(c) be signed by the person granting the interest in the presence of a witness who ‘attests’ the signature (</a:t>
            </a:r>
            <a:r>
              <a:rPr lang="en-US" sz="2799" dirty="0" err="1">
                <a:solidFill>
                  <a:srgbClr val="292A5A"/>
                </a:solidFill>
                <a:latin typeface="Glacial Indifference"/>
                <a:ea typeface="Glacial Indifference"/>
                <a:cs typeface="Glacial Indifference"/>
                <a:sym typeface="Glacial Indifference"/>
              </a:rPr>
              <a:t>ie</a:t>
            </a:r>
            <a:r>
              <a:rPr lang="en-US" sz="2799" dirty="0">
                <a:solidFill>
                  <a:srgbClr val="292A5A"/>
                </a:solidFill>
                <a:latin typeface="Glacial Indifference"/>
                <a:ea typeface="Glacial Indifference"/>
                <a:cs typeface="Glacial Indifference"/>
                <a:sym typeface="Glacial Indifference"/>
              </a:rPr>
              <a:t> provides evidence of it) </a:t>
            </a:r>
          </a:p>
          <a:p>
            <a:pPr marL="806026" lvl="2" algn="l">
              <a:lnSpc>
                <a:spcPts val="4479"/>
              </a:lnSpc>
            </a:pPr>
            <a:r>
              <a:rPr lang="en-US" sz="2799" dirty="0">
                <a:solidFill>
                  <a:srgbClr val="292A5A"/>
                </a:solidFill>
                <a:latin typeface="Glacial Indifference"/>
                <a:ea typeface="Glacial Indifference"/>
                <a:cs typeface="Glacial Indifference"/>
                <a:sym typeface="Glacial Indifference"/>
              </a:rPr>
              <a:t>(d) be delivered as a deed.</a:t>
            </a:r>
          </a:p>
        </p:txBody>
      </p:sp>
      <p:sp>
        <p:nvSpPr>
          <p:cNvPr id="5" name="Freeform 5"/>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27697" r="-83070"/>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EXECUTION </a:t>
            </a:r>
            <a:r>
              <a:rPr lang="en-US" sz="7500" b="1" spc="7">
                <a:solidFill>
                  <a:srgbClr val="292A5A"/>
                </a:solidFill>
                <a:latin typeface="Glacial Indifference Bold"/>
                <a:ea typeface="Glacial Indifference Bold"/>
                <a:cs typeface="Glacial Indifference Bold"/>
                <a:sym typeface="Glacial Indifference Bold"/>
              </a:rPr>
              <a:t>AS A DEED</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202211" y="3194287"/>
            <a:ext cx="13240350" cy="5729132"/>
          </a:xfrm>
          <a:prstGeom prst="rect">
            <a:avLst/>
          </a:prstGeom>
        </p:spPr>
        <p:txBody>
          <a:bodyPr lIns="0" tIns="0" rIns="0" bIns="0" rtlCol="0" anchor="t">
            <a:spAutoFit/>
          </a:bodyPr>
          <a:lstStyle/>
          <a:p>
            <a:pPr marL="604519" lvl="1" indent="-302260" algn="l">
              <a:lnSpc>
                <a:spcPts val="4479"/>
              </a:lnSpc>
              <a:buFont typeface="Arial"/>
              <a:buChar char="•"/>
            </a:pPr>
            <a:r>
              <a:rPr lang="en-US" sz="3200" dirty="0">
                <a:solidFill>
                  <a:srgbClr val="292A5A"/>
                </a:solidFill>
                <a:latin typeface="Glacial Indifference"/>
                <a:ea typeface="Glacial Indifference"/>
                <a:cs typeface="Glacial Indifference"/>
                <a:sym typeface="Glacial Indifference"/>
              </a:rPr>
              <a:t>Some incumbrances, notably restrictive covenants, will only bind unregistered land if they are correctly registered as a land charge at the central Land Charges Department</a:t>
            </a:r>
          </a:p>
          <a:p>
            <a:pPr marL="604519" lvl="1" indent="-302260" algn="l">
              <a:lnSpc>
                <a:spcPts val="4479"/>
              </a:lnSpc>
              <a:buFont typeface="Arial"/>
              <a:buChar char="•"/>
            </a:pPr>
            <a:endParaRPr lang="en-US" sz="3200" dirty="0">
              <a:solidFill>
                <a:srgbClr val="292A5A"/>
              </a:solidFill>
              <a:latin typeface="Glacial Indifference"/>
              <a:ea typeface="Glacial Indifference"/>
              <a:cs typeface="Glacial Indifference"/>
              <a:sym typeface="Glacial Indifference"/>
            </a:endParaRPr>
          </a:p>
          <a:p>
            <a:pPr marL="604519" lvl="1" indent="-302260" algn="l">
              <a:lnSpc>
                <a:spcPts val="4479"/>
              </a:lnSpc>
              <a:buFont typeface="Arial"/>
              <a:buChar char="•"/>
            </a:pPr>
            <a:r>
              <a:rPr lang="en-US" sz="3200" dirty="0">
                <a:solidFill>
                  <a:srgbClr val="292A5A"/>
                </a:solidFill>
                <a:latin typeface="Glacial Indifference"/>
                <a:ea typeface="Glacial Indifference"/>
                <a:cs typeface="Glacial Indifference"/>
                <a:sym typeface="Glacial Indifference"/>
              </a:rPr>
              <a:t>Immediately after an incumbrance was created, the solicitor acting for the benefitting land should have registered the land charge. </a:t>
            </a:r>
          </a:p>
          <a:p>
            <a:pPr marL="604519" lvl="1" indent="-302260" algn="l">
              <a:lnSpc>
                <a:spcPts val="4479"/>
              </a:lnSpc>
              <a:buFont typeface="Arial"/>
              <a:buChar char="•"/>
            </a:pPr>
            <a:endParaRPr lang="en-US" sz="3200" dirty="0">
              <a:solidFill>
                <a:srgbClr val="292A5A"/>
              </a:solidFill>
              <a:latin typeface="Glacial Indifference"/>
              <a:ea typeface="Glacial Indifference"/>
              <a:cs typeface="Glacial Indifference"/>
              <a:sym typeface="Glacial Indifference"/>
            </a:endParaRPr>
          </a:p>
          <a:p>
            <a:pPr marL="604519" lvl="1" indent="-302260" algn="l">
              <a:lnSpc>
                <a:spcPts val="4479"/>
              </a:lnSpc>
              <a:buFont typeface="Arial"/>
              <a:buChar char="•"/>
            </a:pPr>
            <a:r>
              <a:rPr lang="en-US" sz="3200" dirty="0">
                <a:solidFill>
                  <a:srgbClr val="292A5A"/>
                </a:solidFill>
                <a:latin typeface="Glacial Indifference"/>
                <a:ea typeface="Glacial Indifference"/>
                <a:cs typeface="Glacial Indifference"/>
                <a:sym typeface="Glacial Indifference"/>
              </a:rPr>
              <a:t>The registration should have been against the name of the person (the ‘estate owner’) who owned the legal estate in the land bound by the incumbrance. </a:t>
            </a:r>
          </a:p>
        </p:txBody>
      </p:sp>
      <p:graphicFrame>
        <p:nvGraphicFramePr>
          <p:cNvPr id="5" name="Table 5"/>
          <p:cNvGraphicFramePr>
            <a:graphicFrameLocks noGrp="1"/>
          </p:cNvGraphicFramePr>
          <p:nvPr/>
        </p:nvGraphicFramePr>
        <p:xfrm>
          <a:off x="13444333" y="2040731"/>
          <a:ext cx="4843667" cy="6882688"/>
        </p:xfrm>
        <a:graphic>
          <a:graphicData uri="http://schemas.openxmlformats.org/drawingml/2006/table">
            <a:tbl>
              <a:tblPr/>
              <a:tblGrid>
                <a:gridCol w="2179099">
                  <a:extLst>
                    <a:ext uri="{9D8B030D-6E8A-4147-A177-3AD203B41FA5}">
                      <a16:colId xmlns:a16="http://schemas.microsoft.com/office/drawing/2014/main" val="20000"/>
                    </a:ext>
                  </a:extLst>
                </a:gridCol>
                <a:gridCol w="2664568">
                  <a:extLst>
                    <a:ext uri="{9D8B030D-6E8A-4147-A177-3AD203B41FA5}">
                      <a16:colId xmlns:a16="http://schemas.microsoft.com/office/drawing/2014/main" val="20001"/>
                    </a:ext>
                  </a:extLst>
                </a:gridCol>
              </a:tblGrid>
              <a:tr h="1774105">
                <a:tc>
                  <a:txBody>
                    <a:bodyPr/>
                    <a:lstStyle/>
                    <a:p>
                      <a:pPr algn="ctr">
                        <a:lnSpc>
                          <a:spcPts val="3639"/>
                        </a:lnSpc>
                        <a:defRPr/>
                      </a:pPr>
                      <a:r>
                        <a:rPr lang="en-US" sz="2599" b="1">
                          <a:solidFill>
                            <a:srgbClr val="FFFFFF"/>
                          </a:solidFill>
                          <a:latin typeface="Glacial Indifference Bold"/>
                          <a:ea typeface="Glacial Indifference Bold"/>
                          <a:cs typeface="Glacial Indifference Bold"/>
                          <a:sym typeface="Glacial Indifference Bold"/>
                        </a:rPr>
                        <a:t>Class of land charge</a:t>
                      </a:r>
                      <a:endParaRPr lang="en-US" sz="1100"/>
                    </a:p>
                  </a:txBody>
                  <a:tcPr marL="190500" marR="190500" marT="190500" marB="190500" anchor="ctr">
                    <a:lnL w="9525" cap="flat" cmpd="sng" algn="ctr">
                      <a:solidFill>
                        <a:srgbClr val="00B3AF"/>
                      </a:solidFill>
                      <a:prstDash val="solid"/>
                      <a:round/>
                      <a:headEnd type="none" w="med" len="med"/>
                      <a:tailEnd type="none" w="med" len="med"/>
                    </a:lnL>
                    <a:lnR w="9525" cap="flat" cmpd="sng" algn="ctr">
                      <a:solidFill>
                        <a:srgbClr val="00B3AF"/>
                      </a:solidFill>
                      <a:prstDash val="solid"/>
                      <a:round/>
                      <a:headEnd type="none" w="med" len="med"/>
                      <a:tailEnd type="none" w="med" len="med"/>
                    </a:lnR>
                    <a:lnT w="9525" cap="flat" cmpd="sng" algn="ctr">
                      <a:solidFill>
                        <a:srgbClr val="00B3AF"/>
                      </a:solidFill>
                      <a:prstDash val="solid"/>
                      <a:round/>
                      <a:headEnd type="none" w="med" len="med"/>
                      <a:tailEnd type="none" w="med" len="med"/>
                    </a:lnT>
                    <a:lnB w="9525" cap="flat" cmpd="sng" algn="ctr">
                      <a:solidFill>
                        <a:srgbClr val="00B3AF"/>
                      </a:solidFill>
                      <a:prstDash val="solid"/>
                      <a:round/>
                      <a:headEnd type="none" w="med" len="med"/>
                      <a:tailEnd type="none" w="med" len="med"/>
                    </a:lnB>
                    <a:solidFill>
                      <a:srgbClr val="00B3AF"/>
                    </a:solidFill>
                  </a:tcPr>
                </a:tc>
                <a:tc>
                  <a:txBody>
                    <a:bodyPr/>
                    <a:lstStyle/>
                    <a:p>
                      <a:pPr algn="ctr">
                        <a:lnSpc>
                          <a:spcPts val="3639"/>
                        </a:lnSpc>
                        <a:defRPr/>
                      </a:pPr>
                      <a:r>
                        <a:rPr lang="en-US" sz="2599" b="1">
                          <a:solidFill>
                            <a:srgbClr val="FFFFFF"/>
                          </a:solidFill>
                          <a:latin typeface="Glacial Indifference Bold"/>
                          <a:ea typeface="Glacial Indifference Bold"/>
                          <a:cs typeface="Glacial Indifference Bold"/>
                          <a:sym typeface="Glacial Indifference Bold"/>
                        </a:rPr>
                        <a:t>Interest portected</a:t>
                      </a:r>
                      <a:endParaRPr lang="en-US" sz="1100"/>
                    </a:p>
                  </a:txBody>
                  <a:tcPr marL="190500" marR="190500" marT="190500" marB="190500" anchor="ctr">
                    <a:lnL w="9525" cap="flat" cmpd="sng" algn="ctr">
                      <a:solidFill>
                        <a:srgbClr val="00B3AF"/>
                      </a:solidFill>
                      <a:prstDash val="solid"/>
                      <a:round/>
                      <a:headEnd type="none" w="med" len="med"/>
                      <a:tailEnd type="none" w="med" len="med"/>
                    </a:lnL>
                    <a:lnR w="9525" cap="flat" cmpd="sng" algn="ctr">
                      <a:solidFill>
                        <a:srgbClr val="00B3AF"/>
                      </a:solidFill>
                      <a:prstDash val="solid"/>
                      <a:round/>
                      <a:headEnd type="none" w="med" len="med"/>
                      <a:tailEnd type="none" w="med" len="med"/>
                    </a:lnR>
                    <a:lnT w="9525" cap="flat" cmpd="sng" algn="ctr">
                      <a:solidFill>
                        <a:srgbClr val="00B3AF"/>
                      </a:solidFill>
                      <a:prstDash val="solid"/>
                      <a:round/>
                      <a:headEnd type="none" w="med" len="med"/>
                      <a:tailEnd type="none" w="med" len="med"/>
                    </a:lnT>
                    <a:lnB w="9525" cap="flat" cmpd="sng" algn="ctr">
                      <a:solidFill>
                        <a:srgbClr val="00B3AF"/>
                      </a:solidFill>
                      <a:prstDash val="solid"/>
                      <a:round/>
                      <a:headEnd type="none" w="med" len="med"/>
                      <a:tailEnd type="none" w="med" len="med"/>
                    </a:lnB>
                    <a:solidFill>
                      <a:srgbClr val="00B3AF"/>
                    </a:solidFill>
                  </a:tcPr>
                </a:tc>
                <a:extLst>
                  <a:ext uri="{0D108BD9-81ED-4DB2-BD59-A6C34878D82A}">
                    <a16:rowId xmlns:a16="http://schemas.microsoft.com/office/drawing/2014/main" val="10000"/>
                  </a:ext>
                </a:extLst>
              </a:tr>
              <a:tr h="1316272">
                <a:tc>
                  <a:txBody>
                    <a:bodyPr/>
                    <a:lstStyle/>
                    <a:p>
                      <a:pPr algn="ctr">
                        <a:lnSpc>
                          <a:spcPts val="3639"/>
                        </a:lnSpc>
                        <a:defRPr/>
                      </a:pPr>
                      <a:r>
                        <a:rPr lang="en-US" sz="2599">
                          <a:solidFill>
                            <a:srgbClr val="292A5A"/>
                          </a:solidFill>
                          <a:latin typeface="Glacial Indifference"/>
                          <a:ea typeface="Glacial Indifference"/>
                          <a:cs typeface="Glacial Indifference"/>
                          <a:sym typeface="Glacial Indifference"/>
                        </a:rPr>
                        <a:t>C(iv)</a:t>
                      </a:r>
                      <a:endParaRPr lang="en-US" sz="1100"/>
                    </a:p>
                  </a:txBody>
                  <a:tcPr marL="190500" marR="190500" marT="190500" marB="190500" anchor="ctr">
                    <a:lnL w="9525" cap="flat" cmpd="sng" algn="ctr">
                      <a:solidFill>
                        <a:srgbClr val="00B3AF"/>
                      </a:solidFill>
                      <a:prstDash val="solid"/>
                      <a:round/>
                      <a:headEnd type="none" w="med" len="med"/>
                      <a:tailEnd type="none" w="med" len="med"/>
                    </a:lnL>
                    <a:lnR w="9525" cap="flat" cmpd="sng" algn="ctr">
                      <a:solidFill>
                        <a:srgbClr val="00B3AF"/>
                      </a:solidFill>
                      <a:prstDash val="solid"/>
                      <a:round/>
                      <a:headEnd type="none" w="med" len="med"/>
                      <a:tailEnd type="none" w="med" len="med"/>
                    </a:lnR>
                    <a:lnT w="9525" cap="flat" cmpd="sng" algn="ctr">
                      <a:solidFill>
                        <a:srgbClr val="00B3AF"/>
                      </a:solidFill>
                      <a:prstDash val="solid"/>
                      <a:round/>
                      <a:headEnd type="none" w="med" len="med"/>
                      <a:tailEnd type="none" w="med" len="med"/>
                    </a:lnT>
                    <a:lnB w="9525" cap="flat" cmpd="sng" algn="ctr">
                      <a:solidFill>
                        <a:srgbClr val="00B3AF"/>
                      </a:solidFill>
                      <a:prstDash val="solid"/>
                      <a:round/>
                      <a:headEnd type="none" w="med" len="med"/>
                      <a:tailEnd type="none" w="med" len="med"/>
                    </a:lnB>
                  </a:tcPr>
                </a:tc>
                <a:tc>
                  <a:txBody>
                    <a:bodyPr/>
                    <a:lstStyle/>
                    <a:p>
                      <a:pPr algn="ctr">
                        <a:lnSpc>
                          <a:spcPts val="3639"/>
                        </a:lnSpc>
                        <a:defRPr/>
                      </a:pPr>
                      <a:r>
                        <a:rPr lang="en-US" sz="2599">
                          <a:solidFill>
                            <a:srgbClr val="292A5A"/>
                          </a:solidFill>
                          <a:latin typeface="Glacial Indifference"/>
                          <a:ea typeface="Glacial Indifference"/>
                          <a:cs typeface="Glacial Indifference"/>
                          <a:sym typeface="Glacial Indifference"/>
                        </a:rPr>
                        <a:t>an estate contract</a:t>
                      </a:r>
                      <a:endParaRPr lang="en-US" sz="1100"/>
                    </a:p>
                  </a:txBody>
                  <a:tcPr marL="190500" marR="190500" marT="190500" marB="190500" anchor="ctr">
                    <a:lnL w="9525" cap="flat" cmpd="sng" algn="ctr">
                      <a:solidFill>
                        <a:srgbClr val="00B3AF"/>
                      </a:solidFill>
                      <a:prstDash val="solid"/>
                      <a:round/>
                      <a:headEnd type="none" w="med" len="med"/>
                      <a:tailEnd type="none" w="med" len="med"/>
                    </a:lnL>
                    <a:lnR w="9525" cap="flat" cmpd="sng" algn="ctr">
                      <a:solidFill>
                        <a:srgbClr val="00B3AF"/>
                      </a:solidFill>
                      <a:prstDash val="solid"/>
                      <a:round/>
                      <a:headEnd type="none" w="med" len="med"/>
                      <a:tailEnd type="none" w="med" len="med"/>
                    </a:lnR>
                    <a:lnT w="9525" cap="flat" cmpd="sng" algn="ctr">
                      <a:solidFill>
                        <a:srgbClr val="00B3AF"/>
                      </a:solidFill>
                      <a:prstDash val="solid"/>
                      <a:round/>
                      <a:headEnd type="none" w="med" len="med"/>
                      <a:tailEnd type="none" w="med" len="med"/>
                    </a:lnT>
                    <a:lnB w="9525" cap="flat" cmpd="sng" algn="ctr">
                      <a:solidFill>
                        <a:srgbClr val="00B3AF"/>
                      </a:solidFill>
                      <a:prstDash val="solid"/>
                      <a:round/>
                      <a:headEnd type="none" w="med" len="med"/>
                      <a:tailEnd type="none" w="med" len="med"/>
                    </a:lnB>
                  </a:tcPr>
                </a:tc>
                <a:extLst>
                  <a:ext uri="{0D108BD9-81ED-4DB2-BD59-A6C34878D82A}">
                    <a16:rowId xmlns:a16="http://schemas.microsoft.com/office/drawing/2014/main" val="10001"/>
                  </a:ext>
                </a:extLst>
              </a:tr>
              <a:tr h="1316272">
                <a:tc>
                  <a:txBody>
                    <a:bodyPr/>
                    <a:lstStyle/>
                    <a:p>
                      <a:pPr algn="ctr">
                        <a:lnSpc>
                          <a:spcPts val="3639"/>
                        </a:lnSpc>
                        <a:defRPr/>
                      </a:pPr>
                      <a:r>
                        <a:rPr lang="en-US" sz="2599">
                          <a:solidFill>
                            <a:srgbClr val="292A5A"/>
                          </a:solidFill>
                          <a:latin typeface="Glacial Indifference"/>
                          <a:ea typeface="Glacial Indifference"/>
                          <a:cs typeface="Glacial Indifference"/>
                          <a:sym typeface="Glacial Indifference"/>
                        </a:rPr>
                        <a:t>D(ii)</a:t>
                      </a:r>
                      <a:endParaRPr lang="en-US" sz="1100"/>
                    </a:p>
                  </a:txBody>
                  <a:tcPr marL="190500" marR="190500" marT="190500" marB="190500" anchor="ctr">
                    <a:lnL w="9525" cap="flat" cmpd="sng" algn="ctr">
                      <a:solidFill>
                        <a:srgbClr val="00B3AF"/>
                      </a:solidFill>
                      <a:prstDash val="solid"/>
                      <a:round/>
                      <a:headEnd type="none" w="med" len="med"/>
                      <a:tailEnd type="none" w="med" len="med"/>
                    </a:lnL>
                    <a:lnR w="9525" cap="flat" cmpd="sng" algn="ctr">
                      <a:solidFill>
                        <a:srgbClr val="00B3AF"/>
                      </a:solidFill>
                      <a:prstDash val="solid"/>
                      <a:round/>
                      <a:headEnd type="none" w="med" len="med"/>
                      <a:tailEnd type="none" w="med" len="med"/>
                    </a:lnR>
                    <a:lnT w="9525" cap="flat" cmpd="sng" algn="ctr">
                      <a:solidFill>
                        <a:srgbClr val="00B3AF"/>
                      </a:solidFill>
                      <a:prstDash val="solid"/>
                      <a:round/>
                      <a:headEnd type="none" w="med" len="med"/>
                      <a:tailEnd type="none" w="med" len="med"/>
                    </a:lnT>
                    <a:lnB w="9525" cap="flat" cmpd="sng" algn="ctr">
                      <a:solidFill>
                        <a:srgbClr val="00B3AF"/>
                      </a:solidFill>
                      <a:prstDash val="solid"/>
                      <a:round/>
                      <a:headEnd type="none" w="med" len="med"/>
                      <a:tailEnd type="none" w="med" len="med"/>
                    </a:lnB>
                  </a:tcPr>
                </a:tc>
                <a:tc>
                  <a:txBody>
                    <a:bodyPr/>
                    <a:lstStyle/>
                    <a:p>
                      <a:pPr algn="ctr">
                        <a:lnSpc>
                          <a:spcPts val="3639"/>
                        </a:lnSpc>
                        <a:defRPr/>
                      </a:pPr>
                      <a:r>
                        <a:rPr lang="en-US" sz="2599">
                          <a:solidFill>
                            <a:srgbClr val="292A5A"/>
                          </a:solidFill>
                          <a:latin typeface="Glacial Indifference"/>
                          <a:ea typeface="Glacial Indifference"/>
                          <a:cs typeface="Glacial Indifference"/>
                          <a:sym typeface="Glacial Indifference"/>
                        </a:rPr>
                        <a:t>a restrictive covenant</a:t>
                      </a:r>
                      <a:endParaRPr lang="en-US" sz="1100"/>
                    </a:p>
                  </a:txBody>
                  <a:tcPr marL="190500" marR="190500" marT="190500" marB="190500" anchor="ctr">
                    <a:lnL w="9525" cap="flat" cmpd="sng" algn="ctr">
                      <a:solidFill>
                        <a:srgbClr val="00B3AF"/>
                      </a:solidFill>
                      <a:prstDash val="solid"/>
                      <a:round/>
                      <a:headEnd type="none" w="med" len="med"/>
                      <a:tailEnd type="none" w="med" len="med"/>
                    </a:lnL>
                    <a:lnR w="9525" cap="flat" cmpd="sng" algn="ctr">
                      <a:solidFill>
                        <a:srgbClr val="00B3AF"/>
                      </a:solidFill>
                      <a:prstDash val="solid"/>
                      <a:round/>
                      <a:headEnd type="none" w="med" len="med"/>
                      <a:tailEnd type="none" w="med" len="med"/>
                    </a:lnR>
                    <a:lnT w="9525" cap="flat" cmpd="sng" algn="ctr">
                      <a:solidFill>
                        <a:srgbClr val="00B3AF"/>
                      </a:solidFill>
                      <a:prstDash val="solid"/>
                      <a:round/>
                      <a:headEnd type="none" w="med" len="med"/>
                      <a:tailEnd type="none" w="med" len="med"/>
                    </a:lnT>
                    <a:lnB w="9525" cap="flat" cmpd="sng" algn="ctr">
                      <a:solidFill>
                        <a:srgbClr val="00B3AF"/>
                      </a:solidFill>
                      <a:prstDash val="solid"/>
                      <a:round/>
                      <a:headEnd type="none" w="med" len="med"/>
                      <a:tailEnd type="none" w="med" len="med"/>
                    </a:lnB>
                  </a:tcPr>
                </a:tc>
                <a:extLst>
                  <a:ext uri="{0D108BD9-81ED-4DB2-BD59-A6C34878D82A}">
                    <a16:rowId xmlns:a16="http://schemas.microsoft.com/office/drawing/2014/main" val="10002"/>
                  </a:ext>
                </a:extLst>
              </a:tr>
              <a:tr h="1316272">
                <a:tc>
                  <a:txBody>
                    <a:bodyPr/>
                    <a:lstStyle/>
                    <a:p>
                      <a:pPr algn="ctr">
                        <a:lnSpc>
                          <a:spcPts val="3639"/>
                        </a:lnSpc>
                        <a:defRPr/>
                      </a:pPr>
                      <a:r>
                        <a:rPr lang="en-US" sz="2599">
                          <a:solidFill>
                            <a:srgbClr val="292A5A"/>
                          </a:solidFill>
                          <a:latin typeface="Glacial Indifference"/>
                          <a:ea typeface="Glacial Indifference"/>
                          <a:cs typeface="Glacial Indifference"/>
                          <a:sym typeface="Glacial Indifference"/>
                        </a:rPr>
                        <a:t>D(iii)</a:t>
                      </a:r>
                      <a:endParaRPr lang="en-US" sz="1100"/>
                    </a:p>
                  </a:txBody>
                  <a:tcPr marL="190500" marR="190500" marT="190500" marB="190500" anchor="ctr">
                    <a:lnL w="9525" cap="flat" cmpd="sng" algn="ctr">
                      <a:solidFill>
                        <a:srgbClr val="00B3AF"/>
                      </a:solidFill>
                      <a:prstDash val="solid"/>
                      <a:round/>
                      <a:headEnd type="none" w="med" len="med"/>
                      <a:tailEnd type="none" w="med" len="med"/>
                    </a:lnL>
                    <a:lnR w="9525" cap="flat" cmpd="sng" algn="ctr">
                      <a:solidFill>
                        <a:srgbClr val="00B3AF"/>
                      </a:solidFill>
                      <a:prstDash val="solid"/>
                      <a:round/>
                      <a:headEnd type="none" w="med" len="med"/>
                      <a:tailEnd type="none" w="med" len="med"/>
                    </a:lnR>
                    <a:lnT w="9525" cap="flat" cmpd="sng" algn="ctr">
                      <a:solidFill>
                        <a:srgbClr val="00B3AF"/>
                      </a:solidFill>
                      <a:prstDash val="solid"/>
                      <a:round/>
                      <a:headEnd type="none" w="med" len="med"/>
                      <a:tailEnd type="none" w="med" len="med"/>
                    </a:lnT>
                    <a:lnB w="9525" cap="flat" cmpd="sng" algn="ctr">
                      <a:solidFill>
                        <a:srgbClr val="00B3AF"/>
                      </a:solidFill>
                      <a:prstDash val="solid"/>
                      <a:round/>
                      <a:headEnd type="none" w="med" len="med"/>
                      <a:tailEnd type="none" w="med" len="med"/>
                    </a:lnB>
                  </a:tcPr>
                </a:tc>
                <a:tc>
                  <a:txBody>
                    <a:bodyPr/>
                    <a:lstStyle/>
                    <a:p>
                      <a:pPr algn="ctr">
                        <a:lnSpc>
                          <a:spcPts val="3639"/>
                        </a:lnSpc>
                        <a:defRPr/>
                      </a:pPr>
                      <a:r>
                        <a:rPr lang="en-US" sz="2599">
                          <a:solidFill>
                            <a:srgbClr val="292A5A"/>
                          </a:solidFill>
                          <a:latin typeface="Glacial Indifference"/>
                          <a:ea typeface="Glacial Indifference"/>
                          <a:cs typeface="Glacial Indifference"/>
                          <a:sym typeface="Glacial Indifference"/>
                        </a:rPr>
                        <a:t>an equitable easement</a:t>
                      </a:r>
                      <a:endParaRPr lang="en-US" sz="1100"/>
                    </a:p>
                  </a:txBody>
                  <a:tcPr marL="190500" marR="190500" marT="190500" marB="190500" anchor="ctr">
                    <a:lnL w="9525" cap="flat" cmpd="sng" algn="ctr">
                      <a:solidFill>
                        <a:srgbClr val="00B3AF"/>
                      </a:solidFill>
                      <a:prstDash val="solid"/>
                      <a:round/>
                      <a:headEnd type="none" w="med" len="med"/>
                      <a:tailEnd type="none" w="med" len="med"/>
                    </a:lnL>
                    <a:lnR w="9525" cap="flat" cmpd="sng" algn="ctr">
                      <a:solidFill>
                        <a:srgbClr val="00B3AF"/>
                      </a:solidFill>
                      <a:prstDash val="solid"/>
                      <a:round/>
                      <a:headEnd type="none" w="med" len="med"/>
                      <a:tailEnd type="none" w="med" len="med"/>
                    </a:lnR>
                    <a:lnT w="9525" cap="flat" cmpd="sng" algn="ctr">
                      <a:solidFill>
                        <a:srgbClr val="00B3AF"/>
                      </a:solidFill>
                      <a:prstDash val="solid"/>
                      <a:round/>
                      <a:headEnd type="none" w="med" len="med"/>
                      <a:tailEnd type="none" w="med" len="med"/>
                    </a:lnT>
                    <a:lnB w="9525" cap="flat" cmpd="sng" algn="ctr">
                      <a:solidFill>
                        <a:srgbClr val="00B3AF"/>
                      </a:solidFill>
                      <a:prstDash val="solid"/>
                      <a:round/>
                      <a:headEnd type="none" w="med" len="med"/>
                      <a:tailEnd type="none" w="med" len="med"/>
                    </a:lnB>
                  </a:tcPr>
                </a:tc>
                <a:extLst>
                  <a:ext uri="{0D108BD9-81ED-4DB2-BD59-A6C34878D82A}">
                    <a16:rowId xmlns:a16="http://schemas.microsoft.com/office/drawing/2014/main" val="10003"/>
                  </a:ext>
                </a:extLst>
              </a:tr>
              <a:tr h="1159767">
                <a:tc>
                  <a:txBody>
                    <a:bodyPr/>
                    <a:lstStyle/>
                    <a:p>
                      <a:pPr algn="ctr">
                        <a:lnSpc>
                          <a:spcPts val="3639"/>
                        </a:lnSpc>
                        <a:defRPr/>
                      </a:pPr>
                      <a:r>
                        <a:rPr lang="en-US" sz="2599">
                          <a:solidFill>
                            <a:srgbClr val="292A5A"/>
                          </a:solidFill>
                          <a:latin typeface="Glacial Indifference"/>
                          <a:ea typeface="Glacial Indifference"/>
                          <a:cs typeface="Glacial Indifference"/>
                          <a:sym typeface="Glacial Indifference"/>
                        </a:rPr>
                        <a:t>F</a:t>
                      </a:r>
                      <a:endParaRPr lang="en-US" sz="1100"/>
                    </a:p>
                  </a:txBody>
                  <a:tcPr marL="190500" marR="190500" marT="190500" marB="190500" anchor="ctr">
                    <a:lnL w="9525" cap="flat" cmpd="sng" algn="ctr">
                      <a:solidFill>
                        <a:srgbClr val="00B3AF"/>
                      </a:solidFill>
                      <a:prstDash val="solid"/>
                      <a:round/>
                      <a:headEnd type="none" w="med" len="med"/>
                      <a:tailEnd type="none" w="med" len="med"/>
                    </a:lnL>
                    <a:lnR w="9525" cap="flat" cmpd="sng" algn="ctr">
                      <a:solidFill>
                        <a:srgbClr val="00B3AF"/>
                      </a:solidFill>
                      <a:prstDash val="solid"/>
                      <a:round/>
                      <a:headEnd type="none" w="med" len="med"/>
                      <a:tailEnd type="none" w="med" len="med"/>
                    </a:lnR>
                    <a:lnT w="9525" cap="flat" cmpd="sng" algn="ctr">
                      <a:solidFill>
                        <a:srgbClr val="00B3AF"/>
                      </a:solidFill>
                      <a:prstDash val="solid"/>
                      <a:round/>
                      <a:headEnd type="none" w="med" len="med"/>
                      <a:tailEnd type="none" w="med" len="med"/>
                    </a:lnT>
                    <a:lnB w="9525" cap="flat" cmpd="sng" algn="ctr">
                      <a:solidFill>
                        <a:srgbClr val="00B3AF"/>
                      </a:solidFill>
                      <a:prstDash val="solid"/>
                      <a:round/>
                      <a:headEnd type="none" w="med" len="med"/>
                      <a:tailEnd type="none" w="med" len="med"/>
                    </a:lnB>
                  </a:tcPr>
                </a:tc>
                <a:tc>
                  <a:txBody>
                    <a:bodyPr/>
                    <a:lstStyle/>
                    <a:p>
                      <a:pPr algn="ctr">
                        <a:lnSpc>
                          <a:spcPts val="3639"/>
                        </a:lnSpc>
                        <a:defRPr/>
                      </a:pPr>
                      <a:r>
                        <a:rPr lang="en-US" sz="2599">
                          <a:solidFill>
                            <a:srgbClr val="292A5A"/>
                          </a:solidFill>
                          <a:latin typeface="Glacial Indifference"/>
                          <a:ea typeface="Glacial Indifference"/>
                          <a:cs typeface="Glacial Indifference"/>
                          <a:sym typeface="Glacial Indifference"/>
                        </a:rPr>
                        <a:t>a Home Right</a:t>
                      </a:r>
                      <a:endParaRPr lang="en-US" sz="1100"/>
                    </a:p>
                  </a:txBody>
                  <a:tcPr marL="190500" marR="190500" marT="190500" marB="190500" anchor="ctr">
                    <a:lnL w="9525" cap="flat" cmpd="sng" algn="ctr">
                      <a:solidFill>
                        <a:srgbClr val="00B3AF"/>
                      </a:solidFill>
                      <a:prstDash val="solid"/>
                      <a:round/>
                      <a:headEnd type="none" w="med" len="med"/>
                      <a:tailEnd type="none" w="med" len="med"/>
                    </a:lnL>
                    <a:lnR w="9525" cap="flat" cmpd="sng" algn="ctr">
                      <a:solidFill>
                        <a:srgbClr val="00B3AF"/>
                      </a:solidFill>
                      <a:prstDash val="solid"/>
                      <a:round/>
                      <a:headEnd type="none" w="med" len="med"/>
                      <a:tailEnd type="none" w="med" len="med"/>
                    </a:lnR>
                    <a:lnT w="9525" cap="flat" cmpd="sng" algn="ctr">
                      <a:solidFill>
                        <a:srgbClr val="00B3AF"/>
                      </a:solidFill>
                      <a:prstDash val="solid"/>
                      <a:round/>
                      <a:headEnd type="none" w="med" len="med"/>
                      <a:tailEnd type="none" w="med" len="med"/>
                    </a:lnT>
                    <a:lnB w="9525" cap="flat" cmpd="sng" algn="ctr">
                      <a:solidFill>
                        <a:srgbClr val="00B3AF"/>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LAND CHARGES </a:t>
            </a:r>
            <a:r>
              <a:rPr lang="en-US" sz="7500" b="1" spc="7">
                <a:solidFill>
                  <a:srgbClr val="292A5A"/>
                </a:solidFill>
                <a:latin typeface="Glacial Indifference Bold"/>
                <a:ea typeface="Glacial Indifference Bold"/>
                <a:cs typeface="Glacial Indifference Bold"/>
                <a:sym typeface="Glacial Indifference Bold"/>
              </a:rPr>
              <a:t>SEARCHES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LAND CHARGE: </a:t>
            </a:r>
            <a:r>
              <a:rPr lang="en-US" sz="7500" b="1" spc="7">
                <a:solidFill>
                  <a:srgbClr val="292A5A"/>
                </a:solidFill>
                <a:latin typeface="Glacial Indifference Bold"/>
                <a:ea typeface="Glacial Indifference Bold"/>
                <a:cs typeface="Glacial Indifference Bold"/>
                <a:sym typeface="Glacial Indifference Bold"/>
              </a:rPr>
              <a:t>WHAT TO DO? </a:t>
            </a:r>
          </a:p>
        </p:txBody>
      </p:sp>
      <p:sp>
        <p:nvSpPr>
          <p:cNvPr id="5" name="TextBox 5"/>
          <p:cNvSpPr txBox="1"/>
          <p:nvPr/>
        </p:nvSpPr>
        <p:spPr>
          <a:xfrm>
            <a:off x="203982" y="2050256"/>
            <a:ext cx="17398217" cy="6870471"/>
          </a:xfrm>
          <a:prstGeom prst="rect">
            <a:avLst/>
          </a:prstGeom>
        </p:spPr>
        <p:txBody>
          <a:bodyPr wrap="square" lIns="0" tIns="0" rIns="0" bIns="0" rtlCol="0" anchor="t">
            <a:spAutoFit/>
          </a:bodyPr>
          <a:lstStyle/>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As part of an investigation of an unregistered title, a solicitor must ensure that valid searches have been made against the names of all the estate owners revealed in the epitome of title and the attached documents, even if their period of ownership pre-dates the root of title. </a:t>
            </a:r>
          </a:p>
          <a:p>
            <a:pPr marL="604519" lvl="1" indent="-302260" algn="l">
              <a:lnSpc>
                <a:spcPts val="4479"/>
              </a:lnSpc>
              <a:buFont typeface="Arial"/>
              <a:buChar char="•"/>
            </a:pPr>
            <a:endParaRPr lang="en-US" sz="2799" dirty="0">
              <a:solidFill>
                <a:srgbClr val="292A5A"/>
              </a:solidFill>
              <a:latin typeface="Glacial Indifference"/>
              <a:ea typeface="Glacial Indifference"/>
              <a:cs typeface="Glacial Indifference"/>
              <a:sym typeface="Glacial Indifference"/>
            </a:endParaRP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The search, on form K15, should be against each estate owner for the period that they owned the land. </a:t>
            </a:r>
          </a:p>
          <a:p>
            <a:pPr marL="604519" lvl="1" indent="-302260" algn="l">
              <a:lnSpc>
                <a:spcPts val="4479"/>
              </a:lnSpc>
              <a:buFont typeface="Arial"/>
              <a:buChar char="•"/>
            </a:pPr>
            <a:endParaRPr lang="en-US" sz="2799" dirty="0">
              <a:solidFill>
                <a:srgbClr val="292A5A"/>
              </a:solidFill>
              <a:latin typeface="Glacial Indifference"/>
              <a:ea typeface="Glacial Indifference"/>
              <a:cs typeface="Glacial Indifference"/>
              <a:sym typeface="Glacial Indifference"/>
            </a:endParaRP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Only the years need be entered onto the K15 form, not the precise dates. </a:t>
            </a:r>
          </a:p>
          <a:p>
            <a:pPr marL="604519" lvl="1" indent="-302260" algn="l">
              <a:lnSpc>
                <a:spcPts val="4479"/>
              </a:lnSpc>
              <a:buFont typeface="Arial"/>
              <a:buChar char="•"/>
            </a:pPr>
            <a:endParaRPr lang="en-US" sz="2799" dirty="0">
              <a:solidFill>
                <a:srgbClr val="292A5A"/>
              </a:solidFill>
              <a:latin typeface="Glacial Indifference"/>
              <a:ea typeface="Glacial Indifference"/>
              <a:cs typeface="Glacial Indifference"/>
              <a:sym typeface="Glacial Indifference"/>
            </a:endParaRP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If there is uncertainty about the exact years someone owned the land, then the search should be for any years that the individual might have done so. So, if in doubt, the solicitor should search back to 1926, when the land charges system was introduced. It is possible to rely on valid searches done by others in the past, on previous sales.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FED307"/>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9144000" y="2113756"/>
            <a:ext cx="9043452" cy="7268674"/>
          </a:xfrm>
          <a:custGeom>
            <a:avLst/>
            <a:gdLst/>
            <a:ahLst/>
            <a:cxnLst/>
            <a:rect l="l" t="t" r="r" b="b"/>
            <a:pathLst>
              <a:path w="9043452" h="7268674">
                <a:moveTo>
                  <a:pt x="0" y="0"/>
                </a:moveTo>
                <a:lnTo>
                  <a:pt x="9043452" y="0"/>
                </a:lnTo>
                <a:lnTo>
                  <a:pt x="9043452" y="7268675"/>
                </a:lnTo>
                <a:lnTo>
                  <a:pt x="0" y="7268675"/>
                </a:lnTo>
                <a:lnTo>
                  <a:pt x="0" y="0"/>
                </a:lnTo>
                <a:close/>
              </a:path>
            </a:pathLst>
          </a:custGeom>
          <a:blipFill>
            <a:blip r:embed="rId3"/>
            <a:stretch>
              <a:fillRect/>
            </a:stretch>
          </a:blipFill>
        </p:spPr>
        <p:txBody>
          <a:bodyPr/>
          <a:lstStyle/>
          <a:p>
            <a:endParaRPr lang="en-GB"/>
          </a:p>
        </p:txBody>
      </p:sp>
      <p:sp>
        <p:nvSpPr>
          <p:cNvPr id="5" name="TextBox 5"/>
          <p:cNvSpPr txBox="1"/>
          <p:nvPr/>
        </p:nvSpPr>
        <p:spPr>
          <a:xfrm>
            <a:off x="1028700" y="2002479"/>
            <a:ext cx="8115300" cy="7498376"/>
          </a:xfrm>
          <a:prstGeom prst="rect">
            <a:avLst/>
          </a:prstGeom>
        </p:spPr>
        <p:txBody>
          <a:bodyPr lIns="0" tIns="0" rIns="0" bIns="0" rtlCol="0" anchor="t">
            <a:spAutoFit/>
          </a:bodyPr>
          <a:lstStyle/>
          <a:p>
            <a:pPr marL="712475" lvl="1" indent="-356237" algn="l">
              <a:lnSpc>
                <a:spcPts val="5445"/>
              </a:lnSpc>
              <a:buFont typeface="Arial"/>
              <a:buChar char="•"/>
            </a:pPr>
            <a:r>
              <a:rPr lang="en-US" sz="3300" dirty="0">
                <a:solidFill>
                  <a:srgbClr val="292A5A"/>
                </a:solidFill>
                <a:latin typeface="Glacial Indifference"/>
                <a:ea typeface="Glacial Indifference"/>
                <a:cs typeface="Glacial Indifference"/>
                <a:sym typeface="Glacial Indifference"/>
              </a:rPr>
              <a:t>You act for the buyer of this unregistered property in Essex. The seller is Katie Chambers. You have established that the 1975 Conveyance is a good root of title, but you have been provided with the 1948 Conveyance as it grants a right of way that is referred to, but not reproduced in the 1975 Conveyance. </a:t>
            </a:r>
          </a:p>
          <a:p>
            <a:pPr marL="712475" lvl="1" indent="-356237" algn="l">
              <a:lnSpc>
                <a:spcPts val="5445"/>
              </a:lnSpc>
              <a:buFont typeface="Arial"/>
              <a:buChar char="•"/>
            </a:pPr>
            <a:r>
              <a:rPr lang="en-US" sz="3300" b="1" dirty="0">
                <a:solidFill>
                  <a:srgbClr val="292A5A"/>
                </a:solidFill>
                <a:latin typeface="Glacial Indifference Bold"/>
                <a:ea typeface="Glacial Indifference Bold"/>
                <a:cs typeface="Glacial Indifference Bold"/>
                <a:sym typeface="Glacial Indifference Bold"/>
              </a:rPr>
              <a:t>To determine potential charges, who’s title should you undertake searches against?</a:t>
            </a:r>
          </a:p>
        </p:txBody>
      </p:sp>
      <p:sp>
        <p:nvSpPr>
          <p:cNvPr id="6" name="TextBox 6"/>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dirty="0">
                <a:solidFill>
                  <a:srgbClr val="E65485"/>
                </a:solidFill>
                <a:latin typeface="Glacial Indifference Bold"/>
                <a:ea typeface="Glacial Indifference Bold"/>
                <a:cs typeface="Glacial Indifference Bold"/>
                <a:sym typeface="Glacial Indifference Bold"/>
              </a:rPr>
              <a:t>ACTIVITY 2:</a:t>
            </a:r>
            <a:r>
              <a:rPr lang="en-US" sz="6500" b="1" spc="6" dirty="0">
                <a:solidFill>
                  <a:srgbClr val="292A5A"/>
                </a:solidFill>
                <a:latin typeface="Glacial Indifference Bold"/>
                <a:ea typeface="Glacial Indifference Bold"/>
                <a:cs typeface="Glacial Indifference Bold"/>
                <a:sym typeface="Glacial Indifference Bold"/>
              </a:rPr>
              <a:t> UNDERTAKING SEARCHES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grpSp>
        <p:nvGrpSpPr>
          <p:cNvPr id="4" name="Group 4"/>
          <p:cNvGrpSpPr/>
          <p:nvPr/>
        </p:nvGrpSpPr>
        <p:grpSpPr>
          <a:xfrm>
            <a:off x="2005418" y="2391486"/>
            <a:ext cx="4014457" cy="2007228"/>
            <a:chOff x="0" y="0"/>
            <a:chExt cx="812800" cy="406400"/>
          </a:xfrm>
        </p:grpSpPr>
        <p:sp>
          <p:nvSpPr>
            <p:cNvPr id="5" name="Freeform 5"/>
            <p:cNvSpPr/>
            <p:nvPr/>
          </p:nvSpPr>
          <p:spPr>
            <a:xfrm>
              <a:off x="0" y="0"/>
              <a:ext cx="812800" cy="406400"/>
            </a:xfrm>
            <a:custGeom>
              <a:avLst/>
              <a:gdLst/>
              <a:ahLst/>
              <a:cxnLst/>
              <a:rect l="l" t="t" r="r" b="b"/>
              <a:pathLst>
                <a:path w="812800" h="406400">
                  <a:moveTo>
                    <a:pt x="98354" y="0"/>
                  </a:moveTo>
                  <a:lnTo>
                    <a:pt x="714446" y="0"/>
                  </a:lnTo>
                  <a:cubicBezTo>
                    <a:pt x="768765" y="0"/>
                    <a:pt x="812800" y="44035"/>
                    <a:pt x="812800" y="98354"/>
                  </a:cubicBezTo>
                  <a:lnTo>
                    <a:pt x="812800" y="308046"/>
                  </a:lnTo>
                  <a:cubicBezTo>
                    <a:pt x="812800" y="362365"/>
                    <a:pt x="768765" y="406400"/>
                    <a:pt x="714446" y="406400"/>
                  </a:cubicBezTo>
                  <a:lnTo>
                    <a:pt x="98354" y="406400"/>
                  </a:lnTo>
                  <a:cubicBezTo>
                    <a:pt x="44035" y="406400"/>
                    <a:pt x="0" y="362365"/>
                    <a:pt x="0" y="308046"/>
                  </a:cubicBezTo>
                  <a:lnTo>
                    <a:pt x="0" y="98354"/>
                  </a:lnTo>
                  <a:cubicBezTo>
                    <a:pt x="0" y="44035"/>
                    <a:pt x="44035" y="0"/>
                    <a:pt x="98354" y="0"/>
                  </a:cubicBezTo>
                  <a:close/>
                </a:path>
              </a:pathLst>
            </a:custGeom>
            <a:solidFill>
              <a:srgbClr val="00B3AF"/>
            </a:solidFill>
          </p:spPr>
          <p:txBody>
            <a:bodyPr/>
            <a:lstStyle/>
            <a:p>
              <a:endParaRPr lang="en-GB"/>
            </a:p>
          </p:txBody>
        </p:sp>
        <p:sp>
          <p:nvSpPr>
            <p:cNvPr id="6" name="TextBox 6"/>
            <p:cNvSpPr txBox="1"/>
            <p:nvPr/>
          </p:nvSpPr>
          <p:spPr>
            <a:xfrm>
              <a:off x="0" y="-57150"/>
              <a:ext cx="812800" cy="463550"/>
            </a:xfrm>
            <a:prstGeom prst="rect">
              <a:avLst/>
            </a:prstGeom>
          </p:spPr>
          <p:txBody>
            <a:bodyPr lIns="50800" tIns="50800" rIns="50800" bIns="50800" rtlCol="0" anchor="ctr"/>
            <a:lstStyle/>
            <a:p>
              <a:pPr algn="ctr">
                <a:lnSpc>
                  <a:spcPts val="4200"/>
                </a:lnSpc>
                <a:spcBef>
                  <a:spcPct val="0"/>
                </a:spcBef>
              </a:pPr>
              <a:r>
                <a:rPr lang="en-US" sz="3000" b="1">
                  <a:solidFill>
                    <a:srgbClr val="FFFFFF"/>
                  </a:solidFill>
                  <a:latin typeface="Canva Sans Bold"/>
                  <a:ea typeface="Canva Sans Bold"/>
                  <a:cs typeface="Canva Sans Bold"/>
                  <a:sym typeface="Canva Sans Bold"/>
                </a:rPr>
                <a:t>Easement </a:t>
              </a:r>
            </a:p>
          </p:txBody>
        </p:sp>
      </p:grpSp>
      <p:sp>
        <p:nvSpPr>
          <p:cNvPr id="7" name="TextBox 7"/>
          <p:cNvSpPr txBox="1"/>
          <p:nvPr/>
        </p:nvSpPr>
        <p:spPr>
          <a:xfrm>
            <a:off x="609784" y="459581"/>
            <a:ext cx="17678216" cy="1288397"/>
          </a:xfrm>
          <a:prstGeom prst="rect">
            <a:avLst/>
          </a:prstGeom>
        </p:spPr>
        <p:txBody>
          <a:bodyPr lIns="0" tIns="0" rIns="0" bIns="0" rtlCol="0" anchor="t">
            <a:spAutoFit/>
          </a:bodyPr>
          <a:lstStyle/>
          <a:p>
            <a:pPr algn="just">
              <a:lnSpc>
                <a:spcPts val="11200"/>
              </a:lnSpc>
            </a:pPr>
            <a:r>
              <a:rPr lang="en-US" sz="5600" b="1" spc="5">
                <a:solidFill>
                  <a:srgbClr val="E65485"/>
                </a:solidFill>
                <a:latin typeface="Glacial Indifference Bold"/>
                <a:ea typeface="Glacial Indifference Bold"/>
                <a:cs typeface="Glacial Indifference Bold"/>
                <a:sym typeface="Glacial Indifference Bold"/>
              </a:rPr>
              <a:t>ISSUES THAT MAY BE</a:t>
            </a:r>
            <a:r>
              <a:rPr lang="en-US" sz="5600" b="1" spc="5">
                <a:solidFill>
                  <a:srgbClr val="292A5A"/>
                </a:solidFill>
                <a:latin typeface="Glacial Indifference Bold"/>
                <a:ea typeface="Glacial Indifference Bold"/>
                <a:cs typeface="Glacial Indifference Bold"/>
                <a:sym typeface="Glacial Indifference Bold"/>
              </a:rPr>
              <a:t> UNCOVERED (REG AND UNREG)</a:t>
            </a:r>
          </a:p>
        </p:txBody>
      </p:sp>
      <p:grpSp>
        <p:nvGrpSpPr>
          <p:cNvPr id="8" name="Group 8"/>
          <p:cNvGrpSpPr/>
          <p:nvPr/>
        </p:nvGrpSpPr>
        <p:grpSpPr>
          <a:xfrm>
            <a:off x="7138005" y="2391486"/>
            <a:ext cx="4014457" cy="2007228"/>
            <a:chOff x="0" y="0"/>
            <a:chExt cx="812800" cy="406400"/>
          </a:xfrm>
        </p:grpSpPr>
        <p:sp>
          <p:nvSpPr>
            <p:cNvPr id="9" name="Freeform 9"/>
            <p:cNvSpPr/>
            <p:nvPr/>
          </p:nvSpPr>
          <p:spPr>
            <a:xfrm>
              <a:off x="0" y="0"/>
              <a:ext cx="812800" cy="406400"/>
            </a:xfrm>
            <a:custGeom>
              <a:avLst/>
              <a:gdLst/>
              <a:ahLst/>
              <a:cxnLst/>
              <a:rect l="l" t="t" r="r" b="b"/>
              <a:pathLst>
                <a:path w="812800" h="406400">
                  <a:moveTo>
                    <a:pt x="98354" y="0"/>
                  </a:moveTo>
                  <a:lnTo>
                    <a:pt x="714446" y="0"/>
                  </a:lnTo>
                  <a:cubicBezTo>
                    <a:pt x="768765" y="0"/>
                    <a:pt x="812800" y="44035"/>
                    <a:pt x="812800" y="98354"/>
                  </a:cubicBezTo>
                  <a:lnTo>
                    <a:pt x="812800" y="308046"/>
                  </a:lnTo>
                  <a:cubicBezTo>
                    <a:pt x="812800" y="362365"/>
                    <a:pt x="768765" y="406400"/>
                    <a:pt x="714446" y="406400"/>
                  </a:cubicBezTo>
                  <a:lnTo>
                    <a:pt x="98354" y="406400"/>
                  </a:lnTo>
                  <a:cubicBezTo>
                    <a:pt x="44035" y="406400"/>
                    <a:pt x="0" y="362365"/>
                    <a:pt x="0" y="308046"/>
                  </a:cubicBezTo>
                  <a:lnTo>
                    <a:pt x="0" y="98354"/>
                  </a:lnTo>
                  <a:cubicBezTo>
                    <a:pt x="0" y="44035"/>
                    <a:pt x="44035" y="0"/>
                    <a:pt x="98354" y="0"/>
                  </a:cubicBezTo>
                  <a:close/>
                </a:path>
              </a:pathLst>
            </a:custGeom>
            <a:solidFill>
              <a:srgbClr val="00B3AF"/>
            </a:solidFill>
          </p:spPr>
          <p:txBody>
            <a:bodyPr/>
            <a:lstStyle/>
            <a:p>
              <a:endParaRPr lang="en-GB"/>
            </a:p>
          </p:txBody>
        </p:sp>
        <p:sp>
          <p:nvSpPr>
            <p:cNvPr id="10" name="TextBox 10"/>
            <p:cNvSpPr txBox="1"/>
            <p:nvPr/>
          </p:nvSpPr>
          <p:spPr>
            <a:xfrm>
              <a:off x="0" y="-57150"/>
              <a:ext cx="812800" cy="463550"/>
            </a:xfrm>
            <a:prstGeom prst="rect">
              <a:avLst/>
            </a:prstGeom>
          </p:spPr>
          <p:txBody>
            <a:bodyPr lIns="50800" tIns="50800" rIns="50800" bIns="50800" rtlCol="0" anchor="ctr"/>
            <a:lstStyle/>
            <a:p>
              <a:pPr algn="ctr">
                <a:lnSpc>
                  <a:spcPts val="4200"/>
                </a:lnSpc>
                <a:spcBef>
                  <a:spcPct val="0"/>
                </a:spcBef>
              </a:pPr>
              <a:r>
                <a:rPr lang="en-US" sz="3000" b="1">
                  <a:solidFill>
                    <a:srgbClr val="FFFFFF"/>
                  </a:solidFill>
                  <a:latin typeface="Canva Sans Bold"/>
                  <a:ea typeface="Canva Sans Bold"/>
                  <a:cs typeface="Canva Sans Bold"/>
                  <a:sym typeface="Canva Sans Bold"/>
                </a:rPr>
                <a:t>Covenants</a:t>
              </a:r>
            </a:p>
          </p:txBody>
        </p:sp>
      </p:grpSp>
      <p:grpSp>
        <p:nvGrpSpPr>
          <p:cNvPr id="11" name="Group 11"/>
          <p:cNvGrpSpPr/>
          <p:nvPr/>
        </p:nvGrpSpPr>
        <p:grpSpPr>
          <a:xfrm>
            <a:off x="12410713" y="2392780"/>
            <a:ext cx="4014457" cy="2007228"/>
            <a:chOff x="0" y="0"/>
            <a:chExt cx="812800" cy="406400"/>
          </a:xfrm>
        </p:grpSpPr>
        <p:sp>
          <p:nvSpPr>
            <p:cNvPr id="12" name="Freeform 12"/>
            <p:cNvSpPr/>
            <p:nvPr/>
          </p:nvSpPr>
          <p:spPr>
            <a:xfrm>
              <a:off x="0" y="0"/>
              <a:ext cx="812800" cy="406400"/>
            </a:xfrm>
            <a:custGeom>
              <a:avLst/>
              <a:gdLst/>
              <a:ahLst/>
              <a:cxnLst/>
              <a:rect l="l" t="t" r="r" b="b"/>
              <a:pathLst>
                <a:path w="812800" h="406400">
                  <a:moveTo>
                    <a:pt x="98354" y="0"/>
                  </a:moveTo>
                  <a:lnTo>
                    <a:pt x="714446" y="0"/>
                  </a:lnTo>
                  <a:cubicBezTo>
                    <a:pt x="768765" y="0"/>
                    <a:pt x="812800" y="44035"/>
                    <a:pt x="812800" y="98354"/>
                  </a:cubicBezTo>
                  <a:lnTo>
                    <a:pt x="812800" y="308046"/>
                  </a:lnTo>
                  <a:cubicBezTo>
                    <a:pt x="812800" y="362365"/>
                    <a:pt x="768765" y="406400"/>
                    <a:pt x="714446" y="406400"/>
                  </a:cubicBezTo>
                  <a:lnTo>
                    <a:pt x="98354" y="406400"/>
                  </a:lnTo>
                  <a:cubicBezTo>
                    <a:pt x="44035" y="406400"/>
                    <a:pt x="0" y="362365"/>
                    <a:pt x="0" y="308046"/>
                  </a:cubicBezTo>
                  <a:lnTo>
                    <a:pt x="0" y="98354"/>
                  </a:lnTo>
                  <a:cubicBezTo>
                    <a:pt x="0" y="44035"/>
                    <a:pt x="44035" y="0"/>
                    <a:pt x="98354" y="0"/>
                  </a:cubicBezTo>
                  <a:close/>
                </a:path>
              </a:pathLst>
            </a:custGeom>
            <a:solidFill>
              <a:srgbClr val="00B3AF"/>
            </a:solidFill>
          </p:spPr>
          <p:txBody>
            <a:bodyPr/>
            <a:lstStyle/>
            <a:p>
              <a:endParaRPr lang="en-GB"/>
            </a:p>
          </p:txBody>
        </p:sp>
        <p:sp>
          <p:nvSpPr>
            <p:cNvPr id="13" name="TextBox 13"/>
            <p:cNvSpPr txBox="1"/>
            <p:nvPr/>
          </p:nvSpPr>
          <p:spPr>
            <a:xfrm>
              <a:off x="0" y="-57150"/>
              <a:ext cx="812800" cy="463550"/>
            </a:xfrm>
            <a:prstGeom prst="rect">
              <a:avLst/>
            </a:prstGeom>
          </p:spPr>
          <p:txBody>
            <a:bodyPr lIns="50800" tIns="50800" rIns="50800" bIns="50800" rtlCol="0" anchor="ctr"/>
            <a:lstStyle/>
            <a:p>
              <a:pPr algn="ctr">
                <a:lnSpc>
                  <a:spcPts val="4200"/>
                </a:lnSpc>
                <a:spcBef>
                  <a:spcPct val="0"/>
                </a:spcBef>
              </a:pPr>
              <a:r>
                <a:rPr lang="en-US" sz="3000" b="1">
                  <a:solidFill>
                    <a:srgbClr val="FFFFFF"/>
                  </a:solidFill>
                  <a:latin typeface="Canva Sans Bold"/>
                  <a:ea typeface="Canva Sans Bold"/>
                  <a:cs typeface="Canva Sans Bold"/>
                  <a:sym typeface="Canva Sans Bold"/>
                </a:rPr>
                <a:t>Mines and minerals</a:t>
              </a:r>
            </a:p>
          </p:txBody>
        </p:sp>
      </p:grpSp>
      <p:grpSp>
        <p:nvGrpSpPr>
          <p:cNvPr id="14" name="Group 14"/>
          <p:cNvGrpSpPr/>
          <p:nvPr/>
        </p:nvGrpSpPr>
        <p:grpSpPr>
          <a:xfrm>
            <a:off x="2007884" y="4822573"/>
            <a:ext cx="4014457" cy="2007228"/>
            <a:chOff x="0" y="0"/>
            <a:chExt cx="812800" cy="406400"/>
          </a:xfrm>
        </p:grpSpPr>
        <p:sp>
          <p:nvSpPr>
            <p:cNvPr id="15" name="Freeform 15"/>
            <p:cNvSpPr/>
            <p:nvPr/>
          </p:nvSpPr>
          <p:spPr>
            <a:xfrm>
              <a:off x="0" y="0"/>
              <a:ext cx="812800" cy="406400"/>
            </a:xfrm>
            <a:custGeom>
              <a:avLst/>
              <a:gdLst/>
              <a:ahLst/>
              <a:cxnLst/>
              <a:rect l="l" t="t" r="r" b="b"/>
              <a:pathLst>
                <a:path w="812800" h="406400">
                  <a:moveTo>
                    <a:pt x="98354" y="0"/>
                  </a:moveTo>
                  <a:lnTo>
                    <a:pt x="714446" y="0"/>
                  </a:lnTo>
                  <a:cubicBezTo>
                    <a:pt x="768765" y="0"/>
                    <a:pt x="812800" y="44035"/>
                    <a:pt x="812800" y="98354"/>
                  </a:cubicBezTo>
                  <a:lnTo>
                    <a:pt x="812800" y="308046"/>
                  </a:lnTo>
                  <a:cubicBezTo>
                    <a:pt x="812800" y="362365"/>
                    <a:pt x="768765" y="406400"/>
                    <a:pt x="714446" y="406400"/>
                  </a:cubicBezTo>
                  <a:lnTo>
                    <a:pt x="98354" y="406400"/>
                  </a:lnTo>
                  <a:cubicBezTo>
                    <a:pt x="44035" y="406400"/>
                    <a:pt x="0" y="362365"/>
                    <a:pt x="0" y="308046"/>
                  </a:cubicBezTo>
                  <a:lnTo>
                    <a:pt x="0" y="98354"/>
                  </a:lnTo>
                  <a:cubicBezTo>
                    <a:pt x="0" y="44035"/>
                    <a:pt x="44035" y="0"/>
                    <a:pt x="98354" y="0"/>
                  </a:cubicBezTo>
                  <a:close/>
                </a:path>
              </a:pathLst>
            </a:custGeom>
            <a:solidFill>
              <a:srgbClr val="00B3AF"/>
            </a:solidFill>
          </p:spPr>
          <p:txBody>
            <a:bodyPr/>
            <a:lstStyle/>
            <a:p>
              <a:endParaRPr lang="en-GB"/>
            </a:p>
          </p:txBody>
        </p:sp>
        <p:sp>
          <p:nvSpPr>
            <p:cNvPr id="16" name="TextBox 16"/>
            <p:cNvSpPr txBox="1"/>
            <p:nvPr/>
          </p:nvSpPr>
          <p:spPr>
            <a:xfrm>
              <a:off x="0" y="-57150"/>
              <a:ext cx="812800" cy="463550"/>
            </a:xfrm>
            <a:prstGeom prst="rect">
              <a:avLst/>
            </a:prstGeom>
          </p:spPr>
          <p:txBody>
            <a:bodyPr lIns="50800" tIns="50800" rIns="50800" bIns="50800" rtlCol="0" anchor="ctr"/>
            <a:lstStyle/>
            <a:p>
              <a:pPr algn="ctr">
                <a:lnSpc>
                  <a:spcPts val="4200"/>
                </a:lnSpc>
                <a:spcBef>
                  <a:spcPct val="0"/>
                </a:spcBef>
              </a:pPr>
              <a:r>
                <a:rPr lang="en-US" sz="3000" b="1">
                  <a:solidFill>
                    <a:srgbClr val="FFFFFF"/>
                  </a:solidFill>
                  <a:latin typeface="Canva Sans Bold"/>
                  <a:ea typeface="Canva Sans Bold"/>
                  <a:cs typeface="Canva Sans Bold"/>
                  <a:sym typeface="Canva Sans Bold"/>
                </a:rPr>
                <a:t>Co-ownership</a:t>
              </a:r>
            </a:p>
          </p:txBody>
        </p:sp>
      </p:grpSp>
      <p:grpSp>
        <p:nvGrpSpPr>
          <p:cNvPr id="17" name="Group 17"/>
          <p:cNvGrpSpPr/>
          <p:nvPr/>
        </p:nvGrpSpPr>
        <p:grpSpPr>
          <a:xfrm>
            <a:off x="7138005" y="4822573"/>
            <a:ext cx="4014457" cy="2007228"/>
            <a:chOff x="0" y="0"/>
            <a:chExt cx="812800" cy="406400"/>
          </a:xfrm>
        </p:grpSpPr>
        <p:sp>
          <p:nvSpPr>
            <p:cNvPr id="18" name="Freeform 18"/>
            <p:cNvSpPr/>
            <p:nvPr/>
          </p:nvSpPr>
          <p:spPr>
            <a:xfrm>
              <a:off x="0" y="0"/>
              <a:ext cx="812800" cy="406400"/>
            </a:xfrm>
            <a:custGeom>
              <a:avLst/>
              <a:gdLst/>
              <a:ahLst/>
              <a:cxnLst/>
              <a:rect l="l" t="t" r="r" b="b"/>
              <a:pathLst>
                <a:path w="812800" h="406400">
                  <a:moveTo>
                    <a:pt x="98354" y="0"/>
                  </a:moveTo>
                  <a:lnTo>
                    <a:pt x="714446" y="0"/>
                  </a:lnTo>
                  <a:cubicBezTo>
                    <a:pt x="768765" y="0"/>
                    <a:pt x="812800" y="44035"/>
                    <a:pt x="812800" y="98354"/>
                  </a:cubicBezTo>
                  <a:lnTo>
                    <a:pt x="812800" y="308046"/>
                  </a:lnTo>
                  <a:cubicBezTo>
                    <a:pt x="812800" y="362365"/>
                    <a:pt x="768765" y="406400"/>
                    <a:pt x="714446" y="406400"/>
                  </a:cubicBezTo>
                  <a:lnTo>
                    <a:pt x="98354" y="406400"/>
                  </a:lnTo>
                  <a:cubicBezTo>
                    <a:pt x="44035" y="406400"/>
                    <a:pt x="0" y="362365"/>
                    <a:pt x="0" y="308046"/>
                  </a:cubicBezTo>
                  <a:lnTo>
                    <a:pt x="0" y="98354"/>
                  </a:lnTo>
                  <a:cubicBezTo>
                    <a:pt x="0" y="44035"/>
                    <a:pt x="44035" y="0"/>
                    <a:pt x="98354" y="0"/>
                  </a:cubicBezTo>
                  <a:close/>
                </a:path>
              </a:pathLst>
            </a:custGeom>
            <a:solidFill>
              <a:srgbClr val="00B3AF"/>
            </a:solidFill>
          </p:spPr>
          <p:txBody>
            <a:bodyPr/>
            <a:lstStyle/>
            <a:p>
              <a:endParaRPr lang="en-GB"/>
            </a:p>
          </p:txBody>
        </p:sp>
        <p:sp>
          <p:nvSpPr>
            <p:cNvPr id="19" name="TextBox 19"/>
            <p:cNvSpPr txBox="1"/>
            <p:nvPr/>
          </p:nvSpPr>
          <p:spPr>
            <a:xfrm>
              <a:off x="0" y="-57150"/>
              <a:ext cx="812800" cy="463550"/>
            </a:xfrm>
            <a:prstGeom prst="rect">
              <a:avLst/>
            </a:prstGeom>
          </p:spPr>
          <p:txBody>
            <a:bodyPr lIns="50800" tIns="50800" rIns="50800" bIns="50800" rtlCol="0" anchor="ctr"/>
            <a:lstStyle/>
            <a:p>
              <a:pPr algn="ctr">
                <a:lnSpc>
                  <a:spcPts val="4200"/>
                </a:lnSpc>
                <a:spcBef>
                  <a:spcPct val="0"/>
                </a:spcBef>
              </a:pPr>
              <a:r>
                <a:rPr lang="en-US" sz="3000" b="1">
                  <a:solidFill>
                    <a:srgbClr val="FFFFFF"/>
                  </a:solidFill>
                  <a:latin typeface="Canva Sans Bold"/>
                  <a:ea typeface="Canva Sans Bold"/>
                  <a:cs typeface="Canva Sans Bold"/>
                  <a:sym typeface="Canva Sans Bold"/>
                </a:rPr>
                <a:t>Unkown covenants </a:t>
              </a:r>
            </a:p>
          </p:txBody>
        </p:sp>
      </p:grpSp>
      <p:grpSp>
        <p:nvGrpSpPr>
          <p:cNvPr id="20" name="Group 20"/>
          <p:cNvGrpSpPr/>
          <p:nvPr/>
        </p:nvGrpSpPr>
        <p:grpSpPr>
          <a:xfrm>
            <a:off x="12410713" y="4823867"/>
            <a:ext cx="4014457" cy="2007228"/>
            <a:chOff x="0" y="0"/>
            <a:chExt cx="812800" cy="406400"/>
          </a:xfrm>
        </p:grpSpPr>
        <p:sp>
          <p:nvSpPr>
            <p:cNvPr id="21" name="Freeform 21"/>
            <p:cNvSpPr/>
            <p:nvPr/>
          </p:nvSpPr>
          <p:spPr>
            <a:xfrm>
              <a:off x="0" y="0"/>
              <a:ext cx="812800" cy="406400"/>
            </a:xfrm>
            <a:custGeom>
              <a:avLst/>
              <a:gdLst/>
              <a:ahLst/>
              <a:cxnLst/>
              <a:rect l="l" t="t" r="r" b="b"/>
              <a:pathLst>
                <a:path w="812800" h="406400">
                  <a:moveTo>
                    <a:pt x="98354" y="0"/>
                  </a:moveTo>
                  <a:lnTo>
                    <a:pt x="714446" y="0"/>
                  </a:lnTo>
                  <a:cubicBezTo>
                    <a:pt x="768765" y="0"/>
                    <a:pt x="812800" y="44035"/>
                    <a:pt x="812800" y="98354"/>
                  </a:cubicBezTo>
                  <a:lnTo>
                    <a:pt x="812800" y="308046"/>
                  </a:lnTo>
                  <a:cubicBezTo>
                    <a:pt x="812800" y="362365"/>
                    <a:pt x="768765" y="406400"/>
                    <a:pt x="714446" y="406400"/>
                  </a:cubicBezTo>
                  <a:lnTo>
                    <a:pt x="98354" y="406400"/>
                  </a:lnTo>
                  <a:cubicBezTo>
                    <a:pt x="44035" y="406400"/>
                    <a:pt x="0" y="362365"/>
                    <a:pt x="0" y="308046"/>
                  </a:cubicBezTo>
                  <a:lnTo>
                    <a:pt x="0" y="98354"/>
                  </a:lnTo>
                  <a:cubicBezTo>
                    <a:pt x="0" y="44035"/>
                    <a:pt x="44035" y="0"/>
                    <a:pt x="98354" y="0"/>
                  </a:cubicBezTo>
                  <a:close/>
                </a:path>
              </a:pathLst>
            </a:custGeom>
            <a:solidFill>
              <a:srgbClr val="00B3AF"/>
            </a:solidFill>
          </p:spPr>
          <p:txBody>
            <a:bodyPr/>
            <a:lstStyle/>
            <a:p>
              <a:endParaRPr lang="en-GB"/>
            </a:p>
          </p:txBody>
        </p:sp>
        <p:sp>
          <p:nvSpPr>
            <p:cNvPr id="22" name="TextBox 22"/>
            <p:cNvSpPr txBox="1"/>
            <p:nvPr/>
          </p:nvSpPr>
          <p:spPr>
            <a:xfrm>
              <a:off x="0" y="-57150"/>
              <a:ext cx="812800" cy="463550"/>
            </a:xfrm>
            <a:prstGeom prst="rect">
              <a:avLst/>
            </a:prstGeom>
          </p:spPr>
          <p:txBody>
            <a:bodyPr lIns="50800" tIns="50800" rIns="50800" bIns="50800" rtlCol="0" anchor="ctr"/>
            <a:lstStyle/>
            <a:p>
              <a:pPr algn="ctr">
                <a:lnSpc>
                  <a:spcPts val="4200"/>
                </a:lnSpc>
                <a:spcBef>
                  <a:spcPct val="0"/>
                </a:spcBef>
              </a:pPr>
              <a:r>
                <a:rPr lang="en-US" sz="3000" b="1">
                  <a:solidFill>
                    <a:srgbClr val="FFFFFF"/>
                  </a:solidFill>
                  <a:latin typeface="Canva Sans Bold"/>
                  <a:ea typeface="Canva Sans Bold"/>
                  <a:cs typeface="Canva Sans Bold"/>
                  <a:sym typeface="Canva Sans Bold"/>
                </a:rPr>
                <a:t>Mortgages</a:t>
              </a:r>
            </a:p>
          </p:txBody>
        </p:sp>
      </p:grpSp>
      <p:grpSp>
        <p:nvGrpSpPr>
          <p:cNvPr id="23" name="Group 23"/>
          <p:cNvGrpSpPr/>
          <p:nvPr/>
        </p:nvGrpSpPr>
        <p:grpSpPr>
          <a:xfrm>
            <a:off x="2007884" y="7251072"/>
            <a:ext cx="4014457" cy="2007228"/>
            <a:chOff x="0" y="0"/>
            <a:chExt cx="812800" cy="406400"/>
          </a:xfrm>
        </p:grpSpPr>
        <p:sp>
          <p:nvSpPr>
            <p:cNvPr id="24" name="Freeform 24"/>
            <p:cNvSpPr/>
            <p:nvPr/>
          </p:nvSpPr>
          <p:spPr>
            <a:xfrm>
              <a:off x="0" y="0"/>
              <a:ext cx="812800" cy="406400"/>
            </a:xfrm>
            <a:custGeom>
              <a:avLst/>
              <a:gdLst/>
              <a:ahLst/>
              <a:cxnLst/>
              <a:rect l="l" t="t" r="r" b="b"/>
              <a:pathLst>
                <a:path w="812800" h="406400">
                  <a:moveTo>
                    <a:pt x="98354" y="0"/>
                  </a:moveTo>
                  <a:lnTo>
                    <a:pt x="714446" y="0"/>
                  </a:lnTo>
                  <a:cubicBezTo>
                    <a:pt x="768765" y="0"/>
                    <a:pt x="812800" y="44035"/>
                    <a:pt x="812800" y="98354"/>
                  </a:cubicBezTo>
                  <a:lnTo>
                    <a:pt x="812800" y="308046"/>
                  </a:lnTo>
                  <a:cubicBezTo>
                    <a:pt x="812800" y="362365"/>
                    <a:pt x="768765" y="406400"/>
                    <a:pt x="714446" y="406400"/>
                  </a:cubicBezTo>
                  <a:lnTo>
                    <a:pt x="98354" y="406400"/>
                  </a:lnTo>
                  <a:cubicBezTo>
                    <a:pt x="44035" y="406400"/>
                    <a:pt x="0" y="362365"/>
                    <a:pt x="0" y="308046"/>
                  </a:cubicBezTo>
                  <a:lnTo>
                    <a:pt x="0" y="98354"/>
                  </a:lnTo>
                  <a:cubicBezTo>
                    <a:pt x="0" y="44035"/>
                    <a:pt x="44035" y="0"/>
                    <a:pt x="98354" y="0"/>
                  </a:cubicBezTo>
                  <a:close/>
                </a:path>
              </a:pathLst>
            </a:custGeom>
            <a:solidFill>
              <a:srgbClr val="00B3AF"/>
            </a:solidFill>
          </p:spPr>
          <p:txBody>
            <a:bodyPr/>
            <a:lstStyle/>
            <a:p>
              <a:endParaRPr lang="en-GB"/>
            </a:p>
          </p:txBody>
        </p:sp>
        <p:sp>
          <p:nvSpPr>
            <p:cNvPr id="25" name="TextBox 25"/>
            <p:cNvSpPr txBox="1"/>
            <p:nvPr/>
          </p:nvSpPr>
          <p:spPr>
            <a:xfrm>
              <a:off x="0" y="-57150"/>
              <a:ext cx="812800" cy="463550"/>
            </a:xfrm>
            <a:prstGeom prst="rect">
              <a:avLst/>
            </a:prstGeom>
          </p:spPr>
          <p:txBody>
            <a:bodyPr lIns="50800" tIns="50800" rIns="50800" bIns="50800" rtlCol="0" anchor="ctr"/>
            <a:lstStyle/>
            <a:p>
              <a:pPr algn="ctr">
                <a:lnSpc>
                  <a:spcPts val="4200"/>
                </a:lnSpc>
                <a:spcBef>
                  <a:spcPct val="0"/>
                </a:spcBef>
              </a:pPr>
              <a:r>
                <a:rPr lang="en-US" sz="3000" b="1" dirty="0">
                  <a:solidFill>
                    <a:srgbClr val="FFFFFF"/>
                  </a:solidFill>
                  <a:latin typeface="Canva Sans Bold"/>
                  <a:ea typeface="Canva Sans Bold"/>
                  <a:cs typeface="Canva Sans Bold"/>
                  <a:sym typeface="Canva Sans Bold"/>
                </a:rPr>
                <a:t>Leases</a:t>
              </a:r>
            </a:p>
          </p:txBody>
        </p:sp>
      </p:grpSp>
      <p:grpSp>
        <p:nvGrpSpPr>
          <p:cNvPr id="26" name="Group 26"/>
          <p:cNvGrpSpPr/>
          <p:nvPr/>
        </p:nvGrpSpPr>
        <p:grpSpPr>
          <a:xfrm>
            <a:off x="7138005" y="7251072"/>
            <a:ext cx="4014457" cy="2007228"/>
            <a:chOff x="0" y="0"/>
            <a:chExt cx="812800" cy="406400"/>
          </a:xfrm>
        </p:grpSpPr>
        <p:sp>
          <p:nvSpPr>
            <p:cNvPr id="27" name="Freeform 27"/>
            <p:cNvSpPr/>
            <p:nvPr/>
          </p:nvSpPr>
          <p:spPr>
            <a:xfrm>
              <a:off x="0" y="0"/>
              <a:ext cx="812800" cy="406400"/>
            </a:xfrm>
            <a:custGeom>
              <a:avLst/>
              <a:gdLst/>
              <a:ahLst/>
              <a:cxnLst/>
              <a:rect l="l" t="t" r="r" b="b"/>
              <a:pathLst>
                <a:path w="812800" h="406400">
                  <a:moveTo>
                    <a:pt x="98354" y="0"/>
                  </a:moveTo>
                  <a:lnTo>
                    <a:pt x="714446" y="0"/>
                  </a:lnTo>
                  <a:cubicBezTo>
                    <a:pt x="768765" y="0"/>
                    <a:pt x="812800" y="44035"/>
                    <a:pt x="812800" y="98354"/>
                  </a:cubicBezTo>
                  <a:lnTo>
                    <a:pt x="812800" y="308046"/>
                  </a:lnTo>
                  <a:cubicBezTo>
                    <a:pt x="812800" y="362365"/>
                    <a:pt x="768765" y="406400"/>
                    <a:pt x="714446" y="406400"/>
                  </a:cubicBezTo>
                  <a:lnTo>
                    <a:pt x="98354" y="406400"/>
                  </a:lnTo>
                  <a:cubicBezTo>
                    <a:pt x="44035" y="406400"/>
                    <a:pt x="0" y="362365"/>
                    <a:pt x="0" y="308046"/>
                  </a:cubicBezTo>
                  <a:lnTo>
                    <a:pt x="0" y="98354"/>
                  </a:lnTo>
                  <a:cubicBezTo>
                    <a:pt x="0" y="44035"/>
                    <a:pt x="44035" y="0"/>
                    <a:pt x="98354" y="0"/>
                  </a:cubicBezTo>
                  <a:close/>
                </a:path>
              </a:pathLst>
            </a:custGeom>
            <a:solidFill>
              <a:srgbClr val="00B3AF"/>
            </a:solidFill>
          </p:spPr>
          <p:txBody>
            <a:bodyPr/>
            <a:lstStyle/>
            <a:p>
              <a:endParaRPr lang="en-GB"/>
            </a:p>
          </p:txBody>
        </p:sp>
        <p:sp>
          <p:nvSpPr>
            <p:cNvPr id="28" name="TextBox 28"/>
            <p:cNvSpPr txBox="1"/>
            <p:nvPr/>
          </p:nvSpPr>
          <p:spPr>
            <a:xfrm>
              <a:off x="0" y="-57150"/>
              <a:ext cx="812800" cy="463550"/>
            </a:xfrm>
            <a:prstGeom prst="rect">
              <a:avLst/>
            </a:prstGeom>
          </p:spPr>
          <p:txBody>
            <a:bodyPr lIns="50800" tIns="50800" rIns="50800" bIns="50800" rtlCol="0" anchor="ctr"/>
            <a:lstStyle/>
            <a:p>
              <a:pPr algn="ctr">
                <a:lnSpc>
                  <a:spcPts val="4200"/>
                </a:lnSpc>
                <a:spcBef>
                  <a:spcPct val="0"/>
                </a:spcBef>
              </a:pPr>
              <a:r>
                <a:rPr lang="en-US" sz="3000" b="1">
                  <a:solidFill>
                    <a:srgbClr val="FFFFFF"/>
                  </a:solidFill>
                  <a:latin typeface="Canva Sans Bold"/>
                  <a:ea typeface="Canva Sans Bold"/>
                  <a:cs typeface="Canva Sans Bold"/>
                  <a:sym typeface="Canva Sans Bold"/>
                </a:rPr>
                <a:t>Notices</a:t>
              </a:r>
            </a:p>
          </p:txBody>
        </p:sp>
      </p:grpSp>
      <p:grpSp>
        <p:nvGrpSpPr>
          <p:cNvPr id="29" name="Group 29"/>
          <p:cNvGrpSpPr/>
          <p:nvPr/>
        </p:nvGrpSpPr>
        <p:grpSpPr>
          <a:xfrm>
            <a:off x="12410713" y="7252366"/>
            <a:ext cx="4014457" cy="2007228"/>
            <a:chOff x="0" y="0"/>
            <a:chExt cx="812800" cy="406400"/>
          </a:xfrm>
        </p:grpSpPr>
        <p:sp>
          <p:nvSpPr>
            <p:cNvPr id="30" name="Freeform 30"/>
            <p:cNvSpPr/>
            <p:nvPr/>
          </p:nvSpPr>
          <p:spPr>
            <a:xfrm>
              <a:off x="0" y="0"/>
              <a:ext cx="812800" cy="406400"/>
            </a:xfrm>
            <a:custGeom>
              <a:avLst/>
              <a:gdLst/>
              <a:ahLst/>
              <a:cxnLst/>
              <a:rect l="l" t="t" r="r" b="b"/>
              <a:pathLst>
                <a:path w="812800" h="406400">
                  <a:moveTo>
                    <a:pt x="98354" y="0"/>
                  </a:moveTo>
                  <a:lnTo>
                    <a:pt x="714446" y="0"/>
                  </a:lnTo>
                  <a:cubicBezTo>
                    <a:pt x="768765" y="0"/>
                    <a:pt x="812800" y="44035"/>
                    <a:pt x="812800" y="98354"/>
                  </a:cubicBezTo>
                  <a:lnTo>
                    <a:pt x="812800" y="308046"/>
                  </a:lnTo>
                  <a:cubicBezTo>
                    <a:pt x="812800" y="362365"/>
                    <a:pt x="768765" y="406400"/>
                    <a:pt x="714446" y="406400"/>
                  </a:cubicBezTo>
                  <a:lnTo>
                    <a:pt x="98354" y="406400"/>
                  </a:lnTo>
                  <a:cubicBezTo>
                    <a:pt x="44035" y="406400"/>
                    <a:pt x="0" y="362365"/>
                    <a:pt x="0" y="308046"/>
                  </a:cubicBezTo>
                  <a:lnTo>
                    <a:pt x="0" y="98354"/>
                  </a:lnTo>
                  <a:cubicBezTo>
                    <a:pt x="0" y="44035"/>
                    <a:pt x="44035" y="0"/>
                    <a:pt x="98354" y="0"/>
                  </a:cubicBezTo>
                  <a:close/>
                </a:path>
              </a:pathLst>
            </a:custGeom>
            <a:solidFill>
              <a:srgbClr val="00B3AF"/>
            </a:solidFill>
          </p:spPr>
          <p:txBody>
            <a:bodyPr/>
            <a:lstStyle/>
            <a:p>
              <a:endParaRPr lang="en-GB"/>
            </a:p>
          </p:txBody>
        </p:sp>
        <p:sp>
          <p:nvSpPr>
            <p:cNvPr id="31" name="TextBox 31"/>
            <p:cNvSpPr txBox="1"/>
            <p:nvPr/>
          </p:nvSpPr>
          <p:spPr>
            <a:xfrm>
              <a:off x="0" y="-57150"/>
              <a:ext cx="812800" cy="463550"/>
            </a:xfrm>
            <a:prstGeom prst="rect">
              <a:avLst/>
            </a:prstGeom>
          </p:spPr>
          <p:txBody>
            <a:bodyPr lIns="50800" tIns="50800" rIns="50800" bIns="50800" rtlCol="0" anchor="ctr"/>
            <a:lstStyle/>
            <a:p>
              <a:pPr algn="ctr">
                <a:lnSpc>
                  <a:spcPts val="4200"/>
                </a:lnSpc>
                <a:spcBef>
                  <a:spcPct val="0"/>
                </a:spcBef>
              </a:pPr>
              <a:r>
                <a:rPr lang="en-US" sz="3000" b="1">
                  <a:solidFill>
                    <a:srgbClr val="FFFFFF"/>
                  </a:solidFill>
                  <a:latin typeface="Canva Sans Bold"/>
                  <a:ea typeface="Canva Sans Bold"/>
                  <a:cs typeface="Canva Sans Bold"/>
                  <a:sym typeface="Canva Sans Bold"/>
                </a:rPr>
                <a:t>Home Rights</a:t>
              </a:r>
            </a:p>
          </p:txBody>
        </p:sp>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1892270"/>
            <a:ext cx="10561137" cy="8200963"/>
          </a:xfrm>
          <a:prstGeom prst="rect">
            <a:avLst/>
          </a:prstGeom>
        </p:spPr>
        <p:txBody>
          <a:bodyPr lIns="0" tIns="0" rIns="0" bIns="0" rtlCol="0" anchor="t">
            <a:spAutoFit/>
          </a:bodyPr>
          <a:lstStyle/>
          <a:p>
            <a:pPr marL="604521" lvl="1" indent="-302261" algn="l">
              <a:lnSpc>
                <a:spcPts val="4620"/>
              </a:lnSpc>
              <a:buFont typeface="Arial"/>
              <a:buChar char="•"/>
            </a:pPr>
            <a:r>
              <a:rPr lang="en-US" sz="2800" dirty="0">
                <a:solidFill>
                  <a:srgbClr val="292A5A"/>
                </a:solidFill>
                <a:latin typeface="Glacial Indifference"/>
                <a:ea typeface="Glacial Indifference"/>
                <a:cs typeface="Glacial Indifference"/>
                <a:sym typeface="Glacial Indifference"/>
              </a:rPr>
              <a:t>Most common easements are </a:t>
            </a:r>
            <a:r>
              <a:rPr lang="en-US" sz="2800" b="1" u="sng" dirty="0">
                <a:solidFill>
                  <a:schemeClr val="tx2"/>
                </a:solidFill>
                <a:latin typeface="Glacial Indifference"/>
                <a:ea typeface="Glacial Indifference"/>
                <a:cs typeface="Glacial Indifference"/>
                <a:sym typeface="Glacial Indifference"/>
              </a:rPr>
              <a:t>rights of way</a:t>
            </a:r>
            <a:r>
              <a:rPr lang="en-US" sz="2800" u="sng" dirty="0">
                <a:solidFill>
                  <a:schemeClr val="tx2"/>
                </a:solidFill>
                <a:latin typeface="Glacial Indifference"/>
                <a:ea typeface="Glacial Indifference"/>
                <a:cs typeface="Glacial Indifference"/>
                <a:sym typeface="Glacial Indifference"/>
              </a:rPr>
              <a:t>, </a:t>
            </a:r>
            <a:r>
              <a:rPr lang="en-US" sz="2800" b="1" u="sng" dirty="0">
                <a:solidFill>
                  <a:schemeClr val="tx2"/>
                </a:solidFill>
                <a:latin typeface="Glacial Indifference"/>
                <a:ea typeface="Glacial Indifference"/>
                <a:cs typeface="Glacial Indifference"/>
                <a:sym typeface="Glacial Indifference"/>
              </a:rPr>
              <a:t>rights of drainage</a:t>
            </a:r>
            <a:r>
              <a:rPr lang="en-US" sz="2800" u="sng" dirty="0">
                <a:solidFill>
                  <a:schemeClr val="tx2"/>
                </a:solidFill>
                <a:latin typeface="Glacial Indifference"/>
                <a:ea typeface="Glacial Indifference"/>
                <a:cs typeface="Glacial Indifference"/>
                <a:sym typeface="Glacial Indifference"/>
              </a:rPr>
              <a:t> </a:t>
            </a:r>
            <a:r>
              <a:rPr lang="en-US" sz="2800" dirty="0">
                <a:solidFill>
                  <a:srgbClr val="292A5A"/>
                </a:solidFill>
                <a:latin typeface="Glacial Indifference"/>
                <a:ea typeface="Glacial Indifference"/>
                <a:cs typeface="Glacial Indifference"/>
                <a:sym typeface="Glacial Indifference"/>
              </a:rPr>
              <a:t>and </a:t>
            </a:r>
            <a:r>
              <a:rPr lang="en-US" sz="2800" b="1" u="sng" dirty="0">
                <a:solidFill>
                  <a:schemeClr val="tx2"/>
                </a:solidFill>
                <a:latin typeface="Glacial Indifference"/>
                <a:ea typeface="Glacial Indifference"/>
                <a:cs typeface="Glacial Indifference"/>
                <a:sym typeface="Glacial Indifference"/>
              </a:rPr>
              <a:t>rights of support</a:t>
            </a:r>
            <a:r>
              <a:rPr lang="en-US" sz="2800" dirty="0">
                <a:solidFill>
                  <a:srgbClr val="292A5A"/>
                </a:solidFill>
                <a:latin typeface="Glacial Indifference"/>
                <a:ea typeface="Glacial Indifference"/>
                <a:cs typeface="Glacial Indifference"/>
                <a:sym typeface="Glacial Indifference"/>
              </a:rPr>
              <a:t>. </a:t>
            </a:r>
          </a:p>
          <a:p>
            <a:pPr marL="604521" lvl="1" indent="-302261" algn="l">
              <a:lnSpc>
                <a:spcPts val="4620"/>
              </a:lnSpc>
              <a:buFont typeface="Arial"/>
              <a:buChar char="•"/>
            </a:pPr>
            <a:endParaRPr lang="en-US" sz="2800" dirty="0">
              <a:solidFill>
                <a:srgbClr val="292A5A"/>
              </a:solidFill>
              <a:latin typeface="Glacial Indifference"/>
              <a:ea typeface="Glacial Indifference"/>
              <a:cs typeface="Glacial Indifference"/>
              <a:sym typeface="Glacial Indifference"/>
            </a:endParaRPr>
          </a:p>
          <a:p>
            <a:pPr marL="604521" lvl="1" indent="-302261" algn="l">
              <a:lnSpc>
                <a:spcPts val="4620"/>
              </a:lnSpc>
              <a:buFont typeface="Arial"/>
              <a:buChar char="•"/>
            </a:pPr>
            <a:r>
              <a:rPr lang="en-US" sz="2800" b="1" dirty="0">
                <a:solidFill>
                  <a:srgbClr val="292A5A"/>
                </a:solidFill>
                <a:latin typeface="Glacial Indifference Bold"/>
                <a:ea typeface="Glacial Indifference Bold"/>
                <a:cs typeface="Glacial Indifference Bold"/>
                <a:sym typeface="Glacial Indifference Bold"/>
              </a:rPr>
              <a:t>Registered land:</a:t>
            </a:r>
            <a:r>
              <a:rPr lang="en-US" sz="2800" dirty="0">
                <a:solidFill>
                  <a:srgbClr val="292A5A"/>
                </a:solidFill>
                <a:latin typeface="Glacial Indifference"/>
                <a:ea typeface="Glacial Indifference"/>
                <a:cs typeface="Glacial Indifference"/>
                <a:sym typeface="Glacial Indifference"/>
              </a:rPr>
              <a:t> easements that burden the property should appear in the Charges register, but they may also appear in the Property register</a:t>
            </a:r>
          </a:p>
          <a:p>
            <a:pPr marL="302260" lvl="1" algn="l">
              <a:lnSpc>
                <a:spcPts val="4620"/>
              </a:lnSpc>
            </a:pPr>
            <a:r>
              <a:rPr lang="en-US" sz="2800" dirty="0">
                <a:solidFill>
                  <a:srgbClr val="292A5A"/>
                </a:solidFill>
                <a:latin typeface="Glacial Indifference"/>
                <a:ea typeface="Glacial Indifference"/>
                <a:cs typeface="Glacial Indifference"/>
                <a:sym typeface="Glacial Indifference"/>
              </a:rPr>
              <a:t>               Also in the Property register will be financial obligations to contribute attached to easements that benefit the property, such as ‘a right to use a driveway on a </a:t>
            </a:r>
            <a:r>
              <a:rPr lang="en-US" sz="2800" dirty="0" err="1">
                <a:solidFill>
                  <a:srgbClr val="292A5A"/>
                </a:solidFill>
                <a:latin typeface="Glacial Indifference"/>
                <a:ea typeface="Glacial Indifference"/>
                <a:cs typeface="Glacial Indifference"/>
                <a:sym typeface="Glacial Indifference"/>
              </a:rPr>
              <a:t>neighbour’s</a:t>
            </a:r>
            <a:r>
              <a:rPr lang="en-US" sz="2800" dirty="0">
                <a:solidFill>
                  <a:srgbClr val="292A5A"/>
                </a:solidFill>
                <a:latin typeface="Glacial Indifference"/>
                <a:ea typeface="Glacial Indifference"/>
                <a:cs typeface="Glacial Indifference"/>
                <a:sym typeface="Glacial Indifference"/>
              </a:rPr>
              <a:t> property subject to paying one half of the maintenance costs’</a:t>
            </a:r>
          </a:p>
          <a:p>
            <a:pPr marL="302260" lvl="1" algn="l">
              <a:lnSpc>
                <a:spcPts val="4620"/>
              </a:lnSpc>
            </a:pPr>
            <a:endParaRPr lang="en-US" sz="2800" dirty="0">
              <a:solidFill>
                <a:srgbClr val="292A5A"/>
              </a:solidFill>
              <a:latin typeface="Glacial Indifference"/>
              <a:ea typeface="Glacial Indifference"/>
              <a:cs typeface="Glacial Indifference"/>
              <a:sym typeface="Glacial Indifference"/>
            </a:endParaRPr>
          </a:p>
          <a:p>
            <a:pPr marL="604521" lvl="1" indent="-302261" algn="l">
              <a:lnSpc>
                <a:spcPts val="4620"/>
              </a:lnSpc>
              <a:buFont typeface="Arial"/>
              <a:buChar char="•"/>
            </a:pPr>
            <a:r>
              <a:rPr lang="en-US" sz="2800" b="1" dirty="0">
                <a:solidFill>
                  <a:srgbClr val="292A5A"/>
                </a:solidFill>
                <a:latin typeface="Glacial Indifference Bold"/>
                <a:ea typeface="Glacial Indifference Bold"/>
                <a:cs typeface="Glacial Indifference Bold"/>
                <a:sym typeface="Glacial Indifference Bold"/>
              </a:rPr>
              <a:t>Unregistered land,</a:t>
            </a:r>
            <a:r>
              <a:rPr lang="en-US" sz="2800" dirty="0">
                <a:solidFill>
                  <a:srgbClr val="292A5A"/>
                </a:solidFill>
                <a:latin typeface="Glacial Indifference"/>
                <a:ea typeface="Glacial Indifference"/>
                <a:cs typeface="Glacial Indifference"/>
                <a:sym typeface="Glacial Indifference"/>
              </a:rPr>
              <a:t> easements are usually granted or reserved immediately in the first operative paragraph of the conveyance, just after the words that convey the property to the buyer</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952500"/>
            <a:ext cx="6636163" cy="8783680"/>
          </a:xfrm>
          <a:custGeom>
            <a:avLst/>
            <a:gdLst/>
            <a:ahLst/>
            <a:cxnLst/>
            <a:rect l="l" t="t" r="r" b="b"/>
            <a:pathLst>
              <a:path w="6636163" h="6279469">
                <a:moveTo>
                  <a:pt x="0" y="0"/>
                </a:moveTo>
                <a:lnTo>
                  <a:pt x="6636164" y="0"/>
                </a:lnTo>
                <a:lnTo>
                  <a:pt x="6636164" y="6279470"/>
                </a:lnTo>
                <a:lnTo>
                  <a:pt x="0" y="6279470"/>
                </a:lnTo>
                <a:lnTo>
                  <a:pt x="0" y="0"/>
                </a:lnTo>
                <a:close/>
              </a:path>
            </a:pathLst>
          </a:custGeom>
          <a:blipFill>
            <a:blip r:embed="rId3"/>
            <a:stretch>
              <a:fillRect/>
            </a:stretch>
          </a:blipFill>
        </p:spPr>
        <p:txBody>
          <a:bodyPr/>
          <a:lstStyle/>
          <a:p>
            <a:endParaRPr lang="en-GB"/>
          </a:p>
        </p:txBody>
      </p:sp>
      <p:sp>
        <p:nvSpPr>
          <p:cNvPr id="6" name="TextBox 6"/>
          <p:cNvSpPr txBox="1"/>
          <p:nvPr/>
        </p:nvSpPr>
        <p:spPr>
          <a:xfrm>
            <a:off x="1287437" y="523875"/>
            <a:ext cx="1636423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EASEMENTS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1028700" y="2110740"/>
            <a:ext cx="10321131" cy="7021153"/>
          </a:xfrm>
          <a:prstGeom prst="rect">
            <a:avLst/>
          </a:prstGeom>
        </p:spPr>
        <p:txBody>
          <a:bodyPr lIns="0" tIns="0" rIns="0" bIns="0" rtlCol="0" anchor="t">
            <a:spAutoFit/>
          </a:bodyPr>
          <a:lstStyle/>
          <a:p>
            <a:pPr marL="604521" lvl="1" indent="-302261" algn="l">
              <a:lnSpc>
                <a:spcPts val="4620"/>
              </a:lnSpc>
              <a:buFont typeface="Arial"/>
              <a:buChar char="•"/>
            </a:pPr>
            <a:r>
              <a:rPr lang="en-US" sz="2800" dirty="0">
                <a:solidFill>
                  <a:srgbClr val="292A5A"/>
                </a:solidFill>
                <a:latin typeface="Glacial Indifference"/>
                <a:ea typeface="Glacial Indifference"/>
                <a:cs typeface="Glacial Indifference"/>
                <a:sym typeface="Glacial Indifference"/>
              </a:rPr>
              <a:t>Sellers may reserve mines and minerals when selling land, preventing transfer to buyers.</a:t>
            </a:r>
          </a:p>
          <a:p>
            <a:pPr marL="604521" lvl="1" indent="-302261" algn="l">
              <a:lnSpc>
                <a:spcPts val="4620"/>
              </a:lnSpc>
              <a:buFont typeface="Arial"/>
              <a:buChar char="•"/>
            </a:pPr>
            <a:endParaRPr lang="en-US" sz="2800" dirty="0">
              <a:solidFill>
                <a:srgbClr val="292A5A"/>
              </a:solidFill>
              <a:latin typeface="Glacial Indifference"/>
              <a:ea typeface="Glacial Indifference"/>
              <a:cs typeface="Glacial Indifference"/>
              <a:sym typeface="Glacial Indifference"/>
            </a:endParaRPr>
          </a:p>
          <a:p>
            <a:pPr marL="604521" lvl="1" indent="-302261" algn="l">
              <a:lnSpc>
                <a:spcPts val="4620"/>
              </a:lnSpc>
              <a:buFont typeface="Arial"/>
              <a:buChar char="•"/>
            </a:pPr>
            <a:r>
              <a:rPr lang="en-US" sz="2800" dirty="0">
                <a:solidFill>
                  <a:srgbClr val="292A5A"/>
                </a:solidFill>
                <a:latin typeface="Glacial Indifference"/>
                <a:ea typeface="Glacial Indifference"/>
                <a:cs typeface="Glacial Indifference"/>
                <a:sym typeface="Glacial Indifference"/>
              </a:rPr>
              <a:t>In </a:t>
            </a:r>
            <a:r>
              <a:rPr lang="en-US" sz="2800" b="1" dirty="0">
                <a:solidFill>
                  <a:srgbClr val="292A5A"/>
                </a:solidFill>
                <a:latin typeface="Glacial Indifference Bold"/>
                <a:ea typeface="Glacial Indifference Bold"/>
                <a:cs typeface="Glacial Indifference Bold"/>
                <a:sym typeface="Glacial Indifference Bold"/>
              </a:rPr>
              <a:t>registered land</a:t>
            </a:r>
            <a:r>
              <a:rPr lang="en-US" sz="2800" dirty="0">
                <a:solidFill>
                  <a:srgbClr val="292A5A"/>
                </a:solidFill>
                <a:latin typeface="Glacial Indifference"/>
                <a:ea typeface="Glacial Indifference"/>
                <a:cs typeface="Glacial Indifference"/>
                <a:sym typeface="Glacial Indifference"/>
              </a:rPr>
              <a:t>, noted in the Property Register.</a:t>
            </a:r>
          </a:p>
          <a:p>
            <a:pPr marL="604521" lvl="1" indent="-302261" algn="l">
              <a:lnSpc>
                <a:spcPts val="4620"/>
              </a:lnSpc>
              <a:buFont typeface="Arial"/>
              <a:buChar char="•"/>
            </a:pPr>
            <a:endParaRPr lang="en-US" sz="2800" dirty="0">
              <a:solidFill>
                <a:srgbClr val="292A5A"/>
              </a:solidFill>
              <a:latin typeface="Glacial Indifference"/>
              <a:ea typeface="Glacial Indifference"/>
              <a:cs typeface="Glacial Indifference"/>
              <a:sym typeface="Glacial Indifference"/>
            </a:endParaRPr>
          </a:p>
          <a:p>
            <a:pPr marL="604521" lvl="1" indent="-302261" algn="l">
              <a:lnSpc>
                <a:spcPts val="4620"/>
              </a:lnSpc>
              <a:buFont typeface="Arial"/>
              <a:buChar char="•"/>
            </a:pPr>
            <a:r>
              <a:rPr lang="en-US" sz="2800" dirty="0">
                <a:solidFill>
                  <a:srgbClr val="292A5A"/>
                </a:solidFill>
                <a:latin typeface="Glacial Indifference"/>
                <a:ea typeface="Glacial Indifference"/>
                <a:cs typeface="Glacial Indifference"/>
                <a:sym typeface="Glacial Indifference"/>
              </a:rPr>
              <a:t>In </a:t>
            </a:r>
            <a:r>
              <a:rPr lang="en-US" sz="2800" b="1" dirty="0">
                <a:solidFill>
                  <a:srgbClr val="292A5A"/>
                </a:solidFill>
                <a:latin typeface="Glacial Indifference Bold"/>
                <a:ea typeface="Glacial Indifference Bold"/>
                <a:cs typeface="Glacial Indifference Bold"/>
                <a:sym typeface="Glacial Indifference Bold"/>
              </a:rPr>
              <a:t>unregistered land</a:t>
            </a:r>
            <a:r>
              <a:rPr lang="en-US" sz="2800" dirty="0">
                <a:solidFill>
                  <a:srgbClr val="292A5A"/>
                </a:solidFill>
                <a:latin typeface="Glacial Indifference"/>
                <a:ea typeface="Glacial Indifference"/>
                <a:cs typeface="Glacial Indifference"/>
                <a:sym typeface="Glacial Indifference"/>
              </a:rPr>
              <a:t>, included in the conveyance.</a:t>
            </a:r>
          </a:p>
          <a:p>
            <a:pPr marL="604521" lvl="1" indent="-302261" algn="l">
              <a:lnSpc>
                <a:spcPts val="4620"/>
              </a:lnSpc>
              <a:buFont typeface="Arial"/>
              <a:buChar char="•"/>
            </a:pPr>
            <a:endParaRPr lang="en-US" sz="2800" dirty="0">
              <a:solidFill>
                <a:srgbClr val="292A5A"/>
              </a:solidFill>
              <a:latin typeface="Glacial Indifference"/>
              <a:ea typeface="Glacial Indifference"/>
              <a:cs typeface="Glacial Indifference"/>
              <a:sym typeface="Glacial Indifference"/>
            </a:endParaRPr>
          </a:p>
          <a:p>
            <a:pPr marL="604521" lvl="1" indent="-302261" algn="l">
              <a:lnSpc>
                <a:spcPts val="4620"/>
              </a:lnSpc>
              <a:buFont typeface="Arial"/>
              <a:buChar char="•"/>
            </a:pPr>
            <a:r>
              <a:rPr lang="en-US" sz="2800" dirty="0">
                <a:solidFill>
                  <a:srgbClr val="292A5A"/>
                </a:solidFill>
                <a:latin typeface="Glacial Indifference"/>
                <a:ea typeface="Glacial Indifference"/>
                <a:cs typeface="Glacial Indifference"/>
                <a:sym typeface="Glacial Indifference"/>
              </a:rPr>
              <a:t>Coal interests are vested in the Coal Authority (Coal Industry Act 1994) → Coal mining search required.</a:t>
            </a:r>
          </a:p>
          <a:p>
            <a:pPr marL="604521" lvl="1" indent="-302261" algn="l">
              <a:lnSpc>
                <a:spcPts val="4620"/>
              </a:lnSpc>
              <a:buFont typeface="Arial"/>
              <a:buChar char="•"/>
            </a:pPr>
            <a:endParaRPr lang="en-US" sz="2800" dirty="0">
              <a:solidFill>
                <a:srgbClr val="292A5A"/>
              </a:solidFill>
              <a:latin typeface="Glacial Indifference"/>
              <a:ea typeface="Glacial Indifference"/>
              <a:cs typeface="Glacial Indifference"/>
              <a:sym typeface="Glacial Indifference"/>
            </a:endParaRPr>
          </a:p>
          <a:p>
            <a:pPr marL="604521" lvl="1" indent="-302261" algn="l">
              <a:lnSpc>
                <a:spcPts val="4620"/>
              </a:lnSpc>
              <a:buFont typeface="Arial"/>
              <a:buChar char="•"/>
            </a:pPr>
            <a:r>
              <a:rPr lang="en-US" sz="2800" dirty="0">
                <a:solidFill>
                  <a:srgbClr val="292A5A"/>
                </a:solidFill>
                <a:latin typeface="Glacial Indifference"/>
                <a:ea typeface="Glacial Indifference"/>
                <a:cs typeface="Glacial Indifference"/>
                <a:sym typeface="Glacial Indifference"/>
              </a:rPr>
              <a:t>Solicitor should conduct an Index Map search to check separate mineral ownership.</a:t>
            </a:r>
          </a:p>
        </p:txBody>
      </p:sp>
      <p:sp>
        <p:nvSpPr>
          <p:cNvPr id="5" name="Freeform 5"/>
          <p:cNvSpPr/>
          <p:nvPr/>
        </p:nvSpPr>
        <p:spPr>
          <a:xfrm>
            <a:off x="11589837" y="2016095"/>
            <a:ext cx="6610254" cy="7720084"/>
          </a:xfrm>
          <a:custGeom>
            <a:avLst/>
            <a:gdLst/>
            <a:ahLst/>
            <a:cxnLst/>
            <a:rect l="l" t="t" r="r" b="b"/>
            <a:pathLst>
              <a:path w="6610254" h="7720084">
                <a:moveTo>
                  <a:pt x="0" y="0"/>
                </a:moveTo>
                <a:lnTo>
                  <a:pt x="6610254" y="0"/>
                </a:lnTo>
                <a:lnTo>
                  <a:pt x="6610254" y="7720085"/>
                </a:lnTo>
                <a:lnTo>
                  <a:pt x="0" y="7720085"/>
                </a:lnTo>
                <a:lnTo>
                  <a:pt x="0" y="0"/>
                </a:lnTo>
                <a:close/>
              </a:path>
            </a:pathLst>
          </a:custGeom>
          <a:blipFill>
            <a:blip r:embed="rId3"/>
            <a:stretch>
              <a:fillRect l="-37014" r="-37950"/>
            </a:stretch>
          </a:blipFill>
        </p:spPr>
        <p:txBody>
          <a:bodyPr/>
          <a:lstStyle/>
          <a:p>
            <a:endParaRPr lang="en-GB"/>
          </a:p>
        </p:txBody>
      </p:sp>
      <p:sp>
        <p:nvSpPr>
          <p:cNvPr id="6" name="TextBox 6"/>
          <p:cNvSpPr txBox="1"/>
          <p:nvPr/>
        </p:nvSpPr>
        <p:spPr>
          <a:xfrm>
            <a:off x="1287437" y="523875"/>
            <a:ext cx="1636423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MINES AND</a:t>
            </a:r>
            <a:r>
              <a:rPr lang="en-US" sz="6500" b="1" spc="6">
                <a:solidFill>
                  <a:srgbClr val="292A5A"/>
                </a:solidFill>
                <a:latin typeface="Glacial Indifference Bold"/>
                <a:ea typeface="Glacial Indifference Bold"/>
                <a:cs typeface="Glacial Indifference Bold"/>
                <a:sym typeface="Glacial Indifference Bold"/>
              </a:rPr>
              <a:t> MINERALS RESERVATIONS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1028700" y="1913246"/>
            <a:ext cx="16622966" cy="8200963"/>
          </a:xfrm>
          <a:prstGeom prst="rect">
            <a:avLst/>
          </a:prstGeom>
        </p:spPr>
        <p:txBody>
          <a:bodyPr lIns="0" tIns="0" rIns="0" bIns="0" rtlCol="0" anchor="t">
            <a:spAutoFit/>
          </a:bodyPr>
          <a:lstStyle/>
          <a:p>
            <a:pPr marL="302260" lvl="1" algn="ctr">
              <a:lnSpc>
                <a:spcPts val="4620"/>
              </a:lnSpc>
            </a:pPr>
            <a:r>
              <a:rPr lang="en-US" sz="2800" dirty="0">
                <a:solidFill>
                  <a:srgbClr val="292A5A"/>
                </a:solidFill>
                <a:latin typeface="Glacial Indifference"/>
                <a:ea typeface="Glacial Indifference"/>
                <a:cs typeface="Glacial Indifference"/>
                <a:sym typeface="Glacial Indifference"/>
              </a:rPr>
              <a:t>When two or more people co-own a property:</a:t>
            </a:r>
          </a:p>
          <a:p>
            <a:pPr marL="302260" lvl="1" algn="ctr">
              <a:lnSpc>
                <a:spcPts val="4620"/>
              </a:lnSpc>
            </a:pPr>
            <a:r>
              <a:rPr lang="en-US" sz="2800" dirty="0">
                <a:solidFill>
                  <a:srgbClr val="292A5A"/>
                </a:solidFill>
                <a:latin typeface="Glacial Indifference"/>
                <a:ea typeface="Glacial Indifference"/>
                <a:cs typeface="Glacial Indifference"/>
                <a:sym typeface="Glacial Indifference"/>
              </a:rPr>
              <a:t>-  the </a:t>
            </a:r>
            <a:r>
              <a:rPr lang="en-US" sz="2800" b="1" dirty="0">
                <a:solidFill>
                  <a:schemeClr val="tx2"/>
                </a:solidFill>
                <a:latin typeface="Glacial Indifference"/>
                <a:ea typeface="Glacial Indifference"/>
                <a:cs typeface="Glacial Indifference"/>
                <a:sym typeface="Glacial Indifference"/>
              </a:rPr>
              <a:t>legal interes</a:t>
            </a:r>
            <a:r>
              <a:rPr lang="en-US" sz="2800" dirty="0">
                <a:solidFill>
                  <a:schemeClr val="tx2"/>
                </a:solidFill>
                <a:latin typeface="Glacial Indifference"/>
                <a:ea typeface="Glacial Indifference"/>
                <a:cs typeface="Glacial Indifference"/>
                <a:sym typeface="Glacial Indifference"/>
              </a:rPr>
              <a:t>t </a:t>
            </a:r>
            <a:r>
              <a:rPr lang="en-US" sz="2800" dirty="0">
                <a:solidFill>
                  <a:srgbClr val="292A5A"/>
                </a:solidFill>
                <a:latin typeface="Glacial Indifference"/>
                <a:ea typeface="Glacial Indifference"/>
                <a:cs typeface="Glacial Indifference"/>
                <a:sym typeface="Glacial Indifference"/>
              </a:rPr>
              <a:t>can only be held under a </a:t>
            </a:r>
            <a:r>
              <a:rPr lang="en-US" sz="2800" u="sng" dirty="0">
                <a:solidFill>
                  <a:srgbClr val="292A5A"/>
                </a:solidFill>
                <a:latin typeface="Glacial Indifference"/>
                <a:ea typeface="Glacial Indifference"/>
                <a:cs typeface="Glacial Indifference"/>
                <a:sym typeface="Glacial Indifference"/>
              </a:rPr>
              <a:t>joint tenancy</a:t>
            </a:r>
            <a:r>
              <a:rPr lang="en-US" sz="2800" dirty="0">
                <a:solidFill>
                  <a:srgbClr val="292A5A"/>
                </a:solidFill>
                <a:latin typeface="Glacial Indifference"/>
                <a:ea typeface="Glacial Indifference"/>
                <a:cs typeface="Glacial Indifference"/>
                <a:sym typeface="Glacial Indifference"/>
              </a:rPr>
              <a:t>;</a:t>
            </a:r>
          </a:p>
          <a:p>
            <a:pPr marL="302260" lvl="1" algn="ctr">
              <a:lnSpc>
                <a:spcPts val="4620"/>
              </a:lnSpc>
            </a:pPr>
            <a:r>
              <a:rPr lang="en-US" sz="2800" dirty="0">
                <a:solidFill>
                  <a:schemeClr val="tx2"/>
                </a:solidFill>
                <a:latin typeface="Glacial Indifference"/>
                <a:ea typeface="Glacial Indifference"/>
                <a:cs typeface="Glacial Indifference"/>
                <a:sym typeface="Glacial Indifference"/>
              </a:rPr>
              <a:t>-  </a:t>
            </a:r>
            <a:r>
              <a:rPr lang="en-US" sz="2800" b="1" dirty="0">
                <a:solidFill>
                  <a:schemeClr val="tx2"/>
                </a:solidFill>
                <a:latin typeface="Glacial Indifference"/>
                <a:ea typeface="Glacial Indifference"/>
                <a:cs typeface="Glacial Indifference"/>
                <a:sym typeface="Glacial Indifference"/>
              </a:rPr>
              <a:t>equitable interest </a:t>
            </a:r>
            <a:r>
              <a:rPr lang="en-US" sz="2800" dirty="0">
                <a:solidFill>
                  <a:srgbClr val="292A5A"/>
                </a:solidFill>
                <a:latin typeface="Glacial Indifference"/>
                <a:ea typeface="Glacial Indifference"/>
                <a:cs typeface="Glacial Indifference"/>
                <a:sym typeface="Glacial Indifference"/>
              </a:rPr>
              <a:t>in a property can be held as joint tenants or </a:t>
            </a:r>
            <a:r>
              <a:rPr lang="en-US" sz="2800" u="sng" dirty="0">
                <a:solidFill>
                  <a:srgbClr val="292A5A"/>
                </a:solidFill>
                <a:latin typeface="Glacial Indifference"/>
                <a:ea typeface="Glacial Indifference"/>
                <a:cs typeface="Glacial Indifference"/>
                <a:sym typeface="Glacial Indifference"/>
              </a:rPr>
              <a:t>tenants in common</a:t>
            </a:r>
            <a:r>
              <a:rPr lang="en-US" sz="2800" dirty="0">
                <a:solidFill>
                  <a:srgbClr val="292A5A"/>
                </a:solidFill>
                <a:latin typeface="Glacial Indifference"/>
                <a:ea typeface="Glacial Indifference"/>
                <a:cs typeface="Glacial Indifference"/>
                <a:sym typeface="Glacial Indifference"/>
              </a:rPr>
              <a:t>. </a:t>
            </a:r>
          </a:p>
          <a:p>
            <a:pPr marL="604521" lvl="1" indent="-302261" algn="l">
              <a:lnSpc>
                <a:spcPts val="4620"/>
              </a:lnSpc>
              <a:buFont typeface="Arial"/>
              <a:buChar char="•"/>
            </a:pPr>
            <a:r>
              <a:rPr lang="en-US" sz="2800" b="1" dirty="0">
                <a:solidFill>
                  <a:srgbClr val="292A5A"/>
                </a:solidFill>
                <a:latin typeface="Glacial Indifference Bold"/>
                <a:ea typeface="Glacial Indifference Bold"/>
                <a:cs typeface="Glacial Indifference Bold"/>
                <a:sym typeface="Glacial Indifference Bold"/>
              </a:rPr>
              <a:t>Joint tenants</a:t>
            </a:r>
            <a:r>
              <a:rPr lang="en-US" sz="2800" dirty="0">
                <a:solidFill>
                  <a:srgbClr val="292A5A"/>
                </a:solidFill>
                <a:latin typeface="Glacial Indifference"/>
                <a:ea typeface="Glacial Indifference"/>
                <a:cs typeface="Glacial Indifference"/>
                <a:sym typeface="Glacial Indifference"/>
              </a:rPr>
              <a:t> have an equal interest in the property (interest not share - they all own the whole).</a:t>
            </a:r>
          </a:p>
          <a:p>
            <a:pPr marL="1209042" lvl="2" indent="-403014" algn="l">
              <a:lnSpc>
                <a:spcPts val="4620"/>
              </a:lnSpc>
              <a:buFont typeface="Arial"/>
              <a:buChar char="⚬"/>
            </a:pPr>
            <a:r>
              <a:rPr lang="en-US" sz="2800" dirty="0">
                <a:solidFill>
                  <a:srgbClr val="292A5A"/>
                </a:solidFill>
                <a:latin typeface="Glacial Indifference"/>
                <a:ea typeface="Glacial Indifference"/>
                <a:cs typeface="Glacial Indifference"/>
                <a:sym typeface="Glacial Indifference"/>
              </a:rPr>
              <a:t>If 1 of 2 joint tenants dies, the other will automatically become the sole owner of the whole property  </a:t>
            </a:r>
          </a:p>
          <a:p>
            <a:pPr marL="1209042" lvl="2" indent="-403014" algn="l">
              <a:lnSpc>
                <a:spcPts val="4620"/>
              </a:lnSpc>
              <a:buFont typeface="Arial"/>
              <a:buChar char="⚬"/>
            </a:pPr>
            <a:r>
              <a:rPr lang="en-US" sz="2800" dirty="0">
                <a:solidFill>
                  <a:srgbClr val="292A5A"/>
                </a:solidFill>
                <a:latin typeface="Glacial Indifference"/>
                <a:ea typeface="Glacial Indifference"/>
                <a:cs typeface="Glacial Indifference"/>
                <a:sym typeface="Glacial Indifference"/>
              </a:rPr>
              <a:t>It will </a:t>
            </a:r>
            <a:r>
              <a:rPr lang="en-US" sz="2800" b="1" dirty="0">
                <a:solidFill>
                  <a:srgbClr val="292A5A"/>
                </a:solidFill>
                <a:latin typeface="Glacial Indifference Bold"/>
                <a:ea typeface="Glacial Indifference Bold"/>
                <a:cs typeface="Glacial Indifference Bold"/>
                <a:sym typeface="Glacial Indifference Bold"/>
              </a:rPr>
              <a:t>not</a:t>
            </a:r>
            <a:r>
              <a:rPr lang="en-US" sz="2800" dirty="0">
                <a:solidFill>
                  <a:srgbClr val="292A5A"/>
                </a:solidFill>
                <a:latin typeface="Glacial Indifference"/>
                <a:ea typeface="Glacial Indifference"/>
                <a:cs typeface="Glacial Indifference"/>
                <a:sym typeface="Glacial Indifference"/>
              </a:rPr>
              <a:t> be possible for either of them to leave their share of the property to anyone else by will. </a:t>
            </a:r>
          </a:p>
          <a:p>
            <a:pPr marL="604521" lvl="1" indent="-302261" algn="l">
              <a:lnSpc>
                <a:spcPts val="4620"/>
              </a:lnSpc>
              <a:buFont typeface="Arial"/>
              <a:buChar char="•"/>
            </a:pPr>
            <a:r>
              <a:rPr lang="en-US" sz="2800" b="1" dirty="0">
                <a:solidFill>
                  <a:srgbClr val="292A5A"/>
                </a:solidFill>
                <a:latin typeface="Glacial Indifference Bold"/>
                <a:ea typeface="Glacial Indifference Bold"/>
                <a:cs typeface="Glacial Indifference Bold"/>
                <a:sym typeface="Glacial Indifference Bold"/>
              </a:rPr>
              <a:t>Tenancy in common </a:t>
            </a:r>
            <a:r>
              <a:rPr lang="en-US" sz="2800" dirty="0">
                <a:solidFill>
                  <a:srgbClr val="292A5A"/>
                </a:solidFill>
                <a:latin typeface="Glacial Indifference"/>
                <a:ea typeface="Glacial Indifference"/>
                <a:cs typeface="Glacial Indifference"/>
                <a:sym typeface="Glacial Indifference"/>
              </a:rPr>
              <a:t>can own either equal or unequal shares. </a:t>
            </a:r>
          </a:p>
          <a:p>
            <a:pPr marL="1209042" lvl="2" indent="-403014" algn="l">
              <a:lnSpc>
                <a:spcPts val="4620"/>
              </a:lnSpc>
              <a:buFont typeface="Arial"/>
              <a:buChar char="⚬"/>
            </a:pPr>
            <a:r>
              <a:rPr lang="en-US" sz="2800" dirty="0">
                <a:solidFill>
                  <a:srgbClr val="292A5A"/>
                </a:solidFill>
                <a:latin typeface="Glacial Indifference"/>
                <a:ea typeface="Glacial Indifference"/>
                <a:cs typeface="Glacial Indifference"/>
                <a:sym typeface="Glacial Indifference"/>
              </a:rPr>
              <a:t>If one dies, share will be inherited by will or intestacy and will not pass automatically to the survivor. </a:t>
            </a:r>
          </a:p>
          <a:p>
            <a:pPr marL="1209042" lvl="2" indent="-403014" algn="l">
              <a:lnSpc>
                <a:spcPts val="4620"/>
              </a:lnSpc>
              <a:buFont typeface="Arial"/>
              <a:buChar char="⚬"/>
            </a:pPr>
            <a:r>
              <a:rPr lang="en-US" sz="2800" dirty="0">
                <a:solidFill>
                  <a:srgbClr val="292A5A"/>
                </a:solidFill>
                <a:latin typeface="Glacial Indifference"/>
                <a:ea typeface="Glacial Indifference"/>
                <a:cs typeface="Glacial Indifference"/>
                <a:sym typeface="Glacial Indifference"/>
              </a:rPr>
              <a:t>It can be left by will to anyone the tenant in common chooses (no right to survivorship)</a:t>
            </a:r>
          </a:p>
          <a:p>
            <a:pPr marL="604521" lvl="1" indent="-302261" algn="l">
              <a:lnSpc>
                <a:spcPts val="4620"/>
              </a:lnSpc>
              <a:buFont typeface="Arial"/>
              <a:buChar char="•"/>
            </a:pPr>
            <a:r>
              <a:rPr lang="en-US" sz="2800" b="1" dirty="0">
                <a:solidFill>
                  <a:srgbClr val="292A5A"/>
                </a:solidFill>
                <a:latin typeface="Glacial Indifference Bold"/>
                <a:ea typeface="Glacial Indifference Bold"/>
                <a:cs typeface="Glacial Indifference Bold"/>
                <a:sym typeface="Glacial Indifference Bold"/>
              </a:rPr>
              <a:t>Registered land:</a:t>
            </a:r>
            <a:r>
              <a:rPr lang="en-US" sz="2800" dirty="0">
                <a:solidFill>
                  <a:srgbClr val="292A5A"/>
                </a:solidFill>
                <a:latin typeface="Glacial Indifference"/>
                <a:ea typeface="Glacial Indifference"/>
                <a:cs typeface="Glacial Indifference"/>
                <a:sym typeface="Glacial Indifference"/>
              </a:rPr>
              <a:t> assume equitable interest is joint tenants unless a standard FORM A restriction appears in the Proprietary register : </a:t>
            </a:r>
            <a:r>
              <a:rPr lang="en-US" sz="2800" i="1" dirty="0">
                <a:solidFill>
                  <a:srgbClr val="292A5A"/>
                </a:solidFill>
                <a:latin typeface="Glacial Indifference Italics"/>
                <a:ea typeface="Glacial Indifference Italics"/>
                <a:cs typeface="Glacial Indifference Italics"/>
                <a:sym typeface="Glacial Indifference Italics"/>
              </a:rPr>
              <a:t>“RESTRICTION: No disposition by a sole proprietor of the registered estate (except a trust corporation) under which capital money arises is to be registered unless </a:t>
            </a:r>
            <a:r>
              <a:rPr lang="en-US" sz="2800" i="1" dirty="0" err="1">
                <a:solidFill>
                  <a:srgbClr val="292A5A"/>
                </a:solidFill>
                <a:latin typeface="Glacial Indifference Italics"/>
                <a:ea typeface="Glacial Indifference Italics"/>
                <a:cs typeface="Glacial Indifference Italics"/>
                <a:sym typeface="Glacial Indifference Italics"/>
              </a:rPr>
              <a:t>authorised</a:t>
            </a:r>
            <a:r>
              <a:rPr lang="en-US" sz="2800" i="1" dirty="0">
                <a:solidFill>
                  <a:srgbClr val="292A5A"/>
                </a:solidFill>
                <a:latin typeface="Glacial Indifference Italics"/>
                <a:ea typeface="Glacial Indifference Italics"/>
                <a:cs typeface="Glacial Indifference Italics"/>
                <a:sym typeface="Glacial Indifference Italics"/>
              </a:rPr>
              <a:t> by an order of the Registrar or the court”</a:t>
            </a:r>
          </a:p>
          <a:p>
            <a:pPr marL="604521" lvl="1" indent="-302261" algn="l">
              <a:lnSpc>
                <a:spcPts val="4620"/>
              </a:lnSpc>
              <a:buFont typeface="Arial"/>
              <a:buChar char="•"/>
            </a:pPr>
            <a:r>
              <a:rPr lang="en-US" sz="2800" b="1" dirty="0">
                <a:solidFill>
                  <a:srgbClr val="292A5A"/>
                </a:solidFill>
                <a:latin typeface="Glacial Indifference Bold"/>
                <a:ea typeface="Glacial Indifference Bold"/>
                <a:cs typeface="Glacial Indifference Bold"/>
                <a:sym typeface="Glacial Indifference Bold"/>
              </a:rPr>
              <a:t>Unregistered</a:t>
            </a:r>
            <a:r>
              <a:rPr lang="en-US" sz="2800" dirty="0">
                <a:solidFill>
                  <a:srgbClr val="292A5A"/>
                </a:solidFill>
                <a:latin typeface="Glacial Indifference"/>
                <a:ea typeface="Glacial Indifference"/>
                <a:cs typeface="Glacial Indifference"/>
                <a:sym typeface="Glacial Indifference"/>
              </a:rPr>
              <a:t>: conveyance will state how equitable interest held </a:t>
            </a:r>
          </a:p>
        </p:txBody>
      </p:sp>
      <p:sp>
        <p:nvSpPr>
          <p:cNvPr id="5" name="TextBox 5"/>
          <p:cNvSpPr txBox="1"/>
          <p:nvPr/>
        </p:nvSpPr>
        <p:spPr>
          <a:xfrm>
            <a:off x="1287437" y="523875"/>
            <a:ext cx="1636423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CO-OWNERSHIP</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21681"/>
            <a:ext cx="10980053" cy="6729406"/>
          </a:xfrm>
          <a:prstGeom prst="rect">
            <a:avLst/>
          </a:prstGeom>
        </p:spPr>
        <p:txBody>
          <a:bodyPr lIns="0" tIns="0" rIns="0" bIns="0" rtlCol="0" anchor="t">
            <a:spAutoFit/>
          </a:bodyPr>
          <a:lstStyle/>
          <a:p>
            <a:pPr marL="690877"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Covenant is a promise to do or not to do something (positive or restrictive) </a:t>
            </a:r>
          </a:p>
          <a:p>
            <a:pPr marL="690877"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Covenants are an important way to control land use. </a:t>
            </a:r>
          </a:p>
          <a:p>
            <a:pPr marL="690877"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A property lawyer must ensure that they establish whether any covenants affect the land that a client is buying. </a:t>
            </a:r>
          </a:p>
          <a:p>
            <a:pPr marL="690877"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If there is a covenant preventing the buyer from doing what they want at the property, this could result in the buyer withdrawing from the transaction.</a:t>
            </a:r>
          </a:p>
          <a:p>
            <a:pPr marL="690877"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Covenants are also contained in leases but in this unit we will focus on freehold covenants.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COVENANTS</a:t>
            </a:r>
          </a:p>
        </p:txBody>
      </p:sp>
      <p:sp>
        <p:nvSpPr>
          <p:cNvPr id="6" name="Freeform 6"/>
          <p:cNvSpPr/>
          <p:nvPr/>
        </p:nvSpPr>
        <p:spPr>
          <a:xfrm>
            <a:off x="11563394" y="2472725"/>
            <a:ext cx="6724606" cy="4361906"/>
          </a:xfrm>
          <a:custGeom>
            <a:avLst/>
            <a:gdLst/>
            <a:ahLst/>
            <a:cxnLst/>
            <a:rect l="l" t="t" r="r" b="b"/>
            <a:pathLst>
              <a:path w="6724606" h="4361906">
                <a:moveTo>
                  <a:pt x="0" y="0"/>
                </a:moveTo>
                <a:lnTo>
                  <a:pt x="6724606" y="0"/>
                </a:lnTo>
                <a:lnTo>
                  <a:pt x="6724606" y="4361906"/>
                </a:lnTo>
                <a:lnTo>
                  <a:pt x="0" y="4361906"/>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2078831"/>
            <a:ext cx="10980053" cy="7697902"/>
          </a:xfrm>
          <a:prstGeom prst="rect">
            <a:avLst/>
          </a:prstGeom>
        </p:spPr>
        <p:txBody>
          <a:bodyPr lIns="0" tIns="0" rIns="0" bIns="0" rtlCol="0" anchor="t">
            <a:spAutoFit/>
          </a:bodyPr>
          <a:lstStyle/>
          <a:p>
            <a:pPr marL="582930" lvl="1" indent="-291465" algn="l">
              <a:lnSpc>
                <a:spcPts val="4050"/>
              </a:lnSpc>
              <a:buFont typeface="Arial"/>
              <a:buChar char="•"/>
            </a:pPr>
            <a:r>
              <a:rPr lang="en-US" sz="2700">
                <a:solidFill>
                  <a:srgbClr val="292A5A"/>
                </a:solidFill>
                <a:latin typeface="Glacial Indifference"/>
                <a:ea typeface="Glacial Indifference"/>
                <a:cs typeface="Glacial Indifference"/>
                <a:sym typeface="Glacial Indifference"/>
              </a:rPr>
              <a:t>A mortgage is rarely a problem because the seller usually intends to discharge it using the proceeds of sale immediately after completion. </a:t>
            </a:r>
          </a:p>
          <a:p>
            <a:pPr marL="582930" lvl="1" indent="-291465" algn="l">
              <a:lnSpc>
                <a:spcPts val="4050"/>
              </a:lnSpc>
              <a:buFont typeface="Arial"/>
              <a:buChar char="•"/>
            </a:pPr>
            <a:r>
              <a:rPr lang="en-US" sz="2700">
                <a:solidFill>
                  <a:srgbClr val="292A5A"/>
                </a:solidFill>
                <a:latin typeface="Glacial Indifference"/>
                <a:ea typeface="Glacial Indifference"/>
                <a:cs typeface="Glacial Indifference"/>
                <a:sym typeface="Glacial Indifference"/>
              </a:rPr>
              <a:t>Buyer will not commit to buying unless satisfied that the seller’s mortgage will be discharged on completion of the sale. </a:t>
            </a:r>
          </a:p>
          <a:p>
            <a:pPr marL="582930" lvl="1" indent="-291465" algn="l">
              <a:lnSpc>
                <a:spcPts val="4050"/>
              </a:lnSpc>
              <a:buFont typeface="Arial"/>
              <a:buChar char="•"/>
            </a:pPr>
            <a:r>
              <a:rPr lang="en-US" sz="2700">
                <a:solidFill>
                  <a:srgbClr val="292A5A"/>
                </a:solidFill>
                <a:latin typeface="Glacial Indifference"/>
                <a:ea typeface="Glacial Indifference"/>
                <a:cs typeface="Glacial Indifference"/>
                <a:sym typeface="Glacial Indifference"/>
              </a:rPr>
              <a:t>It is possible to tell if a registered property is subject to a mortgage as there will be two entries in the Charges register, one giving the date and purpose of the charge and the other stating the identity of the lender. </a:t>
            </a:r>
          </a:p>
          <a:p>
            <a:pPr marL="582930" lvl="1" indent="-291465" algn="l">
              <a:lnSpc>
                <a:spcPts val="4050"/>
              </a:lnSpc>
              <a:buFont typeface="Arial"/>
              <a:buChar char="•"/>
            </a:pPr>
            <a:r>
              <a:rPr lang="en-US" sz="2700">
                <a:solidFill>
                  <a:srgbClr val="292A5A"/>
                </a:solidFill>
                <a:latin typeface="Glacial Indifference"/>
                <a:ea typeface="Glacial Indifference"/>
                <a:cs typeface="Glacial Indifference"/>
                <a:sym typeface="Glacial Indifference"/>
              </a:rPr>
              <a:t>In unregistered land, a mortgage will appear as one of the title deeds listed in the epitome of title. A buyer will only be concerned with a mortgage that has not been discharged (paid off): a mortgage that has been discharged will have, usually on the back page, a 'vacating receipt' in the following terms:  RECEIPT: [THE BANK] hereby acknowledges to have received from [THE BORROWER] all monies intended to be secured by the written deed.</a:t>
            </a:r>
          </a:p>
        </p:txBody>
      </p:sp>
      <p:sp>
        <p:nvSpPr>
          <p:cNvPr id="5" name="Freeform 5"/>
          <p:cNvSpPr/>
          <p:nvPr/>
        </p:nvSpPr>
        <p:spPr>
          <a:xfrm>
            <a:off x="11589837" y="1923800"/>
            <a:ext cx="6698163" cy="6660104"/>
          </a:xfrm>
          <a:custGeom>
            <a:avLst/>
            <a:gdLst/>
            <a:ahLst/>
            <a:cxnLst/>
            <a:rect l="l" t="t" r="r" b="b"/>
            <a:pathLst>
              <a:path w="6698163" h="6660104">
                <a:moveTo>
                  <a:pt x="0" y="0"/>
                </a:moveTo>
                <a:lnTo>
                  <a:pt x="6698163" y="0"/>
                </a:lnTo>
                <a:lnTo>
                  <a:pt x="6698163" y="6660104"/>
                </a:lnTo>
                <a:lnTo>
                  <a:pt x="0" y="6660104"/>
                </a:lnTo>
                <a:lnTo>
                  <a:pt x="0" y="0"/>
                </a:lnTo>
                <a:close/>
              </a:path>
            </a:pathLst>
          </a:custGeom>
          <a:blipFill>
            <a:blip r:embed="rId3"/>
            <a:stretch>
              <a:fillRect l="-32821" t="-10052" r="-31730"/>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MORTGAGES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44429" r="-44429"/>
            </a:stretch>
          </a:blipFill>
        </p:spPr>
        <p:txBody>
          <a:bodyPr/>
          <a:lstStyle/>
          <a:p>
            <a:endParaRPr lang="en-GB"/>
          </a:p>
        </p:txBody>
      </p:sp>
      <p:sp>
        <p:nvSpPr>
          <p:cNvPr id="5" name="TextBox 5"/>
          <p:cNvSpPr txBox="1"/>
          <p:nvPr/>
        </p:nvSpPr>
        <p:spPr>
          <a:xfrm>
            <a:off x="609784" y="2040731"/>
            <a:ext cx="10980053" cy="6992299"/>
          </a:xfrm>
          <a:prstGeom prst="rect">
            <a:avLst/>
          </a:prstGeom>
        </p:spPr>
        <p:txBody>
          <a:bodyPr lIns="0" tIns="0" rIns="0" bIns="0" rtlCol="0" anchor="t">
            <a:spAutoFit/>
          </a:bodyPr>
          <a:lstStyle/>
          <a:p>
            <a:pPr marL="669288" lvl="1" indent="-334644"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The existence of a lease affecting a freehold property will not be a problem if the buyer is expecting it. </a:t>
            </a:r>
          </a:p>
          <a:p>
            <a:pPr marL="334644" lvl="1" algn="l">
              <a:lnSpc>
                <a:spcPts val="4959"/>
              </a:lnSpc>
            </a:pPr>
            <a:endParaRPr lang="en-US" sz="3099" dirty="0">
              <a:solidFill>
                <a:srgbClr val="292A5A"/>
              </a:solidFill>
              <a:latin typeface="Glacial Indifference"/>
              <a:ea typeface="Glacial Indifference"/>
              <a:cs typeface="Glacial Indifference"/>
              <a:sym typeface="Glacial Indifference"/>
            </a:endParaRPr>
          </a:p>
          <a:p>
            <a:pPr marL="669288" lvl="1" indent="-334644"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For example, the buyer may be purchasing the property as an investment and is relying on the rental income payable by the tenant of the lease. </a:t>
            </a:r>
          </a:p>
          <a:p>
            <a:pPr marL="334644" lvl="1" algn="l">
              <a:lnSpc>
                <a:spcPts val="4959"/>
              </a:lnSpc>
            </a:pPr>
            <a:endParaRPr lang="en-US" sz="3099" dirty="0">
              <a:solidFill>
                <a:srgbClr val="292A5A"/>
              </a:solidFill>
              <a:latin typeface="Glacial Indifference"/>
              <a:ea typeface="Glacial Indifference"/>
              <a:cs typeface="Glacial Indifference"/>
              <a:sym typeface="Glacial Indifference"/>
            </a:endParaRPr>
          </a:p>
          <a:p>
            <a:pPr marL="669288" lvl="1" indent="-334644"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The existence of a lease will be a problem to a buyer who is expecting the property to be sold with vacant possession, as the tenant will have possession and control of the property for as long as the lease lasts.</a:t>
            </a:r>
          </a:p>
        </p:txBody>
      </p:sp>
      <p:sp>
        <p:nvSpPr>
          <p:cNvPr id="6" name="TextBox 6"/>
          <p:cNvSpPr txBox="1"/>
          <p:nvPr/>
        </p:nvSpPr>
        <p:spPr>
          <a:xfrm>
            <a:off x="609784" y="316706"/>
            <a:ext cx="10692063"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LEASES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95825"/>
            <a:ext cx="17144816" cy="6713376"/>
          </a:xfrm>
          <a:prstGeom prst="rect">
            <a:avLst/>
          </a:prstGeom>
        </p:spPr>
        <p:txBody>
          <a:bodyPr wrap="square" lIns="0" tIns="0" rIns="0" bIns="0" rtlCol="0" anchor="t">
            <a:spAutoFit/>
          </a:bodyPr>
          <a:lstStyle/>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A notice is an entry in the Charges register in respect of the burden of an interest affecting a registered estate or charge. </a:t>
            </a:r>
          </a:p>
          <a:p>
            <a:pPr marL="647698" lvl="1" indent="-323849" algn="l">
              <a:lnSpc>
                <a:spcPts val="4799"/>
              </a:lnSpc>
              <a:buFont typeface="Arial"/>
              <a:buChar char="•"/>
            </a:pPr>
            <a:endParaRPr lang="en-US" sz="2999" dirty="0">
              <a:solidFill>
                <a:srgbClr val="292A5A"/>
              </a:solidFill>
              <a:latin typeface="Glacial Indifference"/>
              <a:ea typeface="Glacial Indifference"/>
              <a:cs typeface="Glacial Indifference"/>
              <a:sym typeface="Glacial Indifference"/>
            </a:endParaRP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Notices can be agreed or unilateral: agreed notices are put on the register with the agreement of the registered proprietor, unilateral notices are used without the registered proprietor’s consent</a:t>
            </a:r>
          </a:p>
          <a:p>
            <a:pPr marL="647698" lvl="1" indent="-323849" algn="l">
              <a:lnSpc>
                <a:spcPts val="4799"/>
              </a:lnSpc>
              <a:buFont typeface="Arial"/>
              <a:buChar char="•"/>
            </a:pPr>
            <a:endParaRPr lang="en-US" sz="2999" dirty="0">
              <a:solidFill>
                <a:srgbClr val="292A5A"/>
              </a:solidFill>
              <a:latin typeface="Glacial Indifference"/>
              <a:ea typeface="Glacial Indifference"/>
              <a:cs typeface="Glacial Indifference"/>
              <a:sym typeface="Glacial Indifference"/>
            </a:endParaRP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The entry of a notice does not guarantee that the interest it is valid or that it even exists. </a:t>
            </a:r>
          </a:p>
          <a:p>
            <a:pPr marL="647698" lvl="1" indent="-323849" algn="l">
              <a:lnSpc>
                <a:spcPts val="4799"/>
              </a:lnSpc>
              <a:buFont typeface="Arial"/>
              <a:buChar char="•"/>
            </a:pPr>
            <a:endParaRPr lang="en-US" sz="2999" dirty="0">
              <a:solidFill>
                <a:srgbClr val="292A5A"/>
              </a:solidFill>
              <a:latin typeface="Glacial Indifference"/>
              <a:ea typeface="Glacial Indifference"/>
              <a:cs typeface="Glacial Indifference"/>
              <a:sym typeface="Glacial Indifference"/>
            </a:endParaRP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The notice itself does not give the person who registers it any rights over the property as such. It merely serves to ensure that the priority of the interest in the notice is protected against any subsequent interests.</a:t>
            </a:r>
          </a:p>
        </p:txBody>
      </p:sp>
      <p:sp>
        <p:nvSpPr>
          <p:cNvPr id="3" name="TextBox 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 NOTICES </a:t>
            </a:r>
            <a:r>
              <a:rPr lang="en-US" sz="7500" b="1" spc="7">
                <a:solidFill>
                  <a:srgbClr val="292A5A"/>
                </a:solidFill>
                <a:latin typeface="Glacial Indifference Bold"/>
                <a:ea typeface="Glacial Indifference Bold"/>
                <a:cs typeface="Glacial Indifference Bold"/>
                <a:sym typeface="Glacial Indifference Bold"/>
              </a:rPr>
              <a:t>(REGISTERED ONLY)</a:t>
            </a:r>
          </a:p>
        </p:txBody>
      </p:sp>
      <p:sp>
        <p:nvSpPr>
          <p:cNvPr id="4" name="AutoShape 4"/>
          <p:cNvSpPr/>
          <p:nvPr/>
        </p:nvSpPr>
        <p:spPr>
          <a:xfrm>
            <a:off x="11589837" y="9736180"/>
            <a:ext cx="6698163" cy="550820"/>
          </a:xfrm>
          <a:prstGeom prst="rect">
            <a:avLst/>
          </a:prstGeom>
          <a:solidFill>
            <a:srgbClr val="E65485"/>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926431"/>
            <a:ext cx="17122046" cy="8358057"/>
          </a:xfrm>
          <a:prstGeom prst="rect">
            <a:avLst/>
          </a:prstGeom>
        </p:spPr>
        <p:txBody>
          <a:bodyPr lIns="0" tIns="0" rIns="0" bIns="0" rtlCol="0" anchor="t">
            <a:spAutoFit/>
          </a:bodyPr>
          <a:lstStyle/>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You act for the buyer of a freehold registered property. The seller has provided you with official copies and the following entries appear in the Charges register:</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1. (22.01.2015) UNILATERAL NOTICE in respect of an agreement dated 15 October 2014 made between (1) Anne-Marie Jones and (2) Jackson Darcey.</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2. (22.01.2015) BENEFICIARY: Jackson Leslie Darcey of 56 High Street, Dorking, Surrey RH4 2DH.</a:t>
            </a:r>
          </a:p>
          <a:p>
            <a:pPr algn="l">
              <a:lnSpc>
                <a:spcPts val="4799"/>
              </a:lnSpc>
            </a:pPr>
            <a:endParaRPr lang="en-US" sz="2999" dirty="0">
              <a:solidFill>
                <a:srgbClr val="292A5A"/>
              </a:solidFill>
              <a:latin typeface="Glacial Indifference"/>
              <a:ea typeface="Glacial Indifference"/>
              <a:cs typeface="Glacial Indifference"/>
              <a:sym typeface="Glacial Indifference"/>
            </a:endParaRP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The first step is to ask the seller's solicitor to ascertain to what the unilateral notice relates and then report to your client. </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 You should require the seller to cancel the notice at the Land Registry before an exchange of contracts. </a:t>
            </a:r>
          </a:p>
          <a:p>
            <a:pPr marL="313055" lvl="1" algn="l">
              <a:lnSpc>
                <a:spcPts val="4639"/>
              </a:lnSpc>
            </a:pPr>
            <a:endParaRPr lang="en-US" sz="2899" dirty="0">
              <a:solidFill>
                <a:srgbClr val="292A5A"/>
              </a:solidFill>
              <a:latin typeface="Glacial Indifference"/>
              <a:ea typeface="Glacial Indifference"/>
              <a:cs typeface="Glacial Indifference"/>
              <a:sym typeface="Glacial Indifference"/>
            </a:endParaRP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If </a:t>
            </a:r>
            <a:r>
              <a:rPr lang="en-US" sz="2899" dirty="0" err="1">
                <a:solidFill>
                  <a:srgbClr val="292A5A"/>
                </a:solidFill>
                <a:latin typeface="Glacial Indifference"/>
                <a:ea typeface="Glacial Indifference"/>
                <a:cs typeface="Glacial Indifference"/>
                <a:sym typeface="Glacial Indifference"/>
              </a:rPr>
              <a:t>Mr</a:t>
            </a:r>
            <a:r>
              <a:rPr lang="en-US" sz="2899" dirty="0">
                <a:solidFill>
                  <a:srgbClr val="292A5A"/>
                </a:solidFill>
                <a:latin typeface="Glacial Indifference"/>
                <a:ea typeface="Glacial Indifference"/>
                <a:cs typeface="Glacial Indifference"/>
                <a:sym typeface="Glacial Indifference"/>
              </a:rPr>
              <a:t> Darcey agrees to the cancellation or the unilateral notice was lodged in relation to an option that has now expired, this should not be much of a problem. However, if the notice is in respect of a valid interest such as a contract for sale, covenants or a lease over the property, this will be of greater concern and will need to be investigated appropriately.</a:t>
            </a:r>
          </a:p>
        </p:txBody>
      </p:sp>
      <p:sp>
        <p:nvSpPr>
          <p:cNvPr id="3" name="TextBox 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EXAMPLE</a:t>
            </a:r>
          </a:p>
        </p:txBody>
      </p:sp>
      <p:sp>
        <p:nvSpPr>
          <p:cNvPr id="4" name="AutoShape 4"/>
          <p:cNvSpPr/>
          <p:nvPr/>
        </p:nvSpPr>
        <p:spPr>
          <a:xfrm>
            <a:off x="11589837" y="9736180"/>
            <a:ext cx="6698163" cy="550820"/>
          </a:xfrm>
          <a:prstGeom prst="rect">
            <a:avLst/>
          </a:prstGeom>
          <a:solidFill>
            <a:srgbClr val="E65485"/>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95500"/>
            <a:ext cx="10980053" cy="7839521"/>
          </a:xfrm>
          <a:prstGeom prst="rect">
            <a:avLst/>
          </a:prstGeom>
        </p:spPr>
        <p:txBody>
          <a:bodyPr lIns="0" tIns="0" rIns="0" bIns="0" rtlCol="0" anchor="t">
            <a:spAutoFit/>
          </a:bodyPr>
          <a:lstStyle/>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A home right is a statutory right created under the Family Law Act 1996 for a non-owning spouse or civil partner to occupy the matrimonial home. </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A home right does not create an interest in land. </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In registered land, a home right will bind a buyer if it is protected by a notice in the Charges register by the date when the transfer of the property to the buyer is registered. </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In unregistered land a home right must be protected as a Class F land charge in order to be binding on a buyer. </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If the title investigation reveals a home right, the seller should be required to obtain from the non-owning occupier a release of all rights in the property and agreement to vacate on or prior to completion. </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This is usually dealt with in the contract.</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HOME </a:t>
            </a:r>
            <a:r>
              <a:rPr lang="en-US" sz="7500" b="1" spc="7">
                <a:solidFill>
                  <a:srgbClr val="292A5A"/>
                </a:solidFill>
                <a:latin typeface="Glacial Indifference Bold"/>
                <a:ea typeface="Glacial Indifference Bold"/>
                <a:cs typeface="Glacial Indifference Bold"/>
                <a:sym typeface="Glacial Indifference Bold"/>
              </a:rPr>
              <a:t>RIGHTS</a:t>
            </a:r>
          </a:p>
        </p:txBody>
      </p:sp>
      <p:sp>
        <p:nvSpPr>
          <p:cNvPr id="6" name="Freeform 6"/>
          <p:cNvSpPr/>
          <p:nvPr/>
        </p:nvSpPr>
        <p:spPr>
          <a:xfrm>
            <a:off x="12649200" y="1485900"/>
            <a:ext cx="5562600" cy="4364080"/>
          </a:xfrm>
          <a:custGeom>
            <a:avLst/>
            <a:gdLst/>
            <a:ahLst/>
            <a:cxnLst/>
            <a:rect l="l" t="t" r="r" b="b"/>
            <a:pathLst>
              <a:path w="6938169" h="6770380">
                <a:moveTo>
                  <a:pt x="0" y="0"/>
                </a:moveTo>
                <a:lnTo>
                  <a:pt x="6938169" y="0"/>
                </a:lnTo>
                <a:lnTo>
                  <a:pt x="6938169" y="6770380"/>
                </a:lnTo>
                <a:lnTo>
                  <a:pt x="0" y="6770380"/>
                </a:lnTo>
                <a:lnTo>
                  <a:pt x="0" y="0"/>
                </a:lnTo>
                <a:close/>
              </a:path>
            </a:pathLst>
          </a:custGeom>
          <a:blipFill>
            <a:blip r:embed="rId3"/>
            <a:stretch>
              <a:fillRect l="-59014" r="-15238"/>
            </a:stretch>
          </a:blipFill>
        </p:spPr>
        <p:txBody>
          <a:bodyPr/>
          <a:lstStyle/>
          <a:p>
            <a:endParaRPr lang="en-GB"/>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9F5EF"/>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16230600" cy="1351653"/>
          </a:xfrm>
          <a:prstGeom prst="rect">
            <a:avLst/>
          </a:prstGeom>
          <a:solidFill>
            <a:srgbClr val="E65485"/>
          </a:solidFill>
        </p:spPr>
        <p:txBody>
          <a:bodyPr/>
          <a:lstStyle/>
          <a:p>
            <a:endParaRPr lang="en-GB"/>
          </a:p>
        </p:txBody>
      </p:sp>
      <p:sp>
        <p:nvSpPr>
          <p:cNvPr id="3" name="AutoShape 3"/>
          <p:cNvSpPr/>
          <p:nvPr/>
        </p:nvSpPr>
        <p:spPr>
          <a:xfrm>
            <a:off x="-1812658" y="-580128"/>
            <a:ext cx="16230600" cy="1351653"/>
          </a:xfrm>
          <a:prstGeom prst="rect">
            <a:avLst/>
          </a:prstGeom>
          <a:solidFill>
            <a:srgbClr val="292A5A"/>
          </a:solidFill>
        </p:spPr>
        <p:txBody>
          <a:bodyPr/>
          <a:lstStyle/>
          <a:p>
            <a:endParaRPr lang="en-GB"/>
          </a:p>
        </p:txBody>
      </p:sp>
      <p:sp>
        <p:nvSpPr>
          <p:cNvPr id="4" name="TextBox 4"/>
          <p:cNvSpPr txBox="1"/>
          <p:nvPr/>
        </p:nvSpPr>
        <p:spPr>
          <a:xfrm>
            <a:off x="609784" y="2050256"/>
            <a:ext cx="10980053" cy="8227317"/>
          </a:xfrm>
          <a:prstGeom prst="rect">
            <a:avLst/>
          </a:prstGeom>
        </p:spPr>
        <p:txBody>
          <a:bodyPr lIns="0" tIns="0" rIns="0" bIns="0" rtlCol="0" anchor="t">
            <a:spAutoFit/>
          </a:bodyPr>
          <a:lstStyle/>
          <a:p>
            <a:pPr marL="561341" lvl="1" indent="-280670" algn="l">
              <a:lnSpc>
                <a:spcPts val="4290"/>
              </a:lnSpc>
              <a:buFont typeface="Arial"/>
              <a:buChar char="•"/>
            </a:pPr>
            <a:r>
              <a:rPr lang="en-US" sz="2600" dirty="0">
                <a:solidFill>
                  <a:srgbClr val="292A5A"/>
                </a:solidFill>
                <a:latin typeface="Glacial Indifference"/>
                <a:ea typeface="Glacial Indifference"/>
                <a:cs typeface="Glacial Indifference"/>
                <a:sym typeface="Glacial Indifference"/>
              </a:rPr>
              <a:t>Interests that do not appear on the register, but</a:t>
            </a:r>
            <a:r>
              <a:rPr lang="en-US" sz="2600" b="1" dirty="0">
                <a:solidFill>
                  <a:srgbClr val="292A5A"/>
                </a:solidFill>
                <a:latin typeface="Glacial Indifference Bold"/>
                <a:ea typeface="Glacial Indifference Bold"/>
                <a:cs typeface="Glacial Indifference Bold"/>
                <a:sym typeface="Glacial Indifference Bold"/>
              </a:rPr>
              <a:t> are binding</a:t>
            </a:r>
            <a:r>
              <a:rPr lang="en-US" sz="2600" dirty="0">
                <a:solidFill>
                  <a:srgbClr val="292A5A"/>
                </a:solidFill>
                <a:latin typeface="Glacial Indifference"/>
                <a:ea typeface="Glacial Indifference"/>
                <a:cs typeface="Glacial Indifference"/>
                <a:sym typeface="Glacial Indifference"/>
              </a:rPr>
              <a:t> on future purchasers or others requiring interests </a:t>
            </a:r>
          </a:p>
          <a:p>
            <a:pPr marL="561341" lvl="1" indent="-280670" algn="l">
              <a:lnSpc>
                <a:spcPts val="4290"/>
              </a:lnSpc>
              <a:buFont typeface="Arial"/>
              <a:buChar char="•"/>
            </a:pPr>
            <a:endParaRPr lang="en-US" sz="2600" dirty="0">
              <a:solidFill>
                <a:srgbClr val="292A5A"/>
              </a:solidFill>
              <a:latin typeface="Glacial Indifference"/>
              <a:ea typeface="Glacial Indifference"/>
              <a:cs typeface="Glacial Indifference"/>
              <a:sym typeface="Glacial Indifference"/>
            </a:endParaRPr>
          </a:p>
          <a:p>
            <a:pPr marL="561341" lvl="1" indent="-280670" algn="l">
              <a:lnSpc>
                <a:spcPts val="4290"/>
              </a:lnSpc>
              <a:buFont typeface="Arial"/>
              <a:buChar char="•"/>
            </a:pPr>
            <a:r>
              <a:rPr lang="en-US" sz="2600" dirty="0">
                <a:solidFill>
                  <a:srgbClr val="292A5A"/>
                </a:solidFill>
                <a:latin typeface="Glacial Indifference"/>
                <a:ea typeface="Glacial Indifference"/>
                <a:cs typeface="Glacial Indifference"/>
                <a:sym typeface="Glacial Indifference"/>
              </a:rPr>
              <a:t>May appear unfair to purchasers who might appear unaware of their existence but are bound by them. </a:t>
            </a:r>
          </a:p>
          <a:p>
            <a:pPr marL="561341" lvl="1" indent="-280670" algn="l">
              <a:lnSpc>
                <a:spcPts val="4290"/>
              </a:lnSpc>
              <a:buFont typeface="Arial"/>
              <a:buChar char="•"/>
            </a:pPr>
            <a:endParaRPr lang="en-US" sz="2600" dirty="0">
              <a:solidFill>
                <a:srgbClr val="292A5A"/>
              </a:solidFill>
              <a:latin typeface="Glacial Indifference"/>
              <a:ea typeface="Glacial Indifference"/>
              <a:cs typeface="Glacial Indifference"/>
              <a:sym typeface="Glacial Indifference"/>
            </a:endParaRPr>
          </a:p>
          <a:p>
            <a:pPr marL="561341" lvl="1" indent="-280670" algn="l">
              <a:lnSpc>
                <a:spcPts val="4290"/>
              </a:lnSpc>
              <a:buFont typeface="Arial"/>
              <a:buChar char="•"/>
            </a:pPr>
            <a:r>
              <a:rPr lang="en-US" sz="2600" dirty="0">
                <a:solidFill>
                  <a:srgbClr val="292A5A"/>
                </a:solidFill>
                <a:latin typeface="Glacial Indifference"/>
                <a:ea typeface="Glacial Indifference"/>
                <a:cs typeface="Glacial Indifference"/>
                <a:sym typeface="Glacial Indifference"/>
              </a:rPr>
              <a:t>Some examples of third party overriding interests are (see LRA Sch 1 + 3):</a:t>
            </a:r>
          </a:p>
          <a:p>
            <a:pPr marL="1122681" lvl="2" indent="-374227" algn="l">
              <a:lnSpc>
                <a:spcPts val="4290"/>
              </a:lnSpc>
              <a:buFont typeface="Arial"/>
              <a:buChar char="⚬"/>
            </a:pPr>
            <a:r>
              <a:rPr lang="en-US" sz="2600" dirty="0">
                <a:solidFill>
                  <a:srgbClr val="292A5A"/>
                </a:solidFill>
                <a:latin typeface="Glacial Indifference"/>
                <a:ea typeface="Glacial Indifference"/>
                <a:cs typeface="Glacial Indifference"/>
                <a:sym typeface="Glacial Indifference"/>
              </a:rPr>
              <a:t>short leases (landlord and tenant)</a:t>
            </a:r>
          </a:p>
          <a:p>
            <a:pPr marL="1122681" lvl="2" indent="-374227" algn="l">
              <a:lnSpc>
                <a:spcPts val="4290"/>
              </a:lnSpc>
              <a:buFont typeface="Arial"/>
              <a:buChar char="⚬"/>
            </a:pPr>
            <a:r>
              <a:rPr lang="en-US" sz="2600" dirty="0">
                <a:solidFill>
                  <a:srgbClr val="292A5A"/>
                </a:solidFill>
                <a:latin typeface="Glacial Indifference"/>
                <a:ea typeface="Glacial Indifference"/>
                <a:cs typeface="Glacial Indifference"/>
                <a:sym typeface="Glacial Indifference"/>
              </a:rPr>
              <a:t>informal agreements, e.g. contributions to purchase price</a:t>
            </a:r>
          </a:p>
          <a:p>
            <a:pPr marL="1122681" lvl="2" indent="-374227" algn="l">
              <a:lnSpc>
                <a:spcPts val="4290"/>
              </a:lnSpc>
              <a:buFont typeface="Arial"/>
              <a:buChar char="⚬"/>
            </a:pPr>
            <a:r>
              <a:rPr lang="en-US" sz="2600" dirty="0">
                <a:solidFill>
                  <a:srgbClr val="292A5A"/>
                </a:solidFill>
                <a:latin typeface="Glacial Indifference"/>
                <a:ea typeface="Glacial Indifference"/>
                <a:cs typeface="Glacial Indifference"/>
                <a:sym typeface="Glacial Indifference"/>
              </a:rPr>
              <a:t>easements binding through implications</a:t>
            </a:r>
          </a:p>
          <a:p>
            <a:pPr marL="1122681" lvl="2" indent="-374227" algn="l">
              <a:lnSpc>
                <a:spcPts val="4290"/>
              </a:lnSpc>
              <a:buFont typeface="Arial"/>
              <a:buChar char="⚬"/>
            </a:pPr>
            <a:endParaRPr lang="en-US" sz="2600" dirty="0">
              <a:solidFill>
                <a:srgbClr val="292A5A"/>
              </a:solidFill>
              <a:latin typeface="Glacial Indifference"/>
              <a:ea typeface="Glacial Indifference"/>
              <a:cs typeface="Glacial Indifference"/>
              <a:sym typeface="Glacial Indifference"/>
            </a:endParaRPr>
          </a:p>
          <a:p>
            <a:pPr marL="561341" lvl="1" indent="-280670" algn="l">
              <a:lnSpc>
                <a:spcPts val="4290"/>
              </a:lnSpc>
              <a:buFont typeface="Arial"/>
              <a:buChar char="•"/>
            </a:pPr>
            <a:r>
              <a:rPr lang="en-US" sz="2600" b="1" i="1" dirty="0">
                <a:solidFill>
                  <a:srgbClr val="292A5A"/>
                </a:solidFill>
                <a:latin typeface="Glacial Indifference Bold Italics"/>
                <a:ea typeface="Glacial Indifference Bold Italics"/>
                <a:cs typeface="Glacial Indifference Bold Italics"/>
                <a:sym typeface="Glacial Indifference Bold Italics"/>
              </a:rPr>
              <a:t>Williams &amp; Glyn’s Bank Ltd v Boland</a:t>
            </a:r>
            <a:r>
              <a:rPr lang="en-US" sz="2600" b="1" dirty="0">
                <a:solidFill>
                  <a:srgbClr val="292A5A"/>
                </a:solidFill>
                <a:latin typeface="Glacial Indifference Bold"/>
                <a:ea typeface="Glacial Indifference Bold"/>
                <a:cs typeface="Glacial Indifference Bold"/>
                <a:sym typeface="Glacial Indifference Bold"/>
              </a:rPr>
              <a:t> [1981] AC 487</a:t>
            </a:r>
          </a:p>
          <a:p>
            <a:pPr marL="280671" lvl="1">
              <a:lnSpc>
                <a:spcPts val="4290"/>
              </a:lnSpc>
            </a:pPr>
            <a:r>
              <a:rPr lang="en-GB" sz="2800" b="1" dirty="0">
                <a:solidFill>
                  <a:schemeClr val="tx2"/>
                </a:solidFill>
              </a:rPr>
              <a:t>Established a spouse with a beneficial interest under a trust who is in actual occupation can have an overriding interest that binds a purchaser or mortgagee, even though the interest is not registered</a:t>
            </a:r>
            <a:endParaRPr lang="en-US" sz="2600" b="1" dirty="0">
              <a:solidFill>
                <a:schemeClr val="tx2"/>
              </a:solidFill>
              <a:latin typeface="Glacial Indifference Bold"/>
              <a:ea typeface="Glacial Indifference Bold"/>
              <a:cs typeface="Glacial Indifference Bold"/>
              <a:sym typeface="Glacial Indifference Bold"/>
            </a:endParaRPr>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OVERRIDING</a:t>
            </a:r>
            <a:r>
              <a:rPr lang="en-US" sz="7500" b="1" spc="7">
                <a:solidFill>
                  <a:srgbClr val="000000"/>
                </a:solidFill>
                <a:latin typeface="Glacial Indifference Bold"/>
                <a:ea typeface="Glacial Indifference Bold"/>
                <a:cs typeface="Glacial Indifference Bold"/>
                <a:sym typeface="Glacial Indifference Bold"/>
              </a:rPr>
              <a:t> </a:t>
            </a:r>
            <a:r>
              <a:rPr lang="en-US" sz="7500" b="1" spc="7">
                <a:solidFill>
                  <a:srgbClr val="292A5A"/>
                </a:solidFill>
                <a:latin typeface="Glacial Indifference Bold"/>
                <a:ea typeface="Glacial Indifference Bold"/>
                <a:cs typeface="Glacial Indifference Bold"/>
                <a:sym typeface="Glacial Indifference Bold"/>
              </a:rPr>
              <a:t>INTERESTS</a:t>
            </a:r>
          </a:p>
        </p:txBody>
      </p:sp>
      <p:grpSp>
        <p:nvGrpSpPr>
          <p:cNvPr id="6" name="Group 6"/>
          <p:cNvGrpSpPr/>
          <p:nvPr/>
        </p:nvGrpSpPr>
        <p:grpSpPr>
          <a:xfrm rot="-10800000">
            <a:off x="11589837" y="7004145"/>
            <a:ext cx="6698163" cy="2788664"/>
            <a:chOff x="0" y="0"/>
            <a:chExt cx="1764125" cy="734463"/>
          </a:xfrm>
        </p:grpSpPr>
        <p:sp>
          <p:nvSpPr>
            <p:cNvPr id="7" name="Freeform 7"/>
            <p:cNvSpPr/>
            <p:nvPr/>
          </p:nvSpPr>
          <p:spPr>
            <a:xfrm>
              <a:off x="0" y="0"/>
              <a:ext cx="1764125" cy="734463"/>
            </a:xfrm>
            <a:custGeom>
              <a:avLst/>
              <a:gdLst/>
              <a:ahLst/>
              <a:cxnLst/>
              <a:rect l="l" t="t" r="r" b="b"/>
              <a:pathLst>
                <a:path w="1764125" h="734463">
                  <a:moveTo>
                    <a:pt x="1764125" y="0"/>
                  </a:moveTo>
                  <a:lnTo>
                    <a:pt x="1764125" y="620163"/>
                  </a:lnTo>
                  <a:lnTo>
                    <a:pt x="882063" y="734463"/>
                  </a:lnTo>
                  <a:lnTo>
                    <a:pt x="0" y="620163"/>
                  </a:lnTo>
                  <a:lnTo>
                    <a:pt x="0" y="0"/>
                  </a:lnTo>
                  <a:lnTo>
                    <a:pt x="1764125" y="0"/>
                  </a:lnTo>
                  <a:close/>
                </a:path>
              </a:pathLst>
            </a:custGeom>
            <a:solidFill>
              <a:srgbClr val="00B3AF"/>
            </a:solidFill>
            <a:ln w="85725" cap="sq">
              <a:solidFill>
                <a:srgbClr val="FED307"/>
              </a:solidFill>
              <a:prstDash val="solid"/>
              <a:miter/>
            </a:ln>
          </p:spPr>
          <p:txBody>
            <a:bodyPr/>
            <a:lstStyle/>
            <a:p>
              <a:endParaRPr lang="en-GB"/>
            </a:p>
          </p:txBody>
        </p:sp>
        <p:sp>
          <p:nvSpPr>
            <p:cNvPr id="8" name="TextBox 8"/>
            <p:cNvSpPr txBox="1"/>
            <p:nvPr/>
          </p:nvSpPr>
          <p:spPr>
            <a:xfrm>
              <a:off x="0" y="-209550"/>
              <a:ext cx="1764125" cy="829713"/>
            </a:xfrm>
            <a:prstGeom prst="rect">
              <a:avLst/>
            </a:prstGeom>
          </p:spPr>
          <p:txBody>
            <a:bodyPr lIns="50800" tIns="50800" rIns="50800" bIns="50800" rtlCol="0" anchor="ctr"/>
            <a:lstStyle/>
            <a:p>
              <a:pPr algn="ctr">
                <a:lnSpc>
                  <a:spcPts val="5200"/>
                </a:lnSpc>
              </a:pPr>
              <a:endParaRPr/>
            </a:p>
          </p:txBody>
        </p:sp>
      </p:grpSp>
      <p:grpSp>
        <p:nvGrpSpPr>
          <p:cNvPr id="9" name="Group 9"/>
          <p:cNvGrpSpPr/>
          <p:nvPr/>
        </p:nvGrpSpPr>
        <p:grpSpPr>
          <a:xfrm>
            <a:off x="11860909" y="7378770"/>
            <a:ext cx="6156020" cy="2781071"/>
            <a:chOff x="0" y="0"/>
            <a:chExt cx="1621339" cy="732463"/>
          </a:xfrm>
        </p:grpSpPr>
        <p:sp>
          <p:nvSpPr>
            <p:cNvPr id="10" name="Freeform 10"/>
            <p:cNvSpPr/>
            <p:nvPr/>
          </p:nvSpPr>
          <p:spPr>
            <a:xfrm>
              <a:off x="0" y="0"/>
              <a:ext cx="1621339" cy="732463"/>
            </a:xfrm>
            <a:custGeom>
              <a:avLst/>
              <a:gdLst/>
              <a:ahLst/>
              <a:cxnLst/>
              <a:rect l="l" t="t" r="r" b="b"/>
              <a:pathLst>
                <a:path w="1621339" h="732463">
                  <a:moveTo>
                    <a:pt x="64139" y="0"/>
                  </a:moveTo>
                  <a:lnTo>
                    <a:pt x="1557200" y="0"/>
                  </a:lnTo>
                  <a:cubicBezTo>
                    <a:pt x="1574211" y="0"/>
                    <a:pt x="1590525" y="6757"/>
                    <a:pt x="1602553" y="18786"/>
                  </a:cubicBezTo>
                  <a:cubicBezTo>
                    <a:pt x="1614581" y="30814"/>
                    <a:pt x="1621339" y="47128"/>
                    <a:pt x="1621339" y="64139"/>
                  </a:cubicBezTo>
                  <a:lnTo>
                    <a:pt x="1621339" y="668325"/>
                  </a:lnTo>
                  <a:cubicBezTo>
                    <a:pt x="1621339" y="703747"/>
                    <a:pt x="1592623" y="732463"/>
                    <a:pt x="1557200" y="732463"/>
                  </a:cubicBezTo>
                  <a:lnTo>
                    <a:pt x="64139" y="732463"/>
                  </a:lnTo>
                  <a:cubicBezTo>
                    <a:pt x="47128" y="732463"/>
                    <a:pt x="30814" y="725706"/>
                    <a:pt x="18786" y="713677"/>
                  </a:cubicBezTo>
                  <a:cubicBezTo>
                    <a:pt x="6757" y="701649"/>
                    <a:pt x="0" y="685335"/>
                    <a:pt x="0" y="668325"/>
                  </a:cubicBezTo>
                  <a:lnTo>
                    <a:pt x="0" y="64139"/>
                  </a:lnTo>
                  <a:cubicBezTo>
                    <a:pt x="0" y="47128"/>
                    <a:pt x="6757" y="30814"/>
                    <a:pt x="18786" y="18786"/>
                  </a:cubicBezTo>
                  <a:cubicBezTo>
                    <a:pt x="30814" y="6757"/>
                    <a:pt x="47128" y="0"/>
                    <a:pt x="64139" y="0"/>
                  </a:cubicBezTo>
                  <a:close/>
                </a:path>
              </a:pathLst>
            </a:custGeom>
            <a:solidFill>
              <a:srgbClr val="000000">
                <a:alpha val="0"/>
              </a:srgbClr>
            </a:solidFill>
          </p:spPr>
          <p:txBody>
            <a:bodyPr/>
            <a:lstStyle/>
            <a:p>
              <a:endParaRPr lang="en-GB"/>
            </a:p>
          </p:txBody>
        </p:sp>
        <p:sp>
          <p:nvSpPr>
            <p:cNvPr id="11" name="TextBox 11"/>
            <p:cNvSpPr txBox="1"/>
            <p:nvPr/>
          </p:nvSpPr>
          <p:spPr>
            <a:xfrm>
              <a:off x="0" y="-9525"/>
              <a:ext cx="1621339" cy="741988"/>
            </a:xfrm>
            <a:prstGeom prst="rect">
              <a:avLst/>
            </a:prstGeom>
          </p:spPr>
          <p:txBody>
            <a:bodyPr lIns="50800" tIns="50800" rIns="50800" bIns="50800" rtlCol="0" anchor="ctr"/>
            <a:lstStyle/>
            <a:p>
              <a:pPr algn="ctr">
                <a:lnSpc>
                  <a:spcPts val="4147"/>
                </a:lnSpc>
              </a:pPr>
              <a:r>
                <a:rPr lang="en-US" sz="3399" b="1" spc="3">
                  <a:solidFill>
                    <a:srgbClr val="FFFFFF"/>
                  </a:solidFill>
                  <a:latin typeface="Glacial Indifference Bold"/>
                  <a:ea typeface="Glacial Indifference Bold"/>
                  <a:cs typeface="Glacial Indifference Bold"/>
                  <a:sym typeface="Glacial Indifference Bold"/>
                </a:rPr>
                <a:t>Key sources: </a:t>
              </a:r>
              <a:r>
                <a:rPr lang="en-US" sz="3399" spc="3">
                  <a:solidFill>
                    <a:srgbClr val="FFFFFF"/>
                  </a:solidFill>
                  <a:latin typeface="Glacial Indifference"/>
                  <a:ea typeface="Glacial Indifference"/>
                  <a:cs typeface="Glacial Indifference"/>
                  <a:sym typeface="Glacial Indifference"/>
                </a:rPr>
                <a:t>Law Property Act 1925, s2 and s27</a:t>
              </a:r>
            </a:p>
            <a:p>
              <a:pPr algn="ctr">
                <a:lnSpc>
                  <a:spcPts val="4147"/>
                </a:lnSpc>
              </a:pPr>
              <a:r>
                <a:rPr lang="en-US" sz="3399" spc="3">
                  <a:solidFill>
                    <a:srgbClr val="FFFFFF"/>
                  </a:solidFill>
                  <a:latin typeface="Glacial Indifference"/>
                  <a:ea typeface="Glacial Indifference"/>
                  <a:cs typeface="Glacial Indifference"/>
                  <a:sym typeface="Glacial Indifference"/>
                </a:rPr>
                <a:t>Land Registration Act 2002, schedules 1 and 3</a:t>
              </a:r>
            </a:p>
            <a:p>
              <a:pPr algn="ctr">
                <a:lnSpc>
                  <a:spcPts val="4147"/>
                </a:lnSpc>
              </a:pPr>
              <a:endParaRPr lang="en-US" sz="3399" spc="3">
                <a:solidFill>
                  <a:srgbClr val="FFFFFF"/>
                </a:solidFill>
                <a:latin typeface="Glacial Indifference"/>
                <a:ea typeface="Glacial Indifference"/>
                <a:cs typeface="Glacial Indifference"/>
                <a:sym typeface="Glacial Indifference"/>
              </a:endParaRPr>
            </a:p>
          </p:txBody>
        </p:sp>
      </p:grpSp>
      <p:sp>
        <p:nvSpPr>
          <p:cNvPr id="14" name="TextBox 14"/>
          <p:cNvSpPr txBox="1"/>
          <p:nvPr/>
        </p:nvSpPr>
        <p:spPr>
          <a:xfrm>
            <a:off x="11589837" y="-179144"/>
            <a:ext cx="6698163" cy="6723351"/>
          </a:xfrm>
          <a:prstGeom prst="rect">
            <a:avLst/>
          </a:prstGeom>
        </p:spPr>
        <p:txBody>
          <a:bodyPr lIns="25400" tIns="25400" rIns="25400" bIns="25400" rtlCol="0" anchor="ctr"/>
          <a:lstStyle/>
          <a:p>
            <a:pPr algn="ctr">
              <a:lnSpc>
                <a:spcPts val="4800"/>
              </a:lnSpc>
            </a:pPr>
            <a:endParaRPr lang="en-US" sz="2400" spc="2" dirty="0">
              <a:solidFill>
                <a:srgbClr val="292A5A"/>
              </a:solidFill>
              <a:latin typeface="Glacial Indifference"/>
              <a:ea typeface="Glacial Indifference"/>
              <a:cs typeface="Glacial Indifference"/>
              <a:sym typeface="Glacial Indifference"/>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16230600" cy="1351653"/>
          </a:xfrm>
          <a:prstGeom prst="rect">
            <a:avLst/>
          </a:prstGeom>
          <a:solidFill>
            <a:srgbClr val="FED307"/>
          </a:solidFill>
        </p:spPr>
        <p:txBody>
          <a:bodyPr/>
          <a:lstStyle/>
          <a:p>
            <a:endParaRPr lang="en-GB"/>
          </a:p>
        </p:txBody>
      </p:sp>
      <p:sp>
        <p:nvSpPr>
          <p:cNvPr id="3" name="AutoShape 3"/>
          <p:cNvSpPr/>
          <p:nvPr/>
        </p:nvSpPr>
        <p:spPr>
          <a:xfrm>
            <a:off x="-1812658" y="-580128"/>
            <a:ext cx="16230600" cy="1351653"/>
          </a:xfrm>
          <a:prstGeom prst="rect">
            <a:avLst/>
          </a:prstGeom>
          <a:solidFill>
            <a:srgbClr val="E65485"/>
          </a:solidFill>
        </p:spPr>
        <p:txBody>
          <a:bodyPr/>
          <a:lstStyle/>
          <a:p>
            <a:endParaRPr lang="en-GB"/>
          </a:p>
        </p:txBody>
      </p:sp>
      <p:sp>
        <p:nvSpPr>
          <p:cNvPr id="4" name="TextBox 4"/>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a:solidFill>
                  <a:srgbClr val="FED307"/>
                </a:solidFill>
                <a:latin typeface="Glacial Indifference Bold"/>
                <a:ea typeface="Glacial Indifference Bold"/>
                <a:cs typeface="Glacial Indifference Bold"/>
                <a:sym typeface="Glacial Indifference Bold"/>
              </a:rPr>
              <a:t> UNIT 3: </a:t>
            </a:r>
            <a:r>
              <a:rPr lang="en-US" sz="7500" b="1">
                <a:solidFill>
                  <a:srgbClr val="FFFFFF"/>
                </a:solidFill>
                <a:latin typeface="Glacial Indifference Bold"/>
                <a:ea typeface="Glacial Indifference Bold"/>
                <a:cs typeface="Glacial Indifference Bold"/>
                <a:sym typeface="Glacial Indifference Bold"/>
              </a:rPr>
              <a:t>LEARNING OUTCOMES</a:t>
            </a:r>
          </a:p>
        </p:txBody>
      </p:sp>
      <p:sp>
        <p:nvSpPr>
          <p:cNvPr id="5" name="TextBox 5"/>
          <p:cNvSpPr txBox="1"/>
          <p:nvPr/>
        </p:nvSpPr>
        <p:spPr>
          <a:xfrm>
            <a:off x="1028700" y="2232269"/>
            <a:ext cx="15734201" cy="3879134"/>
          </a:xfrm>
          <a:prstGeom prst="rect">
            <a:avLst/>
          </a:prstGeom>
        </p:spPr>
        <p:txBody>
          <a:bodyPr lIns="0" tIns="0" rIns="0" bIns="0" rtlCol="0" anchor="t">
            <a:spAutoFit/>
          </a:bodyPr>
          <a:lstStyle/>
          <a:p>
            <a:pPr marL="561339" lvl="1" indent="-280669" algn="l">
              <a:lnSpc>
                <a:spcPts val="5199"/>
              </a:lnSpc>
              <a:buFont typeface="Arial"/>
              <a:buChar char="•"/>
            </a:pPr>
            <a:r>
              <a:rPr lang="en-US" sz="2599" spc="51" dirty="0">
                <a:solidFill>
                  <a:srgbClr val="FFFFFF"/>
                </a:solidFill>
                <a:latin typeface="Glacial Indifference"/>
                <a:ea typeface="Glacial Indifference"/>
                <a:cs typeface="Glacial Indifference"/>
                <a:sym typeface="Glacial Indifference"/>
              </a:rPr>
              <a:t>Differentiate between registered and unregistered land </a:t>
            </a:r>
          </a:p>
          <a:p>
            <a:pPr marL="561339" lvl="1" indent="-280669" algn="l">
              <a:lnSpc>
                <a:spcPts val="5199"/>
              </a:lnSpc>
              <a:buFont typeface="Arial"/>
              <a:buChar char="•"/>
            </a:pPr>
            <a:r>
              <a:rPr lang="en-US" sz="2599" spc="51" dirty="0">
                <a:solidFill>
                  <a:srgbClr val="FFFFFF"/>
                </a:solidFill>
                <a:latin typeface="Glacial Indifference"/>
                <a:ea typeface="Glacial Indifference"/>
                <a:cs typeface="Glacial Indifference"/>
                <a:sym typeface="Glacial Indifference"/>
              </a:rPr>
              <a:t>Differentiate </a:t>
            </a:r>
            <a:r>
              <a:rPr lang="en-US" sz="2599" spc="51" dirty="0" err="1">
                <a:solidFill>
                  <a:srgbClr val="FFFFFF"/>
                </a:solidFill>
                <a:latin typeface="Glacial Indifference"/>
                <a:ea typeface="Glacial Indifference"/>
                <a:cs typeface="Glacial Indifference"/>
                <a:sym typeface="Glacial Indifference"/>
              </a:rPr>
              <a:t>beween</a:t>
            </a:r>
            <a:r>
              <a:rPr lang="en-US" sz="2599" spc="51" dirty="0">
                <a:solidFill>
                  <a:srgbClr val="FFFFFF"/>
                </a:solidFill>
                <a:latin typeface="Glacial Indifference"/>
                <a:ea typeface="Glacial Indifference"/>
                <a:cs typeface="Glacial Indifference"/>
                <a:sym typeface="Glacial Indifference"/>
              </a:rPr>
              <a:t> how the seller deduces title to the buyer in registered and unregistered land</a:t>
            </a:r>
          </a:p>
          <a:p>
            <a:pPr marL="561339" lvl="1" indent="-280669" algn="l">
              <a:lnSpc>
                <a:spcPts val="5199"/>
              </a:lnSpc>
              <a:buFont typeface="Arial"/>
              <a:buChar char="•"/>
            </a:pPr>
            <a:r>
              <a:rPr lang="en-US" sz="2599" spc="51" dirty="0">
                <a:solidFill>
                  <a:srgbClr val="FFFFFF"/>
                </a:solidFill>
                <a:latin typeface="Glacial Indifference"/>
                <a:ea typeface="Glacial Indifference"/>
                <a:cs typeface="Glacial Indifference"/>
                <a:sym typeface="Glacial Indifference"/>
              </a:rPr>
              <a:t>Outline how official copies are set out in registered land</a:t>
            </a:r>
          </a:p>
          <a:p>
            <a:pPr marL="561339" lvl="1" indent="-280669" algn="l">
              <a:lnSpc>
                <a:spcPts val="5199"/>
              </a:lnSpc>
              <a:buFont typeface="Arial"/>
              <a:buChar char="•"/>
            </a:pPr>
            <a:r>
              <a:rPr lang="en-US" sz="2599" spc="51" dirty="0">
                <a:solidFill>
                  <a:srgbClr val="FFFFFF"/>
                </a:solidFill>
                <a:latin typeface="Glacial Indifference"/>
                <a:ea typeface="Glacial Indifference"/>
                <a:cs typeface="Glacial Indifference"/>
                <a:sym typeface="Glacial Indifference"/>
              </a:rPr>
              <a:t>Explain the requirements of a good root of title for unregistered land</a:t>
            </a:r>
          </a:p>
          <a:p>
            <a:pPr marL="561339" lvl="1" indent="-280669" algn="l">
              <a:lnSpc>
                <a:spcPts val="5199"/>
              </a:lnSpc>
              <a:buFont typeface="Arial"/>
              <a:buChar char="•"/>
            </a:pPr>
            <a:r>
              <a:rPr lang="en-US" sz="2599" spc="51" dirty="0">
                <a:solidFill>
                  <a:srgbClr val="FFFFFF"/>
                </a:solidFill>
                <a:latin typeface="Glacial Indifference"/>
                <a:ea typeface="Glacial Indifference"/>
                <a:cs typeface="Glacial Indifference"/>
                <a:sym typeface="Glacial Indifference"/>
              </a:rPr>
              <a:t>Explain how to </a:t>
            </a:r>
            <a:r>
              <a:rPr lang="en-US" sz="2599" spc="51" dirty="0" err="1">
                <a:solidFill>
                  <a:srgbClr val="FFFFFF"/>
                </a:solidFill>
                <a:latin typeface="Glacial Indifference"/>
                <a:ea typeface="Glacial Indifference"/>
                <a:cs typeface="Glacial Indifference"/>
                <a:sym typeface="Glacial Indifference"/>
              </a:rPr>
              <a:t>analyse</a:t>
            </a:r>
            <a:r>
              <a:rPr lang="en-US" sz="2599" spc="51" dirty="0">
                <a:solidFill>
                  <a:srgbClr val="FFFFFF"/>
                </a:solidFill>
                <a:latin typeface="Glacial Indifference"/>
                <a:ea typeface="Glacial Indifference"/>
                <a:cs typeface="Glacial Indifference"/>
                <a:sym typeface="Glacial Indifference"/>
              </a:rPr>
              <a:t> the title deeds listed in an epitome of title</a:t>
            </a:r>
          </a:p>
          <a:p>
            <a:pPr marL="561339" lvl="1" indent="-280669" algn="l">
              <a:lnSpc>
                <a:spcPts val="5199"/>
              </a:lnSpc>
              <a:buFont typeface="Arial"/>
              <a:buChar char="•"/>
            </a:pPr>
            <a:r>
              <a:rPr lang="en-US" sz="2599" spc="51" dirty="0" err="1">
                <a:solidFill>
                  <a:srgbClr val="FFFFFF"/>
                </a:solidFill>
                <a:latin typeface="Glacial Indifference"/>
                <a:ea typeface="Glacial Indifference"/>
                <a:cs typeface="Glacial Indifference"/>
                <a:sym typeface="Glacial Indifference"/>
              </a:rPr>
              <a:t>Summarise</a:t>
            </a:r>
            <a:r>
              <a:rPr lang="en-US" sz="2599" spc="51" dirty="0">
                <a:solidFill>
                  <a:srgbClr val="FFFFFF"/>
                </a:solidFill>
                <a:latin typeface="Glacial Indifference"/>
                <a:ea typeface="Glacial Indifference"/>
                <a:cs typeface="Glacial Indifference"/>
                <a:sym typeface="Glacial Indifference"/>
              </a:rPr>
              <a:t> issues that might be revealed in the investigation of title and the further action required</a:t>
            </a:r>
          </a:p>
        </p:txBody>
      </p:sp>
      <p:sp>
        <p:nvSpPr>
          <p:cNvPr id="6" name="TextBox 6"/>
          <p:cNvSpPr txBox="1"/>
          <p:nvPr/>
        </p:nvSpPr>
        <p:spPr>
          <a:xfrm>
            <a:off x="11589837" y="7447002"/>
            <a:ext cx="6698163" cy="2289178"/>
          </a:xfrm>
          <a:prstGeom prst="rect">
            <a:avLst/>
          </a:prstGeom>
        </p:spPr>
        <p:txBody>
          <a:bodyPr lIns="0" tIns="0" rIns="0" bIns="0" rtlCol="0" anchor="t">
            <a:spAutoFit/>
          </a:bodyPr>
          <a:lstStyle/>
          <a:p>
            <a:pPr algn="r">
              <a:lnSpc>
                <a:spcPts val="19999"/>
              </a:lnSpc>
            </a:pPr>
            <a:r>
              <a:rPr lang="en-US" sz="9999" b="1">
                <a:solidFill>
                  <a:srgbClr val="FED307"/>
                </a:solidFill>
                <a:latin typeface="Glacial Indifference Bold"/>
                <a:ea typeface="Glacial Indifference Bold"/>
                <a:cs typeface="Glacial Indifference Bold"/>
                <a:sym typeface="Glacial Indifference Bold"/>
              </a:rPr>
              <a:t>RECAP</a:t>
            </a:r>
          </a:p>
        </p:txBody>
      </p:sp>
      <p:grpSp>
        <p:nvGrpSpPr>
          <p:cNvPr id="7" name="Group 7"/>
          <p:cNvGrpSpPr/>
          <p:nvPr/>
        </p:nvGrpSpPr>
        <p:grpSpPr>
          <a:xfrm>
            <a:off x="1381240" y="6346353"/>
            <a:ext cx="12555653" cy="3198775"/>
            <a:chOff x="0" y="0"/>
            <a:chExt cx="3306839" cy="842476"/>
          </a:xfrm>
        </p:grpSpPr>
        <p:sp>
          <p:nvSpPr>
            <p:cNvPr id="8" name="Freeform 8"/>
            <p:cNvSpPr/>
            <p:nvPr/>
          </p:nvSpPr>
          <p:spPr>
            <a:xfrm>
              <a:off x="0" y="0"/>
              <a:ext cx="3306839" cy="842476"/>
            </a:xfrm>
            <a:custGeom>
              <a:avLst/>
              <a:gdLst/>
              <a:ahLst/>
              <a:cxnLst/>
              <a:rect l="l" t="t" r="r" b="b"/>
              <a:pathLst>
                <a:path w="3306839" h="842476">
                  <a:moveTo>
                    <a:pt x="17265" y="0"/>
                  </a:moveTo>
                  <a:lnTo>
                    <a:pt x="3289574" y="0"/>
                  </a:lnTo>
                  <a:cubicBezTo>
                    <a:pt x="3299109" y="0"/>
                    <a:pt x="3306839" y="7730"/>
                    <a:pt x="3306839" y="17265"/>
                  </a:cubicBezTo>
                  <a:lnTo>
                    <a:pt x="3306839" y="825211"/>
                  </a:lnTo>
                  <a:cubicBezTo>
                    <a:pt x="3306839" y="834746"/>
                    <a:pt x="3299109" y="842476"/>
                    <a:pt x="3289574" y="842476"/>
                  </a:cubicBezTo>
                  <a:lnTo>
                    <a:pt x="17265" y="842476"/>
                  </a:lnTo>
                  <a:cubicBezTo>
                    <a:pt x="7730" y="842476"/>
                    <a:pt x="0" y="834746"/>
                    <a:pt x="0" y="825211"/>
                  </a:cubicBezTo>
                  <a:lnTo>
                    <a:pt x="0" y="17265"/>
                  </a:lnTo>
                  <a:cubicBezTo>
                    <a:pt x="0" y="7730"/>
                    <a:pt x="7730" y="0"/>
                    <a:pt x="17265" y="0"/>
                  </a:cubicBezTo>
                  <a:close/>
                </a:path>
              </a:pathLst>
            </a:custGeom>
            <a:solidFill>
              <a:srgbClr val="00B3AF"/>
            </a:solidFill>
            <a:ln w="142875" cap="rnd">
              <a:solidFill>
                <a:srgbClr val="FED307"/>
              </a:solidFill>
              <a:prstDash val="solid"/>
              <a:round/>
            </a:ln>
          </p:spPr>
          <p:txBody>
            <a:bodyPr/>
            <a:lstStyle/>
            <a:p>
              <a:endParaRPr lang="en-GB"/>
            </a:p>
          </p:txBody>
        </p:sp>
        <p:sp>
          <p:nvSpPr>
            <p:cNvPr id="9" name="TextBox 9"/>
            <p:cNvSpPr txBox="1"/>
            <p:nvPr/>
          </p:nvSpPr>
          <p:spPr>
            <a:xfrm>
              <a:off x="0" y="-95250"/>
              <a:ext cx="3306839" cy="937726"/>
            </a:xfrm>
            <a:prstGeom prst="rect">
              <a:avLst/>
            </a:prstGeom>
          </p:spPr>
          <p:txBody>
            <a:bodyPr lIns="50800" tIns="50800" rIns="50800" bIns="50800" rtlCol="0" anchor="ctr"/>
            <a:lstStyle/>
            <a:p>
              <a:pPr algn="ctr">
                <a:lnSpc>
                  <a:spcPts val="4649"/>
                </a:lnSpc>
              </a:pPr>
              <a:r>
                <a:rPr lang="en-US" sz="3099" b="1" spc="3" dirty="0">
                  <a:solidFill>
                    <a:srgbClr val="FFFFFF"/>
                  </a:solidFill>
                  <a:latin typeface="Glacial Indifference Bold"/>
                  <a:ea typeface="Glacial Indifference Bold"/>
                  <a:cs typeface="Glacial Indifference Bold"/>
                  <a:sym typeface="Glacial Indifference Bold"/>
                </a:rPr>
                <a:t>How confident are you that you can demonstrate these Learning Outcomes in your assessments? </a:t>
              </a:r>
            </a:p>
            <a:p>
              <a:pPr algn="ctr">
                <a:lnSpc>
                  <a:spcPts val="3899"/>
                </a:lnSpc>
              </a:pPr>
              <a:r>
                <a:rPr lang="en-US" sz="2599" spc="2" dirty="0">
                  <a:solidFill>
                    <a:srgbClr val="FFFFFF"/>
                  </a:solidFill>
                  <a:latin typeface="Glacial Indifference"/>
                  <a:ea typeface="Glacial Indifference"/>
                  <a:cs typeface="Glacial Indifference"/>
                  <a:sym typeface="Glacial Indifference"/>
                </a:rPr>
                <a:t>Probably not fully after today alone. As you plan your independent study for this week, focus on these learning outcomes. Plan your reading and notes against these and work on building your confidence in achieving them before we start the next unit.</a:t>
              </a:r>
            </a:p>
          </p:txBody>
        </p:sp>
      </p:gr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16230600" cy="1351653"/>
          </a:xfrm>
          <a:prstGeom prst="rect">
            <a:avLst/>
          </a:prstGeom>
          <a:solidFill>
            <a:srgbClr val="FED307"/>
          </a:solidFill>
        </p:spPr>
        <p:txBody>
          <a:bodyPr/>
          <a:lstStyle/>
          <a:p>
            <a:endParaRPr lang="en-GB"/>
          </a:p>
        </p:txBody>
      </p:sp>
      <p:sp>
        <p:nvSpPr>
          <p:cNvPr id="3" name="AutoShape 3"/>
          <p:cNvSpPr/>
          <p:nvPr/>
        </p:nvSpPr>
        <p:spPr>
          <a:xfrm>
            <a:off x="-1812658" y="-580128"/>
            <a:ext cx="16230600" cy="1351653"/>
          </a:xfrm>
          <a:prstGeom prst="rect">
            <a:avLst/>
          </a:prstGeom>
          <a:solidFill>
            <a:srgbClr val="E65485"/>
          </a:solidFill>
        </p:spPr>
        <p:txBody>
          <a:bodyPr/>
          <a:lstStyle/>
          <a:p>
            <a:endParaRPr lang="en-GB"/>
          </a:p>
        </p:txBody>
      </p:sp>
      <p:sp>
        <p:nvSpPr>
          <p:cNvPr id="4" name="TextBox 4"/>
          <p:cNvSpPr txBox="1"/>
          <p:nvPr/>
        </p:nvSpPr>
        <p:spPr>
          <a:xfrm>
            <a:off x="1028700" y="447675"/>
            <a:ext cx="16230600" cy="1729449"/>
          </a:xfrm>
          <a:prstGeom prst="rect">
            <a:avLst/>
          </a:prstGeom>
        </p:spPr>
        <p:txBody>
          <a:bodyPr lIns="0" tIns="0" rIns="0" bIns="0" rtlCol="0" anchor="t">
            <a:spAutoFit/>
          </a:bodyPr>
          <a:lstStyle/>
          <a:p>
            <a:pPr algn="just">
              <a:lnSpc>
                <a:spcPts val="15081"/>
              </a:lnSpc>
            </a:pPr>
            <a:r>
              <a:rPr lang="en-US" sz="7540" b="1">
                <a:solidFill>
                  <a:srgbClr val="FED307"/>
                </a:solidFill>
                <a:latin typeface="Glacial Indifference Bold"/>
                <a:ea typeface="Glacial Indifference Bold"/>
                <a:cs typeface="Glacial Indifference Bold"/>
                <a:sym typeface="Glacial Indifference Bold"/>
              </a:rPr>
              <a:t>UNIT 3: </a:t>
            </a:r>
            <a:r>
              <a:rPr lang="en-US" sz="7540" b="1">
                <a:solidFill>
                  <a:srgbClr val="FFFFFF"/>
                </a:solidFill>
                <a:latin typeface="Glacial Indifference Bold"/>
                <a:ea typeface="Glacial Indifference Bold"/>
                <a:cs typeface="Glacial Indifference Bold"/>
                <a:sym typeface="Glacial Indifference Bold"/>
              </a:rPr>
              <a:t>READING</a:t>
            </a:r>
          </a:p>
        </p:txBody>
      </p:sp>
      <p:sp>
        <p:nvSpPr>
          <p:cNvPr id="5" name="TextBox 5"/>
          <p:cNvSpPr txBox="1"/>
          <p:nvPr/>
        </p:nvSpPr>
        <p:spPr>
          <a:xfrm>
            <a:off x="1028700" y="2203694"/>
            <a:ext cx="15734201" cy="2933647"/>
          </a:xfrm>
          <a:prstGeom prst="rect">
            <a:avLst/>
          </a:prstGeom>
        </p:spPr>
        <p:txBody>
          <a:bodyPr lIns="0" tIns="0" rIns="0" bIns="0" rtlCol="0" anchor="t">
            <a:spAutoFit/>
          </a:bodyPr>
          <a:lstStyle/>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You should draw on the following materials to deepen your understanding of the topics discussed in this unit. </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Harris </a:t>
            </a:r>
            <a:r>
              <a:rPr lang="en-US" sz="2999" i="1" spc="59">
                <a:solidFill>
                  <a:srgbClr val="FFFFFF"/>
                </a:solidFill>
                <a:latin typeface="Glacial Indifference Italics"/>
                <a:ea typeface="Glacial Indifference Italics"/>
                <a:cs typeface="Glacial Indifference Italics"/>
                <a:sym typeface="Glacial Indifference Italics"/>
              </a:rPr>
              <a:t>et al.</a:t>
            </a:r>
            <a:r>
              <a:rPr lang="en-US" sz="2999" spc="59">
                <a:solidFill>
                  <a:srgbClr val="FFFFFF"/>
                </a:solidFill>
                <a:latin typeface="Glacial Indifference"/>
                <a:ea typeface="Glacial Indifference"/>
                <a:cs typeface="Glacial Indifference"/>
                <a:sym typeface="Glacial Indifference"/>
              </a:rPr>
              <a:t> (2024) chapters 15-17</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Use Lexis Practical Law to understand practical issues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198</TotalTime>
  <Words>4779</Words>
  <Application>Microsoft Office PowerPoint</Application>
  <PresentationFormat>Custom</PresentationFormat>
  <Paragraphs>378</Paragraphs>
  <Slides>36</Slides>
  <Notes>33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36</vt:i4>
      </vt:variant>
    </vt:vector>
  </HeadingPairs>
  <TitlesOfParts>
    <vt:vector size="45" baseType="lpstr">
      <vt:lpstr>Aptos Black</vt:lpstr>
      <vt:lpstr>Glacial Indifference Bold</vt:lpstr>
      <vt:lpstr>Canva Sans Bold</vt:lpstr>
      <vt:lpstr>Arial</vt:lpstr>
      <vt:lpstr>Calibri</vt:lpstr>
      <vt:lpstr>Glacial Indifference Bold Italics</vt:lpstr>
      <vt:lpstr>Glacial Indifference</vt:lpstr>
      <vt:lpstr>Glacial Indifference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Conveyancing 3 - Investigation of title</dc:title>
  <dc:creator>Cerys Davies</dc:creator>
  <cp:lastModifiedBy>Kireene David</cp:lastModifiedBy>
  <cp:revision>2</cp:revision>
  <dcterms:created xsi:type="dcterms:W3CDTF">2006-08-16T00:00:00Z</dcterms:created>
  <dcterms:modified xsi:type="dcterms:W3CDTF">2026-09-17T18:25:08Z</dcterms:modified>
  <dc:identifier>DAGecxZEvkc</dc:identifier>
</cp:coreProperties>
</file>