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84" r:id="rId4"/>
  </p:sldMasterIdLst>
  <p:notesMasterIdLst>
    <p:notesMasterId r:id="rId40"/>
  </p:notesMasterIdLst>
  <p:sldIdLst>
    <p:sldId id="256" r:id="rId5"/>
    <p:sldId id="267" r:id="rId6"/>
    <p:sldId id="279" r:id="rId7"/>
    <p:sldId id="261" r:id="rId8"/>
    <p:sldId id="305" r:id="rId9"/>
    <p:sldId id="307" r:id="rId10"/>
    <p:sldId id="258" r:id="rId11"/>
    <p:sldId id="303" r:id="rId12"/>
    <p:sldId id="308" r:id="rId13"/>
    <p:sldId id="306" r:id="rId14"/>
    <p:sldId id="302" r:id="rId15"/>
    <p:sldId id="295" r:id="rId16"/>
    <p:sldId id="309" r:id="rId17"/>
    <p:sldId id="311" r:id="rId18"/>
    <p:sldId id="257" r:id="rId19"/>
    <p:sldId id="280" r:id="rId20"/>
    <p:sldId id="315" r:id="rId21"/>
    <p:sldId id="276" r:id="rId22"/>
    <p:sldId id="277" r:id="rId23"/>
    <p:sldId id="310" r:id="rId24"/>
    <p:sldId id="312" r:id="rId25"/>
    <p:sldId id="313" r:id="rId26"/>
    <p:sldId id="259" r:id="rId27"/>
    <p:sldId id="260" r:id="rId28"/>
    <p:sldId id="314" r:id="rId29"/>
    <p:sldId id="262" r:id="rId30"/>
    <p:sldId id="275" r:id="rId31"/>
    <p:sldId id="273" r:id="rId32"/>
    <p:sldId id="263" r:id="rId33"/>
    <p:sldId id="264" r:id="rId34"/>
    <p:sldId id="265" r:id="rId35"/>
    <p:sldId id="266" r:id="rId36"/>
    <p:sldId id="269" r:id="rId37"/>
    <p:sldId id="278" r:id="rId38"/>
    <p:sldId id="301"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86" d="100"/>
          <a:sy n="86" d="100"/>
        </p:scale>
        <p:origin x="48" y="4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s>
</file>

<file path=ppt/diagrams/_rels/data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A000B2A-8BC1-436B-8BC0-81E983E92A8F}"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0C1F0767-FCC4-40A9-BE0D-B02F9B19D05A}">
      <dgm:prSet/>
      <dgm:spPr/>
      <dgm:t>
        <a:bodyPr/>
        <a:lstStyle/>
        <a:p>
          <a:pPr>
            <a:lnSpc>
              <a:spcPct val="100000"/>
            </a:lnSpc>
          </a:pPr>
          <a:r>
            <a:rPr lang="en-GB" baseline="0" dirty="0">
              <a:solidFill>
                <a:schemeClr val="accent1">
                  <a:lumMod val="75000"/>
                </a:schemeClr>
              </a:solidFill>
            </a:rPr>
            <a:t>When we engage with reflective practice, we ask ourselves questions. We question what we know, how we know, why we know.</a:t>
          </a:r>
          <a:endParaRPr lang="en-US" dirty="0">
            <a:solidFill>
              <a:schemeClr val="accent1">
                <a:lumMod val="75000"/>
              </a:schemeClr>
            </a:solidFill>
          </a:endParaRPr>
        </a:p>
      </dgm:t>
    </dgm:pt>
    <dgm:pt modelId="{6211CC09-9D41-4AFF-B818-DC63135F993F}" type="parTrans" cxnId="{AC9876EC-F303-4996-A3D6-655DE8830B4F}">
      <dgm:prSet/>
      <dgm:spPr/>
      <dgm:t>
        <a:bodyPr/>
        <a:lstStyle/>
        <a:p>
          <a:endParaRPr lang="en-US"/>
        </a:p>
      </dgm:t>
    </dgm:pt>
    <dgm:pt modelId="{660EB9A6-68E5-4C16-8FBB-E4E7EA83AB93}" type="sibTrans" cxnId="{AC9876EC-F303-4996-A3D6-655DE8830B4F}">
      <dgm:prSet/>
      <dgm:spPr/>
      <dgm:t>
        <a:bodyPr/>
        <a:lstStyle/>
        <a:p>
          <a:pPr>
            <a:lnSpc>
              <a:spcPct val="100000"/>
            </a:lnSpc>
          </a:pPr>
          <a:endParaRPr lang="en-US"/>
        </a:p>
      </dgm:t>
    </dgm:pt>
    <dgm:pt modelId="{89719112-1AF9-4AF8-B0D0-8C87639D8592}">
      <dgm:prSet/>
      <dgm:spPr/>
      <dgm:t>
        <a:bodyPr/>
        <a:lstStyle/>
        <a:p>
          <a:pPr>
            <a:lnSpc>
              <a:spcPct val="100000"/>
            </a:lnSpc>
          </a:pPr>
          <a:r>
            <a:rPr lang="en-GB" baseline="0" dirty="0">
              <a:solidFill>
                <a:schemeClr val="accent1">
                  <a:lumMod val="75000"/>
                </a:schemeClr>
              </a:solidFill>
            </a:rPr>
            <a:t>We examine </a:t>
          </a:r>
          <a:r>
            <a:rPr lang="en-GB" baseline="0" dirty="0" err="1">
              <a:solidFill>
                <a:schemeClr val="accent1">
                  <a:lumMod val="75000"/>
                </a:schemeClr>
              </a:solidFill>
            </a:rPr>
            <a:t>examine</a:t>
          </a:r>
          <a:r>
            <a:rPr lang="en-GB" baseline="0" dirty="0">
              <a:solidFill>
                <a:schemeClr val="accent1">
                  <a:lumMod val="75000"/>
                </a:schemeClr>
              </a:solidFill>
            </a:rPr>
            <a:t> our own sense of meaning in everything that we do.</a:t>
          </a:r>
          <a:endParaRPr lang="en-US" dirty="0">
            <a:solidFill>
              <a:schemeClr val="accent1">
                <a:lumMod val="75000"/>
              </a:schemeClr>
            </a:solidFill>
          </a:endParaRPr>
        </a:p>
      </dgm:t>
    </dgm:pt>
    <dgm:pt modelId="{2C14B698-DB23-4D0D-A3F3-93E1594FE95C}" type="parTrans" cxnId="{9AB5A5FB-4BBA-454C-B132-A6F5064352B1}">
      <dgm:prSet/>
      <dgm:spPr/>
      <dgm:t>
        <a:bodyPr/>
        <a:lstStyle/>
        <a:p>
          <a:endParaRPr lang="en-US"/>
        </a:p>
      </dgm:t>
    </dgm:pt>
    <dgm:pt modelId="{5D71070D-B51A-434F-8D6A-384E85CE9C89}" type="sibTrans" cxnId="{9AB5A5FB-4BBA-454C-B132-A6F5064352B1}">
      <dgm:prSet/>
      <dgm:spPr/>
      <dgm:t>
        <a:bodyPr/>
        <a:lstStyle/>
        <a:p>
          <a:pPr>
            <a:lnSpc>
              <a:spcPct val="100000"/>
            </a:lnSpc>
          </a:pPr>
          <a:endParaRPr lang="en-US"/>
        </a:p>
      </dgm:t>
    </dgm:pt>
    <dgm:pt modelId="{36ECBFA4-FDBE-4B81-B9BB-C383351D224F}">
      <dgm:prSet/>
      <dgm:spPr/>
      <dgm:t>
        <a:bodyPr/>
        <a:lstStyle/>
        <a:p>
          <a:pPr>
            <a:lnSpc>
              <a:spcPct val="100000"/>
            </a:lnSpc>
          </a:pPr>
          <a:r>
            <a:rPr lang="en-GB" baseline="0" dirty="0">
              <a:solidFill>
                <a:schemeClr val="accent1">
                  <a:lumMod val="75000"/>
                </a:schemeClr>
              </a:solidFill>
            </a:rPr>
            <a:t>We explored metaphorical mirrors last week, we examine ourself and our practice through different lenses and process the meaning of what we see.</a:t>
          </a:r>
          <a:endParaRPr lang="en-US" dirty="0">
            <a:solidFill>
              <a:schemeClr val="accent1">
                <a:lumMod val="75000"/>
              </a:schemeClr>
            </a:solidFill>
          </a:endParaRPr>
        </a:p>
      </dgm:t>
    </dgm:pt>
    <dgm:pt modelId="{6DCD8E15-FF76-44D8-A6A7-B6D6B3F69F48}" type="parTrans" cxnId="{F968F8E1-C966-47C1-8014-26E5F9BC392E}">
      <dgm:prSet/>
      <dgm:spPr/>
      <dgm:t>
        <a:bodyPr/>
        <a:lstStyle/>
        <a:p>
          <a:endParaRPr lang="en-US"/>
        </a:p>
      </dgm:t>
    </dgm:pt>
    <dgm:pt modelId="{90F69525-76A7-47BC-8917-05365A83ADBD}" type="sibTrans" cxnId="{F968F8E1-C966-47C1-8014-26E5F9BC392E}">
      <dgm:prSet/>
      <dgm:spPr/>
      <dgm:t>
        <a:bodyPr/>
        <a:lstStyle/>
        <a:p>
          <a:pPr>
            <a:lnSpc>
              <a:spcPct val="100000"/>
            </a:lnSpc>
          </a:pPr>
          <a:endParaRPr lang="en-US"/>
        </a:p>
      </dgm:t>
    </dgm:pt>
    <dgm:pt modelId="{0F86AE9B-6C50-40B0-BB69-D1E9941A3BB0}">
      <dgm:prSet/>
      <dgm:spPr/>
      <dgm:t>
        <a:bodyPr/>
        <a:lstStyle/>
        <a:p>
          <a:pPr>
            <a:lnSpc>
              <a:spcPct val="100000"/>
            </a:lnSpc>
          </a:pPr>
          <a:r>
            <a:rPr lang="en-GB" baseline="0" dirty="0">
              <a:solidFill>
                <a:schemeClr val="accent1">
                  <a:lumMod val="75000"/>
                </a:schemeClr>
              </a:solidFill>
            </a:rPr>
            <a:t>Develops self-awareness and personal development</a:t>
          </a:r>
          <a:r>
            <a:rPr lang="en-GB" baseline="0" dirty="0"/>
            <a:t>.</a:t>
          </a:r>
          <a:endParaRPr lang="en-US" dirty="0"/>
        </a:p>
      </dgm:t>
    </dgm:pt>
    <dgm:pt modelId="{9F33C52A-3D14-4441-A64E-42C4EE9ABECF}" type="parTrans" cxnId="{9B3E327D-F185-40F7-83EA-2DCF14A0F8D8}">
      <dgm:prSet/>
      <dgm:spPr/>
      <dgm:t>
        <a:bodyPr/>
        <a:lstStyle/>
        <a:p>
          <a:endParaRPr lang="en-US"/>
        </a:p>
      </dgm:t>
    </dgm:pt>
    <dgm:pt modelId="{EB9E56D9-7FF9-4DE4-B9C4-FDDF9581922E}" type="sibTrans" cxnId="{9B3E327D-F185-40F7-83EA-2DCF14A0F8D8}">
      <dgm:prSet/>
      <dgm:spPr/>
      <dgm:t>
        <a:bodyPr/>
        <a:lstStyle/>
        <a:p>
          <a:endParaRPr lang="en-US"/>
        </a:p>
      </dgm:t>
    </dgm:pt>
    <dgm:pt modelId="{BCDB2325-07C9-466D-970F-93A2F77AC92F}" type="pres">
      <dgm:prSet presAssocID="{2A000B2A-8BC1-436B-8BC0-81E983E92A8F}" presName="root" presStyleCnt="0">
        <dgm:presLayoutVars>
          <dgm:dir/>
          <dgm:resizeHandles val="exact"/>
        </dgm:presLayoutVars>
      </dgm:prSet>
      <dgm:spPr/>
    </dgm:pt>
    <dgm:pt modelId="{201C8EE0-E4DB-438E-8967-D5856305F83D}" type="pres">
      <dgm:prSet presAssocID="{2A000B2A-8BC1-436B-8BC0-81E983E92A8F}" presName="container" presStyleCnt="0">
        <dgm:presLayoutVars>
          <dgm:dir/>
          <dgm:resizeHandles val="exact"/>
        </dgm:presLayoutVars>
      </dgm:prSet>
      <dgm:spPr/>
    </dgm:pt>
    <dgm:pt modelId="{7E71B77D-AD41-41A8-A201-64BD14E3BB9D}" type="pres">
      <dgm:prSet presAssocID="{0C1F0767-FCC4-40A9-BE0D-B02F9B19D05A}" presName="compNode" presStyleCnt="0"/>
      <dgm:spPr/>
    </dgm:pt>
    <dgm:pt modelId="{DA3881E2-D6E8-4C28-9410-E3923C61C723}" type="pres">
      <dgm:prSet presAssocID="{0C1F0767-FCC4-40A9-BE0D-B02F9B19D05A}" presName="iconBgRect" presStyleLbl="bgShp" presStyleIdx="0" presStyleCnt="4"/>
      <dgm:spPr/>
    </dgm:pt>
    <dgm:pt modelId="{8E0B3981-D22F-41B6-AABB-DD570529B20D}" type="pres">
      <dgm:prSet presAssocID="{0C1F0767-FCC4-40A9-BE0D-B02F9B19D05A}"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Questions"/>
        </a:ext>
      </dgm:extLst>
    </dgm:pt>
    <dgm:pt modelId="{E40D6C29-8831-4570-8552-89D56A933066}" type="pres">
      <dgm:prSet presAssocID="{0C1F0767-FCC4-40A9-BE0D-B02F9B19D05A}" presName="spaceRect" presStyleCnt="0"/>
      <dgm:spPr/>
    </dgm:pt>
    <dgm:pt modelId="{74209A2A-545F-42D6-B2CD-2C6E4EAC8BA6}" type="pres">
      <dgm:prSet presAssocID="{0C1F0767-FCC4-40A9-BE0D-B02F9B19D05A}" presName="textRect" presStyleLbl="revTx" presStyleIdx="0" presStyleCnt="4">
        <dgm:presLayoutVars>
          <dgm:chMax val="1"/>
          <dgm:chPref val="1"/>
        </dgm:presLayoutVars>
      </dgm:prSet>
      <dgm:spPr/>
    </dgm:pt>
    <dgm:pt modelId="{7961DEEF-C390-4B9B-A061-A064979A40BA}" type="pres">
      <dgm:prSet presAssocID="{660EB9A6-68E5-4C16-8FBB-E4E7EA83AB93}" presName="sibTrans" presStyleLbl="sibTrans2D1" presStyleIdx="0" presStyleCnt="0"/>
      <dgm:spPr/>
    </dgm:pt>
    <dgm:pt modelId="{E2EDA353-5CD9-44B6-90C9-AC1F11E7163A}" type="pres">
      <dgm:prSet presAssocID="{89719112-1AF9-4AF8-B0D0-8C87639D8592}" presName="compNode" presStyleCnt="0"/>
      <dgm:spPr/>
    </dgm:pt>
    <dgm:pt modelId="{91D2A405-2435-4BA9-9C1B-A5D8F0933E5A}" type="pres">
      <dgm:prSet presAssocID="{89719112-1AF9-4AF8-B0D0-8C87639D8592}" presName="iconBgRect" presStyleLbl="bgShp" presStyleIdx="1" presStyleCnt="4"/>
      <dgm:spPr/>
    </dgm:pt>
    <dgm:pt modelId="{42D51989-31F7-49F6-B340-B4CE41DA2147}" type="pres">
      <dgm:prSet presAssocID="{89719112-1AF9-4AF8-B0D0-8C87639D8592}"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erson with Idea"/>
        </a:ext>
      </dgm:extLst>
    </dgm:pt>
    <dgm:pt modelId="{A4C9E59E-F490-4113-A778-9D5D9237281F}" type="pres">
      <dgm:prSet presAssocID="{89719112-1AF9-4AF8-B0D0-8C87639D8592}" presName="spaceRect" presStyleCnt="0"/>
      <dgm:spPr/>
    </dgm:pt>
    <dgm:pt modelId="{9039398A-4B5A-4304-809D-8127AE554472}" type="pres">
      <dgm:prSet presAssocID="{89719112-1AF9-4AF8-B0D0-8C87639D8592}" presName="textRect" presStyleLbl="revTx" presStyleIdx="1" presStyleCnt="4">
        <dgm:presLayoutVars>
          <dgm:chMax val="1"/>
          <dgm:chPref val="1"/>
        </dgm:presLayoutVars>
      </dgm:prSet>
      <dgm:spPr/>
    </dgm:pt>
    <dgm:pt modelId="{CB89ACE2-801F-4EFC-8519-34789C1B695D}" type="pres">
      <dgm:prSet presAssocID="{5D71070D-B51A-434F-8D6A-384E85CE9C89}" presName="sibTrans" presStyleLbl="sibTrans2D1" presStyleIdx="0" presStyleCnt="0"/>
      <dgm:spPr/>
    </dgm:pt>
    <dgm:pt modelId="{B616FBE5-FB30-44AC-A653-FC2C482E40BA}" type="pres">
      <dgm:prSet presAssocID="{36ECBFA4-FDBE-4B81-B9BB-C383351D224F}" presName="compNode" presStyleCnt="0"/>
      <dgm:spPr/>
    </dgm:pt>
    <dgm:pt modelId="{EE123D02-0A0E-4DAA-A4A4-2D910569BFD9}" type="pres">
      <dgm:prSet presAssocID="{36ECBFA4-FDBE-4B81-B9BB-C383351D224F}" presName="iconBgRect" presStyleLbl="bgShp" presStyleIdx="2" presStyleCnt="4"/>
      <dgm:spPr/>
    </dgm:pt>
    <dgm:pt modelId="{51E45BF7-15BD-46C7-9884-E9427B018875}" type="pres">
      <dgm:prSet presAssocID="{36ECBFA4-FDBE-4B81-B9BB-C383351D224F}"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Eyes"/>
        </a:ext>
      </dgm:extLst>
    </dgm:pt>
    <dgm:pt modelId="{20C2F4CF-723B-4F16-BB5C-9D19405CA8E7}" type="pres">
      <dgm:prSet presAssocID="{36ECBFA4-FDBE-4B81-B9BB-C383351D224F}" presName="spaceRect" presStyleCnt="0"/>
      <dgm:spPr/>
    </dgm:pt>
    <dgm:pt modelId="{2D00DDD9-BDA5-4449-AEA2-B0C76957A11E}" type="pres">
      <dgm:prSet presAssocID="{36ECBFA4-FDBE-4B81-B9BB-C383351D224F}" presName="textRect" presStyleLbl="revTx" presStyleIdx="2" presStyleCnt="4">
        <dgm:presLayoutVars>
          <dgm:chMax val="1"/>
          <dgm:chPref val="1"/>
        </dgm:presLayoutVars>
      </dgm:prSet>
      <dgm:spPr/>
    </dgm:pt>
    <dgm:pt modelId="{88789A25-850C-46C8-A97A-64C210794FFA}" type="pres">
      <dgm:prSet presAssocID="{90F69525-76A7-47BC-8917-05365A83ADBD}" presName="sibTrans" presStyleLbl="sibTrans2D1" presStyleIdx="0" presStyleCnt="0"/>
      <dgm:spPr/>
    </dgm:pt>
    <dgm:pt modelId="{02C21D46-38DF-4566-8DA6-BBB5A42B3E66}" type="pres">
      <dgm:prSet presAssocID="{0F86AE9B-6C50-40B0-BB69-D1E9941A3BB0}" presName="compNode" presStyleCnt="0"/>
      <dgm:spPr/>
    </dgm:pt>
    <dgm:pt modelId="{25A97DEE-41E8-45F5-A8E9-0322F818FD1E}" type="pres">
      <dgm:prSet presAssocID="{0F86AE9B-6C50-40B0-BB69-D1E9941A3BB0}" presName="iconBgRect" presStyleLbl="bgShp" presStyleIdx="3" presStyleCnt="4"/>
      <dgm:spPr/>
    </dgm:pt>
    <dgm:pt modelId="{0E217DEC-D6ED-4343-8606-662ECA97BAA4}" type="pres">
      <dgm:prSet presAssocID="{0F86AE9B-6C50-40B0-BB69-D1E9941A3BB0}"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ead with Gears"/>
        </a:ext>
      </dgm:extLst>
    </dgm:pt>
    <dgm:pt modelId="{7CC31D87-2A31-4EB8-B666-07D94C1D6774}" type="pres">
      <dgm:prSet presAssocID="{0F86AE9B-6C50-40B0-BB69-D1E9941A3BB0}" presName="spaceRect" presStyleCnt="0"/>
      <dgm:spPr/>
    </dgm:pt>
    <dgm:pt modelId="{DB5F16A2-1C6A-4453-BF7C-43F6C9AA88EC}" type="pres">
      <dgm:prSet presAssocID="{0F86AE9B-6C50-40B0-BB69-D1E9941A3BB0}" presName="textRect" presStyleLbl="revTx" presStyleIdx="3" presStyleCnt="4">
        <dgm:presLayoutVars>
          <dgm:chMax val="1"/>
          <dgm:chPref val="1"/>
        </dgm:presLayoutVars>
      </dgm:prSet>
      <dgm:spPr/>
    </dgm:pt>
  </dgm:ptLst>
  <dgm:cxnLst>
    <dgm:cxn modelId="{9B386500-76FF-4158-A3AC-5795EC50E030}" type="presOf" srcId="{90F69525-76A7-47BC-8917-05365A83ADBD}" destId="{88789A25-850C-46C8-A97A-64C210794FFA}" srcOrd="0" destOrd="0" presId="urn:microsoft.com/office/officeart/2018/2/layout/IconCircleList"/>
    <dgm:cxn modelId="{F02F3434-A8CE-48C5-8740-A9C27505C2C7}" type="presOf" srcId="{0C1F0767-FCC4-40A9-BE0D-B02F9B19D05A}" destId="{74209A2A-545F-42D6-B2CD-2C6E4EAC8BA6}" srcOrd="0" destOrd="0" presId="urn:microsoft.com/office/officeart/2018/2/layout/IconCircleList"/>
    <dgm:cxn modelId="{5401AC6B-CAE3-478B-B415-D4FD0134804B}" type="presOf" srcId="{0F86AE9B-6C50-40B0-BB69-D1E9941A3BB0}" destId="{DB5F16A2-1C6A-4453-BF7C-43F6C9AA88EC}" srcOrd="0" destOrd="0" presId="urn:microsoft.com/office/officeart/2018/2/layout/IconCircleList"/>
    <dgm:cxn modelId="{0704984C-C4F8-4105-8FFE-11B967880295}" type="presOf" srcId="{89719112-1AF9-4AF8-B0D0-8C87639D8592}" destId="{9039398A-4B5A-4304-809D-8127AE554472}" srcOrd="0" destOrd="0" presId="urn:microsoft.com/office/officeart/2018/2/layout/IconCircleList"/>
    <dgm:cxn modelId="{D95DBB76-A1E1-4D0B-9683-CE4588403323}" type="presOf" srcId="{660EB9A6-68E5-4C16-8FBB-E4E7EA83AB93}" destId="{7961DEEF-C390-4B9B-A061-A064979A40BA}" srcOrd="0" destOrd="0" presId="urn:microsoft.com/office/officeart/2018/2/layout/IconCircleList"/>
    <dgm:cxn modelId="{9B3E327D-F185-40F7-83EA-2DCF14A0F8D8}" srcId="{2A000B2A-8BC1-436B-8BC0-81E983E92A8F}" destId="{0F86AE9B-6C50-40B0-BB69-D1E9941A3BB0}" srcOrd="3" destOrd="0" parTransId="{9F33C52A-3D14-4441-A64E-42C4EE9ABECF}" sibTransId="{EB9E56D9-7FF9-4DE4-B9C4-FDDF9581922E}"/>
    <dgm:cxn modelId="{20751690-924E-47D4-9D50-A24ACF457558}" type="presOf" srcId="{5D71070D-B51A-434F-8D6A-384E85CE9C89}" destId="{CB89ACE2-801F-4EFC-8519-34789C1B695D}" srcOrd="0" destOrd="0" presId="urn:microsoft.com/office/officeart/2018/2/layout/IconCircleList"/>
    <dgm:cxn modelId="{32597DA9-EA38-43B1-9F67-3807A9B0D010}" type="presOf" srcId="{2A000B2A-8BC1-436B-8BC0-81E983E92A8F}" destId="{BCDB2325-07C9-466D-970F-93A2F77AC92F}" srcOrd="0" destOrd="0" presId="urn:microsoft.com/office/officeart/2018/2/layout/IconCircleList"/>
    <dgm:cxn modelId="{891C85C5-09D4-44ED-84BE-1E4AC9FF5B7D}" type="presOf" srcId="{36ECBFA4-FDBE-4B81-B9BB-C383351D224F}" destId="{2D00DDD9-BDA5-4449-AEA2-B0C76957A11E}" srcOrd="0" destOrd="0" presId="urn:microsoft.com/office/officeart/2018/2/layout/IconCircleList"/>
    <dgm:cxn modelId="{F968F8E1-C966-47C1-8014-26E5F9BC392E}" srcId="{2A000B2A-8BC1-436B-8BC0-81E983E92A8F}" destId="{36ECBFA4-FDBE-4B81-B9BB-C383351D224F}" srcOrd="2" destOrd="0" parTransId="{6DCD8E15-FF76-44D8-A6A7-B6D6B3F69F48}" sibTransId="{90F69525-76A7-47BC-8917-05365A83ADBD}"/>
    <dgm:cxn modelId="{AC9876EC-F303-4996-A3D6-655DE8830B4F}" srcId="{2A000B2A-8BC1-436B-8BC0-81E983E92A8F}" destId="{0C1F0767-FCC4-40A9-BE0D-B02F9B19D05A}" srcOrd="0" destOrd="0" parTransId="{6211CC09-9D41-4AFF-B818-DC63135F993F}" sibTransId="{660EB9A6-68E5-4C16-8FBB-E4E7EA83AB93}"/>
    <dgm:cxn modelId="{9AB5A5FB-4BBA-454C-B132-A6F5064352B1}" srcId="{2A000B2A-8BC1-436B-8BC0-81E983E92A8F}" destId="{89719112-1AF9-4AF8-B0D0-8C87639D8592}" srcOrd="1" destOrd="0" parTransId="{2C14B698-DB23-4D0D-A3F3-93E1594FE95C}" sibTransId="{5D71070D-B51A-434F-8D6A-384E85CE9C89}"/>
    <dgm:cxn modelId="{7705A2F6-6DA0-4C8F-B71F-AA83033071B1}" type="presParOf" srcId="{BCDB2325-07C9-466D-970F-93A2F77AC92F}" destId="{201C8EE0-E4DB-438E-8967-D5856305F83D}" srcOrd="0" destOrd="0" presId="urn:microsoft.com/office/officeart/2018/2/layout/IconCircleList"/>
    <dgm:cxn modelId="{BCCB7589-9D90-4CD8-AF1A-1CBEEA38B2BD}" type="presParOf" srcId="{201C8EE0-E4DB-438E-8967-D5856305F83D}" destId="{7E71B77D-AD41-41A8-A201-64BD14E3BB9D}" srcOrd="0" destOrd="0" presId="urn:microsoft.com/office/officeart/2018/2/layout/IconCircleList"/>
    <dgm:cxn modelId="{5B40D082-E8B6-4C38-8E11-24D5BFEC14A7}" type="presParOf" srcId="{7E71B77D-AD41-41A8-A201-64BD14E3BB9D}" destId="{DA3881E2-D6E8-4C28-9410-E3923C61C723}" srcOrd="0" destOrd="0" presId="urn:microsoft.com/office/officeart/2018/2/layout/IconCircleList"/>
    <dgm:cxn modelId="{D0514866-B5E1-494F-8CB3-09C7824F7D82}" type="presParOf" srcId="{7E71B77D-AD41-41A8-A201-64BD14E3BB9D}" destId="{8E0B3981-D22F-41B6-AABB-DD570529B20D}" srcOrd="1" destOrd="0" presId="urn:microsoft.com/office/officeart/2018/2/layout/IconCircleList"/>
    <dgm:cxn modelId="{23FADB99-FE1C-48FC-A3C9-F4F12BE73AE1}" type="presParOf" srcId="{7E71B77D-AD41-41A8-A201-64BD14E3BB9D}" destId="{E40D6C29-8831-4570-8552-89D56A933066}" srcOrd="2" destOrd="0" presId="urn:microsoft.com/office/officeart/2018/2/layout/IconCircleList"/>
    <dgm:cxn modelId="{B0EFE23C-CACB-445D-B875-2F8E15560E21}" type="presParOf" srcId="{7E71B77D-AD41-41A8-A201-64BD14E3BB9D}" destId="{74209A2A-545F-42D6-B2CD-2C6E4EAC8BA6}" srcOrd="3" destOrd="0" presId="urn:microsoft.com/office/officeart/2018/2/layout/IconCircleList"/>
    <dgm:cxn modelId="{E7EE73F7-388D-4BC3-9840-CFE4962688B1}" type="presParOf" srcId="{201C8EE0-E4DB-438E-8967-D5856305F83D}" destId="{7961DEEF-C390-4B9B-A061-A064979A40BA}" srcOrd="1" destOrd="0" presId="urn:microsoft.com/office/officeart/2018/2/layout/IconCircleList"/>
    <dgm:cxn modelId="{A684A46A-E701-4846-9DAE-79E5FE892171}" type="presParOf" srcId="{201C8EE0-E4DB-438E-8967-D5856305F83D}" destId="{E2EDA353-5CD9-44B6-90C9-AC1F11E7163A}" srcOrd="2" destOrd="0" presId="urn:microsoft.com/office/officeart/2018/2/layout/IconCircleList"/>
    <dgm:cxn modelId="{B483C6EA-BA7F-4B21-BEB5-B94A6EF5994A}" type="presParOf" srcId="{E2EDA353-5CD9-44B6-90C9-AC1F11E7163A}" destId="{91D2A405-2435-4BA9-9C1B-A5D8F0933E5A}" srcOrd="0" destOrd="0" presId="urn:microsoft.com/office/officeart/2018/2/layout/IconCircleList"/>
    <dgm:cxn modelId="{7AE847F4-94CF-481B-BC2B-61B6298E680F}" type="presParOf" srcId="{E2EDA353-5CD9-44B6-90C9-AC1F11E7163A}" destId="{42D51989-31F7-49F6-B340-B4CE41DA2147}" srcOrd="1" destOrd="0" presId="urn:microsoft.com/office/officeart/2018/2/layout/IconCircleList"/>
    <dgm:cxn modelId="{70510516-57DD-4C84-96E9-AC813255DD68}" type="presParOf" srcId="{E2EDA353-5CD9-44B6-90C9-AC1F11E7163A}" destId="{A4C9E59E-F490-4113-A778-9D5D9237281F}" srcOrd="2" destOrd="0" presId="urn:microsoft.com/office/officeart/2018/2/layout/IconCircleList"/>
    <dgm:cxn modelId="{9007D43A-3D8E-4013-8E52-E6801C3653A7}" type="presParOf" srcId="{E2EDA353-5CD9-44B6-90C9-AC1F11E7163A}" destId="{9039398A-4B5A-4304-809D-8127AE554472}" srcOrd="3" destOrd="0" presId="urn:microsoft.com/office/officeart/2018/2/layout/IconCircleList"/>
    <dgm:cxn modelId="{25EFE89A-6747-47DA-87CA-CA9F97D07CA1}" type="presParOf" srcId="{201C8EE0-E4DB-438E-8967-D5856305F83D}" destId="{CB89ACE2-801F-4EFC-8519-34789C1B695D}" srcOrd="3" destOrd="0" presId="urn:microsoft.com/office/officeart/2018/2/layout/IconCircleList"/>
    <dgm:cxn modelId="{7027B92E-7F81-4AB4-8A54-05107A4059F3}" type="presParOf" srcId="{201C8EE0-E4DB-438E-8967-D5856305F83D}" destId="{B616FBE5-FB30-44AC-A653-FC2C482E40BA}" srcOrd="4" destOrd="0" presId="urn:microsoft.com/office/officeart/2018/2/layout/IconCircleList"/>
    <dgm:cxn modelId="{97EAA5FC-19DF-422B-AC4B-1D8355B6481B}" type="presParOf" srcId="{B616FBE5-FB30-44AC-A653-FC2C482E40BA}" destId="{EE123D02-0A0E-4DAA-A4A4-2D910569BFD9}" srcOrd="0" destOrd="0" presId="urn:microsoft.com/office/officeart/2018/2/layout/IconCircleList"/>
    <dgm:cxn modelId="{E171E2C2-6F70-4FDF-90F4-A0F19AA08276}" type="presParOf" srcId="{B616FBE5-FB30-44AC-A653-FC2C482E40BA}" destId="{51E45BF7-15BD-46C7-9884-E9427B018875}" srcOrd="1" destOrd="0" presId="urn:microsoft.com/office/officeart/2018/2/layout/IconCircleList"/>
    <dgm:cxn modelId="{C0810819-9CBE-4F0A-B2BE-EBB7952A456A}" type="presParOf" srcId="{B616FBE5-FB30-44AC-A653-FC2C482E40BA}" destId="{20C2F4CF-723B-4F16-BB5C-9D19405CA8E7}" srcOrd="2" destOrd="0" presId="urn:microsoft.com/office/officeart/2018/2/layout/IconCircleList"/>
    <dgm:cxn modelId="{6CEF59C4-3A2D-4712-88EF-3A7CFCA33610}" type="presParOf" srcId="{B616FBE5-FB30-44AC-A653-FC2C482E40BA}" destId="{2D00DDD9-BDA5-4449-AEA2-B0C76957A11E}" srcOrd="3" destOrd="0" presId="urn:microsoft.com/office/officeart/2018/2/layout/IconCircleList"/>
    <dgm:cxn modelId="{20C70D29-BCDE-4057-9C87-EC48CD3E0FE2}" type="presParOf" srcId="{201C8EE0-E4DB-438E-8967-D5856305F83D}" destId="{88789A25-850C-46C8-A97A-64C210794FFA}" srcOrd="5" destOrd="0" presId="urn:microsoft.com/office/officeart/2018/2/layout/IconCircleList"/>
    <dgm:cxn modelId="{F8609A03-148A-44D8-A775-2533807CAF68}" type="presParOf" srcId="{201C8EE0-E4DB-438E-8967-D5856305F83D}" destId="{02C21D46-38DF-4566-8DA6-BBB5A42B3E66}" srcOrd="6" destOrd="0" presId="urn:microsoft.com/office/officeart/2018/2/layout/IconCircleList"/>
    <dgm:cxn modelId="{855BF097-0659-4743-BF5F-F62E46C76A52}" type="presParOf" srcId="{02C21D46-38DF-4566-8DA6-BBB5A42B3E66}" destId="{25A97DEE-41E8-45F5-A8E9-0322F818FD1E}" srcOrd="0" destOrd="0" presId="urn:microsoft.com/office/officeart/2018/2/layout/IconCircleList"/>
    <dgm:cxn modelId="{7BB19EF1-5178-4D2C-8E1A-64E805C8DBA0}" type="presParOf" srcId="{02C21D46-38DF-4566-8DA6-BBB5A42B3E66}" destId="{0E217DEC-D6ED-4343-8606-662ECA97BAA4}" srcOrd="1" destOrd="0" presId="urn:microsoft.com/office/officeart/2018/2/layout/IconCircleList"/>
    <dgm:cxn modelId="{1DCC0DEB-36F3-410A-BD47-2C8891C69514}" type="presParOf" srcId="{02C21D46-38DF-4566-8DA6-BBB5A42B3E66}" destId="{7CC31D87-2A31-4EB8-B666-07D94C1D6774}" srcOrd="2" destOrd="0" presId="urn:microsoft.com/office/officeart/2018/2/layout/IconCircleList"/>
    <dgm:cxn modelId="{4E7B83FC-2202-4E1A-A21D-29C9C8400803}" type="presParOf" srcId="{02C21D46-38DF-4566-8DA6-BBB5A42B3E66}" destId="{DB5F16A2-1C6A-4453-BF7C-43F6C9AA88EC}"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B742E30-AC80-46A7-9AAF-5676F2D8865E}" type="doc">
      <dgm:prSet loTypeId="urn:microsoft.com/office/officeart/2005/8/layout/cycle1" loCatId="cycle" qsTypeId="urn:microsoft.com/office/officeart/2005/8/quickstyle/simple3" qsCatId="simple" csTypeId="urn:microsoft.com/office/officeart/2005/8/colors/colorful1" csCatId="colorful" phldr="1"/>
      <dgm:spPr/>
      <dgm:t>
        <a:bodyPr/>
        <a:lstStyle/>
        <a:p>
          <a:endParaRPr lang="en-US"/>
        </a:p>
      </dgm:t>
    </dgm:pt>
    <dgm:pt modelId="{743AC608-5421-475B-9E49-A748B4A9D6C1}">
      <dgm:prSet/>
      <dgm:spPr/>
      <dgm:t>
        <a:bodyPr/>
        <a:lstStyle/>
        <a:p>
          <a:r>
            <a:rPr lang="en-GB" baseline="0" dirty="0">
              <a:solidFill>
                <a:schemeClr val="accent1">
                  <a:lumMod val="75000"/>
                </a:schemeClr>
              </a:solidFill>
            </a:rPr>
            <a:t>Reflection through different lenses, Developing empathy and compassions for difference.</a:t>
          </a:r>
          <a:endParaRPr lang="en-US" dirty="0"/>
        </a:p>
      </dgm:t>
    </dgm:pt>
    <dgm:pt modelId="{8EE95FB8-8041-4638-9521-17B38EBB5314}" type="parTrans" cxnId="{92FFC530-C280-491F-8F65-712CC9D39313}">
      <dgm:prSet/>
      <dgm:spPr/>
      <dgm:t>
        <a:bodyPr/>
        <a:lstStyle/>
        <a:p>
          <a:endParaRPr lang="en-US"/>
        </a:p>
      </dgm:t>
    </dgm:pt>
    <dgm:pt modelId="{05E8BEEC-8D9D-427A-AE87-714032935AFA}" type="sibTrans" cxnId="{92FFC530-C280-491F-8F65-712CC9D39313}">
      <dgm:prSet/>
      <dgm:spPr/>
      <dgm:t>
        <a:bodyPr/>
        <a:lstStyle/>
        <a:p>
          <a:endParaRPr lang="en-US"/>
        </a:p>
      </dgm:t>
    </dgm:pt>
    <dgm:pt modelId="{33FDF4DF-2FFE-4DA7-A2B5-CA409BB63C96}">
      <dgm:prSet/>
      <dgm:spPr/>
      <dgm:t>
        <a:bodyPr/>
        <a:lstStyle/>
        <a:p>
          <a:r>
            <a:rPr lang="en-GB" baseline="0" dirty="0">
              <a:solidFill>
                <a:schemeClr val="accent1">
                  <a:lumMod val="75000"/>
                </a:schemeClr>
              </a:solidFill>
            </a:rPr>
            <a:t>Assessing our own values, morals, assumptions.</a:t>
          </a:r>
          <a:endParaRPr lang="en-US" dirty="0">
            <a:solidFill>
              <a:schemeClr val="accent1">
                <a:lumMod val="75000"/>
              </a:schemeClr>
            </a:solidFill>
          </a:endParaRPr>
        </a:p>
      </dgm:t>
    </dgm:pt>
    <dgm:pt modelId="{B6146CBA-BD12-45E1-ACAE-28D64685D428}" type="parTrans" cxnId="{99686C19-92C7-4311-937B-CAC7ECF250A7}">
      <dgm:prSet/>
      <dgm:spPr/>
      <dgm:t>
        <a:bodyPr/>
        <a:lstStyle/>
        <a:p>
          <a:endParaRPr lang="en-US"/>
        </a:p>
      </dgm:t>
    </dgm:pt>
    <dgm:pt modelId="{E4E3E3D8-F2EC-43CC-8A6B-DD7B34CE8EEF}" type="sibTrans" cxnId="{99686C19-92C7-4311-937B-CAC7ECF250A7}">
      <dgm:prSet/>
      <dgm:spPr/>
      <dgm:t>
        <a:bodyPr/>
        <a:lstStyle/>
        <a:p>
          <a:endParaRPr lang="en-US"/>
        </a:p>
      </dgm:t>
    </dgm:pt>
    <dgm:pt modelId="{BBCE54DB-E6F5-4683-94B6-91752C9B1634}">
      <dgm:prSet/>
      <dgm:spPr/>
      <dgm:t>
        <a:bodyPr/>
        <a:lstStyle/>
        <a:p>
          <a:r>
            <a:rPr lang="en-GB" baseline="0" dirty="0">
              <a:solidFill>
                <a:schemeClr val="accent1">
                  <a:lumMod val="75000"/>
                </a:schemeClr>
              </a:solidFill>
            </a:rPr>
            <a:t>Awareness of cultural and social biases</a:t>
          </a:r>
          <a:r>
            <a:rPr lang="en-GB" baseline="0" dirty="0"/>
            <a:t>.</a:t>
          </a:r>
          <a:endParaRPr lang="en-US" dirty="0"/>
        </a:p>
      </dgm:t>
    </dgm:pt>
    <dgm:pt modelId="{52F84FD8-B348-440C-8336-6CEDB3DE1856}" type="parTrans" cxnId="{02F83505-84C1-462C-99A8-6462B1D9B79E}">
      <dgm:prSet/>
      <dgm:spPr/>
      <dgm:t>
        <a:bodyPr/>
        <a:lstStyle/>
        <a:p>
          <a:endParaRPr lang="en-US"/>
        </a:p>
      </dgm:t>
    </dgm:pt>
    <dgm:pt modelId="{C6DB467B-647B-458F-94A9-8ACEE89D0A9A}" type="sibTrans" cxnId="{02F83505-84C1-462C-99A8-6462B1D9B79E}">
      <dgm:prSet/>
      <dgm:spPr/>
      <dgm:t>
        <a:bodyPr/>
        <a:lstStyle/>
        <a:p>
          <a:endParaRPr lang="en-US"/>
        </a:p>
      </dgm:t>
    </dgm:pt>
    <dgm:pt modelId="{507271E6-80B4-428F-BA86-7F87F40BA188}">
      <dgm:prSet custT="1"/>
      <dgm:spPr/>
      <dgm:t>
        <a:bodyPr/>
        <a:lstStyle/>
        <a:p>
          <a:r>
            <a:rPr lang="en-GB" sz="2800" baseline="0" dirty="0">
              <a:solidFill>
                <a:schemeClr val="accent1">
                  <a:lumMod val="75000"/>
                </a:schemeClr>
              </a:solidFill>
            </a:rPr>
            <a:t>Refers to 'reflexive awareness'</a:t>
          </a:r>
          <a:endParaRPr lang="en-US" sz="2800" dirty="0">
            <a:solidFill>
              <a:schemeClr val="accent1">
                <a:lumMod val="75000"/>
              </a:schemeClr>
            </a:solidFill>
          </a:endParaRPr>
        </a:p>
      </dgm:t>
    </dgm:pt>
    <dgm:pt modelId="{8AE900A0-8600-4EE7-81C6-FF9416081E47}" type="parTrans" cxnId="{7479E9C7-53EA-494C-ACE6-015D6D973A0D}">
      <dgm:prSet/>
      <dgm:spPr/>
      <dgm:t>
        <a:bodyPr/>
        <a:lstStyle/>
        <a:p>
          <a:endParaRPr lang="en-US"/>
        </a:p>
      </dgm:t>
    </dgm:pt>
    <dgm:pt modelId="{E2EFD507-0C06-46E3-B41F-93E5ABCD24D4}" type="sibTrans" cxnId="{7479E9C7-53EA-494C-ACE6-015D6D973A0D}">
      <dgm:prSet/>
      <dgm:spPr/>
      <dgm:t>
        <a:bodyPr/>
        <a:lstStyle/>
        <a:p>
          <a:endParaRPr lang="en-US"/>
        </a:p>
      </dgm:t>
    </dgm:pt>
    <dgm:pt modelId="{4718FE59-27E2-4CFB-9E59-5287284F8D1B}" type="pres">
      <dgm:prSet presAssocID="{5B742E30-AC80-46A7-9AAF-5676F2D8865E}" presName="cycle" presStyleCnt="0">
        <dgm:presLayoutVars>
          <dgm:dir/>
          <dgm:resizeHandles val="exact"/>
        </dgm:presLayoutVars>
      </dgm:prSet>
      <dgm:spPr/>
    </dgm:pt>
    <dgm:pt modelId="{6160849C-AD2A-476E-A45D-CBC70BBAE313}" type="pres">
      <dgm:prSet presAssocID="{743AC608-5421-475B-9E49-A748B4A9D6C1}" presName="dummy" presStyleCnt="0"/>
      <dgm:spPr/>
    </dgm:pt>
    <dgm:pt modelId="{CBC3C210-3911-47A7-B298-9BB330E7A8E7}" type="pres">
      <dgm:prSet presAssocID="{743AC608-5421-475B-9E49-A748B4A9D6C1}" presName="node" presStyleLbl="revTx" presStyleIdx="0" presStyleCnt="4" custScaleX="145256">
        <dgm:presLayoutVars>
          <dgm:bulletEnabled val="1"/>
        </dgm:presLayoutVars>
      </dgm:prSet>
      <dgm:spPr/>
    </dgm:pt>
    <dgm:pt modelId="{95C4F4B4-BEE9-41FF-BA66-9BC1C744A9B6}" type="pres">
      <dgm:prSet presAssocID="{05E8BEEC-8D9D-427A-AE87-714032935AFA}" presName="sibTrans" presStyleLbl="node1" presStyleIdx="0" presStyleCnt="4"/>
      <dgm:spPr/>
    </dgm:pt>
    <dgm:pt modelId="{164D89C8-B920-4342-8177-43432402FE8F}" type="pres">
      <dgm:prSet presAssocID="{33FDF4DF-2FFE-4DA7-A2B5-CA409BB63C96}" presName="dummy" presStyleCnt="0"/>
      <dgm:spPr/>
    </dgm:pt>
    <dgm:pt modelId="{D17FFFDC-D859-40AE-8552-B0E001055472}" type="pres">
      <dgm:prSet presAssocID="{33FDF4DF-2FFE-4DA7-A2B5-CA409BB63C96}" presName="node" presStyleLbl="revTx" presStyleIdx="1" presStyleCnt="4" custScaleX="169222">
        <dgm:presLayoutVars>
          <dgm:bulletEnabled val="1"/>
        </dgm:presLayoutVars>
      </dgm:prSet>
      <dgm:spPr/>
    </dgm:pt>
    <dgm:pt modelId="{D4B20AC0-4237-42E9-868F-3052B87E6BC8}" type="pres">
      <dgm:prSet presAssocID="{E4E3E3D8-F2EC-43CC-8A6B-DD7B34CE8EEF}" presName="sibTrans" presStyleLbl="node1" presStyleIdx="1" presStyleCnt="4"/>
      <dgm:spPr/>
    </dgm:pt>
    <dgm:pt modelId="{321A6206-B577-48FB-BB49-1F1335CBA2E7}" type="pres">
      <dgm:prSet presAssocID="{BBCE54DB-E6F5-4683-94B6-91752C9B1634}" presName="dummy" presStyleCnt="0"/>
      <dgm:spPr/>
    </dgm:pt>
    <dgm:pt modelId="{C4B5D2FC-ED28-4E12-B0A9-72BED5AC0A67}" type="pres">
      <dgm:prSet presAssocID="{BBCE54DB-E6F5-4683-94B6-91752C9B1634}" presName="node" presStyleLbl="revTx" presStyleIdx="2" presStyleCnt="4">
        <dgm:presLayoutVars>
          <dgm:bulletEnabled val="1"/>
        </dgm:presLayoutVars>
      </dgm:prSet>
      <dgm:spPr/>
    </dgm:pt>
    <dgm:pt modelId="{1627931E-CB70-4AF9-8792-833D0F38A2FA}" type="pres">
      <dgm:prSet presAssocID="{C6DB467B-647B-458F-94A9-8ACEE89D0A9A}" presName="sibTrans" presStyleLbl="node1" presStyleIdx="2" presStyleCnt="4"/>
      <dgm:spPr/>
    </dgm:pt>
    <dgm:pt modelId="{C5B0593F-3C61-4B85-B6E0-4F79928CD1A7}" type="pres">
      <dgm:prSet presAssocID="{507271E6-80B4-428F-BA86-7F87F40BA188}" presName="dummy" presStyleCnt="0"/>
      <dgm:spPr/>
    </dgm:pt>
    <dgm:pt modelId="{8FA26F7C-5620-4D51-A50C-39B0659563B9}" type="pres">
      <dgm:prSet presAssocID="{507271E6-80B4-428F-BA86-7F87F40BA188}" presName="node" presStyleLbl="revTx" presStyleIdx="3" presStyleCnt="4">
        <dgm:presLayoutVars>
          <dgm:bulletEnabled val="1"/>
        </dgm:presLayoutVars>
      </dgm:prSet>
      <dgm:spPr/>
    </dgm:pt>
    <dgm:pt modelId="{C229A07B-B5C7-4F5E-838A-08D040DA118E}" type="pres">
      <dgm:prSet presAssocID="{E2EFD507-0C06-46E3-B41F-93E5ABCD24D4}" presName="sibTrans" presStyleLbl="node1" presStyleIdx="3" presStyleCnt="4"/>
      <dgm:spPr/>
    </dgm:pt>
  </dgm:ptLst>
  <dgm:cxnLst>
    <dgm:cxn modelId="{46C1B503-3248-42C9-B5C8-9D7D79DB1CDD}" type="presOf" srcId="{C6DB467B-647B-458F-94A9-8ACEE89D0A9A}" destId="{1627931E-CB70-4AF9-8792-833D0F38A2FA}" srcOrd="0" destOrd="0" presId="urn:microsoft.com/office/officeart/2005/8/layout/cycle1"/>
    <dgm:cxn modelId="{02F83505-84C1-462C-99A8-6462B1D9B79E}" srcId="{5B742E30-AC80-46A7-9AAF-5676F2D8865E}" destId="{BBCE54DB-E6F5-4683-94B6-91752C9B1634}" srcOrd="2" destOrd="0" parTransId="{52F84FD8-B348-440C-8336-6CEDB3DE1856}" sibTransId="{C6DB467B-647B-458F-94A9-8ACEE89D0A9A}"/>
    <dgm:cxn modelId="{99686C19-92C7-4311-937B-CAC7ECF250A7}" srcId="{5B742E30-AC80-46A7-9AAF-5676F2D8865E}" destId="{33FDF4DF-2FFE-4DA7-A2B5-CA409BB63C96}" srcOrd="1" destOrd="0" parTransId="{B6146CBA-BD12-45E1-ACAE-28D64685D428}" sibTransId="{E4E3E3D8-F2EC-43CC-8A6B-DD7B34CE8EEF}"/>
    <dgm:cxn modelId="{121B0928-2EDC-407A-BE40-EFCCBDC36C62}" type="presOf" srcId="{743AC608-5421-475B-9E49-A748B4A9D6C1}" destId="{CBC3C210-3911-47A7-B298-9BB330E7A8E7}" srcOrd="0" destOrd="0" presId="urn:microsoft.com/office/officeart/2005/8/layout/cycle1"/>
    <dgm:cxn modelId="{92FFC530-C280-491F-8F65-712CC9D39313}" srcId="{5B742E30-AC80-46A7-9AAF-5676F2D8865E}" destId="{743AC608-5421-475B-9E49-A748B4A9D6C1}" srcOrd="0" destOrd="0" parTransId="{8EE95FB8-8041-4638-9521-17B38EBB5314}" sibTransId="{05E8BEEC-8D9D-427A-AE87-714032935AFA}"/>
    <dgm:cxn modelId="{A242C847-750E-4527-8C7A-3104CCCFCD9A}" type="presOf" srcId="{BBCE54DB-E6F5-4683-94B6-91752C9B1634}" destId="{C4B5D2FC-ED28-4E12-B0A9-72BED5AC0A67}" srcOrd="0" destOrd="0" presId="urn:microsoft.com/office/officeart/2005/8/layout/cycle1"/>
    <dgm:cxn modelId="{2B38AB72-3BD5-4EFB-A2E5-32CB7B1170AC}" type="presOf" srcId="{5B742E30-AC80-46A7-9AAF-5676F2D8865E}" destId="{4718FE59-27E2-4CFB-9E59-5287284F8D1B}" srcOrd="0" destOrd="0" presId="urn:microsoft.com/office/officeart/2005/8/layout/cycle1"/>
    <dgm:cxn modelId="{52E01AAA-8226-45BC-898F-92ABD896347C}" type="presOf" srcId="{05E8BEEC-8D9D-427A-AE87-714032935AFA}" destId="{95C4F4B4-BEE9-41FF-BA66-9BC1C744A9B6}" srcOrd="0" destOrd="0" presId="urn:microsoft.com/office/officeart/2005/8/layout/cycle1"/>
    <dgm:cxn modelId="{413048B0-DF2B-4693-9DA8-3AF30528CA2F}" type="presOf" srcId="{E2EFD507-0C06-46E3-B41F-93E5ABCD24D4}" destId="{C229A07B-B5C7-4F5E-838A-08D040DA118E}" srcOrd="0" destOrd="0" presId="urn:microsoft.com/office/officeart/2005/8/layout/cycle1"/>
    <dgm:cxn modelId="{7479E9C7-53EA-494C-ACE6-015D6D973A0D}" srcId="{5B742E30-AC80-46A7-9AAF-5676F2D8865E}" destId="{507271E6-80B4-428F-BA86-7F87F40BA188}" srcOrd="3" destOrd="0" parTransId="{8AE900A0-8600-4EE7-81C6-FF9416081E47}" sibTransId="{E2EFD507-0C06-46E3-B41F-93E5ABCD24D4}"/>
    <dgm:cxn modelId="{129CB8C8-0BDB-4F06-9A9E-EFF968060E93}" type="presOf" srcId="{E4E3E3D8-F2EC-43CC-8A6B-DD7B34CE8EEF}" destId="{D4B20AC0-4237-42E9-868F-3052B87E6BC8}" srcOrd="0" destOrd="0" presId="urn:microsoft.com/office/officeart/2005/8/layout/cycle1"/>
    <dgm:cxn modelId="{E54DCFF1-9546-4A81-A27C-BF2AC2C00606}" type="presOf" srcId="{507271E6-80B4-428F-BA86-7F87F40BA188}" destId="{8FA26F7C-5620-4D51-A50C-39B0659563B9}" srcOrd="0" destOrd="0" presId="urn:microsoft.com/office/officeart/2005/8/layout/cycle1"/>
    <dgm:cxn modelId="{3431E2F5-DFF6-4685-BA62-C77F4AFE53D3}" type="presOf" srcId="{33FDF4DF-2FFE-4DA7-A2B5-CA409BB63C96}" destId="{D17FFFDC-D859-40AE-8552-B0E001055472}" srcOrd="0" destOrd="0" presId="urn:microsoft.com/office/officeart/2005/8/layout/cycle1"/>
    <dgm:cxn modelId="{C1394AC8-5FC4-4650-BE63-F4FC32DAFEDA}" type="presParOf" srcId="{4718FE59-27E2-4CFB-9E59-5287284F8D1B}" destId="{6160849C-AD2A-476E-A45D-CBC70BBAE313}" srcOrd="0" destOrd="0" presId="urn:microsoft.com/office/officeart/2005/8/layout/cycle1"/>
    <dgm:cxn modelId="{F8A82D16-DC97-44DC-9C2C-18C9895E44C7}" type="presParOf" srcId="{4718FE59-27E2-4CFB-9E59-5287284F8D1B}" destId="{CBC3C210-3911-47A7-B298-9BB330E7A8E7}" srcOrd="1" destOrd="0" presId="urn:microsoft.com/office/officeart/2005/8/layout/cycle1"/>
    <dgm:cxn modelId="{6441D553-7593-4037-81C2-FBC0C330B96E}" type="presParOf" srcId="{4718FE59-27E2-4CFB-9E59-5287284F8D1B}" destId="{95C4F4B4-BEE9-41FF-BA66-9BC1C744A9B6}" srcOrd="2" destOrd="0" presId="urn:microsoft.com/office/officeart/2005/8/layout/cycle1"/>
    <dgm:cxn modelId="{F3293238-E0F5-4E2B-A594-087609AE98E8}" type="presParOf" srcId="{4718FE59-27E2-4CFB-9E59-5287284F8D1B}" destId="{164D89C8-B920-4342-8177-43432402FE8F}" srcOrd="3" destOrd="0" presId="urn:microsoft.com/office/officeart/2005/8/layout/cycle1"/>
    <dgm:cxn modelId="{086AABCD-61F3-4F6F-B686-0F2DAABDD032}" type="presParOf" srcId="{4718FE59-27E2-4CFB-9E59-5287284F8D1B}" destId="{D17FFFDC-D859-40AE-8552-B0E001055472}" srcOrd="4" destOrd="0" presId="urn:microsoft.com/office/officeart/2005/8/layout/cycle1"/>
    <dgm:cxn modelId="{F09E15F2-A809-4BD4-9AE3-FB0B9CE7C47C}" type="presParOf" srcId="{4718FE59-27E2-4CFB-9E59-5287284F8D1B}" destId="{D4B20AC0-4237-42E9-868F-3052B87E6BC8}" srcOrd="5" destOrd="0" presId="urn:microsoft.com/office/officeart/2005/8/layout/cycle1"/>
    <dgm:cxn modelId="{FACB531B-4C5D-4E00-8EAE-4A0D975B91DE}" type="presParOf" srcId="{4718FE59-27E2-4CFB-9E59-5287284F8D1B}" destId="{321A6206-B577-48FB-BB49-1F1335CBA2E7}" srcOrd="6" destOrd="0" presId="urn:microsoft.com/office/officeart/2005/8/layout/cycle1"/>
    <dgm:cxn modelId="{26FF46AB-8876-453E-B353-D66AC5BAAAB4}" type="presParOf" srcId="{4718FE59-27E2-4CFB-9E59-5287284F8D1B}" destId="{C4B5D2FC-ED28-4E12-B0A9-72BED5AC0A67}" srcOrd="7" destOrd="0" presId="urn:microsoft.com/office/officeart/2005/8/layout/cycle1"/>
    <dgm:cxn modelId="{5629FF79-4411-4D99-A2E2-8EF862DBC73C}" type="presParOf" srcId="{4718FE59-27E2-4CFB-9E59-5287284F8D1B}" destId="{1627931E-CB70-4AF9-8792-833D0F38A2FA}" srcOrd="8" destOrd="0" presId="urn:microsoft.com/office/officeart/2005/8/layout/cycle1"/>
    <dgm:cxn modelId="{AE51D7A2-AC0C-4D46-87D5-F90CABB45166}" type="presParOf" srcId="{4718FE59-27E2-4CFB-9E59-5287284F8D1B}" destId="{C5B0593F-3C61-4B85-B6E0-4F79928CD1A7}" srcOrd="9" destOrd="0" presId="urn:microsoft.com/office/officeart/2005/8/layout/cycle1"/>
    <dgm:cxn modelId="{416038E4-2933-45DA-8645-432051B4D023}" type="presParOf" srcId="{4718FE59-27E2-4CFB-9E59-5287284F8D1B}" destId="{8FA26F7C-5620-4D51-A50C-39B0659563B9}" srcOrd="10" destOrd="0" presId="urn:microsoft.com/office/officeart/2005/8/layout/cycle1"/>
    <dgm:cxn modelId="{4714953C-8B17-408A-9006-ADE7F79E1BD0}" type="presParOf" srcId="{4718FE59-27E2-4CFB-9E59-5287284F8D1B}" destId="{C229A07B-B5C7-4F5E-838A-08D040DA118E}" srcOrd="11"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B75E90C-432D-4285-8A7D-36D852D697FF}" type="doc">
      <dgm:prSet loTypeId="urn:microsoft.com/office/officeart/2005/8/layout/process1" loCatId="process" qsTypeId="urn:microsoft.com/office/officeart/2005/8/quickstyle/simple3" qsCatId="simple" csTypeId="urn:microsoft.com/office/officeart/2005/8/colors/colorful2" csCatId="colorful" phldr="1"/>
      <dgm:spPr/>
      <dgm:t>
        <a:bodyPr/>
        <a:lstStyle/>
        <a:p>
          <a:endParaRPr lang="en-US"/>
        </a:p>
      </dgm:t>
    </dgm:pt>
    <dgm:pt modelId="{5914B35C-9A87-4FBE-B86F-30E45B0612EE}">
      <dgm:prSet custT="1"/>
      <dgm:spPr>
        <a:solidFill>
          <a:schemeClr val="accent1">
            <a:lumMod val="20000"/>
            <a:lumOff val="80000"/>
          </a:schemeClr>
        </a:solidFill>
      </dgm:spPr>
      <dgm:t>
        <a:bodyPr/>
        <a:lstStyle/>
        <a:p>
          <a:r>
            <a:rPr lang="en-GB" sz="2000" baseline="0" dirty="0">
              <a:solidFill>
                <a:schemeClr val="accent1">
                  <a:lumMod val="75000"/>
                </a:schemeClr>
              </a:solidFill>
            </a:rPr>
            <a:t>Schön discusses two types of reflection:</a:t>
          </a:r>
          <a:endParaRPr lang="en-US" sz="2000" dirty="0">
            <a:solidFill>
              <a:schemeClr val="accent1">
                <a:lumMod val="75000"/>
              </a:schemeClr>
            </a:solidFill>
          </a:endParaRPr>
        </a:p>
      </dgm:t>
    </dgm:pt>
    <dgm:pt modelId="{C668A638-6071-41E4-A5CD-648B82CEA09A}" type="parTrans" cxnId="{B0C46B24-D859-4B32-B0D5-88A9C30684EA}">
      <dgm:prSet/>
      <dgm:spPr/>
      <dgm:t>
        <a:bodyPr/>
        <a:lstStyle/>
        <a:p>
          <a:endParaRPr lang="en-US"/>
        </a:p>
      </dgm:t>
    </dgm:pt>
    <dgm:pt modelId="{E6F2AD31-17BD-41D9-950E-5D9D23E793FC}" type="sibTrans" cxnId="{B0C46B24-D859-4B32-B0D5-88A9C30684EA}">
      <dgm:prSet/>
      <dgm:spPr/>
      <dgm:t>
        <a:bodyPr/>
        <a:lstStyle/>
        <a:p>
          <a:endParaRPr lang="en-US"/>
        </a:p>
      </dgm:t>
    </dgm:pt>
    <dgm:pt modelId="{18D32CD9-B5FD-4F76-893F-FEAC7CE4BD6D}">
      <dgm:prSet custT="1"/>
      <dgm:spPr>
        <a:solidFill>
          <a:schemeClr val="accent1">
            <a:lumMod val="40000"/>
            <a:lumOff val="60000"/>
          </a:schemeClr>
        </a:solidFill>
      </dgm:spPr>
      <dgm:t>
        <a:bodyPr/>
        <a:lstStyle/>
        <a:p>
          <a:r>
            <a:rPr lang="en-GB" sz="2000" baseline="0" dirty="0">
              <a:solidFill>
                <a:schemeClr val="accent1">
                  <a:lumMod val="75000"/>
                </a:schemeClr>
              </a:solidFill>
            </a:rPr>
            <a:t>Reflection-on-action and Reflection-in-action. </a:t>
          </a:r>
          <a:endParaRPr lang="en-US" sz="2000" dirty="0">
            <a:solidFill>
              <a:schemeClr val="accent1">
                <a:lumMod val="75000"/>
              </a:schemeClr>
            </a:solidFill>
          </a:endParaRPr>
        </a:p>
      </dgm:t>
    </dgm:pt>
    <dgm:pt modelId="{D42FDEE3-EB7A-4154-B1BC-32062B98CE1C}" type="parTrans" cxnId="{BC1334DB-CD4A-4D03-ADBA-6A1EB7B13FB0}">
      <dgm:prSet/>
      <dgm:spPr/>
      <dgm:t>
        <a:bodyPr/>
        <a:lstStyle/>
        <a:p>
          <a:endParaRPr lang="en-US"/>
        </a:p>
      </dgm:t>
    </dgm:pt>
    <dgm:pt modelId="{725570F7-F247-4D5B-9357-2E2070F1F823}" type="sibTrans" cxnId="{BC1334DB-CD4A-4D03-ADBA-6A1EB7B13FB0}">
      <dgm:prSet/>
      <dgm:spPr/>
      <dgm:t>
        <a:bodyPr/>
        <a:lstStyle/>
        <a:p>
          <a:endParaRPr lang="en-US"/>
        </a:p>
      </dgm:t>
    </dgm:pt>
    <dgm:pt modelId="{90720E43-269C-43E5-AFC3-9181BBD9728A}">
      <dgm:prSet/>
      <dgm:spPr>
        <a:solidFill>
          <a:schemeClr val="accent1">
            <a:lumMod val="40000"/>
            <a:lumOff val="60000"/>
          </a:schemeClr>
        </a:solidFill>
      </dgm:spPr>
      <dgm:t>
        <a:bodyPr/>
        <a:lstStyle/>
        <a:p>
          <a:r>
            <a:rPr lang="en-GB" baseline="0" dirty="0">
              <a:solidFill>
                <a:schemeClr val="accent1">
                  <a:lumMod val="75000"/>
                </a:schemeClr>
              </a:solidFill>
            </a:rPr>
            <a:t>Therapeutic work involve intense interactions,. Therefore, the practitioner is constantly engaged in a self-reflective process</a:t>
          </a:r>
          <a:r>
            <a:rPr lang="en-GB" baseline="0" dirty="0"/>
            <a:t>. </a:t>
          </a:r>
          <a:endParaRPr lang="en-US" dirty="0"/>
        </a:p>
      </dgm:t>
    </dgm:pt>
    <dgm:pt modelId="{818246C4-A418-446A-8126-35D9B16EC226}" type="parTrans" cxnId="{3A5AFF8C-C3EA-4128-94CC-436A2C0EAC5A}">
      <dgm:prSet/>
      <dgm:spPr/>
      <dgm:t>
        <a:bodyPr/>
        <a:lstStyle/>
        <a:p>
          <a:endParaRPr lang="en-US"/>
        </a:p>
      </dgm:t>
    </dgm:pt>
    <dgm:pt modelId="{733031B5-F6BA-4E0B-BEA6-A50ECD28D0C0}" type="sibTrans" cxnId="{3A5AFF8C-C3EA-4128-94CC-436A2C0EAC5A}">
      <dgm:prSet/>
      <dgm:spPr/>
      <dgm:t>
        <a:bodyPr/>
        <a:lstStyle/>
        <a:p>
          <a:endParaRPr lang="en-US"/>
        </a:p>
      </dgm:t>
    </dgm:pt>
    <dgm:pt modelId="{28B0CF63-DDB3-4701-BA3F-364D5AE80FA5}">
      <dgm:prSet custT="1"/>
      <dgm:spPr>
        <a:solidFill>
          <a:schemeClr val="accent1">
            <a:lumMod val="40000"/>
            <a:lumOff val="60000"/>
          </a:schemeClr>
        </a:solidFill>
      </dgm:spPr>
      <dgm:t>
        <a:bodyPr/>
        <a:lstStyle/>
        <a:p>
          <a:r>
            <a:rPr lang="en-GB" sz="2000" baseline="0" dirty="0">
              <a:solidFill>
                <a:schemeClr val="accent1">
                  <a:lumMod val="75000"/>
                </a:schemeClr>
              </a:solidFill>
            </a:rPr>
            <a:t>Reflection after a session – Note taking, Supervision, Personal and Professional Development.</a:t>
          </a:r>
          <a:endParaRPr lang="en-US" sz="2000" dirty="0">
            <a:solidFill>
              <a:schemeClr val="accent1">
                <a:lumMod val="75000"/>
              </a:schemeClr>
            </a:solidFill>
          </a:endParaRPr>
        </a:p>
      </dgm:t>
    </dgm:pt>
    <dgm:pt modelId="{5D381EF7-2929-4CDF-9B4E-CC7CE23071F1}" type="parTrans" cxnId="{5B7922FB-297F-48EB-BC73-F62AE9753460}">
      <dgm:prSet/>
      <dgm:spPr/>
      <dgm:t>
        <a:bodyPr/>
        <a:lstStyle/>
        <a:p>
          <a:endParaRPr lang="en-US"/>
        </a:p>
      </dgm:t>
    </dgm:pt>
    <dgm:pt modelId="{6295DA44-D8C1-46DC-895B-D757BCF62659}" type="sibTrans" cxnId="{5B7922FB-297F-48EB-BC73-F62AE9753460}">
      <dgm:prSet/>
      <dgm:spPr/>
      <dgm:t>
        <a:bodyPr/>
        <a:lstStyle/>
        <a:p>
          <a:endParaRPr lang="en-US"/>
        </a:p>
      </dgm:t>
    </dgm:pt>
    <dgm:pt modelId="{634CE1A6-A1C7-4263-A04D-A45C0239D899}" type="pres">
      <dgm:prSet presAssocID="{6B75E90C-432D-4285-8A7D-36D852D697FF}" presName="Name0" presStyleCnt="0">
        <dgm:presLayoutVars>
          <dgm:dir/>
          <dgm:resizeHandles val="exact"/>
        </dgm:presLayoutVars>
      </dgm:prSet>
      <dgm:spPr/>
    </dgm:pt>
    <dgm:pt modelId="{22F522D4-0C27-4CBB-8628-B03E2EFD0420}" type="pres">
      <dgm:prSet presAssocID="{5914B35C-9A87-4FBE-B86F-30E45B0612EE}" presName="node" presStyleLbl="node1" presStyleIdx="0" presStyleCnt="4" custLinFactNeighborX="4705" custLinFactNeighborY="404">
        <dgm:presLayoutVars>
          <dgm:bulletEnabled val="1"/>
        </dgm:presLayoutVars>
      </dgm:prSet>
      <dgm:spPr/>
    </dgm:pt>
    <dgm:pt modelId="{5672474B-C698-4AE9-B701-4E1F2639F1BB}" type="pres">
      <dgm:prSet presAssocID="{E6F2AD31-17BD-41D9-950E-5D9D23E793FC}" presName="sibTrans" presStyleLbl="sibTrans2D1" presStyleIdx="0" presStyleCnt="3"/>
      <dgm:spPr/>
    </dgm:pt>
    <dgm:pt modelId="{39C5BAAE-3F57-4A7C-9C3F-46DEB5EBF08E}" type="pres">
      <dgm:prSet presAssocID="{E6F2AD31-17BD-41D9-950E-5D9D23E793FC}" presName="connectorText" presStyleLbl="sibTrans2D1" presStyleIdx="0" presStyleCnt="3"/>
      <dgm:spPr/>
    </dgm:pt>
    <dgm:pt modelId="{33B705E1-1161-4CB0-A438-F7A1C2BC5D9E}" type="pres">
      <dgm:prSet presAssocID="{18D32CD9-B5FD-4F76-893F-FEAC7CE4BD6D}" presName="node" presStyleLbl="node1" presStyleIdx="1" presStyleCnt="4">
        <dgm:presLayoutVars>
          <dgm:bulletEnabled val="1"/>
        </dgm:presLayoutVars>
      </dgm:prSet>
      <dgm:spPr/>
    </dgm:pt>
    <dgm:pt modelId="{B9773E31-8D64-49F4-AB25-066AAEB6C74B}" type="pres">
      <dgm:prSet presAssocID="{725570F7-F247-4D5B-9357-2E2070F1F823}" presName="sibTrans" presStyleLbl="sibTrans2D1" presStyleIdx="1" presStyleCnt="3"/>
      <dgm:spPr/>
    </dgm:pt>
    <dgm:pt modelId="{EC4EA407-9F62-46A5-9332-C43C7D47AA37}" type="pres">
      <dgm:prSet presAssocID="{725570F7-F247-4D5B-9357-2E2070F1F823}" presName="connectorText" presStyleLbl="sibTrans2D1" presStyleIdx="1" presStyleCnt="3"/>
      <dgm:spPr/>
    </dgm:pt>
    <dgm:pt modelId="{9BBA3B14-29C8-493A-9A70-11D698BB8269}" type="pres">
      <dgm:prSet presAssocID="{90720E43-269C-43E5-AFC3-9181BBD9728A}" presName="node" presStyleLbl="node1" presStyleIdx="2" presStyleCnt="4">
        <dgm:presLayoutVars>
          <dgm:bulletEnabled val="1"/>
        </dgm:presLayoutVars>
      </dgm:prSet>
      <dgm:spPr/>
    </dgm:pt>
    <dgm:pt modelId="{FEBF8882-17D2-4447-9C82-961E851EE0D4}" type="pres">
      <dgm:prSet presAssocID="{733031B5-F6BA-4E0B-BEA6-A50ECD28D0C0}" presName="sibTrans" presStyleLbl="sibTrans2D1" presStyleIdx="2" presStyleCnt="3"/>
      <dgm:spPr/>
    </dgm:pt>
    <dgm:pt modelId="{62398DC3-5132-41D6-8F75-9253D944DEF1}" type="pres">
      <dgm:prSet presAssocID="{733031B5-F6BA-4E0B-BEA6-A50ECD28D0C0}" presName="connectorText" presStyleLbl="sibTrans2D1" presStyleIdx="2" presStyleCnt="3"/>
      <dgm:spPr/>
    </dgm:pt>
    <dgm:pt modelId="{C606CF5A-BC5A-442D-9278-5FEE5BB1CA0E}" type="pres">
      <dgm:prSet presAssocID="{28B0CF63-DDB3-4701-BA3F-364D5AE80FA5}" presName="node" presStyleLbl="node1" presStyleIdx="3" presStyleCnt="4">
        <dgm:presLayoutVars>
          <dgm:bulletEnabled val="1"/>
        </dgm:presLayoutVars>
      </dgm:prSet>
      <dgm:spPr/>
    </dgm:pt>
  </dgm:ptLst>
  <dgm:cxnLst>
    <dgm:cxn modelId="{0A7CF302-188C-4349-A7E6-3047D8E8EA3C}" type="presOf" srcId="{28B0CF63-DDB3-4701-BA3F-364D5AE80FA5}" destId="{C606CF5A-BC5A-442D-9278-5FEE5BB1CA0E}" srcOrd="0" destOrd="0" presId="urn:microsoft.com/office/officeart/2005/8/layout/process1"/>
    <dgm:cxn modelId="{B0C46B24-D859-4B32-B0D5-88A9C30684EA}" srcId="{6B75E90C-432D-4285-8A7D-36D852D697FF}" destId="{5914B35C-9A87-4FBE-B86F-30E45B0612EE}" srcOrd="0" destOrd="0" parTransId="{C668A638-6071-41E4-A5CD-648B82CEA09A}" sibTransId="{E6F2AD31-17BD-41D9-950E-5D9D23E793FC}"/>
    <dgm:cxn modelId="{4A584B35-E07A-4BF1-9E77-4035C2C04F9B}" type="presOf" srcId="{90720E43-269C-43E5-AFC3-9181BBD9728A}" destId="{9BBA3B14-29C8-493A-9A70-11D698BB8269}" srcOrd="0" destOrd="0" presId="urn:microsoft.com/office/officeart/2005/8/layout/process1"/>
    <dgm:cxn modelId="{E1A2F43A-E2B0-48C4-B668-FA9FDF8344BC}" type="presOf" srcId="{733031B5-F6BA-4E0B-BEA6-A50ECD28D0C0}" destId="{62398DC3-5132-41D6-8F75-9253D944DEF1}" srcOrd="1" destOrd="0" presId="urn:microsoft.com/office/officeart/2005/8/layout/process1"/>
    <dgm:cxn modelId="{EF9D4E74-239B-45C3-A530-5363429EA468}" type="presOf" srcId="{733031B5-F6BA-4E0B-BEA6-A50ECD28D0C0}" destId="{FEBF8882-17D2-4447-9C82-961E851EE0D4}" srcOrd="0" destOrd="0" presId="urn:microsoft.com/office/officeart/2005/8/layout/process1"/>
    <dgm:cxn modelId="{FBB11757-C7CF-435C-8A02-BBE2FEE8065E}" type="presOf" srcId="{5914B35C-9A87-4FBE-B86F-30E45B0612EE}" destId="{22F522D4-0C27-4CBB-8628-B03E2EFD0420}" srcOrd="0" destOrd="0" presId="urn:microsoft.com/office/officeart/2005/8/layout/process1"/>
    <dgm:cxn modelId="{76B5877D-DF29-42AC-AE47-72A572B8BE85}" type="presOf" srcId="{725570F7-F247-4D5B-9357-2E2070F1F823}" destId="{EC4EA407-9F62-46A5-9332-C43C7D47AA37}" srcOrd="1" destOrd="0" presId="urn:microsoft.com/office/officeart/2005/8/layout/process1"/>
    <dgm:cxn modelId="{55B28480-A12C-4B23-A9CE-D927FB9D44CF}" type="presOf" srcId="{E6F2AD31-17BD-41D9-950E-5D9D23E793FC}" destId="{5672474B-C698-4AE9-B701-4E1F2639F1BB}" srcOrd="0" destOrd="0" presId="urn:microsoft.com/office/officeart/2005/8/layout/process1"/>
    <dgm:cxn modelId="{3A5AFF8C-C3EA-4128-94CC-436A2C0EAC5A}" srcId="{6B75E90C-432D-4285-8A7D-36D852D697FF}" destId="{90720E43-269C-43E5-AFC3-9181BBD9728A}" srcOrd="2" destOrd="0" parTransId="{818246C4-A418-446A-8126-35D9B16EC226}" sibTransId="{733031B5-F6BA-4E0B-BEA6-A50ECD28D0C0}"/>
    <dgm:cxn modelId="{479C508E-F3E7-4FCF-9DCD-224582866B9F}" type="presOf" srcId="{E6F2AD31-17BD-41D9-950E-5D9D23E793FC}" destId="{39C5BAAE-3F57-4A7C-9C3F-46DEB5EBF08E}" srcOrd="1" destOrd="0" presId="urn:microsoft.com/office/officeart/2005/8/layout/process1"/>
    <dgm:cxn modelId="{A13752D1-8D7C-409A-B70A-9A3C9D4FB207}" type="presOf" srcId="{6B75E90C-432D-4285-8A7D-36D852D697FF}" destId="{634CE1A6-A1C7-4263-A04D-A45C0239D899}" srcOrd="0" destOrd="0" presId="urn:microsoft.com/office/officeart/2005/8/layout/process1"/>
    <dgm:cxn modelId="{BC1334DB-CD4A-4D03-ADBA-6A1EB7B13FB0}" srcId="{6B75E90C-432D-4285-8A7D-36D852D697FF}" destId="{18D32CD9-B5FD-4F76-893F-FEAC7CE4BD6D}" srcOrd="1" destOrd="0" parTransId="{D42FDEE3-EB7A-4154-B1BC-32062B98CE1C}" sibTransId="{725570F7-F247-4D5B-9357-2E2070F1F823}"/>
    <dgm:cxn modelId="{CB13CEDD-552F-49D6-9BF5-DFEAD0CEA39C}" type="presOf" srcId="{18D32CD9-B5FD-4F76-893F-FEAC7CE4BD6D}" destId="{33B705E1-1161-4CB0-A438-F7A1C2BC5D9E}" srcOrd="0" destOrd="0" presId="urn:microsoft.com/office/officeart/2005/8/layout/process1"/>
    <dgm:cxn modelId="{F6BE2CE3-4365-4DE5-96ED-2F1D91839B4D}" type="presOf" srcId="{725570F7-F247-4D5B-9357-2E2070F1F823}" destId="{B9773E31-8D64-49F4-AB25-066AAEB6C74B}" srcOrd="0" destOrd="0" presId="urn:microsoft.com/office/officeart/2005/8/layout/process1"/>
    <dgm:cxn modelId="{5B7922FB-297F-48EB-BC73-F62AE9753460}" srcId="{6B75E90C-432D-4285-8A7D-36D852D697FF}" destId="{28B0CF63-DDB3-4701-BA3F-364D5AE80FA5}" srcOrd="3" destOrd="0" parTransId="{5D381EF7-2929-4CDF-9B4E-CC7CE23071F1}" sibTransId="{6295DA44-D8C1-46DC-895B-D757BCF62659}"/>
    <dgm:cxn modelId="{9B743CEE-5531-40F0-8229-25860EA65649}" type="presParOf" srcId="{634CE1A6-A1C7-4263-A04D-A45C0239D899}" destId="{22F522D4-0C27-4CBB-8628-B03E2EFD0420}" srcOrd="0" destOrd="0" presId="urn:microsoft.com/office/officeart/2005/8/layout/process1"/>
    <dgm:cxn modelId="{C45742E0-A98F-48A5-9EEA-090A89070D50}" type="presParOf" srcId="{634CE1A6-A1C7-4263-A04D-A45C0239D899}" destId="{5672474B-C698-4AE9-B701-4E1F2639F1BB}" srcOrd="1" destOrd="0" presId="urn:microsoft.com/office/officeart/2005/8/layout/process1"/>
    <dgm:cxn modelId="{53242ADB-9B90-4BCB-9D97-99FC0A72D8AD}" type="presParOf" srcId="{5672474B-C698-4AE9-B701-4E1F2639F1BB}" destId="{39C5BAAE-3F57-4A7C-9C3F-46DEB5EBF08E}" srcOrd="0" destOrd="0" presId="urn:microsoft.com/office/officeart/2005/8/layout/process1"/>
    <dgm:cxn modelId="{1F2CD397-D590-4973-A2D3-D4E85E71E503}" type="presParOf" srcId="{634CE1A6-A1C7-4263-A04D-A45C0239D899}" destId="{33B705E1-1161-4CB0-A438-F7A1C2BC5D9E}" srcOrd="2" destOrd="0" presId="urn:microsoft.com/office/officeart/2005/8/layout/process1"/>
    <dgm:cxn modelId="{FF7F213A-A969-4242-B788-218D9A1C1AF6}" type="presParOf" srcId="{634CE1A6-A1C7-4263-A04D-A45C0239D899}" destId="{B9773E31-8D64-49F4-AB25-066AAEB6C74B}" srcOrd="3" destOrd="0" presId="urn:microsoft.com/office/officeart/2005/8/layout/process1"/>
    <dgm:cxn modelId="{627270C6-BF5A-4523-8EBA-7FECD06E414F}" type="presParOf" srcId="{B9773E31-8D64-49F4-AB25-066AAEB6C74B}" destId="{EC4EA407-9F62-46A5-9332-C43C7D47AA37}" srcOrd="0" destOrd="0" presId="urn:microsoft.com/office/officeart/2005/8/layout/process1"/>
    <dgm:cxn modelId="{6D2DF421-3E9E-4970-879E-E1AE6CD833BF}" type="presParOf" srcId="{634CE1A6-A1C7-4263-A04D-A45C0239D899}" destId="{9BBA3B14-29C8-493A-9A70-11D698BB8269}" srcOrd="4" destOrd="0" presId="urn:microsoft.com/office/officeart/2005/8/layout/process1"/>
    <dgm:cxn modelId="{0E103CB1-C16E-41D8-B55A-857DB22DD559}" type="presParOf" srcId="{634CE1A6-A1C7-4263-A04D-A45C0239D899}" destId="{FEBF8882-17D2-4447-9C82-961E851EE0D4}" srcOrd="5" destOrd="0" presId="urn:microsoft.com/office/officeart/2005/8/layout/process1"/>
    <dgm:cxn modelId="{3C1BAAAB-534E-4782-96AB-1F4E218B3397}" type="presParOf" srcId="{FEBF8882-17D2-4447-9C82-961E851EE0D4}" destId="{62398DC3-5132-41D6-8F75-9253D944DEF1}" srcOrd="0" destOrd="0" presId="urn:microsoft.com/office/officeart/2005/8/layout/process1"/>
    <dgm:cxn modelId="{D94E4751-812B-46AA-8DAA-78FCEF4CBFC3}" type="presParOf" srcId="{634CE1A6-A1C7-4263-A04D-A45C0239D899}" destId="{C606CF5A-BC5A-442D-9278-5FEE5BB1CA0E}"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3881E2-D6E8-4C28-9410-E3923C61C723}">
      <dsp:nvSpPr>
        <dsp:cNvPr id="0" name=""/>
        <dsp:cNvSpPr/>
      </dsp:nvSpPr>
      <dsp:spPr>
        <a:xfrm>
          <a:off x="531555" y="59805"/>
          <a:ext cx="1279555" cy="127955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0B3981-D22F-41B6-AABB-DD570529B20D}">
      <dsp:nvSpPr>
        <dsp:cNvPr id="0" name=""/>
        <dsp:cNvSpPr/>
      </dsp:nvSpPr>
      <dsp:spPr>
        <a:xfrm>
          <a:off x="800261" y="328511"/>
          <a:ext cx="742142" cy="742142"/>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209A2A-545F-42D6-B2CD-2C6E4EAC8BA6}">
      <dsp:nvSpPr>
        <dsp:cNvPr id="0" name=""/>
        <dsp:cNvSpPr/>
      </dsp:nvSpPr>
      <dsp:spPr>
        <a:xfrm>
          <a:off x="2085301" y="59805"/>
          <a:ext cx="3016095" cy="12795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baseline="0" dirty="0">
              <a:solidFill>
                <a:schemeClr val="accent1">
                  <a:lumMod val="75000"/>
                </a:schemeClr>
              </a:solidFill>
            </a:rPr>
            <a:t>When we engage with reflective practice, we ask ourselves questions. We question what we know, how we know, why we know.</a:t>
          </a:r>
          <a:endParaRPr lang="en-US" sz="1600" kern="1200" dirty="0">
            <a:solidFill>
              <a:schemeClr val="accent1">
                <a:lumMod val="75000"/>
              </a:schemeClr>
            </a:solidFill>
          </a:endParaRPr>
        </a:p>
      </dsp:txBody>
      <dsp:txXfrm>
        <a:off x="2085301" y="59805"/>
        <a:ext cx="3016095" cy="1279555"/>
      </dsp:txXfrm>
    </dsp:sp>
    <dsp:sp modelId="{91D2A405-2435-4BA9-9C1B-A5D8F0933E5A}">
      <dsp:nvSpPr>
        <dsp:cNvPr id="0" name=""/>
        <dsp:cNvSpPr/>
      </dsp:nvSpPr>
      <dsp:spPr>
        <a:xfrm>
          <a:off x="5626928" y="59805"/>
          <a:ext cx="1279555" cy="127955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D51989-31F7-49F6-B340-B4CE41DA2147}">
      <dsp:nvSpPr>
        <dsp:cNvPr id="0" name=""/>
        <dsp:cNvSpPr/>
      </dsp:nvSpPr>
      <dsp:spPr>
        <a:xfrm>
          <a:off x="5895635" y="328511"/>
          <a:ext cx="742142" cy="742142"/>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39398A-4B5A-4304-809D-8127AE554472}">
      <dsp:nvSpPr>
        <dsp:cNvPr id="0" name=""/>
        <dsp:cNvSpPr/>
      </dsp:nvSpPr>
      <dsp:spPr>
        <a:xfrm>
          <a:off x="7180674" y="59805"/>
          <a:ext cx="3016095" cy="12795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baseline="0" dirty="0">
              <a:solidFill>
                <a:schemeClr val="accent1">
                  <a:lumMod val="75000"/>
                </a:schemeClr>
              </a:solidFill>
            </a:rPr>
            <a:t>We examine </a:t>
          </a:r>
          <a:r>
            <a:rPr lang="en-GB" sz="1600" kern="1200" baseline="0" dirty="0" err="1">
              <a:solidFill>
                <a:schemeClr val="accent1">
                  <a:lumMod val="75000"/>
                </a:schemeClr>
              </a:solidFill>
            </a:rPr>
            <a:t>examine</a:t>
          </a:r>
          <a:r>
            <a:rPr lang="en-GB" sz="1600" kern="1200" baseline="0" dirty="0">
              <a:solidFill>
                <a:schemeClr val="accent1">
                  <a:lumMod val="75000"/>
                </a:schemeClr>
              </a:solidFill>
            </a:rPr>
            <a:t> our own sense of meaning in everything that we do.</a:t>
          </a:r>
          <a:endParaRPr lang="en-US" sz="1600" kern="1200" dirty="0">
            <a:solidFill>
              <a:schemeClr val="accent1">
                <a:lumMod val="75000"/>
              </a:schemeClr>
            </a:solidFill>
          </a:endParaRPr>
        </a:p>
      </dsp:txBody>
      <dsp:txXfrm>
        <a:off x="7180674" y="59805"/>
        <a:ext cx="3016095" cy="1279555"/>
      </dsp:txXfrm>
    </dsp:sp>
    <dsp:sp modelId="{EE123D02-0A0E-4DAA-A4A4-2D910569BFD9}">
      <dsp:nvSpPr>
        <dsp:cNvPr id="0" name=""/>
        <dsp:cNvSpPr/>
      </dsp:nvSpPr>
      <dsp:spPr>
        <a:xfrm>
          <a:off x="531555" y="1888014"/>
          <a:ext cx="1279555" cy="127955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E45BF7-15BD-46C7-9884-E9427B018875}">
      <dsp:nvSpPr>
        <dsp:cNvPr id="0" name=""/>
        <dsp:cNvSpPr/>
      </dsp:nvSpPr>
      <dsp:spPr>
        <a:xfrm>
          <a:off x="800261" y="2156721"/>
          <a:ext cx="742142" cy="742142"/>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00DDD9-BDA5-4449-AEA2-B0C76957A11E}">
      <dsp:nvSpPr>
        <dsp:cNvPr id="0" name=""/>
        <dsp:cNvSpPr/>
      </dsp:nvSpPr>
      <dsp:spPr>
        <a:xfrm>
          <a:off x="2085301" y="1888014"/>
          <a:ext cx="3016095" cy="12795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baseline="0" dirty="0">
              <a:solidFill>
                <a:schemeClr val="accent1">
                  <a:lumMod val="75000"/>
                </a:schemeClr>
              </a:solidFill>
            </a:rPr>
            <a:t>We explored metaphorical mirrors last week, we examine ourself and our practice through different lenses and process the meaning of what we see.</a:t>
          </a:r>
          <a:endParaRPr lang="en-US" sz="1600" kern="1200" dirty="0">
            <a:solidFill>
              <a:schemeClr val="accent1">
                <a:lumMod val="75000"/>
              </a:schemeClr>
            </a:solidFill>
          </a:endParaRPr>
        </a:p>
      </dsp:txBody>
      <dsp:txXfrm>
        <a:off x="2085301" y="1888014"/>
        <a:ext cx="3016095" cy="1279555"/>
      </dsp:txXfrm>
    </dsp:sp>
    <dsp:sp modelId="{25A97DEE-41E8-45F5-A8E9-0322F818FD1E}">
      <dsp:nvSpPr>
        <dsp:cNvPr id="0" name=""/>
        <dsp:cNvSpPr/>
      </dsp:nvSpPr>
      <dsp:spPr>
        <a:xfrm>
          <a:off x="5626928" y="1888014"/>
          <a:ext cx="1279555" cy="127955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217DEC-D6ED-4343-8606-662ECA97BAA4}">
      <dsp:nvSpPr>
        <dsp:cNvPr id="0" name=""/>
        <dsp:cNvSpPr/>
      </dsp:nvSpPr>
      <dsp:spPr>
        <a:xfrm>
          <a:off x="5895635" y="2156721"/>
          <a:ext cx="742142" cy="742142"/>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5F16A2-1C6A-4453-BF7C-43F6C9AA88EC}">
      <dsp:nvSpPr>
        <dsp:cNvPr id="0" name=""/>
        <dsp:cNvSpPr/>
      </dsp:nvSpPr>
      <dsp:spPr>
        <a:xfrm>
          <a:off x="7180674" y="1888014"/>
          <a:ext cx="3016095" cy="12795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baseline="0" dirty="0">
              <a:solidFill>
                <a:schemeClr val="accent1">
                  <a:lumMod val="75000"/>
                </a:schemeClr>
              </a:solidFill>
            </a:rPr>
            <a:t>Develops self-awareness and personal development</a:t>
          </a:r>
          <a:r>
            <a:rPr lang="en-GB" sz="1600" kern="1200" baseline="0" dirty="0"/>
            <a:t>.</a:t>
          </a:r>
          <a:endParaRPr lang="en-US" sz="1600" kern="1200" dirty="0"/>
        </a:p>
      </dsp:txBody>
      <dsp:txXfrm>
        <a:off x="7180674" y="1888014"/>
        <a:ext cx="3016095" cy="12795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C3C210-3911-47A7-B298-9BB330E7A8E7}">
      <dsp:nvSpPr>
        <dsp:cNvPr id="0" name=""/>
        <dsp:cNvSpPr/>
      </dsp:nvSpPr>
      <dsp:spPr>
        <a:xfrm>
          <a:off x="3057879" y="119464"/>
          <a:ext cx="2782864" cy="1915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baseline="0" dirty="0">
              <a:solidFill>
                <a:schemeClr val="accent1">
                  <a:lumMod val="75000"/>
                </a:schemeClr>
              </a:solidFill>
            </a:rPr>
            <a:t>Reflection through different lenses, Developing empathy and compassions for difference.</a:t>
          </a:r>
          <a:endParaRPr lang="en-US" sz="2400" kern="1200" dirty="0"/>
        </a:p>
      </dsp:txBody>
      <dsp:txXfrm>
        <a:off x="3057879" y="119464"/>
        <a:ext cx="2782864" cy="1915834"/>
      </dsp:txXfrm>
    </dsp:sp>
    <dsp:sp modelId="{95C4F4B4-BEE9-41FF-BA66-9BC1C744A9B6}">
      <dsp:nvSpPr>
        <dsp:cNvPr id="0" name=""/>
        <dsp:cNvSpPr/>
      </dsp:nvSpPr>
      <dsp:spPr>
        <a:xfrm>
          <a:off x="115975" y="-1382"/>
          <a:ext cx="5412100" cy="5412100"/>
        </a:xfrm>
        <a:prstGeom prst="circularArrow">
          <a:avLst>
            <a:gd name="adj1" fmla="val 6903"/>
            <a:gd name="adj2" fmla="val 465412"/>
            <a:gd name="adj3" fmla="val 549161"/>
            <a:gd name="adj4" fmla="val 20585427"/>
            <a:gd name="adj5" fmla="val 8053"/>
          </a:avLst>
        </a:prstGeom>
        <a:solidFill>
          <a:schemeClr val="accent2">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D17FFFDC-D859-40AE-8552-B0E001055472}">
      <dsp:nvSpPr>
        <dsp:cNvPr id="0" name=""/>
        <dsp:cNvSpPr/>
      </dsp:nvSpPr>
      <dsp:spPr>
        <a:xfrm>
          <a:off x="2828305" y="3374037"/>
          <a:ext cx="3242013" cy="1915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baseline="0" dirty="0">
              <a:solidFill>
                <a:schemeClr val="accent1">
                  <a:lumMod val="75000"/>
                </a:schemeClr>
              </a:solidFill>
            </a:rPr>
            <a:t>Assessing our own values, morals, assumptions.</a:t>
          </a:r>
          <a:endParaRPr lang="en-US" sz="2400" kern="1200" dirty="0">
            <a:solidFill>
              <a:schemeClr val="accent1">
                <a:lumMod val="75000"/>
              </a:schemeClr>
            </a:solidFill>
          </a:endParaRPr>
        </a:p>
      </dsp:txBody>
      <dsp:txXfrm>
        <a:off x="2828305" y="3374037"/>
        <a:ext cx="3242013" cy="1915834"/>
      </dsp:txXfrm>
    </dsp:sp>
    <dsp:sp modelId="{D4B20AC0-4237-42E9-868F-3052B87E6BC8}">
      <dsp:nvSpPr>
        <dsp:cNvPr id="0" name=""/>
        <dsp:cNvSpPr/>
      </dsp:nvSpPr>
      <dsp:spPr>
        <a:xfrm>
          <a:off x="115975" y="-1382"/>
          <a:ext cx="5412100" cy="5412100"/>
        </a:xfrm>
        <a:prstGeom prst="circularArrow">
          <a:avLst>
            <a:gd name="adj1" fmla="val 6903"/>
            <a:gd name="adj2" fmla="val 465412"/>
            <a:gd name="adj3" fmla="val 5949161"/>
            <a:gd name="adj4" fmla="val 5390619"/>
            <a:gd name="adj5" fmla="val 8053"/>
          </a:avLst>
        </a:prstGeom>
        <a:solidFill>
          <a:schemeClr val="accent3">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C4B5D2FC-ED28-4E12-B0A9-72BED5AC0A67}">
      <dsp:nvSpPr>
        <dsp:cNvPr id="0" name=""/>
        <dsp:cNvSpPr/>
      </dsp:nvSpPr>
      <dsp:spPr>
        <a:xfrm>
          <a:off x="236822" y="3374037"/>
          <a:ext cx="1915834" cy="1915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baseline="0" dirty="0">
              <a:solidFill>
                <a:schemeClr val="accent1">
                  <a:lumMod val="75000"/>
                </a:schemeClr>
              </a:solidFill>
            </a:rPr>
            <a:t>Awareness of cultural and social biases</a:t>
          </a:r>
          <a:r>
            <a:rPr lang="en-GB" sz="2400" kern="1200" baseline="0" dirty="0"/>
            <a:t>.</a:t>
          </a:r>
          <a:endParaRPr lang="en-US" sz="2400" kern="1200" dirty="0"/>
        </a:p>
      </dsp:txBody>
      <dsp:txXfrm>
        <a:off x="236822" y="3374037"/>
        <a:ext cx="1915834" cy="1915834"/>
      </dsp:txXfrm>
    </dsp:sp>
    <dsp:sp modelId="{1627931E-CB70-4AF9-8792-833D0F38A2FA}">
      <dsp:nvSpPr>
        <dsp:cNvPr id="0" name=""/>
        <dsp:cNvSpPr/>
      </dsp:nvSpPr>
      <dsp:spPr>
        <a:xfrm>
          <a:off x="115975" y="-1382"/>
          <a:ext cx="5412100" cy="5412100"/>
        </a:xfrm>
        <a:prstGeom prst="circularArrow">
          <a:avLst>
            <a:gd name="adj1" fmla="val 6903"/>
            <a:gd name="adj2" fmla="val 465412"/>
            <a:gd name="adj3" fmla="val 11349161"/>
            <a:gd name="adj4" fmla="val 9785427"/>
            <a:gd name="adj5" fmla="val 8053"/>
          </a:avLst>
        </a:prstGeom>
        <a:solidFill>
          <a:schemeClr val="accent4">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8FA26F7C-5620-4D51-A50C-39B0659563B9}">
      <dsp:nvSpPr>
        <dsp:cNvPr id="0" name=""/>
        <dsp:cNvSpPr/>
      </dsp:nvSpPr>
      <dsp:spPr>
        <a:xfrm>
          <a:off x="236822" y="119464"/>
          <a:ext cx="1915834" cy="1915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baseline="0" dirty="0">
              <a:solidFill>
                <a:schemeClr val="accent1">
                  <a:lumMod val="75000"/>
                </a:schemeClr>
              </a:solidFill>
            </a:rPr>
            <a:t>Refers to 'reflexive awareness'</a:t>
          </a:r>
          <a:endParaRPr lang="en-US" sz="2800" kern="1200" dirty="0">
            <a:solidFill>
              <a:schemeClr val="accent1">
                <a:lumMod val="75000"/>
              </a:schemeClr>
            </a:solidFill>
          </a:endParaRPr>
        </a:p>
      </dsp:txBody>
      <dsp:txXfrm>
        <a:off x="236822" y="119464"/>
        <a:ext cx="1915834" cy="1915834"/>
      </dsp:txXfrm>
    </dsp:sp>
    <dsp:sp modelId="{C229A07B-B5C7-4F5E-838A-08D040DA118E}">
      <dsp:nvSpPr>
        <dsp:cNvPr id="0" name=""/>
        <dsp:cNvSpPr/>
      </dsp:nvSpPr>
      <dsp:spPr>
        <a:xfrm>
          <a:off x="115975" y="-1382"/>
          <a:ext cx="5412100" cy="5412100"/>
        </a:xfrm>
        <a:prstGeom prst="circularArrow">
          <a:avLst>
            <a:gd name="adj1" fmla="val 6903"/>
            <a:gd name="adj2" fmla="val 465412"/>
            <a:gd name="adj3" fmla="val 16087528"/>
            <a:gd name="adj4" fmla="val 15185427"/>
            <a:gd name="adj5" fmla="val 8053"/>
          </a:avLst>
        </a:prstGeom>
        <a:solidFill>
          <a:schemeClr val="accent5">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F522D4-0C27-4CBB-8628-B03E2EFD0420}">
      <dsp:nvSpPr>
        <dsp:cNvPr id="0" name=""/>
        <dsp:cNvSpPr/>
      </dsp:nvSpPr>
      <dsp:spPr>
        <a:xfrm>
          <a:off x="43508" y="1143027"/>
          <a:ext cx="2061326" cy="2276718"/>
        </a:xfrm>
        <a:prstGeom prst="roundRect">
          <a:avLst>
            <a:gd name="adj" fmla="val 10000"/>
          </a:avLst>
        </a:prstGeom>
        <a:solidFill>
          <a:schemeClr val="accent1">
            <a:lumMod val="20000"/>
            <a:lumOff val="8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baseline="0" dirty="0">
              <a:solidFill>
                <a:schemeClr val="accent1">
                  <a:lumMod val="75000"/>
                </a:schemeClr>
              </a:solidFill>
            </a:rPr>
            <a:t>Schön discusses two types of reflection:</a:t>
          </a:r>
          <a:endParaRPr lang="en-US" sz="2000" kern="1200" dirty="0">
            <a:solidFill>
              <a:schemeClr val="accent1">
                <a:lumMod val="75000"/>
              </a:schemeClr>
            </a:solidFill>
          </a:endParaRPr>
        </a:p>
      </dsp:txBody>
      <dsp:txXfrm>
        <a:off x="103882" y="1203401"/>
        <a:ext cx="1940578" cy="2155970"/>
      </dsp:txXfrm>
    </dsp:sp>
    <dsp:sp modelId="{5672474B-C698-4AE9-B701-4E1F2639F1BB}">
      <dsp:nvSpPr>
        <dsp:cNvPr id="0" name=""/>
        <dsp:cNvSpPr/>
      </dsp:nvSpPr>
      <dsp:spPr>
        <a:xfrm rot="21588894">
          <a:off x="2301267" y="2021144"/>
          <a:ext cx="416442" cy="511208"/>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2301267" y="2123588"/>
        <a:ext cx="291509" cy="306724"/>
      </dsp:txXfrm>
    </dsp:sp>
    <dsp:sp modelId="{33B705E1-1161-4CB0-A438-F7A1C2BC5D9E}">
      <dsp:nvSpPr>
        <dsp:cNvPr id="0" name=""/>
        <dsp:cNvSpPr/>
      </dsp:nvSpPr>
      <dsp:spPr>
        <a:xfrm>
          <a:off x="2890571" y="1133829"/>
          <a:ext cx="2061326" cy="2276718"/>
        </a:xfrm>
        <a:prstGeom prst="roundRect">
          <a:avLst>
            <a:gd name="adj" fmla="val 10000"/>
          </a:avLst>
        </a:prstGeom>
        <a:solidFill>
          <a:schemeClr val="accent1">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baseline="0" dirty="0">
              <a:solidFill>
                <a:schemeClr val="accent1">
                  <a:lumMod val="75000"/>
                </a:schemeClr>
              </a:solidFill>
            </a:rPr>
            <a:t>Reflection-on-action and Reflection-in-action. </a:t>
          </a:r>
          <a:endParaRPr lang="en-US" sz="2000" kern="1200" dirty="0">
            <a:solidFill>
              <a:schemeClr val="accent1">
                <a:lumMod val="75000"/>
              </a:schemeClr>
            </a:solidFill>
          </a:endParaRPr>
        </a:p>
      </dsp:txBody>
      <dsp:txXfrm>
        <a:off x="2950945" y="1194203"/>
        <a:ext cx="1940578" cy="2155970"/>
      </dsp:txXfrm>
    </dsp:sp>
    <dsp:sp modelId="{B9773E31-8D64-49F4-AB25-066AAEB6C74B}">
      <dsp:nvSpPr>
        <dsp:cNvPr id="0" name=""/>
        <dsp:cNvSpPr/>
      </dsp:nvSpPr>
      <dsp:spPr>
        <a:xfrm>
          <a:off x="5158029" y="2016584"/>
          <a:ext cx="437001" cy="511208"/>
        </a:xfrm>
        <a:prstGeom prst="rightArrow">
          <a:avLst>
            <a:gd name="adj1" fmla="val 60000"/>
            <a:gd name="adj2" fmla="val 50000"/>
          </a:avLst>
        </a:prstGeom>
        <a:solidFill>
          <a:schemeClr val="accent2">
            <a:hueOff val="689259"/>
            <a:satOff val="12903"/>
            <a:lumOff val="-784"/>
            <a:alphaOff val="0"/>
          </a:schemeClr>
        </a:soli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5158029" y="2118826"/>
        <a:ext cx="305901" cy="306724"/>
      </dsp:txXfrm>
    </dsp:sp>
    <dsp:sp modelId="{9BBA3B14-29C8-493A-9A70-11D698BB8269}">
      <dsp:nvSpPr>
        <dsp:cNvPr id="0" name=""/>
        <dsp:cNvSpPr/>
      </dsp:nvSpPr>
      <dsp:spPr>
        <a:xfrm>
          <a:off x="5776427" y="1133829"/>
          <a:ext cx="2061326" cy="2276718"/>
        </a:xfrm>
        <a:prstGeom prst="roundRect">
          <a:avLst>
            <a:gd name="adj" fmla="val 10000"/>
          </a:avLst>
        </a:prstGeom>
        <a:solidFill>
          <a:schemeClr val="accent1">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dirty="0">
              <a:solidFill>
                <a:schemeClr val="accent1">
                  <a:lumMod val="75000"/>
                </a:schemeClr>
              </a:solidFill>
            </a:rPr>
            <a:t>Therapeutic work involve intense interactions,. Therefore, the practitioner is constantly engaged in a self-reflective process</a:t>
          </a:r>
          <a:r>
            <a:rPr lang="en-GB" sz="1800" kern="1200" baseline="0" dirty="0"/>
            <a:t>. </a:t>
          </a:r>
          <a:endParaRPr lang="en-US" sz="1800" kern="1200" dirty="0"/>
        </a:p>
      </dsp:txBody>
      <dsp:txXfrm>
        <a:off x="5836801" y="1194203"/>
        <a:ext cx="1940578" cy="2155970"/>
      </dsp:txXfrm>
    </dsp:sp>
    <dsp:sp modelId="{FEBF8882-17D2-4447-9C82-961E851EE0D4}">
      <dsp:nvSpPr>
        <dsp:cNvPr id="0" name=""/>
        <dsp:cNvSpPr/>
      </dsp:nvSpPr>
      <dsp:spPr>
        <a:xfrm>
          <a:off x="8043886" y="2016584"/>
          <a:ext cx="437001" cy="511208"/>
        </a:xfrm>
        <a:prstGeom prst="rightArrow">
          <a:avLst>
            <a:gd name="adj1" fmla="val 60000"/>
            <a:gd name="adj2" fmla="val 50000"/>
          </a:avLst>
        </a:prstGeom>
        <a:solidFill>
          <a:schemeClr val="accent2">
            <a:hueOff val="1378517"/>
            <a:satOff val="25807"/>
            <a:lumOff val="-1569"/>
            <a:alphaOff val="0"/>
          </a:schemeClr>
        </a:soli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8043886" y="2118826"/>
        <a:ext cx="305901" cy="306724"/>
      </dsp:txXfrm>
    </dsp:sp>
    <dsp:sp modelId="{C606CF5A-BC5A-442D-9278-5FEE5BB1CA0E}">
      <dsp:nvSpPr>
        <dsp:cNvPr id="0" name=""/>
        <dsp:cNvSpPr/>
      </dsp:nvSpPr>
      <dsp:spPr>
        <a:xfrm>
          <a:off x="8662284" y="1133829"/>
          <a:ext cx="2061326" cy="2276718"/>
        </a:xfrm>
        <a:prstGeom prst="roundRect">
          <a:avLst>
            <a:gd name="adj" fmla="val 10000"/>
          </a:avLst>
        </a:prstGeom>
        <a:solidFill>
          <a:schemeClr val="accent1">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baseline="0" dirty="0">
              <a:solidFill>
                <a:schemeClr val="accent1">
                  <a:lumMod val="75000"/>
                </a:schemeClr>
              </a:solidFill>
            </a:rPr>
            <a:t>Reflection after a session – Note taking, Supervision, Personal and Professional Development.</a:t>
          </a:r>
          <a:endParaRPr lang="en-US" sz="2000" kern="1200" dirty="0">
            <a:solidFill>
              <a:schemeClr val="accent1">
                <a:lumMod val="75000"/>
              </a:schemeClr>
            </a:solidFill>
          </a:endParaRPr>
        </a:p>
      </dsp:txBody>
      <dsp:txXfrm>
        <a:off x="8722658" y="1194203"/>
        <a:ext cx="1940578" cy="2155970"/>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FC82E2-3434-4F8F-B24D-E09295921497}" type="datetimeFigureOut">
              <a:rPr lang="en-US" smtClean="0"/>
              <a:t>10/21/2024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293C6C-82EA-4D9D-AA8A-69C85F2EE2B5}" type="slidenum">
              <a:rPr lang="en-US" smtClean="0"/>
              <a:t>‹#›</a:t>
            </a:fld>
            <a:endParaRPr lang="en-US" dirty="0"/>
          </a:p>
        </p:txBody>
      </p:sp>
    </p:spTree>
    <p:extLst>
      <p:ext uri="{BB962C8B-B14F-4D97-AF65-F5344CB8AC3E}">
        <p14:creationId xmlns:p14="http://schemas.microsoft.com/office/powerpoint/2010/main" val="5373262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C280CD01-7FEE-4F1F-BAE6-E5DEE5CA6A12}" type="slidenum">
              <a:rPr lang="en-GB"/>
              <a:t>6</a:t>
            </a:fld>
            <a:endParaRPr lang="en-GB"/>
          </a:p>
        </p:txBody>
      </p:sp>
    </p:spTree>
    <p:extLst>
      <p:ext uri="{BB962C8B-B14F-4D97-AF65-F5344CB8AC3E}">
        <p14:creationId xmlns:p14="http://schemas.microsoft.com/office/powerpoint/2010/main" val="8902747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Presentation, 20minutes </a:t>
            </a:r>
          </a:p>
        </p:txBody>
      </p:sp>
      <p:sp>
        <p:nvSpPr>
          <p:cNvPr id="4" name="Slide Number Placeholder 3"/>
          <p:cNvSpPr>
            <a:spLocks noGrp="1"/>
          </p:cNvSpPr>
          <p:nvPr>
            <p:ph type="sldNum" sz="quarter" idx="5"/>
          </p:nvPr>
        </p:nvSpPr>
        <p:spPr/>
        <p:txBody>
          <a:bodyPr/>
          <a:lstStyle/>
          <a:p>
            <a:fld id="{C280CD01-7FEE-4F1F-BAE6-E5DEE5CA6A12}" type="slidenum">
              <a:rPr lang="en-GB"/>
              <a:t>7</a:t>
            </a:fld>
            <a:endParaRPr lang="en-GB"/>
          </a:p>
        </p:txBody>
      </p:sp>
    </p:spTree>
    <p:extLst>
      <p:ext uri="{BB962C8B-B14F-4D97-AF65-F5344CB8AC3E}">
        <p14:creationId xmlns:p14="http://schemas.microsoft.com/office/powerpoint/2010/main" val="41697894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C280CD01-7FEE-4F1F-BAE6-E5DEE5CA6A12}" type="slidenum">
              <a:rPr lang="en-GB"/>
              <a:t>8</a:t>
            </a:fld>
            <a:endParaRPr lang="en-GB"/>
          </a:p>
        </p:txBody>
      </p:sp>
    </p:spTree>
    <p:extLst>
      <p:ext uri="{BB962C8B-B14F-4D97-AF65-F5344CB8AC3E}">
        <p14:creationId xmlns:p14="http://schemas.microsoft.com/office/powerpoint/2010/main" val="4981306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C280CD01-7FEE-4F1F-BAE6-E5DEE5CA6A12}" type="slidenum">
              <a:rPr lang="en-GB"/>
              <a:t>9</a:t>
            </a:fld>
            <a:endParaRPr lang="en-GB"/>
          </a:p>
        </p:txBody>
      </p:sp>
    </p:spTree>
    <p:extLst>
      <p:ext uri="{BB962C8B-B14F-4D97-AF65-F5344CB8AC3E}">
        <p14:creationId xmlns:p14="http://schemas.microsoft.com/office/powerpoint/2010/main" val="7838058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83A3CC77-8463-4C31-85DB-DE6A193752C0}" type="slidenum">
              <a:rPr lang="en-GB"/>
              <a:t>11</a:t>
            </a:fld>
            <a:endParaRPr lang="en-GB"/>
          </a:p>
        </p:txBody>
      </p:sp>
    </p:spTree>
    <p:extLst>
      <p:ext uri="{BB962C8B-B14F-4D97-AF65-F5344CB8AC3E}">
        <p14:creationId xmlns:p14="http://schemas.microsoft.com/office/powerpoint/2010/main" val="581307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83A3CC77-8463-4C31-85DB-DE6A193752C0}" type="slidenum">
              <a:rPr lang="en-GB"/>
              <a:t>22</a:t>
            </a:fld>
            <a:endParaRPr lang="en-GB"/>
          </a:p>
        </p:txBody>
      </p:sp>
    </p:spTree>
    <p:extLst>
      <p:ext uri="{BB962C8B-B14F-4D97-AF65-F5344CB8AC3E}">
        <p14:creationId xmlns:p14="http://schemas.microsoft.com/office/powerpoint/2010/main" val="9373979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rgbClr val="FFFFFF"/>
                </a:solidFill>
              </a:defRPr>
            </a:lvl1pPr>
          </a:lstStyle>
          <a:p>
            <a:fld id="{5539117B-1405-4997-81DF-D47685487591}" type="datetime1">
              <a:rPr lang="en-US" smtClean="0"/>
              <a:t>10/21/2024</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2A87957-4685-4AAA-AC15-17027EB8CE3B}" type="datetime1">
              <a:rPr lang="en-US" smtClean="0"/>
              <a:t>10/21/2024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FB02546-CD2F-49E1-B1D0-A834B66B5E2F}" type="datetime1">
              <a:rPr lang="en-US" smtClean="0"/>
              <a:t>10/21/2024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F7815D2-491A-4C11-867A-1AADC7361863}" type="datetime1">
              <a:rPr lang="en-US" smtClean="0"/>
              <a:t>10/21/2024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45CC7DB-A260-4317-B84F-54DF88D675D3}" type="datetime1">
              <a:rPr lang="en-US" smtClean="0"/>
              <a:t>10/21/2024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23632A5-C0DB-45B3-9A28-AA7E7B5E7621}" type="datetime1">
              <a:rPr lang="en-US" smtClean="0"/>
              <a:t>10/21/2024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F6FDAC-91B9-467F-9D59-FECADBF43D47}" type="datetime1">
              <a:rPr lang="en-US" smtClean="0"/>
              <a:t>10/21/2024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151332A-5D1A-4A68-8DC3-3FC24CFC5B34}" type="datetime1">
              <a:rPr lang="en-US" smtClean="0"/>
              <a:t>10/21/2024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D47A8BF-B3DA-48FF-989E-13589D6975D0}" type="datetime1">
              <a:rPr lang="en-US" smtClean="0"/>
              <a:t>10/21/2024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73AD327-AB58-4897-AF71-6D19B63EA53A}" type="datetime1">
              <a:rPr lang="en-US" smtClean="0"/>
              <a:t>10/21/2024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650F879-CB5E-4D5D-8720-D92DA7AE545E}" type="datetime1">
              <a:rPr lang="en-US" smtClean="0"/>
              <a:t>10/21/2024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53B4EE1E-2631-4416-BD05-4FE45075E299}" type="datetime1">
              <a:rPr lang="en-US" smtClean="0"/>
              <a:t>10/21/2024</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mailto:andrea.williams@uwtsd.ac.uk" TargetMode="External"/><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mailto:https://moodle.uwtsd.ac.uk/course/view.php?id=12876" TargetMode="Externa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63FE6F10-B3AD-4403-94CA-F51155286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21" name="Rectangle 20">
            <a:extLst>
              <a:ext uri="{FF2B5EF4-FFF2-40B4-BE49-F238E27FC236}">
                <a16:creationId xmlns:a16="http://schemas.microsoft.com/office/drawing/2014/main" id="{364D6A39-A4F7-4B00-9F42-3BC67177DB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246887"/>
            <a:ext cx="4397755" cy="637793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3" name="Straight Connector 22">
            <a:extLst>
              <a:ext uri="{FF2B5EF4-FFF2-40B4-BE49-F238E27FC236}">
                <a16:creationId xmlns:a16="http://schemas.microsoft.com/office/drawing/2014/main" id="{13553ADF-88A1-4645-B819-890CA3DF7D5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70284" y="4405863"/>
            <a:ext cx="2763075"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5" name="Rectangle 24">
            <a:extLst>
              <a:ext uri="{FF2B5EF4-FFF2-40B4-BE49-F238E27FC236}">
                <a16:creationId xmlns:a16="http://schemas.microsoft.com/office/drawing/2014/main" id="{B5D0D97D-7911-4A25-88E2-4D81FD4AB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5B9BDB7-2134-468E-9725-B904F4E364E5}"/>
              </a:ext>
            </a:extLst>
          </p:cNvPr>
          <p:cNvSpPr>
            <a:spLocks noGrp="1"/>
          </p:cNvSpPr>
          <p:nvPr>
            <p:ph type="ctrTitle"/>
          </p:nvPr>
        </p:nvSpPr>
        <p:spPr>
          <a:xfrm>
            <a:off x="8195138" y="857675"/>
            <a:ext cx="3113366" cy="3622844"/>
          </a:xfrm>
        </p:spPr>
        <p:txBody>
          <a:bodyPr>
            <a:normAutofit/>
          </a:bodyPr>
          <a:lstStyle/>
          <a:p>
            <a:r>
              <a:rPr lang="en-US" sz="3400" dirty="0"/>
              <a:t>ECCS6004: What is REFLECTIVE Practice</a:t>
            </a:r>
            <a:br>
              <a:rPr lang="en-US" sz="3400" dirty="0"/>
            </a:br>
            <a:r>
              <a:rPr lang="en-US" sz="1800" dirty="0"/>
              <a:t>Module Lead: </a:t>
            </a:r>
            <a:br>
              <a:rPr lang="en-US" sz="1800" dirty="0"/>
            </a:br>
            <a:r>
              <a:rPr lang="en-US" sz="1800" dirty="0"/>
              <a:t>Andrea Williams</a:t>
            </a:r>
          </a:p>
        </p:txBody>
      </p:sp>
      <p:pic>
        <p:nvPicPr>
          <p:cNvPr id="3" name="Picture 2">
            <a:extLst>
              <a:ext uri="{FF2B5EF4-FFF2-40B4-BE49-F238E27FC236}">
                <a16:creationId xmlns:a16="http://schemas.microsoft.com/office/drawing/2014/main" id="{93E83E81-3119-B92F-3D42-6A1823EF375F}"/>
              </a:ext>
            </a:extLst>
          </p:cNvPr>
          <p:cNvPicPr>
            <a:picLocks noChangeAspect="1"/>
          </p:cNvPicPr>
          <p:nvPr/>
        </p:nvPicPr>
        <p:blipFill>
          <a:blip r:embed="rId2"/>
          <a:srcRect t="17074" r="-2" b="9797"/>
          <a:stretch/>
        </p:blipFill>
        <p:spPr>
          <a:xfrm>
            <a:off x="872064" y="857675"/>
            <a:ext cx="6045576" cy="5140669"/>
          </a:xfrm>
          <a:prstGeom prst="rect">
            <a:avLst/>
          </a:prstGeom>
        </p:spPr>
      </p:pic>
    </p:spTree>
    <p:extLst>
      <p:ext uri="{BB962C8B-B14F-4D97-AF65-F5344CB8AC3E}">
        <p14:creationId xmlns:p14="http://schemas.microsoft.com/office/powerpoint/2010/main" val="1935269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E3DC42C2-6B58-404C-B339-2C72808A5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441783" y="609600"/>
            <a:ext cx="6693061" cy="1356360"/>
          </a:xfrm>
        </p:spPr>
        <p:txBody>
          <a:bodyPr vert="horz" lIns="91440" tIns="45720" rIns="91440" bIns="45720" rtlCol="0" anchor="ctr">
            <a:normAutofit/>
          </a:bodyPr>
          <a:lstStyle/>
          <a:p>
            <a:r>
              <a:rPr lang="en-US" sz="3100" b="1" dirty="0">
                <a:solidFill>
                  <a:srgbClr val="FFFFFF"/>
                </a:solidFill>
              </a:rPr>
              <a:t>Welcome to the ECCS6004 Reflective Skills in Counselling Module - 2024/25.</a:t>
            </a:r>
            <a:endParaRPr lang="en-US" sz="3100" dirty="0">
              <a:solidFill>
                <a:srgbClr val="FFFFFF"/>
              </a:solidFill>
            </a:endParaRPr>
          </a:p>
        </p:txBody>
      </p:sp>
      <p:pic>
        <p:nvPicPr>
          <p:cNvPr id="5" name="Content Placeholder 4"/>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53756" r="10508" b="1"/>
          <a:stretch/>
        </p:blipFill>
        <p:spPr>
          <a:xfrm>
            <a:off x="232861" y="243840"/>
            <a:ext cx="3646837" cy="6377939"/>
          </a:xfrm>
          <a:prstGeom prst="rect">
            <a:avLst/>
          </a:prstGeom>
        </p:spPr>
      </p:pic>
      <p:sp>
        <p:nvSpPr>
          <p:cNvPr id="3" name="Content Placeholder 2"/>
          <p:cNvSpPr>
            <a:spLocks noGrp="1"/>
          </p:cNvSpPr>
          <p:nvPr>
            <p:ph sz="half" idx="1"/>
          </p:nvPr>
        </p:nvSpPr>
        <p:spPr>
          <a:xfrm>
            <a:off x="4441783" y="2057400"/>
            <a:ext cx="6693061" cy="4038600"/>
          </a:xfrm>
        </p:spPr>
        <p:txBody>
          <a:bodyPr vert="horz" lIns="91440" tIns="45720" rIns="91440" bIns="45720" rtlCol="0">
            <a:normAutofit/>
          </a:bodyPr>
          <a:lstStyle/>
          <a:p>
            <a:pPr marL="45720"/>
            <a:endParaRPr lang="en-US" b="1" dirty="0">
              <a:solidFill>
                <a:srgbClr val="FFFFFF"/>
              </a:solidFill>
            </a:endParaRPr>
          </a:p>
          <a:p>
            <a:pPr marL="45720"/>
            <a:r>
              <a:rPr lang="en-US" sz="2800" b="1" dirty="0">
                <a:solidFill>
                  <a:srgbClr val="FFFFFF"/>
                </a:solidFill>
              </a:rPr>
              <a:t>Module Leader: Andrea Williams</a:t>
            </a:r>
          </a:p>
          <a:p>
            <a:pPr marL="45720"/>
            <a:r>
              <a:rPr lang="en-US" sz="2800" dirty="0">
                <a:solidFill>
                  <a:srgbClr val="FFFFFF"/>
                </a:solidFill>
              </a:rPr>
              <a:t>Email: </a:t>
            </a:r>
            <a:r>
              <a:rPr lang="en-US" sz="2800" dirty="0">
                <a:solidFill>
                  <a:srgbClr val="FFFFFF"/>
                </a:solidFill>
                <a:hlinkClick r:id="rId3"/>
              </a:rPr>
              <a:t>andrea.williams@uwtsd.ac.uk</a:t>
            </a:r>
            <a:endParaRPr lang="en-US" sz="2800" dirty="0">
              <a:solidFill>
                <a:srgbClr val="FFFFFF"/>
              </a:solidFill>
            </a:endParaRPr>
          </a:p>
          <a:p>
            <a:pPr marL="45720"/>
            <a:r>
              <a:rPr lang="en-US" sz="2800" dirty="0">
                <a:solidFill>
                  <a:srgbClr val="FFFFFF"/>
                </a:solidFill>
              </a:rPr>
              <a:t>Office Hours: Please email for an appointment</a:t>
            </a:r>
          </a:p>
          <a:p>
            <a:pPr marL="45720"/>
            <a:endParaRPr lang="en-US" sz="2800" dirty="0">
              <a:solidFill>
                <a:srgbClr val="FFFFFF"/>
              </a:solidFill>
            </a:endParaRPr>
          </a:p>
          <a:p>
            <a:pPr marL="45720"/>
            <a:endParaRPr lang="en-US" dirty="0">
              <a:solidFill>
                <a:srgbClr val="FFFFFF"/>
              </a:solidFill>
            </a:endParaRPr>
          </a:p>
        </p:txBody>
      </p:sp>
      <p:sp>
        <p:nvSpPr>
          <p:cNvPr id="14" name="Rectangle 13">
            <a:extLst>
              <a:ext uri="{FF2B5EF4-FFF2-40B4-BE49-F238E27FC236}">
                <a16:creationId xmlns:a16="http://schemas.microsoft.com/office/drawing/2014/main" id="{FCF82941-5589-49BF-B6B1-76122B2D0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3840"/>
            <a:ext cx="11724640" cy="6377939"/>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4411763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FCB3E-33BB-4563-A1AB-5B3ADA057D50}"/>
              </a:ext>
            </a:extLst>
          </p:cNvPr>
          <p:cNvSpPr>
            <a:spLocks noGrp="1"/>
          </p:cNvSpPr>
          <p:nvPr>
            <p:ph type="title"/>
          </p:nvPr>
        </p:nvSpPr>
        <p:spPr>
          <a:xfrm>
            <a:off x="1143000" y="609600"/>
            <a:ext cx="9875520" cy="509847"/>
          </a:xfrm>
        </p:spPr>
        <p:txBody>
          <a:bodyPr>
            <a:normAutofit fontScale="90000"/>
          </a:bodyPr>
          <a:lstStyle/>
          <a:p>
            <a:r>
              <a:rPr lang="en-GB" dirty="0">
                <a:solidFill>
                  <a:schemeClr val="accent1">
                    <a:lumMod val="75000"/>
                  </a:schemeClr>
                </a:solidFill>
              </a:rPr>
              <a:t>Module Learning Outcomes</a:t>
            </a:r>
          </a:p>
        </p:txBody>
      </p:sp>
      <p:sp>
        <p:nvSpPr>
          <p:cNvPr id="3" name="Content Placeholder 2">
            <a:extLst>
              <a:ext uri="{FF2B5EF4-FFF2-40B4-BE49-F238E27FC236}">
                <a16:creationId xmlns:a16="http://schemas.microsoft.com/office/drawing/2014/main" id="{EDE24DE3-6744-42E1-B12D-4849A39CE764}"/>
              </a:ext>
            </a:extLst>
          </p:cNvPr>
          <p:cNvSpPr>
            <a:spLocks noGrp="1"/>
          </p:cNvSpPr>
          <p:nvPr>
            <p:ph idx="1"/>
          </p:nvPr>
        </p:nvSpPr>
        <p:spPr>
          <a:xfrm>
            <a:off x="221673" y="1474124"/>
            <a:ext cx="11804071" cy="4965945"/>
          </a:xfrm>
        </p:spPr>
        <p:txBody>
          <a:bodyPr>
            <a:normAutofit lnSpcReduction="10000"/>
          </a:bodyPr>
          <a:lstStyle/>
          <a:p>
            <a:r>
              <a:rPr lang="en-GB" sz="2000" b="1" dirty="0">
                <a:solidFill>
                  <a:schemeClr val="accent1">
                    <a:lumMod val="75000"/>
                  </a:schemeClr>
                </a:solidFill>
                <a:effectLst/>
                <a:ea typeface="Times New Roman" panose="02020603050405020304" pitchFamily="18" charset="0"/>
              </a:rPr>
              <a:t>Upon the successful completion of this module, the student should be able to: </a:t>
            </a:r>
          </a:p>
          <a:p>
            <a:r>
              <a:rPr lang="en-GB" sz="2000" b="1" dirty="0">
                <a:solidFill>
                  <a:schemeClr val="accent1">
                    <a:lumMod val="75000"/>
                  </a:schemeClr>
                </a:solidFill>
                <a:ea typeface="Times New Roman" panose="02020603050405020304" pitchFamily="18" charset="0"/>
              </a:rPr>
              <a:t>D</a:t>
            </a:r>
            <a:r>
              <a:rPr lang="en-GB" sz="2000" b="1" dirty="0">
                <a:solidFill>
                  <a:schemeClr val="accent1">
                    <a:lumMod val="75000"/>
                  </a:schemeClr>
                </a:solidFill>
                <a:effectLst/>
                <a:ea typeface="Times New Roman" panose="02020603050405020304" pitchFamily="18" charset="0"/>
              </a:rPr>
              <a:t>emonstrate reflective and reflexive practices within the context of counselling skills, drawing upon ethical and principal values within the counselling tradition;</a:t>
            </a:r>
          </a:p>
          <a:p>
            <a:r>
              <a:rPr lang="en-GB" sz="2000" dirty="0">
                <a:solidFill>
                  <a:schemeClr val="accent1">
                    <a:lumMod val="75000"/>
                  </a:schemeClr>
                </a:solidFill>
                <a:ea typeface="Times New Roman" panose="02020603050405020304" pitchFamily="18" charset="0"/>
              </a:rPr>
              <a:t>C</a:t>
            </a:r>
            <a:r>
              <a:rPr lang="en-GB" sz="2000" dirty="0">
                <a:solidFill>
                  <a:schemeClr val="accent1">
                    <a:lumMod val="75000"/>
                  </a:schemeClr>
                </a:solidFill>
                <a:effectLst/>
                <a:ea typeface="Times New Roman" panose="02020603050405020304" pitchFamily="18" charset="0"/>
              </a:rPr>
              <a:t>ritically evaluate and apply relevant professional ethical codes of practice, including those respecting diversity, equality and anti-discriminatory practice;</a:t>
            </a:r>
          </a:p>
          <a:p>
            <a:r>
              <a:rPr lang="en-GB" sz="2000" dirty="0">
                <a:solidFill>
                  <a:schemeClr val="accent1">
                    <a:lumMod val="75000"/>
                  </a:schemeClr>
                </a:solidFill>
                <a:ea typeface="Times New Roman" panose="02020603050405020304" pitchFamily="18" charset="0"/>
              </a:rPr>
              <a:t>C</a:t>
            </a:r>
            <a:r>
              <a:rPr lang="en-GB" sz="2000" dirty="0">
                <a:solidFill>
                  <a:schemeClr val="accent1">
                    <a:lumMod val="75000"/>
                  </a:schemeClr>
                </a:solidFill>
                <a:effectLst/>
                <a:ea typeface="Times New Roman" panose="02020603050405020304" pitchFamily="18" charset="0"/>
              </a:rPr>
              <a:t>ritically reflect on own values, beliefs, attitudes and behaviour and be consciously aware of one’s own bias and unconscious bias, in relation to social context, gender, age, ethnicity, national or ethnic origin, culture, class, ability, sexual orientation, religion and beliefs;</a:t>
            </a:r>
          </a:p>
          <a:p>
            <a:r>
              <a:rPr lang="en-GB" sz="2000" b="1" dirty="0">
                <a:solidFill>
                  <a:schemeClr val="accent1">
                    <a:lumMod val="75000"/>
                  </a:schemeClr>
                </a:solidFill>
                <a:ea typeface="Times New Roman" panose="02020603050405020304" pitchFamily="18" charset="0"/>
              </a:rPr>
              <a:t>C</a:t>
            </a:r>
            <a:r>
              <a:rPr lang="en-GB" sz="2000" b="1" dirty="0">
                <a:solidFill>
                  <a:schemeClr val="accent1">
                    <a:lumMod val="75000"/>
                  </a:schemeClr>
                </a:solidFill>
                <a:effectLst/>
                <a:ea typeface="Times New Roman" panose="02020603050405020304" pitchFamily="18" charset="0"/>
              </a:rPr>
              <a:t>ritically demonstrate reflective and reflexive practices that supports professional and personal development, drawing on research-informed therapeutic responses, strategies and interventions to inform practice;</a:t>
            </a:r>
          </a:p>
          <a:p>
            <a:r>
              <a:rPr lang="en-GB" sz="2000" b="1" dirty="0">
                <a:solidFill>
                  <a:schemeClr val="accent1">
                    <a:lumMod val="75000"/>
                  </a:schemeClr>
                </a:solidFill>
                <a:ea typeface="Times New Roman" panose="02020603050405020304" pitchFamily="18" charset="0"/>
              </a:rPr>
              <a:t>R</a:t>
            </a:r>
            <a:r>
              <a:rPr lang="en-GB" sz="2000" b="1" dirty="0">
                <a:solidFill>
                  <a:schemeClr val="accent1">
                    <a:lumMod val="75000"/>
                  </a:schemeClr>
                </a:solidFill>
                <a:effectLst/>
                <a:ea typeface="Times New Roman" panose="02020603050405020304" pitchFamily="18" charset="0"/>
              </a:rPr>
              <a:t>ecognise own personal and professional strengths and limitations that may affect practice and develop appropriate self-support and self-care strategies</a:t>
            </a:r>
            <a:r>
              <a:rPr lang="en-GB" sz="2000" dirty="0">
                <a:solidFill>
                  <a:schemeClr val="accent1">
                    <a:lumMod val="75000"/>
                  </a:schemeClr>
                </a:solidFill>
                <a:effectLst/>
                <a:ea typeface="Times New Roman" panose="02020603050405020304" pitchFamily="18" charset="0"/>
              </a:rPr>
              <a:t>;</a:t>
            </a:r>
          </a:p>
          <a:p>
            <a:r>
              <a:rPr lang="en-GB" sz="2000" b="1" dirty="0">
                <a:solidFill>
                  <a:schemeClr val="accent1">
                    <a:lumMod val="75000"/>
                  </a:schemeClr>
                </a:solidFill>
                <a:ea typeface="Times New Roman" panose="02020603050405020304" pitchFamily="18" charset="0"/>
              </a:rPr>
              <a:t>T</a:t>
            </a:r>
            <a:r>
              <a:rPr lang="en-GB" sz="2000" b="1" dirty="0">
                <a:solidFill>
                  <a:schemeClr val="accent1">
                    <a:lumMod val="75000"/>
                  </a:schemeClr>
                </a:solidFill>
                <a:effectLst/>
                <a:ea typeface="Times New Roman" panose="02020603050405020304" pitchFamily="18" charset="0"/>
              </a:rPr>
              <a:t>ake responsibility for own learning and skill development and use self-reflection and self-appraisal to critically review own use of skills, personal and professional development and personal planning.</a:t>
            </a:r>
          </a:p>
          <a:p>
            <a:endParaRPr lang="en-GB" sz="2000" b="1" dirty="0">
              <a:solidFill>
                <a:schemeClr val="accent1">
                  <a:lumMod val="75000"/>
                </a:schemeClr>
              </a:solidFill>
              <a:effectLst/>
              <a:ea typeface="Times New Roman" panose="02020603050405020304" pitchFamily="18" charset="0"/>
            </a:endParaRPr>
          </a:p>
          <a:p>
            <a:endParaRPr lang="en-GB" sz="2000" b="1" dirty="0">
              <a:solidFill>
                <a:schemeClr val="accent1">
                  <a:lumMod val="75000"/>
                </a:schemeClr>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724468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2040" y="559723"/>
            <a:ext cx="9875520" cy="1356360"/>
          </a:xfrm>
        </p:spPr>
        <p:txBody>
          <a:bodyPr/>
          <a:lstStyle/>
          <a:p>
            <a:r>
              <a:rPr lang="en-GB" dirty="0"/>
              <a:t>ECCS6004 Module Assessment 2024-25</a:t>
            </a:r>
          </a:p>
        </p:txBody>
      </p:sp>
      <p:sp>
        <p:nvSpPr>
          <p:cNvPr id="3" name="Rectangle 2"/>
          <p:cNvSpPr/>
          <p:nvPr/>
        </p:nvSpPr>
        <p:spPr>
          <a:xfrm>
            <a:off x="1206732" y="2128058"/>
            <a:ext cx="45719"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lowchart: Predefined Process 4"/>
          <p:cNvSpPr/>
          <p:nvPr/>
        </p:nvSpPr>
        <p:spPr>
          <a:xfrm>
            <a:off x="1252450" y="2128058"/>
            <a:ext cx="10068099" cy="3868189"/>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accent1">
                    <a:lumMod val="20000"/>
                    <a:lumOff val="80000"/>
                  </a:schemeClr>
                </a:solidFill>
              </a:rPr>
              <a:t>Assessment Component 1</a:t>
            </a:r>
          </a:p>
          <a:p>
            <a:pPr algn="ctr"/>
            <a:r>
              <a:rPr lang="en-GB" sz="2800" b="1" dirty="0">
                <a:solidFill>
                  <a:schemeClr val="accent1">
                    <a:lumMod val="20000"/>
                    <a:lumOff val="80000"/>
                  </a:schemeClr>
                </a:solidFill>
              </a:rPr>
              <a:t>Weighting 50%</a:t>
            </a:r>
          </a:p>
          <a:p>
            <a:pPr algn="ctr"/>
            <a:endParaRPr lang="en-GB" sz="2800" b="1" dirty="0">
              <a:solidFill>
                <a:schemeClr val="accent1">
                  <a:lumMod val="20000"/>
                  <a:lumOff val="80000"/>
                </a:schemeClr>
              </a:solidFill>
            </a:endParaRPr>
          </a:p>
          <a:p>
            <a:pPr algn="ctr"/>
            <a:r>
              <a:rPr lang="en-GB" sz="2800" b="1" dirty="0">
                <a:solidFill>
                  <a:schemeClr val="accent1">
                    <a:lumMod val="20000"/>
                    <a:lumOff val="80000"/>
                  </a:schemeClr>
                </a:solidFill>
              </a:rPr>
              <a:t>Assessment Task:</a:t>
            </a:r>
          </a:p>
          <a:p>
            <a:pPr algn="ctr"/>
            <a:r>
              <a:rPr lang="en-GB" sz="2800" b="1" dirty="0">
                <a:solidFill>
                  <a:schemeClr val="accent1">
                    <a:lumMod val="20000"/>
                    <a:lumOff val="80000"/>
                  </a:schemeClr>
                </a:solidFill>
              </a:rPr>
              <a:t>Practical: Reflective Presentation </a:t>
            </a:r>
          </a:p>
          <a:p>
            <a:pPr algn="ctr"/>
            <a:r>
              <a:rPr lang="en-GB" sz="2800" b="1" dirty="0">
                <a:solidFill>
                  <a:schemeClr val="accent1">
                    <a:lumMod val="20000"/>
                    <a:lumOff val="80000"/>
                  </a:schemeClr>
                </a:solidFill>
              </a:rPr>
              <a:t>(25 minutes)</a:t>
            </a:r>
          </a:p>
          <a:p>
            <a:pPr algn="ctr"/>
            <a:r>
              <a:rPr lang="en-GB" sz="2800" b="1" dirty="0">
                <a:solidFill>
                  <a:schemeClr val="accent1">
                    <a:lumMod val="20000"/>
                    <a:lumOff val="80000"/>
                  </a:schemeClr>
                </a:solidFill>
              </a:rPr>
              <a:t>Submission Date: </a:t>
            </a:r>
          </a:p>
          <a:p>
            <a:pPr algn="ctr"/>
            <a:r>
              <a:rPr lang="en-GB" sz="2800" b="1" dirty="0">
                <a:solidFill>
                  <a:schemeClr val="accent1">
                    <a:lumMod val="20000"/>
                    <a:lumOff val="80000"/>
                  </a:schemeClr>
                </a:solidFill>
              </a:rPr>
              <a:t>11th November 2024</a:t>
            </a:r>
          </a:p>
        </p:txBody>
      </p:sp>
    </p:spTree>
    <p:extLst>
      <p:ext uri="{BB962C8B-B14F-4D97-AF65-F5344CB8AC3E}">
        <p14:creationId xmlns:p14="http://schemas.microsoft.com/office/powerpoint/2010/main" val="1244813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2040" y="559723"/>
            <a:ext cx="9875520" cy="1356360"/>
          </a:xfrm>
        </p:spPr>
        <p:txBody>
          <a:bodyPr/>
          <a:lstStyle/>
          <a:p>
            <a:r>
              <a:rPr lang="en-GB" b="1" dirty="0">
                <a:solidFill>
                  <a:schemeClr val="accent1">
                    <a:lumMod val="75000"/>
                  </a:schemeClr>
                </a:solidFill>
              </a:rPr>
              <a:t>ECCS6004 Module </a:t>
            </a:r>
            <a:r>
              <a:rPr lang="en-GB" sz="4400" b="1" dirty="0">
                <a:solidFill>
                  <a:schemeClr val="accent1">
                    <a:lumMod val="75000"/>
                  </a:schemeClr>
                </a:solidFill>
              </a:rPr>
              <a:t>Assessment Task:</a:t>
            </a:r>
            <a:br>
              <a:rPr lang="en-GB" sz="4400" b="1" dirty="0">
                <a:solidFill>
                  <a:schemeClr val="accent1">
                    <a:lumMod val="20000"/>
                    <a:lumOff val="80000"/>
                  </a:schemeClr>
                </a:solidFill>
              </a:rPr>
            </a:br>
            <a:endParaRPr lang="en-GB" dirty="0"/>
          </a:p>
        </p:txBody>
      </p:sp>
      <p:sp>
        <p:nvSpPr>
          <p:cNvPr id="3" name="Rectangle 2"/>
          <p:cNvSpPr/>
          <p:nvPr/>
        </p:nvSpPr>
        <p:spPr>
          <a:xfrm>
            <a:off x="1206732" y="2128058"/>
            <a:ext cx="45719"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lowchart: Predefined Process 4"/>
          <p:cNvSpPr/>
          <p:nvPr/>
        </p:nvSpPr>
        <p:spPr>
          <a:xfrm>
            <a:off x="1252450" y="1535084"/>
            <a:ext cx="10068099" cy="4910051"/>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accent1">
                    <a:lumMod val="20000"/>
                    <a:lumOff val="80000"/>
                  </a:schemeClr>
                </a:solidFill>
              </a:rPr>
              <a:t>Practical: Reflective Presentation </a:t>
            </a:r>
          </a:p>
          <a:p>
            <a:pPr algn="ctr"/>
            <a:r>
              <a:rPr lang="en-GB" sz="2800" b="1" dirty="0">
                <a:solidFill>
                  <a:schemeClr val="accent1">
                    <a:lumMod val="20000"/>
                    <a:lumOff val="80000"/>
                  </a:schemeClr>
                </a:solidFill>
              </a:rPr>
              <a:t>(25 minutes)</a:t>
            </a:r>
          </a:p>
          <a:p>
            <a:pPr algn="ctr"/>
            <a:r>
              <a:rPr lang="en-GB" sz="2800" b="1" dirty="0">
                <a:solidFill>
                  <a:schemeClr val="accent1">
                    <a:lumMod val="20000"/>
                    <a:lumOff val="80000"/>
                  </a:schemeClr>
                </a:solidFill>
              </a:rPr>
              <a:t>Practical: Presentation</a:t>
            </a:r>
          </a:p>
          <a:p>
            <a:pPr algn="ctr"/>
            <a:r>
              <a:rPr lang="en-GB" sz="2000" dirty="0">
                <a:solidFill>
                  <a:schemeClr val="accent1">
                    <a:lumMod val="20000"/>
                    <a:lumOff val="80000"/>
                  </a:schemeClr>
                </a:solidFill>
              </a:rPr>
              <a:t>Reflect upon a particular transition within your life that has had a significant impact on your personal development. Choose an image or metaphor that resonates with this transition and consider the impact this has on your own personal development and growing edge. </a:t>
            </a:r>
          </a:p>
          <a:p>
            <a:pPr algn="ctr"/>
            <a:endParaRPr lang="en-GB" sz="2000" b="1" dirty="0">
              <a:solidFill>
                <a:schemeClr val="accent1">
                  <a:lumMod val="20000"/>
                  <a:lumOff val="80000"/>
                </a:schemeClr>
              </a:solidFill>
            </a:endParaRPr>
          </a:p>
          <a:p>
            <a:pPr algn="ctr"/>
            <a:r>
              <a:rPr lang="en-GB" sz="2000" b="1" dirty="0">
                <a:solidFill>
                  <a:schemeClr val="accent1">
                    <a:lumMod val="20000"/>
                    <a:lumOff val="80000"/>
                  </a:schemeClr>
                </a:solidFill>
              </a:rPr>
              <a:t>Submission Date: </a:t>
            </a:r>
          </a:p>
          <a:p>
            <a:pPr algn="ctr"/>
            <a:r>
              <a:rPr lang="en-GB" sz="2000" b="1" dirty="0">
                <a:solidFill>
                  <a:schemeClr val="accent1">
                    <a:lumMod val="20000"/>
                    <a:lumOff val="80000"/>
                  </a:schemeClr>
                </a:solidFill>
              </a:rPr>
              <a:t>11th November 2024</a:t>
            </a:r>
          </a:p>
          <a:p>
            <a:pPr algn="ctr"/>
            <a:r>
              <a:rPr lang="en-GB" sz="2000" b="1" dirty="0">
                <a:solidFill>
                  <a:schemeClr val="accent1">
                    <a:lumMod val="20000"/>
                    <a:lumOff val="80000"/>
                  </a:schemeClr>
                </a:solidFill>
              </a:rPr>
              <a:t>*Slides to be submitted to Turnitin by 9:00 am</a:t>
            </a:r>
          </a:p>
          <a:p>
            <a:pPr algn="ctr"/>
            <a:r>
              <a:rPr lang="en-GB" sz="2000" b="1" dirty="0">
                <a:solidFill>
                  <a:schemeClr val="accent1">
                    <a:lumMod val="20000"/>
                    <a:lumOff val="80000"/>
                  </a:schemeClr>
                </a:solidFill>
              </a:rPr>
              <a:t>*Uploaded to MS Teams</a:t>
            </a:r>
          </a:p>
        </p:txBody>
      </p:sp>
    </p:spTree>
    <p:extLst>
      <p:ext uri="{BB962C8B-B14F-4D97-AF65-F5344CB8AC3E}">
        <p14:creationId xmlns:p14="http://schemas.microsoft.com/office/powerpoint/2010/main" val="26993327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EA949-B98B-4B9B-99E2-057304517E86}"/>
              </a:ext>
            </a:extLst>
          </p:cNvPr>
          <p:cNvSpPr>
            <a:spLocks noGrp="1"/>
          </p:cNvSpPr>
          <p:nvPr>
            <p:ph type="title"/>
          </p:nvPr>
        </p:nvSpPr>
        <p:spPr/>
        <p:txBody>
          <a:bodyPr/>
          <a:lstStyle/>
          <a:p>
            <a:r>
              <a:rPr lang="en-GB" dirty="0">
                <a:solidFill>
                  <a:schemeClr val="accent4">
                    <a:lumMod val="75000"/>
                  </a:schemeClr>
                </a:solidFill>
              </a:rPr>
              <a:t>Presentation guidelines</a:t>
            </a:r>
            <a:endParaRPr lang="en-US" dirty="0">
              <a:solidFill>
                <a:schemeClr val="accent4">
                  <a:lumMod val="75000"/>
                </a:schemeClr>
              </a:solidFill>
            </a:endParaRPr>
          </a:p>
        </p:txBody>
      </p:sp>
      <p:sp>
        <p:nvSpPr>
          <p:cNvPr id="3" name="Content Placeholder 2">
            <a:extLst>
              <a:ext uri="{FF2B5EF4-FFF2-40B4-BE49-F238E27FC236}">
                <a16:creationId xmlns:a16="http://schemas.microsoft.com/office/drawing/2014/main" id="{9AB031C6-B95D-429A-BA05-D7B977A4FB28}"/>
              </a:ext>
            </a:extLst>
          </p:cNvPr>
          <p:cNvSpPr>
            <a:spLocks noGrp="1"/>
          </p:cNvSpPr>
          <p:nvPr>
            <p:ph sz="half" idx="1"/>
          </p:nvPr>
        </p:nvSpPr>
        <p:spPr>
          <a:xfrm>
            <a:off x="1143000" y="2116975"/>
            <a:ext cx="7079566" cy="4250574"/>
          </a:xfrm>
        </p:spPr>
        <p:txBody>
          <a:bodyPr vert="horz" lIns="0" tIns="0" rIns="0" bIns="0" rtlCol="0" anchor="t">
            <a:normAutofit fontScale="92500" lnSpcReduction="10000"/>
          </a:bodyPr>
          <a:lstStyle/>
          <a:p>
            <a:r>
              <a:rPr lang="en-GB" dirty="0">
                <a:solidFill>
                  <a:schemeClr val="accent4">
                    <a:lumMod val="75000"/>
                  </a:schemeClr>
                </a:solidFill>
              </a:rPr>
              <a:t>Your growing edge is that area of your life where there is room for improvement, but you are pushing ahead and stretching the margins of that area every day. </a:t>
            </a:r>
          </a:p>
          <a:p>
            <a:r>
              <a:rPr lang="en-GB" dirty="0">
                <a:solidFill>
                  <a:schemeClr val="accent4">
                    <a:lumMod val="75000"/>
                  </a:schemeClr>
                </a:solidFill>
              </a:rPr>
              <a:t>Identify a reflective model that you can relate to and apply this to your own reflective process. </a:t>
            </a:r>
          </a:p>
          <a:p>
            <a:r>
              <a:rPr lang="en-GB" dirty="0">
                <a:solidFill>
                  <a:schemeClr val="accent4">
                    <a:lumMod val="75000"/>
                  </a:schemeClr>
                </a:solidFill>
              </a:rPr>
              <a:t>Aim to apply your understanding of the reflective models to your own reflective process. </a:t>
            </a:r>
          </a:p>
          <a:p>
            <a:r>
              <a:rPr lang="en-GB" dirty="0">
                <a:solidFill>
                  <a:schemeClr val="accent4">
                    <a:lumMod val="75000"/>
                  </a:schemeClr>
                </a:solidFill>
              </a:rPr>
              <a:t>Avoid lengthy descriptions, instead aim for a critical, analytical engagement with research</a:t>
            </a:r>
          </a:p>
          <a:p>
            <a:r>
              <a:rPr lang="en-GB" dirty="0">
                <a:solidFill>
                  <a:schemeClr val="accent4">
                    <a:lumMod val="75000"/>
                  </a:schemeClr>
                </a:solidFill>
              </a:rPr>
              <a:t>Critical thinking skills : Compare and contrast – Reflexive skills</a:t>
            </a:r>
          </a:p>
          <a:p>
            <a:r>
              <a:rPr lang="en-GB" dirty="0">
                <a:solidFill>
                  <a:schemeClr val="accent4">
                    <a:lumMod val="75000"/>
                  </a:schemeClr>
                </a:solidFill>
              </a:rPr>
              <a:t>Journal entries can be used as an example of your own understanding of reflective practice. </a:t>
            </a:r>
          </a:p>
          <a:p>
            <a:pPr marL="45720" indent="0">
              <a:buNone/>
            </a:pPr>
            <a:r>
              <a:rPr lang="en-GB" dirty="0">
                <a:solidFill>
                  <a:schemeClr val="accent4">
                    <a:lumMod val="75000"/>
                  </a:schemeClr>
                </a:solidFill>
              </a:rPr>
              <a:t> </a:t>
            </a:r>
          </a:p>
        </p:txBody>
      </p:sp>
      <p:pic>
        <p:nvPicPr>
          <p:cNvPr id="8" name="Content Placeholder 7">
            <a:extLst>
              <a:ext uri="{FF2B5EF4-FFF2-40B4-BE49-F238E27FC236}">
                <a16:creationId xmlns:a16="http://schemas.microsoft.com/office/drawing/2014/main" id="{7D16C5B8-91D4-2A68-E1DA-DE2F27AC16BD}"/>
              </a:ext>
            </a:extLst>
          </p:cNvPr>
          <p:cNvPicPr>
            <a:picLocks noGrp="1" noChangeAspect="1"/>
          </p:cNvPicPr>
          <p:nvPr>
            <p:ph sz="half" idx="2"/>
          </p:nvPr>
        </p:nvPicPr>
        <p:blipFill>
          <a:blip r:embed="rId3"/>
          <a:stretch>
            <a:fillRect/>
          </a:stretch>
        </p:blipFill>
        <p:spPr>
          <a:xfrm>
            <a:off x="8277130" y="2116975"/>
            <a:ext cx="3467687" cy="3338032"/>
          </a:xfrm>
          <a:prstGeom prst="rect">
            <a:avLst/>
          </a:prstGeom>
        </p:spPr>
      </p:pic>
    </p:spTree>
    <p:extLst>
      <p:ext uri="{BB962C8B-B14F-4D97-AF65-F5344CB8AC3E}">
        <p14:creationId xmlns:p14="http://schemas.microsoft.com/office/powerpoint/2010/main" val="30414584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DBAF6-D397-42DF-88D0-D09F23F5396A}"/>
              </a:ext>
            </a:extLst>
          </p:cNvPr>
          <p:cNvSpPr>
            <a:spLocks noGrp="1"/>
          </p:cNvSpPr>
          <p:nvPr>
            <p:ph type="title"/>
          </p:nvPr>
        </p:nvSpPr>
        <p:spPr>
          <a:xfrm>
            <a:off x="1157084" y="374427"/>
            <a:ext cx="10374517" cy="971512"/>
          </a:xfrm>
        </p:spPr>
        <p:txBody>
          <a:bodyPr anchor="ctr">
            <a:normAutofit/>
          </a:bodyPr>
          <a:lstStyle/>
          <a:p>
            <a:r>
              <a:rPr lang="en-GB" sz="3200" dirty="0">
                <a:solidFill>
                  <a:schemeClr val="accent1">
                    <a:lumMod val="50000"/>
                  </a:schemeClr>
                </a:solidFill>
              </a:rPr>
              <a:t>25-minute presentation plan</a:t>
            </a:r>
          </a:p>
        </p:txBody>
      </p:sp>
      <p:graphicFrame>
        <p:nvGraphicFramePr>
          <p:cNvPr id="4" name="Table 4">
            <a:extLst>
              <a:ext uri="{FF2B5EF4-FFF2-40B4-BE49-F238E27FC236}">
                <a16:creationId xmlns:a16="http://schemas.microsoft.com/office/drawing/2014/main" id="{47EAC417-3036-47A6-ABE7-0DC61DA29A98}"/>
              </a:ext>
            </a:extLst>
          </p:cNvPr>
          <p:cNvGraphicFramePr>
            <a:graphicFrameLocks noGrp="1"/>
          </p:cNvGraphicFramePr>
          <p:nvPr>
            <p:ph idx="1"/>
            <p:extLst>
              <p:ext uri="{D42A27DB-BD31-4B8C-83A1-F6EECF244321}">
                <p14:modId xmlns:p14="http://schemas.microsoft.com/office/powerpoint/2010/main" val="2249026768"/>
              </p:ext>
            </p:extLst>
          </p:nvPr>
        </p:nvGraphicFramePr>
        <p:xfrm>
          <a:off x="660400" y="1345938"/>
          <a:ext cx="10395806" cy="4982287"/>
        </p:xfrm>
        <a:graphic>
          <a:graphicData uri="http://schemas.openxmlformats.org/drawingml/2006/table">
            <a:tbl>
              <a:tblPr firstRow="1" bandRow="1">
                <a:tableStyleId>{8799B23B-EC83-4686-B30A-512413B5E67A}</a:tableStyleId>
              </a:tblPr>
              <a:tblGrid>
                <a:gridCol w="2371642">
                  <a:extLst>
                    <a:ext uri="{9D8B030D-6E8A-4147-A177-3AD203B41FA5}">
                      <a16:colId xmlns:a16="http://schemas.microsoft.com/office/drawing/2014/main" val="1286263194"/>
                    </a:ext>
                  </a:extLst>
                </a:gridCol>
                <a:gridCol w="8024164">
                  <a:extLst>
                    <a:ext uri="{9D8B030D-6E8A-4147-A177-3AD203B41FA5}">
                      <a16:colId xmlns:a16="http://schemas.microsoft.com/office/drawing/2014/main" val="1767151099"/>
                    </a:ext>
                  </a:extLst>
                </a:gridCol>
              </a:tblGrid>
              <a:tr h="538110">
                <a:tc>
                  <a:txBody>
                    <a:bodyPr/>
                    <a:lstStyle/>
                    <a:p>
                      <a:r>
                        <a:rPr lang="en-GB" sz="1700" dirty="0">
                          <a:solidFill>
                            <a:schemeClr val="accent4">
                              <a:lumMod val="75000"/>
                            </a:schemeClr>
                          </a:solidFill>
                        </a:rPr>
                        <a:t>Time</a:t>
                      </a:r>
                    </a:p>
                  </a:txBody>
                  <a:tcPr marL="88009" marR="88009" marT="44005" marB="44005"/>
                </a:tc>
                <a:tc>
                  <a:txBody>
                    <a:bodyPr/>
                    <a:lstStyle/>
                    <a:p>
                      <a:r>
                        <a:rPr lang="en-GB" sz="1700" dirty="0">
                          <a:solidFill>
                            <a:schemeClr val="accent4">
                              <a:lumMod val="75000"/>
                            </a:schemeClr>
                          </a:solidFill>
                        </a:rPr>
                        <a:t>Title: Reflective Presentation </a:t>
                      </a:r>
                    </a:p>
                    <a:p>
                      <a:r>
                        <a:rPr lang="en-GB" sz="1700" b="0" dirty="0">
                          <a:solidFill>
                            <a:schemeClr val="accent4">
                              <a:lumMod val="75000"/>
                            </a:schemeClr>
                          </a:solidFill>
                        </a:rPr>
                        <a:t>Include module code and title</a:t>
                      </a:r>
                    </a:p>
                    <a:p>
                      <a:r>
                        <a:rPr lang="en-GB" sz="1700" b="0" dirty="0">
                          <a:solidFill>
                            <a:schemeClr val="accent4">
                              <a:lumMod val="75000"/>
                            </a:schemeClr>
                          </a:solidFill>
                        </a:rPr>
                        <a:t>Student name and ID number</a:t>
                      </a:r>
                    </a:p>
                  </a:txBody>
                  <a:tcPr marL="88009" marR="88009" marT="44005" marB="44005"/>
                </a:tc>
                <a:extLst>
                  <a:ext uri="{0D108BD9-81ED-4DB2-BD59-A6C34878D82A}">
                    <a16:rowId xmlns:a16="http://schemas.microsoft.com/office/drawing/2014/main" val="2169499408"/>
                  </a:ext>
                </a:extLst>
              </a:tr>
              <a:tr h="942107">
                <a:tc>
                  <a:txBody>
                    <a:bodyPr/>
                    <a:lstStyle/>
                    <a:p>
                      <a:r>
                        <a:rPr lang="en-GB" sz="1700" dirty="0">
                          <a:solidFill>
                            <a:schemeClr val="accent4">
                              <a:lumMod val="75000"/>
                            </a:schemeClr>
                          </a:solidFill>
                        </a:rPr>
                        <a:t>2 mins</a:t>
                      </a:r>
                    </a:p>
                  </a:txBody>
                  <a:tcPr marL="88009" marR="88009" marT="44005" marB="44005"/>
                </a:tc>
                <a:tc>
                  <a:txBody>
                    <a:bodyPr/>
                    <a:lstStyle/>
                    <a:p>
                      <a:r>
                        <a:rPr lang="en-GB" sz="1700" b="1" dirty="0">
                          <a:solidFill>
                            <a:schemeClr val="accent4">
                              <a:lumMod val="75000"/>
                            </a:schemeClr>
                          </a:solidFill>
                        </a:rPr>
                        <a:t>Introduction</a:t>
                      </a:r>
                    </a:p>
                    <a:p>
                      <a:pPr marL="285750" lvl="0" indent="-285750">
                        <a:buFont typeface="Arial" panose="020B0604020202020204" pitchFamily="34" charset="0"/>
                        <a:buChar char="•"/>
                      </a:pPr>
                      <a:r>
                        <a:rPr lang="en-GB" sz="1700" dirty="0">
                          <a:solidFill>
                            <a:schemeClr val="accent4">
                              <a:lumMod val="75000"/>
                            </a:schemeClr>
                          </a:solidFill>
                        </a:rPr>
                        <a:t>Highlight the key points that you will be bringing into the presentation. </a:t>
                      </a:r>
                    </a:p>
                    <a:p>
                      <a:pPr marL="285750" lvl="0" indent="-285750">
                        <a:buFont typeface="Arial" panose="020B0604020202020204" pitchFamily="34" charset="0"/>
                        <a:buChar char="•"/>
                      </a:pPr>
                      <a:r>
                        <a:rPr lang="en-GB" sz="1700" dirty="0">
                          <a:solidFill>
                            <a:schemeClr val="accent4">
                              <a:lumMod val="75000"/>
                            </a:schemeClr>
                          </a:solidFill>
                        </a:rPr>
                        <a:t>In the introduction you are setting the scene for the viewer.</a:t>
                      </a:r>
                    </a:p>
                  </a:txBody>
                  <a:tcPr marL="88009" marR="88009" marT="44005" marB="44005"/>
                </a:tc>
                <a:extLst>
                  <a:ext uri="{0D108BD9-81ED-4DB2-BD59-A6C34878D82A}">
                    <a16:rowId xmlns:a16="http://schemas.microsoft.com/office/drawing/2014/main" val="2566626059"/>
                  </a:ext>
                </a:extLst>
              </a:tr>
              <a:tr h="2568760">
                <a:tc>
                  <a:txBody>
                    <a:bodyPr/>
                    <a:lstStyle/>
                    <a:p>
                      <a:r>
                        <a:rPr lang="en-GB" sz="1700" dirty="0">
                          <a:solidFill>
                            <a:schemeClr val="accent4">
                              <a:lumMod val="75000"/>
                            </a:schemeClr>
                          </a:solidFill>
                        </a:rPr>
                        <a:t>20 mins</a:t>
                      </a:r>
                    </a:p>
                  </a:txBody>
                  <a:tcPr marL="88009" marR="88009" marT="44005" marB="44005"/>
                </a:tc>
                <a:tc>
                  <a:txBody>
                    <a:bodyPr/>
                    <a:lstStyle/>
                    <a:p>
                      <a:r>
                        <a:rPr lang="en-GB" sz="1700" b="1" dirty="0">
                          <a:solidFill>
                            <a:schemeClr val="accent4">
                              <a:lumMod val="75000"/>
                            </a:schemeClr>
                          </a:solidFill>
                        </a:rPr>
                        <a:t>Main Body</a:t>
                      </a:r>
                    </a:p>
                    <a:p>
                      <a:pPr marL="285750" lvl="0" indent="-285750" algn="l">
                        <a:lnSpc>
                          <a:spcPct val="100000"/>
                        </a:lnSpc>
                        <a:spcBef>
                          <a:spcPts val="0"/>
                        </a:spcBef>
                        <a:spcAft>
                          <a:spcPts val="0"/>
                        </a:spcAft>
                        <a:buFont typeface="Arial" panose="020B0604020202020204" pitchFamily="34" charset="0"/>
                        <a:buChar char="•"/>
                      </a:pPr>
                      <a:r>
                        <a:rPr lang="en-GB" sz="1700" b="0" u="none" strike="noStrike" noProof="0" dirty="0">
                          <a:solidFill>
                            <a:schemeClr val="accent4">
                              <a:lumMod val="75000"/>
                            </a:schemeClr>
                          </a:solidFill>
                        </a:rPr>
                        <a:t>What is reflective practice and why it is important - 5 mins Theory. </a:t>
                      </a:r>
                      <a:endParaRPr lang="en-GB" sz="1700" dirty="0">
                        <a:solidFill>
                          <a:schemeClr val="accent4">
                            <a:lumMod val="75000"/>
                          </a:schemeClr>
                        </a:solidFil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dirty="0">
                          <a:solidFill>
                            <a:schemeClr val="accent4">
                              <a:lumMod val="75000"/>
                            </a:schemeClr>
                          </a:solidFill>
                          <a:effectLst/>
                          <a:latin typeface="+mn-lt"/>
                          <a:ea typeface="Times New Roman" panose="02020603050405020304" pitchFamily="18" charset="0"/>
                        </a:rPr>
                        <a:t>Reflect on your personal story and consider the journey that you have taken to reach this point in your life. 5 minutes</a:t>
                      </a:r>
                    </a:p>
                    <a:p>
                      <a:pPr marL="285750" lvl="0" indent="-285750" algn="l">
                        <a:lnSpc>
                          <a:spcPct val="100000"/>
                        </a:lnSpc>
                        <a:spcBef>
                          <a:spcPts val="0"/>
                        </a:spcBef>
                        <a:spcAft>
                          <a:spcPts val="0"/>
                        </a:spcAft>
                        <a:buFont typeface="Arial" panose="020B0604020202020204" pitchFamily="34" charset="0"/>
                        <a:buChar char="•"/>
                      </a:pPr>
                      <a:r>
                        <a:rPr lang="en-GB" sz="1700" b="0" u="none" strike="noStrike" noProof="0" dirty="0">
                          <a:solidFill>
                            <a:schemeClr val="accent4">
                              <a:lumMod val="75000"/>
                            </a:schemeClr>
                          </a:solidFill>
                        </a:rPr>
                        <a:t>Critically reflect on this personal journey and choose an image or metaphor that reflects a significant transition in your life 5 mins </a:t>
                      </a:r>
                      <a:endParaRPr lang="en-GB" sz="1700" dirty="0">
                        <a:solidFill>
                          <a:schemeClr val="accent4">
                            <a:lumMod val="75000"/>
                          </a:schemeClr>
                        </a:solidFill>
                      </a:endParaRPr>
                    </a:p>
                    <a:p>
                      <a:pPr marL="285750" lvl="0" indent="-285750">
                        <a:buFont typeface="Arial" panose="020B0604020202020204" pitchFamily="34" charset="0"/>
                        <a:buChar char="•"/>
                      </a:pPr>
                      <a:r>
                        <a:rPr lang="en-GB" sz="1700" b="0" u="none" strike="noStrike" noProof="0" dirty="0">
                          <a:solidFill>
                            <a:schemeClr val="accent4">
                              <a:lumMod val="75000"/>
                            </a:schemeClr>
                          </a:solidFill>
                        </a:rPr>
                        <a:t>Draw on own experience and aim to relate the theory to your own reflective process</a:t>
                      </a:r>
                      <a:endParaRPr lang="en-GB" sz="1700" dirty="0">
                        <a:solidFill>
                          <a:schemeClr val="accent4">
                            <a:lumMod val="75000"/>
                          </a:schemeClr>
                        </a:solidFill>
                      </a:endParaRPr>
                    </a:p>
                    <a:p>
                      <a:pPr marL="285750" lvl="0" indent="-285750">
                        <a:buFont typeface="Arial" panose="020B0604020202020204" pitchFamily="34" charset="0"/>
                        <a:buChar char="•"/>
                      </a:pPr>
                      <a:r>
                        <a:rPr lang="en-GB" sz="1700" b="0" u="none" strike="noStrike" noProof="0" dirty="0">
                          <a:solidFill>
                            <a:schemeClr val="accent4">
                              <a:lumMod val="75000"/>
                            </a:schemeClr>
                          </a:solidFill>
                        </a:rPr>
                        <a:t>Support your discussion with relevant theory and research informed literature</a:t>
                      </a:r>
                    </a:p>
                  </a:txBody>
                  <a:tcPr marL="88009" marR="88009" marT="44005" marB="44005"/>
                </a:tc>
                <a:extLst>
                  <a:ext uri="{0D108BD9-81ED-4DB2-BD59-A6C34878D82A}">
                    <a16:rowId xmlns:a16="http://schemas.microsoft.com/office/drawing/2014/main" val="1370388871"/>
                  </a:ext>
                </a:extLst>
              </a:tr>
              <a:tr h="538110">
                <a:tc>
                  <a:txBody>
                    <a:bodyPr/>
                    <a:lstStyle/>
                    <a:p>
                      <a:pPr lvl="0">
                        <a:buNone/>
                      </a:pPr>
                      <a:r>
                        <a:rPr lang="en-GB" sz="1700" dirty="0">
                          <a:solidFill>
                            <a:schemeClr val="accent4">
                              <a:lumMod val="75000"/>
                            </a:schemeClr>
                          </a:solidFill>
                        </a:rPr>
                        <a:t>2-3minutes</a:t>
                      </a:r>
                    </a:p>
                  </a:txBody>
                  <a:tcPr marL="88009" marR="88009" marT="44005" marB="44005"/>
                </a:tc>
                <a:tc>
                  <a:txBody>
                    <a:bodyPr/>
                    <a:lstStyle/>
                    <a:p>
                      <a:pPr lvl="0">
                        <a:buNone/>
                      </a:pPr>
                      <a:r>
                        <a:rPr lang="en-GB" sz="1700" b="1" dirty="0">
                          <a:solidFill>
                            <a:schemeClr val="accent4">
                              <a:lumMod val="75000"/>
                            </a:schemeClr>
                          </a:solidFill>
                        </a:rPr>
                        <a:t>Conclusion</a:t>
                      </a:r>
                      <a:r>
                        <a:rPr lang="en-GB" sz="1700" dirty="0">
                          <a:solidFill>
                            <a:schemeClr val="accent4">
                              <a:lumMod val="75000"/>
                            </a:schemeClr>
                          </a:solidFill>
                        </a:rPr>
                        <a:t>. Draw together the main points</a:t>
                      </a:r>
                    </a:p>
                    <a:p>
                      <a:pPr lvl="0">
                        <a:buNone/>
                      </a:pPr>
                      <a:r>
                        <a:rPr lang="en-GB" sz="1700" dirty="0">
                          <a:solidFill>
                            <a:schemeClr val="accent4">
                              <a:lumMod val="75000"/>
                            </a:schemeClr>
                          </a:solidFill>
                        </a:rPr>
                        <a:t>*Include Reference list and Note section</a:t>
                      </a:r>
                    </a:p>
                  </a:txBody>
                  <a:tcPr marL="88009" marR="88009" marT="44005" marB="44005"/>
                </a:tc>
                <a:extLst>
                  <a:ext uri="{0D108BD9-81ED-4DB2-BD59-A6C34878D82A}">
                    <a16:rowId xmlns:a16="http://schemas.microsoft.com/office/drawing/2014/main" val="97303478"/>
                  </a:ext>
                </a:extLst>
              </a:tr>
            </a:tbl>
          </a:graphicData>
        </a:graphic>
      </p:graphicFrame>
    </p:spTree>
    <p:extLst>
      <p:ext uri="{BB962C8B-B14F-4D97-AF65-F5344CB8AC3E}">
        <p14:creationId xmlns:p14="http://schemas.microsoft.com/office/powerpoint/2010/main" val="25063493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79CBD3C9-4E66-426D-948E-7CF477810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E9271C28-7496-4447-8541-7B39F5E94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2BEA949-B98B-4B9B-99E2-057304517E86}"/>
              </a:ext>
            </a:extLst>
          </p:cNvPr>
          <p:cNvSpPr>
            <a:spLocks noGrp="1"/>
          </p:cNvSpPr>
          <p:nvPr>
            <p:ph type="title"/>
          </p:nvPr>
        </p:nvSpPr>
        <p:spPr>
          <a:xfrm>
            <a:off x="6106704" y="609600"/>
            <a:ext cx="5364444" cy="628357"/>
          </a:xfrm>
        </p:spPr>
        <p:txBody>
          <a:bodyPr vert="horz" lIns="91440" tIns="45720" rIns="91440" bIns="45720" rtlCol="0" anchor="ctr">
            <a:normAutofit fontScale="90000"/>
          </a:bodyPr>
          <a:lstStyle/>
          <a:p>
            <a:r>
              <a:rPr lang="en-US" dirty="0"/>
              <a:t>Presentation guidelines</a:t>
            </a:r>
          </a:p>
        </p:txBody>
      </p:sp>
      <p:pic>
        <p:nvPicPr>
          <p:cNvPr id="5" name="Content Placeholder 4">
            <a:extLst>
              <a:ext uri="{FF2B5EF4-FFF2-40B4-BE49-F238E27FC236}">
                <a16:creationId xmlns:a16="http://schemas.microsoft.com/office/drawing/2014/main" id="{60B36B57-2961-1946-1E9D-89A350BF0C3B}"/>
              </a:ext>
            </a:extLst>
          </p:cNvPr>
          <p:cNvPicPr>
            <a:picLocks noGrp="1" noChangeAspect="1"/>
          </p:cNvPicPr>
          <p:nvPr>
            <p:ph sz="half" idx="2"/>
          </p:nvPr>
        </p:nvPicPr>
        <p:blipFill>
          <a:blip r:embed="rId3"/>
          <a:srcRect l="23878" r="20725" b="2"/>
          <a:stretch/>
        </p:blipFill>
        <p:spPr>
          <a:xfrm>
            <a:off x="519047" y="1413091"/>
            <a:ext cx="4593715" cy="4353394"/>
          </a:xfrm>
          <a:prstGeom prst="rect">
            <a:avLst/>
          </a:prstGeom>
        </p:spPr>
      </p:pic>
      <p:sp>
        <p:nvSpPr>
          <p:cNvPr id="3" name="Content Placeholder 2">
            <a:extLst>
              <a:ext uri="{FF2B5EF4-FFF2-40B4-BE49-F238E27FC236}">
                <a16:creationId xmlns:a16="http://schemas.microsoft.com/office/drawing/2014/main" id="{9AB031C6-B95D-429A-BA05-D7B977A4FB28}"/>
              </a:ext>
            </a:extLst>
          </p:cNvPr>
          <p:cNvSpPr>
            <a:spLocks noGrp="1"/>
          </p:cNvSpPr>
          <p:nvPr>
            <p:ph sz="half" idx="1"/>
          </p:nvPr>
        </p:nvSpPr>
        <p:spPr>
          <a:xfrm>
            <a:off x="5162843" y="1610751"/>
            <a:ext cx="6843018" cy="5003409"/>
          </a:xfrm>
        </p:spPr>
        <p:txBody>
          <a:bodyPr vert="horz" lIns="91440" tIns="45720" rIns="91440" bIns="45720" rtlCol="0">
            <a:normAutofit lnSpcReduction="10000"/>
          </a:bodyPr>
          <a:lstStyle/>
          <a:p>
            <a:r>
              <a:rPr lang="en-US" sz="2800" dirty="0">
                <a:solidFill>
                  <a:schemeClr val="accent4">
                    <a:lumMod val="75000"/>
                  </a:schemeClr>
                </a:solidFill>
              </a:rPr>
              <a:t>All sources and images should be referenced accurately using Harvard referencing conventions</a:t>
            </a:r>
          </a:p>
          <a:p>
            <a:r>
              <a:rPr lang="en-US" sz="2800" dirty="0">
                <a:solidFill>
                  <a:schemeClr val="accent4">
                    <a:lumMod val="75000"/>
                  </a:schemeClr>
                </a:solidFill>
              </a:rPr>
              <a:t>Pexel.com and Pixabay.com are both good websites for providing copyright free images</a:t>
            </a:r>
          </a:p>
          <a:p>
            <a:r>
              <a:rPr lang="en-GB" sz="2800" dirty="0">
                <a:solidFill>
                  <a:schemeClr val="accent4">
                    <a:lumMod val="75000"/>
                  </a:schemeClr>
                </a:solidFill>
              </a:rPr>
              <a:t>Refer to core texts and relevant academic literature. Avoid relying solely on websites for research. </a:t>
            </a:r>
          </a:p>
          <a:p>
            <a:r>
              <a:rPr lang="en-GB" sz="2800" dirty="0">
                <a:solidFill>
                  <a:schemeClr val="accent4">
                    <a:lumMod val="75000"/>
                  </a:schemeClr>
                </a:solidFill>
              </a:rPr>
              <a:t>Consider the academic credibility, relevance, authority and reliability of websites used.</a:t>
            </a:r>
            <a:endParaRPr lang="en-US" sz="2800" dirty="0">
              <a:solidFill>
                <a:schemeClr val="accent4">
                  <a:lumMod val="75000"/>
                </a:schemeClr>
              </a:solidFill>
            </a:endParaRPr>
          </a:p>
        </p:txBody>
      </p:sp>
    </p:spTree>
    <p:extLst>
      <p:ext uri="{BB962C8B-B14F-4D97-AF65-F5344CB8AC3E}">
        <p14:creationId xmlns:p14="http://schemas.microsoft.com/office/powerpoint/2010/main" val="13216938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79CBD3C9-4E66-426D-948E-7CF477810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E9271C28-7496-4447-8541-7B39F5E94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2BEA949-B98B-4B9B-99E2-057304517E86}"/>
              </a:ext>
            </a:extLst>
          </p:cNvPr>
          <p:cNvSpPr>
            <a:spLocks noGrp="1"/>
          </p:cNvSpPr>
          <p:nvPr>
            <p:ph type="title"/>
          </p:nvPr>
        </p:nvSpPr>
        <p:spPr>
          <a:xfrm>
            <a:off x="6106704" y="609600"/>
            <a:ext cx="5364444" cy="628357"/>
          </a:xfrm>
        </p:spPr>
        <p:txBody>
          <a:bodyPr vert="horz" lIns="91440" tIns="45720" rIns="91440" bIns="45720" rtlCol="0" anchor="ctr">
            <a:normAutofit fontScale="90000"/>
          </a:bodyPr>
          <a:lstStyle/>
          <a:p>
            <a:r>
              <a:rPr lang="en-US" dirty="0"/>
              <a:t>Presentation guidelines</a:t>
            </a:r>
          </a:p>
        </p:txBody>
      </p:sp>
      <p:pic>
        <p:nvPicPr>
          <p:cNvPr id="5" name="Content Placeholder 4">
            <a:extLst>
              <a:ext uri="{FF2B5EF4-FFF2-40B4-BE49-F238E27FC236}">
                <a16:creationId xmlns:a16="http://schemas.microsoft.com/office/drawing/2014/main" id="{60B36B57-2961-1946-1E9D-89A350BF0C3B}"/>
              </a:ext>
            </a:extLst>
          </p:cNvPr>
          <p:cNvPicPr>
            <a:picLocks noGrp="1" noChangeAspect="1"/>
          </p:cNvPicPr>
          <p:nvPr>
            <p:ph sz="half" idx="2"/>
          </p:nvPr>
        </p:nvPicPr>
        <p:blipFill>
          <a:blip r:embed="rId3"/>
          <a:srcRect l="23878" r="20725" b="2"/>
          <a:stretch/>
        </p:blipFill>
        <p:spPr>
          <a:xfrm>
            <a:off x="519047" y="1413091"/>
            <a:ext cx="4593715" cy="4353394"/>
          </a:xfrm>
          <a:prstGeom prst="rect">
            <a:avLst/>
          </a:prstGeom>
        </p:spPr>
      </p:pic>
      <p:sp>
        <p:nvSpPr>
          <p:cNvPr id="3" name="Content Placeholder 2">
            <a:extLst>
              <a:ext uri="{FF2B5EF4-FFF2-40B4-BE49-F238E27FC236}">
                <a16:creationId xmlns:a16="http://schemas.microsoft.com/office/drawing/2014/main" id="{9AB031C6-B95D-429A-BA05-D7B977A4FB28}"/>
              </a:ext>
            </a:extLst>
          </p:cNvPr>
          <p:cNvSpPr>
            <a:spLocks noGrp="1"/>
          </p:cNvSpPr>
          <p:nvPr>
            <p:ph sz="half" idx="1"/>
          </p:nvPr>
        </p:nvSpPr>
        <p:spPr>
          <a:xfrm>
            <a:off x="5162843" y="1610751"/>
            <a:ext cx="6843018" cy="5003409"/>
          </a:xfrm>
        </p:spPr>
        <p:txBody>
          <a:bodyPr vert="horz" lIns="91440" tIns="45720" rIns="91440" bIns="45720" rtlCol="0">
            <a:normAutofit/>
          </a:bodyPr>
          <a:lstStyle/>
          <a:p>
            <a:r>
              <a:rPr lang="en-GB" sz="2800" dirty="0">
                <a:solidFill>
                  <a:schemeClr val="accent4">
                    <a:lumMod val="75000"/>
                  </a:schemeClr>
                </a:solidFill>
              </a:rPr>
              <a:t> Aim for a balance of both images and text</a:t>
            </a:r>
          </a:p>
          <a:p>
            <a:r>
              <a:rPr lang="en-US" sz="2800" dirty="0">
                <a:solidFill>
                  <a:schemeClr val="accent4">
                    <a:lumMod val="75000"/>
                  </a:schemeClr>
                </a:solidFill>
              </a:rPr>
              <a:t>Don't over-fill slides, the less cluttered the better.</a:t>
            </a:r>
          </a:p>
          <a:p>
            <a:r>
              <a:rPr lang="en-US" sz="2800" dirty="0" err="1">
                <a:solidFill>
                  <a:schemeClr val="accent4">
                    <a:lumMod val="75000"/>
                  </a:schemeClr>
                </a:solidFill>
              </a:rPr>
              <a:t>Personalise</a:t>
            </a:r>
            <a:r>
              <a:rPr lang="en-US" sz="2800" dirty="0">
                <a:solidFill>
                  <a:schemeClr val="accent4">
                    <a:lumMod val="75000"/>
                  </a:schemeClr>
                </a:solidFill>
              </a:rPr>
              <a:t> slides, make them relevant to your discussion</a:t>
            </a:r>
          </a:p>
          <a:p>
            <a:r>
              <a:rPr lang="en-US" sz="2800" dirty="0">
                <a:solidFill>
                  <a:schemeClr val="accent4">
                    <a:lumMod val="75000"/>
                  </a:schemeClr>
                </a:solidFill>
              </a:rPr>
              <a:t>Be genuine, try to bring the real you into the slides, rather than reading directly from slides/ notes.</a:t>
            </a:r>
          </a:p>
          <a:p>
            <a:r>
              <a:rPr lang="en-US" sz="2800" dirty="0">
                <a:solidFill>
                  <a:schemeClr val="accent4">
                    <a:lumMod val="75000"/>
                  </a:schemeClr>
                </a:solidFill>
              </a:rPr>
              <a:t> Notes section -Include your notes at the end of the slides.</a:t>
            </a:r>
          </a:p>
        </p:txBody>
      </p:sp>
    </p:spTree>
    <p:extLst>
      <p:ext uri="{BB962C8B-B14F-4D97-AF65-F5344CB8AC3E}">
        <p14:creationId xmlns:p14="http://schemas.microsoft.com/office/powerpoint/2010/main" val="30481337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E01490A-DD16-5662-1901-D29504148738}"/>
              </a:ext>
            </a:extLst>
          </p:cNvPr>
          <p:cNvSpPr>
            <a:spLocks noGrp="1"/>
          </p:cNvSpPr>
          <p:nvPr>
            <p:ph type="title"/>
          </p:nvPr>
        </p:nvSpPr>
        <p:spPr/>
        <p:txBody>
          <a:bodyPr/>
          <a:lstStyle/>
          <a:p>
            <a:r>
              <a:rPr lang="en-GB" b="1" dirty="0"/>
              <a:t>MS Teams</a:t>
            </a:r>
          </a:p>
        </p:txBody>
      </p:sp>
      <p:sp>
        <p:nvSpPr>
          <p:cNvPr id="5" name="Content Placeholder 4">
            <a:extLst>
              <a:ext uri="{FF2B5EF4-FFF2-40B4-BE49-F238E27FC236}">
                <a16:creationId xmlns:a16="http://schemas.microsoft.com/office/drawing/2014/main" id="{EAFDD5A4-D8CB-31A6-50FB-1B9BBAD4BB46}"/>
              </a:ext>
            </a:extLst>
          </p:cNvPr>
          <p:cNvSpPr>
            <a:spLocks noGrp="1"/>
          </p:cNvSpPr>
          <p:nvPr>
            <p:ph sz="half" idx="1"/>
          </p:nvPr>
        </p:nvSpPr>
        <p:spPr/>
        <p:txBody>
          <a:bodyPr/>
          <a:lstStyle/>
          <a:p>
            <a:r>
              <a:rPr lang="en-GB" b="1" dirty="0"/>
              <a:t>Upload power point presentations to MS Teams &gt; Files &gt; Presentation Folder</a:t>
            </a:r>
          </a:p>
          <a:p>
            <a:r>
              <a:rPr lang="en-GB" b="1" dirty="0"/>
              <a:t>Meet on Teams and practice</a:t>
            </a:r>
          </a:p>
          <a:p>
            <a:r>
              <a:rPr lang="en-GB" b="1" dirty="0"/>
              <a:t>Presentations times will be posted on Moodle</a:t>
            </a:r>
          </a:p>
          <a:p>
            <a:endParaRPr lang="en-GB" b="1" dirty="0"/>
          </a:p>
        </p:txBody>
      </p:sp>
      <p:pic>
        <p:nvPicPr>
          <p:cNvPr id="7" name="Content Placeholder 6">
            <a:extLst>
              <a:ext uri="{FF2B5EF4-FFF2-40B4-BE49-F238E27FC236}">
                <a16:creationId xmlns:a16="http://schemas.microsoft.com/office/drawing/2014/main" id="{ADF26C53-FECF-6723-581E-B697D4477E8A}"/>
              </a:ext>
            </a:extLst>
          </p:cNvPr>
          <p:cNvPicPr>
            <a:picLocks noGrp="1" noChangeAspect="1"/>
          </p:cNvPicPr>
          <p:nvPr>
            <p:ph sz="half" idx="2"/>
          </p:nvPr>
        </p:nvPicPr>
        <p:blipFill>
          <a:blip r:embed="rId2"/>
          <a:stretch>
            <a:fillRect/>
          </a:stretch>
        </p:blipFill>
        <p:spPr>
          <a:xfrm>
            <a:off x="6886448" y="1248294"/>
            <a:ext cx="4248087" cy="4022725"/>
          </a:xfrm>
          <a:prstGeom prst="rect">
            <a:avLst/>
          </a:prstGeom>
        </p:spPr>
      </p:pic>
    </p:spTree>
    <p:extLst>
      <p:ext uri="{BB962C8B-B14F-4D97-AF65-F5344CB8AC3E}">
        <p14:creationId xmlns:p14="http://schemas.microsoft.com/office/powerpoint/2010/main" val="3585984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9998D094-42B2-42BA-AA14-E8FBE073A5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3" name="Straight Connector 12">
            <a:extLst>
              <a:ext uri="{FF2B5EF4-FFF2-40B4-BE49-F238E27FC236}">
                <a16:creationId xmlns:a16="http://schemas.microsoft.com/office/drawing/2014/main" id="{8465D64B-59F4-4BDC-B833-A17EF1E046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3FED537-3AF1-4C36-9904-77B6A54D27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462458"/>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EB10FDA-2B81-4AE9-A4AE-E8945CCE83FC}"/>
              </a:ext>
            </a:extLst>
          </p:cNvPr>
          <p:cNvSpPr>
            <a:spLocks noGrp="1"/>
          </p:cNvSpPr>
          <p:nvPr>
            <p:ph type="title"/>
          </p:nvPr>
        </p:nvSpPr>
        <p:spPr>
          <a:xfrm>
            <a:off x="1109980" y="4208424"/>
            <a:ext cx="9966960" cy="1325880"/>
          </a:xfrm>
        </p:spPr>
        <p:txBody>
          <a:bodyPr vert="horz" lIns="91440" tIns="45720" rIns="91440" bIns="45720" rtlCol="0" anchor="b">
            <a:normAutofit fontScale="90000"/>
          </a:bodyPr>
          <a:lstStyle/>
          <a:p>
            <a:pPr algn="ctr">
              <a:lnSpc>
                <a:spcPct val="85000"/>
              </a:lnSpc>
            </a:pPr>
            <a:r>
              <a:rPr lang="en-US" sz="6600" b="1" cap="all" spc="300" dirty="0">
                <a:solidFill>
                  <a:srgbClr val="FFFFFF"/>
                </a:solidFill>
              </a:rPr>
              <a:t>Consider your own presentation style</a:t>
            </a:r>
          </a:p>
        </p:txBody>
      </p:sp>
      <p:sp>
        <p:nvSpPr>
          <p:cNvPr id="3" name="Content Placeholder 2">
            <a:extLst>
              <a:ext uri="{FF2B5EF4-FFF2-40B4-BE49-F238E27FC236}">
                <a16:creationId xmlns:a16="http://schemas.microsoft.com/office/drawing/2014/main" id="{42DC361D-5454-4A3D-9CE4-124D2215B562}"/>
              </a:ext>
            </a:extLst>
          </p:cNvPr>
          <p:cNvSpPr>
            <a:spLocks noGrp="1"/>
          </p:cNvSpPr>
          <p:nvPr>
            <p:ph idx="1"/>
          </p:nvPr>
        </p:nvSpPr>
        <p:spPr>
          <a:xfrm>
            <a:off x="1709530" y="5598293"/>
            <a:ext cx="8767860" cy="553690"/>
          </a:xfrm>
        </p:spPr>
        <p:txBody>
          <a:bodyPr vert="horz" lIns="91440" tIns="45720" rIns="91440" bIns="45720" rtlCol="0">
            <a:normAutofit/>
          </a:bodyPr>
          <a:lstStyle/>
          <a:p>
            <a:pPr marL="0" indent="0" algn="ctr">
              <a:buNone/>
            </a:pPr>
            <a:r>
              <a:rPr lang="en-US" sz="2000" i="1" dirty="0">
                <a:solidFill>
                  <a:srgbClr val="FFFFFF"/>
                </a:solidFill>
              </a:rPr>
              <a:t>What makes a good presentation?</a:t>
            </a:r>
          </a:p>
        </p:txBody>
      </p:sp>
      <p:pic>
        <p:nvPicPr>
          <p:cNvPr id="5" name="Picture 4">
            <a:extLst>
              <a:ext uri="{FF2B5EF4-FFF2-40B4-BE49-F238E27FC236}">
                <a16:creationId xmlns:a16="http://schemas.microsoft.com/office/drawing/2014/main" id="{0A18CEB9-C5BE-845A-2BD9-23235B948842}"/>
              </a:ext>
            </a:extLst>
          </p:cNvPr>
          <p:cNvPicPr>
            <a:picLocks noChangeAspect="1"/>
          </p:cNvPicPr>
          <p:nvPr/>
        </p:nvPicPr>
        <p:blipFill>
          <a:blip r:embed="rId3"/>
          <a:stretch>
            <a:fillRect/>
          </a:stretch>
        </p:blipFill>
        <p:spPr>
          <a:xfrm>
            <a:off x="581892" y="792208"/>
            <a:ext cx="10845338" cy="2946456"/>
          </a:xfrm>
          <a:prstGeom prst="rect">
            <a:avLst/>
          </a:prstGeom>
        </p:spPr>
      </p:pic>
    </p:spTree>
    <p:extLst>
      <p:ext uri="{BB962C8B-B14F-4D97-AF65-F5344CB8AC3E}">
        <p14:creationId xmlns:p14="http://schemas.microsoft.com/office/powerpoint/2010/main" val="320202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2E809-3FFF-4ABC-86D4-02C5C623470C}"/>
              </a:ext>
            </a:extLst>
          </p:cNvPr>
          <p:cNvSpPr>
            <a:spLocks noGrp="1"/>
          </p:cNvSpPr>
          <p:nvPr>
            <p:ph type="title"/>
          </p:nvPr>
        </p:nvSpPr>
        <p:spPr/>
        <p:txBody>
          <a:bodyPr/>
          <a:lstStyle/>
          <a:p>
            <a:r>
              <a:rPr lang="en-GB" dirty="0"/>
              <a:t>MOODLE</a:t>
            </a:r>
          </a:p>
        </p:txBody>
      </p:sp>
      <p:sp>
        <p:nvSpPr>
          <p:cNvPr id="3" name="Content Placeholder 2">
            <a:extLst>
              <a:ext uri="{FF2B5EF4-FFF2-40B4-BE49-F238E27FC236}">
                <a16:creationId xmlns:a16="http://schemas.microsoft.com/office/drawing/2014/main" id="{287BBC74-6069-41D4-B582-98CC3C7262DE}"/>
              </a:ext>
            </a:extLst>
          </p:cNvPr>
          <p:cNvSpPr>
            <a:spLocks noGrp="1"/>
          </p:cNvSpPr>
          <p:nvPr>
            <p:ph sz="half" idx="1"/>
          </p:nvPr>
        </p:nvSpPr>
        <p:spPr/>
        <p:txBody>
          <a:bodyPr/>
          <a:lstStyle/>
          <a:p>
            <a:pPr marL="45720" indent="0">
              <a:buNone/>
            </a:pPr>
            <a:endParaRPr lang="en-GB" dirty="0">
              <a:solidFill>
                <a:srgbClr val="F59E00"/>
              </a:solidFill>
              <a:hlinkClick r:id="rId2"/>
            </a:endParaRPr>
          </a:p>
          <a:p>
            <a:r>
              <a:rPr lang="en-GB" dirty="0">
                <a:solidFill>
                  <a:schemeClr val="accent1">
                    <a:lumMod val="75000"/>
                  </a:schemeClr>
                </a:solidFill>
              </a:rPr>
              <a:t>Take a look at the Library and Digital Skills tiles on </a:t>
            </a:r>
            <a:r>
              <a:rPr lang="en-GB" dirty="0" err="1">
                <a:solidFill>
                  <a:schemeClr val="accent1">
                    <a:lumMod val="75000"/>
                  </a:schemeClr>
                </a:solidFill>
              </a:rPr>
              <a:t>GCert</a:t>
            </a:r>
            <a:r>
              <a:rPr lang="en-GB" dirty="0">
                <a:solidFill>
                  <a:schemeClr val="accent1">
                    <a:lumMod val="75000"/>
                  </a:schemeClr>
                </a:solidFill>
              </a:rPr>
              <a:t> Programme page</a:t>
            </a:r>
          </a:p>
          <a:p>
            <a:r>
              <a:rPr lang="en-GB" dirty="0">
                <a:solidFill>
                  <a:schemeClr val="accent1">
                    <a:lumMod val="75000"/>
                  </a:schemeClr>
                </a:solidFill>
              </a:rPr>
              <a:t>Read Assignment Proforma in Assessment tile in Reflective Practice Moodle page</a:t>
            </a:r>
          </a:p>
          <a:p>
            <a:r>
              <a:rPr lang="en-GB" dirty="0">
                <a:solidFill>
                  <a:schemeClr val="accent1">
                    <a:lumMod val="75000"/>
                  </a:schemeClr>
                </a:solidFill>
              </a:rPr>
              <a:t>*Harvard Referencing</a:t>
            </a:r>
          </a:p>
          <a:p>
            <a:r>
              <a:rPr lang="en-GB" dirty="0">
                <a:solidFill>
                  <a:schemeClr val="accent1">
                    <a:lumMod val="75000"/>
                  </a:schemeClr>
                </a:solidFill>
              </a:rPr>
              <a:t>* Presentation Order</a:t>
            </a:r>
          </a:p>
        </p:txBody>
      </p:sp>
      <p:pic>
        <p:nvPicPr>
          <p:cNvPr id="5" name="Content Placeholder 4">
            <a:extLst>
              <a:ext uri="{FF2B5EF4-FFF2-40B4-BE49-F238E27FC236}">
                <a16:creationId xmlns:a16="http://schemas.microsoft.com/office/drawing/2014/main" id="{F18C1ED6-05CC-81A8-73A7-968A5599E783}"/>
              </a:ext>
            </a:extLst>
          </p:cNvPr>
          <p:cNvPicPr>
            <a:picLocks noGrp="1" noChangeAspect="1"/>
          </p:cNvPicPr>
          <p:nvPr>
            <p:ph sz="half" idx="2"/>
          </p:nvPr>
        </p:nvPicPr>
        <p:blipFill>
          <a:blip r:embed="rId3"/>
          <a:stretch>
            <a:fillRect/>
          </a:stretch>
        </p:blipFill>
        <p:spPr>
          <a:xfrm>
            <a:off x="6267450" y="1943765"/>
            <a:ext cx="4754563" cy="3173670"/>
          </a:xfrm>
          <a:prstGeom prst="rect">
            <a:avLst/>
          </a:prstGeom>
        </p:spPr>
      </p:pic>
    </p:spTree>
    <p:extLst>
      <p:ext uri="{BB962C8B-B14F-4D97-AF65-F5344CB8AC3E}">
        <p14:creationId xmlns:p14="http://schemas.microsoft.com/office/powerpoint/2010/main" val="18335519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63FED537-3AF1-4C36-9904-77B6A54D27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462458"/>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1109980" y="4208424"/>
            <a:ext cx="9966960" cy="1325880"/>
          </a:xfrm>
        </p:spPr>
        <p:txBody>
          <a:bodyPr>
            <a:normAutofit/>
          </a:bodyPr>
          <a:lstStyle/>
          <a:p>
            <a:r>
              <a:rPr lang="en-GB" sz="6600">
                <a:cs typeface="Calibri Light"/>
              </a:rPr>
              <a:t>Take a Break</a:t>
            </a:r>
          </a:p>
        </p:txBody>
      </p:sp>
      <p:pic>
        <p:nvPicPr>
          <p:cNvPr id="8" name="Picture 7">
            <a:extLst>
              <a:ext uri="{FF2B5EF4-FFF2-40B4-BE49-F238E27FC236}">
                <a16:creationId xmlns:a16="http://schemas.microsoft.com/office/drawing/2014/main" id="{12A0F640-CFDF-99D8-EB97-70FDC129829B}"/>
              </a:ext>
            </a:extLst>
          </p:cNvPr>
          <p:cNvPicPr>
            <a:picLocks noChangeAspect="1"/>
          </p:cNvPicPr>
          <p:nvPr/>
        </p:nvPicPr>
        <p:blipFill>
          <a:blip r:embed="rId2"/>
          <a:srcRect t="23518" r="1" b="32725"/>
          <a:stretch/>
        </p:blipFill>
        <p:spPr>
          <a:xfrm>
            <a:off x="243840" y="256540"/>
            <a:ext cx="11704320" cy="3764276"/>
          </a:xfrm>
          <a:prstGeom prst="rect">
            <a:avLst/>
          </a:prstGeom>
        </p:spPr>
      </p:pic>
    </p:spTree>
    <p:extLst>
      <p:ext uri="{BB962C8B-B14F-4D97-AF65-F5344CB8AC3E}">
        <p14:creationId xmlns:p14="http://schemas.microsoft.com/office/powerpoint/2010/main" val="15129077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0000" y="728663"/>
            <a:ext cx="5015638" cy="2795738"/>
          </a:xfrm>
        </p:spPr>
        <p:txBody>
          <a:bodyPr>
            <a:normAutofit fontScale="90000"/>
          </a:bodyPr>
          <a:lstStyle/>
          <a:p>
            <a:r>
              <a:rPr lang="en-GB" dirty="0">
                <a:cs typeface="Calibri Light"/>
              </a:rPr>
              <a:t>What is Reflective Practice?</a:t>
            </a:r>
          </a:p>
        </p:txBody>
      </p:sp>
      <p:sp>
        <p:nvSpPr>
          <p:cNvPr id="3" name="Subtitle 2"/>
          <p:cNvSpPr>
            <a:spLocks noGrp="1"/>
          </p:cNvSpPr>
          <p:nvPr>
            <p:ph type="subTitle" idx="1"/>
          </p:nvPr>
        </p:nvSpPr>
        <p:spPr>
          <a:xfrm>
            <a:off x="720000" y="3830398"/>
            <a:ext cx="5015638" cy="2298939"/>
          </a:xfrm>
        </p:spPr>
        <p:txBody>
          <a:bodyPr vert="horz" lIns="0" tIns="0" rIns="0" bIns="0" rtlCol="0" anchor="t">
            <a:normAutofit/>
          </a:bodyPr>
          <a:lstStyle/>
          <a:p>
            <a:r>
              <a:rPr lang="en-GB" dirty="0"/>
              <a:t>Consider the difference between </a:t>
            </a:r>
          </a:p>
          <a:p>
            <a:r>
              <a:rPr lang="en-GB" dirty="0"/>
              <a:t>Reflective practice </a:t>
            </a:r>
          </a:p>
          <a:p>
            <a:r>
              <a:rPr lang="en-GB" dirty="0"/>
              <a:t>Reflection, </a:t>
            </a:r>
          </a:p>
          <a:p>
            <a:r>
              <a:rPr lang="en-GB" dirty="0"/>
              <a:t>Reflexivity </a:t>
            </a:r>
          </a:p>
        </p:txBody>
      </p:sp>
      <p:pic>
        <p:nvPicPr>
          <p:cNvPr id="34" name="Picture 3">
            <a:extLst>
              <a:ext uri="{FF2B5EF4-FFF2-40B4-BE49-F238E27FC236}">
                <a16:creationId xmlns:a16="http://schemas.microsoft.com/office/drawing/2014/main" id="{CBC8E9DE-5D9F-4EFB-917F-E12E48667F37}"/>
              </a:ext>
            </a:extLst>
          </p:cNvPr>
          <p:cNvPicPr>
            <a:picLocks noChangeAspect="1"/>
          </p:cNvPicPr>
          <p:nvPr/>
        </p:nvPicPr>
        <p:blipFill rotWithShape="1">
          <a:blip r:embed="rId2"/>
          <a:srcRect l="30561" r="12311" b="-7"/>
          <a:stretch/>
        </p:blipFill>
        <p:spPr>
          <a:xfrm>
            <a:off x="6288276" y="10"/>
            <a:ext cx="5903725" cy="6857990"/>
          </a:xfrm>
          <a:custGeom>
            <a:avLst/>
            <a:gdLst/>
            <a:ahLst/>
            <a:cxnLst/>
            <a:rect l="l" t="t" r="r" b="b"/>
            <a:pathLst>
              <a:path w="5903725" h="6858000">
                <a:moveTo>
                  <a:pt x="17547" y="0"/>
                </a:moveTo>
                <a:lnTo>
                  <a:pt x="5903725" y="0"/>
                </a:lnTo>
                <a:lnTo>
                  <a:pt x="5903725" y="6858000"/>
                </a:lnTo>
                <a:lnTo>
                  <a:pt x="57217" y="6858000"/>
                </a:lnTo>
                <a:lnTo>
                  <a:pt x="57185" y="6699667"/>
                </a:lnTo>
                <a:cubicBezTo>
                  <a:pt x="57923" y="6526851"/>
                  <a:pt x="61039" y="6384211"/>
                  <a:pt x="67005" y="6279216"/>
                </a:cubicBezTo>
                <a:cubicBezTo>
                  <a:pt x="108514" y="5194623"/>
                  <a:pt x="-44577" y="788432"/>
                  <a:pt x="13203" y="42009"/>
                </a:cubicBezTo>
                <a:close/>
              </a:path>
            </a:pathLst>
          </a:custGeom>
        </p:spPr>
      </p:pic>
    </p:spTree>
    <p:extLst>
      <p:ext uri="{BB962C8B-B14F-4D97-AF65-F5344CB8AC3E}">
        <p14:creationId xmlns:p14="http://schemas.microsoft.com/office/powerpoint/2010/main" val="3929970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51542-7B51-4EC9-8F00-47965B1DADA5}"/>
              </a:ext>
            </a:extLst>
          </p:cNvPr>
          <p:cNvSpPr>
            <a:spLocks noGrp="1"/>
          </p:cNvSpPr>
          <p:nvPr>
            <p:ph type="title"/>
          </p:nvPr>
        </p:nvSpPr>
        <p:spPr>
          <a:xfrm>
            <a:off x="720000" y="619200"/>
            <a:ext cx="4991961" cy="1477328"/>
          </a:xfrm>
        </p:spPr>
        <p:txBody>
          <a:bodyPr wrap="square" anchor="ctr">
            <a:normAutofit/>
          </a:bodyPr>
          <a:lstStyle/>
          <a:p>
            <a:r>
              <a:rPr lang="en-GB" dirty="0">
                <a:solidFill>
                  <a:schemeClr val="accent1">
                    <a:lumMod val="75000"/>
                  </a:schemeClr>
                </a:solidFill>
              </a:rPr>
              <a:t>Lesson Aims</a:t>
            </a:r>
          </a:p>
        </p:txBody>
      </p:sp>
      <p:sp>
        <p:nvSpPr>
          <p:cNvPr id="3" name="Content Placeholder 2">
            <a:extLst>
              <a:ext uri="{FF2B5EF4-FFF2-40B4-BE49-F238E27FC236}">
                <a16:creationId xmlns:a16="http://schemas.microsoft.com/office/drawing/2014/main" id="{29F29640-6546-4C15-961D-FC4880A42A73}"/>
              </a:ext>
            </a:extLst>
          </p:cNvPr>
          <p:cNvSpPr>
            <a:spLocks noGrp="1"/>
          </p:cNvSpPr>
          <p:nvPr>
            <p:ph idx="1"/>
          </p:nvPr>
        </p:nvSpPr>
        <p:spPr>
          <a:xfrm>
            <a:off x="719999" y="2541600"/>
            <a:ext cx="6944335" cy="3216273"/>
          </a:xfrm>
        </p:spPr>
        <p:txBody>
          <a:bodyPr vert="horz" lIns="0" tIns="0" rIns="0" bIns="0" rtlCol="0">
            <a:noAutofit/>
          </a:bodyPr>
          <a:lstStyle/>
          <a:p>
            <a:pPr>
              <a:lnSpc>
                <a:spcPct val="110000"/>
              </a:lnSpc>
            </a:pPr>
            <a:r>
              <a:rPr lang="en-GB" sz="2400" dirty="0">
                <a:solidFill>
                  <a:schemeClr val="accent1">
                    <a:lumMod val="75000"/>
                  </a:schemeClr>
                </a:solidFill>
              </a:rPr>
              <a:t>To support you with understanding the difference between Reflective Practice, Reflection and Reflexivity</a:t>
            </a:r>
          </a:p>
          <a:p>
            <a:pPr>
              <a:lnSpc>
                <a:spcPct val="110000"/>
              </a:lnSpc>
            </a:pPr>
            <a:r>
              <a:rPr lang="en-GB" sz="2400" dirty="0">
                <a:solidFill>
                  <a:schemeClr val="accent1">
                    <a:lumMod val="75000"/>
                  </a:schemeClr>
                </a:solidFill>
              </a:rPr>
              <a:t>Introduce ‘Reflection-in and Reflection-on practice (Donald Schön)</a:t>
            </a:r>
          </a:p>
          <a:p>
            <a:pPr>
              <a:lnSpc>
                <a:spcPct val="110000"/>
              </a:lnSpc>
            </a:pPr>
            <a:r>
              <a:rPr lang="en-GB" sz="2400" dirty="0">
                <a:solidFill>
                  <a:schemeClr val="accent1">
                    <a:lumMod val="75000"/>
                  </a:schemeClr>
                </a:solidFill>
              </a:rPr>
              <a:t>Reflective writing</a:t>
            </a:r>
          </a:p>
          <a:p>
            <a:pPr>
              <a:lnSpc>
                <a:spcPct val="110000"/>
              </a:lnSpc>
            </a:pPr>
            <a:r>
              <a:rPr lang="en-GB" sz="2400" dirty="0">
                <a:solidFill>
                  <a:schemeClr val="accent1">
                    <a:lumMod val="75000"/>
                  </a:schemeClr>
                </a:solidFill>
              </a:rPr>
              <a:t>Skills Practice</a:t>
            </a:r>
          </a:p>
        </p:txBody>
      </p:sp>
      <p:pic>
        <p:nvPicPr>
          <p:cNvPr id="4" name="Picture 4" descr="A picture containing grass, outdoor, table, sitting&#10;&#10;Description automatically generated">
            <a:extLst>
              <a:ext uri="{FF2B5EF4-FFF2-40B4-BE49-F238E27FC236}">
                <a16:creationId xmlns:a16="http://schemas.microsoft.com/office/drawing/2014/main" id="{54ED21DC-5186-4C14-BF19-EC4D90FEB6EB}"/>
              </a:ext>
            </a:extLst>
          </p:cNvPr>
          <p:cNvPicPr>
            <a:picLocks noChangeAspect="1"/>
          </p:cNvPicPr>
          <p:nvPr/>
        </p:nvPicPr>
        <p:blipFill rotWithShape="1">
          <a:blip r:embed="rId2"/>
          <a:srcRect l="6251" r="38838"/>
          <a:stretch/>
        </p:blipFill>
        <p:spPr>
          <a:xfrm>
            <a:off x="6529065" y="10"/>
            <a:ext cx="5662937" cy="6857990"/>
          </a:xfrm>
          <a:custGeom>
            <a:avLst/>
            <a:gdLst/>
            <a:ahLst/>
            <a:cxnLst/>
            <a:rect l="l" t="t" r="r" b="b"/>
            <a:pathLst>
              <a:path w="5662937" h="6858000">
                <a:moveTo>
                  <a:pt x="598332" y="0"/>
                </a:moveTo>
                <a:lnTo>
                  <a:pt x="5662937" y="0"/>
                </a:lnTo>
                <a:lnTo>
                  <a:pt x="5662937" y="6858000"/>
                </a:lnTo>
                <a:lnTo>
                  <a:pt x="0" y="6858000"/>
                </a:lnTo>
                <a:lnTo>
                  <a:pt x="78957" y="6777438"/>
                </a:lnTo>
                <a:cubicBezTo>
                  <a:pt x="291624" y="6544265"/>
                  <a:pt x="490445" y="6275955"/>
                  <a:pt x="672224" y="5969316"/>
                </a:cubicBezTo>
                <a:cubicBezTo>
                  <a:pt x="914596" y="5515036"/>
                  <a:pt x="1066079" y="5030470"/>
                  <a:pt x="1217562" y="4515619"/>
                </a:cubicBezTo>
                <a:cubicBezTo>
                  <a:pt x="1338748" y="3970483"/>
                  <a:pt x="1399341" y="3516203"/>
                  <a:pt x="1399341" y="3061922"/>
                </a:cubicBezTo>
                <a:cubicBezTo>
                  <a:pt x="1399341" y="1948936"/>
                  <a:pt x="1190579" y="1021447"/>
                  <a:pt x="773055" y="279455"/>
                </a:cubicBezTo>
                <a:close/>
              </a:path>
            </a:pathLst>
          </a:custGeom>
        </p:spPr>
      </p:pic>
    </p:spTree>
    <p:extLst>
      <p:ext uri="{BB962C8B-B14F-4D97-AF65-F5344CB8AC3E}">
        <p14:creationId xmlns:p14="http://schemas.microsoft.com/office/powerpoint/2010/main" val="11853413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8677094E-F0FE-4EC2-9511-5A411A2E1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39" name="Rectangle 38">
            <a:extLst>
              <a:ext uri="{FF2B5EF4-FFF2-40B4-BE49-F238E27FC236}">
                <a16:creationId xmlns:a16="http://schemas.microsoft.com/office/drawing/2014/main" id="{E0E1ADA3-256B-436F-BB84-15BF272B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378" y="246887"/>
            <a:ext cx="5861321" cy="637793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41" name="Straight Connector 40">
            <a:extLst>
              <a:ext uri="{FF2B5EF4-FFF2-40B4-BE49-F238E27FC236}">
                <a16:creationId xmlns:a16="http://schemas.microsoft.com/office/drawing/2014/main" id="{7DDC7D3D-A4F6-4638-B02B-2DBB6C11F5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36924" y="4220801"/>
            <a:ext cx="421593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43" name="Rectangle 42">
            <a:extLst>
              <a:ext uri="{FF2B5EF4-FFF2-40B4-BE49-F238E27FC236}">
                <a16:creationId xmlns:a16="http://schemas.microsoft.com/office/drawing/2014/main" id="{5C091E65-5627-4CC0-82AA-74A3C89D7C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FCCD1A2-78D1-4197-B102-BF8F052CC132}"/>
              </a:ext>
            </a:extLst>
          </p:cNvPr>
          <p:cNvSpPr>
            <a:spLocks noGrp="1"/>
          </p:cNvSpPr>
          <p:nvPr>
            <p:ph type="ctrTitle"/>
          </p:nvPr>
        </p:nvSpPr>
        <p:spPr>
          <a:xfrm>
            <a:off x="6736924" y="857675"/>
            <a:ext cx="4566230" cy="3437782"/>
          </a:xfrm>
        </p:spPr>
        <p:txBody>
          <a:bodyPr>
            <a:normAutofit/>
          </a:bodyPr>
          <a:lstStyle/>
          <a:p>
            <a:r>
              <a:rPr lang="en-GB" sz="5000" dirty="0"/>
              <a:t>Reflective Exercise</a:t>
            </a:r>
          </a:p>
        </p:txBody>
      </p:sp>
      <p:sp>
        <p:nvSpPr>
          <p:cNvPr id="3" name="Content Placeholder 2">
            <a:extLst>
              <a:ext uri="{FF2B5EF4-FFF2-40B4-BE49-F238E27FC236}">
                <a16:creationId xmlns:a16="http://schemas.microsoft.com/office/drawing/2014/main" id="{98136E01-3F50-4AC6-B4F1-100B2212262D}"/>
              </a:ext>
            </a:extLst>
          </p:cNvPr>
          <p:cNvSpPr>
            <a:spLocks noGrp="1"/>
          </p:cNvSpPr>
          <p:nvPr>
            <p:ph type="subTitle" idx="1"/>
          </p:nvPr>
        </p:nvSpPr>
        <p:spPr>
          <a:xfrm>
            <a:off x="6736923" y="4356635"/>
            <a:ext cx="5135989" cy="2187040"/>
          </a:xfrm>
        </p:spPr>
        <p:txBody>
          <a:bodyPr>
            <a:normAutofit lnSpcReduction="10000"/>
          </a:bodyPr>
          <a:lstStyle/>
          <a:p>
            <a:pPr marL="342900" indent="-342900" algn="l">
              <a:buFont typeface="Arial" panose="020B0604020202020204" pitchFamily="34" charset="0"/>
              <a:buChar char="•"/>
            </a:pPr>
            <a:r>
              <a:rPr lang="en-GB" sz="2400" dirty="0"/>
              <a:t>Write in a “stream of consciousness” for six minutes. </a:t>
            </a:r>
          </a:p>
          <a:p>
            <a:pPr marL="342900" indent="-342900" algn="l">
              <a:buFont typeface="Arial" panose="020B0604020202020204" pitchFamily="34" charset="0"/>
              <a:buChar char="•"/>
            </a:pPr>
            <a:r>
              <a:rPr lang="en-GB" sz="2400" dirty="0"/>
              <a:t>Don’t edit your thoughts</a:t>
            </a:r>
          </a:p>
          <a:p>
            <a:pPr marL="342900" indent="-342900" algn="l">
              <a:buFont typeface="Arial" panose="020B0604020202020204" pitchFamily="34" charset="0"/>
              <a:buChar char="•"/>
            </a:pPr>
            <a:r>
              <a:rPr lang="en-GB" sz="2400" dirty="0"/>
              <a:t>Or spelling</a:t>
            </a:r>
          </a:p>
          <a:p>
            <a:pPr marL="342900" indent="-342900" algn="l">
              <a:buFont typeface="Arial" panose="020B0604020202020204" pitchFamily="34" charset="0"/>
              <a:buChar char="•"/>
            </a:pPr>
            <a:r>
              <a:rPr lang="en-GB" sz="2400" dirty="0"/>
              <a:t>Just go with it!!</a:t>
            </a:r>
          </a:p>
          <a:p>
            <a:pPr marL="45720" indent="0">
              <a:buNone/>
            </a:pPr>
            <a:endParaRPr lang="en-GB" sz="1900" dirty="0"/>
          </a:p>
        </p:txBody>
      </p:sp>
      <p:pic>
        <p:nvPicPr>
          <p:cNvPr id="6" name="Content Placeholder 5" descr="A person writing on a piece of paper&#10;&#10;Description automatically generated with medium confidence">
            <a:extLst>
              <a:ext uri="{FF2B5EF4-FFF2-40B4-BE49-F238E27FC236}">
                <a16:creationId xmlns:a16="http://schemas.microsoft.com/office/drawing/2014/main" id="{A8E28A97-4090-495B-B0B6-3E723EEA9E34}"/>
              </a:ext>
            </a:extLst>
          </p:cNvPr>
          <p:cNvPicPr>
            <a:picLocks noGrp="1" noChangeAspect="1"/>
          </p:cNvPicPr>
          <p:nvPr>
            <p:ph sz="half" idx="4294967295"/>
          </p:nvPr>
        </p:nvPicPr>
        <p:blipFill>
          <a:blip r:embed="rId2"/>
          <a:srcRect l="29405"/>
          <a:stretch/>
        </p:blipFill>
        <p:spPr>
          <a:xfrm>
            <a:off x="872064" y="857675"/>
            <a:ext cx="4593715" cy="5140669"/>
          </a:xfrm>
          <a:prstGeom prst="rect">
            <a:avLst/>
          </a:prstGeom>
        </p:spPr>
      </p:pic>
    </p:spTree>
    <p:extLst>
      <p:ext uri="{BB962C8B-B14F-4D97-AF65-F5344CB8AC3E}">
        <p14:creationId xmlns:p14="http://schemas.microsoft.com/office/powerpoint/2010/main" val="37449469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412F6-8AC5-4E5B-BAB1-90DC87006CFB}"/>
              </a:ext>
            </a:extLst>
          </p:cNvPr>
          <p:cNvSpPr>
            <a:spLocks noGrp="1"/>
          </p:cNvSpPr>
          <p:nvPr>
            <p:ph type="title"/>
          </p:nvPr>
        </p:nvSpPr>
        <p:spPr>
          <a:xfrm>
            <a:off x="6480000" y="619200"/>
            <a:ext cx="4991961" cy="1477328"/>
          </a:xfrm>
        </p:spPr>
        <p:txBody>
          <a:bodyPr wrap="square" anchor="ctr">
            <a:normAutofit/>
          </a:bodyPr>
          <a:lstStyle/>
          <a:p>
            <a:r>
              <a:rPr lang="en-GB"/>
              <a:t>Reflection</a:t>
            </a:r>
          </a:p>
        </p:txBody>
      </p:sp>
      <p:pic>
        <p:nvPicPr>
          <p:cNvPr id="4" name="Picture 4" descr="A person sitting on a bench&#10;&#10;Description automatically generated">
            <a:extLst>
              <a:ext uri="{FF2B5EF4-FFF2-40B4-BE49-F238E27FC236}">
                <a16:creationId xmlns:a16="http://schemas.microsoft.com/office/drawing/2014/main" id="{6AC9652C-7640-4CEF-9C9A-FFD91E1E1F29}"/>
              </a:ext>
            </a:extLst>
          </p:cNvPr>
          <p:cNvPicPr>
            <a:picLocks noChangeAspect="1"/>
          </p:cNvPicPr>
          <p:nvPr/>
        </p:nvPicPr>
        <p:blipFill rotWithShape="1">
          <a:blip r:embed="rId2"/>
          <a:srcRect l="34620" r="7917" b="-1"/>
          <a:stretch/>
        </p:blipFill>
        <p:spPr>
          <a:xfrm>
            <a:off x="20" y="10"/>
            <a:ext cx="5903704" cy="6857990"/>
          </a:xfrm>
          <a:custGeom>
            <a:avLst/>
            <a:gdLst/>
            <a:ahLst/>
            <a:cxnLst/>
            <a:rect l="l" t="t" r="r" b="b"/>
            <a:pathLst>
              <a:path w="5903724" h="6858000">
                <a:moveTo>
                  <a:pt x="0" y="0"/>
                </a:moveTo>
                <a:lnTo>
                  <a:pt x="5886178" y="0"/>
                </a:lnTo>
                <a:lnTo>
                  <a:pt x="5890522" y="42009"/>
                </a:lnTo>
                <a:cubicBezTo>
                  <a:pt x="5948302" y="788432"/>
                  <a:pt x="5795211" y="5194623"/>
                  <a:pt x="5836720" y="6279216"/>
                </a:cubicBezTo>
                <a:cubicBezTo>
                  <a:pt x="5842686" y="6384211"/>
                  <a:pt x="5845802" y="6526851"/>
                  <a:pt x="5846540" y="6699667"/>
                </a:cubicBezTo>
                <a:lnTo>
                  <a:pt x="5846508" y="6858000"/>
                </a:lnTo>
                <a:lnTo>
                  <a:pt x="0" y="6858000"/>
                </a:lnTo>
                <a:close/>
              </a:path>
            </a:pathLst>
          </a:custGeom>
        </p:spPr>
      </p:pic>
      <p:sp>
        <p:nvSpPr>
          <p:cNvPr id="3" name="Content Placeholder 2">
            <a:extLst>
              <a:ext uri="{FF2B5EF4-FFF2-40B4-BE49-F238E27FC236}">
                <a16:creationId xmlns:a16="http://schemas.microsoft.com/office/drawing/2014/main" id="{111C948D-BAFF-4F51-A6C6-D28D3CAA280B}"/>
              </a:ext>
            </a:extLst>
          </p:cNvPr>
          <p:cNvSpPr>
            <a:spLocks noGrp="1"/>
          </p:cNvSpPr>
          <p:nvPr>
            <p:ph idx="1"/>
          </p:nvPr>
        </p:nvSpPr>
        <p:spPr>
          <a:xfrm>
            <a:off x="5903723" y="1734590"/>
            <a:ext cx="6016727" cy="4921134"/>
          </a:xfrm>
        </p:spPr>
        <p:txBody>
          <a:bodyPr vert="horz" lIns="0" tIns="0" rIns="0" bIns="0" rtlCol="0">
            <a:normAutofit/>
          </a:bodyPr>
          <a:lstStyle/>
          <a:p>
            <a:pPr>
              <a:lnSpc>
                <a:spcPct val="110000"/>
              </a:lnSpc>
            </a:pPr>
            <a:r>
              <a:rPr lang="en-GB" sz="2000" dirty="0">
                <a:solidFill>
                  <a:schemeClr val="accent1">
                    <a:lumMod val="75000"/>
                  </a:schemeClr>
                </a:solidFill>
              </a:rPr>
              <a:t>This is the process of focusing  on an experience - a review of a situation and we might write about this in process notes or in a journal.</a:t>
            </a:r>
          </a:p>
          <a:p>
            <a:pPr>
              <a:lnSpc>
                <a:spcPct val="110000"/>
              </a:lnSpc>
            </a:pPr>
            <a:br>
              <a:rPr lang="en-GB" sz="2000" dirty="0">
                <a:solidFill>
                  <a:schemeClr val="accent1">
                    <a:lumMod val="75000"/>
                  </a:schemeClr>
                </a:solidFill>
              </a:rPr>
            </a:br>
            <a:r>
              <a:rPr lang="en-GB" sz="2000" dirty="0">
                <a:solidFill>
                  <a:schemeClr val="accent1">
                    <a:lumMod val="75000"/>
                  </a:schemeClr>
                </a:solidFill>
              </a:rPr>
              <a:t>Reflection enables us to think about the answers to questions such as 'what happened?' 'What was the outcome?' And most importantly WHY?</a:t>
            </a:r>
          </a:p>
          <a:p>
            <a:pPr>
              <a:lnSpc>
                <a:spcPct val="110000"/>
              </a:lnSpc>
            </a:pPr>
            <a:r>
              <a:rPr lang="en-GB" sz="2000" dirty="0">
                <a:solidFill>
                  <a:schemeClr val="accent1">
                    <a:lumMod val="75000"/>
                  </a:schemeClr>
                </a:solidFill>
              </a:rPr>
              <a:t>When we ask WHY? we're asking ourselves to think about an experience from different angles, as Bolton (2018, p9) writes "It is to bring experience into focus from as many angles as possible: people, place, relationships, timing, chronology, causality, connections, the social and political context and so on" </a:t>
            </a:r>
          </a:p>
        </p:txBody>
      </p:sp>
    </p:spTree>
    <p:extLst>
      <p:ext uri="{BB962C8B-B14F-4D97-AF65-F5344CB8AC3E}">
        <p14:creationId xmlns:p14="http://schemas.microsoft.com/office/powerpoint/2010/main" val="8915613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89EF0-F806-4F65-AE36-1BB2785990A0}"/>
              </a:ext>
            </a:extLst>
          </p:cNvPr>
          <p:cNvSpPr>
            <a:spLocks noGrp="1"/>
          </p:cNvSpPr>
          <p:nvPr>
            <p:ph type="title"/>
          </p:nvPr>
        </p:nvSpPr>
        <p:spPr>
          <a:xfrm>
            <a:off x="720000" y="619200"/>
            <a:ext cx="4991961" cy="480927"/>
          </a:xfrm>
        </p:spPr>
        <p:txBody>
          <a:bodyPr wrap="square" anchor="ctr">
            <a:normAutofit fontScale="90000"/>
          </a:bodyPr>
          <a:lstStyle/>
          <a:p>
            <a:r>
              <a:rPr lang="en-GB" dirty="0"/>
              <a:t>Reflexivity</a:t>
            </a:r>
          </a:p>
        </p:txBody>
      </p:sp>
      <p:sp>
        <p:nvSpPr>
          <p:cNvPr id="3" name="Content Placeholder 2">
            <a:extLst>
              <a:ext uri="{FF2B5EF4-FFF2-40B4-BE49-F238E27FC236}">
                <a16:creationId xmlns:a16="http://schemas.microsoft.com/office/drawing/2014/main" id="{086718E4-CB5A-4DF3-B837-E37827E4162B}"/>
              </a:ext>
            </a:extLst>
          </p:cNvPr>
          <p:cNvSpPr>
            <a:spLocks noGrp="1"/>
          </p:cNvSpPr>
          <p:nvPr>
            <p:ph idx="1"/>
          </p:nvPr>
        </p:nvSpPr>
        <p:spPr>
          <a:xfrm>
            <a:off x="719999" y="1169324"/>
            <a:ext cx="6639535" cy="4588549"/>
          </a:xfrm>
        </p:spPr>
        <p:txBody>
          <a:bodyPr vert="horz" lIns="0" tIns="0" rIns="0" bIns="0" rtlCol="0">
            <a:noAutofit/>
          </a:bodyPr>
          <a:lstStyle/>
          <a:p>
            <a:pPr>
              <a:lnSpc>
                <a:spcPct val="110000"/>
              </a:lnSpc>
            </a:pPr>
            <a:r>
              <a:rPr lang="en-GB" sz="2000" dirty="0"/>
              <a:t>Reflexivity is finding ways that enable us to consider and question our own assumptions, attitudes and values.</a:t>
            </a:r>
          </a:p>
          <a:p>
            <a:pPr>
              <a:lnSpc>
                <a:spcPct val="110000"/>
              </a:lnSpc>
            </a:pPr>
            <a:r>
              <a:rPr lang="en-GB" sz="2000" dirty="0"/>
              <a:t>As a therapist we need to engage in the ethical practice of questioning how much our cultural values can have an impact on the experience of another.</a:t>
            </a:r>
          </a:p>
          <a:p>
            <a:pPr>
              <a:lnSpc>
                <a:spcPct val="110000"/>
              </a:lnSpc>
            </a:pPr>
            <a:r>
              <a:rPr lang="en-GB" sz="2000" dirty="0"/>
              <a:t>Reflexivity also encourages us to notice and do something about the limitations of our knowledge and explore our own stereotypical thoughts and attitudes.</a:t>
            </a:r>
          </a:p>
          <a:p>
            <a:pPr>
              <a:lnSpc>
                <a:spcPct val="110000"/>
              </a:lnSpc>
            </a:pPr>
            <a:r>
              <a:rPr lang="en-GB" sz="2000" dirty="0"/>
              <a:t>We critique our own behaviour, rather than accepting.</a:t>
            </a:r>
          </a:p>
          <a:p>
            <a:pPr>
              <a:lnSpc>
                <a:spcPct val="110000"/>
              </a:lnSpc>
            </a:pPr>
            <a:r>
              <a:rPr lang="en-GB" sz="2000" dirty="0"/>
              <a:t>We notice and question our assumptions and ask ourselves why we might have ignored an action of another, what pressures made us allow something to pass us by, how are we perceived by others?</a:t>
            </a:r>
          </a:p>
        </p:txBody>
      </p:sp>
      <p:pic>
        <p:nvPicPr>
          <p:cNvPr id="5" name="Picture 13" descr="Background pattern&#10;&#10;Description automatically generated">
            <a:extLst>
              <a:ext uri="{FF2B5EF4-FFF2-40B4-BE49-F238E27FC236}">
                <a16:creationId xmlns:a16="http://schemas.microsoft.com/office/drawing/2014/main" id="{0C9E5D01-72AD-447D-BDFC-FCDCC05BAA95}"/>
              </a:ext>
            </a:extLst>
          </p:cNvPr>
          <p:cNvPicPr>
            <a:picLocks noChangeAspect="1"/>
          </p:cNvPicPr>
          <p:nvPr/>
        </p:nvPicPr>
        <p:blipFill rotWithShape="1">
          <a:blip r:embed="rId2"/>
          <a:srcRect r="2" b="19166"/>
          <a:stretch/>
        </p:blipFill>
        <p:spPr>
          <a:xfrm>
            <a:off x="6529065" y="10"/>
            <a:ext cx="5662937" cy="6857990"/>
          </a:xfrm>
          <a:custGeom>
            <a:avLst/>
            <a:gdLst/>
            <a:ahLst/>
            <a:cxnLst/>
            <a:rect l="l" t="t" r="r" b="b"/>
            <a:pathLst>
              <a:path w="5662937" h="6858000">
                <a:moveTo>
                  <a:pt x="598332" y="0"/>
                </a:moveTo>
                <a:lnTo>
                  <a:pt x="5662937" y="0"/>
                </a:lnTo>
                <a:lnTo>
                  <a:pt x="5662937" y="6858000"/>
                </a:lnTo>
                <a:lnTo>
                  <a:pt x="0" y="6858000"/>
                </a:lnTo>
                <a:lnTo>
                  <a:pt x="78957" y="6777438"/>
                </a:lnTo>
                <a:cubicBezTo>
                  <a:pt x="291624" y="6544265"/>
                  <a:pt x="490445" y="6275955"/>
                  <a:pt x="672224" y="5969316"/>
                </a:cubicBezTo>
                <a:cubicBezTo>
                  <a:pt x="914596" y="5515036"/>
                  <a:pt x="1066079" y="5030470"/>
                  <a:pt x="1217562" y="4515619"/>
                </a:cubicBezTo>
                <a:cubicBezTo>
                  <a:pt x="1338748" y="3970483"/>
                  <a:pt x="1399341" y="3516203"/>
                  <a:pt x="1399341" y="3061922"/>
                </a:cubicBezTo>
                <a:cubicBezTo>
                  <a:pt x="1399341" y="1948936"/>
                  <a:pt x="1190579" y="1021447"/>
                  <a:pt x="773055" y="279455"/>
                </a:cubicBezTo>
                <a:close/>
              </a:path>
            </a:pathLst>
          </a:custGeom>
        </p:spPr>
      </p:pic>
    </p:spTree>
    <p:extLst>
      <p:ext uri="{BB962C8B-B14F-4D97-AF65-F5344CB8AC3E}">
        <p14:creationId xmlns:p14="http://schemas.microsoft.com/office/powerpoint/2010/main" val="18136003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AB604-91D6-4D38-8A11-BEE3E39E47A3}"/>
              </a:ext>
            </a:extLst>
          </p:cNvPr>
          <p:cNvSpPr>
            <a:spLocks noGrp="1"/>
          </p:cNvSpPr>
          <p:nvPr>
            <p:ph type="title"/>
          </p:nvPr>
        </p:nvSpPr>
        <p:spPr>
          <a:xfrm>
            <a:off x="720000" y="619200"/>
            <a:ext cx="4991961" cy="1477328"/>
          </a:xfrm>
        </p:spPr>
        <p:txBody>
          <a:bodyPr wrap="square" anchor="ctr">
            <a:normAutofit/>
          </a:bodyPr>
          <a:lstStyle/>
          <a:p>
            <a:r>
              <a:rPr lang="en-GB"/>
              <a:t>Reflective Practice</a:t>
            </a:r>
          </a:p>
        </p:txBody>
      </p:sp>
      <p:sp>
        <p:nvSpPr>
          <p:cNvPr id="3" name="Content Placeholder 2">
            <a:extLst>
              <a:ext uri="{FF2B5EF4-FFF2-40B4-BE49-F238E27FC236}">
                <a16:creationId xmlns:a16="http://schemas.microsoft.com/office/drawing/2014/main" id="{E2040B88-1498-4161-9989-5C76BD4A5B61}"/>
              </a:ext>
            </a:extLst>
          </p:cNvPr>
          <p:cNvSpPr>
            <a:spLocks noGrp="1"/>
          </p:cNvSpPr>
          <p:nvPr>
            <p:ph idx="1"/>
          </p:nvPr>
        </p:nvSpPr>
        <p:spPr>
          <a:xfrm>
            <a:off x="232757" y="1618211"/>
            <a:ext cx="6129250" cy="5065221"/>
          </a:xfrm>
        </p:spPr>
        <p:txBody>
          <a:bodyPr vert="horz" lIns="0" tIns="0" rIns="0" bIns="0" rtlCol="0">
            <a:normAutofit lnSpcReduction="10000"/>
          </a:bodyPr>
          <a:lstStyle/>
          <a:p>
            <a:pPr>
              <a:lnSpc>
                <a:spcPct val="110000"/>
              </a:lnSpc>
            </a:pPr>
            <a:r>
              <a:rPr lang="en-GB" sz="1800" dirty="0"/>
              <a:t>Reflective practice is a method of critiquing our work, we look at the theories and models that we use within our practice and reflect on whether they are </a:t>
            </a:r>
            <a:r>
              <a:rPr lang="en-GB" sz="1800" dirty="0" err="1"/>
              <a:t>helpful,or</a:t>
            </a:r>
            <a:r>
              <a:rPr lang="en-GB" sz="1800" dirty="0"/>
              <a:t> even if we use them at all.</a:t>
            </a:r>
            <a:endParaRPr lang="en-US" sz="1800" dirty="0"/>
          </a:p>
          <a:p>
            <a:pPr>
              <a:lnSpc>
                <a:spcPct val="110000"/>
              </a:lnSpc>
            </a:pPr>
            <a:r>
              <a:rPr lang="en-GB" sz="1800" dirty="0"/>
              <a:t>Looking again at Schön's work and other models of reflective practice in a later session will support you in engaging in reflective practice.</a:t>
            </a:r>
          </a:p>
          <a:p>
            <a:pPr>
              <a:lnSpc>
                <a:spcPct val="110000"/>
              </a:lnSpc>
            </a:pPr>
            <a:r>
              <a:rPr lang="en-GB" sz="1800" dirty="0"/>
              <a:t>As practitioners we need to be engaged in questioning and evaluating our work. We need to move with political and social change, otherwise we stagnate, and our work becomes outdated and sterile.</a:t>
            </a:r>
          </a:p>
          <a:p>
            <a:pPr>
              <a:lnSpc>
                <a:spcPct val="110000"/>
              </a:lnSpc>
            </a:pPr>
            <a:r>
              <a:rPr lang="en-GB" sz="1800" dirty="0"/>
              <a:t>Engaging in reflective practice allows us to explore and focus on the heart of our practice.</a:t>
            </a:r>
          </a:p>
          <a:p>
            <a:pPr>
              <a:lnSpc>
                <a:spcPct val="110000"/>
              </a:lnSpc>
            </a:pPr>
            <a:r>
              <a:rPr lang="en-GB" sz="1800" dirty="0"/>
              <a:t>This is done through training, engagement with peers, supervision and reflection.</a:t>
            </a:r>
          </a:p>
          <a:p>
            <a:pPr>
              <a:lnSpc>
                <a:spcPct val="110000"/>
              </a:lnSpc>
            </a:pPr>
            <a:endParaRPr lang="en-GB" sz="1100" dirty="0"/>
          </a:p>
        </p:txBody>
      </p:sp>
      <p:pic>
        <p:nvPicPr>
          <p:cNvPr id="4" name="Picture 4" descr="A picture containing building, colorful&#10;&#10;Description automatically generated">
            <a:extLst>
              <a:ext uri="{FF2B5EF4-FFF2-40B4-BE49-F238E27FC236}">
                <a16:creationId xmlns:a16="http://schemas.microsoft.com/office/drawing/2014/main" id="{9E269803-8D37-4D77-8C84-35D7E41EADDA}"/>
              </a:ext>
            </a:extLst>
          </p:cNvPr>
          <p:cNvPicPr>
            <a:picLocks noChangeAspect="1"/>
          </p:cNvPicPr>
          <p:nvPr/>
        </p:nvPicPr>
        <p:blipFill>
          <a:blip r:embed="rId2"/>
          <a:stretch>
            <a:fillRect/>
          </a:stretch>
        </p:blipFill>
        <p:spPr>
          <a:xfrm>
            <a:off x="6444525" y="1750979"/>
            <a:ext cx="5014800" cy="3347380"/>
          </a:xfrm>
          <a:custGeom>
            <a:avLst/>
            <a:gdLst/>
            <a:ahLst/>
            <a:cxnLst/>
            <a:rect l="l" t="t" r="r" b="b"/>
            <a:pathLst>
              <a:path w="5014800" h="5409338">
                <a:moveTo>
                  <a:pt x="0" y="0"/>
                </a:moveTo>
                <a:lnTo>
                  <a:pt x="5014800" y="0"/>
                </a:lnTo>
                <a:lnTo>
                  <a:pt x="5014800" y="5409338"/>
                </a:lnTo>
                <a:lnTo>
                  <a:pt x="0" y="5409338"/>
                </a:lnTo>
                <a:close/>
              </a:path>
            </a:pathLst>
          </a:custGeom>
        </p:spPr>
      </p:pic>
    </p:spTree>
    <p:extLst>
      <p:ext uri="{BB962C8B-B14F-4D97-AF65-F5344CB8AC3E}">
        <p14:creationId xmlns:p14="http://schemas.microsoft.com/office/powerpoint/2010/main" val="42405611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6D970-7DAE-FB63-19BF-CD6C97441B57}"/>
              </a:ext>
            </a:extLst>
          </p:cNvPr>
          <p:cNvSpPr>
            <a:spLocks noGrp="1"/>
          </p:cNvSpPr>
          <p:nvPr>
            <p:ph type="title"/>
          </p:nvPr>
        </p:nvSpPr>
        <p:spPr/>
        <p:txBody>
          <a:bodyPr/>
          <a:lstStyle/>
          <a:p>
            <a:r>
              <a:rPr lang="en-GB" dirty="0"/>
              <a:t>Reflective Exercise </a:t>
            </a:r>
          </a:p>
        </p:txBody>
      </p:sp>
      <p:sp>
        <p:nvSpPr>
          <p:cNvPr id="3" name="Content Placeholder 2">
            <a:extLst>
              <a:ext uri="{FF2B5EF4-FFF2-40B4-BE49-F238E27FC236}">
                <a16:creationId xmlns:a16="http://schemas.microsoft.com/office/drawing/2014/main" id="{2496AADB-A942-8587-4F55-21745D45D61D}"/>
              </a:ext>
            </a:extLst>
          </p:cNvPr>
          <p:cNvSpPr>
            <a:spLocks noGrp="1"/>
          </p:cNvSpPr>
          <p:nvPr>
            <p:ph idx="1"/>
          </p:nvPr>
        </p:nvSpPr>
        <p:spPr/>
        <p:txBody>
          <a:bodyPr>
            <a:normAutofit lnSpcReduction="10000"/>
          </a:bodyPr>
          <a:lstStyle/>
          <a:p>
            <a:r>
              <a:rPr lang="en-GB" sz="3600" dirty="0"/>
              <a:t>Take a moment and reflect on your reaction.  </a:t>
            </a:r>
          </a:p>
          <a:p>
            <a:r>
              <a:rPr lang="en-GB" sz="3600" dirty="0"/>
              <a:t>How did it feel to write - without censorship?</a:t>
            </a:r>
          </a:p>
          <a:p>
            <a:r>
              <a:rPr lang="en-GB" sz="3600" dirty="0"/>
              <a:t> Was it easier or harder than you thought?  </a:t>
            </a:r>
          </a:p>
          <a:p>
            <a:r>
              <a:rPr lang="en-GB" sz="3600" dirty="0"/>
              <a:t> Were you able to be present - or were you checking the time?  </a:t>
            </a:r>
          </a:p>
          <a:p>
            <a:r>
              <a:rPr lang="en-GB" sz="3600" dirty="0"/>
              <a:t> Were you able to write honestly and spontaneously?</a:t>
            </a:r>
          </a:p>
        </p:txBody>
      </p:sp>
    </p:spTree>
    <p:extLst>
      <p:ext uri="{BB962C8B-B14F-4D97-AF65-F5344CB8AC3E}">
        <p14:creationId xmlns:p14="http://schemas.microsoft.com/office/powerpoint/2010/main" val="26760478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76462-AECA-443B-65FE-F16AB163F859}"/>
              </a:ext>
            </a:extLst>
          </p:cNvPr>
          <p:cNvSpPr>
            <a:spLocks noGrp="1"/>
          </p:cNvSpPr>
          <p:nvPr>
            <p:ph type="title"/>
          </p:nvPr>
        </p:nvSpPr>
        <p:spPr/>
        <p:txBody>
          <a:bodyPr/>
          <a:lstStyle/>
          <a:p>
            <a:r>
              <a:rPr lang="en-GB" dirty="0"/>
              <a:t>Reflective Writing</a:t>
            </a:r>
          </a:p>
        </p:txBody>
      </p:sp>
      <p:sp>
        <p:nvSpPr>
          <p:cNvPr id="3" name="Content Placeholder 2">
            <a:extLst>
              <a:ext uri="{FF2B5EF4-FFF2-40B4-BE49-F238E27FC236}">
                <a16:creationId xmlns:a16="http://schemas.microsoft.com/office/drawing/2014/main" id="{3B2BAE04-3788-2864-FE6B-E2ACEAEFD958}"/>
              </a:ext>
            </a:extLst>
          </p:cNvPr>
          <p:cNvSpPr>
            <a:spLocks noGrp="1"/>
          </p:cNvSpPr>
          <p:nvPr>
            <p:ph idx="1"/>
          </p:nvPr>
        </p:nvSpPr>
        <p:spPr/>
        <p:txBody>
          <a:bodyPr>
            <a:normAutofit lnSpcReduction="10000"/>
          </a:bodyPr>
          <a:lstStyle/>
          <a:p>
            <a:r>
              <a:rPr lang="en-GB" sz="3200" dirty="0"/>
              <a:t>This exercise had three different functions:</a:t>
            </a:r>
          </a:p>
          <a:p>
            <a:r>
              <a:rPr lang="en-GB" sz="3200" dirty="0"/>
              <a:t>An opportunity to off-load and to put thoughts onto paper. No-one else is going to read this!</a:t>
            </a:r>
          </a:p>
          <a:p>
            <a:r>
              <a:rPr lang="en-GB" sz="3200" dirty="0"/>
              <a:t>It allows time to be present – to put aside time to reflect on thoughts and feelings.  An opportunity to organise and de-clutter the brain.</a:t>
            </a:r>
          </a:p>
          <a:p>
            <a:r>
              <a:rPr lang="en-GB" sz="3200" dirty="0"/>
              <a:t>Six minutes of time to be creative – to allow creative ideas to come into your conscious awareness.</a:t>
            </a:r>
          </a:p>
          <a:p>
            <a:endParaRPr lang="en-GB" dirty="0"/>
          </a:p>
        </p:txBody>
      </p:sp>
    </p:spTree>
    <p:extLst>
      <p:ext uri="{BB962C8B-B14F-4D97-AF65-F5344CB8AC3E}">
        <p14:creationId xmlns:p14="http://schemas.microsoft.com/office/powerpoint/2010/main" val="20984815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9998D094-42B2-42BA-AA14-E8FBE073A5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3" name="Straight Connector 12">
            <a:extLst>
              <a:ext uri="{FF2B5EF4-FFF2-40B4-BE49-F238E27FC236}">
                <a16:creationId xmlns:a16="http://schemas.microsoft.com/office/drawing/2014/main" id="{8465D64B-59F4-4BDC-B833-A17EF1E046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3FED537-3AF1-4C36-9904-77B6A54D27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462458"/>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EB10FDA-2B81-4AE9-A4AE-E8945CCE83FC}"/>
              </a:ext>
            </a:extLst>
          </p:cNvPr>
          <p:cNvSpPr>
            <a:spLocks noGrp="1"/>
          </p:cNvSpPr>
          <p:nvPr>
            <p:ph type="title"/>
          </p:nvPr>
        </p:nvSpPr>
        <p:spPr>
          <a:xfrm>
            <a:off x="1109980" y="4208424"/>
            <a:ext cx="9966960" cy="1325880"/>
          </a:xfrm>
        </p:spPr>
        <p:txBody>
          <a:bodyPr vert="horz" lIns="91440" tIns="45720" rIns="91440" bIns="45720" rtlCol="0" anchor="b">
            <a:normAutofit/>
          </a:bodyPr>
          <a:lstStyle/>
          <a:p>
            <a:pPr algn="ctr">
              <a:lnSpc>
                <a:spcPct val="85000"/>
              </a:lnSpc>
            </a:pPr>
            <a:r>
              <a:rPr lang="en-US" sz="6600" b="1" cap="all" spc="300" dirty="0">
                <a:solidFill>
                  <a:srgbClr val="FFFFFF"/>
                </a:solidFill>
              </a:rPr>
              <a:t>Pause for a moment</a:t>
            </a:r>
          </a:p>
        </p:txBody>
      </p:sp>
      <p:sp>
        <p:nvSpPr>
          <p:cNvPr id="3" name="Content Placeholder 2">
            <a:extLst>
              <a:ext uri="{FF2B5EF4-FFF2-40B4-BE49-F238E27FC236}">
                <a16:creationId xmlns:a16="http://schemas.microsoft.com/office/drawing/2014/main" id="{42DC361D-5454-4A3D-9CE4-124D2215B562}"/>
              </a:ext>
            </a:extLst>
          </p:cNvPr>
          <p:cNvSpPr>
            <a:spLocks noGrp="1"/>
          </p:cNvSpPr>
          <p:nvPr>
            <p:ph idx="1"/>
          </p:nvPr>
        </p:nvSpPr>
        <p:spPr>
          <a:xfrm>
            <a:off x="1709530" y="5598293"/>
            <a:ext cx="8767860" cy="553690"/>
          </a:xfrm>
        </p:spPr>
        <p:txBody>
          <a:bodyPr vert="horz" lIns="91440" tIns="45720" rIns="91440" bIns="45720" rtlCol="0">
            <a:normAutofit/>
          </a:bodyPr>
          <a:lstStyle/>
          <a:p>
            <a:pPr marL="0" indent="0" algn="ctr">
              <a:buNone/>
            </a:pPr>
            <a:endParaRPr lang="en-US" sz="2000" i="1" dirty="0">
              <a:solidFill>
                <a:srgbClr val="FFFFFF"/>
              </a:solidFill>
            </a:endParaRPr>
          </a:p>
        </p:txBody>
      </p:sp>
      <p:pic>
        <p:nvPicPr>
          <p:cNvPr id="1026" name="Picture 2" descr="How to Take a Break During a Meeting ...">
            <a:extLst>
              <a:ext uri="{FF2B5EF4-FFF2-40B4-BE49-F238E27FC236}">
                <a16:creationId xmlns:a16="http://schemas.microsoft.com/office/drawing/2014/main" id="{D9E43324-F9AC-BCD8-E0AA-E4FD7A94FC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1140" y="236221"/>
            <a:ext cx="11782669" cy="34975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9480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AE107-EC56-4FB9-80B1-5D96BD664778}"/>
              </a:ext>
            </a:extLst>
          </p:cNvPr>
          <p:cNvSpPr>
            <a:spLocks noGrp="1"/>
          </p:cNvSpPr>
          <p:nvPr>
            <p:ph type="title"/>
          </p:nvPr>
        </p:nvSpPr>
        <p:spPr/>
        <p:txBody>
          <a:bodyPr/>
          <a:lstStyle/>
          <a:p>
            <a:r>
              <a:rPr lang="en-GB" dirty="0"/>
              <a:t>Reflective Practice -Introduction</a:t>
            </a:r>
          </a:p>
        </p:txBody>
      </p:sp>
      <p:graphicFrame>
        <p:nvGraphicFramePr>
          <p:cNvPr id="10" name="Content Placeholder 2">
            <a:extLst>
              <a:ext uri="{FF2B5EF4-FFF2-40B4-BE49-F238E27FC236}">
                <a16:creationId xmlns:a16="http://schemas.microsoft.com/office/drawing/2014/main" id="{40B08351-0480-4A18-AC2D-4AABF8A5D614}"/>
              </a:ext>
            </a:extLst>
          </p:cNvPr>
          <p:cNvGraphicFramePr>
            <a:graphicFrameLocks noGrp="1"/>
          </p:cNvGraphicFramePr>
          <p:nvPr>
            <p:ph idx="1"/>
            <p:extLst>
              <p:ext uri="{D42A27DB-BD31-4B8C-83A1-F6EECF244321}">
                <p14:modId xmlns:p14="http://schemas.microsoft.com/office/powerpoint/2010/main" val="1873537469"/>
              </p:ext>
            </p:extLst>
          </p:nvPr>
        </p:nvGraphicFramePr>
        <p:xfrm>
          <a:off x="720000" y="2541600"/>
          <a:ext cx="10728325" cy="32273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85676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3DC42C2-6B58-404C-B339-2C72808A5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2C80EA9-AF7F-466C-B5DE-5B88B1A58D5E}"/>
              </a:ext>
            </a:extLst>
          </p:cNvPr>
          <p:cNvSpPr>
            <a:spLocks noGrp="1"/>
          </p:cNvSpPr>
          <p:nvPr>
            <p:ph type="title"/>
          </p:nvPr>
        </p:nvSpPr>
        <p:spPr>
          <a:xfrm>
            <a:off x="4441783" y="609600"/>
            <a:ext cx="6693061" cy="1356360"/>
          </a:xfrm>
        </p:spPr>
        <p:txBody>
          <a:bodyPr>
            <a:normAutofit/>
          </a:bodyPr>
          <a:lstStyle/>
          <a:p>
            <a:r>
              <a:rPr lang="en-GB" dirty="0">
                <a:solidFill>
                  <a:srgbClr val="FFFFFF"/>
                </a:solidFill>
              </a:rPr>
              <a:t>Reflective Practice</a:t>
            </a:r>
          </a:p>
        </p:txBody>
      </p:sp>
      <p:pic>
        <p:nvPicPr>
          <p:cNvPr id="4" name="Picture 4" descr="A picture containing water, outdoor, bird, sitting&#10;&#10;Description automatically generated">
            <a:extLst>
              <a:ext uri="{FF2B5EF4-FFF2-40B4-BE49-F238E27FC236}">
                <a16:creationId xmlns:a16="http://schemas.microsoft.com/office/drawing/2014/main" id="{C6810E9E-247C-4BA7-92A5-18EB28AF52CE}"/>
              </a:ext>
            </a:extLst>
          </p:cNvPr>
          <p:cNvPicPr>
            <a:picLocks noChangeAspect="1"/>
          </p:cNvPicPr>
          <p:nvPr/>
        </p:nvPicPr>
        <p:blipFill rotWithShape="1">
          <a:blip r:embed="rId2"/>
          <a:srcRect l="7169" r="7170" b="1"/>
          <a:stretch/>
        </p:blipFill>
        <p:spPr>
          <a:xfrm>
            <a:off x="232861" y="243840"/>
            <a:ext cx="3646837" cy="6377939"/>
          </a:xfrm>
          <a:prstGeom prst="rect">
            <a:avLst/>
          </a:prstGeom>
        </p:spPr>
      </p:pic>
      <p:sp>
        <p:nvSpPr>
          <p:cNvPr id="3" name="Content Placeholder 2">
            <a:extLst>
              <a:ext uri="{FF2B5EF4-FFF2-40B4-BE49-F238E27FC236}">
                <a16:creationId xmlns:a16="http://schemas.microsoft.com/office/drawing/2014/main" id="{3682E0F6-72AA-4B4F-94C0-B99080437C8D}"/>
              </a:ext>
            </a:extLst>
          </p:cNvPr>
          <p:cNvSpPr>
            <a:spLocks noGrp="1"/>
          </p:cNvSpPr>
          <p:nvPr>
            <p:ph idx="1"/>
          </p:nvPr>
        </p:nvSpPr>
        <p:spPr>
          <a:xfrm>
            <a:off x="4145281" y="2078182"/>
            <a:ext cx="7727852" cy="4535978"/>
          </a:xfrm>
        </p:spPr>
        <p:txBody>
          <a:bodyPr vert="horz" lIns="0" tIns="0" rIns="0" bIns="0" rtlCol="0">
            <a:normAutofit/>
          </a:bodyPr>
          <a:lstStyle/>
          <a:p>
            <a:r>
              <a:rPr lang="en-GB" sz="2400" dirty="0">
                <a:solidFill>
                  <a:srgbClr val="FFFFFF"/>
                </a:solidFill>
              </a:rPr>
              <a:t>The Counselling Professions require us to continually engage in a process of reflection.  Looking inward at all that we are do: assessing, reflecting, processing </a:t>
            </a:r>
          </a:p>
          <a:p>
            <a:r>
              <a:rPr lang="en-GB" sz="2400" dirty="0">
                <a:solidFill>
                  <a:srgbClr val="FFFFFF"/>
                </a:solidFill>
              </a:rPr>
              <a:t>What  is working? – What needs improving?</a:t>
            </a:r>
          </a:p>
          <a:p>
            <a:r>
              <a:rPr lang="en-GB" sz="2400" dirty="0">
                <a:solidFill>
                  <a:srgbClr val="FFFFFF"/>
                </a:solidFill>
              </a:rPr>
              <a:t>Values, Beliefs and Intentions.</a:t>
            </a:r>
          </a:p>
          <a:p>
            <a:r>
              <a:rPr lang="en-GB" sz="2400" dirty="0">
                <a:solidFill>
                  <a:srgbClr val="FFFFFF"/>
                </a:solidFill>
              </a:rPr>
              <a:t>Theoretical understanding and skill development</a:t>
            </a:r>
          </a:p>
          <a:p>
            <a:r>
              <a:rPr lang="en-GB" sz="2400" dirty="0">
                <a:solidFill>
                  <a:srgbClr val="FFFFFF"/>
                </a:solidFill>
              </a:rPr>
              <a:t>Self- reflection and personal development is a continual process</a:t>
            </a:r>
          </a:p>
          <a:p>
            <a:r>
              <a:rPr lang="en-GB" sz="2400" dirty="0">
                <a:solidFill>
                  <a:srgbClr val="FFFFFF"/>
                </a:solidFill>
              </a:rPr>
              <a:t>A Journey – Not a destination</a:t>
            </a:r>
          </a:p>
        </p:txBody>
      </p:sp>
      <p:sp>
        <p:nvSpPr>
          <p:cNvPr id="11" name="Rectangle 10">
            <a:extLst>
              <a:ext uri="{FF2B5EF4-FFF2-40B4-BE49-F238E27FC236}">
                <a16:creationId xmlns:a16="http://schemas.microsoft.com/office/drawing/2014/main" id="{FCF82941-5589-49BF-B6B1-76122B2D0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3840"/>
            <a:ext cx="11724640" cy="6377939"/>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4743343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D7F1F-99DD-489E-94AE-07CB961D617E}"/>
              </a:ext>
            </a:extLst>
          </p:cNvPr>
          <p:cNvSpPr>
            <a:spLocks noGrp="1"/>
          </p:cNvSpPr>
          <p:nvPr>
            <p:ph type="title"/>
          </p:nvPr>
        </p:nvSpPr>
        <p:spPr>
          <a:xfrm>
            <a:off x="720000" y="619200"/>
            <a:ext cx="4991961" cy="1477328"/>
          </a:xfrm>
        </p:spPr>
        <p:txBody>
          <a:bodyPr wrap="square" anchor="ctr">
            <a:normAutofit/>
          </a:bodyPr>
          <a:lstStyle/>
          <a:p>
            <a:r>
              <a:rPr lang="en-GB" dirty="0"/>
              <a:t>The process of Reflection</a:t>
            </a:r>
          </a:p>
        </p:txBody>
      </p:sp>
      <p:sp>
        <p:nvSpPr>
          <p:cNvPr id="3" name="Content Placeholder 2">
            <a:extLst>
              <a:ext uri="{FF2B5EF4-FFF2-40B4-BE49-F238E27FC236}">
                <a16:creationId xmlns:a16="http://schemas.microsoft.com/office/drawing/2014/main" id="{3D0B4EAB-F212-49A2-B3B2-3AD60E86C3F4}"/>
              </a:ext>
            </a:extLst>
          </p:cNvPr>
          <p:cNvSpPr>
            <a:spLocks noGrp="1"/>
          </p:cNvSpPr>
          <p:nvPr>
            <p:ph idx="1"/>
          </p:nvPr>
        </p:nvSpPr>
        <p:spPr>
          <a:xfrm>
            <a:off x="719999" y="2096528"/>
            <a:ext cx="5537657" cy="4237770"/>
          </a:xfrm>
        </p:spPr>
        <p:txBody>
          <a:bodyPr vert="horz" lIns="0" tIns="0" rIns="0" bIns="0" rtlCol="0">
            <a:normAutofit fontScale="92500" lnSpcReduction="20000"/>
          </a:bodyPr>
          <a:lstStyle/>
          <a:p>
            <a:pPr>
              <a:lnSpc>
                <a:spcPct val="110000"/>
              </a:lnSpc>
            </a:pPr>
            <a:r>
              <a:rPr lang="en-GB" sz="2800" dirty="0"/>
              <a:t>Reflective practice enables the process of reflecting on professional practice, personal development</a:t>
            </a:r>
          </a:p>
          <a:p>
            <a:pPr>
              <a:lnSpc>
                <a:spcPct val="110000"/>
              </a:lnSpc>
            </a:pPr>
            <a:r>
              <a:rPr lang="en-GB" sz="2800" dirty="0"/>
              <a:t>Relationships with peers, colleagues, family, </a:t>
            </a:r>
          </a:p>
          <a:p>
            <a:pPr>
              <a:lnSpc>
                <a:spcPct val="110000"/>
              </a:lnSpc>
            </a:pPr>
            <a:r>
              <a:rPr lang="en-GB" sz="2800" dirty="0"/>
              <a:t>Values, Beliefs and Bias</a:t>
            </a:r>
          </a:p>
          <a:p>
            <a:pPr>
              <a:lnSpc>
                <a:spcPct val="110000"/>
              </a:lnSpc>
            </a:pPr>
            <a:r>
              <a:rPr lang="en-GB" sz="2800" dirty="0"/>
              <a:t>Wider societal and cultural awareness.</a:t>
            </a:r>
          </a:p>
          <a:p>
            <a:pPr>
              <a:lnSpc>
                <a:spcPct val="110000"/>
              </a:lnSpc>
            </a:pPr>
            <a:r>
              <a:rPr lang="en-GB" sz="2800" dirty="0"/>
              <a:t>Empathic awareness and  Compassion.</a:t>
            </a:r>
          </a:p>
          <a:p>
            <a:pPr>
              <a:lnSpc>
                <a:spcPct val="110000"/>
              </a:lnSpc>
            </a:pPr>
            <a:r>
              <a:rPr lang="en-GB" sz="2800" dirty="0"/>
              <a:t>Self-Care and Self-Compassion</a:t>
            </a:r>
          </a:p>
          <a:p>
            <a:pPr marL="0" indent="0">
              <a:lnSpc>
                <a:spcPct val="110000"/>
              </a:lnSpc>
              <a:buNone/>
            </a:pPr>
            <a:endParaRPr lang="en-GB" sz="1300" dirty="0"/>
          </a:p>
        </p:txBody>
      </p:sp>
      <p:pic>
        <p:nvPicPr>
          <p:cNvPr id="4" name="Picture 4" descr="A group of people standing in front of a crowd&#10;&#10;Description automatically generated">
            <a:extLst>
              <a:ext uri="{FF2B5EF4-FFF2-40B4-BE49-F238E27FC236}">
                <a16:creationId xmlns:a16="http://schemas.microsoft.com/office/drawing/2014/main" id="{54620A01-9A34-4D3D-8D98-5ADDE3486908}"/>
              </a:ext>
            </a:extLst>
          </p:cNvPr>
          <p:cNvPicPr>
            <a:picLocks noChangeAspect="1"/>
          </p:cNvPicPr>
          <p:nvPr/>
        </p:nvPicPr>
        <p:blipFill rotWithShape="1">
          <a:blip r:embed="rId2"/>
          <a:srcRect l="16267" r="17508" b="-1"/>
          <a:stretch/>
        </p:blipFill>
        <p:spPr>
          <a:xfrm>
            <a:off x="6257657" y="566767"/>
            <a:ext cx="5361537" cy="5404109"/>
          </a:xfrm>
          <a:custGeom>
            <a:avLst/>
            <a:gdLst/>
            <a:ahLst/>
            <a:cxnLst/>
            <a:rect l="l" t="t" r="r" b="b"/>
            <a:pathLst>
              <a:path w="5361537" h="5404109">
                <a:moveTo>
                  <a:pt x="2870828" y="1041"/>
                </a:moveTo>
                <a:cubicBezTo>
                  <a:pt x="3203581" y="14830"/>
                  <a:pt x="3513736" y="163111"/>
                  <a:pt x="3800184" y="290250"/>
                </a:cubicBezTo>
                <a:cubicBezTo>
                  <a:pt x="4171154" y="479730"/>
                  <a:pt x="4508586" y="661721"/>
                  <a:pt x="4702438" y="1026076"/>
                </a:cubicBezTo>
                <a:lnTo>
                  <a:pt x="4959549" y="1326248"/>
                </a:lnTo>
                <a:cubicBezTo>
                  <a:pt x="5129003" y="1601579"/>
                  <a:pt x="5186377" y="1874538"/>
                  <a:pt x="5266423" y="2173276"/>
                </a:cubicBezTo>
                <a:cubicBezTo>
                  <a:pt x="5322579" y="2382854"/>
                  <a:pt x="5370498" y="2561686"/>
                  <a:pt x="5358128" y="2694064"/>
                </a:cubicBezTo>
                <a:cubicBezTo>
                  <a:pt x="5387135" y="3102588"/>
                  <a:pt x="5225012" y="3513996"/>
                  <a:pt x="5101614" y="3771685"/>
                </a:cubicBezTo>
                <a:cubicBezTo>
                  <a:pt x="4997551" y="4040670"/>
                  <a:pt x="4756585" y="4494622"/>
                  <a:pt x="4442699" y="4781934"/>
                </a:cubicBezTo>
                <a:cubicBezTo>
                  <a:pt x="4128813" y="5069245"/>
                  <a:pt x="3867535" y="5122778"/>
                  <a:pt x="3526897" y="5225036"/>
                </a:cubicBezTo>
                <a:cubicBezTo>
                  <a:pt x="3186396" y="5327806"/>
                  <a:pt x="2777866" y="5432329"/>
                  <a:pt x="2398771" y="5397154"/>
                </a:cubicBezTo>
                <a:cubicBezTo>
                  <a:pt x="2019540" y="5361468"/>
                  <a:pt x="1637694" y="5196321"/>
                  <a:pt x="1251137" y="5011566"/>
                </a:cubicBezTo>
                <a:cubicBezTo>
                  <a:pt x="928921" y="4825498"/>
                  <a:pt x="428548" y="4335676"/>
                  <a:pt x="348364" y="4036426"/>
                </a:cubicBezTo>
                <a:cubicBezTo>
                  <a:pt x="268180" y="3737176"/>
                  <a:pt x="-82248" y="2964977"/>
                  <a:pt x="17820" y="2441683"/>
                </a:cubicBezTo>
                <a:cubicBezTo>
                  <a:pt x="117889" y="1918389"/>
                  <a:pt x="122569" y="1757316"/>
                  <a:pt x="362894" y="1276624"/>
                </a:cubicBezTo>
                <a:cubicBezTo>
                  <a:pt x="659155" y="828176"/>
                  <a:pt x="1338551" y="373177"/>
                  <a:pt x="1764257" y="227256"/>
                </a:cubicBezTo>
                <a:cubicBezTo>
                  <a:pt x="2005919" y="114722"/>
                  <a:pt x="2440806" y="61902"/>
                  <a:pt x="2530583" y="37846"/>
                </a:cubicBezTo>
                <a:cubicBezTo>
                  <a:pt x="2646482" y="6791"/>
                  <a:pt x="2759910" y="-3556"/>
                  <a:pt x="2870828" y="1041"/>
                </a:cubicBezTo>
                <a:close/>
              </a:path>
            </a:pathLst>
          </a:custGeom>
        </p:spPr>
      </p:pic>
    </p:spTree>
    <p:extLst>
      <p:ext uri="{BB962C8B-B14F-4D97-AF65-F5344CB8AC3E}">
        <p14:creationId xmlns:p14="http://schemas.microsoft.com/office/powerpoint/2010/main" val="18924218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1E9DC-D8E8-454A-9EE8-BBDEE1FE3C6D}"/>
              </a:ext>
            </a:extLst>
          </p:cNvPr>
          <p:cNvSpPr>
            <a:spLocks noGrp="1"/>
          </p:cNvSpPr>
          <p:nvPr>
            <p:ph type="title"/>
          </p:nvPr>
        </p:nvSpPr>
        <p:spPr>
          <a:xfrm>
            <a:off x="7132320" y="619200"/>
            <a:ext cx="4339681" cy="5510138"/>
          </a:xfrm>
        </p:spPr>
        <p:txBody>
          <a:bodyPr>
            <a:normAutofit/>
          </a:bodyPr>
          <a:lstStyle/>
          <a:p>
            <a:pPr algn="ctr"/>
            <a:r>
              <a:rPr lang="en-GB" dirty="0"/>
              <a:t>Metaphoric Mirrors and Lenses</a:t>
            </a:r>
          </a:p>
        </p:txBody>
      </p:sp>
      <p:graphicFrame>
        <p:nvGraphicFramePr>
          <p:cNvPr id="26" name="Content Placeholder 2">
            <a:extLst>
              <a:ext uri="{FF2B5EF4-FFF2-40B4-BE49-F238E27FC236}">
                <a16:creationId xmlns:a16="http://schemas.microsoft.com/office/drawing/2014/main" id="{DE4F536A-9174-496A-9717-F7F01913A647}"/>
              </a:ext>
            </a:extLst>
          </p:cNvPr>
          <p:cNvGraphicFramePr>
            <a:graphicFrameLocks noGrp="1"/>
          </p:cNvGraphicFramePr>
          <p:nvPr>
            <p:ph idx="1"/>
            <p:extLst>
              <p:ext uri="{D42A27DB-BD31-4B8C-83A1-F6EECF244321}">
                <p14:modId xmlns:p14="http://schemas.microsoft.com/office/powerpoint/2010/main" val="10886095"/>
              </p:ext>
            </p:extLst>
          </p:nvPr>
        </p:nvGraphicFramePr>
        <p:xfrm>
          <a:off x="720000"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92776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0CA74-6EEB-48E4-AE0A-49D3C92D0E9A}"/>
              </a:ext>
            </a:extLst>
          </p:cNvPr>
          <p:cNvSpPr>
            <a:spLocks noGrp="1"/>
          </p:cNvSpPr>
          <p:nvPr>
            <p:ph type="title"/>
          </p:nvPr>
        </p:nvSpPr>
        <p:spPr>
          <a:xfrm>
            <a:off x="1371600" y="948060"/>
            <a:ext cx="6096000" cy="925620"/>
          </a:xfrm>
        </p:spPr>
        <p:txBody>
          <a:bodyPr>
            <a:normAutofit/>
          </a:bodyPr>
          <a:lstStyle/>
          <a:p>
            <a:pPr algn="ctr"/>
            <a:r>
              <a:rPr lang="en-GB" sz="3000" dirty="0">
                <a:solidFill>
                  <a:schemeClr val="accent1">
                    <a:lumMod val="75000"/>
                  </a:schemeClr>
                </a:solidFill>
              </a:rPr>
              <a:t>What is reflective practice?</a:t>
            </a:r>
          </a:p>
        </p:txBody>
      </p:sp>
      <p:sp>
        <p:nvSpPr>
          <p:cNvPr id="3" name="Content Placeholder 2">
            <a:extLst>
              <a:ext uri="{FF2B5EF4-FFF2-40B4-BE49-F238E27FC236}">
                <a16:creationId xmlns:a16="http://schemas.microsoft.com/office/drawing/2014/main" id="{1573708B-EB7F-40CC-B7EE-CF26D9269867}"/>
              </a:ext>
            </a:extLst>
          </p:cNvPr>
          <p:cNvSpPr>
            <a:spLocks noGrp="1"/>
          </p:cNvSpPr>
          <p:nvPr>
            <p:ph idx="1"/>
          </p:nvPr>
        </p:nvSpPr>
        <p:spPr>
          <a:xfrm>
            <a:off x="1284651" y="2135939"/>
            <a:ext cx="6239050" cy="4347988"/>
          </a:xfrm>
        </p:spPr>
        <p:txBody>
          <a:bodyPr vert="horz" lIns="91440" tIns="45720" rIns="91440" bIns="45720" rtlCol="0">
            <a:normAutofit/>
          </a:bodyPr>
          <a:lstStyle/>
          <a:p>
            <a:pPr>
              <a:lnSpc>
                <a:spcPct val="90000"/>
              </a:lnSpc>
            </a:pPr>
            <a:r>
              <a:rPr lang="en-GB" sz="2000" dirty="0" err="1">
                <a:solidFill>
                  <a:schemeClr val="accent1">
                    <a:lumMod val="75000"/>
                  </a:schemeClr>
                </a:solidFill>
              </a:rPr>
              <a:t>Bassot</a:t>
            </a:r>
            <a:r>
              <a:rPr lang="en-GB" sz="2000" dirty="0">
                <a:solidFill>
                  <a:schemeClr val="accent1">
                    <a:lumMod val="75000"/>
                  </a:schemeClr>
                </a:solidFill>
              </a:rPr>
              <a:t> (2016/2020) suggests that it can be useful to think about reflection as looking into a 'metaphorical mirror'.</a:t>
            </a:r>
          </a:p>
          <a:p>
            <a:pPr>
              <a:lnSpc>
                <a:spcPct val="90000"/>
              </a:lnSpc>
            </a:pPr>
            <a:r>
              <a:rPr lang="en-GB" sz="2000" dirty="0">
                <a:solidFill>
                  <a:schemeClr val="accent1">
                    <a:lumMod val="75000"/>
                  </a:schemeClr>
                </a:solidFill>
              </a:rPr>
              <a:t>Thinking about your reflective practice involves a range of different ways to examine things. As you become more experienced in reflective practice, your ability to critically evaluate and examine your knowledge, understanding and skills will greatly enhance your self-awareness.</a:t>
            </a:r>
          </a:p>
          <a:p>
            <a:pPr>
              <a:lnSpc>
                <a:spcPct val="90000"/>
              </a:lnSpc>
            </a:pPr>
            <a:r>
              <a:rPr lang="en-GB" sz="2000" dirty="0">
                <a:solidFill>
                  <a:schemeClr val="accent1">
                    <a:lumMod val="75000"/>
                  </a:schemeClr>
                </a:solidFill>
              </a:rPr>
              <a:t>On Moodle you will find a clear guide to the Metaphorical Mirrors. It is worth reading through these and considering your own responses to the different reflective experiences.</a:t>
            </a:r>
          </a:p>
          <a:p>
            <a:pPr>
              <a:lnSpc>
                <a:spcPct val="90000"/>
              </a:lnSpc>
            </a:pPr>
            <a:endParaRPr lang="en-GB" sz="2000" dirty="0"/>
          </a:p>
        </p:txBody>
      </p:sp>
      <p:pic>
        <p:nvPicPr>
          <p:cNvPr id="4" name="Picture 4" descr="A picture containing mirror, brown, large, dresser&#10;&#10;Description automatically generated">
            <a:extLst>
              <a:ext uri="{FF2B5EF4-FFF2-40B4-BE49-F238E27FC236}">
                <a16:creationId xmlns:a16="http://schemas.microsoft.com/office/drawing/2014/main" id="{FDDF096D-40F2-41C3-8661-0A27E803AC80}"/>
              </a:ext>
            </a:extLst>
          </p:cNvPr>
          <p:cNvPicPr>
            <a:picLocks noChangeAspect="1"/>
          </p:cNvPicPr>
          <p:nvPr/>
        </p:nvPicPr>
        <p:blipFill rotWithShape="1">
          <a:blip r:embed="rId2"/>
          <a:srcRect l="4440" r="2447"/>
          <a:stretch/>
        </p:blipFill>
        <p:spPr>
          <a:xfrm>
            <a:off x="8153400" y="685800"/>
            <a:ext cx="3397211" cy="5486400"/>
          </a:xfrm>
          <a:prstGeom prst="rect">
            <a:avLst/>
          </a:prstGeom>
        </p:spPr>
      </p:pic>
    </p:spTree>
    <p:extLst>
      <p:ext uri="{BB962C8B-B14F-4D97-AF65-F5344CB8AC3E}">
        <p14:creationId xmlns:p14="http://schemas.microsoft.com/office/powerpoint/2010/main" val="1392857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body of water with a mountain in the background&#10;&#10;Description automatically generated">
            <a:extLst>
              <a:ext uri="{FF2B5EF4-FFF2-40B4-BE49-F238E27FC236}">
                <a16:creationId xmlns:a16="http://schemas.microsoft.com/office/drawing/2014/main" id="{8D3EC325-AD05-4482-A89F-F0D92BA2F3AE}"/>
              </a:ext>
            </a:extLst>
          </p:cNvPr>
          <p:cNvPicPr>
            <a:picLocks noGrp="1" noChangeAspect="1"/>
          </p:cNvPicPr>
          <p:nvPr>
            <p:ph idx="1"/>
          </p:nvPr>
        </p:nvPicPr>
        <p:blipFill rotWithShape="1">
          <a:blip r:embed="rId2"/>
          <a:srcRect t="10059" b="5672"/>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 name="Title 1">
            <a:extLst>
              <a:ext uri="{FF2B5EF4-FFF2-40B4-BE49-F238E27FC236}">
                <a16:creationId xmlns:a16="http://schemas.microsoft.com/office/drawing/2014/main" id="{A79629F6-FFB9-4980-8B79-AB354A5E812C}"/>
              </a:ext>
            </a:extLst>
          </p:cNvPr>
          <p:cNvSpPr>
            <a:spLocks noGrp="1"/>
          </p:cNvSpPr>
          <p:nvPr>
            <p:ph type="title"/>
          </p:nvPr>
        </p:nvSpPr>
        <p:spPr>
          <a:xfrm>
            <a:off x="720000" y="1455847"/>
            <a:ext cx="5015638" cy="2068553"/>
          </a:xfrm>
        </p:spPr>
        <p:txBody>
          <a:bodyPr vert="horz" wrap="square" lIns="0" tIns="0" rIns="0" bIns="0" rtlCol="0" anchor="b" anchorCtr="0">
            <a:normAutofit/>
          </a:bodyPr>
          <a:lstStyle/>
          <a:p>
            <a:pPr algn="ctr">
              <a:lnSpc>
                <a:spcPct val="90000"/>
              </a:lnSpc>
            </a:pPr>
            <a:r>
              <a:rPr lang="en-US" sz="4300" spc="-100"/>
              <a:t>Donald Schön and The Reflective Practitioner</a:t>
            </a:r>
          </a:p>
        </p:txBody>
      </p:sp>
    </p:spTree>
    <p:extLst>
      <p:ext uri="{BB962C8B-B14F-4D97-AF65-F5344CB8AC3E}">
        <p14:creationId xmlns:p14="http://schemas.microsoft.com/office/powerpoint/2010/main" val="30726487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26097-8A69-40E1-9FAE-234101287B28}"/>
              </a:ext>
            </a:extLst>
          </p:cNvPr>
          <p:cNvSpPr>
            <a:spLocks noGrp="1"/>
          </p:cNvSpPr>
          <p:nvPr>
            <p:ph type="title"/>
          </p:nvPr>
        </p:nvSpPr>
        <p:spPr>
          <a:xfrm>
            <a:off x="719999" y="619200"/>
            <a:ext cx="11333455" cy="1477328"/>
          </a:xfrm>
        </p:spPr>
        <p:txBody>
          <a:bodyPr wrap="square" anchor="ctr">
            <a:normAutofit/>
          </a:bodyPr>
          <a:lstStyle/>
          <a:p>
            <a:r>
              <a:rPr lang="en-GB" dirty="0"/>
              <a:t>Donald Schön – </a:t>
            </a:r>
            <a:br>
              <a:rPr lang="en-GB" dirty="0"/>
            </a:br>
            <a:r>
              <a:rPr lang="en-GB" dirty="0"/>
              <a:t>Reflection-On and Reflection-in Action</a:t>
            </a:r>
          </a:p>
        </p:txBody>
      </p:sp>
      <p:sp>
        <p:nvSpPr>
          <p:cNvPr id="3" name="Content Placeholder 2">
            <a:extLst>
              <a:ext uri="{FF2B5EF4-FFF2-40B4-BE49-F238E27FC236}">
                <a16:creationId xmlns:a16="http://schemas.microsoft.com/office/drawing/2014/main" id="{D3A8E44C-F0B1-4023-9864-C83DAE5EB968}"/>
              </a:ext>
            </a:extLst>
          </p:cNvPr>
          <p:cNvSpPr>
            <a:spLocks noGrp="1"/>
          </p:cNvSpPr>
          <p:nvPr>
            <p:ph idx="1"/>
          </p:nvPr>
        </p:nvSpPr>
        <p:spPr>
          <a:xfrm>
            <a:off x="720000" y="2541600"/>
            <a:ext cx="11012029" cy="4119665"/>
          </a:xfrm>
        </p:spPr>
        <p:txBody>
          <a:bodyPr vert="horz" lIns="0" tIns="0" rIns="0" bIns="0" rtlCol="0">
            <a:normAutofit/>
          </a:bodyPr>
          <a:lstStyle/>
          <a:p>
            <a:pPr>
              <a:lnSpc>
                <a:spcPct val="110000"/>
              </a:lnSpc>
            </a:pPr>
            <a:r>
              <a:rPr lang="en-GB" sz="2400" dirty="0"/>
              <a:t>In 1983 Donald </a:t>
            </a:r>
            <a:r>
              <a:rPr lang="en-GB" sz="2400" dirty="0" err="1"/>
              <a:t>Sch</a:t>
            </a:r>
            <a:r>
              <a:rPr lang="en-US" sz="2400" dirty="0" err="1"/>
              <a:t>ön</a:t>
            </a:r>
            <a:r>
              <a:rPr lang="en-US" sz="2400" dirty="0"/>
              <a:t> produced his seminal book '</a:t>
            </a:r>
            <a:r>
              <a:rPr lang="en-US" sz="2400" i="1" dirty="0"/>
              <a:t>The Reflective Practitioner'</a:t>
            </a:r>
            <a:r>
              <a:rPr lang="en-US" sz="2400" dirty="0"/>
              <a:t> , he is often regarded as the '</a:t>
            </a:r>
            <a:r>
              <a:rPr lang="en-US" sz="2400" i="1" dirty="0"/>
              <a:t>father of reflective practice</a:t>
            </a:r>
            <a:r>
              <a:rPr lang="en-US" sz="2400" dirty="0"/>
              <a:t>’</a:t>
            </a:r>
            <a:r>
              <a:rPr lang="en-US" sz="2400" i="1" dirty="0"/>
              <a:t>. </a:t>
            </a:r>
          </a:p>
          <a:p>
            <a:pPr>
              <a:lnSpc>
                <a:spcPct val="110000"/>
              </a:lnSpc>
            </a:pPr>
            <a:r>
              <a:rPr lang="en-US" sz="2400" dirty="0"/>
              <a:t>Within his writings Schön suggested that practitioners need to engage at a deeper level with their practice, whether that is within nursing, teaching, social work or therapy.</a:t>
            </a:r>
          </a:p>
          <a:p>
            <a:pPr>
              <a:lnSpc>
                <a:spcPct val="110000"/>
              </a:lnSpc>
            </a:pPr>
            <a:r>
              <a:rPr lang="en-US" sz="2400" dirty="0"/>
              <a:t>He felt that practitioners need to reflect on their work on a continual basis.</a:t>
            </a:r>
          </a:p>
          <a:p>
            <a:pPr>
              <a:lnSpc>
                <a:spcPct val="110000"/>
              </a:lnSpc>
            </a:pPr>
            <a:r>
              <a:rPr lang="en-US" sz="2400" dirty="0"/>
              <a:t>His ideas were highly influential and have developed to become a cornerstone of many training and supervision professions.</a:t>
            </a:r>
          </a:p>
        </p:txBody>
      </p:sp>
    </p:spTree>
    <p:extLst>
      <p:ext uri="{BB962C8B-B14F-4D97-AF65-F5344CB8AC3E}">
        <p14:creationId xmlns:p14="http://schemas.microsoft.com/office/powerpoint/2010/main" val="11203914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2C4D6-FC11-4173-9E46-2BBB149AC1B1}"/>
              </a:ext>
            </a:extLst>
          </p:cNvPr>
          <p:cNvSpPr>
            <a:spLocks noGrp="1"/>
          </p:cNvSpPr>
          <p:nvPr>
            <p:ph type="title"/>
          </p:nvPr>
        </p:nvSpPr>
        <p:spPr>
          <a:xfrm>
            <a:off x="1680006" y="619200"/>
            <a:ext cx="8831988" cy="681586"/>
          </a:xfrm>
        </p:spPr>
        <p:txBody>
          <a:bodyPr wrap="square">
            <a:noAutofit/>
          </a:bodyPr>
          <a:lstStyle/>
          <a:p>
            <a:pPr algn="ctr">
              <a:lnSpc>
                <a:spcPct val="90000"/>
              </a:lnSpc>
            </a:pPr>
            <a:r>
              <a:rPr lang="en-GB" sz="3600" dirty="0"/>
              <a:t>Reflection-on-action</a:t>
            </a:r>
            <a:br>
              <a:rPr lang="en-GB" sz="3600" dirty="0"/>
            </a:br>
            <a:r>
              <a:rPr lang="en-GB" sz="3600" dirty="0"/>
              <a:t>Reflection-in-action</a:t>
            </a:r>
          </a:p>
        </p:txBody>
      </p:sp>
      <p:graphicFrame>
        <p:nvGraphicFramePr>
          <p:cNvPr id="24" name="Content Placeholder 2">
            <a:extLst>
              <a:ext uri="{FF2B5EF4-FFF2-40B4-BE49-F238E27FC236}">
                <a16:creationId xmlns:a16="http://schemas.microsoft.com/office/drawing/2014/main" id="{13E663E3-7377-4DCD-98F3-0673893CAB9C}"/>
              </a:ext>
            </a:extLst>
          </p:cNvPr>
          <p:cNvGraphicFramePr>
            <a:graphicFrameLocks noGrp="1"/>
          </p:cNvGraphicFramePr>
          <p:nvPr>
            <p:ph idx="1"/>
            <p:extLst>
              <p:ext uri="{D42A27DB-BD31-4B8C-83A1-F6EECF244321}">
                <p14:modId xmlns:p14="http://schemas.microsoft.com/office/powerpoint/2010/main" val="2564237690"/>
              </p:ext>
            </p:extLst>
          </p:nvPr>
        </p:nvGraphicFramePr>
        <p:xfrm>
          <a:off x="720725" y="1584960"/>
          <a:ext cx="10728325" cy="45443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89680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B2BA1-29D2-479D-B6FF-B81F7EF54AFE}"/>
              </a:ext>
            </a:extLst>
          </p:cNvPr>
          <p:cNvSpPr>
            <a:spLocks noGrp="1"/>
          </p:cNvSpPr>
          <p:nvPr>
            <p:ph type="title"/>
          </p:nvPr>
        </p:nvSpPr>
        <p:spPr>
          <a:xfrm>
            <a:off x="719999" y="619200"/>
            <a:ext cx="4932655" cy="5571011"/>
          </a:xfrm>
        </p:spPr>
        <p:txBody>
          <a:bodyPr>
            <a:normAutofit/>
          </a:bodyPr>
          <a:lstStyle/>
          <a:p>
            <a:r>
              <a:rPr lang="en-GB" dirty="0"/>
              <a:t>'Reflection-on-action' and how does this apply to therapeutic work?</a:t>
            </a:r>
          </a:p>
        </p:txBody>
      </p:sp>
      <p:sp>
        <p:nvSpPr>
          <p:cNvPr id="3" name="Content Placeholder 2">
            <a:extLst>
              <a:ext uri="{FF2B5EF4-FFF2-40B4-BE49-F238E27FC236}">
                <a16:creationId xmlns:a16="http://schemas.microsoft.com/office/drawing/2014/main" id="{4C91C1A8-8E42-463E-9D10-1071792E505B}"/>
              </a:ext>
            </a:extLst>
          </p:cNvPr>
          <p:cNvSpPr>
            <a:spLocks noGrp="1"/>
          </p:cNvSpPr>
          <p:nvPr>
            <p:ph idx="1"/>
          </p:nvPr>
        </p:nvSpPr>
        <p:spPr>
          <a:xfrm>
            <a:off x="5486400" y="633600"/>
            <a:ext cx="5949562" cy="5135374"/>
          </a:xfrm>
        </p:spPr>
        <p:txBody>
          <a:bodyPr vert="horz" lIns="0" tIns="0" rIns="0" bIns="0" rtlCol="0">
            <a:normAutofit/>
          </a:bodyPr>
          <a:lstStyle/>
          <a:p>
            <a:pPr marL="0" indent="0">
              <a:buNone/>
            </a:pPr>
            <a:r>
              <a:rPr lang="en-GB" sz="2800" b="1" dirty="0">
                <a:solidFill>
                  <a:schemeClr val="accent1">
                    <a:lumMod val="75000"/>
                  </a:schemeClr>
                </a:solidFill>
              </a:rPr>
              <a:t>Reflecting on professional practice:</a:t>
            </a:r>
          </a:p>
          <a:p>
            <a:pPr marL="0" indent="0">
              <a:buNone/>
            </a:pPr>
            <a:endParaRPr lang="en-GB" sz="2800" dirty="0">
              <a:solidFill>
                <a:schemeClr val="accent1">
                  <a:lumMod val="75000"/>
                </a:schemeClr>
              </a:solidFill>
            </a:endParaRPr>
          </a:p>
          <a:p>
            <a:r>
              <a:rPr lang="en-GB" sz="2800" dirty="0">
                <a:solidFill>
                  <a:schemeClr val="accent1">
                    <a:lumMod val="75000"/>
                  </a:schemeClr>
                </a:solidFill>
              </a:rPr>
              <a:t>Viewing through different lenses (e.g. Counsellor and Client)</a:t>
            </a:r>
          </a:p>
          <a:p>
            <a:r>
              <a:rPr lang="en-GB" sz="2800" dirty="0">
                <a:solidFill>
                  <a:schemeClr val="accent1">
                    <a:lumMod val="75000"/>
                  </a:schemeClr>
                </a:solidFill>
              </a:rPr>
              <a:t>Identify aspects that work well</a:t>
            </a:r>
          </a:p>
          <a:p>
            <a:r>
              <a:rPr lang="en-GB" sz="2800" dirty="0">
                <a:solidFill>
                  <a:schemeClr val="accent1">
                    <a:lumMod val="75000"/>
                  </a:schemeClr>
                </a:solidFill>
              </a:rPr>
              <a:t>Identify aspects that require further development</a:t>
            </a:r>
          </a:p>
          <a:p>
            <a:r>
              <a:rPr lang="en-GB" sz="2800" dirty="0">
                <a:solidFill>
                  <a:schemeClr val="accent1">
                    <a:lumMod val="75000"/>
                  </a:schemeClr>
                </a:solidFill>
              </a:rPr>
              <a:t>Personal and Professional development</a:t>
            </a:r>
          </a:p>
          <a:p>
            <a:endParaRPr lang="en-GB" dirty="0"/>
          </a:p>
        </p:txBody>
      </p:sp>
    </p:spTree>
    <p:extLst>
      <p:ext uri="{BB962C8B-B14F-4D97-AF65-F5344CB8AC3E}">
        <p14:creationId xmlns:p14="http://schemas.microsoft.com/office/powerpoint/2010/main" val="23513958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FC5A4-9700-4092-B6E0-4B5B600EB40B}"/>
              </a:ext>
            </a:extLst>
          </p:cNvPr>
          <p:cNvSpPr>
            <a:spLocks noGrp="1"/>
          </p:cNvSpPr>
          <p:nvPr>
            <p:ph type="title"/>
          </p:nvPr>
        </p:nvSpPr>
        <p:spPr>
          <a:xfrm>
            <a:off x="720000" y="619200"/>
            <a:ext cx="6911974" cy="1477328"/>
          </a:xfrm>
        </p:spPr>
        <p:txBody>
          <a:bodyPr wrap="square" anchor="ctr">
            <a:normAutofit/>
          </a:bodyPr>
          <a:lstStyle/>
          <a:p>
            <a:r>
              <a:rPr lang="en-GB" dirty="0"/>
              <a:t>'Reflection-in-Action'?</a:t>
            </a:r>
          </a:p>
        </p:txBody>
      </p:sp>
      <p:sp>
        <p:nvSpPr>
          <p:cNvPr id="3" name="Content Placeholder 2">
            <a:extLst>
              <a:ext uri="{FF2B5EF4-FFF2-40B4-BE49-F238E27FC236}">
                <a16:creationId xmlns:a16="http://schemas.microsoft.com/office/drawing/2014/main" id="{322B6790-CB5F-49BB-83AD-B376EE82FFE4}"/>
              </a:ext>
            </a:extLst>
          </p:cNvPr>
          <p:cNvSpPr>
            <a:spLocks noGrp="1"/>
          </p:cNvSpPr>
          <p:nvPr>
            <p:ph idx="1"/>
          </p:nvPr>
        </p:nvSpPr>
        <p:spPr>
          <a:xfrm>
            <a:off x="393470" y="2541600"/>
            <a:ext cx="11471564" cy="3897993"/>
          </a:xfrm>
        </p:spPr>
        <p:txBody>
          <a:bodyPr vert="horz" lIns="0" tIns="0" rIns="0" bIns="0" rtlCol="0">
            <a:normAutofit/>
          </a:bodyPr>
          <a:lstStyle/>
          <a:p>
            <a:pPr>
              <a:lnSpc>
                <a:spcPct val="110000"/>
              </a:lnSpc>
            </a:pPr>
            <a:r>
              <a:rPr lang="en-GB" sz="2400" dirty="0">
                <a:solidFill>
                  <a:schemeClr val="accent1">
                    <a:lumMod val="75000"/>
                  </a:schemeClr>
                </a:solidFill>
              </a:rPr>
              <a:t>As professional we are constantly thinking on our feet.  </a:t>
            </a:r>
          </a:p>
          <a:p>
            <a:pPr>
              <a:lnSpc>
                <a:spcPct val="110000"/>
              </a:lnSpc>
            </a:pPr>
            <a:r>
              <a:rPr lang="en-GB" sz="2400" dirty="0">
                <a:solidFill>
                  <a:schemeClr val="accent1">
                    <a:lumMod val="75000"/>
                  </a:schemeClr>
                </a:solidFill>
              </a:rPr>
              <a:t>Developing new strategies and ways of working.</a:t>
            </a:r>
          </a:p>
          <a:p>
            <a:pPr>
              <a:lnSpc>
                <a:spcPct val="110000"/>
              </a:lnSpc>
            </a:pPr>
            <a:r>
              <a:rPr lang="en-GB" sz="2400" dirty="0">
                <a:solidFill>
                  <a:schemeClr val="accent1">
                    <a:lumMod val="75000"/>
                  </a:schemeClr>
                </a:solidFill>
              </a:rPr>
              <a:t>Individual differences and needs of the client.</a:t>
            </a:r>
          </a:p>
          <a:p>
            <a:pPr>
              <a:lnSpc>
                <a:spcPct val="110000"/>
              </a:lnSpc>
            </a:pPr>
            <a:r>
              <a:rPr lang="en-GB" sz="2400" dirty="0">
                <a:solidFill>
                  <a:schemeClr val="accent1">
                    <a:lumMod val="75000"/>
                  </a:schemeClr>
                </a:solidFill>
              </a:rPr>
              <a:t>Working collaboratively </a:t>
            </a:r>
          </a:p>
          <a:p>
            <a:pPr>
              <a:lnSpc>
                <a:spcPct val="110000"/>
              </a:lnSpc>
            </a:pPr>
            <a:r>
              <a:rPr lang="en-GB" sz="2400" dirty="0">
                <a:solidFill>
                  <a:schemeClr val="accent1">
                    <a:lumMod val="75000"/>
                  </a:schemeClr>
                </a:solidFill>
              </a:rPr>
              <a:t>Evaluating ways of working with an individual and negotiating ways of supporting and facilitating client change. </a:t>
            </a:r>
          </a:p>
        </p:txBody>
      </p:sp>
    </p:spTree>
    <p:extLst>
      <p:ext uri="{BB962C8B-B14F-4D97-AF65-F5344CB8AC3E}">
        <p14:creationId xmlns:p14="http://schemas.microsoft.com/office/powerpoint/2010/main" val="12016356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1DD9A-F401-440B-9D02-AA0C5F2FB2FE}"/>
              </a:ext>
            </a:extLst>
          </p:cNvPr>
          <p:cNvSpPr>
            <a:spLocks noGrp="1"/>
          </p:cNvSpPr>
          <p:nvPr>
            <p:ph type="title"/>
          </p:nvPr>
        </p:nvSpPr>
        <p:spPr>
          <a:xfrm>
            <a:off x="720000" y="619200"/>
            <a:ext cx="3095626" cy="3241599"/>
          </a:xfrm>
        </p:spPr>
        <p:txBody>
          <a:bodyPr>
            <a:normAutofit/>
          </a:bodyPr>
          <a:lstStyle/>
          <a:p>
            <a:r>
              <a:rPr lang="en-GB">
                <a:ea typeface="+mj-lt"/>
                <a:cs typeface="+mj-lt"/>
              </a:rPr>
              <a:t>Reflection-on-action</a:t>
            </a:r>
            <a:br>
              <a:rPr lang="en-GB" dirty="0">
                <a:ea typeface="+mj-lt"/>
                <a:cs typeface="+mj-lt"/>
              </a:rPr>
            </a:br>
            <a:r>
              <a:rPr lang="en-GB">
                <a:ea typeface="+mj-lt"/>
                <a:cs typeface="+mj-lt"/>
              </a:rPr>
              <a:t>Reflection-in-action</a:t>
            </a:r>
            <a:endParaRPr lang="en-US"/>
          </a:p>
        </p:txBody>
      </p:sp>
      <p:sp>
        <p:nvSpPr>
          <p:cNvPr id="3" name="Content Placeholder 2">
            <a:extLst>
              <a:ext uri="{FF2B5EF4-FFF2-40B4-BE49-F238E27FC236}">
                <a16:creationId xmlns:a16="http://schemas.microsoft.com/office/drawing/2014/main" id="{631095E0-2DE0-487A-B7E5-67E1F3F85172}"/>
              </a:ext>
            </a:extLst>
          </p:cNvPr>
          <p:cNvSpPr>
            <a:spLocks noGrp="1"/>
          </p:cNvSpPr>
          <p:nvPr>
            <p:ph idx="1"/>
          </p:nvPr>
        </p:nvSpPr>
        <p:spPr>
          <a:xfrm>
            <a:off x="6444000" y="633600"/>
            <a:ext cx="4991962" cy="5135374"/>
          </a:xfrm>
        </p:spPr>
        <p:txBody>
          <a:bodyPr vert="horz" lIns="0" tIns="0" rIns="0" bIns="0" rtlCol="0">
            <a:noAutofit/>
          </a:bodyPr>
          <a:lstStyle/>
          <a:p>
            <a:r>
              <a:rPr lang="en-GB" sz="2800" dirty="0"/>
              <a:t>Reflection-on-action and Reflection-in-action should inter-connect. </a:t>
            </a:r>
          </a:p>
          <a:p>
            <a:r>
              <a:rPr lang="en-GB" sz="2800" dirty="0"/>
              <a:t>Reflection-on-action should enable us to go back to an actual work or practice scenario (reflection-in-action).</a:t>
            </a:r>
          </a:p>
          <a:p>
            <a:r>
              <a:rPr lang="en-GB" sz="2800" dirty="0"/>
              <a:t>Thompson and Thompson (2018) state "reflection-on-action can therefore not only refer back to the earlier reflection-</a:t>
            </a:r>
            <a:r>
              <a:rPr lang="en-GB" sz="2800" i="1" dirty="0"/>
              <a:t>in-</a:t>
            </a:r>
            <a:r>
              <a:rPr lang="en-GB" sz="2800" dirty="0"/>
              <a:t>action, but also look forward in terms of reflection-</a:t>
            </a:r>
            <a:r>
              <a:rPr lang="en-GB" sz="2800" i="1" dirty="0"/>
              <a:t>for</a:t>
            </a:r>
            <a:r>
              <a:rPr lang="en-GB" sz="2800" dirty="0"/>
              <a:t>-action.</a:t>
            </a:r>
          </a:p>
        </p:txBody>
      </p:sp>
    </p:spTree>
    <p:extLst>
      <p:ext uri="{BB962C8B-B14F-4D97-AF65-F5344CB8AC3E}">
        <p14:creationId xmlns:p14="http://schemas.microsoft.com/office/powerpoint/2010/main" val="31574122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56B2E-2855-4DB8-9D78-FDDA4778A937}"/>
              </a:ext>
            </a:extLst>
          </p:cNvPr>
          <p:cNvSpPr>
            <a:spLocks noGrp="1"/>
          </p:cNvSpPr>
          <p:nvPr>
            <p:ph type="title"/>
          </p:nvPr>
        </p:nvSpPr>
        <p:spPr>
          <a:xfrm>
            <a:off x="3912524" y="619200"/>
            <a:ext cx="7559437" cy="1477328"/>
          </a:xfrm>
        </p:spPr>
        <p:txBody>
          <a:bodyPr wrap="square" anchor="ctr">
            <a:normAutofit/>
          </a:bodyPr>
          <a:lstStyle/>
          <a:p>
            <a:r>
              <a:rPr lang="en-GB" dirty="0"/>
              <a:t>Barriers to Reflection</a:t>
            </a:r>
          </a:p>
        </p:txBody>
      </p:sp>
      <p:pic>
        <p:nvPicPr>
          <p:cNvPr id="4" name="Picture 4" descr="A stone wall&#10;&#10;Description automatically generated">
            <a:extLst>
              <a:ext uri="{FF2B5EF4-FFF2-40B4-BE49-F238E27FC236}">
                <a16:creationId xmlns:a16="http://schemas.microsoft.com/office/drawing/2014/main" id="{BD8B4E67-EC94-412E-A4AC-09093AD34ACA}"/>
              </a:ext>
            </a:extLst>
          </p:cNvPr>
          <p:cNvPicPr>
            <a:picLocks noChangeAspect="1"/>
          </p:cNvPicPr>
          <p:nvPr/>
        </p:nvPicPr>
        <p:blipFill rotWithShape="1">
          <a:blip r:embed="rId2"/>
          <a:srcRect l="18516" r="24021" b="-1"/>
          <a:stretch/>
        </p:blipFill>
        <p:spPr>
          <a:xfrm>
            <a:off x="20" y="10"/>
            <a:ext cx="3419282" cy="6857990"/>
          </a:xfrm>
          <a:custGeom>
            <a:avLst/>
            <a:gdLst/>
            <a:ahLst/>
            <a:cxnLst/>
            <a:rect l="l" t="t" r="r" b="b"/>
            <a:pathLst>
              <a:path w="5903724" h="6858000">
                <a:moveTo>
                  <a:pt x="0" y="0"/>
                </a:moveTo>
                <a:lnTo>
                  <a:pt x="5886178" y="0"/>
                </a:lnTo>
                <a:lnTo>
                  <a:pt x="5890522" y="42009"/>
                </a:lnTo>
                <a:cubicBezTo>
                  <a:pt x="5948302" y="788432"/>
                  <a:pt x="5795211" y="5194623"/>
                  <a:pt x="5836720" y="6279216"/>
                </a:cubicBezTo>
                <a:cubicBezTo>
                  <a:pt x="5842686" y="6384211"/>
                  <a:pt x="5845802" y="6526851"/>
                  <a:pt x="5846540" y="6699667"/>
                </a:cubicBezTo>
                <a:lnTo>
                  <a:pt x="5846508" y="6858000"/>
                </a:lnTo>
                <a:lnTo>
                  <a:pt x="0" y="6858000"/>
                </a:lnTo>
                <a:close/>
              </a:path>
            </a:pathLst>
          </a:custGeom>
        </p:spPr>
      </p:pic>
      <p:sp>
        <p:nvSpPr>
          <p:cNvPr id="3" name="Content Placeholder 2">
            <a:extLst>
              <a:ext uri="{FF2B5EF4-FFF2-40B4-BE49-F238E27FC236}">
                <a16:creationId xmlns:a16="http://schemas.microsoft.com/office/drawing/2014/main" id="{2A2626B4-D242-4F7C-8622-000B952EEE59}"/>
              </a:ext>
            </a:extLst>
          </p:cNvPr>
          <p:cNvSpPr>
            <a:spLocks noGrp="1"/>
          </p:cNvSpPr>
          <p:nvPr>
            <p:ph idx="1"/>
          </p:nvPr>
        </p:nvSpPr>
        <p:spPr>
          <a:xfrm>
            <a:off x="3496887" y="1740132"/>
            <a:ext cx="8368145" cy="4838006"/>
          </a:xfrm>
        </p:spPr>
        <p:txBody>
          <a:bodyPr vert="horz" lIns="0" tIns="0" rIns="0" bIns="0" rtlCol="0">
            <a:noAutofit/>
          </a:bodyPr>
          <a:lstStyle/>
          <a:p>
            <a:pPr>
              <a:lnSpc>
                <a:spcPct val="110000"/>
              </a:lnSpc>
            </a:pPr>
            <a:r>
              <a:rPr lang="en-GB" sz="2400" dirty="0">
                <a:solidFill>
                  <a:schemeClr val="accent1">
                    <a:lumMod val="75000"/>
                  </a:schemeClr>
                </a:solidFill>
              </a:rPr>
              <a:t>Reflection and presence isn’t  easy, particularly if it involves change.</a:t>
            </a:r>
          </a:p>
          <a:p>
            <a:pPr>
              <a:lnSpc>
                <a:spcPct val="110000"/>
              </a:lnSpc>
            </a:pPr>
            <a:r>
              <a:rPr lang="en-GB" sz="2400" dirty="0">
                <a:solidFill>
                  <a:schemeClr val="accent1">
                    <a:lumMod val="75000"/>
                  </a:schemeClr>
                </a:solidFill>
              </a:rPr>
              <a:t>There are many blocks that prevent reflection:</a:t>
            </a:r>
          </a:p>
          <a:p>
            <a:pPr lvl="1">
              <a:lnSpc>
                <a:spcPct val="110000"/>
              </a:lnSpc>
            </a:pPr>
            <a:r>
              <a:rPr lang="en-GB" sz="2400" dirty="0">
                <a:solidFill>
                  <a:schemeClr val="accent1">
                    <a:lumMod val="75000"/>
                  </a:schemeClr>
                </a:solidFill>
              </a:rPr>
              <a:t>Fear and shame...imposter syndrome? Will you be caught out?</a:t>
            </a:r>
          </a:p>
          <a:p>
            <a:pPr lvl="1">
              <a:lnSpc>
                <a:spcPct val="110000"/>
              </a:lnSpc>
            </a:pPr>
            <a:r>
              <a:rPr lang="en-GB" sz="2400" dirty="0">
                <a:solidFill>
                  <a:schemeClr val="accent1">
                    <a:lumMod val="75000"/>
                  </a:schemeClr>
                </a:solidFill>
              </a:rPr>
              <a:t>Lack of motivation (who is encouraging you to reflect?)</a:t>
            </a:r>
          </a:p>
          <a:p>
            <a:pPr lvl="1">
              <a:lnSpc>
                <a:spcPct val="110000"/>
              </a:lnSpc>
            </a:pPr>
            <a:r>
              <a:rPr lang="en-GB" sz="2400" dirty="0">
                <a:solidFill>
                  <a:schemeClr val="accent1">
                    <a:lumMod val="75000"/>
                  </a:schemeClr>
                </a:solidFill>
              </a:rPr>
              <a:t>Tiredness or lack of time.</a:t>
            </a:r>
          </a:p>
          <a:p>
            <a:pPr lvl="1">
              <a:lnSpc>
                <a:spcPct val="110000"/>
              </a:lnSpc>
            </a:pPr>
            <a:r>
              <a:rPr lang="en-GB" sz="2400" dirty="0">
                <a:solidFill>
                  <a:schemeClr val="accent1">
                    <a:lumMod val="75000"/>
                  </a:schemeClr>
                </a:solidFill>
              </a:rPr>
              <a:t>Too painful or revealing.</a:t>
            </a:r>
          </a:p>
          <a:p>
            <a:pPr lvl="1">
              <a:lnSpc>
                <a:spcPct val="110000"/>
              </a:lnSpc>
            </a:pPr>
            <a:r>
              <a:rPr lang="en-GB" sz="2400" dirty="0">
                <a:solidFill>
                  <a:schemeClr val="accent1">
                    <a:lumMod val="75000"/>
                  </a:schemeClr>
                </a:solidFill>
              </a:rPr>
              <a:t>Reflection and reflexivity are a necessary part of counselling practice. They eventually should become second nature, but it can be hard and difficult to fit in, particularly in our busy lives.</a:t>
            </a:r>
          </a:p>
        </p:txBody>
      </p:sp>
    </p:spTree>
    <p:extLst>
      <p:ext uri="{BB962C8B-B14F-4D97-AF65-F5344CB8AC3E}">
        <p14:creationId xmlns:p14="http://schemas.microsoft.com/office/powerpoint/2010/main" val="229570195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7E354-22A8-ED84-BB0E-F0801C426826}"/>
              </a:ext>
            </a:extLst>
          </p:cNvPr>
          <p:cNvSpPr>
            <a:spLocks noGrp="1"/>
          </p:cNvSpPr>
          <p:nvPr>
            <p:ph type="title"/>
          </p:nvPr>
        </p:nvSpPr>
        <p:spPr/>
        <p:txBody>
          <a:bodyPr/>
          <a:lstStyle/>
          <a:p>
            <a:r>
              <a:rPr lang="en-GB" dirty="0"/>
              <a:t>Reading for next week</a:t>
            </a:r>
          </a:p>
        </p:txBody>
      </p:sp>
      <p:sp>
        <p:nvSpPr>
          <p:cNvPr id="3" name="Content Placeholder 2">
            <a:extLst>
              <a:ext uri="{FF2B5EF4-FFF2-40B4-BE49-F238E27FC236}">
                <a16:creationId xmlns:a16="http://schemas.microsoft.com/office/drawing/2014/main" id="{CD82056B-30B1-3393-A547-B9A4C031F9F5}"/>
              </a:ext>
            </a:extLst>
          </p:cNvPr>
          <p:cNvSpPr>
            <a:spLocks noGrp="1"/>
          </p:cNvSpPr>
          <p:nvPr>
            <p:ph idx="1"/>
          </p:nvPr>
        </p:nvSpPr>
        <p:spPr/>
        <p:txBody>
          <a:bodyPr/>
          <a:lstStyle/>
          <a:p>
            <a:r>
              <a:rPr lang="en-GB" dirty="0"/>
              <a:t>Jones-</a:t>
            </a:r>
            <a:r>
              <a:rPr lang="en-GB" dirty="0" err="1"/>
              <a:t>Smith,E</a:t>
            </a:r>
            <a:r>
              <a:rPr lang="en-GB" dirty="0"/>
              <a:t>. (2016) Theories of Counselling and Psychotherapy: An Integrative Approach. 2</a:t>
            </a:r>
            <a:r>
              <a:rPr lang="en-GB" baseline="30000" dirty="0"/>
              <a:t>nd</a:t>
            </a:r>
            <a:r>
              <a:rPr lang="en-GB" dirty="0"/>
              <a:t> Ed, Sage. Chapter 8</a:t>
            </a:r>
          </a:p>
          <a:p>
            <a:r>
              <a:rPr lang="en-GB" dirty="0"/>
              <a:t>Midwinter, R. &amp; Dickson, J., (2015) Embedding counselling and communication skills : a relational skills model. New York: Routledge p.49-56 [e-book]</a:t>
            </a:r>
          </a:p>
          <a:p>
            <a:r>
              <a:rPr lang="en-GB" dirty="0"/>
              <a:t>McLeod, J. &amp; McLeod, J., (2011) Counselling skills : a practical guide for counsellors and helping professionals 2nd ed., Maidenhead: McGraw-Hill Open University Press. (ch.9) [E-book]</a:t>
            </a:r>
          </a:p>
        </p:txBody>
      </p:sp>
    </p:spTree>
    <p:extLst>
      <p:ext uri="{BB962C8B-B14F-4D97-AF65-F5344CB8AC3E}">
        <p14:creationId xmlns:p14="http://schemas.microsoft.com/office/powerpoint/2010/main" val="2025328916"/>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6928E4D0-782D-4812-BE7D-AE5131FD37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465D742-03F8-4A07-AD44-2F5940A96098}">
  <ds:schemaRefs>
    <ds:schemaRef ds:uri="http://schemas.microsoft.com/sharepoint/v3/contenttype/forms"/>
  </ds:schemaRefs>
</ds:datastoreItem>
</file>

<file path=customXml/itemProps3.xml><?xml version="1.0" encoding="utf-8"?>
<ds:datastoreItem xmlns:ds="http://schemas.openxmlformats.org/officeDocument/2006/customXml" ds:itemID="{E0915EF7-B9F6-4EB7-AA4F-557BE6AB702C}">
  <ds:schemaRefs>
    <ds:schemaRef ds:uri="http://schemas.microsoft.com/office/2006/documentManagement/types"/>
    <ds:schemaRef ds:uri="http://purl.org/dc/terms/"/>
    <ds:schemaRef ds:uri="http://schemas.openxmlformats.org/package/2006/metadata/core-properties"/>
    <ds:schemaRef ds:uri="16c05727-aa75-4e4a-9b5f-8a80a1165891"/>
    <ds:schemaRef ds:uri="http://purl.org/dc/dcmitype/"/>
    <ds:schemaRef ds:uri="http://schemas.microsoft.com/office/infopath/2007/PartnerControls"/>
    <ds:schemaRef ds:uri="http://purl.org/dc/elements/1.1/"/>
    <ds:schemaRef ds:uri="http://schemas.microsoft.com/office/2006/metadata/properties"/>
    <ds:schemaRef ds:uri="71af3243-3dd4-4a8d-8c0d-dd76da1f02a5"/>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Basis design</Template>
  <TotalTime>0</TotalTime>
  <Words>2199</Words>
  <Application>Microsoft Office PowerPoint</Application>
  <PresentationFormat>Widescreen</PresentationFormat>
  <Paragraphs>202</Paragraphs>
  <Slides>35</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Arial</vt:lpstr>
      <vt:lpstr>Calibri</vt:lpstr>
      <vt:lpstr>Calibri Light</vt:lpstr>
      <vt:lpstr>Corbel</vt:lpstr>
      <vt:lpstr>Times New Roman</vt:lpstr>
      <vt:lpstr>Basis</vt:lpstr>
      <vt:lpstr>ECCS6004: What is REFLECTIVE Practice Module Lead:  Andrea Williams</vt:lpstr>
      <vt:lpstr>Welcome to the ECCS6004 Reflective Skills in Counselling Module - 2024/25.</vt:lpstr>
      <vt:lpstr>Module Learning Outcomes</vt:lpstr>
      <vt:lpstr>ECCS6004 Module Assessment 2024-25</vt:lpstr>
      <vt:lpstr>ECCS6004 Module Assessment Task: </vt:lpstr>
      <vt:lpstr>Presentation guidelines</vt:lpstr>
      <vt:lpstr>25-minute presentation plan</vt:lpstr>
      <vt:lpstr>Presentation guidelines</vt:lpstr>
      <vt:lpstr>Presentation guidelines</vt:lpstr>
      <vt:lpstr>MS Teams</vt:lpstr>
      <vt:lpstr>Consider your own presentation style</vt:lpstr>
      <vt:lpstr>MOODLE</vt:lpstr>
      <vt:lpstr>Take a Break</vt:lpstr>
      <vt:lpstr>What is Reflective Practice?</vt:lpstr>
      <vt:lpstr>Lesson Aims</vt:lpstr>
      <vt:lpstr>Reflective Exercise</vt:lpstr>
      <vt:lpstr>Reflection</vt:lpstr>
      <vt:lpstr>Reflexivity</vt:lpstr>
      <vt:lpstr>Reflective Practice</vt:lpstr>
      <vt:lpstr>Reflective Exercise </vt:lpstr>
      <vt:lpstr>Reflective Writing</vt:lpstr>
      <vt:lpstr>Pause for a moment</vt:lpstr>
      <vt:lpstr>Reflective Practice -Introduction</vt:lpstr>
      <vt:lpstr>Reflective Practice</vt:lpstr>
      <vt:lpstr>The process of Reflection</vt:lpstr>
      <vt:lpstr>Metaphoric Mirrors and Lenses</vt:lpstr>
      <vt:lpstr>What is reflective practice?</vt:lpstr>
      <vt:lpstr>Donald Schön and The Reflective Practitioner</vt:lpstr>
      <vt:lpstr>Donald Schön –  Reflection-On and Reflection-in Action</vt:lpstr>
      <vt:lpstr>Reflection-on-action Reflection-in-action</vt:lpstr>
      <vt:lpstr>'Reflection-on-action' and how does this apply to therapeutic work?</vt:lpstr>
      <vt:lpstr>'Reflection-in-Action'?</vt:lpstr>
      <vt:lpstr>Reflection-on-action Reflection-in-action</vt:lpstr>
      <vt:lpstr>Barriers to Reflection</vt:lpstr>
      <vt:lpstr>Reading for next week</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2021-02-24T15:33:56Z</dcterms:created>
  <dcterms:modified xsi:type="dcterms:W3CDTF">2024-10-21T14:22:13Z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