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in Sher" userId="543770144f0eaebb" providerId="LiveId" clId="{BECEBBAD-B5B3-4823-A9A8-C7DE1C8D9576}"/>
    <pc:docChg chg="undo custSel modSld">
      <pc:chgData name="Moin Sher" userId="543770144f0eaebb" providerId="LiveId" clId="{BECEBBAD-B5B3-4823-A9A8-C7DE1C8D9576}" dt="2026-03-25T11:46:37.871" v="41" actId="20577"/>
      <pc:docMkLst>
        <pc:docMk/>
      </pc:docMkLst>
      <pc:sldChg chg="modSp mod">
        <pc:chgData name="Moin Sher" userId="543770144f0eaebb" providerId="LiveId" clId="{BECEBBAD-B5B3-4823-A9A8-C7DE1C8D9576}" dt="2026-03-25T11:45:09.483" v="32" actId="20577"/>
        <pc:sldMkLst>
          <pc:docMk/>
          <pc:sldMk cId="2563627717" sldId="256"/>
        </pc:sldMkLst>
        <pc:spChg chg="mod">
          <ac:chgData name="Moin Sher" userId="543770144f0eaebb" providerId="LiveId" clId="{BECEBBAD-B5B3-4823-A9A8-C7DE1C8D9576}" dt="2026-03-25T11:45:09.483" v="32" actId="20577"/>
          <ac:spMkLst>
            <pc:docMk/>
            <pc:sldMk cId="2563627717" sldId="256"/>
            <ac:spMk id="2" creationId="{13877589-7B87-1810-7D1A-B5A2048E3490}"/>
          </ac:spMkLst>
        </pc:spChg>
      </pc:sldChg>
      <pc:sldChg chg="modSp mod">
        <pc:chgData name="Moin Sher" userId="543770144f0eaebb" providerId="LiveId" clId="{BECEBBAD-B5B3-4823-A9A8-C7DE1C8D9576}" dt="2026-03-25T11:46:37.871" v="41" actId="20577"/>
        <pc:sldMkLst>
          <pc:docMk/>
          <pc:sldMk cId="2897957523" sldId="258"/>
        </pc:sldMkLst>
        <pc:spChg chg="mod">
          <ac:chgData name="Moin Sher" userId="543770144f0eaebb" providerId="LiveId" clId="{BECEBBAD-B5B3-4823-A9A8-C7DE1C8D9576}" dt="2026-03-25T11:46:37.871" v="41" actId="20577"/>
          <ac:spMkLst>
            <pc:docMk/>
            <pc:sldMk cId="2897957523" sldId="258"/>
            <ac:spMk id="3" creationId="{028A8359-438A-7EDF-F235-AE5BAE7FB20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25/03/2026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8C18859-9320-47B1-B84A-5AD18E8F8F05}"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C18859-9320-47B1-B84A-5AD18E8F8F05}"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8C18859-9320-47B1-B84A-5AD18E8F8F05}"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8C18859-9320-47B1-B84A-5AD18E8F8F05}" type="datetimeFigureOut">
              <a:rPr lang="en-GB" smtClean="0"/>
              <a:t>25/03/2026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8C18859-9320-47B1-B84A-5AD18E8F8F05}" type="datetimeFigureOut">
              <a:rPr lang="en-GB" smtClean="0"/>
              <a:t>25/03/2026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25/03/2026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C18859-9320-47B1-B84A-5AD18E8F8F05}"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C18859-9320-47B1-B84A-5AD18E8F8F05}"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5"/>
            </a:gs>
            <a:gs pos="0">
              <a:schemeClr val="accent3">
                <a:lumMod val="20000"/>
                <a:lumOff val="80000"/>
              </a:schemeClr>
            </a:gs>
          </a:gsLst>
          <a:path path="circle">
            <a:fillToRect l="50000" t="50000" r="100000" b="100000"/>
          </a:path>
          <a:tileRect/>
        </a:gradFill>
        <a:effectLst/>
      </p:bgPr>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25/03/2026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euronews.com/my-europe/2024/04/30/post-brexit-trade-laws-will-drive-imported-flower-prices-up-5-sellers-warn" TargetMode="External"/><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 Id="rId6" Type="http://schemas.openxmlformats.org/officeDocument/2006/relationships/image" Target="../media/image2.jpeg"/><Relationship Id="rId5" Type="http://schemas.openxmlformats.org/officeDocument/2006/relationships/image" Target="../media/image1.jpeg"/><Relationship Id="rId4" Type="http://schemas.openxmlformats.org/officeDocument/2006/relationships/hyperlink" Target="https://www.gov.uk/guidance/extended-producer-responsibility-for-packaging-recycling-obligations-and-waste-disposal-fees?utm_source=chatgpt.com"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Problem Solving and Decision Making.</a:t>
            </a:r>
            <a:br>
              <a:rPr lang="en-GB" sz="3200" dirty="0">
                <a:latin typeface="A"/>
              </a:rPr>
            </a:br>
            <a:r>
              <a:rPr lang="en-GB" sz="3200" dirty="0">
                <a:latin typeface="A"/>
              </a:rPr>
              <a:t>MODULE CODE: LCLM4004</a:t>
            </a:r>
            <a:br>
              <a:rPr lang="en-GB" sz="3200" dirty="0">
                <a:latin typeface="A"/>
              </a:rPr>
            </a:br>
            <a:r>
              <a:rPr lang="en-GB" sz="3200" dirty="0">
                <a:latin typeface="A"/>
              </a:rPr>
              <a:t>STUDENT NAME: Moin Sher</a:t>
            </a:r>
            <a:br>
              <a:rPr lang="en-GB" sz="3200" dirty="0">
                <a:latin typeface="A"/>
              </a:rPr>
            </a:br>
            <a:r>
              <a:rPr lang="en-GB" sz="3200" dirty="0">
                <a:latin typeface="A"/>
              </a:rPr>
              <a:t>STUDENT ID: 2434714</a:t>
            </a:r>
            <a:br>
              <a:rPr lang="en-GB" sz="3200" dirty="0">
                <a:latin typeface="A"/>
              </a:rPr>
            </a:br>
            <a:r>
              <a:rPr lang="en-GB" sz="3200" dirty="0" err="1">
                <a:latin typeface="A"/>
              </a:rPr>
              <a:t>LECTURER:Dr</a:t>
            </a:r>
            <a:r>
              <a:rPr lang="en-GB" sz="3200" dirty="0">
                <a:latin typeface="A"/>
              </a:rPr>
              <a:t> </a:t>
            </a:r>
            <a:r>
              <a:rPr lang="en-GB" sz="3200" dirty="0" err="1">
                <a:latin typeface="A"/>
              </a:rPr>
              <a:t>Lizeta</a:t>
            </a:r>
            <a:r>
              <a:rPr lang="en-GB" sz="3200" dirty="0">
                <a:latin typeface="A"/>
              </a:rPr>
              <a:t> Demetriou</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3878362"/>
          </a:xfrm>
        </p:spPr>
        <p:txBody>
          <a:bodyPr>
            <a:normAutofit/>
          </a:bodyPr>
          <a:lstStyle/>
          <a:p>
            <a:r>
              <a:rPr lang="en-GB" sz="2400" b="1"/>
              <a:t>Introduction </a:t>
            </a:r>
          </a:p>
          <a:p>
            <a:r>
              <a:rPr lang="en-GB" sz="2400" b="1"/>
              <a:t>Company background</a:t>
            </a:r>
          </a:p>
          <a:p>
            <a:r>
              <a:rPr lang="en-GB" sz="2400" b="1"/>
              <a:t>Problem: nature and scope</a:t>
            </a:r>
          </a:p>
          <a:p>
            <a:r>
              <a:rPr lang="en-GB" sz="2400" b="1"/>
              <a:t>PESTLE ANALYSIS: Green Haven Florists</a:t>
            </a:r>
          </a:p>
          <a:p>
            <a:r>
              <a:rPr lang="en-GB" sz="2400" b="1"/>
              <a:t>Cause and effect analysis: Fishbone diagram</a:t>
            </a:r>
          </a:p>
          <a:p>
            <a:r>
              <a:rPr lang="en-GB" sz="2400" b="1"/>
              <a:t>Conclusion</a:t>
            </a:r>
          </a:p>
          <a:p>
            <a:r>
              <a:rPr lang="en-GB" sz="2400" b="1"/>
              <a:t>References</a:t>
            </a:r>
          </a:p>
          <a:p>
            <a:endParaRPr lang="en-GB" sz="240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normAutofit/>
          </a:bodyPr>
          <a:lstStyle/>
          <a:p>
            <a:r>
              <a:rPr lang="en-US" b="1" dirty="0">
                <a:solidFill>
                  <a:srgbClr val="111111"/>
                </a:solidFill>
                <a:latin typeface="Roboto"/>
                <a:ea typeface="Roboto"/>
                <a:cs typeface="Roboto"/>
              </a:rPr>
              <a:t>In this presentation, </a:t>
            </a:r>
            <a:r>
              <a:rPr lang="en-US" b="1">
                <a:solidFill>
                  <a:srgbClr val="111111"/>
                </a:solidFill>
                <a:latin typeface="Roboto"/>
                <a:ea typeface="Roboto"/>
                <a:cs typeface="Roboto"/>
              </a:rPr>
              <a:t>I will</a:t>
            </a:r>
            <a:endParaRPr lang="en-US" b="1" dirty="0">
              <a:solidFill>
                <a:srgbClr val="111111"/>
              </a:solidFill>
              <a:latin typeface="Roboto"/>
              <a:ea typeface="Roboto"/>
              <a:cs typeface="Roboto"/>
            </a:endParaRPr>
          </a:p>
          <a:p>
            <a:endParaRPr lang="en-US" b="1" dirty="0">
              <a:solidFill>
                <a:srgbClr val="111111"/>
              </a:solidFill>
              <a:latin typeface="Roboto"/>
              <a:ea typeface="Roboto"/>
              <a:cs typeface="Roboto"/>
            </a:endParaRPr>
          </a:p>
          <a:p>
            <a:pPr marL="342900" indent="-342900">
              <a:buFont typeface="Arial" panose="020B0604020202020204" pitchFamily="34" charset="0"/>
              <a:buChar char="•"/>
            </a:pPr>
            <a:r>
              <a:rPr lang="en-US" b="1" dirty="0">
                <a:solidFill>
                  <a:srgbClr val="111111"/>
                </a:solidFill>
                <a:latin typeface="Roboto"/>
                <a:ea typeface="Roboto"/>
                <a:cs typeface="Roboto"/>
              </a:rPr>
              <a:t>Identify and explain the nature and scope of Green Haven’s main problems, using the 5W2H method.</a:t>
            </a:r>
          </a:p>
          <a:p>
            <a:pPr marL="342900" indent="-342900">
              <a:buFont typeface="Arial" panose="020B0604020202020204" pitchFamily="34" charset="0"/>
              <a:buChar char="•"/>
            </a:pPr>
            <a:r>
              <a:rPr lang="en-US" b="1" dirty="0">
                <a:solidFill>
                  <a:srgbClr val="111111"/>
                </a:solidFill>
                <a:latin typeface="Roboto"/>
                <a:ea typeface="Roboto"/>
                <a:cs typeface="Roboto"/>
              </a:rPr>
              <a:t>Analyze external factors affecting the business through a PESTLE framework.</a:t>
            </a:r>
          </a:p>
          <a:p>
            <a:pPr marL="342900" indent="-342900">
              <a:buFont typeface="Arial" panose="020B0604020202020204" pitchFamily="34" charset="0"/>
              <a:buChar char="•"/>
            </a:pPr>
            <a:r>
              <a:rPr lang="en-US" b="1" dirty="0">
                <a:solidFill>
                  <a:srgbClr val="111111"/>
                </a:solidFill>
                <a:latin typeface="Roboto"/>
                <a:ea typeface="Roboto"/>
                <a:cs typeface="Roboto"/>
              </a:rPr>
              <a:t>Present a cause-and-effect analysis to uncover the root causes of their challenges and outline potential strategic directions for long-term sustainability.</a:t>
            </a:r>
            <a:endParaRPr lang="en-GB" b="1" dirty="0">
              <a:solidFill>
                <a:srgbClr val="111111"/>
              </a:solidFill>
              <a:latin typeface="Roboto"/>
              <a:ea typeface="Roboto"/>
              <a:cs typeface="Roboto"/>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1719944" y="1328057"/>
            <a:ext cx="9784668" cy="4642975"/>
          </a:xfrm>
        </p:spPr>
        <p:txBody>
          <a:bodyPr>
            <a:normAutofit fontScale="92500" lnSpcReduction="20000"/>
          </a:bodyPr>
          <a:lstStyle/>
          <a:p>
            <a:r>
              <a:rPr lang="en-GB" sz="2400" b="1"/>
              <a:t>Green Haven Florists</a:t>
            </a:r>
          </a:p>
          <a:p>
            <a:pPr marL="285750" indent="-285750">
              <a:buFont typeface="Arial" panose="020B0604020202020204" pitchFamily="34" charset="0"/>
              <a:buChar char="•"/>
            </a:pPr>
            <a:r>
              <a:rPr lang="en-GB" sz="2400" b="1"/>
              <a:t>Flower shop founded in 2016</a:t>
            </a:r>
          </a:p>
          <a:p>
            <a:pPr marL="285750" indent="-285750">
              <a:buFont typeface="Arial" panose="020B0604020202020204" pitchFamily="34" charset="0"/>
              <a:buChar char="•"/>
            </a:pPr>
            <a:endParaRPr lang="en-GB" sz="2400" b="1"/>
          </a:p>
          <a:p>
            <a:pPr marL="285750" indent="-285750">
              <a:buFont typeface="Arial" panose="020B0604020202020204" pitchFamily="34" charset="0"/>
              <a:buChar char="•"/>
            </a:pPr>
            <a:r>
              <a:rPr lang="en-GB" sz="2400" b="1"/>
              <a:t>Owned by partners Liam and Priya Patel.</a:t>
            </a:r>
          </a:p>
          <a:p>
            <a:pPr marL="285750" indent="-285750">
              <a:buFont typeface="Arial" panose="020B0604020202020204" pitchFamily="34" charset="0"/>
              <a:buChar char="•"/>
            </a:pPr>
            <a:endParaRPr lang="en-GB" sz="2400" b="1"/>
          </a:p>
          <a:p>
            <a:pPr marL="285750" indent="-285750">
              <a:buFont typeface="Arial" panose="020B0604020202020204" pitchFamily="34" charset="0"/>
              <a:buChar char="•"/>
            </a:pPr>
            <a:r>
              <a:rPr lang="en-GB" sz="2400" b="1"/>
              <a:t>Located in Norwich, UK</a:t>
            </a:r>
          </a:p>
          <a:p>
            <a:pPr marL="285750" indent="-285750">
              <a:buFont typeface="Arial" panose="020B0604020202020204" pitchFamily="34" charset="0"/>
              <a:buChar char="•"/>
            </a:pPr>
            <a:endParaRPr lang="en-GB" sz="2400" b="1"/>
          </a:p>
          <a:p>
            <a:pPr marL="285750" indent="-285750">
              <a:buFont typeface="Arial" panose="020B0604020202020204" pitchFamily="34" charset="0"/>
              <a:buChar char="•"/>
            </a:pPr>
            <a:r>
              <a:rPr lang="en-GB" sz="2400" b="1"/>
              <a:t>Gained reputation for bespoke floral arrangements , eco-friendly packaging and community ties.</a:t>
            </a:r>
          </a:p>
          <a:p>
            <a:pPr marL="285750" indent="-285750">
              <a:buFont typeface="Arial" panose="020B0604020202020204" pitchFamily="34" charset="0"/>
              <a:buChar char="•"/>
            </a:pPr>
            <a:endParaRPr lang="en-GB" sz="2400" b="1"/>
          </a:p>
          <a:p>
            <a:pPr marL="285750" indent="-285750">
              <a:buFont typeface="Arial" panose="020B0604020202020204" pitchFamily="34" charset="0"/>
              <a:buChar char="•"/>
            </a:pPr>
            <a:r>
              <a:rPr lang="en-GB" sz="2400" b="1"/>
              <a:t>Over the last year, the business has experienced significant downturn in revenue and foot traffic.</a:t>
            </a:r>
          </a:p>
          <a:p>
            <a:endParaRPr lang="en-GB" sz="2400">
              <a:solidFill>
                <a:srgbClr val="00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338841" y="0"/>
            <a:ext cx="8915399" cy="713232"/>
          </a:xfrm>
        </p:spPr>
        <p:txBody>
          <a:bodyPr/>
          <a:lstStyle/>
          <a:p>
            <a:r>
              <a:rPr lang="en-GB" b="1"/>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330252" y="745889"/>
            <a:ext cx="10065503" cy="4509247"/>
          </a:xfrm>
        </p:spPr>
        <p:txBody>
          <a:bodyPr>
            <a:normAutofit fontScale="25000" lnSpcReduction="20000"/>
          </a:bodyPr>
          <a:lstStyle/>
          <a:p>
            <a:r>
              <a:rPr lang="en-GB" sz="8000" b="1">
                <a:solidFill>
                  <a:schemeClr val="tx1"/>
                </a:solidFill>
              </a:rPr>
              <a:t>5W2H</a:t>
            </a:r>
          </a:p>
          <a:p>
            <a:pPr marL="457200" indent="-457200">
              <a:buFont typeface="Arial" panose="020B0604020202020204" pitchFamily="34" charset="0"/>
              <a:buChar char="•"/>
            </a:pPr>
            <a:r>
              <a:rPr lang="en-US" sz="8000" b="1">
                <a:solidFill>
                  <a:schemeClr val="tx1"/>
                </a:solidFill>
              </a:rPr>
              <a:t>Who: Liam and Priya Patel</a:t>
            </a:r>
          </a:p>
          <a:p>
            <a:pPr marL="457200" indent="-457200">
              <a:buFont typeface="Arial" panose="020B0604020202020204" pitchFamily="34" charset="0"/>
              <a:buChar char="•"/>
            </a:pPr>
            <a:r>
              <a:rPr lang="en-US" sz="8000" b="1">
                <a:solidFill>
                  <a:schemeClr val="tx1"/>
                </a:solidFill>
              </a:rPr>
              <a:t>What: The company is experiencing downturn in revenue and foot traffic.</a:t>
            </a:r>
          </a:p>
          <a:p>
            <a:pPr marL="457200" indent="-457200">
              <a:buFont typeface="Arial" panose="020B0604020202020204" pitchFamily="34" charset="0"/>
              <a:buChar char="•"/>
            </a:pPr>
            <a:r>
              <a:rPr lang="en-US" sz="8000" b="1">
                <a:solidFill>
                  <a:schemeClr val="tx1"/>
                </a:solidFill>
              </a:rPr>
              <a:t>When: In the last 12 months</a:t>
            </a:r>
          </a:p>
          <a:p>
            <a:pPr marL="457200" indent="-457200">
              <a:buFont typeface="Arial" panose="020B0604020202020204" pitchFamily="34" charset="0"/>
              <a:buChar char="•"/>
            </a:pPr>
            <a:r>
              <a:rPr lang="en-US" sz="8000" b="1">
                <a:solidFill>
                  <a:schemeClr val="tx1"/>
                </a:solidFill>
              </a:rPr>
              <a:t>Where: Norwich, UK</a:t>
            </a:r>
          </a:p>
          <a:p>
            <a:pPr marL="457200" indent="-457200">
              <a:buFont typeface="Arial" panose="020B0604020202020204" pitchFamily="34" charset="0"/>
              <a:buChar char="•"/>
            </a:pPr>
            <a:r>
              <a:rPr lang="en-US" sz="8000" b="1">
                <a:solidFill>
                  <a:schemeClr val="tx1"/>
                </a:solidFill>
              </a:rPr>
              <a:t>Why: </a:t>
            </a:r>
          </a:p>
          <a:p>
            <a:pPr marL="457200" indent="-457200">
              <a:buFont typeface="Wingdings" panose="05000000000000000000" pitchFamily="2" charset="2"/>
              <a:buChar char="Ø"/>
            </a:pPr>
            <a:r>
              <a:rPr lang="en-US" sz="8000" b="1">
                <a:solidFill>
                  <a:schemeClr val="tx1"/>
                </a:solidFill>
              </a:rPr>
              <a:t>Rising operational costs and increased competition from online flower delivery services</a:t>
            </a:r>
          </a:p>
          <a:p>
            <a:pPr marL="457200" indent="-457200">
              <a:buFont typeface="Wingdings" panose="05000000000000000000" pitchFamily="2" charset="2"/>
              <a:buChar char="Ø"/>
            </a:pPr>
            <a:r>
              <a:rPr lang="en-US" sz="8000" b="1">
                <a:solidFill>
                  <a:schemeClr val="tx1"/>
                </a:solidFill>
              </a:rPr>
              <a:t> Prices of imported fresh flowers surging </a:t>
            </a:r>
          </a:p>
          <a:p>
            <a:pPr marL="457200" indent="-457200">
              <a:buFont typeface="Wingdings" panose="05000000000000000000" pitchFamily="2" charset="2"/>
              <a:buChar char="Ø"/>
            </a:pPr>
            <a:r>
              <a:rPr lang="en-US" sz="8000" b="1">
                <a:solidFill>
                  <a:schemeClr val="tx1"/>
                </a:solidFill>
              </a:rPr>
              <a:t> Mixed customer feedback</a:t>
            </a:r>
          </a:p>
          <a:p>
            <a:pPr marL="457200" indent="-457200">
              <a:buFont typeface="Wingdings" panose="05000000000000000000" pitchFamily="2" charset="2"/>
              <a:buChar char="Ø"/>
            </a:pPr>
            <a:r>
              <a:rPr lang="en-US" sz="8000" b="1">
                <a:solidFill>
                  <a:schemeClr val="tx1"/>
                </a:solidFill>
              </a:rPr>
              <a:t>The shop’s commitment to sustainable materials has become more expensive to hold</a:t>
            </a:r>
          </a:p>
          <a:p>
            <a:pPr marL="457200" indent="-457200">
              <a:buFont typeface="Wingdings" panose="05000000000000000000" pitchFamily="2" charset="2"/>
              <a:buChar char="Ø"/>
            </a:pPr>
            <a:r>
              <a:rPr lang="en-US" sz="8000" b="1">
                <a:solidFill>
                  <a:schemeClr val="tx1"/>
                </a:solidFill>
              </a:rPr>
              <a:t>Two more competitors have entered the local market; one is a trendy boutique florist with a strong social media presence, and the other is a national chain offering wide delivery coverage as well as aggressive pricing. </a:t>
            </a:r>
          </a:p>
          <a:p>
            <a:pPr marL="457200" indent="-457200">
              <a:buFont typeface="Arial" panose="020B0604020202020204" pitchFamily="34" charset="0"/>
              <a:buChar char="•"/>
            </a:pPr>
            <a:r>
              <a:rPr lang="en-US" sz="8000" b="1">
                <a:solidFill>
                  <a:schemeClr val="tx1"/>
                </a:solidFill>
              </a:rPr>
              <a:t>How: Failure to adapt their business in a rapidly changing retail environment.</a:t>
            </a:r>
          </a:p>
          <a:p>
            <a:pPr marL="457200" indent="-457200">
              <a:buFont typeface="Arial" panose="020B0604020202020204" pitchFamily="34" charset="0"/>
              <a:buChar char="•"/>
            </a:pPr>
            <a:r>
              <a:rPr lang="en-US" sz="8000" b="1">
                <a:solidFill>
                  <a:schemeClr val="tx1"/>
                </a:solidFill>
              </a:rPr>
              <a:t>How much: 30% decline in in-store sales.</a:t>
            </a:r>
          </a:p>
          <a:p>
            <a:endParaRPr lang="en-GB" sz="2800" b="1">
              <a:solidFill>
                <a:srgbClr val="FF0000"/>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a:t>PESTLE ANALYSIS: Green Haven Florists</a:t>
            </a:r>
            <a:br>
              <a:rPr lang="en-GB">
                <a:solidFill>
                  <a:srgbClr val="000000"/>
                </a:solidFill>
              </a:rPr>
            </a:br>
            <a:endParaRPr lang="en-GB" b="1"/>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709058" y="1219200"/>
            <a:ext cx="9795554" cy="5094514"/>
          </a:xfrm>
        </p:spPr>
        <p:txBody>
          <a:bodyPr>
            <a:normAutofit fontScale="92500" lnSpcReduction="10000"/>
          </a:bodyPr>
          <a:lstStyle/>
          <a:p>
            <a:r>
              <a:rPr lang="en-GB" b="1"/>
              <a:t>POLITICAL</a:t>
            </a:r>
          </a:p>
          <a:p>
            <a:pPr marL="342900" indent="-342900">
              <a:buFont typeface="Arial" panose="020B0604020202020204" pitchFamily="34" charset="0"/>
              <a:buChar char="•"/>
            </a:pPr>
            <a:r>
              <a:rPr lang="en-GB" b="1"/>
              <a:t>Import restrictions and trade policies can affect access to imported flowers, particularly rare or exotic varieties.</a:t>
            </a:r>
          </a:p>
          <a:p>
            <a:pPr marL="342900" indent="-342900">
              <a:buFont typeface="Arial" panose="020B0604020202020204" pitchFamily="34" charset="0"/>
              <a:buChar char="•"/>
            </a:pPr>
            <a:r>
              <a:rPr lang="en-GB" b="1"/>
              <a:t>Post-Brexit trade arrangements may have increased costs and delays in flower imports. (Ref 2)</a:t>
            </a:r>
          </a:p>
          <a:p>
            <a:r>
              <a:rPr lang="en-GB" b="1"/>
              <a:t>ECONOMIC</a:t>
            </a:r>
          </a:p>
          <a:p>
            <a:pPr marL="342900" indent="-342900">
              <a:buFont typeface="Arial" panose="020B0604020202020204" pitchFamily="34" charset="0"/>
              <a:buChar char="•"/>
            </a:pPr>
            <a:r>
              <a:rPr lang="en-GB" b="1"/>
              <a:t>Price surge of fresh flowers (Orchids and tulips) due to supply chain disruptions and inflation.</a:t>
            </a:r>
          </a:p>
          <a:p>
            <a:pPr marL="342900" indent="-342900">
              <a:buFont typeface="Arial" panose="020B0604020202020204" pitchFamily="34" charset="0"/>
              <a:buChar char="•"/>
            </a:pPr>
            <a:r>
              <a:rPr lang="en-GB" b="1"/>
              <a:t>Price increase of eco-friendly materials (biodegradable wrapping, locally sourced blooms).</a:t>
            </a:r>
          </a:p>
          <a:p>
            <a:r>
              <a:rPr lang="en-GB" b="1"/>
              <a:t>SOCIAL</a:t>
            </a:r>
          </a:p>
          <a:p>
            <a:pPr marL="342900" indent="-342900">
              <a:buFont typeface="Arial" panose="020B0604020202020204" pitchFamily="34" charset="0"/>
              <a:buChar char="•"/>
            </a:pPr>
            <a:r>
              <a:rPr lang="en-GB" b="1"/>
              <a:t>Closure of nearby businesses and general shift towards online shopping has changed customers preferences.</a:t>
            </a:r>
          </a:p>
          <a:p>
            <a:pPr marL="342900" indent="-342900">
              <a:buFont typeface="Arial" panose="020B0604020202020204" pitchFamily="34" charset="0"/>
              <a:buChar char="•"/>
            </a:pPr>
            <a:r>
              <a:rPr lang="en-GB" b="1"/>
              <a:t>Consumers have noted the business’s website is outdated and difficult to use.</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145139"/>
            <a:ext cx="9921394" cy="1280890"/>
          </a:xfrm>
        </p:spPr>
        <p:txBody>
          <a:bodyPr/>
          <a:lstStyle/>
          <a:p>
            <a:r>
              <a:rPr lang="en-GB" b="1"/>
              <a:t>PESTLE ANALYSIS: Green Haven Florists</a:t>
            </a:r>
            <a:br>
              <a:rPr lang="en-GB">
                <a:solidFill>
                  <a:srgbClr val="000000"/>
                </a:solidFill>
              </a:rPr>
            </a:br>
            <a:endParaRPr lang="en-GB"/>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583219" y="1046839"/>
            <a:ext cx="9599459" cy="5666021"/>
          </a:xfrm>
        </p:spPr>
        <p:txBody>
          <a:bodyPr>
            <a:normAutofit lnSpcReduction="10000"/>
          </a:bodyPr>
          <a:lstStyle/>
          <a:p>
            <a:r>
              <a:rPr lang="en-GB" b="1"/>
              <a:t>TECHNOLOGICAL </a:t>
            </a:r>
          </a:p>
          <a:p>
            <a:pPr>
              <a:buFont typeface="Wingdings" panose="05000000000000000000" pitchFamily="2" charset="2"/>
              <a:buChar char="§"/>
            </a:pPr>
            <a:r>
              <a:rPr lang="en-GB" b="1"/>
              <a:t>The rise of online flower delivery services has transformed customers’ expectations for speed and accessibility.</a:t>
            </a:r>
          </a:p>
          <a:p>
            <a:pPr>
              <a:buFont typeface="Wingdings" panose="05000000000000000000" pitchFamily="2" charset="2"/>
              <a:buChar char="§"/>
            </a:pPr>
            <a:r>
              <a:rPr lang="en-GB" b="1"/>
              <a:t>Lack of user-friendly website or online ordering system are clear constraints for Green Haven.</a:t>
            </a:r>
          </a:p>
          <a:p>
            <a:pPr marL="0" indent="0">
              <a:buNone/>
            </a:pPr>
            <a:endParaRPr lang="en-GB" b="1"/>
          </a:p>
          <a:p>
            <a:r>
              <a:rPr lang="en-GB" b="1"/>
              <a:t>LEGAL</a:t>
            </a:r>
          </a:p>
          <a:p>
            <a:pPr>
              <a:buFont typeface="Wingdings" panose="05000000000000000000" pitchFamily="2" charset="2"/>
              <a:buChar char="§"/>
            </a:pPr>
            <a:r>
              <a:rPr lang="en-GB" b="1"/>
              <a:t>The company may have to pay disposal fees and might need evidence of packaging waste recycling. (Ref 3)</a:t>
            </a:r>
          </a:p>
          <a:p>
            <a:pPr>
              <a:buFont typeface="Wingdings" panose="05000000000000000000" pitchFamily="2" charset="2"/>
              <a:buChar char="§"/>
            </a:pPr>
            <a:r>
              <a:rPr lang="en-GB" b="1"/>
              <a:t>Health and safety standards apply to both staff and perishable goods.</a:t>
            </a:r>
          </a:p>
          <a:p>
            <a:pPr>
              <a:buFont typeface="Wingdings" panose="05000000000000000000" pitchFamily="2" charset="2"/>
              <a:buChar char="§"/>
            </a:pPr>
            <a:endParaRPr lang="en-GB" b="1"/>
          </a:p>
          <a:p>
            <a:r>
              <a:rPr lang="en-GB" b="1"/>
              <a:t>ENVIRONMENTAL </a:t>
            </a:r>
          </a:p>
          <a:p>
            <a:pPr>
              <a:buFont typeface="Wingdings" panose="05000000000000000000" pitchFamily="2" charset="2"/>
              <a:buChar char="§"/>
            </a:pPr>
            <a:r>
              <a:rPr lang="en-US" b="1"/>
              <a:t>Green Haven’s use of biodegradable and sustainable materials aligns with environmental expectations.</a:t>
            </a:r>
          </a:p>
          <a:p>
            <a:pPr>
              <a:buFont typeface="Wingdings" panose="05000000000000000000" pitchFamily="2" charset="2"/>
              <a:buChar char="§"/>
            </a:pPr>
            <a:r>
              <a:rPr lang="en-US" b="1"/>
              <a:t>However, climate change and unpredictable weather can impact flower supply and prices.</a:t>
            </a:r>
            <a:endParaRPr lang="en-GB" b="1"/>
          </a:p>
          <a:p>
            <a:endParaRPr lang="en-GB" b="1"/>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1592034" y="1153434"/>
            <a:ext cx="1344386" cy="546150"/>
          </a:xfrm>
        </p:spPr>
        <p:txBody>
          <a:bodyPr>
            <a:normAutofit/>
          </a:bodyPr>
          <a:lstStyle/>
          <a:p>
            <a:r>
              <a:rPr lang="en-US" sz="1800" b="1"/>
              <a:t>MAN</a:t>
            </a:r>
          </a:p>
        </p:txBody>
      </p:sp>
      <p:sp>
        <p:nvSpPr>
          <p:cNvPr id="4" name="Rectangle 3">
            <a:extLst>
              <a:ext uri="{FF2B5EF4-FFF2-40B4-BE49-F238E27FC236}">
                <a16:creationId xmlns:a16="http://schemas.microsoft.com/office/drawing/2014/main" id="{040320AD-E6D0-84A5-6437-2FB80C0DB348}"/>
              </a:ext>
            </a:extLst>
          </p:cNvPr>
          <p:cNvSpPr/>
          <p:nvPr/>
        </p:nvSpPr>
        <p:spPr>
          <a:xfrm>
            <a:off x="8893629" y="2569029"/>
            <a:ext cx="2699656" cy="1676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a:extLst>
              <a:ext uri="{FF2B5EF4-FFF2-40B4-BE49-F238E27FC236}">
                <a16:creationId xmlns:a16="http://schemas.microsoft.com/office/drawing/2014/main" id="{721CDB76-C2B3-D2BF-A6E4-82F8F6E132E0}"/>
              </a:ext>
            </a:extLst>
          </p:cNvPr>
          <p:cNvCxnSpPr>
            <a:cxnSpLocks/>
          </p:cNvCxnSpPr>
          <p:nvPr/>
        </p:nvCxnSpPr>
        <p:spPr>
          <a:xfrm>
            <a:off x="1621971" y="3429000"/>
            <a:ext cx="710837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EBC9BDD9-1BBE-C366-60A1-6B47CC6F81C5}"/>
              </a:ext>
            </a:extLst>
          </p:cNvPr>
          <p:cNvCxnSpPr>
            <a:cxnSpLocks/>
          </p:cNvCxnSpPr>
          <p:nvPr/>
        </p:nvCxnSpPr>
        <p:spPr>
          <a:xfrm flipV="1">
            <a:off x="2264227" y="3637993"/>
            <a:ext cx="457202" cy="17603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1FC3FC02-E238-593F-75E4-B65A4F4B4FFD}"/>
              </a:ext>
            </a:extLst>
          </p:cNvPr>
          <p:cNvCxnSpPr>
            <a:cxnSpLocks/>
          </p:cNvCxnSpPr>
          <p:nvPr/>
        </p:nvCxnSpPr>
        <p:spPr>
          <a:xfrm>
            <a:off x="1983919" y="1519524"/>
            <a:ext cx="636816" cy="170004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D8B9BD8F-4AD9-2DF5-35EE-C61AE012A143}"/>
              </a:ext>
            </a:extLst>
          </p:cNvPr>
          <p:cNvCxnSpPr>
            <a:cxnSpLocks/>
          </p:cNvCxnSpPr>
          <p:nvPr/>
        </p:nvCxnSpPr>
        <p:spPr>
          <a:xfrm flipH="1">
            <a:off x="6153155" y="1587165"/>
            <a:ext cx="427259" cy="17516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ED672E97-893B-B3E7-5086-66F6962A1AC3}"/>
              </a:ext>
            </a:extLst>
          </p:cNvPr>
          <p:cNvCxnSpPr>
            <a:cxnSpLocks/>
          </p:cNvCxnSpPr>
          <p:nvPr/>
        </p:nvCxnSpPr>
        <p:spPr>
          <a:xfrm flipH="1" flipV="1">
            <a:off x="5660571" y="3587203"/>
            <a:ext cx="1387929" cy="20992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9DA96C3D-ED2F-0B69-905C-2AB02AC81A0C}"/>
              </a:ext>
            </a:extLst>
          </p:cNvPr>
          <p:cNvSpPr txBox="1"/>
          <p:nvPr/>
        </p:nvSpPr>
        <p:spPr>
          <a:xfrm>
            <a:off x="6302829" y="1076790"/>
            <a:ext cx="2220687" cy="382862"/>
          </a:xfrm>
          <a:prstGeom prst="rect">
            <a:avLst/>
          </a:prstGeom>
          <a:noFill/>
        </p:spPr>
        <p:txBody>
          <a:bodyPr wrap="square" rtlCol="0">
            <a:spAutoFit/>
          </a:bodyPr>
          <a:lstStyle/>
          <a:p>
            <a:r>
              <a:rPr lang="en-GB" b="1"/>
              <a:t>METHOD</a:t>
            </a:r>
          </a:p>
        </p:txBody>
      </p:sp>
      <p:sp>
        <p:nvSpPr>
          <p:cNvPr id="20" name="TextBox 19">
            <a:extLst>
              <a:ext uri="{FF2B5EF4-FFF2-40B4-BE49-F238E27FC236}">
                <a16:creationId xmlns:a16="http://schemas.microsoft.com/office/drawing/2014/main" id="{8BB0CE83-67F4-38F6-379A-7DD501E6D739}"/>
              </a:ext>
            </a:extLst>
          </p:cNvPr>
          <p:cNvSpPr txBox="1"/>
          <p:nvPr/>
        </p:nvSpPr>
        <p:spPr>
          <a:xfrm>
            <a:off x="1532164" y="5464051"/>
            <a:ext cx="1970315" cy="369332"/>
          </a:xfrm>
          <a:prstGeom prst="rect">
            <a:avLst/>
          </a:prstGeom>
          <a:noFill/>
        </p:spPr>
        <p:txBody>
          <a:bodyPr wrap="square" rtlCol="0">
            <a:spAutoFit/>
          </a:bodyPr>
          <a:lstStyle/>
          <a:p>
            <a:r>
              <a:rPr lang="en-GB" b="1"/>
              <a:t>MATERIAL</a:t>
            </a:r>
          </a:p>
        </p:txBody>
      </p:sp>
      <p:sp>
        <p:nvSpPr>
          <p:cNvPr id="21" name="TextBox 20">
            <a:extLst>
              <a:ext uri="{FF2B5EF4-FFF2-40B4-BE49-F238E27FC236}">
                <a16:creationId xmlns:a16="http://schemas.microsoft.com/office/drawing/2014/main" id="{8A4B5F1E-B9E8-450E-7F72-331477986997}"/>
              </a:ext>
            </a:extLst>
          </p:cNvPr>
          <p:cNvSpPr txBox="1"/>
          <p:nvPr/>
        </p:nvSpPr>
        <p:spPr>
          <a:xfrm>
            <a:off x="8893629" y="3189514"/>
            <a:ext cx="2699656" cy="369332"/>
          </a:xfrm>
          <a:prstGeom prst="rect">
            <a:avLst/>
          </a:prstGeom>
          <a:noFill/>
        </p:spPr>
        <p:txBody>
          <a:bodyPr wrap="square" rtlCol="0">
            <a:spAutoFit/>
          </a:bodyPr>
          <a:lstStyle/>
          <a:p>
            <a:r>
              <a:rPr lang="en-GB" b="1"/>
              <a:t>30% DECLINE IN SALES</a:t>
            </a:r>
          </a:p>
        </p:txBody>
      </p:sp>
      <p:sp>
        <p:nvSpPr>
          <p:cNvPr id="24" name="TextBox 23">
            <a:extLst>
              <a:ext uri="{FF2B5EF4-FFF2-40B4-BE49-F238E27FC236}">
                <a16:creationId xmlns:a16="http://schemas.microsoft.com/office/drawing/2014/main" id="{1AD2EEA2-FE66-36CC-2C41-178BA42F022A}"/>
              </a:ext>
            </a:extLst>
          </p:cNvPr>
          <p:cNvSpPr txBox="1"/>
          <p:nvPr/>
        </p:nvSpPr>
        <p:spPr>
          <a:xfrm>
            <a:off x="6487890" y="5790670"/>
            <a:ext cx="2405739" cy="369332"/>
          </a:xfrm>
          <a:prstGeom prst="rect">
            <a:avLst/>
          </a:prstGeom>
          <a:noFill/>
        </p:spPr>
        <p:txBody>
          <a:bodyPr wrap="square" rtlCol="0">
            <a:spAutoFit/>
          </a:bodyPr>
          <a:lstStyle/>
          <a:p>
            <a:r>
              <a:rPr lang="en-GB" b="1"/>
              <a:t>ENVIRONMENTAL</a:t>
            </a:r>
          </a:p>
        </p:txBody>
      </p:sp>
      <p:sp>
        <p:nvSpPr>
          <p:cNvPr id="25" name="TextBox 24">
            <a:extLst>
              <a:ext uri="{FF2B5EF4-FFF2-40B4-BE49-F238E27FC236}">
                <a16:creationId xmlns:a16="http://schemas.microsoft.com/office/drawing/2014/main" id="{530BF3A6-F397-0420-0538-523E873CC462}"/>
              </a:ext>
            </a:extLst>
          </p:cNvPr>
          <p:cNvSpPr txBox="1"/>
          <p:nvPr/>
        </p:nvSpPr>
        <p:spPr>
          <a:xfrm>
            <a:off x="5943599" y="3876097"/>
            <a:ext cx="3080658" cy="646331"/>
          </a:xfrm>
          <a:prstGeom prst="rect">
            <a:avLst/>
          </a:prstGeom>
          <a:noFill/>
        </p:spPr>
        <p:txBody>
          <a:bodyPr wrap="square" rtlCol="0">
            <a:spAutoFit/>
          </a:bodyPr>
          <a:lstStyle/>
          <a:p>
            <a:r>
              <a:rPr lang="en-GB"/>
              <a:t>INCREASED COMPETITION</a:t>
            </a:r>
          </a:p>
          <a:p>
            <a:r>
              <a:rPr lang="en-GB"/>
              <a:t>    (ONLINE RETAILERS)</a:t>
            </a:r>
          </a:p>
        </p:txBody>
      </p:sp>
      <p:sp>
        <p:nvSpPr>
          <p:cNvPr id="27" name="TextBox 26">
            <a:extLst>
              <a:ext uri="{FF2B5EF4-FFF2-40B4-BE49-F238E27FC236}">
                <a16:creationId xmlns:a16="http://schemas.microsoft.com/office/drawing/2014/main" id="{D0C0734D-7D58-50E9-5CC3-BFAFE6677B49}"/>
              </a:ext>
            </a:extLst>
          </p:cNvPr>
          <p:cNvSpPr txBox="1"/>
          <p:nvPr/>
        </p:nvSpPr>
        <p:spPr>
          <a:xfrm>
            <a:off x="2416636" y="4610594"/>
            <a:ext cx="1774370" cy="369332"/>
          </a:xfrm>
          <a:prstGeom prst="rect">
            <a:avLst/>
          </a:prstGeom>
          <a:noFill/>
        </p:spPr>
        <p:txBody>
          <a:bodyPr wrap="square" rtlCol="0">
            <a:spAutoFit/>
          </a:bodyPr>
          <a:lstStyle/>
          <a:p>
            <a:r>
              <a:rPr lang="en-GB"/>
              <a:t>RISING COSTS</a:t>
            </a:r>
          </a:p>
        </p:txBody>
      </p:sp>
      <p:sp>
        <p:nvSpPr>
          <p:cNvPr id="31" name="TextBox 30">
            <a:extLst>
              <a:ext uri="{FF2B5EF4-FFF2-40B4-BE49-F238E27FC236}">
                <a16:creationId xmlns:a16="http://schemas.microsoft.com/office/drawing/2014/main" id="{4352C358-72E5-D5BE-57D5-0D9C7E28815F}"/>
              </a:ext>
            </a:extLst>
          </p:cNvPr>
          <p:cNvSpPr txBox="1"/>
          <p:nvPr/>
        </p:nvSpPr>
        <p:spPr>
          <a:xfrm>
            <a:off x="819150" y="3829930"/>
            <a:ext cx="1872343" cy="369332"/>
          </a:xfrm>
          <a:prstGeom prst="rect">
            <a:avLst/>
          </a:prstGeom>
          <a:noFill/>
        </p:spPr>
        <p:txBody>
          <a:bodyPr wrap="square" rtlCol="0">
            <a:spAutoFit/>
          </a:bodyPr>
          <a:lstStyle/>
          <a:p>
            <a:r>
              <a:rPr lang="en-GB"/>
              <a:t>ECO-FRIENDLY</a:t>
            </a:r>
          </a:p>
        </p:txBody>
      </p:sp>
      <p:sp>
        <p:nvSpPr>
          <p:cNvPr id="5" name="TextBox 4">
            <a:extLst>
              <a:ext uri="{FF2B5EF4-FFF2-40B4-BE49-F238E27FC236}">
                <a16:creationId xmlns:a16="http://schemas.microsoft.com/office/drawing/2014/main" id="{9555D6D3-BB78-094A-C7A6-327792B6AD80}"/>
              </a:ext>
            </a:extLst>
          </p:cNvPr>
          <p:cNvSpPr txBox="1"/>
          <p:nvPr/>
        </p:nvSpPr>
        <p:spPr>
          <a:xfrm>
            <a:off x="2299602" y="1660362"/>
            <a:ext cx="2155372" cy="923330"/>
          </a:xfrm>
          <a:prstGeom prst="rect">
            <a:avLst/>
          </a:prstGeom>
          <a:noFill/>
        </p:spPr>
        <p:txBody>
          <a:bodyPr wrap="square" rtlCol="0">
            <a:spAutoFit/>
          </a:bodyPr>
          <a:lstStyle/>
          <a:p>
            <a:r>
              <a:rPr lang="en-US"/>
              <a:t>Limited digital marketing skills among staff.</a:t>
            </a:r>
            <a:endParaRPr lang="en-GB"/>
          </a:p>
        </p:txBody>
      </p:sp>
      <p:sp>
        <p:nvSpPr>
          <p:cNvPr id="7" name="TextBox 6">
            <a:extLst>
              <a:ext uri="{FF2B5EF4-FFF2-40B4-BE49-F238E27FC236}">
                <a16:creationId xmlns:a16="http://schemas.microsoft.com/office/drawing/2014/main" id="{E965ACB6-E98E-A68F-9E94-DAC90E521DA3}"/>
              </a:ext>
            </a:extLst>
          </p:cNvPr>
          <p:cNvSpPr txBox="1"/>
          <p:nvPr/>
        </p:nvSpPr>
        <p:spPr>
          <a:xfrm>
            <a:off x="4484917" y="4486113"/>
            <a:ext cx="2307776" cy="1200329"/>
          </a:xfrm>
          <a:prstGeom prst="rect">
            <a:avLst/>
          </a:prstGeom>
          <a:noFill/>
        </p:spPr>
        <p:txBody>
          <a:bodyPr wrap="square" rtlCol="0">
            <a:spAutoFit/>
          </a:bodyPr>
          <a:lstStyle/>
          <a:p>
            <a:r>
              <a:rPr lang="en-US"/>
              <a:t>Decline in high street foot traffic (nearby business closures)</a:t>
            </a:r>
            <a:endParaRPr lang="en-GB"/>
          </a:p>
        </p:txBody>
      </p:sp>
      <p:sp>
        <p:nvSpPr>
          <p:cNvPr id="8" name="TextBox 7">
            <a:extLst>
              <a:ext uri="{FF2B5EF4-FFF2-40B4-BE49-F238E27FC236}">
                <a16:creationId xmlns:a16="http://schemas.microsoft.com/office/drawing/2014/main" id="{8490B1FA-C595-3FEB-B9A4-63E36BE4C24A}"/>
              </a:ext>
            </a:extLst>
          </p:cNvPr>
          <p:cNvSpPr txBox="1"/>
          <p:nvPr/>
        </p:nvSpPr>
        <p:spPr>
          <a:xfrm>
            <a:off x="4898576" y="1592927"/>
            <a:ext cx="1480458" cy="646331"/>
          </a:xfrm>
          <a:prstGeom prst="rect">
            <a:avLst/>
          </a:prstGeom>
          <a:noFill/>
        </p:spPr>
        <p:txBody>
          <a:bodyPr wrap="square" rtlCol="0">
            <a:spAutoFit/>
          </a:bodyPr>
          <a:lstStyle/>
          <a:p>
            <a:r>
              <a:rPr lang="en-GB"/>
              <a:t>Poor digital presence.</a:t>
            </a:r>
          </a:p>
        </p:txBody>
      </p:sp>
      <p:sp>
        <p:nvSpPr>
          <p:cNvPr id="10" name="TextBox 9">
            <a:extLst>
              <a:ext uri="{FF2B5EF4-FFF2-40B4-BE49-F238E27FC236}">
                <a16:creationId xmlns:a16="http://schemas.microsoft.com/office/drawing/2014/main" id="{7F1E0904-F4AD-0CF6-25BE-36AF3F209DD9}"/>
              </a:ext>
            </a:extLst>
          </p:cNvPr>
          <p:cNvSpPr txBox="1"/>
          <p:nvPr/>
        </p:nvSpPr>
        <p:spPr>
          <a:xfrm>
            <a:off x="1115785" y="1772620"/>
            <a:ext cx="1279072" cy="646331"/>
          </a:xfrm>
          <a:prstGeom prst="rect">
            <a:avLst/>
          </a:prstGeom>
          <a:noFill/>
        </p:spPr>
        <p:txBody>
          <a:bodyPr wrap="square" rtlCol="0">
            <a:spAutoFit/>
          </a:bodyPr>
          <a:lstStyle/>
          <a:p>
            <a:r>
              <a:rPr lang="en-GB"/>
              <a:t>Small team.</a:t>
            </a:r>
          </a:p>
        </p:txBody>
      </p:sp>
      <p:sp>
        <p:nvSpPr>
          <p:cNvPr id="12" name="TextBox 11">
            <a:extLst>
              <a:ext uri="{FF2B5EF4-FFF2-40B4-BE49-F238E27FC236}">
                <a16:creationId xmlns:a16="http://schemas.microsoft.com/office/drawing/2014/main" id="{FF325CDB-C660-1872-EAE7-144A2CDA1A79}"/>
              </a:ext>
            </a:extLst>
          </p:cNvPr>
          <p:cNvSpPr txBox="1"/>
          <p:nvPr/>
        </p:nvSpPr>
        <p:spPr>
          <a:xfrm>
            <a:off x="6428014" y="2140885"/>
            <a:ext cx="1534886" cy="646331"/>
          </a:xfrm>
          <a:prstGeom prst="rect">
            <a:avLst/>
          </a:prstGeom>
          <a:noFill/>
        </p:spPr>
        <p:txBody>
          <a:bodyPr wrap="square" rtlCol="0">
            <a:spAutoFit/>
          </a:bodyPr>
          <a:lstStyle/>
          <a:p>
            <a:r>
              <a:rPr lang="en-GB"/>
              <a:t>Outdated website</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1638300" y="374904"/>
            <a:ext cx="8915399" cy="932688"/>
          </a:xfrm>
        </p:spPr>
        <p:txBody>
          <a:bodyPr/>
          <a:lstStyle/>
          <a:p>
            <a:r>
              <a:rPr lang="en-GB" b="1"/>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783669" y="1856232"/>
            <a:ext cx="8915399" cy="4160520"/>
          </a:xfrm>
        </p:spPr>
        <p:txBody>
          <a:bodyPr/>
          <a:lstStyle/>
          <a:p>
            <a:r>
              <a:rPr lang="en-US" b="1"/>
              <a:t>Green Haven Florists is a respected eco-friendly business facing declining sales due to rising costs, reduced foot traffic, and growing online competition. The PESTLE and fishbone analyses show that external pressures-such as economic conditions, digital trends, and legal requirements-are compounded by internal challenges like limited online presence and outdated operations. To stay competitive, Green Haven must embrace digital marketing, expand online sales, and build on its sustainability values to attract modern consumers and ensure long-term success.</a:t>
            </a:r>
            <a:endParaRPr lang="en-GB" b="1"/>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089458" y="0"/>
            <a:ext cx="8915399" cy="860400"/>
          </a:xfrm>
        </p:spPr>
        <p:txBody>
          <a:bodyPr/>
          <a:lstStyle/>
          <a:p>
            <a:r>
              <a:rPr lang="en-GB" b="1"/>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4" y="860400"/>
            <a:ext cx="9914905" cy="4517136"/>
          </a:xfrm>
        </p:spPr>
        <p:txBody>
          <a:bodyPr>
            <a:normAutofit/>
          </a:bodyPr>
          <a:lstStyle/>
          <a:p>
            <a:r>
              <a:rPr lang="en-GB" b="1">
                <a:solidFill>
                  <a:srgbClr val="111111"/>
                </a:solidFill>
                <a:latin typeface="Arial"/>
                <a:ea typeface="Roboto"/>
                <a:cs typeface="Roboto"/>
              </a:rPr>
              <a:t>1. Calculator Ultra (2025)</a:t>
            </a:r>
            <a:r>
              <a:rPr lang="en-GB" b="1" i="1">
                <a:solidFill>
                  <a:srgbClr val="111111"/>
                </a:solidFill>
                <a:latin typeface="Arial"/>
                <a:ea typeface="Roboto"/>
                <a:cs typeface="Roboto"/>
              </a:rPr>
              <a:t> </a:t>
            </a:r>
            <a:r>
              <a:rPr lang="en-GB" b="1" i="1">
                <a:solidFill>
                  <a:srgbClr val="1D4ED8"/>
                </a:solidFill>
                <a:latin typeface="Arial"/>
                <a:ea typeface="Roboto"/>
                <a:cs typeface="Roboto"/>
              </a:rPr>
              <a:t>Find More Calculator</a:t>
            </a:r>
            <a:r>
              <a:rPr lang="en-GB" b="1">
                <a:solidFill>
                  <a:srgbClr val="1D4ED8"/>
                </a:solidFill>
                <a:latin typeface="Arial"/>
                <a:ea typeface="Roboto"/>
                <a:cs typeface="Roboto"/>
              </a:rPr>
              <a:t> Available at: </a:t>
            </a:r>
            <a:r>
              <a:rPr lang="en-GB">
                <a:solidFill>
                  <a:srgbClr val="1D4ED8"/>
                </a:solidFill>
                <a:latin typeface="Arial"/>
                <a:ea typeface="+mn-lt"/>
                <a:cs typeface="+mn-lt"/>
                <a:hlinkClick r:id="rId2"/>
              </a:rPr>
              <a:t>Drop in Sales Calculator &amp; Formula Online Calculator Ultra</a:t>
            </a:r>
            <a:r>
              <a:rPr lang="en-GB" b="1" i="1">
                <a:latin typeface="Arial"/>
                <a:ea typeface="Roboto"/>
                <a:cs typeface="Roboto"/>
              </a:rPr>
              <a:t> </a:t>
            </a:r>
            <a:r>
              <a:rPr lang="en-GB" b="1">
                <a:latin typeface="Arial"/>
                <a:ea typeface="Roboto"/>
                <a:cs typeface="Roboto"/>
              </a:rPr>
              <a:t>(Accessed:  6 October 2025).</a:t>
            </a:r>
          </a:p>
          <a:p>
            <a:r>
              <a:rPr lang="en-US" b="1">
                <a:latin typeface="Arial"/>
                <a:ea typeface="Roboto"/>
                <a:cs typeface="Roboto"/>
              </a:rPr>
              <a:t>2. “</a:t>
            </a:r>
            <a:r>
              <a:rPr lang="en-US" b="1" i="1">
                <a:latin typeface="Arial"/>
                <a:ea typeface="Roboto"/>
                <a:cs typeface="Roboto"/>
              </a:rPr>
              <a:t>Post-Brexit trade laws will drive imported flower prices up 5%, sellers warn</a:t>
            </a:r>
            <a:r>
              <a:rPr lang="en-US" b="1">
                <a:latin typeface="Arial"/>
                <a:ea typeface="Roboto"/>
                <a:cs typeface="Roboto"/>
              </a:rPr>
              <a:t>” By Euronews with EBU Published on 30/04/2024 - 15:54 GMT+2</a:t>
            </a:r>
            <a:r>
              <a:rPr lang="en-GB" sz="1800" b="1">
                <a:latin typeface="Arial"/>
                <a:ea typeface="Roboto"/>
                <a:cs typeface="Roboto"/>
                <a:hlinkClick r:id="rId3"/>
              </a:rPr>
              <a:t>https://www.euronews.com/my-europe/2024/04/30/post-brexit-trade-laws-will-drive-imported-flower-prices-up-5-sellers-warn</a:t>
            </a:r>
            <a:r>
              <a:rPr lang="en-GB" sz="1800" b="1">
                <a:latin typeface="Arial"/>
                <a:ea typeface="Roboto"/>
                <a:cs typeface="Roboto"/>
              </a:rPr>
              <a:t> </a:t>
            </a:r>
            <a:r>
              <a:rPr lang="en-GB" b="1">
                <a:latin typeface="Arial"/>
                <a:ea typeface="Roboto"/>
                <a:cs typeface="Roboto"/>
              </a:rPr>
              <a:t>(Accessed: 5 November 2025)</a:t>
            </a:r>
          </a:p>
          <a:p>
            <a:r>
              <a:rPr lang="en-GB" b="1">
                <a:latin typeface="Arial"/>
                <a:ea typeface="Roboto"/>
                <a:cs typeface="Roboto"/>
              </a:rPr>
              <a:t>3. “</a:t>
            </a:r>
            <a:r>
              <a:rPr lang="en-US" b="1" i="1">
                <a:latin typeface="Arial"/>
                <a:ea typeface="Roboto"/>
                <a:cs typeface="Roboto"/>
              </a:rPr>
              <a:t>Extended producer responsibility for packaging: recycling obligations and waste disposal fees</a:t>
            </a:r>
            <a:r>
              <a:rPr lang="en-US" b="1">
                <a:latin typeface="Arial"/>
                <a:ea typeface="Roboto"/>
                <a:cs typeface="Roboto"/>
              </a:rPr>
              <a:t>” From: Department for Environment, Food &amp; Rural Affairs and Environment Agency Published 19 December 2024 Last updated 31 October 2025 </a:t>
            </a:r>
            <a:r>
              <a:rPr lang="en-US" sz="1400" b="1">
                <a:latin typeface="Arial"/>
                <a:ea typeface="Roboto"/>
                <a:cs typeface="Roboto"/>
                <a:hlinkClick r:id="rId4"/>
              </a:rPr>
              <a:t>https://www.gov.uk/guidance/extended-producer-responsibility-for-packaging-recycling-obligations-and-waste-disposal-fees?utm_source=chatgpt.com</a:t>
            </a:r>
            <a:r>
              <a:rPr lang="en-US" sz="1400" b="1">
                <a:latin typeface="Arial"/>
                <a:ea typeface="Roboto"/>
                <a:cs typeface="Roboto"/>
              </a:rPr>
              <a:t> </a:t>
            </a:r>
            <a:r>
              <a:rPr lang="en-US" b="1">
                <a:latin typeface="Arial"/>
                <a:ea typeface="Roboto"/>
                <a:cs typeface="Roboto"/>
              </a:rPr>
              <a:t>(Accessed 5 November 2025)</a:t>
            </a:r>
          </a:p>
          <a:p>
            <a:r>
              <a:rPr lang="en-US" b="1">
                <a:latin typeface="Arial"/>
                <a:ea typeface="Roboto"/>
                <a:cs typeface="Roboto"/>
              </a:rPr>
              <a:t>4.</a:t>
            </a:r>
            <a:endParaRPr lang="en-GB" b="1">
              <a:latin typeface="Arial"/>
              <a:ea typeface="Roboto"/>
              <a:cs typeface="Roboto"/>
            </a:endParaRPr>
          </a:p>
        </p:txBody>
      </p:sp>
      <p:pic>
        <p:nvPicPr>
          <p:cNvPr id="5" name="Picture 4" descr="A paper with text on it&#10;&#10;AI-generated content may be incorrect.">
            <a:extLst>
              <a:ext uri="{FF2B5EF4-FFF2-40B4-BE49-F238E27FC236}">
                <a16:creationId xmlns:a16="http://schemas.microsoft.com/office/drawing/2014/main" id="{D78A5C0A-FAB7-B4D7-159E-2373CFF98E7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1931680" y="4863490"/>
            <a:ext cx="1262221" cy="946666"/>
          </a:xfrm>
          <a:prstGeom prst="rect">
            <a:avLst/>
          </a:prstGeom>
        </p:spPr>
      </p:pic>
      <p:pic>
        <p:nvPicPr>
          <p:cNvPr id="7" name="Picture 6" descr="A blue folder with text on it&#10;&#10;AI-generated content may be incorrect.">
            <a:extLst>
              <a:ext uri="{FF2B5EF4-FFF2-40B4-BE49-F238E27FC236}">
                <a16:creationId xmlns:a16="http://schemas.microsoft.com/office/drawing/2014/main" id="{4C6B7383-C7B6-624D-1EAB-8166519793B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3019498" y="4852365"/>
            <a:ext cx="1262222" cy="968917"/>
          </a:xfrm>
          <a:prstGeom prst="rect">
            <a:avLst/>
          </a:prstGeom>
        </p:spPr>
      </p:pic>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a:t>				</a:t>
            </a:r>
            <a:r>
              <a:rPr lang="en-US" sz="5400" b="1"/>
              <a:t>Questions</a:t>
            </a:r>
            <a:r>
              <a:rPr lang="en-US" sz="540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0</TotalTime>
  <Words>802</Words>
  <Application>Microsoft Office PowerPoint</Application>
  <PresentationFormat>Widescreen</PresentationFormat>
  <Paragraphs>86</Paragraphs>
  <Slides>11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vt:lpstr>
      <vt:lpstr>Aptos</vt:lpstr>
      <vt:lpstr>Arial</vt:lpstr>
      <vt:lpstr>Century Gothic</vt:lpstr>
      <vt:lpstr>Roboto</vt:lpstr>
      <vt:lpstr>Wingdings</vt:lpstr>
      <vt:lpstr>Wingdings 3</vt:lpstr>
      <vt:lpstr>Wisp</vt:lpstr>
      <vt:lpstr>MODULE NAME: Problem Solving and Decision Making. MODULE CODE: LCLM4004 STUDENT NAME: Moin Sher STUDENT ID: 2434714 LECTURER:Dr Lizeta Demetriou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Moin Sher</cp:lastModifiedBy>
  <cp:revision>1</cp:revision>
  <dcterms:created xsi:type="dcterms:W3CDTF">2024-10-08T15:58:04Z</dcterms:created>
  <dcterms:modified xsi:type="dcterms:W3CDTF">2026-03-25T11:46:42Z</dcterms:modified>
</cp:coreProperties>
</file>