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429371-0C87-4BB2-813A-261774539DE6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21669583-32CB-4FF0-B943-1FD3D5EA179B}">
      <dgm:prSet phldrT="[Text]"/>
      <dgm:spPr/>
      <dgm:t>
        <a:bodyPr/>
        <a:lstStyle/>
        <a:p>
          <a:r>
            <a:rPr lang="en-GB" dirty="0"/>
            <a:t>Personal</a:t>
          </a:r>
        </a:p>
      </dgm:t>
    </dgm:pt>
    <dgm:pt modelId="{A5DE4C25-23C5-4D76-B27D-15C9BC51D0FF}" type="parTrans" cxnId="{9D79F638-C526-4295-9DB6-2BCC565F5C4A}">
      <dgm:prSet/>
      <dgm:spPr/>
      <dgm:t>
        <a:bodyPr/>
        <a:lstStyle/>
        <a:p>
          <a:endParaRPr lang="en-GB"/>
        </a:p>
      </dgm:t>
    </dgm:pt>
    <dgm:pt modelId="{C183880C-DF57-4D54-B8BC-9BC3CB5FBA64}" type="sibTrans" cxnId="{9D79F638-C526-4295-9DB6-2BCC565F5C4A}">
      <dgm:prSet/>
      <dgm:spPr/>
      <dgm:t>
        <a:bodyPr/>
        <a:lstStyle/>
        <a:p>
          <a:endParaRPr lang="en-GB"/>
        </a:p>
      </dgm:t>
    </dgm:pt>
    <dgm:pt modelId="{858387AD-1E0D-4395-9D9A-60AD1A03F8FE}">
      <dgm:prSet phldrT="[Text]"/>
      <dgm:spPr/>
      <dgm:t>
        <a:bodyPr/>
        <a:lstStyle/>
        <a:p>
          <a:r>
            <a:rPr lang="en-GB" dirty="0"/>
            <a:t>Cultural</a:t>
          </a:r>
        </a:p>
      </dgm:t>
    </dgm:pt>
    <dgm:pt modelId="{9454B490-445F-479E-99CC-38508A6F5924}" type="parTrans" cxnId="{198C9AFC-72FD-4DE4-85F8-150B76EE2408}">
      <dgm:prSet/>
      <dgm:spPr/>
      <dgm:t>
        <a:bodyPr/>
        <a:lstStyle/>
        <a:p>
          <a:endParaRPr lang="en-GB"/>
        </a:p>
      </dgm:t>
    </dgm:pt>
    <dgm:pt modelId="{F9A21E51-FE00-4244-B704-B55A82995539}" type="sibTrans" cxnId="{198C9AFC-72FD-4DE4-85F8-150B76EE2408}">
      <dgm:prSet/>
      <dgm:spPr/>
      <dgm:t>
        <a:bodyPr/>
        <a:lstStyle/>
        <a:p>
          <a:endParaRPr lang="en-GB"/>
        </a:p>
      </dgm:t>
    </dgm:pt>
    <dgm:pt modelId="{BB9E5535-7518-42AD-AF2D-8B91319F89ED}">
      <dgm:prSet phldrT="[Text]"/>
      <dgm:spPr/>
      <dgm:t>
        <a:bodyPr/>
        <a:lstStyle/>
        <a:p>
          <a:r>
            <a:rPr lang="en-GB" dirty="0"/>
            <a:t>Structural</a:t>
          </a:r>
        </a:p>
      </dgm:t>
    </dgm:pt>
    <dgm:pt modelId="{DCAE001D-1FFE-4977-BE2E-B8A0D8371147}" type="parTrans" cxnId="{DEB1E430-85B0-4B4C-9CEC-1BF6660D2CE9}">
      <dgm:prSet/>
      <dgm:spPr/>
      <dgm:t>
        <a:bodyPr/>
        <a:lstStyle/>
        <a:p>
          <a:endParaRPr lang="en-GB"/>
        </a:p>
      </dgm:t>
    </dgm:pt>
    <dgm:pt modelId="{7E086B0E-C08F-4566-9F9E-FC572BE58255}" type="sibTrans" cxnId="{DEB1E430-85B0-4B4C-9CEC-1BF6660D2CE9}">
      <dgm:prSet/>
      <dgm:spPr/>
      <dgm:t>
        <a:bodyPr/>
        <a:lstStyle/>
        <a:p>
          <a:endParaRPr lang="en-GB"/>
        </a:p>
      </dgm:t>
    </dgm:pt>
    <dgm:pt modelId="{D569B9AC-5757-4B7B-BD6B-F1958B5097FD}" type="pres">
      <dgm:prSet presAssocID="{B9429371-0C87-4BB2-813A-261774539DE6}" presName="compositeShape" presStyleCnt="0">
        <dgm:presLayoutVars>
          <dgm:chMax val="7"/>
          <dgm:dir/>
          <dgm:resizeHandles val="exact"/>
        </dgm:presLayoutVars>
      </dgm:prSet>
      <dgm:spPr/>
    </dgm:pt>
    <dgm:pt modelId="{659F9BAD-D845-4DC3-AA10-4BAFFF8869E2}" type="pres">
      <dgm:prSet presAssocID="{21669583-32CB-4FF0-B943-1FD3D5EA179B}" presName="circ1" presStyleLbl="vennNode1" presStyleIdx="0" presStyleCnt="3" custScaleY="67647" custLinFactNeighborX="5838" custLinFactNeighborY="15242"/>
      <dgm:spPr/>
      <dgm:t>
        <a:bodyPr/>
        <a:lstStyle/>
        <a:p>
          <a:endParaRPr lang="en-GB"/>
        </a:p>
      </dgm:t>
    </dgm:pt>
    <dgm:pt modelId="{68322AA2-CD49-4713-A829-446E0DAEC046}" type="pres">
      <dgm:prSet presAssocID="{21669583-32CB-4FF0-B943-1FD3D5EA179B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6211D11-83E8-48C0-ABBC-BC6D507D83E3}" type="pres">
      <dgm:prSet presAssocID="{858387AD-1E0D-4395-9D9A-60AD1A03F8FE}" presName="circ2" presStyleLbl="vennNode1" presStyleIdx="1" presStyleCnt="3" custScaleY="73966" custLinFactNeighborX="5837" custLinFactNeighborY="1946"/>
      <dgm:spPr/>
      <dgm:t>
        <a:bodyPr/>
        <a:lstStyle/>
        <a:p>
          <a:endParaRPr lang="en-GB"/>
        </a:p>
      </dgm:t>
    </dgm:pt>
    <dgm:pt modelId="{9FA52169-42ED-483A-B13E-3E39FA558E98}" type="pres">
      <dgm:prSet presAssocID="{858387AD-1E0D-4395-9D9A-60AD1A03F8FE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6911138-A9EB-4FFC-AD7A-82C61DE2145B}" type="pres">
      <dgm:prSet presAssocID="{BB9E5535-7518-42AD-AF2D-8B91319F89ED}" presName="circ3" presStyleLbl="vennNode1" presStyleIdx="2" presStyleCnt="3" custScaleY="77858"/>
      <dgm:spPr/>
      <dgm:t>
        <a:bodyPr/>
        <a:lstStyle/>
        <a:p>
          <a:endParaRPr lang="en-GB"/>
        </a:p>
      </dgm:t>
    </dgm:pt>
    <dgm:pt modelId="{117B3954-03CE-43E5-9361-8948C44B8FEA}" type="pres">
      <dgm:prSet presAssocID="{BB9E5535-7518-42AD-AF2D-8B91319F89ED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EB1E430-85B0-4B4C-9CEC-1BF6660D2CE9}" srcId="{B9429371-0C87-4BB2-813A-261774539DE6}" destId="{BB9E5535-7518-42AD-AF2D-8B91319F89ED}" srcOrd="2" destOrd="0" parTransId="{DCAE001D-1FFE-4977-BE2E-B8A0D8371147}" sibTransId="{7E086B0E-C08F-4566-9F9E-FC572BE58255}"/>
    <dgm:cxn modelId="{198C9AFC-72FD-4DE4-85F8-150B76EE2408}" srcId="{B9429371-0C87-4BB2-813A-261774539DE6}" destId="{858387AD-1E0D-4395-9D9A-60AD1A03F8FE}" srcOrd="1" destOrd="0" parTransId="{9454B490-445F-479E-99CC-38508A6F5924}" sibTransId="{F9A21E51-FE00-4244-B704-B55A82995539}"/>
    <dgm:cxn modelId="{9D79F638-C526-4295-9DB6-2BCC565F5C4A}" srcId="{B9429371-0C87-4BB2-813A-261774539DE6}" destId="{21669583-32CB-4FF0-B943-1FD3D5EA179B}" srcOrd="0" destOrd="0" parTransId="{A5DE4C25-23C5-4D76-B27D-15C9BC51D0FF}" sibTransId="{C183880C-DF57-4D54-B8BC-9BC3CB5FBA64}"/>
    <dgm:cxn modelId="{676BB781-32B1-4CEB-951B-2F5E0F906810}" type="presOf" srcId="{858387AD-1E0D-4395-9D9A-60AD1A03F8FE}" destId="{9FA52169-42ED-483A-B13E-3E39FA558E98}" srcOrd="1" destOrd="0" presId="urn:microsoft.com/office/officeart/2005/8/layout/venn1"/>
    <dgm:cxn modelId="{96D1978A-00D9-4436-8676-0470F8D3DA5B}" type="presOf" srcId="{BB9E5535-7518-42AD-AF2D-8B91319F89ED}" destId="{F6911138-A9EB-4FFC-AD7A-82C61DE2145B}" srcOrd="0" destOrd="0" presId="urn:microsoft.com/office/officeart/2005/8/layout/venn1"/>
    <dgm:cxn modelId="{AEA968A5-D0BD-4937-97CE-3803F5C43930}" type="presOf" srcId="{21669583-32CB-4FF0-B943-1FD3D5EA179B}" destId="{68322AA2-CD49-4713-A829-446E0DAEC046}" srcOrd="1" destOrd="0" presId="urn:microsoft.com/office/officeart/2005/8/layout/venn1"/>
    <dgm:cxn modelId="{ABA0A4E7-A90B-42F2-8DBF-24D4ABCEA586}" type="presOf" srcId="{21669583-32CB-4FF0-B943-1FD3D5EA179B}" destId="{659F9BAD-D845-4DC3-AA10-4BAFFF8869E2}" srcOrd="0" destOrd="0" presId="urn:microsoft.com/office/officeart/2005/8/layout/venn1"/>
    <dgm:cxn modelId="{4582F402-7889-4894-9D2C-0572287EB70B}" type="presOf" srcId="{B9429371-0C87-4BB2-813A-261774539DE6}" destId="{D569B9AC-5757-4B7B-BD6B-F1958B5097FD}" srcOrd="0" destOrd="0" presId="urn:microsoft.com/office/officeart/2005/8/layout/venn1"/>
    <dgm:cxn modelId="{A94E3747-2D7E-4FBF-8EBC-93AB11B44B22}" type="presOf" srcId="{858387AD-1E0D-4395-9D9A-60AD1A03F8FE}" destId="{66211D11-83E8-48C0-ABBC-BC6D507D83E3}" srcOrd="0" destOrd="0" presId="urn:microsoft.com/office/officeart/2005/8/layout/venn1"/>
    <dgm:cxn modelId="{B92629A5-71A6-42C0-BE5C-30C5B833B387}" type="presOf" srcId="{BB9E5535-7518-42AD-AF2D-8B91319F89ED}" destId="{117B3954-03CE-43E5-9361-8948C44B8FEA}" srcOrd="1" destOrd="0" presId="urn:microsoft.com/office/officeart/2005/8/layout/venn1"/>
    <dgm:cxn modelId="{C0206533-35A1-4529-9418-3D0EB10E5016}" type="presParOf" srcId="{D569B9AC-5757-4B7B-BD6B-F1958B5097FD}" destId="{659F9BAD-D845-4DC3-AA10-4BAFFF8869E2}" srcOrd="0" destOrd="0" presId="urn:microsoft.com/office/officeart/2005/8/layout/venn1"/>
    <dgm:cxn modelId="{DEAB736D-D799-4C23-9053-4F290E67C1DA}" type="presParOf" srcId="{D569B9AC-5757-4B7B-BD6B-F1958B5097FD}" destId="{68322AA2-CD49-4713-A829-446E0DAEC046}" srcOrd="1" destOrd="0" presId="urn:microsoft.com/office/officeart/2005/8/layout/venn1"/>
    <dgm:cxn modelId="{EFF53933-CF06-4573-855A-3660079E987C}" type="presParOf" srcId="{D569B9AC-5757-4B7B-BD6B-F1958B5097FD}" destId="{66211D11-83E8-48C0-ABBC-BC6D507D83E3}" srcOrd="2" destOrd="0" presId="urn:microsoft.com/office/officeart/2005/8/layout/venn1"/>
    <dgm:cxn modelId="{D06C21CD-2920-46D2-980F-CA8D7921BA5A}" type="presParOf" srcId="{D569B9AC-5757-4B7B-BD6B-F1958B5097FD}" destId="{9FA52169-42ED-483A-B13E-3E39FA558E98}" srcOrd="3" destOrd="0" presId="urn:microsoft.com/office/officeart/2005/8/layout/venn1"/>
    <dgm:cxn modelId="{0337F780-CA92-46E7-A80F-4A50E8184AE9}" type="presParOf" srcId="{D569B9AC-5757-4B7B-BD6B-F1958B5097FD}" destId="{F6911138-A9EB-4FFC-AD7A-82C61DE2145B}" srcOrd="4" destOrd="0" presId="urn:microsoft.com/office/officeart/2005/8/layout/venn1"/>
    <dgm:cxn modelId="{2EA39944-4B8B-4CBA-A0EA-9FD693AC961D}" type="presParOf" srcId="{D569B9AC-5757-4B7B-BD6B-F1958B5097FD}" destId="{117B3954-03CE-43E5-9361-8948C44B8FEA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9F9BAD-D845-4DC3-AA10-4BAFFF8869E2}">
      <dsp:nvSpPr>
        <dsp:cNvPr id="0" name=""/>
        <dsp:cNvSpPr/>
      </dsp:nvSpPr>
      <dsp:spPr>
        <a:xfrm>
          <a:off x="2300605" y="950992"/>
          <a:ext cx="3072765" cy="207863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/>
            <a:t>Personal</a:t>
          </a:r>
        </a:p>
      </dsp:txBody>
      <dsp:txXfrm>
        <a:off x="2710307" y="1314753"/>
        <a:ext cx="2253361" cy="935385"/>
      </dsp:txXfrm>
    </dsp:sp>
    <dsp:sp modelId="{66211D11-83E8-48C0-ABBC-BC6D507D83E3}">
      <dsp:nvSpPr>
        <dsp:cNvPr id="0" name=""/>
        <dsp:cNvSpPr/>
      </dsp:nvSpPr>
      <dsp:spPr>
        <a:xfrm>
          <a:off x="3409330" y="2365831"/>
          <a:ext cx="3072765" cy="227280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/>
            <a:t>Cultural</a:t>
          </a:r>
        </a:p>
      </dsp:txBody>
      <dsp:txXfrm>
        <a:off x="4349084" y="2952972"/>
        <a:ext cx="1843659" cy="1250040"/>
      </dsp:txXfrm>
    </dsp:sp>
    <dsp:sp modelId="{F6911138-A9EB-4FFC-AD7A-82C61DE2145B}">
      <dsp:nvSpPr>
        <dsp:cNvPr id="0" name=""/>
        <dsp:cNvSpPr/>
      </dsp:nvSpPr>
      <dsp:spPr>
        <a:xfrm>
          <a:off x="1012461" y="2246239"/>
          <a:ext cx="3072765" cy="239239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/>
            <a:t>Structural</a:t>
          </a:r>
        </a:p>
      </dsp:txBody>
      <dsp:txXfrm>
        <a:off x="1301813" y="2864274"/>
        <a:ext cx="1843659" cy="13158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D81D-3BC1-4B37-A49C-67D44283D1C0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7224E-FD56-4DC2-A3C9-0358C5D80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9010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D81D-3BC1-4B37-A49C-67D44283D1C0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7224E-FD56-4DC2-A3C9-0358C5D80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5621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D81D-3BC1-4B37-A49C-67D44283D1C0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7224E-FD56-4DC2-A3C9-0358C5D80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180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D81D-3BC1-4B37-A49C-67D44283D1C0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7224E-FD56-4DC2-A3C9-0358C5D80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137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D81D-3BC1-4B37-A49C-67D44283D1C0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7224E-FD56-4DC2-A3C9-0358C5D80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389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D81D-3BC1-4B37-A49C-67D44283D1C0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7224E-FD56-4DC2-A3C9-0358C5D80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760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D81D-3BC1-4B37-A49C-67D44283D1C0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7224E-FD56-4DC2-A3C9-0358C5D80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50106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D81D-3BC1-4B37-A49C-67D44283D1C0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7224E-FD56-4DC2-A3C9-0358C5D80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32053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D81D-3BC1-4B37-A49C-67D44283D1C0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7224E-FD56-4DC2-A3C9-0358C5D80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888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D81D-3BC1-4B37-A49C-67D44283D1C0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7224E-FD56-4DC2-A3C9-0358C5D80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478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1D81D-3BC1-4B37-A49C-67D44283D1C0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7224E-FD56-4DC2-A3C9-0358C5D80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565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D31D81D-3BC1-4B37-A49C-67D44283D1C0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067224E-FD56-4DC2-A3C9-0358C5D80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997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                           Objectives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Transforming of communities</a:t>
            </a:r>
          </a:p>
          <a:p>
            <a:r>
              <a:rPr lang="en-GB" dirty="0" smtClean="0"/>
              <a:t>To empower and engage the communities against socio-economic hegemony that limits livelihoods</a:t>
            </a:r>
          </a:p>
          <a:p>
            <a:r>
              <a:rPr lang="en-GB" dirty="0" smtClean="0"/>
              <a:t>Challenging the forces that causes social divisions in the communities</a:t>
            </a:r>
          </a:p>
          <a:p>
            <a:r>
              <a:rPr lang="en-GB" dirty="0" smtClean="0"/>
              <a:t>Tackling individualism and loneliness a by-product of free market forces</a:t>
            </a:r>
          </a:p>
          <a:p>
            <a:r>
              <a:rPr lang="en-GB" dirty="0" smtClean="0"/>
              <a:t>Social inequality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730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   </a:t>
            </a:r>
            <a:r>
              <a:rPr lang="en-GB" b="1" dirty="0" smtClean="0"/>
              <a:t>Oppression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social contract of human constitution is being amended by the powerful multinational companies through the globalisation agenda</a:t>
            </a:r>
          </a:p>
          <a:p>
            <a:r>
              <a:rPr lang="en-GB" dirty="0" smtClean="0"/>
              <a:t>National governments have lost their autonomy to the forces of the markets</a:t>
            </a:r>
          </a:p>
          <a:p>
            <a:r>
              <a:rPr lang="en-GB" dirty="0" smtClean="0"/>
              <a:t>If the will of the people is represented by the governments they choose whose interests does the free markets represents?</a:t>
            </a:r>
          </a:p>
          <a:p>
            <a:r>
              <a:rPr lang="en-GB" dirty="0" smtClean="0"/>
              <a:t>Market forces have disregarded local town planning, human rights, social expediency and the will of the communities.</a:t>
            </a:r>
          </a:p>
          <a:p>
            <a:r>
              <a:rPr lang="en-GB" dirty="0" smtClean="0"/>
              <a:t>Poverty has been turned into a political construct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768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</a:t>
            </a:r>
            <a:r>
              <a:rPr lang="en-GB" b="1" dirty="0" smtClean="0"/>
              <a:t>Nature of Oppression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Reforms to the Housing Act has seen the massive spread to homelessness</a:t>
            </a:r>
          </a:p>
          <a:p>
            <a:r>
              <a:rPr lang="en-GB" dirty="0" smtClean="0"/>
              <a:t>Reforms to the Social Security Act</a:t>
            </a:r>
          </a:p>
          <a:p>
            <a:r>
              <a:rPr lang="en-GB" dirty="0" smtClean="0"/>
              <a:t>Politics of division</a:t>
            </a:r>
          </a:p>
          <a:p>
            <a:r>
              <a:rPr lang="en-GB" dirty="0" smtClean="0"/>
              <a:t>Disregarding of town planning measures and undermining local businesses.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1557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</a:t>
            </a:r>
            <a:r>
              <a:rPr lang="en-GB" b="1" dirty="0" smtClean="0"/>
              <a:t>Thompson Model of Oppression</a:t>
            </a:r>
            <a:endParaRPr lang="en-GB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0203351"/>
              </p:ext>
            </p:extLst>
          </p:nvPr>
        </p:nvGraphicFramePr>
        <p:xfrm>
          <a:off x="3868738" y="863600"/>
          <a:ext cx="7315200" cy="512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280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</a:t>
            </a:r>
            <a:r>
              <a:rPr lang="en-GB" sz="3200" b="1" dirty="0" smtClean="0"/>
              <a:t>Empowerment of the communities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Transformation from the bottom up to the policies that are being forced from the top down in the new world order.</a:t>
            </a:r>
          </a:p>
          <a:p>
            <a:r>
              <a:rPr lang="en-GB" dirty="0" smtClean="0"/>
              <a:t>Protect community political rights and way of living</a:t>
            </a:r>
          </a:p>
          <a:p>
            <a:r>
              <a:rPr lang="en-GB" dirty="0" smtClean="0"/>
              <a:t>Lobbying the political institutions that represents communities</a:t>
            </a:r>
          </a:p>
          <a:p>
            <a:r>
              <a:rPr lang="en-GB" dirty="0" smtClean="0"/>
              <a:t>Raising Awareness to health and wellbeing of society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6271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Towards a more       Sustainable                </a:t>
            </a:r>
            <a:r>
              <a:rPr lang="en-GB" b="1" dirty="0" smtClean="0"/>
              <a:t>Communities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Culture</a:t>
            </a:r>
          </a:p>
          <a:p>
            <a:r>
              <a:rPr lang="en-GB" dirty="0" smtClean="0"/>
              <a:t>Core values</a:t>
            </a:r>
          </a:p>
          <a:p>
            <a:r>
              <a:rPr lang="en-GB" dirty="0" smtClean="0"/>
              <a:t>Communication</a:t>
            </a:r>
          </a:p>
          <a:p>
            <a:r>
              <a:rPr lang="en-GB" dirty="0" smtClean="0"/>
              <a:t>Community participation to political issues that affect them</a:t>
            </a:r>
          </a:p>
          <a:p>
            <a:r>
              <a:rPr lang="en-GB" dirty="0" smtClean="0"/>
              <a:t>Platforms for sharing and dissemination of ideas</a:t>
            </a:r>
          </a:p>
          <a:p>
            <a:r>
              <a:rPr lang="en-GB" dirty="0" smtClean="0"/>
              <a:t>Mechanism to challenge imposed radical policies </a:t>
            </a:r>
          </a:p>
          <a:p>
            <a:r>
              <a:rPr lang="en-GB" dirty="0" smtClean="0"/>
              <a:t>Volunteerism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772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  </a:t>
            </a:r>
            <a:r>
              <a:rPr lang="en-GB" b="1" dirty="0" smtClean="0"/>
              <a:t>Five Types of </a:t>
            </a:r>
            <a:r>
              <a:rPr lang="en-GB" b="1" smtClean="0"/>
              <a:t>Capitals 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Human capital</a:t>
            </a:r>
          </a:p>
          <a:p>
            <a:r>
              <a:rPr lang="en-GB" dirty="0" smtClean="0"/>
              <a:t>Social capital</a:t>
            </a:r>
          </a:p>
          <a:p>
            <a:r>
              <a:rPr lang="en-GB" dirty="0" smtClean="0"/>
              <a:t>Structural capital</a:t>
            </a:r>
          </a:p>
          <a:p>
            <a:r>
              <a:rPr lang="en-GB" dirty="0" smtClean="0"/>
              <a:t>Natural capital</a:t>
            </a:r>
          </a:p>
          <a:p>
            <a:r>
              <a:rPr lang="en-GB" dirty="0" smtClean="0"/>
              <a:t>Financial capital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(Donning, 2010)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28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</a:t>
            </a:r>
            <a:r>
              <a:rPr lang="en-GB" b="1" dirty="0" smtClean="0"/>
              <a:t>Community Work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Divisions break the integrity of society</a:t>
            </a:r>
          </a:p>
          <a:p>
            <a:r>
              <a:rPr lang="en-GB" dirty="0" smtClean="0"/>
              <a:t>Society is in transition, communities have the autonomy to change its course</a:t>
            </a:r>
          </a:p>
          <a:p>
            <a:r>
              <a:rPr lang="en-GB" dirty="0" smtClean="0"/>
              <a:t>The need for new consciousness to break the dominant ideologies</a:t>
            </a:r>
          </a:p>
          <a:p>
            <a:r>
              <a:rPr lang="en-GB" dirty="0" smtClean="0"/>
              <a:t>The rise of populism has seen the increase of poverty</a:t>
            </a:r>
          </a:p>
          <a:p>
            <a:r>
              <a:rPr lang="en-GB" dirty="0" smtClean="0"/>
              <a:t>Ethos of the Welfare system has been destroyed by characterisation image of the scrounger label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1668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</a:t>
            </a:r>
            <a:br>
              <a:rPr lang="en-GB" dirty="0" smtClean="0"/>
            </a:br>
            <a:r>
              <a:rPr lang="en-GB" sz="4400" dirty="0" smtClean="0"/>
              <a:t>Conclusion </a:t>
            </a:r>
            <a:r>
              <a:rPr lang="en-GB" dirty="0" smtClean="0"/>
              <a:t>                    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sz="1600" b="1" dirty="0" smtClean="0"/>
              <a:t>Social Justice</a:t>
            </a:r>
            <a:br>
              <a:rPr lang="en-GB" sz="1600" b="1" dirty="0" smtClean="0"/>
            </a:br>
            <a:r>
              <a:rPr lang="en-GB" sz="1600" b="1" dirty="0" smtClean="0"/>
              <a:t>       and</a:t>
            </a:r>
            <a:br>
              <a:rPr lang="en-GB" sz="1600" b="1" dirty="0" smtClean="0"/>
            </a:br>
            <a:r>
              <a:rPr lang="en-GB" sz="1600" b="1" dirty="0" smtClean="0"/>
              <a:t>Equality</a:t>
            </a:r>
            <a:endParaRPr lang="en-GB" sz="1600" b="1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Tolerance</a:t>
            </a:r>
          </a:p>
          <a:p>
            <a:r>
              <a:rPr lang="en-GB" dirty="0" smtClean="0"/>
              <a:t>Marginalised and silenced voices</a:t>
            </a:r>
          </a:p>
          <a:p>
            <a:r>
              <a:rPr lang="en-GB" dirty="0" smtClean="0"/>
              <a:t>There is no such thing as society, it is only the concept of family nucleus  according to Thatcherism</a:t>
            </a:r>
          </a:p>
          <a:p>
            <a:r>
              <a:rPr lang="en-GB" dirty="0" smtClean="0"/>
              <a:t>Individualism</a:t>
            </a:r>
          </a:p>
          <a:p>
            <a:r>
              <a:rPr lang="en-GB" dirty="0" smtClean="0"/>
              <a:t>Restoration of humanity</a:t>
            </a:r>
          </a:p>
          <a:p>
            <a:r>
              <a:rPr lang="en-GB" dirty="0" smtClean="0"/>
              <a:t>The system has isolated, stratified and alienated communities</a:t>
            </a:r>
          </a:p>
          <a:p>
            <a:r>
              <a:rPr lang="en-GB" dirty="0" smtClean="0"/>
              <a:t>Oppression has been embedded in the fabric of society because of the market forces.</a:t>
            </a:r>
          </a:p>
          <a:p>
            <a:r>
              <a:rPr lang="en-GB" dirty="0" smtClean="0"/>
              <a:t>Free market has induced individualism</a:t>
            </a:r>
          </a:p>
          <a:p>
            <a:r>
              <a:rPr lang="en-GB" dirty="0" smtClean="0"/>
              <a:t>Social Welfare system is solidarity tool for social cohesion</a:t>
            </a:r>
          </a:p>
          <a:p>
            <a:r>
              <a:rPr lang="en-GB" dirty="0" smtClean="0"/>
              <a:t>Social welfare reforms has wrestled the rights away from the vulnerable and the less privileged who needs protection</a:t>
            </a:r>
          </a:p>
          <a:p>
            <a:r>
              <a:rPr lang="en-GB" dirty="0" smtClean="0"/>
              <a:t>Individualism is a by-product of capitalism</a:t>
            </a:r>
          </a:p>
          <a:p>
            <a:r>
              <a:rPr lang="en-GB" dirty="0" smtClean="0"/>
              <a:t>Food banks as a form of social welfare system that is run by the communities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38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</a:t>
            </a:r>
            <a:br>
              <a:rPr lang="en-GB" dirty="0" smtClean="0"/>
            </a:br>
            <a:r>
              <a:rPr lang="en-GB" dirty="0" smtClean="0"/>
              <a:t>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Reference List</a:t>
            </a:r>
          </a:p>
          <a:p>
            <a:r>
              <a:rPr lang="en-GB" dirty="0" err="1"/>
              <a:t>Alcock</a:t>
            </a:r>
            <a:r>
              <a:rPr lang="en-GB" dirty="0"/>
              <a:t>, C., Daly, G., &amp; Griggs, F. (2008). Introducing Social Policy. Harlow: Pearson Longman.</a:t>
            </a:r>
          </a:p>
          <a:p>
            <a:r>
              <a:rPr lang="en-GB" dirty="0"/>
              <a:t>Chaney, P. (2007). Critical mass, deliberation and the substantive representation of women: evidence from the UK's devolution programme. Political Studies, 13,2,93-118.</a:t>
            </a:r>
          </a:p>
          <a:p>
            <a:r>
              <a:rPr lang="en-GB" dirty="0"/>
              <a:t>Charles, N., &amp; Davies, C. A. (2010). Gender and Social Justice in Wales. Cardiff: University of Wales Press.</a:t>
            </a:r>
          </a:p>
          <a:p>
            <a:r>
              <a:rPr lang="en-GB" dirty="0"/>
              <a:t>Donning, D. (2010). Injustice Why Social Inequality Persists. Bristol: Policy Press.</a:t>
            </a:r>
          </a:p>
          <a:p>
            <a:r>
              <a:rPr lang="en-GB" dirty="0"/>
              <a:t>Giddens, A. (2010). Sociology. Cambridge: Polity Press.</a:t>
            </a:r>
          </a:p>
          <a:p>
            <a:r>
              <a:rPr lang="en-GB" dirty="0" err="1"/>
              <a:t>Haralambos</a:t>
            </a:r>
            <a:r>
              <a:rPr lang="en-GB" dirty="0"/>
              <a:t>, &amp; Holborn. (2013). Sociology Themes And Perspectives. London: </a:t>
            </a:r>
            <a:r>
              <a:rPr lang="en-GB" dirty="0" err="1"/>
              <a:t>Colllins</a:t>
            </a:r>
            <a:r>
              <a:rPr lang="en-GB" dirty="0"/>
              <a:t>.</a:t>
            </a:r>
          </a:p>
          <a:p>
            <a:r>
              <a:rPr lang="en-GB" dirty="0"/>
              <a:t>Hills, J., &amp; Sefton, K. (2009). Towards a More Equal Society. Bristol: Policy Press.</a:t>
            </a:r>
          </a:p>
          <a:p>
            <a:r>
              <a:rPr lang="en-GB" dirty="0"/>
              <a:t>Hollis, M. (2016). Philosophy Of Social Science. Cambridge: University Press.</a:t>
            </a:r>
          </a:p>
          <a:p>
            <a:r>
              <a:rPr lang="en-GB" dirty="0"/>
              <a:t>Jones, S., Charles, N., &amp; Davies, C. (2009). Transforming masculinist political cultures? Doing Politics in new political institutions. Sociological Research Online, 14,2. Retrieved from www.socresonline.org.uk/14/2/1.html.</a:t>
            </a:r>
          </a:p>
          <a:p>
            <a:r>
              <a:rPr lang="en-GB" dirty="0"/>
              <a:t>Martell, L. (2010). The Sociology of Globalisation . Cambridge: Policy Press.</a:t>
            </a:r>
          </a:p>
          <a:p>
            <a:r>
              <a:rPr lang="en-GB" dirty="0"/>
              <a:t>Morrison, K. (2009). Formation of Modern Society. London: Sage.</a:t>
            </a:r>
          </a:p>
          <a:p>
            <a:r>
              <a:rPr lang="en-GB" dirty="0"/>
              <a:t>Payne, G. (2013). Social Division. London: Palgrave Macmillan.</a:t>
            </a:r>
          </a:p>
          <a:p>
            <a:r>
              <a:rPr lang="en-GB" dirty="0"/>
              <a:t>Thompson, N. (2006). Anti-Discriminatory Practise (4th ed.). Basingstoke: </a:t>
            </a:r>
            <a:r>
              <a:rPr lang="en-GB" dirty="0" err="1"/>
              <a:t>Macmillian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9723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94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38</TotalTime>
  <Words>706</Words>
  <Application>Microsoft Office PowerPoint</Application>
  <PresentationFormat>Widescreen</PresentationFormat>
  <Paragraphs>79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Corbel</vt:lpstr>
      <vt:lpstr>Wingdings 2</vt:lpstr>
      <vt:lpstr>Frame</vt:lpstr>
      <vt:lpstr>                           Objectives</vt:lpstr>
      <vt:lpstr>                              Oppression </vt:lpstr>
      <vt:lpstr>                 Nature of Oppression</vt:lpstr>
      <vt:lpstr>           Thompson Model of Oppression</vt:lpstr>
      <vt:lpstr>        Empowerment of the communities</vt:lpstr>
      <vt:lpstr> Towards a more       Sustainable                Communities</vt:lpstr>
      <vt:lpstr>  Five Types of Capitals </vt:lpstr>
      <vt:lpstr>                       Community Work</vt:lpstr>
      <vt:lpstr>       Conclusion                           Social Justice        and Equality</vt:lpstr>
      <vt:lpstr>Reference List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Objectives</dc:title>
  <dc:creator>tabita nota</dc:creator>
  <cp:lastModifiedBy>tabita nota</cp:lastModifiedBy>
  <cp:revision>5</cp:revision>
  <dcterms:created xsi:type="dcterms:W3CDTF">2018-01-17T02:53:00Z</dcterms:created>
  <dcterms:modified xsi:type="dcterms:W3CDTF">2018-01-17T03:31:25Z</dcterms:modified>
</cp:coreProperties>
</file>