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7"/>
  </p:notesMasterIdLst>
  <p:sldIdLst>
    <p:sldId id="258" r:id="rId6"/>
    <p:sldId id="264" r:id="rId7"/>
    <p:sldId id="336" r:id="rId8"/>
    <p:sldId id="286" r:id="rId9"/>
    <p:sldId id="266" r:id="rId10"/>
    <p:sldId id="265" r:id="rId11"/>
    <p:sldId id="267" r:id="rId12"/>
    <p:sldId id="268" r:id="rId13"/>
    <p:sldId id="270" r:id="rId14"/>
    <p:sldId id="271" r:id="rId15"/>
    <p:sldId id="335" r:id="rId16"/>
    <p:sldId id="281" r:id="rId17"/>
    <p:sldId id="305" r:id="rId18"/>
    <p:sldId id="311" r:id="rId19"/>
    <p:sldId id="309" r:id="rId20"/>
    <p:sldId id="302" r:id="rId21"/>
    <p:sldId id="313" r:id="rId22"/>
    <p:sldId id="314" r:id="rId23"/>
    <p:sldId id="306" r:id="rId24"/>
    <p:sldId id="307" r:id="rId25"/>
    <p:sldId id="27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28A299-1E8E-452A-8EE7-8EEF471E1E71}" v="2" dt="2025-09-25T21:06:09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40" d="100"/>
          <a:sy n="40" d="100"/>
        </p:scale>
        <p:origin x="69" y="13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undo custSel modSld">
      <pc:chgData name="Ebad Banissi" userId="46ce2bb489724496" providerId="LiveId" clId="{00C2EBFC-F7A4-4F9D-811A-7E1AEC1E73C0}" dt="2025-09-25T21:06:21.661" v="38" actId="20577"/>
      <pc:docMkLst>
        <pc:docMk/>
      </pc:docMkLst>
      <pc:sldChg chg="modSp mod">
        <pc:chgData name="Ebad Banissi" userId="46ce2bb489724496" providerId="LiveId" clId="{00C2EBFC-F7A4-4F9D-811A-7E1AEC1E73C0}" dt="2025-09-25T20:56:33.146" v="24" actId="122"/>
        <pc:sldMkLst>
          <pc:docMk/>
          <pc:sldMk cId="1720888879" sldId="258"/>
        </pc:sldMkLst>
        <pc:spChg chg="mod">
          <ac:chgData name="Ebad Banissi" userId="46ce2bb489724496" providerId="LiveId" clId="{00C2EBFC-F7A4-4F9D-811A-7E1AEC1E73C0}" dt="2025-09-25T20:56:33.146" v="24" actId="122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Ebad Banissi" userId="46ce2bb489724496" providerId="LiveId" clId="{00C2EBFC-F7A4-4F9D-811A-7E1AEC1E73C0}" dt="2025-09-25T21:00:15.449" v="34" actId="20577"/>
        <pc:sldMkLst>
          <pc:docMk/>
          <pc:sldMk cId="2678142212" sldId="265"/>
        </pc:sldMkLst>
        <pc:spChg chg="mod">
          <ac:chgData name="Ebad Banissi" userId="46ce2bb489724496" providerId="LiveId" clId="{00C2EBFC-F7A4-4F9D-811A-7E1AEC1E73C0}" dt="2025-09-25T21:00:15.449" v="34" actId="20577"/>
          <ac:spMkLst>
            <pc:docMk/>
            <pc:sldMk cId="2678142212" sldId="265"/>
            <ac:spMk id="4100" creationId="{F77CBFBD-53B3-4F55-89DB-3CD336CBC791}"/>
          </ac:spMkLst>
        </pc:spChg>
      </pc:sldChg>
      <pc:sldChg chg="modSp mod">
        <pc:chgData name="Ebad Banissi" userId="46ce2bb489724496" providerId="LiveId" clId="{00C2EBFC-F7A4-4F9D-811A-7E1AEC1E73C0}" dt="2025-09-25T20:59:35.609" v="30" actId="6549"/>
        <pc:sldMkLst>
          <pc:docMk/>
          <pc:sldMk cId="563250424" sldId="266"/>
        </pc:sldMkLst>
        <pc:spChg chg="mod">
          <ac:chgData name="Ebad Banissi" userId="46ce2bb489724496" providerId="LiveId" clId="{00C2EBFC-F7A4-4F9D-811A-7E1AEC1E73C0}" dt="2025-09-25T20:59:35.609" v="30" actId="6549"/>
          <ac:spMkLst>
            <pc:docMk/>
            <pc:sldMk cId="563250424" sldId="266"/>
            <ac:spMk id="29700" creationId="{FB9F4B51-915D-4858-BBEA-CC2AEA9C6DA6}"/>
          </ac:spMkLst>
        </pc:spChg>
      </pc:sldChg>
      <pc:sldChg chg="modSp mod">
        <pc:chgData name="Ebad Banissi" userId="46ce2bb489724496" providerId="LiveId" clId="{00C2EBFC-F7A4-4F9D-811A-7E1AEC1E73C0}" dt="2025-09-25T21:06:21.661" v="38" actId="20577"/>
        <pc:sldMkLst>
          <pc:docMk/>
          <pc:sldMk cId="746897938" sldId="268"/>
        </pc:sldMkLst>
        <pc:spChg chg="mod">
          <ac:chgData name="Ebad Banissi" userId="46ce2bb489724496" providerId="LiveId" clId="{00C2EBFC-F7A4-4F9D-811A-7E1AEC1E73C0}" dt="2025-09-25T21:06:21.661" v="38" actId="20577"/>
          <ac:spMkLst>
            <pc:docMk/>
            <pc:sldMk cId="746897938" sldId="268"/>
            <ac:spMk id="31748" creationId="{C74F8A57-82AE-452E-98DC-903746B69A0C}"/>
          </ac:spMkLst>
        </pc:spChg>
      </pc:sldChg>
      <pc:sldChg chg="modSp mod">
        <pc:chgData name="Ebad Banissi" userId="46ce2bb489724496" providerId="LiveId" clId="{00C2EBFC-F7A4-4F9D-811A-7E1AEC1E73C0}" dt="2025-09-25T20:57:41.292" v="25"/>
        <pc:sldMkLst>
          <pc:docMk/>
          <pc:sldMk cId="3008727048" sldId="336"/>
        </pc:sldMkLst>
        <pc:spChg chg="mod">
          <ac:chgData name="Ebad Banissi" userId="46ce2bb489724496" providerId="LiveId" clId="{00C2EBFC-F7A4-4F9D-811A-7E1AEC1E73C0}" dt="2025-09-25T20:57:41.292" v="25"/>
          <ac:spMkLst>
            <pc:docMk/>
            <pc:sldMk cId="3008727048" sldId="336"/>
            <ac:spMk id="3" creationId="{034E569F-201D-49A0-F732-8D3F5AEDA39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403" y="1556792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4C6F13-A80F-4A39-A4A0-19B5FE3B9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095567" y="5334489"/>
            <a:ext cx="973667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0000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9704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  <p:sldLayoutId id="214748372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589" y="866581"/>
            <a:ext cx="10281832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Week 1 – Introduction to Research</a:t>
            </a:r>
          </a:p>
          <a:p>
            <a:pPr marL="0" indent="0" algn="ctr">
              <a:buNone/>
            </a:pPr>
            <a:r>
              <a:rPr lang="en-GB" sz="4000" dirty="0"/>
              <a:t>Ebad Banissi  / 2025</a:t>
            </a:r>
          </a:p>
          <a:p>
            <a:pPr marL="0" indent="0">
              <a:buNone/>
            </a:pPr>
            <a:r>
              <a:rPr lang="en-GB" sz="4000" dirty="0"/>
              <a:t>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3160"/>
            <a:ext cx="12192000" cy="10171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Planned </a:t>
            </a:r>
            <a:r>
              <a:rPr lang="en-US" sz="2700" b="1" dirty="0"/>
              <a:t>i</a:t>
            </a:r>
            <a:r>
              <a:rPr 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nduction/Workshop sessions (2025/26 term)</a:t>
            </a:r>
            <a:br>
              <a:rPr 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7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D24ED3D-214F-6DE8-104F-A6EEE7C10D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1164" y="586822"/>
            <a:ext cx="6002636" cy="16459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19DCB57-F227-04A7-3CE1-060A267E9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0318867"/>
              </p:ext>
            </p:extLst>
          </p:nvPr>
        </p:nvGraphicFramePr>
        <p:xfrm>
          <a:off x="358775" y="1825624"/>
          <a:ext cx="11480799" cy="38591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1285">
                  <a:extLst>
                    <a:ext uri="{9D8B030D-6E8A-4147-A177-3AD203B41FA5}">
                      <a16:colId xmlns:a16="http://schemas.microsoft.com/office/drawing/2014/main" val="1301486975"/>
                    </a:ext>
                  </a:extLst>
                </a:gridCol>
                <a:gridCol w="1483744">
                  <a:extLst>
                    <a:ext uri="{9D8B030D-6E8A-4147-A177-3AD203B41FA5}">
                      <a16:colId xmlns:a16="http://schemas.microsoft.com/office/drawing/2014/main" val="3450164286"/>
                    </a:ext>
                  </a:extLst>
                </a:gridCol>
                <a:gridCol w="9225770">
                  <a:extLst>
                    <a:ext uri="{9D8B030D-6E8A-4147-A177-3AD203B41FA5}">
                      <a16:colId xmlns:a16="http://schemas.microsoft.com/office/drawing/2014/main" val="1386671798"/>
                    </a:ext>
                  </a:extLst>
                </a:gridCol>
              </a:tblGrid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4914611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 TO LIBRARY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7492317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ACADEMIC WRITING -1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3429932"/>
                  </a:ext>
                </a:extLst>
              </a:tr>
              <a:tr h="763355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 AM: ‘QUALTRICS’ TRAINING SESSION</a:t>
                      </a:r>
                    </a:p>
                    <a:p>
                      <a:r>
                        <a:rPr lang="en-GB" dirty="0"/>
                        <a:t>2 PM: LIBRARY SESSION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7613064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 ENGAGEMENT GUIDELINES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743233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ACADEMIC MISCONDUCT AND USE OF 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922142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ACADEMIC WRITING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528667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ASSESSMENT WORKSHOP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41648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BBFF8-014C-44AE-D977-591287FE9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r>
              <a:rPr lang="en-GB" b="1" dirty="0"/>
              <a:t>Professional Engagements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E569F-201D-49A0-F732-8D3F5AEDA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5291"/>
            <a:ext cx="12192000" cy="4620491"/>
          </a:xfrm>
        </p:spPr>
        <p:txBody>
          <a:bodyPr>
            <a:normAutofit/>
          </a:bodyPr>
          <a:lstStyle/>
          <a:p>
            <a:r>
              <a:rPr lang="en-GB" dirty="0"/>
              <a:t>Doctoral Student Conference – July – Lampeter campus (tentative)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Annual conference of the British Academy of Management (BAM) –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Knowledge Exchange Symposium (September) – London Campus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Opportunities for publication: Journal of Management and Training for Industries (Japan)</a:t>
            </a:r>
          </a:p>
        </p:txBody>
      </p:sp>
    </p:spTree>
    <p:extLst>
      <p:ext uri="{BB962C8B-B14F-4D97-AF65-F5344CB8AC3E}">
        <p14:creationId xmlns:p14="http://schemas.microsoft.com/office/powerpoint/2010/main" val="3008727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F739467-40D2-4592-B9BC-9956D197C1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025237"/>
            <a:ext cx="12192000" cy="225829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Getting started with </a:t>
            </a:r>
            <a:b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Research</a:t>
            </a:r>
            <a:endParaRPr lang="en-GB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099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4C6252C2-B897-480C-8E30-530DDB7D92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8C15F8DF-0373-475F-8E4A-D3536B5448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562"/>
            <a:ext cx="121920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FB9F4B51-915D-4858-BBEA-CC2AEA9C6D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998734"/>
            <a:ext cx="12192000" cy="4775567"/>
          </a:xfrm>
        </p:spPr>
        <p:txBody>
          <a:bodyPr>
            <a:normAutofit/>
          </a:bodyPr>
          <a:lstStyle/>
          <a:p>
            <a:r>
              <a:rPr lang="en-GB" sz="3200" dirty="0"/>
              <a:t>Research = addressing a question or solving a problem.</a:t>
            </a:r>
          </a:p>
          <a:p>
            <a:r>
              <a:rPr lang="en-GB" altLang="en-US" sz="3200" dirty="0"/>
              <a:t>Research is what we do when we have a question to answer or a problem we want to solve.</a:t>
            </a:r>
          </a:p>
          <a:p>
            <a:r>
              <a:rPr lang="en-GB" altLang="en-US" sz="3200" dirty="0"/>
              <a:t>We may already think we know the answer to our question</a:t>
            </a:r>
          </a:p>
          <a:p>
            <a:r>
              <a:rPr lang="en-GB" altLang="en-US" sz="3200" dirty="0"/>
              <a:t>We may think the answer is obvious, common sense even</a:t>
            </a:r>
          </a:p>
          <a:p>
            <a:r>
              <a:rPr lang="en-GB" altLang="en-US" sz="3200" dirty="0"/>
              <a:t>But until we have subjected our problem to </a:t>
            </a:r>
            <a:r>
              <a:rPr lang="en-GB" altLang="en-US" sz="3200" u="sng" dirty="0"/>
              <a:t>rigorous scientific scrutiny</a:t>
            </a:r>
            <a:r>
              <a:rPr lang="en-GB" altLang="en-US" sz="3200" dirty="0"/>
              <a:t>, our 'knowledge' remains little more than guesswork or, at best, intuition. </a:t>
            </a:r>
          </a:p>
        </p:txBody>
      </p:sp>
    </p:spTree>
    <p:extLst>
      <p:ext uri="{BB962C8B-B14F-4D97-AF65-F5344CB8AC3E}">
        <p14:creationId xmlns:p14="http://schemas.microsoft.com/office/powerpoint/2010/main" val="563250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E3F619FA-9F2D-40FE-AE8D-8D48BD4CD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B365E6A7-A3A4-4AAF-B423-2499289972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2020"/>
            <a:ext cx="12192000" cy="1325563"/>
          </a:xfrm>
        </p:spPr>
        <p:txBody>
          <a:bodyPr/>
          <a:lstStyle/>
          <a:p>
            <a:pPr algn="ctr"/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BUT </a:t>
            </a:r>
            <a:b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F77CBFBD-53B3-4F55-89DB-3CD336CBC7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323543"/>
            <a:ext cx="12192000" cy="452838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200" b="1" dirty="0"/>
              <a:t>Research is all about:</a:t>
            </a:r>
          </a:p>
          <a:p>
            <a:pPr>
              <a:defRPr/>
            </a:pPr>
            <a:r>
              <a:rPr lang="en-GB" sz="3200" dirty="0"/>
              <a:t>1) the systematic investigation into and study of materials, sources, etc, in order to establish facts and reach new conclusions. </a:t>
            </a:r>
          </a:p>
          <a:p>
            <a:pPr>
              <a:defRPr/>
            </a:pPr>
            <a:r>
              <a:rPr lang="en-GB" sz="3200" dirty="0"/>
              <a:t>2) an endeavour to discover new or collate old facts etc. by the scientific study of a subject or by a course of critical investigation. </a:t>
            </a:r>
          </a:p>
        </p:txBody>
      </p:sp>
    </p:spTree>
    <p:extLst>
      <p:ext uri="{BB962C8B-B14F-4D97-AF65-F5344CB8AC3E}">
        <p14:creationId xmlns:p14="http://schemas.microsoft.com/office/powerpoint/2010/main" val="2678142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3">
            <a:extLst>
              <a:ext uri="{FF2B5EF4-FFF2-40B4-BE49-F238E27FC236}">
                <a16:creationId xmlns:a16="http://schemas.microsoft.com/office/drawing/2014/main" id="{ECDF557C-4BC4-447C-9F3B-FE8A08B603E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9BEE83BE-C83F-43F6-A1C7-41EFCA5B60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8195" y="136524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FFC7C845-2B28-4665-9CB4-5962B043F9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205772"/>
            <a:ext cx="12192000" cy="4325686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First priority is to formulate your question</a:t>
            </a:r>
          </a:p>
          <a:p>
            <a:pPr marL="0" indent="0">
              <a:buNone/>
            </a:pPr>
            <a:endParaRPr lang="en-GB" altLang="en-US" sz="3200" dirty="0"/>
          </a:p>
          <a:p>
            <a:pPr lvl="1"/>
            <a:r>
              <a:rPr lang="en-GB" altLang="en-US" sz="2800" dirty="0">
                <a:highlight>
                  <a:srgbClr val="FFFF00"/>
                </a:highlight>
              </a:rPr>
              <a:t>How have others answered it?  </a:t>
            </a:r>
          </a:p>
          <a:p>
            <a:pPr marL="457200" lvl="1" indent="0">
              <a:buNone/>
            </a:pPr>
            <a:r>
              <a:rPr lang="en-GB" altLang="en-US" sz="2800" dirty="0"/>
              <a:t>	(</a:t>
            </a:r>
            <a:r>
              <a:rPr lang="en-GB" altLang="en-US" sz="2800" b="1" dirty="0"/>
              <a:t>Prior literature)</a:t>
            </a:r>
          </a:p>
          <a:p>
            <a:pPr lvl="1"/>
            <a:r>
              <a:rPr lang="en-GB" altLang="en-US" sz="2800" dirty="0">
                <a:highlight>
                  <a:srgbClr val="00FFFF"/>
                </a:highlight>
              </a:rPr>
              <a:t>How does your proposal fit in with what others have done?  </a:t>
            </a:r>
          </a:p>
          <a:p>
            <a:pPr marL="914400" lvl="2" indent="0">
              <a:buNone/>
            </a:pPr>
            <a:r>
              <a:rPr lang="en-GB" altLang="en-US" sz="2400" dirty="0"/>
              <a:t>(</a:t>
            </a:r>
            <a:r>
              <a:rPr lang="en-GB" altLang="en-US" sz="2800" b="1" dirty="0"/>
              <a:t>research gap)</a:t>
            </a:r>
          </a:p>
          <a:p>
            <a:pPr lvl="1"/>
            <a:r>
              <a:rPr lang="en-GB" altLang="en-US" sz="2800" dirty="0">
                <a:highlight>
                  <a:srgbClr val="C0C0C0"/>
                </a:highlight>
              </a:rPr>
              <a:t>What were your findings? </a:t>
            </a:r>
          </a:p>
          <a:p>
            <a:pPr marL="457200" lvl="1" indent="0">
              <a:buNone/>
            </a:pPr>
            <a:r>
              <a:rPr lang="en-GB" altLang="en-US" sz="2800" b="1" dirty="0"/>
              <a:t>	(your findings in the context)</a:t>
            </a:r>
          </a:p>
          <a:p>
            <a:endParaRPr lang="en-GB" altLang="en-US" sz="3200" dirty="0"/>
          </a:p>
          <a:p>
            <a:pPr lvl="1"/>
            <a:endParaRPr lang="en-GB" altLang="en-US" sz="2800" dirty="0"/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4216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3">
            <a:extLst>
              <a:ext uri="{FF2B5EF4-FFF2-40B4-BE49-F238E27FC236}">
                <a16:creationId xmlns:a16="http://schemas.microsoft.com/office/drawing/2014/main" id="{6FAAD138-FCF6-4472-9B4F-1FEFE98CA18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E91ABA9C-3932-4726-99CD-EE5F0F46B1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2192000" cy="114305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Classical scientific method</a:t>
            </a: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C74F8A57-82AE-452E-98DC-903746B69A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997527"/>
            <a:ext cx="12191999" cy="4675909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Observation of some phenomenon</a:t>
            </a:r>
          </a:p>
          <a:p>
            <a:pPr lvl="1"/>
            <a:r>
              <a:rPr lang="en-GB" altLang="en-US" sz="2800" dirty="0"/>
              <a:t>Maybe systematic, occasional or accidental</a:t>
            </a:r>
          </a:p>
          <a:p>
            <a:r>
              <a:rPr lang="en-GB" altLang="en-US" sz="3200" dirty="0"/>
              <a:t>Some idea of an explanation (hypothesis)</a:t>
            </a:r>
          </a:p>
          <a:p>
            <a:pPr lvl="1"/>
            <a:r>
              <a:rPr lang="en-GB" altLang="en-US" sz="2800" dirty="0"/>
              <a:t>Induction, conjecture, intuition, guesswork</a:t>
            </a:r>
          </a:p>
          <a:p>
            <a:pPr lvl="1"/>
            <a:r>
              <a:rPr lang="en-GB" altLang="en-US" sz="2800" dirty="0"/>
              <a:t>Usually informed by related work</a:t>
            </a:r>
          </a:p>
          <a:p>
            <a:r>
              <a:rPr lang="en-GB" altLang="en-US" sz="3200" dirty="0"/>
              <a:t>Testing of the hypothesis</a:t>
            </a:r>
          </a:p>
          <a:p>
            <a:pPr lvl="1"/>
            <a:r>
              <a:rPr lang="en-GB" altLang="en-US" sz="2800" dirty="0"/>
              <a:t>Test and revision cycle</a:t>
            </a:r>
          </a:p>
          <a:p>
            <a:pPr lvl="1"/>
            <a:r>
              <a:rPr lang="en-GB" sz="2800" dirty="0"/>
              <a:t>Cycle: test → revise → retest</a:t>
            </a:r>
          </a:p>
        </p:txBody>
      </p:sp>
    </p:spTree>
    <p:extLst>
      <p:ext uri="{BB962C8B-B14F-4D97-AF65-F5344CB8AC3E}">
        <p14:creationId xmlns:p14="http://schemas.microsoft.com/office/powerpoint/2010/main" val="746897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3">
            <a:extLst>
              <a:ext uri="{FF2B5EF4-FFF2-40B4-BE49-F238E27FC236}">
                <a16:creationId xmlns:a16="http://schemas.microsoft.com/office/drawing/2014/main" id="{F8E7AED8-2124-40F2-81FF-411579E67E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3605DAAD-12DC-419A-85E7-E66E47F485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9922"/>
            <a:ext cx="121920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Hypothesis</a:t>
            </a:r>
          </a:p>
        </p:txBody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90D0FAA0-E436-4C58-BCEF-15CA6925D7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980296"/>
            <a:ext cx="12192000" cy="4987132"/>
          </a:xfrm>
        </p:spPr>
        <p:txBody>
          <a:bodyPr>
            <a:normAutofit/>
          </a:bodyPr>
          <a:lstStyle/>
          <a:p>
            <a:r>
              <a:rPr lang="en-GB" altLang="en-US" dirty="0"/>
              <a:t>A hypothesis makes a prediction of the expected outcome in a given situation</a:t>
            </a:r>
          </a:p>
          <a:p>
            <a:r>
              <a:rPr lang="en-GB" altLang="en-US" dirty="0"/>
              <a:t>Usually: how the manipulation of the </a:t>
            </a:r>
            <a:r>
              <a:rPr lang="en-GB" altLang="en-US" b="1" dirty="0"/>
              <a:t>independent variable</a:t>
            </a:r>
            <a:r>
              <a:rPr lang="en-GB" altLang="en-US" dirty="0"/>
              <a:t> will influence the behaviour of a </a:t>
            </a:r>
            <a:r>
              <a:rPr lang="en-GB" altLang="en-US" b="1" dirty="0"/>
              <a:t>dependent variable</a:t>
            </a:r>
          </a:p>
          <a:p>
            <a:r>
              <a:rPr lang="en-GB" altLang="en-US" dirty="0"/>
              <a:t>The hypothesis is tested in an</a:t>
            </a:r>
            <a:r>
              <a:rPr lang="en-GB" altLang="en-US" b="1" dirty="0"/>
              <a:t> experiment</a:t>
            </a:r>
          </a:p>
          <a:p>
            <a:r>
              <a:rPr lang="en-GB" altLang="en-US" dirty="0"/>
              <a:t>Experimental design ensures that what you are doing is genuinely (and solely) responsible for the results</a:t>
            </a:r>
          </a:p>
          <a:p>
            <a:r>
              <a:rPr lang="en-GB" altLang="en-US" b="1" dirty="0"/>
              <a:t>Extraneous variables</a:t>
            </a:r>
            <a:r>
              <a:rPr lang="en-GB" altLang="en-US" dirty="0"/>
              <a:t> have to be </a:t>
            </a:r>
            <a:r>
              <a:rPr lang="en-GB" altLang="en-US" b="1" dirty="0"/>
              <a:t>controlled</a:t>
            </a:r>
          </a:p>
        </p:txBody>
      </p:sp>
    </p:spTree>
    <p:extLst>
      <p:ext uri="{BB962C8B-B14F-4D97-AF65-F5344CB8AC3E}">
        <p14:creationId xmlns:p14="http://schemas.microsoft.com/office/powerpoint/2010/main" val="674017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>
            <a:extLst>
              <a:ext uri="{FF2B5EF4-FFF2-40B4-BE49-F238E27FC236}">
                <a16:creationId xmlns:a16="http://schemas.microsoft.com/office/drawing/2014/main" id="{F9C8C5E7-6758-4184-A146-1BB1197700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9B7B9DF4-2421-4F0D-90C4-4B2989E99D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6410"/>
            <a:ext cx="12191998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Experiment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6B450E13-92A3-4BC8-A611-9B5FF74884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589648"/>
            <a:ext cx="12191999" cy="4166915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If the experiment works, the hypothesis is shown to be probably correct</a:t>
            </a:r>
          </a:p>
          <a:p>
            <a:pPr lvl="1"/>
            <a:r>
              <a:rPr lang="en-GB" altLang="en-US" sz="2800" dirty="0"/>
              <a:t>Can’t prove 100% truth</a:t>
            </a:r>
          </a:p>
          <a:p>
            <a:r>
              <a:rPr lang="en-GB" altLang="en-US" sz="3200" dirty="0"/>
              <a:t>If it fails, it could be because</a:t>
            </a:r>
          </a:p>
          <a:p>
            <a:pPr lvl="1"/>
            <a:r>
              <a:rPr lang="en-GB" altLang="en-US" sz="2800" dirty="0"/>
              <a:t>The hypothesis is wrong</a:t>
            </a:r>
          </a:p>
          <a:p>
            <a:pPr lvl="1"/>
            <a:r>
              <a:rPr lang="en-GB" altLang="en-US" sz="2800" dirty="0"/>
              <a:t>The experimental design is faulty </a:t>
            </a:r>
          </a:p>
        </p:txBody>
      </p:sp>
    </p:spTree>
    <p:extLst>
      <p:ext uri="{BB962C8B-B14F-4D97-AF65-F5344CB8AC3E}">
        <p14:creationId xmlns:p14="http://schemas.microsoft.com/office/powerpoint/2010/main" val="3100685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3">
            <a:extLst>
              <a:ext uri="{FF2B5EF4-FFF2-40B4-BE49-F238E27FC236}">
                <a16:creationId xmlns:a16="http://schemas.microsoft.com/office/drawing/2014/main" id="{06B6628D-A494-4DD7-96F6-EA745D908B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BAC5D920-D72E-418A-81E6-D8F2E689ED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9325"/>
            <a:ext cx="121920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Variables</a:t>
            </a:r>
          </a:p>
        </p:txBody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D4F4FE-06F1-4FDE-BC93-4EA706251B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886691"/>
            <a:ext cx="12192000" cy="4842164"/>
          </a:xfrm>
        </p:spPr>
        <p:txBody>
          <a:bodyPr>
            <a:normAutofit/>
          </a:bodyPr>
          <a:lstStyle/>
          <a:p>
            <a:r>
              <a:rPr lang="en-GB" altLang="en-US" sz="3500" dirty="0"/>
              <a:t>The experiment measures the “behaviour” of the dependent variable (DV)</a:t>
            </a:r>
          </a:p>
          <a:p>
            <a:r>
              <a:rPr lang="en-GB" altLang="en-US" sz="3500" dirty="0"/>
              <a:t>DV must be </a:t>
            </a:r>
            <a:r>
              <a:rPr lang="en-GB" altLang="en-US" sz="3500" b="1" dirty="0"/>
              <a:t>operationalised</a:t>
            </a:r>
            <a:endParaRPr lang="en-GB" altLang="en-US" sz="3500" dirty="0"/>
          </a:p>
          <a:p>
            <a:pPr lvl="1"/>
            <a:r>
              <a:rPr lang="en-GB" altLang="en-US" sz="3000" dirty="0"/>
              <a:t>Some aspect of the DV must be measurable</a:t>
            </a:r>
          </a:p>
          <a:p>
            <a:pPr lvl="1"/>
            <a:r>
              <a:rPr lang="en-GB" altLang="en-US" sz="3000" dirty="0"/>
              <a:t>What to measure?</a:t>
            </a:r>
          </a:p>
          <a:p>
            <a:pPr lvl="1"/>
            <a:r>
              <a:rPr lang="en-GB" altLang="en-US" sz="3000" dirty="0"/>
              <a:t>How to measure it? </a:t>
            </a:r>
          </a:p>
          <a:p>
            <a:pPr lvl="2"/>
            <a:r>
              <a:rPr lang="en-GB" altLang="en-US" sz="2200" dirty="0"/>
              <a:t>Are you really measuring what you think you are measuring?</a:t>
            </a:r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0697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3">
            <a:extLst>
              <a:ext uri="{FF2B5EF4-FFF2-40B4-BE49-F238E27FC236}">
                <a16:creationId xmlns:a16="http://schemas.microsoft.com/office/drawing/2014/main" id="{440F039B-8554-4EE8-A5A9-D84BC29E70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C4F62077-83D2-4E2F-8F3C-D655764DAB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" y="0"/>
            <a:ext cx="12275127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Planning</a:t>
            </a:r>
          </a:p>
        </p:txBody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61829DF7-42DF-4006-ADB7-76854F491B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914400"/>
            <a:ext cx="12192000" cy="4703618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3300"/>
                </a:solidFill>
              </a:rPr>
              <a:t>Statement of the problem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Literature review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Choice of research method</a:t>
            </a:r>
            <a:r>
              <a:rPr lang="en-GB" altLang="en-US" dirty="0"/>
              <a:t>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Design of study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Data collection </a:t>
            </a:r>
          </a:p>
          <a:p>
            <a:r>
              <a:rPr lang="en-GB" altLang="en-US" dirty="0"/>
              <a:t>Analysis of data </a:t>
            </a:r>
          </a:p>
          <a:p>
            <a:r>
              <a:rPr lang="en-GB" altLang="en-US" dirty="0"/>
              <a:t>Write-up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95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6916EB0-F7E3-498A-9DF7-DC2008B03C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9213"/>
            <a:ext cx="12192000" cy="1143000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US" altLang="en-US" sz="40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315" name="Text Placeholder 3">
            <a:extLst>
              <a:ext uri="{FF2B5EF4-FFF2-40B4-BE49-F238E27FC236}">
                <a16:creationId xmlns:a16="http://schemas.microsoft.com/office/drawing/2014/main" id="{2272F9EF-00B0-460E-965D-AFF2405122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92213"/>
            <a:ext cx="12192000" cy="639762"/>
          </a:xfrm>
        </p:spPr>
        <p:txBody>
          <a:bodyPr>
            <a:normAutofit lnSpcReduction="10000"/>
          </a:bodyPr>
          <a:lstStyle/>
          <a:p>
            <a:r>
              <a:rPr lang="en-US" altLang="en-US" sz="4000" dirty="0"/>
              <a:t>Questions </a:t>
            </a:r>
            <a:endParaRPr lang="en-US" altLang="en-US" sz="2800" dirty="0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3748920A-4990-4B14-BD38-DC725679209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0" y="2174876"/>
            <a:ext cx="5996517" cy="3414365"/>
          </a:xfrm>
        </p:spPr>
        <p:txBody>
          <a:bodyPr/>
          <a:lstStyle/>
          <a:p>
            <a:r>
              <a:rPr lang="en-GB" altLang="en-US" sz="4000" dirty="0"/>
              <a:t>Who?</a:t>
            </a:r>
          </a:p>
          <a:p>
            <a:r>
              <a:rPr lang="en-GB" altLang="en-US" sz="4000" dirty="0"/>
              <a:t>What?</a:t>
            </a:r>
          </a:p>
          <a:p>
            <a:r>
              <a:rPr lang="en-GB" altLang="en-US" sz="4000" dirty="0"/>
              <a:t>When?</a:t>
            </a:r>
          </a:p>
          <a:p>
            <a:r>
              <a:rPr lang="en-GB" altLang="en-US" sz="4000" dirty="0"/>
              <a:t>Where?</a:t>
            </a:r>
          </a:p>
        </p:txBody>
      </p:sp>
      <p:sp>
        <p:nvSpPr>
          <p:cNvPr id="13318" name="Content Placeholder 5">
            <a:extLst>
              <a:ext uri="{FF2B5EF4-FFF2-40B4-BE49-F238E27FC236}">
                <a16:creationId xmlns:a16="http://schemas.microsoft.com/office/drawing/2014/main" id="{49DED66E-EBFB-4B24-BE9E-AA3F48AF766E}"/>
              </a:ext>
            </a:extLst>
          </p:cNvPr>
          <p:cNvSpPr>
            <a:spLocks noGrp="1" noChangeArrowheads="1"/>
          </p:cNvSpPr>
          <p:nvPr>
            <p:ph sz="quarter" idx="4"/>
          </p:nvPr>
        </p:nvSpPr>
        <p:spPr>
          <a:xfrm>
            <a:off x="6193368" y="2174876"/>
            <a:ext cx="5998632" cy="3414365"/>
          </a:xfrm>
        </p:spPr>
        <p:txBody>
          <a:bodyPr/>
          <a:lstStyle/>
          <a:p>
            <a:r>
              <a:rPr lang="en-GB" altLang="en-US" sz="4000" dirty="0"/>
              <a:t>Why?</a:t>
            </a:r>
          </a:p>
          <a:p>
            <a:r>
              <a:rPr lang="en-GB" altLang="en-US" sz="4000" dirty="0"/>
              <a:t>How?</a:t>
            </a:r>
          </a:p>
          <a:p>
            <a:r>
              <a:rPr lang="en-GB" altLang="en-US" sz="4000" dirty="0"/>
              <a:t>How much?</a:t>
            </a:r>
            <a:endParaRPr lang="en-US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600277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C0D3E4E-7993-4F56-A1A5-AD336C7570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(RQ) </a:t>
            </a:r>
            <a:endParaRPr lang="en-US" altLang="en-US" sz="36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1154E12-DE11-40EA-8D1E-7EA5F73AD5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253331"/>
            <a:ext cx="12192000" cy="4351338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RQ provide scope to learn something not already known.</a:t>
            </a:r>
          </a:p>
          <a:p>
            <a:r>
              <a:rPr lang="en-GB" altLang="en-US" sz="3200" dirty="0"/>
              <a:t>RQ need to be based on sound principles &amp; rationale.</a:t>
            </a:r>
          </a:p>
          <a:p>
            <a:r>
              <a:rPr lang="en-US" altLang="en-US" sz="3200" dirty="0"/>
              <a:t>Remember! We already know a great deal about the world in which we are set</a:t>
            </a:r>
          </a:p>
        </p:txBody>
      </p:sp>
    </p:spTree>
    <p:extLst>
      <p:ext uri="{BB962C8B-B14F-4D97-AF65-F5344CB8AC3E}">
        <p14:creationId xmlns:p14="http://schemas.microsoft.com/office/powerpoint/2010/main" val="4283071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13E3C34-2250-4919-AED5-500EED18E7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12192000" cy="132556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GB" altLang="en-US" sz="40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719FA49A-FDC7-42A2-87FE-825F5D8B94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1" y="1052736"/>
            <a:ext cx="12254345" cy="527736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Will my question be interesting for me &amp; for others?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Is there a practical value in knowing the answer to this question?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Can I expect to answer it within the limits of the project I am going to undertake?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Does the question suggest the kind of information I would need to answer it, and how would I go about getting that information?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Will it be feasible to get the information/data necessary to answer the question? </a:t>
            </a:r>
          </a:p>
        </p:txBody>
      </p:sp>
    </p:spTree>
    <p:extLst>
      <p:ext uri="{BB962C8B-B14F-4D97-AF65-F5344CB8AC3E}">
        <p14:creationId xmlns:p14="http://schemas.microsoft.com/office/powerpoint/2010/main" val="1995845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160A1D2-3706-4F4B-BABE-63A72E116B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3410"/>
            <a:ext cx="12129655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US" altLang="en-US" sz="4000" b="1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F4DC71C6-E4F1-4459-A143-1C39A78A0E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384227"/>
            <a:ext cx="12192000" cy="4206082"/>
          </a:xfrm>
        </p:spPr>
        <p:txBody>
          <a:bodyPr/>
          <a:lstStyle/>
          <a:p>
            <a:pPr lvl="1" algn="ctr">
              <a:buFontTx/>
              <a:buNone/>
            </a:pP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Teaching, studying &amp; activity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Theory &amp; practice of QR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Extensive reading of QR texts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Completion of a practical project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Writing up of the report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lvl="1"/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  <a:p>
            <a:pPr lvl="1">
              <a:buFontTx/>
              <a:buNone/>
            </a:pPr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0436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02C7D61F-AC58-4FD4-9AE8-FD28606D8C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endParaRPr lang="en-GB" altLang="en-US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66EADE4-18E7-4213-BEAE-5D23507F53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144956"/>
            <a:ext cx="12191999" cy="4351338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Research Process</a:t>
            </a:r>
          </a:p>
          <a:p>
            <a:r>
              <a:rPr lang="en-GB" altLang="en-US" sz="3200" dirty="0"/>
              <a:t>Identify topic &amp; question</a:t>
            </a:r>
          </a:p>
          <a:p>
            <a:r>
              <a:rPr lang="en-GB" altLang="en-US" sz="3200" dirty="0"/>
              <a:t>What kind of information is needed?</a:t>
            </a:r>
          </a:p>
          <a:p>
            <a:r>
              <a:rPr lang="en-GB" altLang="en-US" sz="3200" dirty="0"/>
              <a:t>What methods are best for generating the information/data?</a:t>
            </a:r>
          </a:p>
          <a:p>
            <a:r>
              <a:rPr lang="en-GB" altLang="en-US" sz="3200" dirty="0"/>
              <a:t>Gather data using chosen methods</a:t>
            </a:r>
          </a:p>
          <a:p>
            <a:r>
              <a:rPr lang="en-GB" altLang="en-US" sz="3200" dirty="0"/>
              <a:t>Analyse data &amp; draw conclusions</a:t>
            </a:r>
          </a:p>
          <a:p>
            <a:r>
              <a:rPr lang="en-GB" altLang="en-US" sz="3200" dirty="0"/>
              <a:t>Present conclusions in a written report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59901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2700DB9-BEF9-42BB-8A5B-8EA0CF19A4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15832"/>
            <a:ext cx="82296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b="1" i="1" dirty="0">
                <a:solidFill>
                  <a:srgbClr val="0000FF"/>
                </a:solidFill>
              </a:rPr>
              <a:t> </a:t>
            </a:r>
            <a:endParaRPr lang="en-GB" altLang="en-US" dirty="0">
              <a:solidFill>
                <a:srgbClr val="0000FF"/>
              </a:solidFill>
            </a:endParaRP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1E5E2C3-3123-4303-B086-21959B12B8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53716" y="1196752"/>
            <a:ext cx="7886700" cy="4351338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              </a:t>
            </a:r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Research Process</a:t>
            </a:r>
          </a:p>
          <a:p>
            <a:pPr>
              <a:buFontTx/>
              <a:buNone/>
            </a:pPr>
            <a:r>
              <a:rPr lang="en-GB" altLang="en-US" dirty="0"/>
              <a:t>			</a:t>
            </a:r>
            <a:r>
              <a:rPr lang="en-GB" altLang="en-US" sz="2000" dirty="0"/>
              <a:t>Wondering		 Identifying </a:t>
            </a:r>
          </a:p>
          <a:p>
            <a:pPr>
              <a:buFontTx/>
              <a:buNone/>
            </a:pPr>
            <a:r>
              <a:rPr lang="en-GB" altLang="en-US" sz="2000" dirty="0"/>
              <a:t>			about the		     specific </a:t>
            </a:r>
          </a:p>
          <a:p>
            <a:pPr>
              <a:buFontTx/>
              <a:buNone/>
            </a:pPr>
            <a:r>
              <a:rPr lang="en-GB" altLang="en-US" sz="2000" dirty="0"/>
              <a:t>                                topic                            questions</a:t>
            </a:r>
          </a:p>
          <a:p>
            <a:pPr>
              <a:buFontTx/>
              <a:buNone/>
            </a:pPr>
            <a:endParaRPr lang="en-GB" altLang="en-US" sz="2000" dirty="0"/>
          </a:p>
          <a:p>
            <a:pPr>
              <a:buFontTx/>
              <a:buNone/>
            </a:pPr>
            <a:r>
              <a:rPr lang="en-GB" altLang="en-US" sz="2000" dirty="0"/>
              <a:t>		</a:t>
            </a:r>
          </a:p>
          <a:p>
            <a:pPr>
              <a:buFontTx/>
              <a:buNone/>
            </a:pPr>
            <a:r>
              <a:rPr lang="en-GB" altLang="en-US" sz="2000" dirty="0"/>
              <a:t>			Drawing 		Systematic	</a:t>
            </a:r>
          </a:p>
          <a:p>
            <a:pPr>
              <a:buFontTx/>
              <a:buNone/>
            </a:pPr>
            <a:r>
              <a:rPr lang="en-GB" altLang="en-US" sz="2000" dirty="0"/>
              <a:t>			conclusions		Investigation</a:t>
            </a:r>
          </a:p>
        </p:txBody>
      </p:sp>
      <p:sp>
        <p:nvSpPr>
          <p:cNvPr id="8196" name="Right Arrow 4">
            <a:extLst>
              <a:ext uri="{FF2B5EF4-FFF2-40B4-BE49-F238E27FC236}">
                <a16:creationId xmlns:a16="http://schemas.microsoft.com/office/drawing/2014/main" id="{6F100B47-058B-4A0A-B050-7799EF462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4968" y="2154549"/>
            <a:ext cx="660668" cy="484187"/>
          </a:xfrm>
          <a:prstGeom prst="right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7" name="Down Arrow 5">
            <a:extLst>
              <a:ext uri="{FF2B5EF4-FFF2-40B4-BE49-F238E27FC236}">
                <a16:creationId xmlns:a16="http://schemas.microsoft.com/office/drawing/2014/main" id="{29EBF168-2F00-4C03-8C42-EE17F72A7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2105" y="3072957"/>
            <a:ext cx="485775" cy="576506"/>
          </a:xfrm>
          <a:prstGeom prst="downArrow">
            <a:avLst>
              <a:gd name="adj1" fmla="val 50000"/>
              <a:gd name="adj2" fmla="val 4986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8" name="Left Arrow 6">
            <a:extLst>
              <a:ext uri="{FF2B5EF4-FFF2-40B4-BE49-F238E27FC236}">
                <a16:creationId xmlns:a16="http://schemas.microsoft.com/office/drawing/2014/main" id="{4A7CA760-23C3-4516-BF04-6837CE4BCB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8998" y="4093413"/>
            <a:ext cx="632607" cy="484187"/>
          </a:xfrm>
          <a:prstGeom prst="leftArrow">
            <a:avLst>
              <a:gd name="adj1" fmla="val 50000"/>
              <a:gd name="adj2" fmla="val 5010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9" name="Up Arrow 7">
            <a:extLst>
              <a:ext uri="{FF2B5EF4-FFF2-40B4-BE49-F238E27FC236}">
                <a16:creationId xmlns:a16="http://schemas.microsoft.com/office/drawing/2014/main" id="{CA7A3331-380E-4274-8A2C-0614592E3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8724" y="3112060"/>
            <a:ext cx="484187" cy="576506"/>
          </a:xfrm>
          <a:prstGeom prst="up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2927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634368D-DF08-4C85-A394-7CBEBFDC57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6494"/>
            <a:ext cx="12240491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b="1" i="1" dirty="0">
                <a:solidFill>
                  <a:srgbClr val="0000FF"/>
                </a:solidFill>
              </a:rPr>
              <a:t> </a:t>
            </a:r>
            <a:endParaRPr lang="en-GB" altLang="en-US" dirty="0">
              <a:solidFill>
                <a:srgbClr val="0000FF"/>
              </a:solidFill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F7AC5EF-CF92-4D12-A06E-0174807BBB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39825"/>
            <a:ext cx="12240491" cy="4351338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3200" b="1" dirty="0"/>
              <a:t>Theory &amp; Practice of QR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Question: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What will be a suitable method to Research your chosen topic?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What theories will underpin your Research method?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How will you carry out your project?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651892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F9A2058-EB3A-45E6-AE4B-7CC6CA8849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12192000" cy="1325563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sz="4000" b="1" i="1" dirty="0">
                <a:solidFill>
                  <a:srgbClr val="0000FF"/>
                </a:solidFill>
              </a:rPr>
              <a:t> </a:t>
            </a:r>
            <a:endParaRPr lang="en-GB" altLang="en-US" sz="4000" dirty="0">
              <a:solidFill>
                <a:srgbClr val="0000FF"/>
              </a:solidFill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CCAA85F-5A64-4EB2-B8A6-F8D8853A06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12192000" cy="391703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Article for Publication</a:t>
            </a:r>
            <a:endParaRPr lang="en-GB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altLang="en-US" sz="3200" dirty="0"/>
              <a:t>Topic</a:t>
            </a:r>
          </a:p>
          <a:p>
            <a:r>
              <a:rPr lang="en-GB" altLang="en-US" sz="3200" dirty="0"/>
              <a:t>Literature review</a:t>
            </a:r>
          </a:p>
          <a:p>
            <a:r>
              <a:rPr lang="en-GB" altLang="en-US" sz="3200" dirty="0"/>
              <a:t>Data, analysis, interpretation &amp;</a:t>
            </a:r>
          </a:p>
          <a:p>
            <a:r>
              <a:rPr lang="en-GB" altLang="en-US" sz="3200" dirty="0"/>
              <a:t>implications of the research</a:t>
            </a:r>
          </a:p>
          <a:p>
            <a:r>
              <a:rPr lang="en-GB" altLang="en-US" sz="3200" dirty="0"/>
              <a:t>Writing up</a:t>
            </a:r>
          </a:p>
          <a:p>
            <a:r>
              <a:rPr lang="en-GB" altLang="en-US" sz="3200" dirty="0"/>
              <a:t>Publication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781339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7C581-AF50-4EF1-EDED-B05863B73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highlight>
                  <a:srgbClr val="800080"/>
                </a:highlight>
              </a:rPr>
              <a:t>SEMINAR ACTIVITY</a:t>
            </a:r>
            <a:br>
              <a:rPr lang="en-GB" dirty="0">
                <a:highlight>
                  <a:srgbClr val="800080"/>
                </a:highlight>
              </a:rPr>
            </a:b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CD0EB-C0FD-EC7F-671D-6CF282218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4800" dirty="0"/>
              <a:t>Is storey telling important in academic writing and why? Give reasons and justifications</a:t>
            </a:r>
          </a:p>
          <a:p>
            <a:pPr marL="457200" lvl="1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i="1" dirty="0"/>
              <a:t>Read the article uploaded</a:t>
            </a:r>
          </a:p>
          <a:p>
            <a:pPr marL="457200" lvl="1" indent="0">
              <a:buNone/>
            </a:pPr>
            <a:r>
              <a:rPr lang="en-GB" i="1" dirty="0"/>
              <a:t>Being </a:t>
            </a:r>
            <a:r>
              <a:rPr lang="en-GB" i="1" dirty="0" err="1"/>
              <a:t>Scheherazde</a:t>
            </a:r>
            <a:r>
              <a:rPr lang="en-GB" i="1" dirty="0"/>
              <a:t> : The importance of storytelling in academic writing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8832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52</TotalTime>
  <Words>912</Words>
  <Application>Microsoft Office PowerPoint</Application>
  <PresentationFormat>Widescreen</PresentationFormat>
  <Paragraphs>171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Tahoma</vt:lpstr>
      <vt:lpstr>Times</vt:lpstr>
      <vt:lpstr>UWTSD 200_Title Page</vt:lpstr>
      <vt:lpstr>UWTSD 200_Text 1</vt:lpstr>
      <vt:lpstr>PowerPoint Presentation</vt:lpstr>
      <vt:lpstr>Planned induction/Workshop sessions (2025/26 term) </vt:lpstr>
      <vt:lpstr>Professional Engagements</vt:lpstr>
      <vt:lpstr>Getting started with  Research</vt:lpstr>
      <vt:lpstr>What is research?</vt:lpstr>
      <vt:lpstr>BUT  What is research?</vt:lpstr>
      <vt:lpstr>What is research?</vt:lpstr>
      <vt:lpstr>Classical scientific method</vt:lpstr>
      <vt:lpstr>Hypothesis</vt:lpstr>
      <vt:lpstr>Experiment</vt:lpstr>
      <vt:lpstr>Variables</vt:lpstr>
      <vt:lpstr>Planning</vt:lpstr>
      <vt:lpstr>Qualitative Research </vt:lpstr>
      <vt:lpstr>Qualitative Research (RQ) </vt:lpstr>
      <vt:lpstr>Qualitative Research </vt:lpstr>
      <vt:lpstr> Qualitative Research </vt:lpstr>
      <vt:lpstr>Qualitative Research</vt:lpstr>
      <vt:lpstr>Qualitative Research </vt:lpstr>
      <vt:lpstr>Qualitative Research </vt:lpstr>
      <vt:lpstr>Qualitative Research </vt:lpstr>
      <vt:lpstr>  SEMINAR 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Ebad Banissi</cp:lastModifiedBy>
  <cp:revision>4</cp:revision>
  <dcterms:created xsi:type="dcterms:W3CDTF">2023-10-08T18:11:10Z</dcterms:created>
  <dcterms:modified xsi:type="dcterms:W3CDTF">2025-09-25T21:06:47Z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