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81" r:id="rId3"/>
    <p:sldId id="266" r:id="rId4"/>
    <p:sldId id="267" r:id="rId5"/>
    <p:sldId id="275" r:id="rId6"/>
    <p:sldId id="274" r:id="rId7"/>
    <p:sldId id="269" r:id="rId8"/>
    <p:sldId id="276" r:id="rId9"/>
    <p:sldId id="271" r:id="rId10"/>
    <p:sldId id="320" r:id="rId11"/>
    <p:sldId id="321" r:id="rId12"/>
    <p:sldId id="322" r:id="rId13"/>
    <p:sldId id="323" r:id="rId14"/>
    <p:sldId id="285" r:id="rId15"/>
    <p:sldId id="318" r:id="rId16"/>
    <p:sldId id="264" r:id="rId17"/>
    <p:sldId id="284" r:id="rId18"/>
    <p:sldId id="282" r:id="rId19"/>
    <p:sldId id="259" r:id="rId20"/>
    <p:sldId id="283" r:id="rId21"/>
    <p:sldId id="280" r:id="rId22"/>
    <p:sldId id="261" r:id="rId23"/>
    <p:sldId id="278" r:id="rId24"/>
    <p:sldId id="319" r:id="rId25"/>
    <p:sldId id="311" r:id="rId26"/>
    <p:sldId id="312" r:id="rId27"/>
    <p:sldId id="313" r:id="rId28"/>
    <p:sldId id="314" r:id="rId29"/>
    <p:sldId id="315" r:id="rId30"/>
    <p:sldId id="316" r:id="rId31"/>
    <p:sldId id="317" r:id="rId32"/>
    <p:sldId id="310" r:id="rId33"/>
  </p:sldIdLst>
  <p:sldSz cx="9144000" cy="6858000" type="screen4x3"/>
  <p:notesSz cx="7099300" cy="10234613"/>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s Campion" userId="7dc06b9cbaf1b233" providerId="LiveId" clId="{98C7A6BB-F19C-4A8A-9F3F-E1B9364851EF}"/>
    <pc:docChg chg="delSld">
      <pc:chgData name="Nicholas Campion" userId="7dc06b9cbaf1b233" providerId="LiveId" clId="{98C7A6BB-F19C-4A8A-9F3F-E1B9364851EF}" dt="2022-02-08T15:12:40.234" v="1" actId="47"/>
      <pc:docMkLst>
        <pc:docMk/>
      </pc:docMkLst>
      <pc:sldChg chg="del">
        <pc:chgData name="Nicholas Campion" userId="7dc06b9cbaf1b233" providerId="LiveId" clId="{98C7A6BB-F19C-4A8A-9F3F-E1B9364851EF}" dt="2022-02-08T15:10:10.050" v="0" actId="47"/>
        <pc:sldMkLst>
          <pc:docMk/>
          <pc:sldMk cId="0" sldId="257"/>
        </pc:sldMkLst>
      </pc:sldChg>
      <pc:sldChg chg="del">
        <pc:chgData name="Nicholas Campion" userId="7dc06b9cbaf1b233" providerId="LiveId" clId="{98C7A6BB-F19C-4A8A-9F3F-E1B9364851EF}" dt="2022-02-08T15:10:10.050" v="0" actId="47"/>
        <pc:sldMkLst>
          <pc:docMk/>
          <pc:sldMk cId="0" sldId="260"/>
        </pc:sldMkLst>
      </pc:sldChg>
      <pc:sldChg chg="del">
        <pc:chgData name="Nicholas Campion" userId="7dc06b9cbaf1b233" providerId="LiveId" clId="{98C7A6BB-F19C-4A8A-9F3F-E1B9364851EF}" dt="2022-02-08T15:10:10.050" v="0" actId="47"/>
        <pc:sldMkLst>
          <pc:docMk/>
          <pc:sldMk cId="0" sldId="277"/>
        </pc:sldMkLst>
      </pc:sldChg>
      <pc:sldChg chg="del">
        <pc:chgData name="Nicholas Campion" userId="7dc06b9cbaf1b233" providerId="LiveId" clId="{98C7A6BB-F19C-4A8A-9F3F-E1B9364851EF}" dt="2022-02-08T15:10:10.050" v="0" actId="47"/>
        <pc:sldMkLst>
          <pc:docMk/>
          <pc:sldMk cId="0" sldId="279"/>
        </pc:sldMkLst>
      </pc:sldChg>
      <pc:sldChg chg="del">
        <pc:chgData name="Nicholas Campion" userId="7dc06b9cbaf1b233" providerId="LiveId" clId="{98C7A6BB-F19C-4A8A-9F3F-E1B9364851EF}" dt="2022-02-08T15:12:40.234" v="1" actId="47"/>
        <pc:sldMkLst>
          <pc:docMk/>
          <pc:sldMk cId="0" sldId="286"/>
        </pc:sldMkLst>
      </pc:sldChg>
      <pc:sldChg chg="del">
        <pc:chgData name="Nicholas Campion" userId="7dc06b9cbaf1b233" providerId="LiveId" clId="{98C7A6BB-F19C-4A8A-9F3F-E1B9364851EF}" dt="2022-02-08T15:12:40.234" v="1" actId="47"/>
        <pc:sldMkLst>
          <pc:docMk/>
          <pc:sldMk cId="0" sldId="287"/>
        </pc:sldMkLst>
      </pc:sldChg>
      <pc:sldChg chg="del">
        <pc:chgData name="Nicholas Campion" userId="7dc06b9cbaf1b233" providerId="LiveId" clId="{98C7A6BB-F19C-4A8A-9F3F-E1B9364851EF}" dt="2022-02-08T15:12:40.234" v="1" actId="47"/>
        <pc:sldMkLst>
          <pc:docMk/>
          <pc:sldMk cId="0" sldId="288"/>
        </pc:sldMkLst>
      </pc:sldChg>
      <pc:sldChg chg="del">
        <pc:chgData name="Nicholas Campion" userId="7dc06b9cbaf1b233" providerId="LiveId" clId="{98C7A6BB-F19C-4A8A-9F3F-E1B9364851EF}" dt="2022-02-08T15:12:40.234" v="1" actId="47"/>
        <pc:sldMkLst>
          <pc:docMk/>
          <pc:sldMk cId="0" sldId="289"/>
        </pc:sldMkLst>
      </pc:sldChg>
      <pc:sldChg chg="del">
        <pc:chgData name="Nicholas Campion" userId="7dc06b9cbaf1b233" providerId="LiveId" clId="{98C7A6BB-F19C-4A8A-9F3F-E1B9364851EF}" dt="2022-02-08T15:12:40.234" v="1" actId="47"/>
        <pc:sldMkLst>
          <pc:docMk/>
          <pc:sldMk cId="0" sldId="290"/>
        </pc:sldMkLst>
      </pc:sldChg>
      <pc:sldChg chg="del">
        <pc:chgData name="Nicholas Campion" userId="7dc06b9cbaf1b233" providerId="LiveId" clId="{98C7A6BB-F19C-4A8A-9F3F-E1B9364851EF}" dt="2022-02-08T15:12:40.234" v="1" actId="47"/>
        <pc:sldMkLst>
          <pc:docMk/>
          <pc:sldMk cId="0" sldId="291"/>
        </pc:sldMkLst>
      </pc:sldChg>
      <pc:sldChg chg="del">
        <pc:chgData name="Nicholas Campion" userId="7dc06b9cbaf1b233" providerId="LiveId" clId="{98C7A6BB-F19C-4A8A-9F3F-E1B9364851EF}" dt="2022-02-08T15:12:40.234" v="1" actId="47"/>
        <pc:sldMkLst>
          <pc:docMk/>
          <pc:sldMk cId="0" sldId="292"/>
        </pc:sldMkLst>
      </pc:sldChg>
      <pc:sldChg chg="del">
        <pc:chgData name="Nicholas Campion" userId="7dc06b9cbaf1b233" providerId="LiveId" clId="{98C7A6BB-F19C-4A8A-9F3F-E1B9364851EF}" dt="2022-02-08T15:12:40.234" v="1" actId="47"/>
        <pc:sldMkLst>
          <pc:docMk/>
          <pc:sldMk cId="0" sldId="293"/>
        </pc:sldMkLst>
      </pc:sldChg>
      <pc:sldChg chg="del">
        <pc:chgData name="Nicholas Campion" userId="7dc06b9cbaf1b233" providerId="LiveId" clId="{98C7A6BB-F19C-4A8A-9F3F-E1B9364851EF}" dt="2022-02-08T15:12:40.234" v="1" actId="47"/>
        <pc:sldMkLst>
          <pc:docMk/>
          <pc:sldMk cId="0" sldId="294"/>
        </pc:sldMkLst>
      </pc:sldChg>
      <pc:sldChg chg="del">
        <pc:chgData name="Nicholas Campion" userId="7dc06b9cbaf1b233" providerId="LiveId" clId="{98C7A6BB-F19C-4A8A-9F3F-E1B9364851EF}" dt="2022-02-08T15:12:40.234" v="1" actId="47"/>
        <pc:sldMkLst>
          <pc:docMk/>
          <pc:sldMk cId="0" sldId="295"/>
        </pc:sldMkLst>
      </pc:sldChg>
      <pc:sldChg chg="del">
        <pc:chgData name="Nicholas Campion" userId="7dc06b9cbaf1b233" providerId="LiveId" clId="{98C7A6BB-F19C-4A8A-9F3F-E1B9364851EF}" dt="2022-02-08T15:12:40.234" v="1" actId="47"/>
        <pc:sldMkLst>
          <pc:docMk/>
          <pc:sldMk cId="0" sldId="296"/>
        </pc:sldMkLst>
      </pc:sldChg>
      <pc:sldChg chg="del">
        <pc:chgData name="Nicholas Campion" userId="7dc06b9cbaf1b233" providerId="LiveId" clId="{98C7A6BB-F19C-4A8A-9F3F-E1B9364851EF}" dt="2022-02-08T15:12:40.234" v="1" actId="47"/>
        <pc:sldMkLst>
          <pc:docMk/>
          <pc:sldMk cId="0" sldId="297"/>
        </pc:sldMkLst>
      </pc:sldChg>
      <pc:sldChg chg="del">
        <pc:chgData name="Nicholas Campion" userId="7dc06b9cbaf1b233" providerId="LiveId" clId="{98C7A6BB-F19C-4A8A-9F3F-E1B9364851EF}" dt="2022-02-08T15:12:40.234" v="1" actId="47"/>
        <pc:sldMkLst>
          <pc:docMk/>
          <pc:sldMk cId="0" sldId="298"/>
        </pc:sldMkLst>
      </pc:sldChg>
      <pc:sldChg chg="del">
        <pc:chgData name="Nicholas Campion" userId="7dc06b9cbaf1b233" providerId="LiveId" clId="{98C7A6BB-F19C-4A8A-9F3F-E1B9364851EF}" dt="2022-02-08T15:12:40.234" v="1" actId="47"/>
        <pc:sldMkLst>
          <pc:docMk/>
          <pc:sldMk cId="0" sldId="299"/>
        </pc:sldMkLst>
      </pc:sldChg>
      <pc:sldChg chg="del">
        <pc:chgData name="Nicholas Campion" userId="7dc06b9cbaf1b233" providerId="LiveId" clId="{98C7A6BB-F19C-4A8A-9F3F-E1B9364851EF}" dt="2022-02-08T15:12:40.234" v="1" actId="47"/>
        <pc:sldMkLst>
          <pc:docMk/>
          <pc:sldMk cId="0" sldId="300"/>
        </pc:sldMkLst>
      </pc:sldChg>
      <pc:sldChg chg="del">
        <pc:chgData name="Nicholas Campion" userId="7dc06b9cbaf1b233" providerId="LiveId" clId="{98C7A6BB-F19C-4A8A-9F3F-E1B9364851EF}" dt="2022-02-08T15:12:40.234" v="1" actId="47"/>
        <pc:sldMkLst>
          <pc:docMk/>
          <pc:sldMk cId="0" sldId="301"/>
        </pc:sldMkLst>
      </pc:sldChg>
      <pc:sldChg chg="del">
        <pc:chgData name="Nicholas Campion" userId="7dc06b9cbaf1b233" providerId="LiveId" clId="{98C7A6BB-F19C-4A8A-9F3F-E1B9364851EF}" dt="2022-02-08T15:12:40.234" v="1" actId="47"/>
        <pc:sldMkLst>
          <pc:docMk/>
          <pc:sldMk cId="0" sldId="302"/>
        </pc:sldMkLst>
      </pc:sldChg>
      <pc:sldChg chg="del">
        <pc:chgData name="Nicholas Campion" userId="7dc06b9cbaf1b233" providerId="LiveId" clId="{98C7A6BB-F19C-4A8A-9F3F-E1B9364851EF}" dt="2022-02-08T15:12:40.234" v="1" actId="47"/>
        <pc:sldMkLst>
          <pc:docMk/>
          <pc:sldMk cId="0" sldId="303"/>
        </pc:sldMkLst>
      </pc:sldChg>
      <pc:sldChg chg="del">
        <pc:chgData name="Nicholas Campion" userId="7dc06b9cbaf1b233" providerId="LiveId" clId="{98C7A6BB-F19C-4A8A-9F3F-E1B9364851EF}" dt="2022-02-08T15:12:40.234" v="1" actId="47"/>
        <pc:sldMkLst>
          <pc:docMk/>
          <pc:sldMk cId="0" sldId="304"/>
        </pc:sldMkLst>
      </pc:sldChg>
      <pc:sldChg chg="del">
        <pc:chgData name="Nicholas Campion" userId="7dc06b9cbaf1b233" providerId="LiveId" clId="{98C7A6BB-F19C-4A8A-9F3F-E1B9364851EF}" dt="2022-02-08T15:12:40.234" v="1" actId="47"/>
        <pc:sldMkLst>
          <pc:docMk/>
          <pc:sldMk cId="0" sldId="305"/>
        </pc:sldMkLst>
      </pc:sldChg>
      <pc:sldChg chg="del">
        <pc:chgData name="Nicholas Campion" userId="7dc06b9cbaf1b233" providerId="LiveId" clId="{98C7A6BB-F19C-4A8A-9F3F-E1B9364851EF}" dt="2022-02-08T15:12:40.234" v="1" actId="47"/>
        <pc:sldMkLst>
          <pc:docMk/>
          <pc:sldMk cId="0" sldId="306"/>
        </pc:sldMkLst>
      </pc:sldChg>
      <pc:sldChg chg="del">
        <pc:chgData name="Nicholas Campion" userId="7dc06b9cbaf1b233" providerId="LiveId" clId="{98C7A6BB-F19C-4A8A-9F3F-E1B9364851EF}" dt="2022-02-08T15:12:40.234" v="1" actId="47"/>
        <pc:sldMkLst>
          <pc:docMk/>
          <pc:sldMk cId="0" sldId="307"/>
        </pc:sldMkLst>
      </pc:sldChg>
      <pc:sldChg chg="del">
        <pc:chgData name="Nicholas Campion" userId="7dc06b9cbaf1b233" providerId="LiveId" clId="{98C7A6BB-F19C-4A8A-9F3F-E1B9364851EF}" dt="2022-02-08T15:12:40.234" v="1" actId="47"/>
        <pc:sldMkLst>
          <pc:docMk/>
          <pc:sldMk cId="0" sldId="308"/>
        </pc:sldMkLst>
      </pc:sldChg>
      <pc:sldChg chg="del">
        <pc:chgData name="Nicholas Campion" userId="7dc06b9cbaf1b233" providerId="LiveId" clId="{98C7A6BB-F19C-4A8A-9F3F-E1B9364851EF}" dt="2022-02-08T15:12:40.234" v="1" actId="47"/>
        <pc:sldMkLst>
          <pc:docMk/>
          <pc:sldMk cId="0" sldId="30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50D6D42-0CB9-4941-8422-A44B5EEFB28B}"/>
              </a:ext>
            </a:extLst>
          </p:cNvPr>
          <p:cNvSpPr>
            <a:spLocks noGrp="1"/>
          </p:cNvSpPr>
          <p:nvPr>
            <p:ph type="hdr" sz="quarter"/>
          </p:nvPr>
        </p:nvSpPr>
        <p:spPr>
          <a:xfrm>
            <a:off x="0" y="0"/>
            <a:ext cx="3076575" cy="511175"/>
          </a:xfrm>
          <a:prstGeom prst="rect">
            <a:avLst/>
          </a:prstGeom>
        </p:spPr>
        <p:txBody>
          <a:bodyPr vert="horz" lIns="99048" tIns="49524" rIns="99048" bIns="49524" rtlCol="0"/>
          <a:lstStyle>
            <a:lvl1pPr algn="l">
              <a:defRPr sz="13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72AF3757-F677-4808-87EE-73DFD840E83E}"/>
              </a:ext>
            </a:extLst>
          </p:cNvPr>
          <p:cNvSpPr>
            <a:spLocks noGrp="1"/>
          </p:cNvSpPr>
          <p:nvPr>
            <p:ph type="dt" idx="1"/>
          </p:nvPr>
        </p:nvSpPr>
        <p:spPr>
          <a:xfrm>
            <a:off x="4021138" y="0"/>
            <a:ext cx="3076575" cy="511175"/>
          </a:xfrm>
          <a:prstGeom prst="rect">
            <a:avLst/>
          </a:prstGeom>
        </p:spPr>
        <p:txBody>
          <a:bodyPr vert="horz" lIns="99048" tIns="49524" rIns="99048" bIns="49524" rtlCol="0"/>
          <a:lstStyle>
            <a:lvl1pPr algn="r">
              <a:defRPr sz="1300">
                <a:latin typeface="Arial" charset="0"/>
                <a:cs typeface="Arial" charset="0"/>
              </a:defRPr>
            </a:lvl1pPr>
          </a:lstStyle>
          <a:p>
            <a:pPr>
              <a:defRPr/>
            </a:pPr>
            <a:fld id="{DD254836-697A-40E3-9690-5CE76E5474E2}" type="datetimeFigureOut">
              <a:rPr lang="en-US"/>
              <a:pPr>
                <a:defRPr/>
              </a:pPr>
              <a:t>2/8/2022</a:t>
            </a:fld>
            <a:endParaRPr lang="en-GB"/>
          </a:p>
        </p:txBody>
      </p:sp>
      <p:sp>
        <p:nvSpPr>
          <p:cNvPr id="4" name="Slide Image Placeholder 3">
            <a:extLst>
              <a:ext uri="{FF2B5EF4-FFF2-40B4-BE49-F238E27FC236}">
                <a16:creationId xmlns:a16="http://schemas.microsoft.com/office/drawing/2014/main" id="{E73D6E6A-0AA0-402B-BA91-AA4B80A2EF34}"/>
              </a:ext>
            </a:extLst>
          </p:cNvPr>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pPr lvl="0"/>
            <a:endParaRPr lang="en-GB" noProof="0"/>
          </a:p>
        </p:txBody>
      </p:sp>
      <p:sp>
        <p:nvSpPr>
          <p:cNvPr id="5" name="Notes Placeholder 4">
            <a:extLst>
              <a:ext uri="{FF2B5EF4-FFF2-40B4-BE49-F238E27FC236}">
                <a16:creationId xmlns:a16="http://schemas.microsoft.com/office/drawing/2014/main" id="{8025141B-44E9-42C2-B851-786B09A338D4}"/>
              </a:ext>
            </a:extLst>
          </p:cNvPr>
          <p:cNvSpPr>
            <a:spLocks noGrp="1"/>
          </p:cNvSpPr>
          <p:nvPr>
            <p:ph type="body" sz="quarter" idx="3"/>
          </p:nvPr>
        </p:nvSpPr>
        <p:spPr>
          <a:xfrm>
            <a:off x="709613" y="4860925"/>
            <a:ext cx="5680075" cy="4605338"/>
          </a:xfrm>
          <a:prstGeom prst="rect">
            <a:avLst/>
          </a:prstGeom>
        </p:spPr>
        <p:txBody>
          <a:bodyPr vert="horz" lIns="99048" tIns="49524" rIns="99048" bIns="49524"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7B9DE1AC-AEFA-4179-94DB-682F1D5784DE}"/>
              </a:ext>
            </a:extLst>
          </p:cNvPr>
          <p:cNvSpPr>
            <a:spLocks noGrp="1"/>
          </p:cNvSpPr>
          <p:nvPr>
            <p:ph type="ftr" sz="quarter" idx="4"/>
          </p:nvPr>
        </p:nvSpPr>
        <p:spPr>
          <a:xfrm>
            <a:off x="0" y="9721850"/>
            <a:ext cx="3076575" cy="511175"/>
          </a:xfrm>
          <a:prstGeom prst="rect">
            <a:avLst/>
          </a:prstGeom>
        </p:spPr>
        <p:txBody>
          <a:bodyPr vert="horz" lIns="99048" tIns="49524" rIns="99048" bIns="49524" rtlCol="0" anchor="b"/>
          <a:lstStyle>
            <a:lvl1pPr algn="l">
              <a:defRPr sz="13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C4BE02BC-FB09-437E-9349-DE1695FFD564}"/>
              </a:ext>
            </a:extLst>
          </p:cNvPr>
          <p:cNvSpPr>
            <a:spLocks noGrp="1"/>
          </p:cNvSpPr>
          <p:nvPr>
            <p:ph type="sldNum" sz="quarter" idx="5"/>
          </p:nvPr>
        </p:nvSpPr>
        <p:spPr>
          <a:xfrm>
            <a:off x="4021138" y="9721850"/>
            <a:ext cx="3076575" cy="511175"/>
          </a:xfrm>
          <a:prstGeom prst="rect">
            <a:avLst/>
          </a:prstGeom>
        </p:spPr>
        <p:txBody>
          <a:bodyPr vert="horz" wrap="square" lIns="99048" tIns="49524" rIns="99048" bIns="49524" numCol="1" anchor="b" anchorCtr="0" compatLnSpc="1">
            <a:prstTxWarp prst="textNoShape">
              <a:avLst/>
            </a:prstTxWarp>
          </a:bodyPr>
          <a:lstStyle>
            <a:lvl1pPr algn="r">
              <a:defRPr sz="1300"/>
            </a:lvl1pPr>
          </a:lstStyle>
          <a:p>
            <a:fld id="{581FE410-7899-4C9B-AE9D-5A6F7AB1A2DB}"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3724C8E0-7C1D-48A4-A31D-B3B293DB8E9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2DE3E2B-8E2E-4F6B-95C9-8FF14590C971}" type="slidenum">
              <a:rPr lang="en-US" altLang="en-US"/>
              <a:pPr eaLnBrk="1" hangingPunct="1"/>
              <a:t>4</a:t>
            </a:fld>
            <a:endParaRPr lang="en-US" altLang="en-US"/>
          </a:p>
        </p:txBody>
      </p:sp>
      <p:sp>
        <p:nvSpPr>
          <p:cNvPr id="65539" name="Rectangle 2">
            <a:extLst>
              <a:ext uri="{FF2B5EF4-FFF2-40B4-BE49-F238E27FC236}">
                <a16:creationId xmlns:a16="http://schemas.microsoft.com/office/drawing/2014/main" id="{CB10319D-2AD3-44D1-B2B0-7ECC676CBAE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40" name="Rectangle 3">
            <a:extLst>
              <a:ext uri="{FF2B5EF4-FFF2-40B4-BE49-F238E27FC236}">
                <a16:creationId xmlns:a16="http://schemas.microsoft.com/office/drawing/2014/main" id="{6FDDBCA0-C39B-4832-A963-AE00393D00D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7B10FA20-4450-40F7-B6CF-72C0C574DA2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9F0713B-8D73-4061-A268-1003BC31BAF6}" type="slidenum">
              <a:rPr lang="en-US" altLang="en-US"/>
              <a:pPr eaLnBrk="1" hangingPunct="1"/>
              <a:t>5</a:t>
            </a:fld>
            <a:endParaRPr lang="en-US" altLang="en-US"/>
          </a:p>
        </p:txBody>
      </p:sp>
      <p:sp>
        <p:nvSpPr>
          <p:cNvPr id="66563" name="Rectangle 2">
            <a:extLst>
              <a:ext uri="{FF2B5EF4-FFF2-40B4-BE49-F238E27FC236}">
                <a16:creationId xmlns:a16="http://schemas.microsoft.com/office/drawing/2014/main" id="{8428560D-94E1-4D9E-A4BD-762750ED34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4" name="Rectangle 3">
            <a:extLst>
              <a:ext uri="{FF2B5EF4-FFF2-40B4-BE49-F238E27FC236}">
                <a16:creationId xmlns:a16="http://schemas.microsoft.com/office/drawing/2014/main" id="{97D81CD9-75C1-4EAD-B540-BCBB0CFEB0F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B1E10A-5C26-4479-B8E4-88E4A73CC054}"/>
              </a:ext>
            </a:extLst>
          </p:cNvPr>
          <p:cNvSpPr>
            <a:spLocks noGrp="1"/>
          </p:cNvSpPr>
          <p:nvPr>
            <p:ph type="dt" sz="half" idx="10"/>
          </p:nvPr>
        </p:nvSpPr>
        <p:spPr/>
        <p:txBody>
          <a:bodyPr/>
          <a:lstStyle>
            <a:lvl1pPr>
              <a:defRPr/>
            </a:lvl1pPr>
          </a:lstStyle>
          <a:p>
            <a:pPr>
              <a:defRPr/>
            </a:pPr>
            <a:fld id="{94A4255C-7A1D-428A-8853-CA34B9738846}" type="datetimeFigureOut">
              <a:rPr lang="en-US"/>
              <a:pPr>
                <a:defRPr/>
              </a:pPr>
              <a:t>2/8/2022</a:t>
            </a:fld>
            <a:endParaRPr lang="en-GB"/>
          </a:p>
        </p:txBody>
      </p:sp>
      <p:sp>
        <p:nvSpPr>
          <p:cNvPr id="5" name="Footer Placeholder 4">
            <a:extLst>
              <a:ext uri="{FF2B5EF4-FFF2-40B4-BE49-F238E27FC236}">
                <a16:creationId xmlns:a16="http://schemas.microsoft.com/office/drawing/2014/main" id="{F4C5FB61-30CB-48BD-B20B-4ECDEB926B0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3A61D17-D2C6-4633-B777-BBDB34BABC0D}"/>
              </a:ext>
            </a:extLst>
          </p:cNvPr>
          <p:cNvSpPr>
            <a:spLocks noGrp="1"/>
          </p:cNvSpPr>
          <p:nvPr>
            <p:ph type="sldNum" sz="quarter" idx="12"/>
          </p:nvPr>
        </p:nvSpPr>
        <p:spPr/>
        <p:txBody>
          <a:bodyPr/>
          <a:lstStyle>
            <a:lvl1pPr>
              <a:defRPr/>
            </a:lvl1pPr>
          </a:lstStyle>
          <a:p>
            <a:fld id="{6CE2FD7B-7429-4138-9A16-6D8668EBFBCE}" type="slidenum">
              <a:rPr lang="en-GB" altLang="en-US"/>
              <a:pPr/>
              <a:t>‹#›</a:t>
            </a:fld>
            <a:endParaRPr lang="en-GB" altLang="en-US"/>
          </a:p>
        </p:txBody>
      </p:sp>
    </p:spTree>
    <p:extLst>
      <p:ext uri="{BB962C8B-B14F-4D97-AF65-F5344CB8AC3E}">
        <p14:creationId xmlns:p14="http://schemas.microsoft.com/office/powerpoint/2010/main" val="15719160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3567C0-69B3-439B-B2E2-7C642E949D0D}"/>
              </a:ext>
            </a:extLst>
          </p:cNvPr>
          <p:cNvSpPr>
            <a:spLocks noGrp="1"/>
          </p:cNvSpPr>
          <p:nvPr>
            <p:ph type="dt" sz="half" idx="10"/>
          </p:nvPr>
        </p:nvSpPr>
        <p:spPr/>
        <p:txBody>
          <a:bodyPr/>
          <a:lstStyle>
            <a:lvl1pPr>
              <a:defRPr/>
            </a:lvl1pPr>
          </a:lstStyle>
          <a:p>
            <a:pPr>
              <a:defRPr/>
            </a:pPr>
            <a:fld id="{B8699855-89E2-486F-A8B8-C2234CC035D4}" type="datetimeFigureOut">
              <a:rPr lang="en-US"/>
              <a:pPr>
                <a:defRPr/>
              </a:pPr>
              <a:t>2/8/2022</a:t>
            </a:fld>
            <a:endParaRPr lang="en-GB"/>
          </a:p>
        </p:txBody>
      </p:sp>
      <p:sp>
        <p:nvSpPr>
          <p:cNvPr id="5" name="Footer Placeholder 4">
            <a:extLst>
              <a:ext uri="{FF2B5EF4-FFF2-40B4-BE49-F238E27FC236}">
                <a16:creationId xmlns:a16="http://schemas.microsoft.com/office/drawing/2014/main" id="{8A1C29D1-39A6-4A8F-AEB6-224E1B0C8E7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9EDF4C8-B557-41E3-8687-9BEED9DE85FC}"/>
              </a:ext>
            </a:extLst>
          </p:cNvPr>
          <p:cNvSpPr>
            <a:spLocks noGrp="1"/>
          </p:cNvSpPr>
          <p:nvPr>
            <p:ph type="sldNum" sz="quarter" idx="12"/>
          </p:nvPr>
        </p:nvSpPr>
        <p:spPr/>
        <p:txBody>
          <a:bodyPr/>
          <a:lstStyle>
            <a:lvl1pPr>
              <a:defRPr/>
            </a:lvl1pPr>
          </a:lstStyle>
          <a:p>
            <a:fld id="{300F776D-3154-492C-8C74-89F76E4B8658}" type="slidenum">
              <a:rPr lang="en-GB" altLang="en-US"/>
              <a:pPr/>
              <a:t>‹#›</a:t>
            </a:fld>
            <a:endParaRPr lang="en-GB" altLang="en-US"/>
          </a:p>
        </p:txBody>
      </p:sp>
    </p:spTree>
    <p:extLst>
      <p:ext uri="{BB962C8B-B14F-4D97-AF65-F5344CB8AC3E}">
        <p14:creationId xmlns:p14="http://schemas.microsoft.com/office/powerpoint/2010/main" val="1665404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B6200D-67D8-4DD4-91EA-6F7C156C043C}"/>
              </a:ext>
            </a:extLst>
          </p:cNvPr>
          <p:cNvSpPr>
            <a:spLocks noGrp="1"/>
          </p:cNvSpPr>
          <p:nvPr>
            <p:ph type="dt" sz="half" idx="10"/>
          </p:nvPr>
        </p:nvSpPr>
        <p:spPr/>
        <p:txBody>
          <a:bodyPr/>
          <a:lstStyle>
            <a:lvl1pPr>
              <a:defRPr/>
            </a:lvl1pPr>
          </a:lstStyle>
          <a:p>
            <a:pPr>
              <a:defRPr/>
            </a:pPr>
            <a:fld id="{52EFB797-319D-48EF-97FF-53B391DF870B}" type="datetimeFigureOut">
              <a:rPr lang="en-US"/>
              <a:pPr>
                <a:defRPr/>
              </a:pPr>
              <a:t>2/8/2022</a:t>
            </a:fld>
            <a:endParaRPr lang="en-GB"/>
          </a:p>
        </p:txBody>
      </p:sp>
      <p:sp>
        <p:nvSpPr>
          <p:cNvPr id="5" name="Footer Placeholder 4">
            <a:extLst>
              <a:ext uri="{FF2B5EF4-FFF2-40B4-BE49-F238E27FC236}">
                <a16:creationId xmlns:a16="http://schemas.microsoft.com/office/drawing/2014/main" id="{E8D43F2A-22CE-440B-8A44-2F0FC6F4CB4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48778D7-0E3B-4CBC-B5D4-9F36619E8E57}"/>
              </a:ext>
            </a:extLst>
          </p:cNvPr>
          <p:cNvSpPr>
            <a:spLocks noGrp="1"/>
          </p:cNvSpPr>
          <p:nvPr>
            <p:ph type="sldNum" sz="quarter" idx="12"/>
          </p:nvPr>
        </p:nvSpPr>
        <p:spPr/>
        <p:txBody>
          <a:bodyPr/>
          <a:lstStyle>
            <a:lvl1pPr>
              <a:defRPr/>
            </a:lvl1pPr>
          </a:lstStyle>
          <a:p>
            <a:fld id="{499BF280-75E2-4ABE-A3E4-85A73B27750F}" type="slidenum">
              <a:rPr lang="en-GB" altLang="en-US"/>
              <a:pPr/>
              <a:t>‹#›</a:t>
            </a:fld>
            <a:endParaRPr lang="en-GB" altLang="en-US"/>
          </a:p>
        </p:txBody>
      </p:sp>
    </p:spTree>
    <p:extLst>
      <p:ext uri="{BB962C8B-B14F-4D97-AF65-F5344CB8AC3E}">
        <p14:creationId xmlns:p14="http://schemas.microsoft.com/office/powerpoint/2010/main" val="2601052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B4ACEA3-9405-44B7-93A6-148F1A05A3F1}"/>
              </a:ext>
            </a:extLst>
          </p:cNvPr>
          <p:cNvSpPr>
            <a:spLocks noGrp="1"/>
          </p:cNvSpPr>
          <p:nvPr>
            <p:ph type="dt" sz="half" idx="10"/>
          </p:nvPr>
        </p:nvSpPr>
        <p:spPr/>
        <p:txBody>
          <a:bodyPr/>
          <a:lstStyle>
            <a:lvl1pPr>
              <a:defRPr/>
            </a:lvl1pPr>
          </a:lstStyle>
          <a:p>
            <a:pPr>
              <a:defRPr/>
            </a:pPr>
            <a:fld id="{CB9B681E-2680-401A-B511-DE8F89D2EB4D}" type="datetimeFigureOut">
              <a:rPr lang="en-US"/>
              <a:pPr>
                <a:defRPr/>
              </a:pPr>
              <a:t>2/8/2022</a:t>
            </a:fld>
            <a:endParaRPr lang="en-GB"/>
          </a:p>
        </p:txBody>
      </p:sp>
      <p:sp>
        <p:nvSpPr>
          <p:cNvPr id="6" name="Footer Placeholder 4">
            <a:extLst>
              <a:ext uri="{FF2B5EF4-FFF2-40B4-BE49-F238E27FC236}">
                <a16:creationId xmlns:a16="http://schemas.microsoft.com/office/drawing/2014/main" id="{04DD8E5B-9771-4C58-BF76-CCABF72931A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A7917D2-056E-43FF-B5B7-956302B3D425}"/>
              </a:ext>
            </a:extLst>
          </p:cNvPr>
          <p:cNvSpPr>
            <a:spLocks noGrp="1"/>
          </p:cNvSpPr>
          <p:nvPr>
            <p:ph type="sldNum" sz="quarter" idx="12"/>
          </p:nvPr>
        </p:nvSpPr>
        <p:spPr/>
        <p:txBody>
          <a:bodyPr/>
          <a:lstStyle>
            <a:lvl1pPr>
              <a:defRPr/>
            </a:lvl1pPr>
          </a:lstStyle>
          <a:p>
            <a:fld id="{86A1CDE9-498A-418E-AE05-56C1B3699AA2}" type="slidenum">
              <a:rPr lang="en-GB" altLang="en-US"/>
              <a:pPr/>
              <a:t>‹#›</a:t>
            </a:fld>
            <a:endParaRPr lang="en-GB" altLang="en-US"/>
          </a:p>
        </p:txBody>
      </p:sp>
    </p:spTree>
    <p:extLst>
      <p:ext uri="{BB962C8B-B14F-4D97-AF65-F5344CB8AC3E}">
        <p14:creationId xmlns:p14="http://schemas.microsoft.com/office/powerpoint/2010/main" val="3622936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7303228-8531-4A6E-BD0D-A1A31A85562C}"/>
              </a:ext>
            </a:extLst>
          </p:cNvPr>
          <p:cNvSpPr>
            <a:spLocks noGrp="1"/>
          </p:cNvSpPr>
          <p:nvPr>
            <p:ph type="dt" sz="half" idx="10"/>
          </p:nvPr>
        </p:nvSpPr>
        <p:spPr/>
        <p:txBody>
          <a:bodyPr/>
          <a:lstStyle>
            <a:lvl1pPr>
              <a:defRPr/>
            </a:lvl1pPr>
          </a:lstStyle>
          <a:p>
            <a:pPr>
              <a:defRPr/>
            </a:pPr>
            <a:fld id="{F83D20DB-E180-45CE-9E1F-2645720CC4BB}" type="datetimeFigureOut">
              <a:rPr lang="en-US"/>
              <a:pPr>
                <a:defRPr/>
              </a:pPr>
              <a:t>2/8/2022</a:t>
            </a:fld>
            <a:endParaRPr lang="en-GB"/>
          </a:p>
        </p:txBody>
      </p:sp>
      <p:sp>
        <p:nvSpPr>
          <p:cNvPr id="8" name="Footer Placeholder 4">
            <a:extLst>
              <a:ext uri="{FF2B5EF4-FFF2-40B4-BE49-F238E27FC236}">
                <a16:creationId xmlns:a16="http://schemas.microsoft.com/office/drawing/2014/main" id="{77392719-9C49-47F0-B26C-22CF0E8162C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9F329A66-1838-44A3-80A1-47DAA9C4EF9F}"/>
              </a:ext>
            </a:extLst>
          </p:cNvPr>
          <p:cNvSpPr>
            <a:spLocks noGrp="1"/>
          </p:cNvSpPr>
          <p:nvPr>
            <p:ph type="sldNum" sz="quarter" idx="12"/>
          </p:nvPr>
        </p:nvSpPr>
        <p:spPr/>
        <p:txBody>
          <a:bodyPr/>
          <a:lstStyle>
            <a:lvl1pPr>
              <a:defRPr/>
            </a:lvl1pPr>
          </a:lstStyle>
          <a:p>
            <a:fld id="{59E9A267-5EA8-4D27-A203-5B305E017716}" type="slidenum">
              <a:rPr lang="en-GB" altLang="en-US"/>
              <a:pPr/>
              <a:t>‹#›</a:t>
            </a:fld>
            <a:endParaRPr lang="en-GB" altLang="en-US"/>
          </a:p>
        </p:txBody>
      </p:sp>
    </p:spTree>
    <p:extLst>
      <p:ext uri="{BB962C8B-B14F-4D97-AF65-F5344CB8AC3E}">
        <p14:creationId xmlns:p14="http://schemas.microsoft.com/office/powerpoint/2010/main" val="4034867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55025D2-53F1-432D-9C51-1EC92B3890E9}"/>
              </a:ext>
            </a:extLst>
          </p:cNvPr>
          <p:cNvSpPr>
            <a:spLocks noGrp="1"/>
          </p:cNvSpPr>
          <p:nvPr>
            <p:ph type="dt" sz="half" idx="10"/>
          </p:nvPr>
        </p:nvSpPr>
        <p:spPr/>
        <p:txBody>
          <a:bodyPr/>
          <a:lstStyle>
            <a:lvl1pPr>
              <a:defRPr/>
            </a:lvl1pPr>
          </a:lstStyle>
          <a:p>
            <a:pPr>
              <a:defRPr/>
            </a:pPr>
            <a:fld id="{51E25605-4B6E-4F77-8E32-C9F86748E7CF}" type="datetimeFigureOut">
              <a:rPr lang="en-US"/>
              <a:pPr>
                <a:defRPr/>
              </a:pPr>
              <a:t>2/8/2022</a:t>
            </a:fld>
            <a:endParaRPr lang="en-GB"/>
          </a:p>
        </p:txBody>
      </p:sp>
      <p:sp>
        <p:nvSpPr>
          <p:cNvPr id="4" name="Footer Placeholder 4">
            <a:extLst>
              <a:ext uri="{FF2B5EF4-FFF2-40B4-BE49-F238E27FC236}">
                <a16:creationId xmlns:a16="http://schemas.microsoft.com/office/drawing/2014/main" id="{F4090657-4AA6-48D0-85AA-1752DDABBEEF}"/>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2ED20543-6F72-4074-AA03-958896BD51C7}"/>
              </a:ext>
            </a:extLst>
          </p:cNvPr>
          <p:cNvSpPr>
            <a:spLocks noGrp="1"/>
          </p:cNvSpPr>
          <p:nvPr>
            <p:ph type="sldNum" sz="quarter" idx="12"/>
          </p:nvPr>
        </p:nvSpPr>
        <p:spPr/>
        <p:txBody>
          <a:bodyPr/>
          <a:lstStyle>
            <a:lvl1pPr>
              <a:defRPr/>
            </a:lvl1pPr>
          </a:lstStyle>
          <a:p>
            <a:fld id="{A961DFDE-ACB3-4183-BD57-1926D95E82D3}" type="slidenum">
              <a:rPr lang="en-GB" altLang="en-US"/>
              <a:pPr/>
              <a:t>‹#›</a:t>
            </a:fld>
            <a:endParaRPr lang="en-GB" altLang="en-US"/>
          </a:p>
        </p:txBody>
      </p:sp>
    </p:spTree>
    <p:extLst>
      <p:ext uri="{BB962C8B-B14F-4D97-AF65-F5344CB8AC3E}">
        <p14:creationId xmlns:p14="http://schemas.microsoft.com/office/powerpoint/2010/main" val="269427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365416B-B987-4B69-A67B-E0EB0B22A4FF}"/>
              </a:ext>
            </a:extLst>
          </p:cNvPr>
          <p:cNvSpPr>
            <a:spLocks noGrp="1"/>
          </p:cNvSpPr>
          <p:nvPr>
            <p:ph type="dt" sz="half" idx="10"/>
          </p:nvPr>
        </p:nvSpPr>
        <p:spPr/>
        <p:txBody>
          <a:bodyPr/>
          <a:lstStyle>
            <a:lvl1pPr>
              <a:defRPr/>
            </a:lvl1pPr>
          </a:lstStyle>
          <a:p>
            <a:pPr>
              <a:defRPr/>
            </a:pPr>
            <a:fld id="{D7BB4310-C81D-4FB2-9888-527CD5ADB531}" type="datetimeFigureOut">
              <a:rPr lang="en-US"/>
              <a:pPr>
                <a:defRPr/>
              </a:pPr>
              <a:t>2/8/2022</a:t>
            </a:fld>
            <a:endParaRPr lang="en-GB"/>
          </a:p>
        </p:txBody>
      </p:sp>
      <p:sp>
        <p:nvSpPr>
          <p:cNvPr id="3" name="Footer Placeholder 4">
            <a:extLst>
              <a:ext uri="{FF2B5EF4-FFF2-40B4-BE49-F238E27FC236}">
                <a16:creationId xmlns:a16="http://schemas.microsoft.com/office/drawing/2014/main" id="{76566D9C-B93A-4A69-9AB0-6FEBBF243F7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68419F9F-73DB-4A19-9484-E5BD67EB14F3}"/>
              </a:ext>
            </a:extLst>
          </p:cNvPr>
          <p:cNvSpPr>
            <a:spLocks noGrp="1"/>
          </p:cNvSpPr>
          <p:nvPr>
            <p:ph type="sldNum" sz="quarter" idx="12"/>
          </p:nvPr>
        </p:nvSpPr>
        <p:spPr/>
        <p:txBody>
          <a:bodyPr/>
          <a:lstStyle>
            <a:lvl1pPr>
              <a:defRPr/>
            </a:lvl1pPr>
          </a:lstStyle>
          <a:p>
            <a:fld id="{1B48AA0E-0303-4538-907A-A7CD71BE4F08}" type="slidenum">
              <a:rPr lang="en-GB" altLang="en-US"/>
              <a:pPr/>
              <a:t>‹#›</a:t>
            </a:fld>
            <a:endParaRPr lang="en-GB" altLang="en-US"/>
          </a:p>
        </p:txBody>
      </p:sp>
    </p:spTree>
    <p:extLst>
      <p:ext uri="{BB962C8B-B14F-4D97-AF65-F5344CB8AC3E}">
        <p14:creationId xmlns:p14="http://schemas.microsoft.com/office/powerpoint/2010/main" val="9472147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3EAE973-9191-4D7F-9819-27DEF7DDC091}"/>
              </a:ext>
            </a:extLst>
          </p:cNvPr>
          <p:cNvSpPr>
            <a:spLocks noGrp="1"/>
          </p:cNvSpPr>
          <p:nvPr>
            <p:ph type="dt" sz="half" idx="10"/>
          </p:nvPr>
        </p:nvSpPr>
        <p:spPr/>
        <p:txBody>
          <a:bodyPr/>
          <a:lstStyle>
            <a:lvl1pPr>
              <a:defRPr/>
            </a:lvl1pPr>
          </a:lstStyle>
          <a:p>
            <a:pPr>
              <a:defRPr/>
            </a:pPr>
            <a:fld id="{1CF02641-88A1-4C92-8C8E-D96FE3F85FA0}" type="datetimeFigureOut">
              <a:rPr lang="en-US"/>
              <a:pPr>
                <a:defRPr/>
              </a:pPr>
              <a:t>2/8/2022</a:t>
            </a:fld>
            <a:endParaRPr lang="en-GB"/>
          </a:p>
        </p:txBody>
      </p:sp>
      <p:sp>
        <p:nvSpPr>
          <p:cNvPr id="6" name="Footer Placeholder 4">
            <a:extLst>
              <a:ext uri="{FF2B5EF4-FFF2-40B4-BE49-F238E27FC236}">
                <a16:creationId xmlns:a16="http://schemas.microsoft.com/office/drawing/2014/main" id="{986518DE-A60D-4B5D-AC6A-937E0D402C8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92A03573-15FB-420B-AC2F-CADF1F1A51E9}"/>
              </a:ext>
            </a:extLst>
          </p:cNvPr>
          <p:cNvSpPr>
            <a:spLocks noGrp="1"/>
          </p:cNvSpPr>
          <p:nvPr>
            <p:ph type="sldNum" sz="quarter" idx="12"/>
          </p:nvPr>
        </p:nvSpPr>
        <p:spPr/>
        <p:txBody>
          <a:bodyPr/>
          <a:lstStyle>
            <a:lvl1pPr>
              <a:defRPr/>
            </a:lvl1pPr>
          </a:lstStyle>
          <a:p>
            <a:fld id="{A529769D-DDE0-4EAD-95AB-7903F267C7B4}" type="slidenum">
              <a:rPr lang="en-GB" altLang="en-US"/>
              <a:pPr/>
              <a:t>‹#›</a:t>
            </a:fld>
            <a:endParaRPr lang="en-GB" altLang="en-US"/>
          </a:p>
        </p:txBody>
      </p:sp>
    </p:spTree>
    <p:extLst>
      <p:ext uri="{BB962C8B-B14F-4D97-AF65-F5344CB8AC3E}">
        <p14:creationId xmlns:p14="http://schemas.microsoft.com/office/powerpoint/2010/main" val="629782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642CD6A-DEBC-4A4D-82BD-2D1FEDFD3F92}"/>
              </a:ext>
            </a:extLst>
          </p:cNvPr>
          <p:cNvSpPr>
            <a:spLocks noGrp="1"/>
          </p:cNvSpPr>
          <p:nvPr>
            <p:ph type="dt" sz="half" idx="10"/>
          </p:nvPr>
        </p:nvSpPr>
        <p:spPr/>
        <p:txBody>
          <a:bodyPr/>
          <a:lstStyle>
            <a:lvl1pPr>
              <a:defRPr/>
            </a:lvl1pPr>
          </a:lstStyle>
          <a:p>
            <a:pPr>
              <a:defRPr/>
            </a:pPr>
            <a:fld id="{756E9A3C-F0B6-4B5F-8474-832FFF6BDC51}" type="datetimeFigureOut">
              <a:rPr lang="en-US"/>
              <a:pPr>
                <a:defRPr/>
              </a:pPr>
              <a:t>2/8/2022</a:t>
            </a:fld>
            <a:endParaRPr lang="en-GB"/>
          </a:p>
        </p:txBody>
      </p:sp>
      <p:sp>
        <p:nvSpPr>
          <p:cNvPr id="6" name="Footer Placeholder 4">
            <a:extLst>
              <a:ext uri="{FF2B5EF4-FFF2-40B4-BE49-F238E27FC236}">
                <a16:creationId xmlns:a16="http://schemas.microsoft.com/office/drawing/2014/main" id="{462A05A5-6386-438C-B007-2EDB296A9B8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D9D558D-935D-4802-A7DB-9E89CAF1FC66}"/>
              </a:ext>
            </a:extLst>
          </p:cNvPr>
          <p:cNvSpPr>
            <a:spLocks noGrp="1"/>
          </p:cNvSpPr>
          <p:nvPr>
            <p:ph type="sldNum" sz="quarter" idx="12"/>
          </p:nvPr>
        </p:nvSpPr>
        <p:spPr/>
        <p:txBody>
          <a:bodyPr/>
          <a:lstStyle>
            <a:lvl1pPr>
              <a:defRPr/>
            </a:lvl1pPr>
          </a:lstStyle>
          <a:p>
            <a:fld id="{B2E61A81-7EA2-4D89-B139-7723D21D6128}" type="slidenum">
              <a:rPr lang="en-GB" altLang="en-US"/>
              <a:pPr/>
              <a:t>‹#›</a:t>
            </a:fld>
            <a:endParaRPr lang="en-GB" altLang="en-US"/>
          </a:p>
        </p:txBody>
      </p:sp>
    </p:spTree>
    <p:extLst>
      <p:ext uri="{BB962C8B-B14F-4D97-AF65-F5344CB8AC3E}">
        <p14:creationId xmlns:p14="http://schemas.microsoft.com/office/powerpoint/2010/main" val="8821330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B63408-6338-429A-8CDC-ED0E37A44D91}"/>
              </a:ext>
            </a:extLst>
          </p:cNvPr>
          <p:cNvSpPr>
            <a:spLocks noGrp="1"/>
          </p:cNvSpPr>
          <p:nvPr>
            <p:ph type="dt" sz="half" idx="10"/>
          </p:nvPr>
        </p:nvSpPr>
        <p:spPr/>
        <p:txBody>
          <a:bodyPr/>
          <a:lstStyle>
            <a:lvl1pPr>
              <a:defRPr/>
            </a:lvl1pPr>
          </a:lstStyle>
          <a:p>
            <a:pPr>
              <a:defRPr/>
            </a:pPr>
            <a:fld id="{62518474-99F3-4FC1-9122-48AE406291BC}" type="datetimeFigureOut">
              <a:rPr lang="en-US"/>
              <a:pPr>
                <a:defRPr/>
              </a:pPr>
              <a:t>2/8/2022</a:t>
            </a:fld>
            <a:endParaRPr lang="en-GB"/>
          </a:p>
        </p:txBody>
      </p:sp>
      <p:sp>
        <p:nvSpPr>
          <p:cNvPr id="5" name="Footer Placeholder 4">
            <a:extLst>
              <a:ext uri="{FF2B5EF4-FFF2-40B4-BE49-F238E27FC236}">
                <a16:creationId xmlns:a16="http://schemas.microsoft.com/office/drawing/2014/main" id="{1BE6B8CB-4BCA-4B32-B1C0-C524747E2E2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F627E26-80C4-4E19-A9BF-20ED1F68BD7D}"/>
              </a:ext>
            </a:extLst>
          </p:cNvPr>
          <p:cNvSpPr>
            <a:spLocks noGrp="1"/>
          </p:cNvSpPr>
          <p:nvPr>
            <p:ph type="sldNum" sz="quarter" idx="12"/>
          </p:nvPr>
        </p:nvSpPr>
        <p:spPr/>
        <p:txBody>
          <a:bodyPr/>
          <a:lstStyle>
            <a:lvl1pPr>
              <a:defRPr/>
            </a:lvl1pPr>
          </a:lstStyle>
          <a:p>
            <a:fld id="{A3573D94-1443-42BF-ABA1-D0C8D35276D2}" type="slidenum">
              <a:rPr lang="en-GB" altLang="en-US"/>
              <a:pPr/>
              <a:t>‹#›</a:t>
            </a:fld>
            <a:endParaRPr lang="en-GB" altLang="en-US"/>
          </a:p>
        </p:txBody>
      </p:sp>
    </p:spTree>
    <p:extLst>
      <p:ext uri="{BB962C8B-B14F-4D97-AF65-F5344CB8AC3E}">
        <p14:creationId xmlns:p14="http://schemas.microsoft.com/office/powerpoint/2010/main" val="949375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D23881-965D-4CE0-9636-31893E247EF9}"/>
              </a:ext>
            </a:extLst>
          </p:cNvPr>
          <p:cNvSpPr>
            <a:spLocks noGrp="1"/>
          </p:cNvSpPr>
          <p:nvPr>
            <p:ph type="dt" sz="half" idx="10"/>
          </p:nvPr>
        </p:nvSpPr>
        <p:spPr/>
        <p:txBody>
          <a:bodyPr/>
          <a:lstStyle>
            <a:lvl1pPr>
              <a:defRPr/>
            </a:lvl1pPr>
          </a:lstStyle>
          <a:p>
            <a:pPr>
              <a:defRPr/>
            </a:pPr>
            <a:fld id="{D8E50B5C-0B31-4D5F-8A05-36A41A5A5165}" type="datetimeFigureOut">
              <a:rPr lang="en-US"/>
              <a:pPr>
                <a:defRPr/>
              </a:pPr>
              <a:t>2/8/2022</a:t>
            </a:fld>
            <a:endParaRPr lang="en-GB"/>
          </a:p>
        </p:txBody>
      </p:sp>
      <p:sp>
        <p:nvSpPr>
          <p:cNvPr id="5" name="Footer Placeholder 4">
            <a:extLst>
              <a:ext uri="{FF2B5EF4-FFF2-40B4-BE49-F238E27FC236}">
                <a16:creationId xmlns:a16="http://schemas.microsoft.com/office/drawing/2014/main" id="{745E4E8A-C1A4-4A76-B171-81BD6B8DD0E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0AD4120-843B-410C-9F99-8AE9DC48E0D1}"/>
              </a:ext>
            </a:extLst>
          </p:cNvPr>
          <p:cNvSpPr>
            <a:spLocks noGrp="1"/>
          </p:cNvSpPr>
          <p:nvPr>
            <p:ph type="sldNum" sz="quarter" idx="12"/>
          </p:nvPr>
        </p:nvSpPr>
        <p:spPr/>
        <p:txBody>
          <a:bodyPr/>
          <a:lstStyle>
            <a:lvl1pPr>
              <a:defRPr/>
            </a:lvl1pPr>
          </a:lstStyle>
          <a:p>
            <a:fld id="{B375032C-663F-46EC-84B9-0152E43E1865}" type="slidenum">
              <a:rPr lang="en-GB" altLang="en-US"/>
              <a:pPr/>
              <a:t>‹#›</a:t>
            </a:fld>
            <a:endParaRPr lang="en-GB" altLang="en-US"/>
          </a:p>
        </p:txBody>
      </p:sp>
    </p:spTree>
    <p:extLst>
      <p:ext uri="{BB962C8B-B14F-4D97-AF65-F5344CB8AC3E}">
        <p14:creationId xmlns:p14="http://schemas.microsoft.com/office/powerpoint/2010/main" val="297241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5937754-5875-4952-9120-88EC896CB8B1}"/>
              </a:ext>
            </a:extLst>
          </p:cNvPr>
          <p:cNvSpPr>
            <a:spLocks noGrp="1"/>
          </p:cNvSpPr>
          <p:nvPr>
            <p:ph type="dt" sz="half" idx="10"/>
          </p:nvPr>
        </p:nvSpPr>
        <p:spPr>
          <a:xfrm>
            <a:off x="457200" y="6245225"/>
            <a:ext cx="2133600" cy="476250"/>
          </a:xfrm>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0BFE4B6F-CAFA-4CE4-9EA1-AC22ECF74EDC}"/>
              </a:ext>
            </a:extLst>
          </p:cNvPr>
          <p:cNvSpPr>
            <a:spLocks noGrp="1"/>
          </p:cNvSpPr>
          <p:nvPr>
            <p:ph type="ftr" sz="quarter" idx="11"/>
          </p:nvPr>
        </p:nvSpPr>
        <p:spPr>
          <a:xfrm>
            <a:off x="3124200" y="6245225"/>
            <a:ext cx="2895600" cy="476250"/>
          </a:xfrm>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B31F9F24-5256-4B6A-A5E4-CE36FC206B64}"/>
              </a:ext>
            </a:extLst>
          </p:cNvPr>
          <p:cNvSpPr>
            <a:spLocks noGrp="1"/>
          </p:cNvSpPr>
          <p:nvPr>
            <p:ph type="sldNum" sz="quarter" idx="12"/>
          </p:nvPr>
        </p:nvSpPr>
        <p:spPr>
          <a:xfrm>
            <a:off x="6553200" y="6245225"/>
            <a:ext cx="2133600" cy="476250"/>
          </a:xfrm>
        </p:spPr>
        <p:txBody>
          <a:bodyPr/>
          <a:lstStyle>
            <a:lvl1pPr>
              <a:defRPr/>
            </a:lvl1pPr>
          </a:lstStyle>
          <a:p>
            <a:fld id="{25A55F40-6B30-4E62-8F01-066BDCAD2898}" type="slidenum">
              <a:rPr lang="en-US" altLang="en-US"/>
              <a:pPr/>
              <a:t>‹#›</a:t>
            </a:fld>
            <a:endParaRPr lang="en-US" altLang="en-US"/>
          </a:p>
        </p:txBody>
      </p:sp>
    </p:spTree>
    <p:extLst>
      <p:ext uri="{BB962C8B-B14F-4D97-AF65-F5344CB8AC3E}">
        <p14:creationId xmlns:p14="http://schemas.microsoft.com/office/powerpoint/2010/main" val="3781351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1DABBF7-AD22-4910-929E-18FC9C8B330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2D2CFD95-F1CD-4455-9D52-96C198323EEC}"/>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6806CE6-6115-41AF-A392-996324306E9E}"/>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92DEAB9C-3268-476A-B2AF-E658B8B7E97B}" type="datetimeFigureOut">
              <a:rPr lang="en-US"/>
              <a:pPr>
                <a:defRPr/>
              </a:pPr>
              <a:t>2/8/2022</a:t>
            </a:fld>
            <a:endParaRPr lang="en-GB"/>
          </a:p>
        </p:txBody>
      </p:sp>
      <p:sp>
        <p:nvSpPr>
          <p:cNvPr id="5" name="Footer Placeholder 4">
            <a:extLst>
              <a:ext uri="{FF2B5EF4-FFF2-40B4-BE49-F238E27FC236}">
                <a16:creationId xmlns:a16="http://schemas.microsoft.com/office/drawing/2014/main" id="{42E02D70-98F3-4E6D-8CB3-11DE8064D22A}"/>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4969DB30-5D98-4C41-80FE-523D9666485E}"/>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9042F86D-981F-46A8-9DEC-153FF49CF49D}"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2.xml"/><Relationship Id="rId1" Type="http://schemas.openxmlformats.org/officeDocument/2006/relationships/audio" Target="file:///C:\Data\VOICE\KEPLER\101\Persian%20Religion.mp3" TargetMode="External"/><Relationship Id="rId5" Type="http://schemas.openxmlformats.org/officeDocument/2006/relationships/image" Target="../media/image6.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9.jpeg"/><Relationship Id="rId2" Type="http://schemas.openxmlformats.org/officeDocument/2006/relationships/slideLayout" Target="../slideLayouts/slideLayout4.xml"/><Relationship Id="rId1" Type="http://schemas.openxmlformats.org/officeDocument/2006/relationships/audio" Target="file:///C:\Data\VOICE\KEPLER\101\Persia%20Ahura%20Mazda,%20Xerxes.mp3" TargetMode="External"/><Relationship Id="rId6" Type="http://schemas.openxmlformats.org/officeDocument/2006/relationships/image" Target="../media/image8.jpeg"/><Relationship Id="rId5" Type="http://schemas.openxmlformats.org/officeDocument/2006/relationships/image" Target="../media/image5.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heritageinstitute.com/zoroastrianism/barsom/index.htm" TargetMode="Externa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3D038376-4A31-4061-A3E2-1C057A40D34E}"/>
              </a:ext>
            </a:extLst>
          </p:cNvPr>
          <p:cNvSpPr>
            <a:spLocks noGrp="1"/>
          </p:cNvSpPr>
          <p:nvPr>
            <p:ph type="ctrTitle"/>
          </p:nvPr>
        </p:nvSpPr>
        <p:spPr/>
        <p:txBody>
          <a:bodyPr/>
          <a:lstStyle/>
          <a:p>
            <a:pPr eaLnBrk="1" hangingPunct="1"/>
            <a:r>
              <a:rPr lang="en-GB" altLang="en-US"/>
              <a:t>History of Astrology</a:t>
            </a:r>
            <a:br>
              <a:rPr lang="en-GB" altLang="en-US"/>
            </a:br>
            <a:r>
              <a:rPr lang="en-GB" altLang="en-US"/>
              <a:t>Week 3</a:t>
            </a:r>
          </a:p>
        </p:txBody>
      </p:sp>
      <p:sp>
        <p:nvSpPr>
          <p:cNvPr id="3" name="Subtitle 2">
            <a:extLst>
              <a:ext uri="{FF2B5EF4-FFF2-40B4-BE49-F238E27FC236}">
                <a16:creationId xmlns:a16="http://schemas.microsoft.com/office/drawing/2014/main" id="{9AF1DAB8-EEFE-4B9B-8203-8B956193E807}"/>
              </a:ext>
            </a:extLst>
          </p:cNvPr>
          <p:cNvSpPr>
            <a:spLocks noGrp="1"/>
          </p:cNvSpPr>
          <p:nvPr>
            <p:ph type="subTitle" idx="1"/>
          </p:nvPr>
        </p:nvSpPr>
        <p:spPr/>
        <p:txBody>
          <a:bodyPr rtlCol="0">
            <a:normAutofit/>
          </a:bodyPr>
          <a:lstStyle/>
          <a:p>
            <a:pPr eaLnBrk="1" fontAlgn="auto" hangingPunct="1">
              <a:spcAft>
                <a:spcPts val="0"/>
              </a:spcAft>
              <a:defRPr/>
            </a:pPr>
            <a:r>
              <a:rPr lang="en-GB" dirty="0"/>
              <a:t>Persia and the Islamic World</a:t>
            </a:r>
          </a:p>
        </p:txBody>
      </p:sp>
      <p:pic>
        <p:nvPicPr>
          <p:cNvPr id="3076" name="Picture 2">
            <a:extLst>
              <a:ext uri="{FF2B5EF4-FFF2-40B4-BE49-F238E27FC236}">
                <a16:creationId xmlns:a16="http://schemas.microsoft.com/office/drawing/2014/main" id="{5E540970-F750-42D3-BC5B-6F7D238C9E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8875" y="571500"/>
            <a:ext cx="3355975" cy="1382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8">
            <a:extLst>
              <a:ext uri="{FF2B5EF4-FFF2-40B4-BE49-F238E27FC236}">
                <a16:creationId xmlns:a16="http://schemas.microsoft.com/office/drawing/2014/main" id="{CD998411-8D0C-4267-B003-E4DF1664770D}"/>
              </a:ext>
            </a:extLst>
          </p:cNvPr>
          <p:cNvSpPr>
            <a:spLocks noGrp="1"/>
          </p:cNvSpPr>
          <p:nvPr>
            <p:ph type="title"/>
          </p:nvPr>
        </p:nvSpPr>
        <p:spPr/>
        <p:txBody>
          <a:bodyPr/>
          <a:lstStyle/>
          <a:p>
            <a:r>
              <a:rPr lang="en-GB" altLang="en-US"/>
              <a:t>The Middle East: Chronology</a:t>
            </a:r>
          </a:p>
        </p:txBody>
      </p:sp>
      <p:sp>
        <p:nvSpPr>
          <p:cNvPr id="8195" name="Content Placeholder 9">
            <a:extLst>
              <a:ext uri="{FF2B5EF4-FFF2-40B4-BE49-F238E27FC236}">
                <a16:creationId xmlns:a16="http://schemas.microsoft.com/office/drawing/2014/main" id="{1D5D7291-EB1A-469A-A90C-826AA9A70838}"/>
              </a:ext>
            </a:extLst>
          </p:cNvPr>
          <p:cNvSpPr>
            <a:spLocks noGrp="1"/>
          </p:cNvSpPr>
          <p:nvPr>
            <p:ph sz="half" idx="1"/>
          </p:nvPr>
        </p:nvSpPr>
        <p:spPr/>
        <p:txBody>
          <a:bodyPr/>
          <a:lstStyle/>
          <a:p>
            <a:pPr eaLnBrk="1" hangingPunct="1"/>
            <a:r>
              <a:rPr lang="en-GB" altLang="en-US"/>
              <a:t>247 BCE – 224 CE Parthian (also Asarcid Empire)</a:t>
            </a:r>
          </a:p>
          <a:p>
            <a:pPr eaLnBrk="1" hangingPunct="1"/>
            <a:r>
              <a:rPr lang="en-GB" altLang="en-US"/>
              <a:t>By 141 BCE City of Babylon abandoned.</a:t>
            </a:r>
          </a:p>
          <a:p>
            <a:pPr eaLnBrk="1" hangingPunct="1"/>
            <a:r>
              <a:rPr lang="en-GB" altLang="en-US"/>
              <a:t>1</a:t>
            </a:r>
            <a:r>
              <a:rPr lang="en-GB" altLang="en-US" baseline="30000"/>
              <a:t>st</a:t>
            </a:r>
            <a:r>
              <a:rPr lang="en-GB" altLang="en-US"/>
              <a:t> c CE end of cuneiform script</a:t>
            </a:r>
          </a:p>
          <a:p>
            <a:pPr eaLnBrk="1" hangingPunct="1"/>
            <a:r>
              <a:rPr lang="en-GB" altLang="en-US"/>
              <a:t>224-651 CE Sasanian or Sassanian Empire</a:t>
            </a:r>
          </a:p>
          <a:p>
            <a:pPr eaLnBrk="1" hangingPunct="1"/>
            <a:r>
              <a:rPr lang="en-GB" altLang="en-US"/>
              <a:t>651 Arab/Islamic conquest</a:t>
            </a:r>
          </a:p>
          <a:p>
            <a:endParaRPr lang="en-GB" altLang="en-US"/>
          </a:p>
        </p:txBody>
      </p:sp>
      <p:pic>
        <p:nvPicPr>
          <p:cNvPr id="8196" name="Picture 4" descr="Sassanian empire.gif">
            <a:extLst>
              <a:ext uri="{FF2B5EF4-FFF2-40B4-BE49-F238E27FC236}">
                <a16:creationId xmlns:a16="http://schemas.microsoft.com/office/drawing/2014/main" id="{415938DB-B58F-48AD-836B-5FB6224F5B3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648200" y="2514600"/>
            <a:ext cx="4038600" cy="2697163"/>
          </a:xfr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C7E1439B-1F2A-4A03-A182-D3FE49587584}"/>
              </a:ext>
            </a:extLst>
          </p:cNvPr>
          <p:cNvSpPr>
            <a:spLocks noGrp="1"/>
          </p:cNvSpPr>
          <p:nvPr>
            <p:ph type="title"/>
          </p:nvPr>
        </p:nvSpPr>
        <p:spPr/>
        <p:txBody>
          <a:bodyPr/>
          <a:lstStyle/>
          <a:p>
            <a:pPr eaLnBrk="1" hangingPunct="1"/>
            <a:r>
              <a:rPr lang="en-GB" altLang="en-US" sz="2400"/>
              <a:t>Cultural exchange: The Sassanian Empire as a medium between the Roman empire and India, c 600 </a:t>
            </a:r>
          </a:p>
        </p:txBody>
      </p:sp>
      <p:pic>
        <p:nvPicPr>
          <p:cNvPr id="9219" name="Content Placeholder 3" descr="Indo-Sassanid.jpg">
            <a:extLst>
              <a:ext uri="{FF2B5EF4-FFF2-40B4-BE49-F238E27FC236}">
                <a16:creationId xmlns:a16="http://schemas.microsoft.com/office/drawing/2014/main" id="{41ADFD37-73E7-4F11-A356-D2A19C02087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286250" y="3535363"/>
            <a:ext cx="4645025" cy="3322637"/>
          </a:xfrm>
        </p:spPr>
      </p:pic>
      <p:pic>
        <p:nvPicPr>
          <p:cNvPr id="9220" name="Content Placeholder 6" descr="Europe and Asia c 527.png">
            <a:extLst>
              <a:ext uri="{FF2B5EF4-FFF2-40B4-BE49-F238E27FC236}">
                <a16:creationId xmlns:a16="http://schemas.microsoft.com/office/drawing/2014/main" id="{7A298CD3-B4BF-4C6E-89CE-885E8CFAB73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285875"/>
            <a:ext cx="5114925" cy="281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a:extLst>
              <a:ext uri="{FF2B5EF4-FFF2-40B4-BE49-F238E27FC236}">
                <a16:creationId xmlns:a16="http://schemas.microsoft.com/office/drawing/2014/main" id="{4123235B-71BE-42E7-9993-2DF94859F172}"/>
              </a:ext>
            </a:extLst>
          </p:cNvPr>
          <p:cNvSpPr>
            <a:spLocks noGrp="1" noChangeArrowheads="1"/>
          </p:cNvSpPr>
          <p:nvPr>
            <p:ph type="title"/>
          </p:nvPr>
        </p:nvSpPr>
        <p:spPr/>
        <p:txBody>
          <a:bodyPr/>
          <a:lstStyle/>
          <a:p>
            <a:pPr eaLnBrk="1" hangingPunct="1"/>
            <a:r>
              <a:rPr lang="en-GB" altLang="en-US"/>
              <a:t>Persian Religion</a:t>
            </a:r>
            <a:endParaRPr lang="en-US" altLang="en-US"/>
          </a:p>
        </p:txBody>
      </p:sp>
      <p:sp>
        <p:nvSpPr>
          <p:cNvPr id="10243" name="Rectangle 5">
            <a:extLst>
              <a:ext uri="{FF2B5EF4-FFF2-40B4-BE49-F238E27FC236}">
                <a16:creationId xmlns:a16="http://schemas.microsoft.com/office/drawing/2014/main" id="{818CBDC3-D3BA-4A53-A178-6D5BACFF07A7}"/>
              </a:ext>
            </a:extLst>
          </p:cNvPr>
          <p:cNvSpPr>
            <a:spLocks noGrp="1" noChangeArrowheads="1"/>
          </p:cNvSpPr>
          <p:nvPr>
            <p:ph type="body" sz="half" idx="1"/>
          </p:nvPr>
        </p:nvSpPr>
        <p:spPr/>
        <p:txBody>
          <a:bodyPr/>
          <a:lstStyle/>
          <a:p>
            <a:pPr eaLnBrk="1" hangingPunct="1">
              <a:lnSpc>
                <a:spcPct val="90000"/>
              </a:lnSpc>
              <a:buFontTx/>
              <a:buNone/>
            </a:pPr>
            <a:r>
              <a:rPr lang="en-GB" altLang="en-US" sz="2000"/>
              <a:t>Zoroastrianism</a:t>
            </a:r>
          </a:p>
          <a:p>
            <a:pPr eaLnBrk="1" hangingPunct="1">
              <a:lnSpc>
                <a:spcPct val="90000"/>
              </a:lnSpc>
            </a:pPr>
            <a:r>
              <a:rPr lang="en-GB" altLang="en-US" sz="2000"/>
              <a:t>Zarathushtra / Zarathustra / Zoroaster: dates vary from 1400-1000, BCE, to c.500 BCE</a:t>
            </a:r>
          </a:p>
          <a:p>
            <a:pPr eaLnBrk="1" hangingPunct="1">
              <a:lnSpc>
                <a:spcPct val="90000"/>
              </a:lnSpc>
            </a:pPr>
            <a:r>
              <a:rPr lang="en-GB" altLang="en-US" sz="2000"/>
              <a:t>Struggle of light and dark</a:t>
            </a:r>
          </a:p>
          <a:p>
            <a:pPr eaLnBrk="1" hangingPunct="1">
              <a:lnSpc>
                <a:spcPct val="90000"/>
              </a:lnSpc>
            </a:pPr>
            <a:r>
              <a:rPr lang="en-GB" altLang="en-US" sz="2000"/>
              <a:t>Major influence on Christianity</a:t>
            </a:r>
          </a:p>
          <a:p>
            <a:pPr eaLnBrk="1" hangingPunct="1">
              <a:buFont typeface="Arial" panose="020B0604020202020204" pitchFamily="34" charset="0"/>
              <a:buNone/>
            </a:pPr>
            <a:r>
              <a:rPr lang="en-GB" altLang="en-US" sz="2000"/>
              <a:t>Gnosticism</a:t>
            </a:r>
          </a:p>
          <a:p>
            <a:pPr eaLnBrk="1" hangingPunct="1"/>
            <a:r>
              <a:rPr lang="en-GB" altLang="en-US" sz="2000"/>
              <a:t>Two main features:</a:t>
            </a:r>
          </a:p>
          <a:p>
            <a:pPr eaLnBrk="1" hangingPunct="1"/>
            <a:r>
              <a:rPr lang="en-GB" altLang="en-US" sz="2000"/>
              <a:t>1. The divine exists within each person. Each individual can therefore directly contact the divine.</a:t>
            </a:r>
          </a:p>
          <a:p>
            <a:pPr eaLnBrk="1" hangingPunct="1"/>
            <a:r>
              <a:rPr lang="en-GB" altLang="en-US" sz="2000"/>
              <a:t>2. A pessimistic view of the created universe as essentially hostile.</a:t>
            </a:r>
          </a:p>
          <a:p>
            <a:pPr eaLnBrk="1" hangingPunct="1">
              <a:lnSpc>
                <a:spcPct val="90000"/>
              </a:lnSpc>
            </a:pPr>
            <a:endParaRPr lang="en-GB" altLang="en-US" sz="2000"/>
          </a:p>
          <a:p>
            <a:pPr eaLnBrk="1" hangingPunct="1">
              <a:lnSpc>
                <a:spcPct val="90000"/>
              </a:lnSpc>
              <a:buFontTx/>
              <a:buNone/>
            </a:pPr>
            <a:endParaRPr lang="en-US" altLang="en-US" sz="2800"/>
          </a:p>
        </p:txBody>
      </p:sp>
      <p:pic>
        <p:nvPicPr>
          <p:cNvPr id="98312" name="Persian Religion.mp3">
            <a:hlinkClick r:id="" action="ppaction://media"/>
            <a:extLst>
              <a:ext uri="{FF2B5EF4-FFF2-40B4-BE49-F238E27FC236}">
                <a16:creationId xmlns:a16="http://schemas.microsoft.com/office/drawing/2014/main" id="{DCBD1779-9EDB-4F21-8352-1C42FFE442C2}"/>
              </a:ext>
            </a:extLst>
          </p:cNvPr>
          <p:cNvPicPr>
            <a:picLocks noRot="1" noChangeAspect="1" noChangeArrowheads="1"/>
          </p:cNvPicPr>
          <p:nvPr>
            <a:audioFile r:link="rId1"/>
          </p:nvPr>
        </p:nvPicPr>
        <p:blipFill>
          <a:blip r:embed="rId4">
            <a:extLst>
              <a:ext uri="{28A0092B-C50C-407E-A947-70E740481C1C}">
                <a14:useLocalDpi xmlns:a14="http://schemas.microsoft.com/office/drawing/2010/main" val="0"/>
              </a:ext>
            </a:extLst>
          </a:blip>
          <a:srcRect/>
          <a:stretch>
            <a:fillRect/>
          </a:stretch>
        </p:blipFill>
        <p:spPr bwMode="auto">
          <a:xfrm>
            <a:off x="827088" y="765175"/>
            <a:ext cx="223837" cy="22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5" name="Content Placeholder 5">
            <a:extLst>
              <a:ext uri="{FF2B5EF4-FFF2-40B4-BE49-F238E27FC236}">
                <a16:creationId xmlns:a16="http://schemas.microsoft.com/office/drawing/2014/main" id="{91E2E8C5-91C6-4D9B-AD55-93EAD4F06B90}"/>
              </a:ext>
            </a:extLst>
          </p:cNvPr>
          <p:cNvSpPr>
            <a:spLocks noGrp="1"/>
          </p:cNvSpPr>
          <p:nvPr>
            <p:ph sz="half" idx="2"/>
          </p:nvPr>
        </p:nvSpPr>
        <p:spPr/>
        <p:txBody>
          <a:bodyPr/>
          <a:lstStyle/>
          <a:p>
            <a:pPr eaLnBrk="1" hangingPunct="1"/>
            <a:r>
              <a:rPr lang="en-GB" altLang="en-US" sz="1400"/>
              <a:t>Hans Jonas: Cosmophobia – fear of the cosmos (as opposed to Platonic cosmophilia – love of he cosmos)</a:t>
            </a:r>
          </a:p>
          <a:p>
            <a:pPr eaLnBrk="1" hangingPunct="1"/>
            <a:r>
              <a:rPr lang="en-GB" altLang="en-US" sz="1400"/>
              <a:t>Manichaeism</a:t>
            </a:r>
          </a:p>
          <a:p>
            <a:pPr eaLnBrk="1" hangingPunct="1"/>
            <a:r>
              <a:rPr lang="en-GB" altLang="en-US" sz="1400"/>
              <a:t>Mani c. 216–274 AD. Syncretism of Gnostic strands in Christianity, Zoroastrianism, Indian religion and Buddhism; fatalistic but salvation possible through education and virtuous lifestyle (recall Plato, Stoics, Buddhism).</a:t>
            </a:r>
          </a:p>
          <a:p>
            <a:pPr eaLnBrk="1" hangingPunct="1"/>
            <a:r>
              <a:rPr lang="en-GB" altLang="en-US" sz="1400"/>
              <a:t>In Europe represented by the Cathars 12</a:t>
            </a:r>
            <a:r>
              <a:rPr lang="en-GB" altLang="en-US" sz="1400" baseline="30000"/>
              <a:t>th</a:t>
            </a:r>
            <a:r>
              <a:rPr lang="en-GB" altLang="en-US" sz="1400"/>
              <a:t>/13</a:t>
            </a:r>
            <a:r>
              <a:rPr lang="en-GB" altLang="en-US" sz="1400" baseline="30000"/>
              <a:t>th</a:t>
            </a:r>
            <a:r>
              <a:rPr lang="en-GB" altLang="en-US" sz="1400"/>
              <a:t> c; last known Cathars in France executed in 1321.</a:t>
            </a:r>
          </a:p>
          <a:p>
            <a:pPr eaLnBrk="1" hangingPunct="1"/>
            <a:r>
              <a:rPr lang="en-GB" altLang="en-US" sz="1400"/>
              <a:t>Mandaeans: Gnostics; still in southern Iraq and Iran</a:t>
            </a:r>
          </a:p>
          <a:p>
            <a:pPr eaLnBrk="1" hangingPunct="1"/>
            <a:endParaRPr lang="en-GB" altLang="en-US" sz="1400"/>
          </a:p>
        </p:txBody>
      </p:sp>
      <p:pic>
        <p:nvPicPr>
          <p:cNvPr id="10246" name="Picture 6" descr="ManichaeismSpread.jpg">
            <a:extLst>
              <a:ext uri="{FF2B5EF4-FFF2-40B4-BE49-F238E27FC236}">
                <a16:creationId xmlns:a16="http://schemas.microsoft.com/office/drawing/2014/main" id="{F2B99783-D65E-4BC8-85C7-EB8BED375ED4}"/>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286375" y="5000625"/>
            <a:ext cx="3109913" cy="1684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8312"/>
                    </p:tgtEl>
                  </p:cond>
                </p:stCondLst>
                <p:endSync evt="end" delay="0">
                  <p:rtn val="all"/>
                </p:endSync>
                <p:childTnLst>
                  <p:par>
                    <p:cTn id="3" fill="hold" nodeType="clickPar">
                      <p:stCondLst>
                        <p:cond delay="0"/>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33082" fill="hold"/>
                                        <p:tgtEl>
                                          <p:spTgt spid="98312"/>
                                        </p:tgtEl>
                                      </p:cBhvr>
                                    </p:cmd>
                                  </p:childTnLst>
                                </p:cTn>
                              </p:par>
                            </p:childTnLst>
                          </p:cTn>
                        </p:par>
                      </p:childTnLst>
                    </p:cTn>
                  </p:par>
                </p:childTnLst>
              </p:cTn>
              <p:nextCondLst>
                <p:cond evt="onClick" delay="0">
                  <p:tgtEl>
                    <p:spTgt spid="98312"/>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983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a:extLst>
              <a:ext uri="{FF2B5EF4-FFF2-40B4-BE49-F238E27FC236}">
                <a16:creationId xmlns:a16="http://schemas.microsoft.com/office/drawing/2014/main" id="{AB9DBFA3-84E1-45AE-A65D-6C0EAB045414}"/>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sz="4000"/>
              <a:t>Persia.</a:t>
            </a:r>
            <a:br>
              <a:rPr lang="en-GB" sz="4000"/>
            </a:br>
            <a:r>
              <a:rPr lang="en-GB" sz="1400"/>
              <a:t>Left: Ahura Mazda, Zoroastrian god of light. Right: </a:t>
            </a:r>
            <a:r>
              <a:rPr lang="en-US" sz="1400"/>
              <a:t>Persepolis, Palace of Xerxes, - Throne Hall, Audience Scene on E </a:t>
            </a:r>
            <a:br>
              <a:rPr lang="en-US" sz="1400"/>
            </a:br>
            <a:r>
              <a:rPr lang="en-US" sz="1400"/>
              <a:t>doorway in N Wall, E Jamb.</a:t>
            </a:r>
          </a:p>
        </p:txBody>
      </p:sp>
      <p:pic>
        <p:nvPicPr>
          <p:cNvPr id="11267" name="Picture 8" descr="2F3_72dpi">
            <a:extLst>
              <a:ext uri="{FF2B5EF4-FFF2-40B4-BE49-F238E27FC236}">
                <a16:creationId xmlns:a16="http://schemas.microsoft.com/office/drawing/2014/main" id="{6590A351-768C-4BBE-9182-8DF634819896}"/>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4648200" y="1989138"/>
            <a:ext cx="4495800" cy="3622675"/>
          </a:xfrm>
          <a:noFill/>
        </p:spPr>
      </p:pic>
      <p:pic>
        <p:nvPicPr>
          <p:cNvPr id="101385" name="Persia Ahura Mazda, Xerxes.mp3">
            <a:hlinkClick r:id="" action="ppaction://media"/>
            <a:extLst>
              <a:ext uri="{FF2B5EF4-FFF2-40B4-BE49-F238E27FC236}">
                <a16:creationId xmlns:a16="http://schemas.microsoft.com/office/drawing/2014/main" id="{11FA8DB0-7F14-4553-89CD-100B5EA51E4C}"/>
              </a:ext>
            </a:extLst>
          </p:cNvPr>
          <p:cNvPicPr>
            <a:picLocks noRot="1" noChangeAspect="1" noChangeArrowheads="1"/>
          </p:cNvPicPr>
          <p:nvPr>
            <a:audioFile r:link="rId1"/>
          </p:nvPr>
        </p:nvPicPr>
        <p:blipFill>
          <a:blip r:embed="rId5">
            <a:extLst>
              <a:ext uri="{28A0092B-C50C-407E-A947-70E740481C1C}">
                <a14:useLocalDpi xmlns:a14="http://schemas.microsoft.com/office/drawing/2010/main" val="0"/>
              </a:ext>
            </a:extLst>
          </a:blip>
          <a:srcRect/>
          <a:stretch>
            <a:fillRect/>
          </a:stretch>
        </p:blipFill>
        <p:spPr bwMode="auto">
          <a:xfrm>
            <a:off x="900113" y="47625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5" descr="Ahura Mazda palace of Darius Persepolis">
            <a:extLst>
              <a:ext uri="{FF2B5EF4-FFF2-40B4-BE49-F238E27FC236}">
                <a16:creationId xmlns:a16="http://schemas.microsoft.com/office/drawing/2014/main" id="{E9709CB9-6B8C-44CA-81EB-CFBED1419584}"/>
              </a:ext>
            </a:extLst>
          </p:cNvPr>
          <p:cNvPicPr>
            <a:picLocks noGrp="1" noChangeAspect="1" noChangeArrowheads="1"/>
          </p:cNvPicPr>
          <p:nvPr>
            <p:ph sz="half" idx="1"/>
          </p:nvPr>
        </p:nvPicPr>
        <p:blipFill>
          <a:blip r:embed="rId6">
            <a:extLst>
              <a:ext uri="{28A0092B-C50C-407E-A947-70E740481C1C}">
                <a14:useLocalDpi xmlns:a14="http://schemas.microsoft.com/office/drawing/2010/main" val="0"/>
              </a:ext>
            </a:extLst>
          </a:blip>
          <a:srcRect/>
          <a:stretch>
            <a:fillRect/>
          </a:stretch>
        </p:blipFill>
        <p:spPr>
          <a:xfrm>
            <a:off x="457200" y="2479675"/>
            <a:ext cx="4038600" cy="2767013"/>
          </a:xfrm>
          <a:noFill/>
        </p:spPr>
      </p:pic>
      <p:pic>
        <p:nvPicPr>
          <p:cNvPr id="11270" name="Picture 2">
            <a:extLst>
              <a:ext uri="{FF2B5EF4-FFF2-40B4-BE49-F238E27FC236}">
                <a16:creationId xmlns:a16="http://schemas.microsoft.com/office/drawing/2014/main" id="{B3855F10-08C4-4893-A99D-76DE0A40C93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4313" y="6000750"/>
            <a:ext cx="1643062"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1385"/>
                    </p:tgtEl>
                  </p:cond>
                </p:stCondLst>
                <p:endSync evt="end" delay="0">
                  <p:rtn val="all"/>
                </p:endSync>
                <p:childTnLst>
                  <p:par>
                    <p:cTn id="3" fill="hold" nodeType="clickPar">
                      <p:stCondLst>
                        <p:cond delay="0"/>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32071" fill="hold"/>
                                        <p:tgtEl>
                                          <p:spTgt spid="101385"/>
                                        </p:tgtEl>
                                      </p:cBhvr>
                                    </p:cmd>
                                  </p:childTnLst>
                                </p:cTn>
                              </p:par>
                            </p:childTnLst>
                          </p:cTn>
                        </p:par>
                      </p:childTnLst>
                    </p:cTn>
                  </p:par>
                </p:childTnLst>
              </p:cTn>
              <p:nextCondLst>
                <p:cond evt="onClick" delay="0">
                  <p:tgtEl>
                    <p:spTgt spid="101385"/>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10138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844F58C-BC79-4947-A367-C3C50BF1A8A2}"/>
              </a:ext>
            </a:extLst>
          </p:cNvPr>
          <p:cNvSpPr>
            <a:spLocks noGrp="1"/>
          </p:cNvSpPr>
          <p:nvPr>
            <p:ph type="title"/>
          </p:nvPr>
        </p:nvSpPr>
        <p:spPr/>
        <p:txBody>
          <a:bodyPr/>
          <a:lstStyle/>
          <a:p>
            <a:pPr eaLnBrk="1" hangingPunct="1"/>
            <a:r>
              <a:rPr lang="en-GB" altLang="en-US" sz="3200"/>
              <a:t>Images of Zoroaster. Below right a magus (?) 379 CE; below right modern image</a:t>
            </a:r>
          </a:p>
        </p:txBody>
      </p:sp>
      <p:sp>
        <p:nvSpPr>
          <p:cNvPr id="12291" name="Content Placeholder 2">
            <a:extLst>
              <a:ext uri="{FF2B5EF4-FFF2-40B4-BE49-F238E27FC236}">
                <a16:creationId xmlns:a16="http://schemas.microsoft.com/office/drawing/2014/main" id="{A9944F59-FAE3-4C8D-99F9-2A8D44B5C07B}"/>
              </a:ext>
            </a:extLst>
          </p:cNvPr>
          <p:cNvSpPr>
            <a:spLocks noGrp="1"/>
          </p:cNvSpPr>
          <p:nvPr>
            <p:ph idx="1"/>
          </p:nvPr>
        </p:nvSpPr>
        <p:spPr/>
        <p:txBody>
          <a:bodyPr/>
          <a:lstStyle/>
          <a:p>
            <a:pPr eaLnBrk="1" hangingPunct="1"/>
            <a:r>
              <a:rPr lang="en-GB" altLang="en-US" sz="1400"/>
              <a:t>‘Rock relief  sculpture at Taq-e Bostan, Iran showing investiture of Sasanian / Sassanian King Ardeshir II (379 CE).</a:t>
            </a:r>
            <a:br>
              <a:rPr lang="en-GB" altLang="en-US" sz="1400"/>
            </a:br>
            <a:r>
              <a:rPr lang="en-GB" altLang="en-US" sz="1400"/>
              <a:t>The identity of the figure standing to the far left with a radiant halo and holding a </a:t>
            </a:r>
            <a:r>
              <a:rPr lang="en-GB" altLang="en-US" sz="1400">
                <a:hlinkClick r:id="rId2"/>
              </a:rPr>
              <a:t>barsom </a:t>
            </a:r>
            <a:r>
              <a:rPr lang="en-GB" altLang="en-US" sz="1400"/>
              <a:t> is the subject of much speculation. It is in all likelihood the high priest of the magi presiding over the ceremony’.</a:t>
            </a:r>
            <a:br>
              <a:rPr lang="en-GB" altLang="en-US"/>
            </a:br>
            <a:r>
              <a:rPr lang="en-GB" altLang="en-US"/>
              <a:t> </a:t>
            </a:r>
            <a:r>
              <a:rPr lang="en-GB" altLang="en-US" sz="1200"/>
              <a:t>http://zoroaster-zarathushtra.blogspot.co.uk/2011/10/images-of-zarathushtra-zarathustra.html </a:t>
            </a:r>
            <a:endParaRPr lang="en-GB" altLang="en-US"/>
          </a:p>
          <a:p>
            <a:pPr eaLnBrk="1" hangingPunct="1"/>
            <a:endParaRPr lang="en-GB" altLang="en-US"/>
          </a:p>
        </p:txBody>
      </p:sp>
      <p:pic>
        <p:nvPicPr>
          <p:cNvPr id="12292" name="Picture 3" descr="Zoroaster taq-e_bostan_-_high-relief_of_ardeshir_ii_investiture.jpg">
            <a:extLst>
              <a:ext uri="{FF2B5EF4-FFF2-40B4-BE49-F238E27FC236}">
                <a16:creationId xmlns:a16="http://schemas.microsoft.com/office/drawing/2014/main" id="{CF87C183-1FB5-4852-885B-95630C95CB1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40250" y="3400425"/>
            <a:ext cx="63500" cy="5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4" descr="Zoroaster taq-e_bostan_-_high-relief_of_ardeshir_ii_investiture.jpg">
            <a:extLst>
              <a:ext uri="{FF2B5EF4-FFF2-40B4-BE49-F238E27FC236}">
                <a16:creationId xmlns:a16="http://schemas.microsoft.com/office/drawing/2014/main" id="{0A1172A1-C3DE-427F-BA17-B2CE0A36D31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85875" y="3143250"/>
            <a:ext cx="3413125" cy="3071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5" descr="Zoroaster staff 3.jpg">
            <a:extLst>
              <a:ext uri="{FF2B5EF4-FFF2-40B4-BE49-F238E27FC236}">
                <a16:creationId xmlns:a16="http://schemas.microsoft.com/office/drawing/2014/main" id="{B96F655E-6B7C-4AF2-BF48-20F36512D8D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857875" y="3000375"/>
            <a:ext cx="2717800" cy="406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D316A2C-AA5B-4C28-A406-C8A463091D3A}"/>
              </a:ext>
            </a:extLst>
          </p:cNvPr>
          <p:cNvSpPr>
            <a:spLocks noGrp="1" noChangeArrowheads="1"/>
          </p:cNvSpPr>
          <p:nvPr>
            <p:ph type="title"/>
          </p:nvPr>
        </p:nvSpPr>
        <p:spPr/>
        <p:txBody>
          <a:bodyPr/>
          <a:lstStyle/>
          <a:p>
            <a:pPr eaLnBrk="1" hangingPunct="1"/>
            <a:r>
              <a:rPr lang="en-GB" altLang="en-US"/>
              <a:t>Zoroastrian cosmology</a:t>
            </a:r>
            <a:endParaRPr lang="en-US" altLang="en-US"/>
          </a:p>
        </p:txBody>
      </p:sp>
      <p:sp>
        <p:nvSpPr>
          <p:cNvPr id="13315" name="Rectangle 3">
            <a:extLst>
              <a:ext uri="{FF2B5EF4-FFF2-40B4-BE49-F238E27FC236}">
                <a16:creationId xmlns:a16="http://schemas.microsoft.com/office/drawing/2014/main" id="{EFED8B29-6C75-4FF9-BBA0-2AE7B0CA32DA}"/>
              </a:ext>
            </a:extLst>
          </p:cNvPr>
          <p:cNvSpPr>
            <a:spLocks noGrp="1" noChangeArrowheads="1"/>
          </p:cNvSpPr>
          <p:nvPr>
            <p:ph sz="half" idx="1"/>
          </p:nvPr>
        </p:nvSpPr>
        <p:spPr/>
        <p:txBody>
          <a:bodyPr/>
          <a:lstStyle/>
          <a:p>
            <a:pPr eaLnBrk="1" hangingPunct="1">
              <a:lnSpc>
                <a:spcPct val="90000"/>
              </a:lnSpc>
            </a:pPr>
            <a:r>
              <a:rPr lang="en-GB" altLang="en-US" sz="2400" i="1"/>
              <a:t>And the creator Ohrmazd entrusted all the good things which are in this creation to Mihr [Mithra] and the Moon and the twelve Signs of the Zodiac which are called by the Religion the twelve commanders</a:t>
            </a:r>
            <a:r>
              <a:rPr lang="en-GB" altLang="en-US" sz="2400"/>
              <a:t>.</a:t>
            </a:r>
            <a:r>
              <a:rPr lang="en-GB" altLang="en-US" sz="2400">
                <a:hlinkClick r:id="" action="ppaction://noaction"/>
              </a:rPr>
              <a:t>[1]</a:t>
            </a:r>
            <a:endParaRPr lang="en-US" altLang="en-US" sz="2400"/>
          </a:p>
          <a:p>
            <a:pPr eaLnBrk="1" hangingPunct="1">
              <a:lnSpc>
                <a:spcPct val="90000"/>
              </a:lnSpc>
            </a:pPr>
            <a:br>
              <a:rPr lang="en-US" altLang="en-US" sz="1800"/>
            </a:br>
            <a:r>
              <a:rPr lang="en-GB" altLang="en-US" sz="1800">
                <a:hlinkClick r:id="" action="ppaction://noaction"/>
              </a:rPr>
              <a:t>[1]</a:t>
            </a:r>
            <a:r>
              <a:rPr lang="en-GB" altLang="en-US" sz="1800"/>
              <a:t> Extract from chapter 12 of the Zoroastrian text, the </a:t>
            </a:r>
            <a:r>
              <a:rPr lang="en-GB" altLang="en-US" sz="1800" i="1"/>
              <a:t>Mēnōk I Xrat</a:t>
            </a:r>
            <a:r>
              <a:rPr lang="en-GB" altLang="en-US" sz="1800"/>
              <a:t>, in </a:t>
            </a:r>
            <a:r>
              <a:rPr lang="en-US" altLang="en-US" sz="1800"/>
              <a:t>Zaehner, Richard Charles, </a:t>
            </a:r>
            <a:r>
              <a:rPr lang="en-US" altLang="en-US" sz="1800" i="1"/>
              <a:t>Zurvan: a Zoroastrian Dilemma</a:t>
            </a:r>
            <a:r>
              <a:rPr lang="en-US" altLang="en-US" sz="1800"/>
              <a:t>. Oxford: Clarendon Press, 1955, p. 400.</a:t>
            </a:r>
          </a:p>
        </p:txBody>
      </p:sp>
      <p:sp>
        <p:nvSpPr>
          <p:cNvPr id="13316" name="Content Placeholder 5">
            <a:extLst>
              <a:ext uri="{FF2B5EF4-FFF2-40B4-BE49-F238E27FC236}">
                <a16:creationId xmlns:a16="http://schemas.microsoft.com/office/drawing/2014/main" id="{4391B826-40DE-4581-977A-E7DAFE2935B4}"/>
              </a:ext>
            </a:extLst>
          </p:cNvPr>
          <p:cNvSpPr>
            <a:spLocks noGrp="1"/>
          </p:cNvSpPr>
          <p:nvPr>
            <p:ph sz="half" idx="2"/>
          </p:nvPr>
        </p:nvSpPr>
        <p:spPr/>
        <p:txBody>
          <a:bodyPr/>
          <a:lstStyle/>
          <a:p>
            <a:pPr eaLnBrk="1" hangingPunct="1"/>
            <a:r>
              <a:rPr lang="en-GB" altLang="en-US"/>
              <a:t>Zurvanism: deified time</a:t>
            </a:r>
          </a:p>
          <a:p>
            <a:pPr eaLnBrk="1" hangingPunct="1"/>
            <a:endParaRPr lang="en-GB" altLang="en-US"/>
          </a:p>
        </p:txBody>
      </p:sp>
      <p:pic>
        <p:nvPicPr>
          <p:cNvPr id="13317" name="Picture 5" descr="Zurvan">
            <a:extLst>
              <a:ext uri="{FF2B5EF4-FFF2-40B4-BE49-F238E27FC236}">
                <a16:creationId xmlns:a16="http://schemas.microsoft.com/office/drawing/2014/main" id="{627BDFD7-0E8C-4699-AB04-8210B16147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86438" y="2357438"/>
            <a:ext cx="2287587" cy="402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7D0A533-0645-476B-A454-F9D1180A255D}"/>
              </a:ext>
            </a:extLst>
          </p:cNvPr>
          <p:cNvSpPr>
            <a:spLocks noGrp="1"/>
          </p:cNvSpPr>
          <p:nvPr>
            <p:ph type="title"/>
          </p:nvPr>
        </p:nvSpPr>
        <p:spPr/>
        <p:txBody>
          <a:bodyPr/>
          <a:lstStyle/>
          <a:p>
            <a:pPr eaLnBrk="1" hangingPunct="1"/>
            <a:r>
              <a:rPr lang="en-GB" altLang="en-US" sz="2400"/>
              <a:t>Darkness and Light in Astrology. Dead Sea Scrolls (1</a:t>
            </a:r>
            <a:r>
              <a:rPr lang="en-GB" altLang="en-US" sz="2400" baseline="30000"/>
              <a:t>st</a:t>
            </a:r>
            <a:r>
              <a:rPr lang="en-GB" altLang="en-US" sz="2400"/>
              <a:t> c CE?) ‘The Horoscope of the Messiah’</a:t>
            </a:r>
            <a:endParaRPr lang="en-US" altLang="en-US" sz="2400"/>
          </a:p>
        </p:txBody>
      </p:sp>
      <p:sp>
        <p:nvSpPr>
          <p:cNvPr id="14339" name="Content Placeholder 2">
            <a:extLst>
              <a:ext uri="{FF2B5EF4-FFF2-40B4-BE49-F238E27FC236}">
                <a16:creationId xmlns:a16="http://schemas.microsoft.com/office/drawing/2014/main" id="{9AEDFE6B-C38D-4434-A3A8-5F5FF64BB49C}"/>
              </a:ext>
            </a:extLst>
          </p:cNvPr>
          <p:cNvSpPr>
            <a:spLocks noGrp="1"/>
          </p:cNvSpPr>
          <p:nvPr>
            <p:ph idx="1"/>
          </p:nvPr>
        </p:nvSpPr>
        <p:spPr/>
        <p:txBody>
          <a:bodyPr/>
          <a:lstStyle/>
          <a:p>
            <a:pPr eaLnBrk="1" hangingPunct="1"/>
            <a:r>
              <a:rPr lang="en-GB" altLang="en-US" sz="1600" b="1"/>
              <a:t>4Q186 1&amp;2.</a:t>
            </a:r>
            <a:endParaRPr lang="en-US" altLang="en-US" sz="1600"/>
          </a:p>
          <a:p>
            <a:pPr eaLnBrk="1" hangingPunct="1"/>
            <a:r>
              <a:rPr lang="en-GB" altLang="en-US" sz="1600"/>
              <a:t>Deal partly with physical appearance and partly with spiritual condition. For example, 4Q186 (2):</a:t>
            </a:r>
            <a:endParaRPr lang="en-US" altLang="en-US" sz="1600"/>
          </a:p>
          <a:p>
            <a:pPr eaLnBrk="1" hangingPunct="1"/>
            <a:r>
              <a:rPr lang="en-GB" altLang="en-US" sz="1600"/>
              <a:t> 'His eyes are black and glowing. His beard is…and it is…His voice is gentle. His teeth are fine and well aligned….His spirit consists of eight (parts) [in the House of Light, of] the second Column, and one [in the House of Darkness. And this is] his birthday on which he (is to be/was) born:…And his animal is…'</a:t>
            </a:r>
            <a:endParaRPr lang="en-US" altLang="en-US" sz="1600"/>
          </a:p>
          <a:p>
            <a:pPr eaLnBrk="1" hangingPunct="1"/>
            <a:r>
              <a:rPr lang="en-GB" altLang="en-US" sz="1600"/>
              <a:t> Of astrological references we find just, ‘this is his birthday on which he (is to be/was? Born: on the foot of the Bull’.</a:t>
            </a:r>
          </a:p>
          <a:p>
            <a:pPr eaLnBrk="1" hangingPunct="1">
              <a:buFont typeface="Arial" panose="020B0604020202020204" pitchFamily="34" charset="0"/>
              <a:buNone/>
            </a:pPr>
            <a:r>
              <a:rPr lang="en-GB" altLang="en-US" sz="1200"/>
              <a:t>Vermes. G., </a:t>
            </a:r>
            <a:r>
              <a:rPr lang="en-GB" altLang="en-US" sz="1200" i="1"/>
              <a:t>The Dead Sea Scrolls in English</a:t>
            </a:r>
            <a:r>
              <a:rPr lang="en-GB" altLang="en-US" sz="1200"/>
              <a:t>, Harmondsworth, Middlesex: Pelican 1962, pp. 268-270; Wise, Michael, Martin Abegg and Edward Cook, </a:t>
            </a:r>
            <a:r>
              <a:rPr lang="en-GB" altLang="en-US" sz="1200" i="1"/>
              <a:t>Dead Sea Scrolls</a:t>
            </a:r>
            <a:r>
              <a:rPr lang="en-GB" altLang="en-US" sz="1200"/>
              <a:t>, London: Harper Collins 1996, p. 456;  4Q186 (1) in Vermes. G., </a:t>
            </a:r>
            <a:r>
              <a:rPr lang="en-GB" altLang="en-US" sz="1200" i="1"/>
              <a:t>The Dead Sea Scrolls in English</a:t>
            </a:r>
            <a:r>
              <a:rPr lang="en-GB" altLang="en-US" sz="1200"/>
              <a:t>, Harmondsworth, Middlesex: Pelican 1962, p. 270; See also Martinez, Florentino Garcia, </a:t>
            </a:r>
            <a:r>
              <a:rPr lang="en-GB" altLang="en-US" sz="1200" i="1"/>
              <a:t>The Dead Sea Scrolls Translated: The Qumran Texts in English</a:t>
            </a:r>
            <a:r>
              <a:rPr lang="en-GB" altLang="en-US" sz="1200"/>
              <a:t>, Leiden, New York and Cologne: E.J.Brill, 1994, p. 456.</a:t>
            </a:r>
          </a:p>
          <a:p>
            <a:pPr eaLnBrk="1" hangingPunct="1">
              <a:buFont typeface="Arial" panose="020B0604020202020204" pitchFamily="34" charset="0"/>
              <a:buNone/>
            </a:pPr>
            <a:endParaRPr lang="en-GB" altLang="en-US" sz="1200"/>
          </a:p>
          <a:p>
            <a:pPr eaLnBrk="1" hangingPunct="1">
              <a:buFont typeface="Arial" panose="020B0604020202020204" pitchFamily="34" charset="0"/>
              <a:buNone/>
            </a:pPr>
            <a:r>
              <a:rPr lang="en-GB" altLang="en-US" sz="2800"/>
              <a:t>Is this evidence for an astrology of light and dark in Jewish astrology?</a:t>
            </a:r>
            <a:endParaRPr lang="en-US" altLang="en-US" sz="2800"/>
          </a:p>
          <a:p>
            <a:pPr eaLnBrk="1" hangingPunct="1"/>
            <a:endParaRPr lang="en-US" altLang="en-US"/>
          </a:p>
        </p:txBody>
      </p:sp>
      <p:pic>
        <p:nvPicPr>
          <p:cNvPr id="14340" name="Picture 2">
            <a:extLst>
              <a:ext uri="{FF2B5EF4-FFF2-40B4-BE49-F238E27FC236}">
                <a16:creationId xmlns:a16="http://schemas.microsoft.com/office/drawing/2014/main" id="{DF50E3DD-DD77-4119-8E29-288D0E4437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86625" y="6072188"/>
            <a:ext cx="1498600" cy="617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1" name="Picture 4" descr="Zodiac beit-alpha-synagogue.jpeg">
            <a:extLst>
              <a:ext uri="{FF2B5EF4-FFF2-40B4-BE49-F238E27FC236}">
                <a16:creationId xmlns:a16="http://schemas.microsoft.com/office/drawing/2014/main" id="{C5AE9BED-5B1B-45D8-A864-A062FABBCCB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4313" y="5929313"/>
            <a:ext cx="1000125" cy="75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318DF446-C67F-42CB-B68F-D549C21E0142}"/>
              </a:ext>
            </a:extLst>
          </p:cNvPr>
          <p:cNvSpPr>
            <a:spLocks noGrp="1" noChangeArrowheads="1"/>
          </p:cNvSpPr>
          <p:nvPr>
            <p:ph type="title"/>
          </p:nvPr>
        </p:nvSpPr>
        <p:spPr/>
        <p:txBody>
          <a:bodyPr/>
          <a:lstStyle/>
          <a:p>
            <a:pPr eaLnBrk="1" hangingPunct="1"/>
            <a:r>
              <a:rPr lang="en-GB" altLang="en-US"/>
              <a:t>History and the Jupiter-Saturn Cycle</a:t>
            </a:r>
          </a:p>
        </p:txBody>
      </p:sp>
      <p:sp>
        <p:nvSpPr>
          <p:cNvPr id="108547" name="Rectangle 3">
            <a:extLst>
              <a:ext uri="{FF2B5EF4-FFF2-40B4-BE49-F238E27FC236}">
                <a16:creationId xmlns:a16="http://schemas.microsoft.com/office/drawing/2014/main" id="{50E3BB03-A1B9-46D9-BB9A-AE0594DB0582}"/>
              </a:ext>
            </a:extLst>
          </p:cNvPr>
          <p:cNvSpPr>
            <a:spLocks noGrp="1" noChangeArrowheads="1"/>
          </p:cNvSpPr>
          <p:nvPr>
            <p:ph sz="half" idx="1"/>
          </p:nvPr>
        </p:nvSpPr>
        <p:spPr/>
        <p:txBody>
          <a:bodyPr rtlCol="0">
            <a:normAutofit fontScale="77500" lnSpcReduction="20000"/>
          </a:bodyPr>
          <a:lstStyle/>
          <a:p>
            <a:pPr eaLnBrk="1" fontAlgn="auto" hangingPunct="1">
              <a:lnSpc>
                <a:spcPct val="90000"/>
              </a:lnSpc>
              <a:spcAft>
                <a:spcPts val="0"/>
              </a:spcAft>
              <a:defRPr/>
            </a:pPr>
            <a:r>
              <a:rPr lang="en-GB" dirty="0"/>
              <a:t>Form a conjunction every 20 years</a:t>
            </a:r>
          </a:p>
          <a:p>
            <a:pPr eaLnBrk="1" fontAlgn="auto" hangingPunct="1">
              <a:lnSpc>
                <a:spcPct val="90000"/>
              </a:lnSpc>
              <a:spcAft>
                <a:spcPts val="0"/>
              </a:spcAft>
              <a:defRPr/>
            </a:pPr>
            <a:r>
              <a:rPr lang="en-GB" dirty="0"/>
              <a:t>The sequence of conjunctions moves through the zodiac in a pattern</a:t>
            </a:r>
          </a:p>
          <a:p>
            <a:pPr eaLnBrk="1" fontAlgn="auto" hangingPunct="1">
              <a:lnSpc>
                <a:spcPct val="90000"/>
              </a:lnSpc>
              <a:spcAft>
                <a:spcPts val="0"/>
              </a:spcAft>
              <a:defRPr/>
            </a:pPr>
            <a:r>
              <a:rPr lang="en-GB" dirty="0"/>
              <a:t>Every 240 years, on average, the sequence enters a new ‘</a:t>
            </a:r>
            <a:r>
              <a:rPr lang="en-GB" dirty="0" err="1"/>
              <a:t>triplicity</a:t>
            </a:r>
            <a:r>
              <a:rPr lang="en-GB" dirty="0"/>
              <a:t>’ (Aries-Leo-Sagittarius; Taurus, Virgo, Capricorn; Gemini, Libra, Aquarius; Cancer, Pisces, Scorpio).</a:t>
            </a:r>
          </a:p>
          <a:p>
            <a:pPr eaLnBrk="1" fontAlgn="auto" hangingPunct="1">
              <a:lnSpc>
                <a:spcPct val="90000"/>
              </a:lnSpc>
              <a:spcAft>
                <a:spcPts val="0"/>
              </a:spcAft>
              <a:defRPr/>
            </a:pPr>
            <a:r>
              <a:rPr lang="en-GB" dirty="0"/>
              <a:t>The entire sequence is therefore said to take 960 years</a:t>
            </a:r>
          </a:p>
          <a:p>
            <a:pPr eaLnBrk="1" fontAlgn="auto" hangingPunct="1">
              <a:lnSpc>
                <a:spcPct val="90000"/>
              </a:lnSpc>
              <a:spcAft>
                <a:spcPts val="0"/>
              </a:spcAft>
              <a:defRPr/>
            </a:pPr>
            <a:r>
              <a:rPr lang="en-GB" dirty="0"/>
              <a:t>The actual figure is closer to 800 years</a:t>
            </a:r>
          </a:p>
        </p:txBody>
      </p:sp>
      <p:sp>
        <p:nvSpPr>
          <p:cNvPr id="15364" name="Content Placeholder 3">
            <a:extLst>
              <a:ext uri="{FF2B5EF4-FFF2-40B4-BE49-F238E27FC236}">
                <a16:creationId xmlns:a16="http://schemas.microsoft.com/office/drawing/2014/main" id="{C72B3BF9-0B1F-45B8-A4E3-C3F318197505}"/>
              </a:ext>
            </a:extLst>
          </p:cNvPr>
          <p:cNvSpPr>
            <a:spLocks noGrp="1"/>
          </p:cNvSpPr>
          <p:nvPr>
            <p:ph sz="half" idx="2"/>
          </p:nvPr>
        </p:nvSpPr>
        <p:spPr/>
        <p:txBody>
          <a:bodyPr/>
          <a:lstStyle/>
          <a:p>
            <a:pPr eaLnBrk="1" hangingPunct="1">
              <a:lnSpc>
                <a:spcPct val="80000"/>
              </a:lnSpc>
            </a:pPr>
            <a:r>
              <a:rPr lang="en-GB" altLang="en-US" sz="1800"/>
              <a:t>In Zoroastrian (Persian) religion history was divided into 1000 year phases.</a:t>
            </a:r>
          </a:p>
          <a:p>
            <a:pPr eaLnBrk="1" hangingPunct="1">
              <a:lnSpc>
                <a:spcPct val="80000"/>
              </a:lnSpc>
            </a:pPr>
            <a:r>
              <a:rPr lang="en-GB" altLang="en-US" sz="1800"/>
              <a:t>Each phase was ushered in by a new prophet.</a:t>
            </a:r>
          </a:p>
          <a:p>
            <a:pPr eaLnBrk="1" hangingPunct="1">
              <a:lnSpc>
                <a:spcPct val="80000"/>
              </a:lnSpc>
            </a:pPr>
            <a:r>
              <a:rPr lang="en-GB" altLang="en-US" sz="1800"/>
              <a:t>In the first centuries CE Persian astrologers noticed that this was almost the same period as the total period of Jupiter-Saturn Conjunctions.</a:t>
            </a:r>
          </a:p>
          <a:p>
            <a:pPr eaLnBrk="1" hangingPunct="1">
              <a:lnSpc>
                <a:spcPct val="80000"/>
              </a:lnSpc>
            </a:pPr>
            <a:r>
              <a:rPr lang="en-GB" altLang="en-US" sz="1800"/>
              <a:t>The original Persian work is lost but survives in the writing of - </a:t>
            </a:r>
          </a:p>
          <a:p>
            <a:pPr eaLnBrk="1" hangingPunct="1">
              <a:lnSpc>
                <a:spcPct val="80000"/>
              </a:lnSpc>
            </a:pPr>
            <a:r>
              <a:rPr lang="en-GB" altLang="en-US" sz="1800"/>
              <a:t>Masha’allah and Abu Mashar 8</a:t>
            </a:r>
            <a:r>
              <a:rPr lang="en-GB" altLang="en-US" sz="1800" baseline="30000"/>
              <a:t>th</a:t>
            </a:r>
            <a:r>
              <a:rPr lang="en-GB" altLang="en-US" sz="1800"/>
              <a:t>-9</a:t>
            </a:r>
            <a:r>
              <a:rPr lang="en-GB" altLang="en-US" sz="1800" baseline="30000"/>
              <a:t>th</a:t>
            </a:r>
            <a:r>
              <a:rPr lang="en-GB" altLang="en-US" sz="1800"/>
              <a:t> centuries</a:t>
            </a:r>
          </a:p>
          <a:p>
            <a:pPr eaLnBrk="1" hangingPunct="1">
              <a:lnSpc>
                <a:spcPct val="80000"/>
              </a:lnSpc>
            </a:pPr>
            <a:r>
              <a:rPr lang="en-GB" altLang="en-US" sz="1800"/>
              <a:t>This theory was adopted in Medieval Europe in the 12</a:t>
            </a:r>
            <a:r>
              <a:rPr lang="en-GB" altLang="en-US" sz="1800" baseline="30000"/>
              <a:t>th</a:t>
            </a:r>
            <a:r>
              <a:rPr lang="en-GB" altLang="en-US" sz="1800"/>
              <a:t> c</a:t>
            </a:r>
          </a:p>
          <a:p>
            <a:pPr eaLnBrk="1" hangingPunct="1"/>
            <a:r>
              <a:rPr lang="en-GB" altLang="en-US" sz="1200"/>
              <a:t>Table for Jupiter-Saturn conjunctions</a:t>
            </a:r>
          </a:p>
          <a:p>
            <a:pPr eaLnBrk="1" hangingPunct="1"/>
            <a:r>
              <a:rPr lang="en-US" altLang="en-US" sz="1200"/>
              <a:t>http://www.astropro.com/features/tables/geo/ju-sa/ju000sa.html</a:t>
            </a:r>
          </a:p>
          <a:p>
            <a:pPr eaLnBrk="1" hangingPunct="1"/>
            <a:endParaRPr lang="en-GB" altLang="en-US"/>
          </a:p>
        </p:txBody>
      </p:sp>
      <p:pic>
        <p:nvPicPr>
          <p:cNvPr id="15365" name="Picture 2">
            <a:extLst>
              <a:ext uri="{FF2B5EF4-FFF2-40B4-BE49-F238E27FC236}">
                <a16:creationId xmlns:a16="http://schemas.microsoft.com/office/drawing/2014/main" id="{51053684-DAAB-489C-A79A-55EB519718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750" y="6181725"/>
            <a:ext cx="1643063"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EF4DE8D3-A1B5-4614-8D4F-2C8E7F6EF2B2}"/>
              </a:ext>
            </a:extLst>
          </p:cNvPr>
          <p:cNvSpPr>
            <a:spLocks noGrp="1"/>
          </p:cNvSpPr>
          <p:nvPr>
            <p:ph type="title"/>
          </p:nvPr>
        </p:nvSpPr>
        <p:spPr/>
        <p:txBody>
          <a:bodyPr/>
          <a:lstStyle/>
          <a:p>
            <a:r>
              <a:rPr lang="en-GB" altLang="en-US">
                <a:latin typeface="Cambria" panose="02040503050406030204" pitchFamily="18" charset="0"/>
              </a:rPr>
              <a:t>Theory: planetary cycles</a:t>
            </a:r>
          </a:p>
        </p:txBody>
      </p:sp>
      <p:sp>
        <p:nvSpPr>
          <p:cNvPr id="16387" name="Content Placeholder 2">
            <a:extLst>
              <a:ext uri="{FF2B5EF4-FFF2-40B4-BE49-F238E27FC236}">
                <a16:creationId xmlns:a16="http://schemas.microsoft.com/office/drawing/2014/main" id="{AF3A1779-5ADA-4E9D-8050-CED279CDC457}"/>
              </a:ext>
            </a:extLst>
          </p:cNvPr>
          <p:cNvSpPr>
            <a:spLocks noGrp="1"/>
          </p:cNvSpPr>
          <p:nvPr>
            <p:ph idx="1"/>
          </p:nvPr>
        </p:nvSpPr>
        <p:spPr/>
        <p:txBody>
          <a:bodyPr/>
          <a:lstStyle/>
          <a:p>
            <a:r>
              <a:rPr lang="en-GB" altLang="en-US" i="1">
                <a:latin typeface="Cambria" panose="02040503050406030204" pitchFamily="18" charset="0"/>
              </a:rPr>
              <a:t>‘</a:t>
            </a:r>
            <a:r>
              <a:rPr lang="en-GB" altLang="en-US" sz="2200" i="1">
                <a:latin typeface="Cambria" panose="02040503050406030204" pitchFamily="18" charset="0"/>
              </a:rPr>
              <a:t>Masha’allah said, know that the greatest things, and those to be marvelled at, </a:t>
            </a:r>
            <a:r>
              <a:rPr lang="en-GB" altLang="en-US" sz="2200" b="1" i="1">
                <a:latin typeface="Cambria" panose="02040503050406030204" pitchFamily="18" charset="0"/>
              </a:rPr>
              <a:t>happen from the conjunction of the superior planets. And this comes to be on account of the slowness of their motion. </a:t>
            </a:r>
            <a:r>
              <a:rPr lang="en-GB" altLang="en-US" sz="2200" i="1">
                <a:latin typeface="Cambria" panose="02040503050406030204" pitchFamily="18" charset="0"/>
              </a:rPr>
              <a:t>And if these three were joined in one bound or face, and the sun aspected them, they will signify the destruction of sects and kingdoms, and the changing of them (and)…prophecies’.</a:t>
            </a:r>
          </a:p>
          <a:p>
            <a:r>
              <a:rPr lang="en-GB" altLang="en-US" sz="2200">
                <a:latin typeface="Cambria" panose="02040503050406030204" pitchFamily="18" charset="0"/>
              </a:rPr>
              <a:t>Masha'allah, ‘On the Roots of Revolutions’, in </a:t>
            </a:r>
            <a:r>
              <a:rPr lang="en-US" altLang="en-US" sz="2200">
                <a:latin typeface="Cambria" panose="02040503050406030204" pitchFamily="18" charset="0"/>
              </a:rPr>
              <a:t>Sahl and Masha’allah, </a:t>
            </a:r>
            <a:r>
              <a:rPr lang="en-US" altLang="en-US" sz="2200" i="1">
                <a:latin typeface="Cambria" panose="02040503050406030204" pitchFamily="18" charset="0"/>
              </a:rPr>
              <a:t>Works</a:t>
            </a:r>
            <a:r>
              <a:rPr lang="en-US" altLang="en-US" sz="2200">
                <a:latin typeface="Cambria" panose="02040503050406030204" pitchFamily="18" charset="0"/>
              </a:rPr>
              <a:t>, </a:t>
            </a:r>
            <a:r>
              <a:rPr lang="en-GB" altLang="en-US" sz="2200">
                <a:latin typeface="Cambria" panose="02040503050406030204" pitchFamily="18" charset="0"/>
              </a:rPr>
              <a:t>trans. </a:t>
            </a:r>
            <a:r>
              <a:rPr lang="en-US" altLang="en-US" sz="2200">
                <a:latin typeface="Cambria" panose="02040503050406030204" pitchFamily="18" charset="0"/>
              </a:rPr>
              <a:t>Benjamin Dykes, Golden Valley, NM: Cazimi Press, 2008, pp. 299-314 (chap 9, – 305-6</a:t>
            </a:r>
            <a:r>
              <a:rPr lang="en-US" altLang="en-US" sz="2200"/>
              <a:t>). </a:t>
            </a:r>
            <a:endParaRPr lang="en-GB" altLang="en-US" sz="2200"/>
          </a:p>
          <a:p>
            <a:r>
              <a:rPr lang="en-GB" altLang="en-US" sz="2200">
                <a:latin typeface="Cambria" panose="02040503050406030204" pitchFamily="18" charset="0"/>
              </a:rPr>
              <a:t>Persian, Jewish, lived 740-815 CE</a:t>
            </a:r>
          </a:p>
        </p:txBody>
      </p:sp>
      <p:pic>
        <p:nvPicPr>
          <p:cNvPr id="16388" name="Picture 3" descr="Masha'allah.jpg">
            <a:extLst>
              <a:ext uri="{FF2B5EF4-FFF2-40B4-BE49-F238E27FC236}">
                <a16:creationId xmlns:a16="http://schemas.microsoft.com/office/drawing/2014/main" id="{E3BD7A05-8D58-4182-A9B5-7AB80DF12B5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723188" y="4648200"/>
            <a:ext cx="1420812"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09EFE4A-3290-4DA3-AB85-C01BF5537744}"/>
              </a:ext>
            </a:extLst>
          </p:cNvPr>
          <p:cNvSpPr>
            <a:spLocks noGrp="1" noChangeArrowheads="1"/>
          </p:cNvSpPr>
          <p:nvPr>
            <p:ph type="title"/>
          </p:nvPr>
        </p:nvSpPr>
        <p:spPr/>
        <p:txBody>
          <a:bodyPr/>
          <a:lstStyle/>
          <a:p>
            <a:pPr eaLnBrk="1" hangingPunct="1"/>
            <a:r>
              <a:rPr lang="en-GB" altLang="en-US">
                <a:latin typeface="Cambria" panose="02040503050406030204" pitchFamily="18" charset="0"/>
              </a:rPr>
              <a:t>Jupiter and Saturn</a:t>
            </a:r>
          </a:p>
        </p:txBody>
      </p:sp>
      <p:sp>
        <p:nvSpPr>
          <p:cNvPr id="17411" name="Rectangle 3">
            <a:extLst>
              <a:ext uri="{FF2B5EF4-FFF2-40B4-BE49-F238E27FC236}">
                <a16:creationId xmlns:a16="http://schemas.microsoft.com/office/drawing/2014/main" id="{DED3D687-4EEA-4276-8C72-BA66C7FB924A}"/>
              </a:ext>
            </a:extLst>
          </p:cNvPr>
          <p:cNvSpPr>
            <a:spLocks noGrp="1" noChangeArrowheads="1"/>
          </p:cNvSpPr>
          <p:nvPr>
            <p:ph type="body" idx="1"/>
          </p:nvPr>
        </p:nvSpPr>
        <p:spPr/>
        <p:txBody>
          <a:bodyPr/>
          <a:lstStyle/>
          <a:p>
            <a:pPr eaLnBrk="1" hangingPunct="1">
              <a:lnSpc>
                <a:spcPct val="90000"/>
              </a:lnSpc>
              <a:buFont typeface="Arial" panose="020B0604020202020204" pitchFamily="34" charset="0"/>
              <a:buNone/>
            </a:pPr>
            <a:r>
              <a:rPr lang="en-GB" altLang="en-US" sz="2800">
                <a:latin typeface="Cambria" panose="02040503050406030204" pitchFamily="18" charset="0"/>
              </a:rPr>
              <a:t>Form a conjunction every 20 years</a:t>
            </a:r>
          </a:p>
          <a:p>
            <a:pPr eaLnBrk="1" hangingPunct="1">
              <a:lnSpc>
                <a:spcPct val="90000"/>
              </a:lnSpc>
              <a:buFont typeface="Arial" panose="020B0604020202020204" pitchFamily="34" charset="0"/>
              <a:buNone/>
            </a:pPr>
            <a:r>
              <a:rPr lang="en-GB" altLang="en-US" sz="2800">
                <a:latin typeface="Cambria" panose="02040503050406030204" pitchFamily="18" charset="0"/>
              </a:rPr>
              <a:t>The sequence of conjunctions moves through the zodiac in a pattern</a:t>
            </a:r>
          </a:p>
          <a:p>
            <a:pPr eaLnBrk="1" hangingPunct="1">
              <a:lnSpc>
                <a:spcPct val="90000"/>
              </a:lnSpc>
              <a:buFont typeface="Arial" panose="020B0604020202020204" pitchFamily="34" charset="0"/>
              <a:buNone/>
            </a:pPr>
            <a:r>
              <a:rPr lang="en-GB" altLang="en-US" sz="2800">
                <a:latin typeface="Cambria" panose="02040503050406030204" pitchFamily="18" charset="0"/>
              </a:rPr>
              <a:t>Every 240 years, on average, the sequence enters a new ‘triplicity’ (Aries-Leo-Sagittarius; Taurus, Virgo, Capricorn; Gemini, Libra, Aquarius; Cancer, Pisces, Scorpio).</a:t>
            </a:r>
          </a:p>
          <a:p>
            <a:pPr eaLnBrk="1" hangingPunct="1">
              <a:lnSpc>
                <a:spcPct val="90000"/>
              </a:lnSpc>
              <a:buFont typeface="Arial" panose="020B0604020202020204" pitchFamily="34" charset="0"/>
              <a:buNone/>
            </a:pPr>
            <a:r>
              <a:rPr lang="en-GB" altLang="en-US" sz="2800">
                <a:latin typeface="Cambria" panose="02040503050406030204" pitchFamily="18" charset="0"/>
              </a:rPr>
              <a:t>The shift from one triplicity – or element into another – is a Grand Mutation</a:t>
            </a:r>
          </a:p>
          <a:p>
            <a:pPr eaLnBrk="1" hangingPunct="1">
              <a:lnSpc>
                <a:spcPct val="90000"/>
              </a:lnSpc>
              <a:buFont typeface="Arial" panose="020B0604020202020204" pitchFamily="34" charset="0"/>
              <a:buNone/>
            </a:pPr>
            <a:r>
              <a:rPr lang="en-GB" altLang="en-US" sz="2800">
                <a:latin typeface="Cambria" panose="02040503050406030204" pitchFamily="18" charset="0"/>
              </a:rPr>
              <a:t>The entire sequence takes 960 years</a:t>
            </a:r>
          </a:p>
          <a:p>
            <a:pPr eaLnBrk="1" hangingPunct="1">
              <a:lnSpc>
                <a:spcPct val="90000"/>
              </a:lnSpc>
              <a:buFont typeface="Arial" panose="020B0604020202020204" pitchFamily="34" charset="0"/>
              <a:buNone/>
            </a:pPr>
            <a:endParaRPr lang="en-GB" altLang="en-US" sz="2800">
              <a:latin typeface="Cambria" panose="02040503050406030204" pitchFamily="18" charset="0"/>
            </a:endParaRPr>
          </a:p>
        </p:txBody>
      </p:sp>
      <p:pic>
        <p:nvPicPr>
          <p:cNvPr id="17412" name="Content Placeholder 3" descr="Kepler Jupiter Saturn 10.jpeg">
            <a:extLst>
              <a:ext uri="{FF2B5EF4-FFF2-40B4-BE49-F238E27FC236}">
                <a16:creationId xmlns:a16="http://schemas.microsoft.com/office/drawing/2014/main" id="{B4866844-4ED3-415F-8E52-AC665211A2C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534150" y="5124450"/>
            <a:ext cx="2609850" cy="173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3AA7D0C1-3C2C-4F3A-B0B9-4704C7E1FE6F}"/>
              </a:ext>
            </a:extLst>
          </p:cNvPr>
          <p:cNvSpPr>
            <a:spLocks noGrp="1"/>
          </p:cNvSpPr>
          <p:nvPr>
            <p:ph type="title"/>
          </p:nvPr>
        </p:nvSpPr>
        <p:spPr/>
        <p:txBody>
          <a:bodyPr/>
          <a:lstStyle/>
          <a:p>
            <a:r>
              <a:rPr lang="en-GB" altLang="en-US"/>
              <a:t>Theory: planetary cycles</a:t>
            </a:r>
          </a:p>
        </p:txBody>
      </p:sp>
      <p:sp>
        <p:nvSpPr>
          <p:cNvPr id="3" name="Content Placeholder 2">
            <a:extLst>
              <a:ext uri="{FF2B5EF4-FFF2-40B4-BE49-F238E27FC236}">
                <a16:creationId xmlns:a16="http://schemas.microsoft.com/office/drawing/2014/main" id="{CE550AD3-66E8-4044-9DCE-EED5482986D4}"/>
              </a:ext>
            </a:extLst>
          </p:cNvPr>
          <p:cNvSpPr>
            <a:spLocks noGrp="1"/>
          </p:cNvSpPr>
          <p:nvPr>
            <p:ph idx="1"/>
          </p:nvPr>
        </p:nvSpPr>
        <p:spPr/>
        <p:txBody>
          <a:bodyPr>
            <a:normAutofit fontScale="62500" lnSpcReduction="20000"/>
          </a:bodyPr>
          <a:lstStyle/>
          <a:p>
            <a:pPr>
              <a:buFont typeface="Arial" charset="0"/>
              <a:buChar char="•"/>
              <a:defRPr/>
            </a:pPr>
            <a:r>
              <a:rPr lang="en-GB" i="1" dirty="0">
                <a:latin typeface="Cambria" pitchFamily="18" charset="0"/>
              </a:rPr>
              <a:t>‘Of natural movements, one is round the middle, to which corresponds the movement of the three superior planets, to whom belongs the indication of things which last a long time; another is from the middle, to which corresponds the movement of the greater luminary, which indicates powerful kings; another is to the middle, to which corresponds the movement of the three inferior planets, to whom belongs the indication of things which last a lesser time. </a:t>
            </a:r>
            <a:r>
              <a:rPr lang="en-GB" b="1" i="1" dirty="0">
                <a:latin typeface="Cambria" pitchFamily="18" charset="0"/>
              </a:rPr>
              <a:t>Saturn indicates religions and kingdoms and whatever lasts a long time; Jupiter observations of the laws, decrees and the like which are perfections of other things; </a:t>
            </a:r>
            <a:r>
              <a:rPr lang="en-GB" i="1" dirty="0">
                <a:latin typeface="Cambria" pitchFamily="18" charset="0"/>
              </a:rPr>
              <a:t>Mars, wars and conquests and the like, which are, as it were, descents and </a:t>
            </a:r>
            <a:r>
              <a:rPr lang="en-GB" i="1" dirty="0" err="1">
                <a:latin typeface="Cambria" pitchFamily="18" charset="0"/>
              </a:rPr>
              <a:t>lessenings</a:t>
            </a:r>
            <a:r>
              <a:rPr lang="en-GB" i="1" dirty="0">
                <a:latin typeface="Cambria" pitchFamily="18" charset="0"/>
              </a:rPr>
              <a:t> of the end of things; Venus, marriage, clothes and the like; Mercury, writings and calculations and the like; the Moon, movement, changes of location and pilgrimages and the like’.</a:t>
            </a:r>
          </a:p>
          <a:p>
            <a:pPr>
              <a:buFont typeface="Arial" charset="0"/>
              <a:buChar char="•"/>
              <a:defRPr/>
            </a:pPr>
            <a:r>
              <a:rPr lang="en-GB" sz="2600" dirty="0">
                <a:latin typeface="Cambria" pitchFamily="18" charset="0"/>
              </a:rPr>
              <a:t>Abu </a:t>
            </a:r>
            <a:r>
              <a:rPr lang="en-GB" sz="2600" dirty="0" err="1">
                <a:latin typeface="Cambria" pitchFamily="18" charset="0"/>
              </a:rPr>
              <a:t>Ma'shar</a:t>
            </a:r>
            <a:r>
              <a:rPr lang="en-GB" sz="2600" dirty="0">
                <a:latin typeface="Cambria" pitchFamily="18" charset="0"/>
              </a:rPr>
              <a:t>, </a:t>
            </a:r>
            <a:r>
              <a:rPr lang="en-GB" sz="2600" i="1" dirty="0">
                <a:latin typeface="Cambria" pitchFamily="18" charset="0"/>
              </a:rPr>
              <a:t>On Historical Astrology: The Book of Religions and Dynasties (On the Great Conjunctions)</a:t>
            </a:r>
            <a:r>
              <a:rPr lang="en-GB" sz="2600" dirty="0">
                <a:latin typeface="Cambria" pitchFamily="18" charset="0"/>
              </a:rPr>
              <a:t>, ed. and trans. </a:t>
            </a:r>
            <a:r>
              <a:rPr lang="en-GB" sz="2600" dirty="0" err="1">
                <a:latin typeface="Cambria" pitchFamily="18" charset="0"/>
              </a:rPr>
              <a:t>Keiji</a:t>
            </a:r>
            <a:r>
              <a:rPr lang="en-GB" sz="2600" dirty="0">
                <a:latin typeface="Cambria" pitchFamily="18" charset="0"/>
              </a:rPr>
              <a:t> Yamamoto and Charles Burnett, 2 Vols., Leiden: Brill 2000, 1.83, p. 321.</a:t>
            </a:r>
          </a:p>
          <a:p>
            <a:pPr>
              <a:buFont typeface="Arial" charset="0"/>
              <a:buChar char="•"/>
              <a:defRPr/>
            </a:pPr>
            <a:r>
              <a:rPr lang="en-GB" sz="2600" dirty="0">
                <a:latin typeface="Cambria" pitchFamily="18" charset="0"/>
              </a:rPr>
              <a:t> lived 787-886</a:t>
            </a:r>
          </a:p>
          <a:p>
            <a:pPr>
              <a:buFont typeface="Arial" charset="0"/>
              <a:buChar char="•"/>
              <a:defRPr/>
            </a:pPr>
            <a:endParaRPr lang="en-GB" dirty="0"/>
          </a:p>
        </p:txBody>
      </p:sp>
      <p:pic>
        <p:nvPicPr>
          <p:cNvPr id="18436" name="Picture 3" descr="Abu_Ma'shar(Ibn_Balkhi)-850AD.png">
            <a:extLst>
              <a:ext uri="{FF2B5EF4-FFF2-40B4-BE49-F238E27FC236}">
                <a16:creationId xmlns:a16="http://schemas.microsoft.com/office/drawing/2014/main" id="{0717C92C-7448-46EA-90A5-CBE26B1D3B9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51800" y="5334000"/>
            <a:ext cx="10922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951F1B27-DFEA-49D0-BA59-722740C9402F}"/>
              </a:ext>
            </a:extLst>
          </p:cNvPr>
          <p:cNvSpPr>
            <a:spLocks noGrp="1"/>
          </p:cNvSpPr>
          <p:nvPr>
            <p:ph type="title"/>
          </p:nvPr>
        </p:nvSpPr>
        <p:spPr/>
        <p:txBody>
          <a:bodyPr/>
          <a:lstStyle/>
          <a:p>
            <a:r>
              <a:rPr lang="en-GB" altLang="en-US">
                <a:latin typeface="Cambria" panose="02040503050406030204" pitchFamily="18" charset="0"/>
              </a:rPr>
              <a:t>Theory: planetary cycles</a:t>
            </a:r>
          </a:p>
        </p:txBody>
      </p:sp>
      <p:sp>
        <p:nvSpPr>
          <p:cNvPr id="3" name="Content Placeholder 2">
            <a:extLst>
              <a:ext uri="{FF2B5EF4-FFF2-40B4-BE49-F238E27FC236}">
                <a16:creationId xmlns:a16="http://schemas.microsoft.com/office/drawing/2014/main" id="{FF7AB1D0-9487-4469-AC61-871B1D8A7351}"/>
              </a:ext>
            </a:extLst>
          </p:cNvPr>
          <p:cNvSpPr>
            <a:spLocks noGrp="1"/>
          </p:cNvSpPr>
          <p:nvPr>
            <p:ph idx="1"/>
          </p:nvPr>
        </p:nvSpPr>
        <p:spPr/>
        <p:txBody>
          <a:bodyPr>
            <a:normAutofit fontScale="70000" lnSpcReduction="20000"/>
          </a:bodyPr>
          <a:lstStyle/>
          <a:p>
            <a:pPr>
              <a:buFont typeface="Arial" charset="0"/>
              <a:buChar char="•"/>
              <a:defRPr/>
            </a:pPr>
            <a:r>
              <a:rPr lang="en-GB" b="1" i="1" dirty="0"/>
              <a:t> </a:t>
            </a:r>
            <a:r>
              <a:rPr lang="en-GB" b="1" i="1" dirty="0">
                <a:latin typeface="Cambria" pitchFamily="18" charset="0"/>
              </a:rPr>
              <a:t>'We say that when the conjunction of the two superior planets necessitate something in the changes of religions and dynasties, </a:t>
            </a:r>
            <a:r>
              <a:rPr lang="en-GB" i="1" dirty="0">
                <a:latin typeface="Cambria" pitchFamily="18" charset="0"/>
              </a:rPr>
              <a:t>the changes of the </a:t>
            </a:r>
            <a:r>
              <a:rPr lang="en-GB" i="1" dirty="0" err="1">
                <a:latin typeface="Cambria" pitchFamily="18" charset="0"/>
              </a:rPr>
              <a:t>Sharias</a:t>
            </a:r>
            <a:r>
              <a:rPr lang="en-GB" i="1" dirty="0">
                <a:latin typeface="Cambria" pitchFamily="18" charset="0"/>
              </a:rPr>
              <a:t> and the </a:t>
            </a:r>
            <a:r>
              <a:rPr lang="en-GB" i="1" dirty="0" err="1">
                <a:latin typeface="Cambria" pitchFamily="18" charset="0"/>
              </a:rPr>
              <a:t>Sunnas</a:t>
            </a:r>
            <a:r>
              <a:rPr lang="en-GB" i="1" dirty="0">
                <a:latin typeface="Cambria" pitchFamily="18" charset="0"/>
              </a:rPr>
              <a:t>, the occurrence of important matters, the change of the kingdom, the death of kings and the kinds of occurrence of prophets, revelation, and miracles in religions and dynasties'.</a:t>
            </a:r>
          </a:p>
          <a:p>
            <a:pPr>
              <a:buFont typeface="Arial" charset="0"/>
              <a:buChar char="•"/>
              <a:defRPr/>
            </a:pPr>
            <a:endParaRPr lang="en-GB" dirty="0">
              <a:latin typeface="Cambria" pitchFamily="18" charset="0"/>
            </a:endParaRPr>
          </a:p>
          <a:p>
            <a:pPr>
              <a:buFont typeface="Arial" charset="0"/>
              <a:buChar char="•"/>
              <a:defRPr/>
            </a:pPr>
            <a:r>
              <a:rPr lang="en-GB" dirty="0">
                <a:latin typeface="Cambria" pitchFamily="18" charset="0"/>
              </a:rPr>
              <a:t>Abu </a:t>
            </a:r>
            <a:r>
              <a:rPr lang="en-GB" dirty="0" err="1">
                <a:latin typeface="Cambria" pitchFamily="18" charset="0"/>
              </a:rPr>
              <a:t>Ma'shar</a:t>
            </a:r>
            <a:r>
              <a:rPr lang="en-GB" dirty="0">
                <a:latin typeface="Cambria" pitchFamily="18" charset="0"/>
              </a:rPr>
              <a:t>, </a:t>
            </a:r>
            <a:r>
              <a:rPr lang="en-GB" i="1" dirty="0">
                <a:latin typeface="Cambria" pitchFamily="18" charset="0"/>
              </a:rPr>
              <a:t>On Historical Astrology: The Book of Religions and Dynasties (On the Great Conjunctions)</a:t>
            </a:r>
            <a:r>
              <a:rPr lang="en-GB" dirty="0">
                <a:latin typeface="Cambria" pitchFamily="18" charset="0"/>
              </a:rPr>
              <a:t>, </a:t>
            </a:r>
            <a:r>
              <a:rPr lang="en-GB" dirty="0" err="1">
                <a:latin typeface="Cambria" pitchFamily="18" charset="0"/>
              </a:rPr>
              <a:t>ed.and</a:t>
            </a:r>
            <a:r>
              <a:rPr lang="en-GB" dirty="0">
                <a:latin typeface="Cambria" pitchFamily="18" charset="0"/>
              </a:rPr>
              <a:t> trans. </a:t>
            </a:r>
            <a:r>
              <a:rPr lang="en-GB" dirty="0" err="1">
                <a:latin typeface="Cambria" pitchFamily="18" charset="0"/>
              </a:rPr>
              <a:t>Keiji</a:t>
            </a:r>
            <a:r>
              <a:rPr lang="en-GB" dirty="0">
                <a:latin typeface="Cambria" pitchFamily="18" charset="0"/>
              </a:rPr>
              <a:t> Yamamoto and Charles Burnett, 2 Vols., Leiden: Brill 2000, 3.5. For an examination of Abu </a:t>
            </a:r>
            <a:r>
              <a:rPr lang="en-GB" dirty="0" err="1">
                <a:latin typeface="Cambria" pitchFamily="18" charset="0"/>
              </a:rPr>
              <a:t>Ma'shar's</a:t>
            </a:r>
            <a:r>
              <a:rPr lang="en-GB" dirty="0">
                <a:latin typeface="Cambria" pitchFamily="18" charset="0"/>
              </a:rPr>
              <a:t> historical cycles see </a:t>
            </a:r>
            <a:r>
              <a:rPr lang="en-GB" dirty="0" err="1">
                <a:latin typeface="Cambria" pitchFamily="18" charset="0"/>
              </a:rPr>
              <a:t>Pingree</a:t>
            </a:r>
            <a:r>
              <a:rPr lang="en-GB" dirty="0">
                <a:latin typeface="Cambria" pitchFamily="18" charset="0"/>
              </a:rPr>
              <a:t>, David, </a:t>
            </a:r>
            <a:r>
              <a:rPr lang="en-GB" i="1" dirty="0">
                <a:latin typeface="Cambria" pitchFamily="18" charset="0"/>
              </a:rPr>
              <a:t>The Thousands of Abu </a:t>
            </a:r>
            <a:r>
              <a:rPr lang="en-GB" i="1" dirty="0" err="1">
                <a:latin typeface="Cambria" pitchFamily="18" charset="0"/>
              </a:rPr>
              <a:t>Ma'shar</a:t>
            </a:r>
            <a:r>
              <a:rPr lang="en-GB" dirty="0">
                <a:latin typeface="Cambria" pitchFamily="18" charset="0"/>
              </a:rPr>
              <a:t>, Warburg Institute, London 1968.</a:t>
            </a:r>
          </a:p>
          <a:p>
            <a:pPr>
              <a:buFont typeface="Arial" charset="0"/>
              <a:buChar char="•"/>
              <a:defRPr/>
            </a:pPr>
            <a:r>
              <a:rPr lang="en-GB" dirty="0">
                <a:latin typeface="Cambria" pitchFamily="18" charset="0"/>
              </a:rPr>
              <a:t> </a:t>
            </a:r>
          </a:p>
          <a:p>
            <a:pPr>
              <a:buFont typeface="Arial" charset="0"/>
              <a:buChar char="•"/>
              <a:defRPr/>
            </a:pPr>
            <a:endParaRPr lang="en-GB" dirty="0"/>
          </a:p>
        </p:txBody>
      </p:sp>
      <p:pic>
        <p:nvPicPr>
          <p:cNvPr id="19460" name="Picture 3" descr="Abu_Ma'shar(Ibn_Balkhi)-850AD.png">
            <a:extLst>
              <a:ext uri="{FF2B5EF4-FFF2-40B4-BE49-F238E27FC236}">
                <a16:creationId xmlns:a16="http://schemas.microsoft.com/office/drawing/2014/main" id="{64CF7023-1CD1-4D02-BDC8-96D47739648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51800" y="5334000"/>
            <a:ext cx="10922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10652CE8-B4AD-4C2D-AE1A-A20D8AD17AE0}"/>
              </a:ext>
            </a:extLst>
          </p:cNvPr>
          <p:cNvSpPr>
            <a:spLocks noGrp="1"/>
          </p:cNvSpPr>
          <p:nvPr>
            <p:ph type="title"/>
          </p:nvPr>
        </p:nvSpPr>
        <p:spPr/>
        <p:txBody>
          <a:bodyPr/>
          <a:lstStyle/>
          <a:p>
            <a:r>
              <a:rPr lang="en-GB" altLang="en-US"/>
              <a:t>Islam: origins</a:t>
            </a:r>
          </a:p>
        </p:txBody>
      </p:sp>
      <p:sp>
        <p:nvSpPr>
          <p:cNvPr id="20483" name="Content Placeholder 2">
            <a:extLst>
              <a:ext uri="{FF2B5EF4-FFF2-40B4-BE49-F238E27FC236}">
                <a16:creationId xmlns:a16="http://schemas.microsoft.com/office/drawing/2014/main" id="{C2FD992B-05AB-474A-A15A-6B7074D31DE2}"/>
              </a:ext>
            </a:extLst>
          </p:cNvPr>
          <p:cNvSpPr>
            <a:spLocks noGrp="1"/>
          </p:cNvSpPr>
          <p:nvPr>
            <p:ph idx="1"/>
          </p:nvPr>
        </p:nvSpPr>
        <p:spPr/>
        <p:txBody>
          <a:bodyPr/>
          <a:lstStyle/>
          <a:p>
            <a:r>
              <a:rPr lang="en-GB" altLang="en-US" sz="2000"/>
              <a:t>Origins</a:t>
            </a:r>
          </a:p>
          <a:p>
            <a:r>
              <a:rPr lang="en-GB" altLang="en-US" sz="2000"/>
              <a:t>622: Hjira, Mohammed’s flight from Mecca to Medina marks beginning of Muslim calendar</a:t>
            </a:r>
          </a:p>
          <a:p>
            <a:r>
              <a:rPr lang="en-GB" altLang="en-US" sz="2000"/>
              <a:t>632: Mohammed died, having united whole of Arabian peninsular under his rule.</a:t>
            </a:r>
          </a:p>
          <a:p>
            <a:r>
              <a:rPr lang="en-GB" altLang="en-US" sz="2000"/>
              <a:t>Religious sources</a:t>
            </a:r>
          </a:p>
          <a:p>
            <a:r>
              <a:rPr lang="en-GB" altLang="en-US" sz="2000"/>
              <a:t>The Koran/ Quran: literally ‘the recitation’, God’s revelation to Mohammed</a:t>
            </a:r>
          </a:p>
          <a:p>
            <a:r>
              <a:rPr lang="en-GB" altLang="en-US" sz="2000"/>
              <a:t>Hadith: ‘prophetic traditions’, reports of the teachings, deeds and sayings of Mohammed</a:t>
            </a:r>
          </a:p>
        </p:txBody>
      </p:sp>
      <p:pic>
        <p:nvPicPr>
          <p:cNvPr id="20484" name="Picture 3" descr="Koran.jpg">
            <a:extLst>
              <a:ext uri="{FF2B5EF4-FFF2-40B4-BE49-F238E27FC236}">
                <a16:creationId xmlns:a16="http://schemas.microsoft.com/office/drawing/2014/main" id="{89EEC887-173C-40AD-A917-7F64D3548C8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43875" y="5500688"/>
            <a:ext cx="1000125" cy="1471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2">
            <a:extLst>
              <a:ext uri="{FF2B5EF4-FFF2-40B4-BE49-F238E27FC236}">
                <a16:creationId xmlns:a16="http://schemas.microsoft.com/office/drawing/2014/main" id="{88135693-EB51-473C-B659-17F301E54E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75" y="5929313"/>
            <a:ext cx="1927225"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30142CB4-CE9D-4B6E-A524-952E86C68954}"/>
              </a:ext>
            </a:extLst>
          </p:cNvPr>
          <p:cNvSpPr>
            <a:spLocks noGrp="1"/>
          </p:cNvSpPr>
          <p:nvPr>
            <p:ph type="title"/>
          </p:nvPr>
        </p:nvSpPr>
        <p:spPr/>
        <p:txBody>
          <a:bodyPr/>
          <a:lstStyle/>
          <a:p>
            <a:r>
              <a:rPr lang="en-GB" altLang="en-US"/>
              <a:t>For inspiration:</a:t>
            </a:r>
          </a:p>
        </p:txBody>
      </p:sp>
      <p:pic>
        <p:nvPicPr>
          <p:cNvPr id="21507" name="Content Placeholder 3" descr="Islamic-Patterns-Critchlow-Keith-9780892818037.jpg">
            <a:extLst>
              <a:ext uri="{FF2B5EF4-FFF2-40B4-BE49-F238E27FC236}">
                <a16:creationId xmlns:a16="http://schemas.microsoft.com/office/drawing/2014/main" id="{A1CDF968-0549-407B-87C2-D7951B3646A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50825" y="2636838"/>
            <a:ext cx="2693988" cy="3378200"/>
          </a:xfrm>
        </p:spPr>
      </p:pic>
      <p:pic>
        <p:nvPicPr>
          <p:cNvPr id="21508" name="Picture 4" descr="Ibn Arabi Mystical Astrology.jpg">
            <a:extLst>
              <a:ext uri="{FF2B5EF4-FFF2-40B4-BE49-F238E27FC236}">
                <a16:creationId xmlns:a16="http://schemas.microsoft.com/office/drawing/2014/main" id="{346D5AEE-7D63-4BE5-A287-7D254B2B838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76600" y="2420938"/>
            <a:ext cx="2643188" cy="392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5" descr="Nasr Islamic Cos Doctrines.jpg">
            <a:extLst>
              <a:ext uri="{FF2B5EF4-FFF2-40B4-BE49-F238E27FC236}">
                <a16:creationId xmlns:a16="http://schemas.microsoft.com/office/drawing/2014/main" id="{465A5D8D-9B71-4C5D-8AB5-2034CC94125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227763" y="2349500"/>
            <a:ext cx="2447925" cy="3919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5E16D190-259B-4D05-8425-0C23C433969B}"/>
              </a:ext>
            </a:extLst>
          </p:cNvPr>
          <p:cNvSpPr>
            <a:spLocks noGrp="1"/>
          </p:cNvSpPr>
          <p:nvPr>
            <p:ph type="title"/>
          </p:nvPr>
        </p:nvSpPr>
        <p:spPr/>
        <p:txBody>
          <a:bodyPr/>
          <a:lstStyle/>
          <a:p>
            <a:pPr eaLnBrk="1" hangingPunct="1"/>
            <a:r>
              <a:rPr lang="en-GB" altLang="en-US"/>
              <a:t>The Islamic world: terminology</a:t>
            </a:r>
          </a:p>
        </p:txBody>
      </p:sp>
      <p:sp>
        <p:nvSpPr>
          <p:cNvPr id="22531" name="Content Placeholder 2">
            <a:extLst>
              <a:ext uri="{FF2B5EF4-FFF2-40B4-BE49-F238E27FC236}">
                <a16:creationId xmlns:a16="http://schemas.microsoft.com/office/drawing/2014/main" id="{06F36916-2B24-40C5-94E3-37A16DAD3A70}"/>
              </a:ext>
            </a:extLst>
          </p:cNvPr>
          <p:cNvSpPr>
            <a:spLocks noGrp="1"/>
          </p:cNvSpPr>
          <p:nvPr>
            <p:ph idx="1"/>
          </p:nvPr>
        </p:nvSpPr>
        <p:spPr/>
        <p:txBody>
          <a:bodyPr/>
          <a:lstStyle/>
          <a:p>
            <a:pPr eaLnBrk="1" hangingPunct="1"/>
            <a:r>
              <a:rPr lang="en-GB" altLang="en-US" sz="1800"/>
              <a:t>Arabic: the language of communication</a:t>
            </a:r>
          </a:p>
          <a:p>
            <a:pPr eaLnBrk="1" hangingPunct="1"/>
            <a:r>
              <a:rPr lang="en-GB" altLang="en-US" sz="1800"/>
              <a:t>Islamic: the dominant, but not the only religion. </a:t>
            </a:r>
          </a:p>
          <a:p>
            <a:pPr eaLnBrk="1" hangingPunct="1"/>
            <a:r>
              <a:rPr lang="en-GB" altLang="en-US" sz="1800"/>
              <a:t>Islamic toleration was based on respect for all religions with a sacred text: Jews, Christians, Hermeticists.</a:t>
            </a:r>
          </a:p>
          <a:p>
            <a:pPr eaLnBrk="1" hangingPunct="1"/>
            <a:r>
              <a:rPr lang="en-GB" altLang="en-US" sz="1800"/>
              <a:t>While the single source of all accepted Islamic teaching is the Koran, like Christianity, Islam absorbed the entire spectrum of classical learning: Plato, Aristotle, Stoicism, Hermeticism.</a:t>
            </a:r>
          </a:p>
          <a:p>
            <a:pPr eaLnBrk="1" hangingPunct="1"/>
            <a:r>
              <a:rPr lang="en-GB" altLang="en-US" sz="1800"/>
              <a:t>It is therefore as difficult to talk of Islamic or Arabic astrology as it is of Greek, Hellenistic or Christian astrology, or of Christian science, learning or philosophy.</a:t>
            </a:r>
          </a:p>
          <a:p>
            <a:pPr eaLnBrk="1" hangingPunct="1"/>
            <a:r>
              <a:rPr lang="en-GB" altLang="en-US" sz="1800"/>
              <a:t>However, we have to generalise, just as long as we remember that we are generalising. </a:t>
            </a:r>
          </a:p>
          <a:p>
            <a:pPr eaLnBrk="1" hangingPunct="1"/>
            <a:endParaRPr lang="en-GB" altLang="en-US" sz="2400"/>
          </a:p>
          <a:p>
            <a:pPr eaLnBrk="1" hangingPunct="1"/>
            <a:endParaRPr lang="en-GB" altLang="en-US" sz="2400"/>
          </a:p>
          <a:p>
            <a:pPr eaLnBrk="1" hangingPunct="1"/>
            <a:endParaRPr lang="en-GB" altLang="en-US"/>
          </a:p>
        </p:txBody>
      </p:sp>
      <p:pic>
        <p:nvPicPr>
          <p:cNvPr id="22532" name="Picture 2">
            <a:extLst>
              <a:ext uri="{FF2B5EF4-FFF2-40B4-BE49-F238E27FC236}">
                <a16:creationId xmlns:a16="http://schemas.microsoft.com/office/drawing/2014/main" id="{E61A6A27-55B0-479C-8510-7F1FBA25CC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072188"/>
            <a:ext cx="1643063"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328BBD1B-9DFF-4D00-8DEA-1B0A565B191C}"/>
              </a:ext>
            </a:extLst>
          </p:cNvPr>
          <p:cNvSpPr>
            <a:spLocks noGrp="1"/>
          </p:cNvSpPr>
          <p:nvPr>
            <p:ph type="title"/>
          </p:nvPr>
        </p:nvSpPr>
        <p:spPr/>
        <p:txBody>
          <a:bodyPr/>
          <a:lstStyle/>
          <a:p>
            <a:r>
              <a:rPr lang="en-GB" altLang="en-US"/>
              <a:t>The Islamic world: terminology</a:t>
            </a:r>
          </a:p>
        </p:txBody>
      </p:sp>
      <p:sp>
        <p:nvSpPr>
          <p:cNvPr id="23555" name="Content Placeholder 2">
            <a:extLst>
              <a:ext uri="{FF2B5EF4-FFF2-40B4-BE49-F238E27FC236}">
                <a16:creationId xmlns:a16="http://schemas.microsoft.com/office/drawing/2014/main" id="{2D559E47-E080-42A5-98BE-197A2D34053E}"/>
              </a:ext>
            </a:extLst>
          </p:cNvPr>
          <p:cNvSpPr>
            <a:spLocks noGrp="1"/>
          </p:cNvSpPr>
          <p:nvPr>
            <p:ph idx="1"/>
          </p:nvPr>
        </p:nvSpPr>
        <p:spPr/>
        <p:txBody>
          <a:bodyPr/>
          <a:lstStyle/>
          <a:p>
            <a:r>
              <a:rPr lang="en-GB" altLang="en-US" sz="2400"/>
              <a:t>The Arabic for cosmos, </a:t>
            </a:r>
            <a:r>
              <a:rPr lang="en-GB" altLang="en-US" sz="2400" i="1"/>
              <a:t>'âlam</a:t>
            </a:r>
            <a:r>
              <a:rPr lang="en-GB" altLang="en-US" sz="2400"/>
              <a:t>, shares a root with both </a:t>
            </a:r>
            <a:r>
              <a:rPr lang="en-GB" altLang="en-US" sz="2400" i="1"/>
              <a:t>'ilm</a:t>
            </a:r>
            <a:r>
              <a:rPr lang="en-GB" altLang="en-US" sz="2400"/>
              <a:t> (knowledge) and </a:t>
            </a:r>
            <a:r>
              <a:rPr lang="en-GB" altLang="en-US" sz="2400" i="1"/>
              <a:t>'alâma</a:t>
            </a:r>
            <a:r>
              <a:rPr lang="en-GB" altLang="en-US" sz="2400"/>
              <a:t> (sign, mark). </a:t>
            </a:r>
          </a:p>
          <a:p>
            <a:r>
              <a:rPr lang="en-GB" altLang="en-US" sz="2400"/>
              <a:t>Cosmos, in Arabic can therefore be understood as the means by which one obtains knowledge, particularly knowledge of God, a position very close to the Platonic view. </a:t>
            </a:r>
          </a:p>
          <a:p>
            <a:r>
              <a:rPr lang="en-GB" altLang="en-US" sz="2400"/>
              <a:t>The world, or everything other than God, is therefore a means for God to speak to humanity, and all natural phenomena are therefore signs, </a:t>
            </a:r>
            <a:r>
              <a:rPr lang="en-GB" altLang="en-US" sz="2400" i="1"/>
              <a:t>âyât</a:t>
            </a:r>
            <a:r>
              <a:rPr lang="en-GB" altLang="en-US" sz="2400"/>
              <a:t>, of the divine. </a:t>
            </a:r>
          </a:p>
          <a:p>
            <a:r>
              <a:rPr lang="en-GB" altLang="en-US" sz="2400"/>
              <a:t>Astrology itself was known as </a:t>
            </a:r>
            <a:r>
              <a:rPr lang="en-GB" altLang="en-US" sz="2400" i="1"/>
              <a:t>Ahkam al-Nudium</a:t>
            </a:r>
            <a:r>
              <a:rPr lang="en-GB" altLang="en-US" sz="2400"/>
              <a:t>, literally, the decrees of the stars.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4483CEF7-90B3-43CF-BE85-B21E4AED0D23}"/>
              </a:ext>
            </a:extLst>
          </p:cNvPr>
          <p:cNvSpPr>
            <a:spLocks noGrp="1"/>
          </p:cNvSpPr>
          <p:nvPr>
            <p:ph type="title"/>
          </p:nvPr>
        </p:nvSpPr>
        <p:spPr/>
        <p:txBody>
          <a:bodyPr/>
          <a:lstStyle/>
          <a:p>
            <a:r>
              <a:rPr lang="en-GB" altLang="en-US" sz="2400"/>
              <a:t>Historical Context: Terminological Problems – what does it mean to talk about the Islamic world?</a:t>
            </a:r>
            <a:endParaRPr lang="en-US" altLang="en-US" sz="2400"/>
          </a:p>
        </p:txBody>
      </p:sp>
      <p:sp>
        <p:nvSpPr>
          <p:cNvPr id="24579" name="Content Placeholder 2">
            <a:extLst>
              <a:ext uri="{FF2B5EF4-FFF2-40B4-BE49-F238E27FC236}">
                <a16:creationId xmlns:a16="http://schemas.microsoft.com/office/drawing/2014/main" id="{B633063E-29EE-45DA-BF34-FF2DC095F74D}"/>
              </a:ext>
            </a:extLst>
          </p:cNvPr>
          <p:cNvSpPr>
            <a:spLocks noGrp="1"/>
          </p:cNvSpPr>
          <p:nvPr>
            <p:ph idx="1"/>
          </p:nvPr>
        </p:nvSpPr>
        <p:spPr/>
        <p:txBody>
          <a:bodyPr/>
          <a:lstStyle/>
          <a:p>
            <a:r>
              <a:rPr lang="en-US" altLang="en-US" sz="2000"/>
              <a:t>"the term Arabic (or Islamic) science denotes the scientific activities of individuals who lived in a region that roughly extended chronologically from the eighth century A.D. to the beginning of the modern era, and geographically from the Iberian Peninsula and North Africa to the Indus valley and from southern Arabia to the Caspian Sea--that is, the region covered for the most part of that period by what we call Islamic civilization, and in which the results of the activities referred to were for the most part expressed in the Arabic language.”</a:t>
            </a:r>
            <a:r>
              <a:rPr lang="en-US" altLang="en-US"/>
              <a:t> </a:t>
            </a:r>
          </a:p>
          <a:p>
            <a:r>
              <a:rPr lang="en-US" altLang="en-US" sz="1200"/>
              <a:t>A. I. Sabra, "Situating Arabic Science: Locality versus Essence," Isis, 87 (1996: 654-670), reprinted in Michael Shank, ed., The Scientific Enterprise in Antiquity and the Middle Ages, (Chicago, University of Chicago Pr.), 2000, pp. 215-231.</a:t>
            </a:r>
          </a:p>
          <a:p>
            <a:endParaRPr lang="en-US" altLang="en-US" sz="2000"/>
          </a:p>
          <a:p>
            <a:r>
              <a:rPr lang="en-US" altLang="en-US" sz="2000"/>
              <a:t>Like the ‘pagan’ world and the ‘Christian’ world, the world in which Islam was the dominant religion was marked both by what it shared – a single overarching religious allegiance – along with multiple cultural currents.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948B5283-C359-415E-B5A7-BEE361B7C28D}"/>
              </a:ext>
            </a:extLst>
          </p:cNvPr>
          <p:cNvSpPr>
            <a:spLocks noGrp="1"/>
          </p:cNvSpPr>
          <p:nvPr>
            <p:ph type="title"/>
          </p:nvPr>
        </p:nvSpPr>
        <p:spPr/>
        <p:txBody>
          <a:bodyPr/>
          <a:lstStyle/>
          <a:p>
            <a:pPr eaLnBrk="1" hangingPunct="1"/>
            <a:r>
              <a:rPr lang="en-GB" altLang="en-US" sz="2400"/>
              <a:t>Cultural exchange: the Islamic world: from southern France to northern India; easy contact with China to the east.</a:t>
            </a:r>
          </a:p>
        </p:txBody>
      </p:sp>
      <p:pic>
        <p:nvPicPr>
          <p:cNvPr id="25603" name="Content Placeholder 3" descr="Islamic world.JPG">
            <a:extLst>
              <a:ext uri="{FF2B5EF4-FFF2-40B4-BE49-F238E27FC236}">
                <a16:creationId xmlns:a16="http://schemas.microsoft.com/office/drawing/2014/main" id="{61564C9E-3D04-40F4-B402-0D5A20CE70A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1600" y="2357438"/>
            <a:ext cx="5915025" cy="3714750"/>
          </a:xfrm>
        </p:spPr>
      </p:pic>
      <p:pic>
        <p:nvPicPr>
          <p:cNvPr id="25604" name="Picture 4" descr="China Tang Dynasty 759.jpg">
            <a:extLst>
              <a:ext uri="{FF2B5EF4-FFF2-40B4-BE49-F238E27FC236}">
                <a16:creationId xmlns:a16="http://schemas.microsoft.com/office/drawing/2014/main" id="{714F2996-C8F9-46C3-9DEC-C699C850392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72188" y="3000375"/>
            <a:ext cx="2981325" cy="2357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5" name="Picture 2">
            <a:extLst>
              <a:ext uri="{FF2B5EF4-FFF2-40B4-BE49-F238E27FC236}">
                <a16:creationId xmlns:a16="http://schemas.microsoft.com/office/drawing/2014/main" id="{25BBF624-7E20-4C9D-8739-CDEEF9EDBC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58063" y="6181725"/>
            <a:ext cx="1643062"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BDAAB1B4-8C93-4B48-8B7D-E85CC3280FD9}"/>
              </a:ext>
            </a:extLst>
          </p:cNvPr>
          <p:cNvSpPr>
            <a:spLocks noGrp="1"/>
          </p:cNvSpPr>
          <p:nvPr>
            <p:ph type="title"/>
          </p:nvPr>
        </p:nvSpPr>
        <p:spPr/>
        <p:txBody>
          <a:bodyPr/>
          <a:lstStyle/>
          <a:p>
            <a:r>
              <a:rPr lang="en-GB" altLang="en-US"/>
              <a:t>Historical Context: China</a:t>
            </a:r>
            <a:endParaRPr lang="en-US" altLang="en-US"/>
          </a:p>
        </p:txBody>
      </p:sp>
      <p:sp>
        <p:nvSpPr>
          <p:cNvPr id="26627" name="Content Placeholder 2">
            <a:extLst>
              <a:ext uri="{FF2B5EF4-FFF2-40B4-BE49-F238E27FC236}">
                <a16:creationId xmlns:a16="http://schemas.microsoft.com/office/drawing/2014/main" id="{D4D123E6-53A4-4E3C-869A-5D8AD9E61689}"/>
              </a:ext>
            </a:extLst>
          </p:cNvPr>
          <p:cNvSpPr>
            <a:spLocks noGrp="1"/>
          </p:cNvSpPr>
          <p:nvPr>
            <p:ph idx="1"/>
          </p:nvPr>
        </p:nvSpPr>
        <p:spPr/>
        <p:txBody>
          <a:bodyPr/>
          <a:lstStyle/>
          <a:p>
            <a:r>
              <a:rPr lang="en-GB" altLang="en-US" sz="2000"/>
              <a:t>After the Arab conquest of Persia in 642-4 the entire Persian court, with many scholars, moved to China (Tang Dynasty), taking Hellenistic astrology with them.</a:t>
            </a:r>
          </a:p>
          <a:p>
            <a:r>
              <a:rPr lang="en-GB" altLang="en-US" sz="2000"/>
              <a:t>An alternate route of transmission was through Buddhism from India.</a:t>
            </a:r>
          </a:p>
          <a:p>
            <a:r>
              <a:rPr lang="en-GB" altLang="en-US" sz="2000"/>
              <a:t>It is thought that the common use of square horoscope diagrams was exported back the west from China.</a:t>
            </a:r>
            <a:endParaRPr lang="en-US" altLang="en-US" sz="2000"/>
          </a:p>
        </p:txBody>
      </p:sp>
      <p:pic>
        <p:nvPicPr>
          <p:cNvPr id="26628" name="Picture 3" descr="China Tang Dynasty 759.jpg">
            <a:extLst>
              <a:ext uri="{FF2B5EF4-FFF2-40B4-BE49-F238E27FC236}">
                <a16:creationId xmlns:a16="http://schemas.microsoft.com/office/drawing/2014/main" id="{F57BDA90-CE06-46CD-8238-0A346B9AE5D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4143375"/>
            <a:ext cx="2762250" cy="2182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D1C1ECF-F9EE-44D4-8464-CA2CE6BAD8F6}"/>
              </a:ext>
            </a:extLst>
          </p:cNvPr>
          <p:cNvSpPr>
            <a:spLocks noGrp="1"/>
          </p:cNvSpPr>
          <p:nvPr>
            <p:ph type="title"/>
          </p:nvPr>
        </p:nvSpPr>
        <p:spPr>
          <a:xfrm>
            <a:off x="214313" y="214313"/>
            <a:ext cx="8229600" cy="1143000"/>
          </a:xfrm>
        </p:spPr>
        <p:txBody>
          <a:bodyPr/>
          <a:lstStyle/>
          <a:p>
            <a:pPr eaLnBrk="1" hangingPunct="1"/>
            <a:r>
              <a:rPr lang="en-GB" altLang="en-US" sz="1400" b="1"/>
              <a:t>Europe.</a:t>
            </a:r>
            <a:r>
              <a:rPr lang="en-GB" altLang="en-US" sz="1400"/>
              <a:t> Left in 600, immediately before the Islamic/Arabic conquests; political fragmentation was mirrored by intellectual decline (strongest as one moves north and west) and religious rivalry: Arian v Catholic, Rome v Constantinople. Right, in 800 at the height of Islamic power under Caliph Harun al-Rashid. Even thought here are now revisionist attempts to argue that the ‘dark ages’ in western Europe are a myth, under any measure, civilisation in western Europe had collapsed, when compared to the Islamic world, India and China</a:t>
            </a:r>
          </a:p>
        </p:txBody>
      </p:sp>
      <p:pic>
        <p:nvPicPr>
          <p:cNvPr id="27651" name="Content Placeholder 3" descr="Europe 600.jpg">
            <a:extLst>
              <a:ext uri="{FF2B5EF4-FFF2-40B4-BE49-F238E27FC236}">
                <a16:creationId xmlns:a16="http://schemas.microsoft.com/office/drawing/2014/main" id="{BE6C3507-3E4B-4B67-AFC1-ABBDD6F8B65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14313" y="1857375"/>
            <a:ext cx="4460875" cy="2840038"/>
          </a:xfrm>
        </p:spPr>
      </p:pic>
      <p:pic>
        <p:nvPicPr>
          <p:cNvPr id="27652" name="Picture 4" descr="Europe 700.jpg">
            <a:extLst>
              <a:ext uri="{FF2B5EF4-FFF2-40B4-BE49-F238E27FC236}">
                <a16:creationId xmlns:a16="http://schemas.microsoft.com/office/drawing/2014/main" id="{A907009A-47BC-48F7-A888-3A8BDF19C24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286125"/>
            <a:ext cx="4546600"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2">
            <a:extLst>
              <a:ext uri="{FF2B5EF4-FFF2-40B4-BE49-F238E27FC236}">
                <a16:creationId xmlns:a16="http://schemas.microsoft.com/office/drawing/2014/main" id="{42387836-09CB-4AF7-ABD0-1B765684C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2875" y="6072188"/>
            <a:ext cx="1643063"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B924F03C-EDF0-4707-A7AE-AF1002DA60A4}"/>
              </a:ext>
            </a:extLst>
          </p:cNvPr>
          <p:cNvSpPr>
            <a:spLocks noGrp="1"/>
          </p:cNvSpPr>
          <p:nvPr>
            <p:ph type="title"/>
          </p:nvPr>
        </p:nvSpPr>
        <p:spPr/>
        <p:txBody>
          <a:bodyPr/>
          <a:lstStyle/>
          <a:p>
            <a:pPr eaLnBrk="1" hangingPunct="1"/>
            <a:r>
              <a:rPr lang="en-GB" altLang="en-US"/>
              <a:t>Islamic world: Chronology</a:t>
            </a:r>
          </a:p>
        </p:txBody>
      </p:sp>
      <p:sp>
        <p:nvSpPr>
          <p:cNvPr id="28675" name="Content Placeholder 2">
            <a:extLst>
              <a:ext uri="{FF2B5EF4-FFF2-40B4-BE49-F238E27FC236}">
                <a16:creationId xmlns:a16="http://schemas.microsoft.com/office/drawing/2014/main" id="{F291B6FB-7C86-4DEF-A759-D30791871C17}"/>
              </a:ext>
            </a:extLst>
          </p:cNvPr>
          <p:cNvSpPr>
            <a:spLocks noGrp="1"/>
          </p:cNvSpPr>
          <p:nvPr>
            <p:ph idx="1"/>
          </p:nvPr>
        </p:nvSpPr>
        <p:spPr/>
        <p:txBody>
          <a:bodyPr/>
          <a:lstStyle/>
          <a:p>
            <a:pPr eaLnBrk="1" hangingPunct="1"/>
            <a:r>
              <a:rPr lang="en-GB" altLang="en-US" sz="1200"/>
              <a:t>622: Hjira, Mohammed’s flight from Mecca to Medina marks beginning of Muslim calendar</a:t>
            </a:r>
          </a:p>
          <a:p>
            <a:pPr eaLnBrk="1" hangingPunct="1"/>
            <a:r>
              <a:rPr lang="en-GB" altLang="en-US" sz="1200"/>
              <a:t>632: Mohammed died, having united whole of Arabian peninsular under his rule.</a:t>
            </a:r>
          </a:p>
          <a:p>
            <a:pPr eaLnBrk="1" hangingPunct="1"/>
            <a:r>
              <a:rPr lang="en-GB" altLang="en-US" sz="1200"/>
              <a:t>Ummayad Caliphate – Uthman ibn-Affan, 644-53, capital Damascus</a:t>
            </a:r>
          </a:p>
          <a:p>
            <a:pPr eaLnBrk="1" hangingPunct="1"/>
            <a:r>
              <a:rPr lang="en-GB" altLang="en-US" sz="1200"/>
              <a:t>651: Arabs defeat Sassanian/Persian Empire</a:t>
            </a:r>
          </a:p>
          <a:p>
            <a:pPr eaLnBrk="1" hangingPunct="1"/>
            <a:r>
              <a:rPr lang="en-GB" altLang="en-US" sz="1200"/>
              <a:t>750 Abbasid Caliphate: caliphs begin to take on role of great rulers – i.e., patrons of learning. Massive translation programme of material from Greek, Syriac, Sanskrit etc into Arabic</a:t>
            </a:r>
          </a:p>
          <a:p>
            <a:pPr eaLnBrk="1" hangingPunct="1"/>
            <a:r>
              <a:rPr lang="en-GB" altLang="en-US" sz="1200"/>
              <a:t>Caliph Al-Mansur 754-775</a:t>
            </a:r>
          </a:p>
          <a:p>
            <a:pPr eaLnBrk="1" hangingPunct="1"/>
            <a:r>
              <a:rPr lang="en-GB" altLang="en-US" sz="1200"/>
              <a:t>762 Baghdad founded as new capital</a:t>
            </a:r>
          </a:p>
          <a:p>
            <a:pPr eaLnBrk="1" hangingPunct="1"/>
            <a:r>
              <a:rPr lang="en-GB" altLang="en-US" sz="1200"/>
              <a:t>Caliph Al-Mahdi 775-785</a:t>
            </a:r>
          </a:p>
          <a:p>
            <a:pPr eaLnBrk="1" hangingPunct="1"/>
            <a:r>
              <a:rPr lang="en-GB" altLang="en-US" sz="1200"/>
              <a:t>Caliph Harun al-Rashid 786-809</a:t>
            </a:r>
          </a:p>
          <a:p>
            <a:pPr eaLnBrk="1" hangingPunct="1"/>
            <a:r>
              <a:rPr lang="en-GB" altLang="en-US" sz="1200"/>
              <a:t>Caliph Al-Mamun 813-33</a:t>
            </a:r>
          </a:p>
          <a:p>
            <a:pPr eaLnBrk="1" hangingPunct="1"/>
            <a:r>
              <a:rPr lang="en-GB" altLang="en-US" sz="1200"/>
              <a:t>Ninth century – central Abbasid control begins to weaken. Islamic world fragments.</a:t>
            </a:r>
          </a:p>
          <a:p>
            <a:pPr eaLnBrk="1" hangingPunct="1"/>
            <a:r>
              <a:rPr lang="en-GB" altLang="en-US" sz="1200"/>
              <a:t>12</a:t>
            </a:r>
            <a:r>
              <a:rPr lang="en-GB" altLang="en-US" sz="1200" baseline="30000"/>
              <a:t>th</a:t>
            </a:r>
            <a:r>
              <a:rPr lang="en-GB" altLang="en-US" sz="1200"/>
              <a:t> century transation of Arabic material into Latin begins.</a:t>
            </a:r>
          </a:p>
          <a:p>
            <a:pPr eaLnBrk="1" hangingPunct="1"/>
            <a:r>
              <a:rPr lang="en-GB" altLang="en-US" sz="1200"/>
              <a:t>1258: sack of Baghdad by Mongols under Hulagu Khan. The traditional view that this represents the symbolic moment in the end of the Islamic ‘golden age’. Current scholarship is challenging this view.</a:t>
            </a:r>
          </a:p>
        </p:txBody>
      </p:sp>
      <p:pic>
        <p:nvPicPr>
          <p:cNvPr id="28676" name="Picture 2">
            <a:extLst>
              <a:ext uri="{FF2B5EF4-FFF2-40B4-BE49-F238E27FC236}">
                <a16:creationId xmlns:a16="http://schemas.microsoft.com/office/drawing/2014/main" id="{CA305A26-F833-43D9-9DF7-067FDA37A3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643063"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E2ABF0F0-1DC2-4928-BAAF-2CB383581B13}"/>
              </a:ext>
            </a:extLst>
          </p:cNvPr>
          <p:cNvSpPr>
            <a:spLocks noGrp="1"/>
          </p:cNvSpPr>
          <p:nvPr>
            <p:ph type="title"/>
          </p:nvPr>
        </p:nvSpPr>
        <p:spPr/>
        <p:txBody>
          <a:bodyPr/>
          <a:lstStyle/>
          <a:p>
            <a:pPr eaLnBrk="1" hangingPunct="1"/>
            <a:r>
              <a:rPr lang="en-GB" altLang="en-US"/>
              <a:t>Astrology in the Islamic World:</a:t>
            </a:r>
            <a:br>
              <a:rPr lang="en-GB" altLang="en-US"/>
            </a:br>
            <a:r>
              <a:rPr lang="en-GB" altLang="en-US"/>
              <a:t>Key names</a:t>
            </a:r>
          </a:p>
        </p:txBody>
      </p:sp>
      <p:sp>
        <p:nvSpPr>
          <p:cNvPr id="29699" name="Content Placeholder 2">
            <a:extLst>
              <a:ext uri="{FF2B5EF4-FFF2-40B4-BE49-F238E27FC236}">
                <a16:creationId xmlns:a16="http://schemas.microsoft.com/office/drawing/2014/main" id="{21F95611-612A-4497-8A22-540B9F1FD646}"/>
              </a:ext>
            </a:extLst>
          </p:cNvPr>
          <p:cNvSpPr>
            <a:spLocks noGrp="1"/>
          </p:cNvSpPr>
          <p:nvPr>
            <p:ph idx="1"/>
          </p:nvPr>
        </p:nvSpPr>
        <p:spPr/>
        <p:txBody>
          <a:bodyPr/>
          <a:lstStyle/>
          <a:p>
            <a:pPr eaLnBrk="1" hangingPunct="1"/>
            <a:r>
              <a:rPr lang="en-GB" altLang="en-US" sz="2000"/>
              <a:t>8</a:t>
            </a:r>
            <a:r>
              <a:rPr lang="en-GB" altLang="en-US" sz="2000" baseline="30000"/>
              <a:t>th</a:t>
            </a:r>
            <a:r>
              <a:rPr lang="en-GB" altLang="en-US" sz="2000"/>
              <a:t> c: astrology effectively no longer practiced in the eastern Roman Empire, leaving centres of activity in Persia and India.</a:t>
            </a:r>
          </a:p>
          <a:p>
            <a:pPr eaLnBrk="1" hangingPunct="1"/>
            <a:endParaRPr lang="en-GB" altLang="en-US" sz="2000"/>
          </a:p>
          <a:p>
            <a:pPr eaLnBrk="1" hangingPunct="1"/>
            <a:endParaRPr lang="en-GB" altLang="en-US" sz="2000"/>
          </a:p>
          <a:p>
            <a:pPr eaLnBrk="1" hangingPunct="1"/>
            <a:r>
              <a:rPr lang="en-GB" altLang="en-US" sz="2000"/>
              <a:t>The key names</a:t>
            </a:r>
          </a:p>
          <a:p>
            <a:pPr eaLnBrk="1" hangingPunct="1"/>
            <a:r>
              <a:rPr lang="en-GB" altLang="en-US" sz="2000"/>
              <a:t>Abu-Mash’ar, 787-886.</a:t>
            </a:r>
          </a:p>
          <a:p>
            <a:pPr eaLnBrk="1" hangingPunct="1"/>
            <a:r>
              <a:rPr lang="en-GB" altLang="en-US" sz="2000"/>
              <a:t>Masha’allah, 740-815.</a:t>
            </a:r>
          </a:p>
          <a:p>
            <a:pPr eaLnBrk="1" hangingPunct="1"/>
            <a:r>
              <a:rPr lang="en-GB" altLang="en-US" sz="2000"/>
              <a:t>Al-Kindi, 801-873.</a:t>
            </a:r>
          </a:p>
          <a:p>
            <a:pPr eaLnBrk="1" hangingPunct="1"/>
            <a:r>
              <a:rPr lang="en-GB" altLang="en-US" sz="2000"/>
              <a:t>Ibn Sina (Avicenna) 980-1037</a:t>
            </a:r>
          </a:p>
          <a:p>
            <a:pPr eaLnBrk="1" hangingPunct="1"/>
            <a:r>
              <a:rPr lang="en-GB" altLang="en-US" sz="2000"/>
              <a:t>Ibn Rushd (Averroes) 1126-1198</a:t>
            </a:r>
          </a:p>
          <a:p>
            <a:pPr eaLnBrk="1" hangingPunct="1"/>
            <a:r>
              <a:rPr lang="en-GB" altLang="en-US" sz="2000"/>
              <a:t>Ibn 'Arabi (1165-1240)</a:t>
            </a:r>
          </a:p>
          <a:p>
            <a:pPr eaLnBrk="1" hangingPunct="1"/>
            <a:endParaRPr lang="en-GB" altLang="en-US" sz="2000"/>
          </a:p>
          <a:p>
            <a:pPr eaLnBrk="1" hangingPunct="1"/>
            <a:endParaRPr lang="en-GB" altLang="en-US" sz="1800"/>
          </a:p>
          <a:p>
            <a:pPr eaLnBrk="1" hangingPunct="1"/>
            <a:endParaRPr lang="en-GB" altLang="en-US" sz="1600"/>
          </a:p>
          <a:p>
            <a:pPr eaLnBrk="1" hangingPunct="1"/>
            <a:endParaRPr lang="en-GB" altLang="en-US"/>
          </a:p>
        </p:txBody>
      </p:sp>
      <p:pic>
        <p:nvPicPr>
          <p:cNvPr id="29700" name="Picture 2">
            <a:extLst>
              <a:ext uri="{FF2B5EF4-FFF2-40B4-BE49-F238E27FC236}">
                <a16:creationId xmlns:a16="http://schemas.microsoft.com/office/drawing/2014/main" id="{B6E02C52-6F66-4C90-8D48-FDCC822581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021388"/>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1E6DAB8F-6C85-4F0A-AD7F-7F0DB76137F6}"/>
              </a:ext>
            </a:extLst>
          </p:cNvPr>
          <p:cNvSpPr>
            <a:spLocks noGrp="1"/>
          </p:cNvSpPr>
          <p:nvPr>
            <p:ph type="title"/>
          </p:nvPr>
        </p:nvSpPr>
        <p:spPr/>
        <p:txBody>
          <a:bodyPr/>
          <a:lstStyle/>
          <a:p>
            <a:r>
              <a:rPr lang="en-GB" altLang="en-US"/>
              <a:t>Was there an ‘Arabic’ or ‘Islamic’ astrology?</a:t>
            </a:r>
          </a:p>
        </p:txBody>
      </p:sp>
      <p:sp>
        <p:nvSpPr>
          <p:cNvPr id="30723" name="Content Placeholder 2">
            <a:extLst>
              <a:ext uri="{FF2B5EF4-FFF2-40B4-BE49-F238E27FC236}">
                <a16:creationId xmlns:a16="http://schemas.microsoft.com/office/drawing/2014/main" id="{20298973-F936-4C2E-B9EB-F232B30738C5}"/>
              </a:ext>
            </a:extLst>
          </p:cNvPr>
          <p:cNvSpPr>
            <a:spLocks noGrp="1"/>
          </p:cNvSpPr>
          <p:nvPr>
            <p:ph idx="1"/>
          </p:nvPr>
        </p:nvSpPr>
        <p:spPr/>
        <p:txBody>
          <a:bodyPr/>
          <a:lstStyle/>
          <a:p>
            <a:pPr eaLnBrk="1" hangingPunct="1"/>
            <a:r>
              <a:rPr lang="en-GB" altLang="en-US" sz="2800"/>
              <a:t>The unanswered question: was there, in a technical or philosophical sense, an ‘Arabic’ or ‘Islamic’ astrology. The question is a politically loaded one because, if the answer is ‘no’ it reinforces the view of western ‘orientalism’  that middle eastern culture is inherently worthless.</a:t>
            </a:r>
          </a:p>
          <a:p>
            <a:pPr eaLnBrk="1" hangingPunct="1"/>
            <a:r>
              <a:rPr lang="en-GB" altLang="en-US" sz="2800"/>
              <a:t>However, the answer could be ‘no’ if astrology is repositioned in its own cultural and ideological trajectory independent of such labels as ‘Greek’, ‘Islamic’ or ‘Christian’.</a:t>
            </a:r>
          </a:p>
          <a:p>
            <a:endParaRPr lang="en-GB" altLang="en-US" sz="28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B5AFE-D665-4A47-A262-0D886958FADD}"/>
              </a:ext>
            </a:extLst>
          </p:cNvPr>
          <p:cNvSpPr>
            <a:spLocks noGrp="1"/>
          </p:cNvSpPr>
          <p:nvPr>
            <p:ph type="title"/>
          </p:nvPr>
        </p:nvSpPr>
        <p:spPr/>
        <p:txBody>
          <a:bodyPr>
            <a:normAutofit fontScale="90000"/>
          </a:bodyPr>
          <a:lstStyle/>
          <a:p>
            <a:pPr>
              <a:defRPr/>
            </a:pPr>
            <a:r>
              <a:rPr lang="en-GB" sz="2800" dirty="0"/>
              <a:t>Classic texts: Ptolemy, Claudius, '</a:t>
            </a:r>
            <a:r>
              <a:rPr lang="en-GB" sz="2800" dirty="0" err="1"/>
              <a:t>Centiloquium</a:t>
            </a:r>
            <a:r>
              <a:rPr lang="en-GB" sz="2800" dirty="0"/>
              <a:t>’.</a:t>
            </a:r>
            <a:br>
              <a:rPr lang="en-GB" sz="2800" dirty="0"/>
            </a:br>
            <a:r>
              <a:rPr lang="en-GB" sz="2800" dirty="0"/>
              <a:t> </a:t>
            </a:r>
            <a:r>
              <a:rPr lang="en-GB" sz="2800" dirty="0" err="1"/>
              <a:t>Ahmet</a:t>
            </a:r>
            <a:r>
              <a:rPr lang="en-GB" sz="2800" dirty="0"/>
              <a:t> Abu </a:t>
            </a:r>
            <a:r>
              <a:rPr lang="en-GB" sz="2800" dirty="0" err="1"/>
              <a:t>Ja'far</a:t>
            </a:r>
            <a:r>
              <a:rPr lang="en-GB" sz="2800" dirty="0"/>
              <a:t> in his </a:t>
            </a:r>
            <a:r>
              <a:rPr lang="en-GB" sz="2800" i="1" dirty="0" err="1"/>
              <a:t>Kitab</a:t>
            </a:r>
            <a:r>
              <a:rPr lang="en-GB" sz="2800" i="1" dirty="0"/>
              <a:t> al-</a:t>
            </a:r>
            <a:r>
              <a:rPr lang="en-GB" sz="2800" i="1" dirty="0" err="1"/>
              <a:t>Thamara</a:t>
            </a:r>
            <a:r>
              <a:rPr lang="en-GB" sz="2800" dirty="0"/>
              <a:t> or </a:t>
            </a:r>
            <a:r>
              <a:rPr lang="en-GB" sz="2800" i="1" dirty="0"/>
              <a:t>Book of the Fruit</a:t>
            </a:r>
            <a:r>
              <a:rPr lang="en-GB" sz="2800" dirty="0"/>
              <a:t>. Probably 8</a:t>
            </a:r>
            <a:r>
              <a:rPr lang="en-GB" sz="2800" baseline="30000" dirty="0"/>
              <a:t>th</a:t>
            </a:r>
            <a:r>
              <a:rPr lang="en-GB" sz="2800" dirty="0"/>
              <a:t> c. First attested in the early 10</a:t>
            </a:r>
            <a:r>
              <a:rPr lang="en-GB" sz="2800" baseline="30000" dirty="0"/>
              <a:t>th</a:t>
            </a:r>
            <a:r>
              <a:rPr lang="en-GB" sz="2800" dirty="0"/>
              <a:t> </a:t>
            </a:r>
          </a:p>
        </p:txBody>
      </p:sp>
      <p:sp>
        <p:nvSpPr>
          <p:cNvPr id="31747" name="Content Placeholder 2">
            <a:extLst>
              <a:ext uri="{FF2B5EF4-FFF2-40B4-BE49-F238E27FC236}">
                <a16:creationId xmlns:a16="http://schemas.microsoft.com/office/drawing/2014/main" id="{4179868B-CDFA-4D71-8111-D40378721A4D}"/>
              </a:ext>
            </a:extLst>
          </p:cNvPr>
          <p:cNvSpPr>
            <a:spLocks noGrp="1"/>
          </p:cNvSpPr>
          <p:nvPr>
            <p:ph idx="1"/>
          </p:nvPr>
        </p:nvSpPr>
        <p:spPr/>
        <p:txBody>
          <a:bodyPr/>
          <a:lstStyle/>
          <a:p>
            <a:r>
              <a:rPr lang="en-GB" altLang="en-US" sz="1800"/>
              <a:t>Mistakenly ascribed to Claudius Ptolemy.</a:t>
            </a:r>
          </a:p>
          <a:p>
            <a:r>
              <a:rPr lang="en-GB" altLang="en-US" sz="1800"/>
              <a:t>English translation: Ptolemy, Claudius, 'Centiloquium', in Partridge, John, </a:t>
            </a:r>
            <a:r>
              <a:rPr lang="en-GB" altLang="en-US" sz="1800" i="1"/>
              <a:t>Mikropanastron</a:t>
            </a:r>
            <a:r>
              <a:rPr lang="en-GB" altLang="en-US" sz="1800"/>
              <a:t>, London, 1679</a:t>
            </a:r>
          </a:p>
          <a:p>
            <a:r>
              <a:rPr lang="en-GB" altLang="en-US" sz="1800"/>
              <a:t>'</a:t>
            </a:r>
            <a:r>
              <a:rPr lang="en-GB" altLang="en-US" sz="1800" i="1"/>
              <a:t>Sapiens</a:t>
            </a:r>
            <a:r>
              <a:rPr lang="en-GB" altLang="en-US" sz="1800"/>
              <a:t>, a wise Man doth Co-operate with the Coelestial Operations, and doth assist Nature, as the Husbandman in the ploughing and preparing his Ground'. The simpler formula is 'the wise man rules his stars, the fool obeys them' or, as one sixteenth-century English version had it, 'One skilful in this Science may evade many effects of the Stars, when he knows their Natures, and diligently prepares himself to receive their effects'. </a:t>
            </a:r>
          </a:p>
          <a:p>
            <a:r>
              <a:rPr lang="en-GB" altLang="en-US" sz="1800"/>
              <a:t>Or, as the Corpus Hermeticum had put it, 'Those men who are devoid of mind are merely led along in the train of Destiny'. </a:t>
            </a:r>
          </a:p>
          <a:p>
            <a:r>
              <a:rPr lang="en-GB" altLang="en-US" sz="1800"/>
              <a:t> </a:t>
            </a:r>
          </a:p>
          <a:p>
            <a:r>
              <a:rPr lang="en-GB" altLang="en-US" sz="1800"/>
              <a:t>Para 5</a:t>
            </a:r>
            <a:r>
              <a:rPr lang="en-GB" altLang="en-US" sz="1800" i="1"/>
              <a:t>: One skilful in this Science may evade many effects of the Stars, when he knows their Natures, and diligently prepares himself to receive their effects.</a:t>
            </a:r>
            <a:endParaRPr lang="en-GB" altLang="en-US" sz="1800"/>
          </a:p>
        </p:txBody>
      </p:sp>
      <p:pic>
        <p:nvPicPr>
          <p:cNvPr id="31748" name="Picture 2">
            <a:extLst>
              <a:ext uri="{FF2B5EF4-FFF2-40B4-BE49-F238E27FC236}">
                <a16:creationId xmlns:a16="http://schemas.microsoft.com/office/drawing/2014/main" id="{1D245055-B094-4DEF-9C7F-7D073B0156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488" y="6280150"/>
            <a:ext cx="1403350" cy="57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1917E-2E64-4D4F-82A0-BC560BE791FF}"/>
              </a:ext>
            </a:extLst>
          </p:cNvPr>
          <p:cNvSpPr>
            <a:spLocks noGrp="1"/>
          </p:cNvSpPr>
          <p:nvPr>
            <p:ph type="title"/>
          </p:nvPr>
        </p:nvSpPr>
        <p:spPr/>
        <p:txBody>
          <a:bodyPr>
            <a:normAutofit fontScale="90000"/>
          </a:bodyPr>
          <a:lstStyle/>
          <a:p>
            <a:pPr>
              <a:defRPr/>
            </a:pPr>
            <a:r>
              <a:rPr lang="en-GB" dirty="0"/>
              <a:t>Classic texts: The Tabula </a:t>
            </a:r>
            <a:r>
              <a:rPr lang="en-GB" dirty="0" err="1"/>
              <a:t>Smagdarina</a:t>
            </a:r>
            <a:r>
              <a:rPr lang="en-GB" dirty="0"/>
              <a:t>/ Emerald Tablet</a:t>
            </a:r>
          </a:p>
        </p:txBody>
      </p:sp>
      <p:sp>
        <p:nvSpPr>
          <p:cNvPr id="3" name="Content Placeholder 2">
            <a:extLst>
              <a:ext uri="{FF2B5EF4-FFF2-40B4-BE49-F238E27FC236}">
                <a16:creationId xmlns:a16="http://schemas.microsoft.com/office/drawing/2014/main" id="{7292D3F6-0B1E-4F15-9554-60591B72A9EA}"/>
              </a:ext>
            </a:extLst>
          </p:cNvPr>
          <p:cNvSpPr>
            <a:spLocks noGrp="1"/>
          </p:cNvSpPr>
          <p:nvPr>
            <p:ph idx="1"/>
          </p:nvPr>
        </p:nvSpPr>
        <p:spPr/>
        <p:txBody>
          <a:bodyPr>
            <a:normAutofit fontScale="70000" lnSpcReduction="20000"/>
          </a:bodyPr>
          <a:lstStyle/>
          <a:p>
            <a:pPr>
              <a:buFont typeface="Arial" charset="0"/>
              <a:buNone/>
              <a:defRPr/>
            </a:pPr>
            <a:r>
              <a:rPr lang="en-GB" dirty="0"/>
              <a:t>Composed by </a:t>
            </a:r>
            <a:r>
              <a:rPr lang="en-GB" b="1" dirty="0"/>
              <a:t>Abu </a:t>
            </a:r>
            <a:r>
              <a:rPr lang="en-GB" b="1" dirty="0" err="1"/>
              <a:t>Mūsā</a:t>
            </a:r>
            <a:r>
              <a:rPr lang="en-GB" b="1" dirty="0"/>
              <a:t> </a:t>
            </a:r>
            <a:r>
              <a:rPr lang="en-GB" b="1" dirty="0" err="1"/>
              <a:t>Jābir</a:t>
            </a:r>
            <a:r>
              <a:rPr lang="en-GB" b="1" dirty="0"/>
              <a:t> </a:t>
            </a:r>
            <a:r>
              <a:rPr lang="en-GB" b="1" dirty="0" err="1"/>
              <a:t>ibn</a:t>
            </a:r>
            <a:r>
              <a:rPr lang="en-GB" b="1" dirty="0"/>
              <a:t> </a:t>
            </a:r>
            <a:r>
              <a:rPr lang="en-GB" b="1" dirty="0" err="1"/>
              <a:t>Hayyān</a:t>
            </a:r>
            <a:r>
              <a:rPr lang="en-GB" dirty="0"/>
              <a:t> (c. 721 – c. 815) – Latin Geber.</a:t>
            </a:r>
          </a:p>
          <a:p>
            <a:pPr>
              <a:buFont typeface="Arial" charset="0"/>
              <a:buNone/>
              <a:defRPr/>
            </a:pPr>
            <a:r>
              <a:rPr lang="en-GB" dirty="0"/>
              <a:t>From the English translation by Isaac Newton</a:t>
            </a:r>
          </a:p>
          <a:p>
            <a:pPr>
              <a:buFont typeface="Arial" charset="0"/>
              <a:buChar char="•"/>
              <a:defRPr/>
            </a:pPr>
            <a:r>
              <a:rPr lang="en-GB" dirty="0"/>
              <a:t>‘That </a:t>
            </a:r>
            <a:r>
              <a:rPr lang="en-GB" dirty="0" err="1"/>
              <a:t>wch</a:t>
            </a:r>
            <a:r>
              <a:rPr lang="en-GB" dirty="0"/>
              <a:t> is below is like that </a:t>
            </a:r>
            <a:r>
              <a:rPr lang="en-GB" dirty="0" err="1"/>
              <a:t>wch</a:t>
            </a:r>
            <a:r>
              <a:rPr lang="en-GB" dirty="0"/>
              <a:t> is above &amp; that </a:t>
            </a:r>
            <a:r>
              <a:rPr lang="en-GB" dirty="0" err="1"/>
              <a:t>wch</a:t>
            </a:r>
            <a:endParaRPr lang="en-GB" dirty="0"/>
          </a:p>
          <a:p>
            <a:pPr>
              <a:buFont typeface="Arial" charset="0"/>
              <a:buChar char="•"/>
              <a:defRPr/>
            </a:pPr>
            <a:r>
              <a:rPr lang="en-GB" dirty="0"/>
              <a:t>is above is like </a:t>
            </a:r>
            <a:r>
              <a:rPr lang="en-GB" dirty="0" err="1"/>
              <a:t>yt</a:t>
            </a:r>
            <a:r>
              <a:rPr lang="en-GB" dirty="0"/>
              <a:t> </a:t>
            </a:r>
            <a:r>
              <a:rPr lang="en-GB" dirty="0" err="1"/>
              <a:t>wch</a:t>
            </a:r>
            <a:r>
              <a:rPr lang="en-GB" dirty="0"/>
              <a:t> is below to do ye miracles of one</a:t>
            </a:r>
          </a:p>
          <a:p>
            <a:pPr>
              <a:buFont typeface="Arial" charset="0"/>
              <a:buChar char="•"/>
              <a:defRPr/>
            </a:pPr>
            <a:r>
              <a:rPr lang="en-GB" dirty="0"/>
              <a:t>only thing</a:t>
            </a:r>
          </a:p>
          <a:p>
            <a:pPr>
              <a:buFont typeface="Arial" charset="0"/>
              <a:buChar char="•"/>
              <a:defRPr/>
            </a:pPr>
            <a:r>
              <a:rPr lang="en-GB" dirty="0"/>
              <a:t>And as all things have been &amp; arose from one by ye</a:t>
            </a:r>
          </a:p>
          <a:p>
            <a:pPr>
              <a:buFont typeface="Arial" charset="0"/>
              <a:buChar char="•"/>
              <a:defRPr/>
            </a:pPr>
            <a:r>
              <a:rPr lang="en-GB" dirty="0"/>
              <a:t>mediation of one: so all things have their birth from this</a:t>
            </a:r>
          </a:p>
          <a:p>
            <a:pPr>
              <a:buFont typeface="Arial" charset="0"/>
              <a:buChar char="•"/>
              <a:defRPr/>
            </a:pPr>
            <a:r>
              <a:rPr lang="en-GB" dirty="0"/>
              <a:t>one thing by adaptation.</a:t>
            </a:r>
          </a:p>
          <a:p>
            <a:pPr>
              <a:buFont typeface="Arial" charset="0"/>
              <a:buChar char="•"/>
              <a:defRPr/>
            </a:pPr>
            <a:r>
              <a:rPr lang="en-GB" dirty="0"/>
              <a:t>The Sun is its father, the moon its mother’.</a:t>
            </a:r>
          </a:p>
          <a:p>
            <a:pPr>
              <a:buFont typeface="Arial" charset="0"/>
              <a:buChar char="•"/>
              <a:defRPr/>
            </a:pPr>
            <a:r>
              <a:rPr lang="en-GB" sz="2000" dirty="0"/>
              <a:t>Newton, Isaac, ‘Tabula </a:t>
            </a:r>
            <a:r>
              <a:rPr lang="en-GB" sz="2000" dirty="0" err="1"/>
              <a:t>Smaragdina</a:t>
            </a:r>
            <a:r>
              <a:rPr lang="en-GB" sz="2000" dirty="0"/>
              <a:t>, </a:t>
            </a:r>
            <a:r>
              <a:rPr lang="en-GB" sz="2000" dirty="0" err="1"/>
              <a:t>Hemetic</a:t>
            </a:r>
            <a:r>
              <a:rPr lang="en-GB" sz="2000" dirty="0"/>
              <a:t> </a:t>
            </a:r>
            <a:r>
              <a:rPr lang="en-GB" sz="2000" dirty="0" err="1"/>
              <a:t>Trismegistri</a:t>
            </a:r>
            <a:r>
              <a:rPr lang="en-GB" sz="2000" dirty="0"/>
              <a:t> </a:t>
            </a:r>
            <a:r>
              <a:rPr lang="en-GB" sz="2000" dirty="0" err="1"/>
              <a:t>Philosophorum</a:t>
            </a:r>
            <a:r>
              <a:rPr lang="en-GB" sz="2000" dirty="0"/>
              <a:t> </a:t>
            </a:r>
            <a:r>
              <a:rPr lang="en-GB" sz="2000" dirty="0" err="1"/>
              <a:t>Patris</a:t>
            </a:r>
            <a:r>
              <a:rPr lang="en-GB" sz="2000" dirty="0"/>
              <a:t>’, in Keynes MS 28, in The </a:t>
            </a:r>
            <a:r>
              <a:rPr lang="en-GB" sz="2000" dirty="0" err="1"/>
              <a:t>Chymistry</a:t>
            </a:r>
            <a:r>
              <a:rPr lang="en-GB" sz="2000" dirty="0"/>
              <a:t> of Isaac Newton, King’s College Library, Cambridge University,  lines 1-4, http://webapp1.dlib.indiana.edu/newton/mss/dipl/ALCH00017</a:t>
            </a:r>
          </a:p>
          <a:p>
            <a:pPr>
              <a:buFont typeface="Arial" charset="0"/>
              <a:buChar char="•"/>
              <a:defRPr/>
            </a:pPr>
            <a:r>
              <a:rPr lang="en-GB" dirty="0"/>
              <a:t> </a:t>
            </a:r>
          </a:p>
          <a:p>
            <a:pPr>
              <a:buFont typeface="Arial" charset="0"/>
              <a:buChar char="•"/>
              <a:defRPr/>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9DC1B9A5-0235-4D44-BDF6-2AA1D35B01AE}"/>
              </a:ext>
            </a:extLst>
          </p:cNvPr>
          <p:cNvSpPr>
            <a:spLocks noGrp="1"/>
          </p:cNvSpPr>
          <p:nvPr>
            <p:ph type="title"/>
          </p:nvPr>
        </p:nvSpPr>
        <p:spPr/>
        <p:txBody>
          <a:bodyPr/>
          <a:lstStyle/>
          <a:p>
            <a:r>
              <a:rPr lang="en-GB" altLang="en-US"/>
              <a:t>Al Kindi. C.795-866/870</a:t>
            </a:r>
          </a:p>
        </p:txBody>
      </p:sp>
      <p:sp>
        <p:nvSpPr>
          <p:cNvPr id="3" name="Content Placeholder 2">
            <a:extLst>
              <a:ext uri="{FF2B5EF4-FFF2-40B4-BE49-F238E27FC236}">
                <a16:creationId xmlns:a16="http://schemas.microsoft.com/office/drawing/2014/main" id="{FF473B8A-0300-498B-A92D-04136FF3F372}"/>
              </a:ext>
            </a:extLst>
          </p:cNvPr>
          <p:cNvSpPr>
            <a:spLocks noGrp="1"/>
          </p:cNvSpPr>
          <p:nvPr>
            <p:ph idx="1"/>
          </p:nvPr>
        </p:nvSpPr>
        <p:spPr/>
        <p:txBody>
          <a:bodyPr>
            <a:normAutofit fontScale="55000" lnSpcReduction="20000"/>
          </a:bodyPr>
          <a:lstStyle/>
          <a:p>
            <a:pPr>
              <a:buFont typeface="Arial" charset="0"/>
              <a:buNone/>
              <a:defRPr/>
            </a:pPr>
            <a:r>
              <a:rPr lang="en-GB" b="1" dirty="0"/>
              <a:t>His self-appointed task was to reconcile Islam with Hellenistic science</a:t>
            </a:r>
            <a:r>
              <a:rPr lang="en-GB" dirty="0"/>
              <a:t>.</a:t>
            </a:r>
          </a:p>
          <a:p>
            <a:pPr>
              <a:buFont typeface="Arial" charset="0"/>
              <a:buNone/>
              <a:defRPr/>
            </a:pPr>
            <a:r>
              <a:rPr lang="en-GB" b="1" dirty="0"/>
              <a:t>He was largely responsible for introducing the Islamic world to the notion that there are two paths to truth, on the one hand, faith and, on the other, reason</a:t>
            </a:r>
            <a:r>
              <a:rPr lang="en-GB" dirty="0"/>
              <a:t>. </a:t>
            </a:r>
          </a:p>
          <a:p>
            <a:pPr>
              <a:buFont typeface="Arial" charset="0"/>
              <a:buNone/>
              <a:defRPr/>
            </a:pPr>
            <a:r>
              <a:rPr lang="en-GB" b="1" dirty="0"/>
              <a:t>In </a:t>
            </a:r>
            <a:r>
              <a:rPr lang="en-GB" b="1" i="1" dirty="0"/>
              <a:t>On the Stellar Rays</a:t>
            </a:r>
            <a:r>
              <a:rPr lang="en-GB" b="1" dirty="0"/>
              <a:t> he attempted to identify a mechanism by which the heavens might influence the earth through rays of cosmic sympathy.</a:t>
            </a:r>
            <a:r>
              <a:rPr lang="en-GB" dirty="0"/>
              <a:t> </a:t>
            </a:r>
          </a:p>
          <a:p>
            <a:pPr>
              <a:buFont typeface="Arial" charset="0"/>
              <a:buNone/>
              <a:defRPr/>
            </a:pPr>
            <a:endParaRPr lang="en-GB" dirty="0"/>
          </a:p>
          <a:p>
            <a:pPr>
              <a:buFont typeface="Arial" charset="0"/>
              <a:buNone/>
              <a:defRPr/>
            </a:pPr>
            <a:r>
              <a:rPr lang="en-GB" dirty="0"/>
              <a:t>The logic was fairly straightforward: all visible objects emit rays, otherwise, obviously, they'd be invisible. </a:t>
            </a:r>
          </a:p>
          <a:p>
            <a:pPr>
              <a:buFont typeface="Arial" charset="0"/>
              <a:buNone/>
              <a:defRPr/>
            </a:pPr>
            <a:r>
              <a:rPr lang="en-GB" dirty="0"/>
              <a:t>It was believed that each planet’s rays extended a different number of degrees over the zodiac and if, to take one example, a planet was too close to the rays one of the unfortunate planets, such as Mars or Saturn, the individual concerned would suffer ill-fortune. It was as if the light itself carried the nature of the planet. </a:t>
            </a:r>
          </a:p>
          <a:p>
            <a:pPr>
              <a:buFont typeface="Arial" charset="0"/>
              <a:buNone/>
              <a:defRPr/>
            </a:pPr>
            <a:r>
              <a:rPr lang="en-GB" b="1" dirty="0"/>
              <a:t>These rays can be seen as causal connections as long as it is remembered that all causal links in the world around us are, in fact, co-ordinated by rays emitting from the ‘One’, God</a:t>
            </a:r>
            <a:r>
              <a:rPr lang="en-GB" dirty="0"/>
              <a:t>. </a:t>
            </a:r>
          </a:p>
          <a:p>
            <a:pPr>
              <a:buFont typeface="Arial" charset="0"/>
              <a:buNone/>
              <a:defRPr/>
            </a:pPr>
            <a:endParaRPr lang="en-GB" dirty="0"/>
          </a:p>
          <a:p>
            <a:pPr>
              <a:buFont typeface="Arial" charset="0"/>
              <a:buNone/>
              <a:defRPr/>
            </a:pPr>
            <a:endParaRPr lang="en-GB" dirty="0"/>
          </a:p>
          <a:p>
            <a:pPr>
              <a:buFont typeface="Arial" charset="0"/>
              <a:buChar char="•"/>
              <a:defRPr/>
            </a:pPr>
            <a:endParaRPr lang="en-GB" dirty="0"/>
          </a:p>
        </p:txBody>
      </p:sp>
      <p:sp>
        <p:nvSpPr>
          <p:cNvPr id="4" name="Content Placeholder 3">
            <a:extLst>
              <a:ext uri="{FF2B5EF4-FFF2-40B4-BE49-F238E27FC236}">
                <a16:creationId xmlns:a16="http://schemas.microsoft.com/office/drawing/2014/main" id="{094FA2AB-F786-47D8-B4DE-9E9C610BCB71}"/>
              </a:ext>
            </a:extLst>
          </p:cNvPr>
          <p:cNvSpPr>
            <a:spLocks noGrp="1"/>
          </p:cNvSpPr>
          <p:nvPr>
            <p:ph sz="half" idx="4294967295"/>
          </p:nvPr>
        </p:nvSpPr>
        <p:spPr>
          <a:xfrm>
            <a:off x="9036050" y="4724400"/>
            <a:ext cx="107950" cy="1401763"/>
          </a:xfrm>
        </p:spPr>
        <p:txBody>
          <a:bodyPr>
            <a:normAutofit fontScale="70000" lnSpcReduction="20000"/>
          </a:bodyPr>
          <a:lstStyle/>
          <a:p>
            <a:pPr>
              <a:buFont typeface="Arial" charset="0"/>
              <a:buChar char="•"/>
              <a:defRPr/>
            </a:pPr>
            <a:r>
              <a:rPr lang="en-GB" dirty="0"/>
              <a:t> </a:t>
            </a:r>
          </a:p>
          <a:p>
            <a:pPr>
              <a:buFont typeface="Arial" charset="0"/>
              <a:buChar char="•"/>
              <a:defRPr/>
            </a:pPr>
            <a:endParaRPr lang="en-GB" dirty="0"/>
          </a:p>
          <a:p>
            <a:pPr>
              <a:buFont typeface="Arial" charset="0"/>
              <a:buChar char="•"/>
              <a:defRPr/>
            </a:pPr>
            <a:endParaRPr lang="en-GB" dirty="0"/>
          </a:p>
          <a:p>
            <a:pPr>
              <a:buFont typeface="Arial" charset="0"/>
              <a:buChar char="•"/>
              <a:defRPr/>
            </a:pPr>
            <a:r>
              <a:rPr lang="en-GB" dirty="0"/>
              <a:t> </a:t>
            </a:r>
          </a:p>
        </p:txBody>
      </p:sp>
      <p:pic>
        <p:nvPicPr>
          <p:cNvPr id="33797" name="Picture 4" descr="Al-kindi.jpeg">
            <a:extLst>
              <a:ext uri="{FF2B5EF4-FFF2-40B4-BE49-F238E27FC236}">
                <a16:creationId xmlns:a16="http://schemas.microsoft.com/office/drawing/2014/main" id="{4CEDF68B-41D0-435C-8633-0739A30BBDE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15313" y="0"/>
            <a:ext cx="928687" cy="127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8" name="Picture 2">
            <a:extLst>
              <a:ext uri="{FF2B5EF4-FFF2-40B4-BE49-F238E27FC236}">
                <a16:creationId xmlns:a16="http://schemas.microsoft.com/office/drawing/2014/main" id="{4501A3FC-43FC-4EC7-842D-95C2C5FCF9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75" y="142875"/>
            <a:ext cx="1549400"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D0831827-1F4C-4065-8DFB-203823437290}"/>
              </a:ext>
            </a:extLst>
          </p:cNvPr>
          <p:cNvSpPr>
            <a:spLocks noGrp="1"/>
          </p:cNvSpPr>
          <p:nvPr>
            <p:ph type="title"/>
          </p:nvPr>
        </p:nvSpPr>
        <p:spPr/>
        <p:txBody>
          <a:bodyPr/>
          <a:lstStyle/>
          <a:p>
            <a:r>
              <a:rPr lang="en-GB" altLang="en-US"/>
              <a:t>Al Kindi</a:t>
            </a:r>
          </a:p>
        </p:txBody>
      </p:sp>
      <p:sp>
        <p:nvSpPr>
          <p:cNvPr id="3" name="Content Placeholder 2">
            <a:extLst>
              <a:ext uri="{FF2B5EF4-FFF2-40B4-BE49-F238E27FC236}">
                <a16:creationId xmlns:a16="http://schemas.microsoft.com/office/drawing/2014/main" id="{596A49F1-4FB8-42BD-BD72-A8EF1D639D54}"/>
              </a:ext>
            </a:extLst>
          </p:cNvPr>
          <p:cNvSpPr>
            <a:spLocks noGrp="1"/>
          </p:cNvSpPr>
          <p:nvPr>
            <p:ph idx="1"/>
          </p:nvPr>
        </p:nvSpPr>
        <p:spPr/>
        <p:txBody>
          <a:bodyPr>
            <a:normAutofit fontScale="77500" lnSpcReduction="20000"/>
          </a:bodyPr>
          <a:lstStyle/>
          <a:p>
            <a:pPr>
              <a:buFont typeface="Arial" charset="0"/>
              <a:buChar char="•"/>
              <a:defRPr/>
            </a:pPr>
            <a:r>
              <a:rPr lang="en-GB" dirty="0"/>
              <a:t>Free will. </a:t>
            </a:r>
          </a:p>
          <a:p>
            <a:pPr>
              <a:buFont typeface="Arial" charset="0"/>
              <a:buChar char="•"/>
              <a:defRPr/>
            </a:pPr>
            <a:r>
              <a:rPr lang="en-GB" dirty="0"/>
              <a:t>The wise man cannot escape his fate but, by modulating his relationship with the descending rays, he can, like a Stoic, become inwardly free of it. Such a model has the advantage of combining Aristotelian celestial mechanics with the Koran, and Stoic determinism with Islam, in such a way as to preserve God's pre-eminence. It also, happily for the Islamic authorities, enrolled classical cosmology in the service of religion, providing a mechanism - stellar rays - by which God's will might be enforced while the individual responsibility for moral actions. Nobody can evade divine wrath by blaming the stars for their immoral acts. </a:t>
            </a:r>
          </a:p>
          <a:p>
            <a:pPr>
              <a:buFont typeface="Arial" charset="0"/>
              <a:buChar char="•"/>
              <a:defRPr/>
            </a:pPr>
            <a:endParaRPr lang="en-GB" dirty="0"/>
          </a:p>
        </p:txBody>
      </p:sp>
      <p:pic>
        <p:nvPicPr>
          <p:cNvPr id="34820" name="Picture 3" descr="Al-kindi.jpeg">
            <a:extLst>
              <a:ext uri="{FF2B5EF4-FFF2-40B4-BE49-F238E27FC236}">
                <a16:creationId xmlns:a16="http://schemas.microsoft.com/office/drawing/2014/main" id="{EBEDBE3A-8465-433C-A6CA-D76F7E59C50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781925" y="0"/>
            <a:ext cx="1362075" cy="187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55AC6-2568-40AD-8C37-9205F35993FC}"/>
              </a:ext>
            </a:extLst>
          </p:cNvPr>
          <p:cNvSpPr>
            <a:spLocks noGrp="1"/>
          </p:cNvSpPr>
          <p:nvPr>
            <p:ph type="title"/>
          </p:nvPr>
        </p:nvSpPr>
        <p:spPr/>
        <p:txBody>
          <a:bodyPr>
            <a:normAutofit fontScale="90000"/>
          </a:bodyPr>
          <a:lstStyle/>
          <a:p>
            <a:pPr>
              <a:defRPr/>
            </a:pPr>
            <a:r>
              <a:rPr lang="en-GB" dirty="0" err="1"/>
              <a:t>Ibn</a:t>
            </a:r>
            <a:r>
              <a:rPr lang="en-GB" dirty="0"/>
              <a:t> </a:t>
            </a:r>
            <a:r>
              <a:rPr lang="en-GB" dirty="0" err="1"/>
              <a:t>Sina</a:t>
            </a:r>
            <a:r>
              <a:rPr lang="en-GB" dirty="0"/>
              <a:t> (c.980- 1037)- (Latin Avicenna)</a:t>
            </a:r>
          </a:p>
        </p:txBody>
      </p:sp>
      <p:sp>
        <p:nvSpPr>
          <p:cNvPr id="3" name="Content Placeholder 2">
            <a:extLst>
              <a:ext uri="{FF2B5EF4-FFF2-40B4-BE49-F238E27FC236}">
                <a16:creationId xmlns:a16="http://schemas.microsoft.com/office/drawing/2014/main" id="{4ADB63C5-6393-47A8-90E5-A9DFF48A3AEF}"/>
              </a:ext>
            </a:extLst>
          </p:cNvPr>
          <p:cNvSpPr>
            <a:spLocks noGrp="1"/>
          </p:cNvSpPr>
          <p:nvPr>
            <p:ph idx="1"/>
          </p:nvPr>
        </p:nvSpPr>
        <p:spPr/>
        <p:txBody>
          <a:bodyPr>
            <a:normAutofit fontScale="25000" lnSpcReduction="20000"/>
          </a:bodyPr>
          <a:lstStyle/>
          <a:p>
            <a:pPr>
              <a:buFont typeface="Arial" charset="0"/>
              <a:buChar char="•"/>
              <a:defRPr/>
            </a:pPr>
            <a:r>
              <a:rPr lang="en-GB" sz="7200" b="1" dirty="0"/>
              <a:t>Developed a form of the 'cosmological argument', which states that all things need a cause, in this case, ultimately God</a:t>
            </a:r>
            <a:r>
              <a:rPr lang="en-GB" sz="7200" dirty="0"/>
              <a:t>. In the hierarchy of influences, he reasoned, all things must be sustained by necessary causes. In other words, </a:t>
            </a:r>
            <a:r>
              <a:rPr lang="en-GB" sz="7200" b="1" dirty="0"/>
              <a:t>all layers of reality are contingent, or dependent, on the one above, going up to the top one which is necessary and self-existent. </a:t>
            </a:r>
          </a:p>
          <a:p>
            <a:pPr>
              <a:buFont typeface="Arial" charset="0"/>
              <a:buChar char="•"/>
              <a:defRPr/>
            </a:pPr>
            <a:r>
              <a:rPr lang="en-GB" sz="7200" dirty="0"/>
              <a:t>A restatement, in an Islamic context, of the Aristotelian notion of descending causes, in which causes come down to earth from the mind of God via the stars and successive planetary spheres, and its importance for astrology is that it preserves a role for the planets as secondary causes while maintaining God's absolute sway over the entire cosmos. </a:t>
            </a:r>
          </a:p>
          <a:p>
            <a:pPr>
              <a:buFont typeface="Arial" charset="0"/>
              <a:buChar char="•"/>
              <a:defRPr/>
            </a:pPr>
            <a:endParaRPr lang="en-GB" sz="7200" dirty="0"/>
          </a:p>
          <a:p>
            <a:pPr>
              <a:buFont typeface="Arial" charset="0"/>
              <a:buChar char="•"/>
              <a:defRPr/>
            </a:pPr>
            <a:r>
              <a:rPr lang="en-GB" sz="7200" dirty="0"/>
              <a:t>The essence of everything we can see, touch or imagine is connected by a web of ‘sympathies’ or ‘correspondences’. </a:t>
            </a:r>
          </a:p>
          <a:p>
            <a:pPr>
              <a:buFont typeface="Arial" charset="0"/>
              <a:buChar char="•"/>
              <a:defRPr/>
            </a:pPr>
            <a:endParaRPr lang="en-GB" sz="7200" dirty="0"/>
          </a:p>
          <a:p>
            <a:pPr>
              <a:buFont typeface="Arial" charset="0"/>
              <a:buChar char="•"/>
              <a:defRPr/>
            </a:pPr>
            <a:r>
              <a:rPr lang="en-GB" sz="7200" b="1" dirty="0"/>
              <a:t>the origin of the world in emanation out of God rather than creation by him celestial substances are kinds of intelligences</a:t>
            </a:r>
          </a:p>
          <a:p>
            <a:pPr>
              <a:buFont typeface="Arial" charset="0"/>
              <a:buChar char="•"/>
              <a:defRPr/>
            </a:pPr>
            <a:r>
              <a:rPr lang="en-GB" sz="7200" b="1" dirty="0"/>
              <a:t> predictive judicial astrology was roundly rejected, while Hermetic cosmology, with its spiritual and physical planetary influence, was valued. </a:t>
            </a:r>
          </a:p>
          <a:p>
            <a:pPr>
              <a:buFont typeface="Arial" charset="0"/>
              <a:buChar char="•"/>
              <a:defRPr/>
            </a:pPr>
            <a:r>
              <a:rPr lang="en-GB" sz="7200" dirty="0"/>
              <a:t> </a:t>
            </a:r>
          </a:p>
          <a:p>
            <a:pPr>
              <a:buFont typeface="Arial" charset="0"/>
              <a:buChar char="•"/>
              <a:defRPr/>
            </a:pPr>
            <a:endParaRPr lang="en-GB" dirty="0"/>
          </a:p>
        </p:txBody>
      </p:sp>
      <p:pic>
        <p:nvPicPr>
          <p:cNvPr id="35844" name="Picture 3" descr="Avicenna.jpg">
            <a:extLst>
              <a:ext uri="{FF2B5EF4-FFF2-40B4-BE49-F238E27FC236}">
                <a16:creationId xmlns:a16="http://schemas.microsoft.com/office/drawing/2014/main" id="{34BFDC7D-6445-48A9-AAB6-00C23C445F4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93088" y="5589588"/>
            <a:ext cx="950912"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5" name="Picture 2">
            <a:extLst>
              <a:ext uri="{FF2B5EF4-FFF2-40B4-BE49-F238E27FC236}">
                <a16:creationId xmlns:a16="http://schemas.microsoft.com/office/drawing/2014/main" id="{1CF9ACD0-7C48-45C9-B47C-D489426AA6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64250"/>
            <a:ext cx="1927225"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E5FF5-7F4B-49A8-83EB-4DB79896A5C8}"/>
              </a:ext>
            </a:extLst>
          </p:cNvPr>
          <p:cNvSpPr>
            <a:spLocks noGrp="1"/>
          </p:cNvSpPr>
          <p:nvPr>
            <p:ph type="title"/>
          </p:nvPr>
        </p:nvSpPr>
        <p:spPr/>
        <p:txBody>
          <a:bodyPr>
            <a:normAutofit fontScale="90000"/>
          </a:bodyPr>
          <a:lstStyle/>
          <a:p>
            <a:pPr>
              <a:defRPr/>
            </a:pPr>
            <a:r>
              <a:rPr lang="en-GB" b="1" dirty="0" err="1"/>
              <a:t>Ibn</a:t>
            </a:r>
            <a:r>
              <a:rPr lang="en-GB" b="1" dirty="0"/>
              <a:t> </a:t>
            </a:r>
            <a:r>
              <a:rPr lang="en-GB" b="1" dirty="0" err="1"/>
              <a:t>Rushd</a:t>
            </a:r>
            <a:r>
              <a:rPr lang="en-GB" b="1" dirty="0"/>
              <a:t> (1126-1198) Latin </a:t>
            </a:r>
            <a:r>
              <a:rPr lang="en-GB" b="1" dirty="0" err="1"/>
              <a:t>Averroës</a:t>
            </a:r>
            <a:r>
              <a:rPr lang="en-GB" dirty="0"/>
              <a:t> </a:t>
            </a:r>
          </a:p>
        </p:txBody>
      </p:sp>
      <p:sp>
        <p:nvSpPr>
          <p:cNvPr id="36867" name="Content Placeholder 2">
            <a:extLst>
              <a:ext uri="{FF2B5EF4-FFF2-40B4-BE49-F238E27FC236}">
                <a16:creationId xmlns:a16="http://schemas.microsoft.com/office/drawing/2014/main" id="{EDA3364A-8B4C-4BCB-8485-1107A6E5621D}"/>
              </a:ext>
            </a:extLst>
          </p:cNvPr>
          <p:cNvSpPr>
            <a:spLocks noGrp="1"/>
          </p:cNvSpPr>
          <p:nvPr>
            <p:ph idx="1"/>
          </p:nvPr>
        </p:nvSpPr>
        <p:spPr/>
        <p:txBody>
          <a:bodyPr/>
          <a:lstStyle/>
          <a:p>
            <a:r>
              <a:rPr lang="en-GB" altLang="en-US" sz="2800"/>
              <a:t>Born in Cordoba</a:t>
            </a:r>
          </a:p>
          <a:p>
            <a:r>
              <a:rPr lang="en-GB" altLang="en-US" sz="2800"/>
              <a:t>1160 appointed a judge in Seville</a:t>
            </a:r>
          </a:p>
          <a:p>
            <a:r>
              <a:rPr lang="en-GB" altLang="en-US" sz="2800"/>
              <a:t>From 1157 became prolific writer, including commentaries on Aristotle.</a:t>
            </a:r>
          </a:p>
          <a:p>
            <a:r>
              <a:rPr lang="en-GB" altLang="en-US" sz="2800"/>
              <a:t>Reconciled Aristotle with Islam. I.e., logic, philosophy and investigation of the natural world are sources of truth equal to God and scripture.</a:t>
            </a:r>
          </a:p>
          <a:p>
            <a:r>
              <a:rPr lang="en-GB" altLang="en-US" sz="2800"/>
              <a:t>Philosophy known as Averroism</a:t>
            </a:r>
          </a:p>
        </p:txBody>
      </p:sp>
      <p:pic>
        <p:nvPicPr>
          <p:cNvPr id="36868" name="Picture 3" descr="Averrroes.jpg">
            <a:extLst>
              <a:ext uri="{FF2B5EF4-FFF2-40B4-BE49-F238E27FC236}">
                <a16:creationId xmlns:a16="http://schemas.microsoft.com/office/drawing/2014/main" id="{F37324A3-B0BD-4FB3-8959-7ADE8A5E2CB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837488" y="5000625"/>
            <a:ext cx="1306512"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9" name="Picture 2">
            <a:extLst>
              <a:ext uri="{FF2B5EF4-FFF2-40B4-BE49-F238E27FC236}">
                <a16:creationId xmlns:a16="http://schemas.microsoft.com/office/drawing/2014/main" id="{5F86C13B-AD9B-46CE-B875-9C0DA9CFC2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9438" y="1285875"/>
            <a:ext cx="1927225"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01738F1E-2244-4C71-AE13-4F0FE00B496C}"/>
              </a:ext>
            </a:extLst>
          </p:cNvPr>
          <p:cNvSpPr>
            <a:spLocks noGrp="1"/>
          </p:cNvSpPr>
          <p:nvPr>
            <p:ph type="title"/>
          </p:nvPr>
        </p:nvSpPr>
        <p:spPr/>
        <p:txBody>
          <a:bodyPr/>
          <a:lstStyle/>
          <a:p>
            <a:r>
              <a:rPr lang="en-GB" altLang="en-US"/>
              <a:t>Ibn 'Arabi (1165-1240)</a:t>
            </a:r>
          </a:p>
        </p:txBody>
      </p:sp>
      <p:sp>
        <p:nvSpPr>
          <p:cNvPr id="3" name="Content Placeholder 2">
            <a:extLst>
              <a:ext uri="{FF2B5EF4-FFF2-40B4-BE49-F238E27FC236}">
                <a16:creationId xmlns:a16="http://schemas.microsoft.com/office/drawing/2014/main" id="{4B257C0D-622C-4E59-8D3A-83E7C1E102C0}"/>
              </a:ext>
            </a:extLst>
          </p:cNvPr>
          <p:cNvSpPr>
            <a:spLocks noGrp="1"/>
          </p:cNvSpPr>
          <p:nvPr>
            <p:ph idx="1"/>
          </p:nvPr>
        </p:nvSpPr>
        <p:spPr/>
        <p:txBody>
          <a:bodyPr>
            <a:normAutofit fontScale="40000" lnSpcReduction="20000"/>
          </a:bodyPr>
          <a:lstStyle/>
          <a:p>
            <a:pPr>
              <a:buFont typeface="Arial" charset="0"/>
              <a:buChar char="•"/>
              <a:defRPr/>
            </a:pPr>
            <a:r>
              <a:rPr lang="en-GB" sz="4300" dirty="0"/>
              <a:t>Major proponent of this synthesis of Islam with the mystery teachings of the classical world.</a:t>
            </a:r>
          </a:p>
          <a:p>
            <a:pPr>
              <a:buFont typeface="Arial" charset="0"/>
              <a:buChar char="•"/>
              <a:defRPr/>
            </a:pPr>
            <a:r>
              <a:rPr lang="en-GB" sz="4300" dirty="0"/>
              <a:t>Spoke to the masses, perhaps because he remained close to the language of the Koran and the </a:t>
            </a:r>
            <a:r>
              <a:rPr lang="en-GB" sz="4300" i="1" dirty="0" err="1"/>
              <a:t>Hadith</a:t>
            </a:r>
            <a:r>
              <a:rPr lang="en-GB" sz="4300" dirty="0"/>
              <a:t>, Mohammed's collected sayings. </a:t>
            </a:r>
          </a:p>
          <a:p>
            <a:pPr>
              <a:buFont typeface="Arial" charset="0"/>
              <a:buChar char="•"/>
              <a:defRPr/>
            </a:pPr>
            <a:r>
              <a:rPr lang="en-GB" sz="4300" dirty="0"/>
              <a:t>The oneness of being, in which a single reality, </a:t>
            </a:r>
            <a:r>
              <a:rPr lang="en-GB" sz="4300" i="1" dirty="0" err="1"/>
              <a:t>wujûd</a:t>
            </a:r>
            <a:r>
              <a:rPr lang="en-GB" sz="4300" dirty="0"/>
              <a:t>, equivalent to the eternal world of Platonic Being, underlies all existence and is identical with God himself. </a:t>
            </a:r>
          </a:p>
          <a:p>
            <a:pPr>
              <a:buFont typeface="Arial" charset="0"/>
              <a:buChar char="•"/>
              <a:defRPr/>
            </a:pPr>
            <a:r>
              <a:rPr lang="en-GB" sz="4300" dirty="0"/>
              <a:t>Everything else exists in Platonic 'Becoming', which, though, real to us, is essentially ‘</a:t>
            </a:r>
            <a:r>
              <a:rPr lang="en-GB" sz="4300" dirty="0" err="1"/>
              <a:t>imaginal</a:t>
            </a:r>
            <a:r>
              <a:rPr lang="en-GB" sz="4300" dirty="0"/>
              <a:t>’, a mirror of true reality. </a:t>
            </a:r>
          </a:p>
          <a:p>
            <a:pPr>
              <a:buFont typeface="Arial" charset="0"/>
              <a:buChar char="•"/>
              <a:defRPr/>
            </a:pPr>
            <a:r>
              <a:rPr lang="en-GB" sz="4300" dirty="0"/>
              <a:t>The concept of the archetypal perfect man, who has a simultaneously human, cosmic and divine nature and embodied everything that human beings should strive to achieve, proved especially appealing. On the cosmic level the perfect man, as an archetype, existed in the mind of God; he could be seen as the </a:t>
            </a:r>
            <a:r>
              <a:rPr lang="en-GB" sz="4300" i="1" dirty="0"/>
              <a:t>logos</a:t>
            </a:r>
            <a:r>
              <a:rPr lang="en-GB" sz="4300" dirty="0"/>
              <a:t>, the Word of John's Gospel.</a:t>
            </a:r>
          </a:p>
          <a:p>
            <a:pPr>
              <a:buFont typeface="Arial" charset="0"/>
              <a:buChar char="•"/>
              <a:defRPr/>
            </a:pPr>
            <a:r>
              <a:rPr lang="en-GB" sz="4300" dirty="0"/>
              <a:t> </a:t>
            </a:r>
          </a:p>
          <a:p>
            <a:pPr>
              <a:buFont typeface="Arial" charset="0"/>
              <a:buChar char="•"/>
              <a:defRPr/>
            </a:pPr>
            <a:r>
              <a:rPr lang="en-GB" sz="4300" dirty="0"/>
              <a:t>Burckhardt, Titus, </a:t>
            </a:r>
            <a:r>
              <a:rPr lang="en-GB" sz="4300" i="1" dirty="0"/>
              <a:t>Mystical Astrology According to </a:t>
            </a:r>
            <a:r>
              <a:rPr lang="en-GB" sz="4300" i="1" dirty="0" err="1"/>
              <a:t>Ibn'Arabi</a:t>
            </a:r>
            <a:r>
              <a:rPr lang="en-GB" sz="4300" dirty="0"/>
              <a:t>, trans. </a:t>
            </a:r>
            <a:r>
              <a:rPr lang="en-GB" sz="4300" dirty="0" err="1"/>
              <a:t>Bulent</a:t>
            </a:r>
            <a:r>
              <a:rPr lang="en-GB" sz="4300" dirty="0"/>
              <a:t> </a:t>
            </a:r>
            <a:r>
              <a:rPr lang="en-GB" sz="4300" dirty="0" err="1"/>
              <a:t>Rauf</a:t>
            </a:r>
            <a:r>
              <a:rPr lang="en-GB" sz="4300" dirty="0"/>
              <a:t>, Abingdon, Oxford: </a:t>
            </a:r>
            <a:r>
              <a:rPr lang="en-GB" sz="4300" dirty="0" err="1"/>
              <a:t>Beshara</a:t>
            </a:r>
            <a:r>
              <a:rPr lang="en-GB" sz="4300" dirty="0"/>
              <a:t> Publications 1977.</a:t>
            </a:r>
          </a:p>
          <a:p>
            <a:pPr>
              <a:buFont typeface="Arial" charset="0"/>
              <a:buChar char="•"/>
              <a:defRPr/>
            </a:pPr>
            <a:r>
              <a:rPr lang="en-GB" sz="4300" dirty="0"/>
              <a:t> http://www.ibnarabisociety.org/works.html</a:t>
            </a:r>
          </a:p>
        </p:txBody>
      </p:sp>
      <p:pic>
        <p:nvPicPr>
          <p:cNvPr id="37892" name="Picture 3" descr="Ibn_Arabi.jpg">
            <a:extLst>
              <a:ext uri="{FF2B5EF4-FFF2-40B4-BE49-F238E27FC236}">
                <a16:creationId xmlns:a16="http://schemas.microsoft.com/office/drawing/2014/main" id="{0211B0FB-5F2A-45CD-9E4D-0FD96493EA3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715250" y="5022850"/>
            <a:ext cx="1428750" cy="183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3" name="Picture 2">
            <a:extLst>
              <a:ext uri="{FF2B5EF4-FFF2-40B4-BE49-F238E27FC236}">
                <a16:creationId xmlns:a16="http://schemas.microsoft.com/office/drawing/2014/main" id="{94389BE4-3448-492D-B8D5-DAE1D90773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75" y="142875"/>
            <a:ext cx="1733550" cy="71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C341BE71-EED1-47FE-99DC-D13F168E693F}"/>
              </a:ext>
            </a:extLst>
          </p:cNvPr>
          <p:cNvSpPr>
            <a:spLocks noGrp="1"/>
          </p:cNvSpPr>
          <p:nvPr>
            <p:ph type="title"/>
          </p:nvPr>
        </p:nvSpPr>
        <p:spPr/>
        <p:txBody>
          <a:bodyPr/>
          <a:lstStyle/>
          <a:p>
            <a:r>
              <a:rPr lang="en-GB" altLang="en-US" sz="3200"/>
              <a:t>Was there an original Islamic contribution to astrology? Continuity? Reform?</a:t>
            </a:r>
          </a:p>
        </p:txBody>
      </p:sp>
      <p:sp>
        <p:nvSpPr>
          <p:cNvPr id="63491" name="Content Placeholder 2">
            <a:extLst>
              <a:ext uri="{FF2B5EF4-FFF2-40B4-BE49-F238E27FC236}">
                <a16:creationId xmlns:a16="http://schemas.microsoft.com/office/drawing/2014/main" id="{626572B7-3890-453A-9908-73AD48199846}"/>
              </a:ext>
            </a:extLst>
          </p:cNvPr>
          <p:cNvSpPr>
            <a:spLocks noGrp="1"/>
          </p:cNvSpPr>
          <p:nvPr>
            <p:ph idx="1"/>
          </p:nvPr>
        </p:nvSpPr>
        <p:spPr/>
        <p:txBody>
          <a:bodyPr/>
          <a:lstStyle/>
          <a:p>
            <a:r>
              <a:rPr lang="en-GB" altLang="en-US" sz="1400"/>
              <a:t>1.This has not been a topic of debate amongst modern scholars in the Islamic world because there has been no interest in it.</a:t>
            </a:r>
          </a:p>
          <a:p>
            <a:r>
              <a:rPr lang="en-GB" altLang="en-US" sz="1400"/>
              <a:t>2.The conventional view amongst modern western scholars until recently was that the Islamic world merely acted as a conduit for transmitting classical astrology (which had been largely been lost in western Europe after c 500 CE) to western Europe after 1100 CE. (Culturally we could regard this view as representative of ‘orientalism’ (see Edward Said) which regarded ‘eastern’ culture as intellectually unoriginal).</a:t>
            </a:r>
          </a:p>
          <a:p>
            <a:r>
              <a:rPr lang="en-GB" altLang="en-US" sz="1400"/>
              <a:t>3. The more recent view is to stress the contribution of the Islamic world to science. One example is the notation used in mathematics. (Culturally we could regard this view as a representative of a post-colonial tendency to downplay western culture).</a:t>
            </a:r>
          </a:p>
          <a:p>
            <a:r>
              <a:rPr lang="en-GB" altLang="en-US" sz="1400"/>
              <a:t>4. An alternative view (Campion) could be to challenge both by arguing that, in the history of astrology, the dominant religion (e.g. Christianity, Islam) of a culture shapes expressions of astrology by claiming that some are more theologically legitimate than others, but that the underlying currents (e.g. Babylonian, Platonic, Aristotelian, Hermetic)  continue from one culture to another.</a:t>
            </a:r>
          </a:p>
          <a:p>
            <a:r>
              <a:rPr lang="en-GB" altLang="en-US" sz="1400"/>
              <a:t>5. One strand of Chris Mitchell’s PhD studies  is to consider the content of any contribution to astrology  by comparing texts written in Arabic to later texts written in Latin in western Europe. Chris’s ppt is on Moodle.</a:t>
            </a:r>
          </a:p>
          <a:p>
            <a:endParaRPr lang="en-GB" alt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496</TotalTime>
  <Words>3955</Words>
  <Application>Microsoft Office PowerPoint</Application>
  <PresentationFormat>On-screen Show (4:3)</PresentationFormat>
  <Paragraphs>200</Paragraphs>
  <Slides>32</Slides>
  <Notes>2</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Cambria</vt:lpstr>
      <vt:lpstr>Office Theme</vt:lpstr>
      <vt:lpstr>History of Astrology Week 3</vt:lpstr>
      <vt:lpstr>The Middle East: Chronology</vt:lpstr>
      <vt:lpstr>Cultural exchange: The Sassanian Empire as a medium between the Roman empire and India, c 600 </vt:lpstr>
      <vt:lpstr>Persian Religion</vt:lpstr>
      <vt:lpstr>Persia. Left: Ahura Mazda, Zoroastrian god of light. Right: Persepolis, Palace of Xerxes, - Throne Hall, Audience Scene on E  doorway in N Wall, E Jamb.</vt:lpstr>
      <vt:lpstr>Images of Zoroaster. Below right a magus (?) 379 CE; below right modern image</vt:lpstr>
      <vt:lpstr>Zoroastrian cosmology</vt:lpstr>
      <vt:lpstr>Darkness and Light in Astrology. Dead Sea Scrolls (1st c CE?) ‘The Horoscope of the Messiah’</vt:lpstr>
      <vt:lpstr>History and the Jupiter-Saturn Cycle</vt:lpstr>
      <vt:lpstr>Theory: planetary cycles</vt:lpstr>
      <vt:lpstr>Jupiter and Saturn</vt:lpstr>
      <vt:lpstr>Theory: planetary cycles</vt:lpstr>
      <vt:lpstr>Theory: planetary cycles</vt:lpstr>
      <vt:lpstr>Islam: origins</vt:lpstr>
      <vt:lpstr>For inspiration:</vt:lpstr>
      <vt:lpstr>The Islamic world: terminology</vt:lpstr>
      <vt:lpstr>The Islamic world: terminology</vt:lpstr>
      <vt:lpstr>Historical Context: Terminological Problems – what does it mean to talk about the Islamic world?</vt:lpstr>
      <vt:lpstr>Cultural exchange: the Islamic world: from southern France to northern India; easy contact with China to the east.</vt:lpstr>
      <vt:lpstr>Historical Context: China</vt:lpstr>
      <vt:lpstr>Europe. Left in 600, immediately before the Islamic/Arabic conquests; political fragmentation was mirrored by intellectual decline (strongest as one moves north and west) and religious rivalry: Arian v Catholic, Rome v Constantinople. Right, in 800 at the height of Islamic power under Caliph Harun al-Rashid. Even thought here are now revisionist attempts to argue that the ‘dark ages’ in western Europe are a myth, under any measure, civilisation in western Europe had collapsed, when compared to the Islamic world, India and China</vt:lpstr>
      <vt:lpstr>Islamic world: Chronology</vt:lpstr>
      <vt:lpstr>Astrology in the Islamic World: Key names</vt:lpstr>
      <vt:lpstr>Was there an ‘Arabic’ or ‘Islamic’ astrology?</vt:lpstr>
      <vt:lpstr>Classic texts: Ptolemy, Claudius, 'Centiloquium’.  Ahmet Abu Ja'far in his Kitab al-Thamara or Book of the Fruit. Probably 8th c. First attested in the early 10th </vt:lpstr>
      <vt:lpstr>Classic texts: The Tabula Smagdarina/ Emerald Tablet</vt:lpstr>
      <vt:lpstr>Al Kindi. C.795-866/870</vt:lpstr>
      <vt:lpstr>Al Kindi</vt:lpstr>
      <vt:lpstr>Ibn Sina (c.980- 1037)- (Latin Avicenna)</vt:lpstr>
      <vt:lpstr>Ibn Rushd (1126-1198) Latin Averroës </vt:lpstr>
      <vt:lpstr>Ibn 'Arabi (1165-1240)</vt:lpstr>
      <vt:lpstr>Was there an original Islamic contribution to astrology? Continuity? Reform?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Nicholas Campion</cp:lastModifiedBy>
  <cp:revision>86</cp:revision>
  <dcterms:created xsi:type="dcterms:W3CDTF">2014-05-10T17:03:04Z</dcterms:created>
  <dcterms:modified xsi:type="dcterms:W3CDTF">2022-02-08T15:12:44Z</dcterms:modified>
</cp:coreProperties>
</file>