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16"/>
  </p:notesMasterIdLst>
  <p:handoutMasterIdLst>
    <p:handoutMasterId r:id="rId17"/>
  </p:handoutMasterIdLst>
  <p:sldIdLst>
    <p:sldId id="256" r:id="rId5"/>
    <p:sldId id="257" r:id="rId6"/>
    <p:sldId id="261" r:id="rId7"/>
    <p:sldId id="263" r:id="rId8"/>
    <p:sldId id="264" r:id="rId9"/>
    <p:sldId id="267" r:id="rId10"/>
    <p:sldId id="270" r:id="rId11"/>
    <p:sldId id="272" r:id="rId12"/>
    <p:sldId id="273" r:id="rId13"/>
    <p:sldId id="274"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3E3E"/>
    <a:srgbClr val="6D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7853C-536D-4A76-A0AE-DD22124D55A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4328" autoAdjust="0"/>
  </p:normalViewPr>
  <p:slideViewPr>
    <p:cSldViewPr snapToGrid="0">
      <p:cViewPr varScale="1">
        <p:scale>
          <a:sx n="74" d="100"/>
          <a:sy n="74" d="100"/>
        </p:scale>
        <p:origin x="376" y="56"/>
      </p:cViewPr>
      <p:guideLst/>
    </p:cSldViewPr>
  </p:slideViewPr>
  <p:notesTextViewPr>
    <p:cViewPr>
      <p:scale>
        <a:sx n="1" d="1"/>
        <a:sy n="1" d="1"/>
      </p:scale>
      <p:origin x="0" y="0"/>
    </p:cViewPr>
  </p:notesTextViewPr>
  <p:notesViewPr>
    <p:cSldViewPr snapToGrid="0">
      <p:cViewPr varScale="1">
        <p:scale>
          <a:sx n="60" d="100"/>
          <a:sy n="60" d="100"/>
        </p:scale>
        <p:origin x="242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t Larko Korletey (2442969)" userId="76b1ea13-7a9b-4c17-8c95-6d0de5dd4296" providerId="ADAL" clId="{28139583-78B7-4BCE-97F6-6E5ABBE6AA24}"/>
    <pc:docChg chg="undo custSel modSld">
      <pc:chgData name="Janet Larko Korletey (2442969)" userId="76b1ea13-7a9b-4c17-8c95-6d0de5dd4296" providerId="ADAL" clId="{28139583-78B7-4BCE-97F6-6E5ABBE6AA24}" dt="2026-03-14T00:46:47.031" v="23" actId="20577"/>
      <pc:docMkLst>
        <pc:docMk/>
      </pc:docMkLst>
      <pc:sldChg chg="modSp mod">
        <pc:chgData name="Janet Larko Korletey (2442969)" userId="76b1ea13-7a9b-4c17-8c95-6d0de5dd4296" providerId="ADAL" clId="{28139583-78B7-4BCE-97F6-6E5ABBE6AA24}" dt="2026-03-14T00:46:47.031" v="23" actId="20577"/>
        <pc:sldMkLst>
          <pc:docMk/>
          <pc:sldMk cId="1613975849" sldId="256"/>
        </pc:sldMkLst>
        <pc:spChg chg="mod">
          <ac:chgData name="Janet Larko Korletey (2442969)" userId="76b1ea13-7a9b-4c17-8c95-6d0de5dd4296" providerId="ADAL" clId="{28139583-78B7-4BCE-97F6-6E5ABBE6AA24}" dt="2026-03-14T00:46:47.031" v="23" actId="20577"/>
          <ac:spMkLst>
            <pc:docMk/>
            <pc:sldMk cId="1613975849" sldId="256"/>
            <ac:spMk id="5" creationId="{59E5DACC-1D74-41AD-B036-C015472B948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EDD3B8-5E68-48E9-AAB1-5DE570C28ED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A897E35-4312-4077-83D3-69953080BC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836F02-AF67-416B-AB85-08CFF698F86D}" type="datetimeFigureOut">
              <a:rPr lang="en-US" smtClean="0"/>
              <a:t>3/14/2026</a:t>
            </a:fld>
            <a:endParaRPr lang="en-US" dirty="0"/>
          </a:p>
        </p:txBody>
      </p:sp>
      <p:sp>
        <p:nvSpPr>
          <p:cNvPr id="4" name="Footer Placeholder 3">
            <a:extLst>
              <a:ext uri="{FF2B5EF4-FFF2-40B4-BE49-F238E27FC236}">
                <a16:creationId xmlns:a16="http://schemas.microsoft.com/office/drawing/2014/main" id="{75853C52-2B92-4B9E-86F4-DB78684BEC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20E0EA4-BAD2-4335-9446-CA4CCFEC14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65BC62-3B36-43F8-8B69-D6E5E743DA31}" type="slidenum">
              <a:rPr lang="en-US" smtClean="0"/>
              <a:t>‹#›</a:t>
            </a:fld>
            <a:endParaRPr lang="en-US" dirty="0"/>
          </a:p>
        </p:txBody>
      </p:sp>
    </p:spTree>
    <p:extLst>
      <p:ext uri="{BB962C8B-B14F-4D97-AF65-F5344CB8AC3E}">
        <p14:creationId xmlns:p14="http://schemas.microsoft.com/office/powerpoint/2010/main" val="331651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B7E8F0-931C-4E43-98D1-A3CD0E0034DC}" type="datetimeFigureOut">
              <a:rPr lang="en-US" smtClean="0"/>
              <a:t>3/14/2026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AEB063-7F11-4E3B-BA52-07405B1C2D95}" type="slidenum">
              <a:rPr lang="en-US" smtClean="0"/>
              <a:t>‹#›</a:t>
            </a:fld>
            <a:endParaRPr lang="en-US" dirty="0"/>
          </a:p>
        </p:txBody>
      </p:sp>
    </p:spTree>
    <p:extLst>
      <p:ext uri="{BB962C8B-B14F-4D97-AF65-F5344CB8AC3E}">
        <p14:creationId xmlns:p14="http://schemas.microsoft.com/office/powerpoint/2010/main" val="1862930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ahoma" panose="020B0604030504040204" pitchFamily="34" charset="0"/>
                <a:ea typeface="Tahoma" panose="020B0604030504040204" pitchFamily="34" charset="0"/>
                <a:cs typeface="Tahoma" panose="020B0604030504040204" pitchFamily="34" charset="0"/>
              </a:rPr>
              <a:t>Be specific and direct in the title. Use the subtitle to give the specific context of the speech.</a:t>
            </a:r>
          </a:p>
          <a:p>
            <a:r>
              <a:rPr lang="en-US" sz="1200" dirty="0">
                <a:latin typeface="Tahoma" panose="020B0604030504040204" pitchFamily="34" charset="0"/>
                <a:ea typeface="Tahoma" panose="020B0604030504040204" pitchFamily="34" charset="0"/>
                <a:cs typeface="Tahoma" panose="020B0604030504040204" pitchFamily="34" charset="0"/>
              </a:rPr>
              <a:t>-The goal should be to capture the audience’s attention which can be done with a quote, a startling statistic, or fact.  It is not necessary to include this attention getter on the slide.</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a:t>
            </a:fld>
            <a:endParaRPr lang="en-US" dirty="0"/>
          </a:p>
        </p:txBody>
      </p:sp>
    </p:spTree>
    <p:extLst>
      <p:ext uri="{BB962C8B-B14F-4D97-AF65-F5344CB8AC3E}">
        <p14:creationId xmlns:p14="http://schemas.microsoft.com/office/powerpoint/2010/main" val="3205455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2</a:t>
            </a:fld>
            <a:endParaRPr lang="en-US" dirty="0"/>
          </a:p>
        </p:txBody>
      </p:sp>
    </p:spTree>
    <p:extLst>
      <p:ext uri="{BB962C8B-B14F-4D97-AF65-F5344CB8AC3E}">
        <p14:creationId xmlns:p14="http://schemas.microsoft.com/office/powerpoint/2010/main" val="2752401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#1 should be clear and concise.  Each piece of evidence should be summarized for clarity and cited correctly.  Do not simply read the pieces of evidence, but elaborate where needed.  </a:t>
            </a:r>
          </a:p>
          <a:p>
            <a:r>
              <a:rPr lang="en-US" dirty="0"/>
              <a:t>[type notes for elaboration here]</a:t>
            </a:r>
          </a:p>
          <a:p>
            <a:r>
              <a:rPr lang="en-US" dirty="0"/>
              <a:t>Be sure to transition to main point #2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3</a:t>
            </a:fld>
            <a:endParaRPr lang="en-US" dirty="0"/>
          </a:p>
        </p:txBody>
      </p:sp>
    </p:spTree>
    <p:extLst>
      <p:ext uri="{BB962C8B-B14F-4D97-AF65-F5344CB8AC3E}">
        <p14:creationId xmlns:p14="http://schemas.microsoft.com/office/powerpoint/2010/main" val="2639452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#2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main point #3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4</a:t>
            </a:fld>
            <a:endParaRPr lang="en-US" dirty="0"/>
          </a:p>
        </p:txBody>
      </p:sp>
    </p:spTree>
    <p:extLst>
      <p:ext uri="{BB962C8B-B14F-4D97-AF65-F5344CB8AC3E}">
        <p14:creationId xmlns:p14="http://schemas.microsoft.com/office/powerpoint/2010/main" val="750561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#3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the counterargument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5</a:t>
            </a:fld>
            <a:endParaRPr lang="en-US" dirty="0"/>
          </a:p>
        </p:txBody>
      </p:sp>
    </p:spTree>
    <p:extLst>
      <p:ext uri="{BB962C8B-B14F-4D97-AF65-F5344CB8AC3E}">
        <p14:creationId xmlns:p14="http://schemas.microsoft.com/office/powerpoint/2010/main" val="41821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6</a:t>
            </a:fld>
            <a:endParaRPr lang="en-US" dirty="0"/>
          </a:p>
        </p:txBody>
      </p:sp>
    </p:spTree>
    <p:extLst>
      <p:ext uri="{BB962C8B-B14F-4D97-AF65-F5344CB8AC3E}">
        <p14:creationId xmlns:p14="http://schemas.microsoft.com/office/powerpoint/2010/main" val="3730541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7</a:t>
            </a:fld>
            <a:endParaRPr lang="en-US" dirty="0"/>
          </a:p>
        </p:txBody>
      </p:sp>
    </p:spTree>
    <p:extLst>
      <p:ext uri="{BB962C8B-B14F-4D97-AF65-F5344CB8AC3E}">
        <p14:creationId xmlns:p14="http://schemas.microsoft.com/office/powerpoint/2010/main" val="1289597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8</a:t>
            </a:fld>
            <a:endParaRPr lang="en-US" dirty="0"/>
          </a:p>
        </p:txBody>
      </p:sp>
    </p:spTree>
    <p:extLst>
      <p:ext uri="{BB962C8B-B14F-4D97-AF65-F5344CB8AC3E}">
        <p14:creationId xmlns:p14="http://schemas.microsoft.com/office/powerpoint/2010/main" val="629497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9</a:t>
            </a:fld>
            <a:endParaRPr lang="en-US" dirty="0"/>
          </a:p>
        </p:txBody>
      </p:sp>
    </p:spTree>
    <p:extLst>
      <p:ext uri="{BB962C8B-B14F-4D97-AF65-F5344CB8AC3E}">
        <p14:creationId xmlns:p14="http://schemas.microsoft.com/office/powerpoint/2010/main" val="3963430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10</a:t>
            </a:fld>
            <a:endParaRPr lang="en-US" dirty="0"/>
          </a:p>
        </p:txBody>
      </p:sp>
    </p:spTree>
    <p:extLst>
      <p:ext uri="{BB962C8B-B14F-4D97-AF65-F5344CB8AC3E}">
        <p14:creationId xmlns:p14="http://schemas.microsoft.com/office/powerpoint/2010/main" val="3841108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11</a:t>
            </a:fld>
            <a:endParaRPr lang="en-US" dirty="0"/>
          </a:p>
        </p:txBody>
      </p:sp>
    </p:spTree>
    <p:extLst>
      <p:ext uri="{BB962C8B-B14F-4D97-AF65-F5344CB8AC3E}">
        <p14:creationId xmlns:p14="http://schemas.microsoft.com/office/powerpoint/2010/main" val="4103204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81388F-6D01-4763-9497-2C5F78AF5477}"/>
              </a:ext>
            </a:extLst>
          </p:cNvPr>
          <p:cNvSpPr/>
          <p:nvPr userDrawn="1"/>
        </p:nvSpPr>
        <p:spPr>
          <a:xfrm>
            <a:off x="0" y="4818185"/>
            <a:ext cx="12192000" cy="20398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6"/>
          <p:cNvSpPr/>
          <p:nvPr/>
        </p:nvSpPr>
        <p:spPr bwMode="ltGray">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810001" y="1449147"/>
            <a:ext cx="10572000" cy="2971051"/>
          </a:xfrm>
        </p:spPr>
        <p:txBody>
          <a:bodyPr/>
          <a:lstStyle>
            <a:lvl1pPr algn="ctr">
              <a:defRPr sz="5400" b="0"/>
            </a:lvl1pPr>
          </a:lstStyle>
          <a:p>
            <a:r>
              <a:rPr lang="en-US" noProof="0"/>
              <a:t>Click to edit Master title style</a:t>
            </a:r>
          </a:p>
        </p:txBody>
      </p:sp>
      <p:sp>
        <p:nvSpPr>
          <p:cNvPr id="3" name="Subtitle 2"/>
          <p:cNvSpPr>
            <a:spLocks noGrp="1"/>
          </p:cNvSpPr>
          <p:nvPr>
            <p:ph type="subTitle" idx="1"/>
          </p:nvPr>
        </p:nvSpPr>
        <p:spPr>
          <a:xfrm>
            <a:off x="810001" y="5280847"/>
            <a:ext cx="10572000" cy="434974"/>
          </a:xfrm>
        </p:spPr>
        <p:txBody>
          <a:bodyPr anchor="t">
            <a:noAutofit/>
          </a:bodyPr>
          <a:lstStyle>
            <a:lvl1pPr marL="0" indent="0" algn="ct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5" name="Footer Placeholder 4"/>
          <p:cNvSpPr>
            <a:spLocks noGrp="1"/>
          </p:cNvSpPr>
          <p:nvPr>
            <p:ph type="ftr" sz="quarter" idx="11"/>
          </p:nvPr>
        </p:nvSpPr>
        <p:spPr/>
        <p:txBody>
          <a:bodyPr/>
          <a:lstStyle/>
          <a:p>
            <a:r>
              <a:rPr lang="en-US" noProof="0" dirty="0"/>
              <a:t>Add a footer </a:t>
            </a:r>
          </a:p>
        </p:txBody>
      </p:sp>
      <p:sp>
        <p:nvSpPr>
          <p:cNvPr id="6" name="Slide Number Placeholder 5"/>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774326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p:nvPr>
        </p:nvSpPr>
        <p:spPr>
          <a:xfrm>
            <a:off x="6187415" y="2222287"/>
            <a:ext cx="5194583" cy="3638764"/>
          </a:xfrm>
          <a:noFill/>
          <a:ln w="25400">
            <a:gradFill>
              <a:gsLst>
                <a:gs pos="50000">
                  <a:schemeClr val="bg2"/>
                </a:gs>
                <a:gs pos="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2A4059F8-A688-4FFE-AA79-3B6D811FA987}"/>
              </a:ext>
            </a:extLst>
          </p:cNvPr>
          <p:cNvSpPr>
            <a:spLocks noGrp="1"/>
          </p:cNvSpPr>
          <p:nvPr>
            <p:ph sz="half" idx="1"/>
          </p:nvPr>
        </p:nvSpPr>
        <p:spPr>
          <a:xfrm>
            <a:off x="838200" y="2222287"/>
            <a:ext cx="5181600" cy="36387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C3AB4A3-AE75-4D00-9BE1-AF3996C6B77E}"/>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10" name="Footer Placeholder 9">
            <a:extLst>
              <a:ext uri="{FF2B5EF4-FFF2-40B4-BE49-F238E27FC236}">
                <a16:creationId xmlns:a16="http://schemas.microsoft.com/office/drawing/2014/main" id="{9471F3C4-BAAF-4391-B574-8E340EDA39E9}"/>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FB8DD71F-FEC6-4AB5-974A-FD2B82A7BEE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6491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ection Content Only ">
    <p:spTree>
      <p:nvGrpSpPr>
        <p:cNvPr id="1" name=""/>
        <p:cNvGrpSpPr/>
        <p:nvPr/>
      </p:nvGrpSpPr>
      <p:grpSpPr>
        <a:xfrm>
          <a:off x="0" y="0"/>
          <a:ext cx="0" cy="0"/>
          <a:chOff x="0" y="0"/>
          <a:chExt cx="0" cy="0"/>
        </a:xfrm>
      </p:grpSpPr>
      <p:sp>
        <p:nvSpPr>
          <p:cNvPr id="10" name="Freeform 7"/>
          <p:cNvSpPr/>
          <p:nvPr/>
        </p:nvSpPr>
        <p:spPr bwMode="ltGray">
          <a:xfrm>
            <a:off x="0" y="1"/>
            <a:ext cx="12192000" cy="6251330"/>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451513"/>
            <a:ext cx="11288972" cy="5149187"/>
          </a:xfrm>
        </p:spPr>
        <p:txBody>
          <a:bodyPr anchor="ctr" anchorCtr="0"/>
          <a:lstStyle>
            <a:lvl1pPr algn="ctr">
              <a:defRPr sz="4800" b="0" cap="none"/>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740B6DF-7478-4740-A710-DA5E9EBA7CBF}"/>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7" name="Footer Placeholder 6">
            <a:extLst>
              <a:ext uri="{FF2B5EF4-FFF2-40B4-BE49-F238E27FC236}">
                <a16:creationId xmlns:a16="http://schemas.microsoft.com/office/drawing/2014/main" id="{42D89951-67E9-4086-AED0-C236A00A5330}"/>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38553809-8746-49E3-BCB5-0A9FF406C30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97319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8" name="Freeform 6"/>
          <p:cNvSpPr/>
          <p:nvPr/>
        </p:nvSpPr>
        <p:spPr bwMode="ltGray">
          <a:xfrm flipH="1">
            <a:off x="12699" y="0"/>
            <a:ext cx="6004585"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81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451514" y="375313"/>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p:nvPr>
        </p:nvSpPr>
        <p:spPr>
          <a:xfrm>
            <a:off x="451514" y="2222287"/>
            <a:ext cx="5553071" cy="3638763"/>
          </a:xfrm>
          <a:ln w="25400">
            <a:gradFill>
              <a:gsLst>
                <a:gs pos="0">
                  <a:schemeClr val="bg2"/>
                </a:gs>
                <a:gs pos="50000">
                  <a:srgbClr val="4A3030"/>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9">
            <a:extLst>
              <a:ext uri="{FF2B5EF4-FFF2-40B4-BE49-F238E27FC236}">
                <a16:creationId xmlns:a16="http://schemas.microsoft.com/office/drawing/2014/main" id="{C95D556F-51D2-4EF4-B60F-D319BF232882}"/>
              </a:ext>
            </a:extLst>
          </p:cNvPr>
          <p:cNvSpPr>
            <a:spLocks noGrp="1"/>
          </p:cNvSpPr>
          <p:nvPr>
            <p:ph sz="quarter" idx="13"/>
          </p:nvPr>
        </p:nvSpPr>
        <p:spPr>
          <a:xfrm>
            <a:off x="6456099" y="375312"/>
            <a:ext cx="5186363" cy="5485737"/>
          </a:xfrm>
        </p:spPr>
        <p:txBody>
          <a:bodyPr anchor="t" anchorCtr="0">
            <a:normAutofit/>
          </a:bodyPr>
          <a:lstStyle>
            <a:lvl1pPr>
              <a:defRPr sz="2800"/>
            </a:lvl1pPr>
            <a:lvl2pPr>
              <a:defRPr sz="2400"/>
            </a:lvl2pPr>
            <a:lvl3pPr>
              <a:defRPr sz="2000"/>
            </a:lvl3pPr>
            <a:lvl4pPr>
              <a:defRPr sz="1800"/>
            </a:lvl4pPr>
            <a:lvl5pP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3F86C4-C3A0-4CA8-8809-1D90DE9E4D4F}"/>
              </a:ext>
            </a:extLst>
          </p:cNvPr>
          <p:cNvSpPr>
            <a:spLocks noGrp="1"/>
          </p:cNvSpPr>
          <p:nvPr>
            <p:ph type="dt" sz="half" idx="14"/>
          </p:nvPr>
        </p:nvSpPr>
        <p:spPr/>
        <p:txBody>
          <a:bodyPr/>
          <a:lstStyle/>
          <a:p>
            <a:fld id="{FB7F6C47-B260-4BB6-8230-7D14D5CDE026}" type="datetimeFigureOut">
              <a:rPr lang="en-US" noProof="0" smtClean="0"/>
              <a:t>3/14/2026</a:t>
            </a:fld>
            <a:endParaRPr lang="en-US" noProof="0" dirty="0"/>
          </a:p>
        </p:txBody>
      </p:sp>
      <p:sp>
        <p:nvSpPr>
          <p:cNvPr id="10" name="Footer Placeholder 9">
            <a:extLst>
              <a:ext uri="{FF2B5EF4-FFF2-40B4-BE49-F238E27FC236}">
                <a16:creationId xmlns:a16="http://schemas.microsoft.com/office/drawing/2014/main" id="{EDD26EA8-C9F2-49A7-8F7B-A782D30B827A}"/>
              </a:ext>
            </a:extLst>
          </p:cNvPr>
          <p:cNvSpPr>
            <a:spLocks noGrp="1"/>
          </p:cNvSpPr>
          <p:nvPr>
            <p:ph type="ftr" sz="quarter" idx="15"/>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241DD2E8-07A6-430F-A2FB-E2746C9352D4}"/>
              </a:ext>
            </a:extLst>
          </p:cNvPr>
          <p:cNvSpPr>
            <a:spLocks noGrp="1"/>
          </p:cNvSpPr>
          <p:nvPr>
            <p:ph type="sldNum" sz="quarter" idx="16"/>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54464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8" name="Freeform 6"/>
          <p:cNvSpPr/>
          <p:nvPr/>
        </p:nvSpPr>
        <p:spPr bwMode="ltGray">
          <a:xfrm flipH="1">
            <a:off x="6187414" y="0"/>
            <a:ext cx="6004583"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27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632696" y="359551"/>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hasCustomPrompt="1"/>
          </p:nvPr>
        </p:nvSpPr>
        <p:spPr>
          <a:xfrm>
            <a:off x="451514" y="451513"/>
            <a:ext cx="5553071" cy="5409537"/>
          </a:xfrm>
        </p:spPr>
        <p:txBody>
          <a:bodyPr anchor="t" anchorCtr="0">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54563" y="2222287"/>
            <a:ext cx="5553071" cy="3638764"/>
          </a:xfrm>
          <a:ln>
            <a:gradFill>
              <a:gsLst>
                <a:gs pos="0">
                  <a:schemeClr val="bg2"/>
                </a:gs>
                <a:gs pos="5000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82940641-87D1-48C5-879E-8A5FBA537AFD}"/>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10" name="Footer Placeholder 9">
            <a:extLst>
              <a:ext uri="{FF2B5EF4-FFF2-40B4-BE49-F238E27FC236}">
                <a16:creationId xmlns:a16="http://schemas.microsoft.com/office/drawing/2014/main" id="{DBFA68A8-3A7A-430B-9A66-482C28DC5A76}"/>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96C17F98-4E3F-4327-8CCF-D13C337121A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7031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B2B99B50-4971-48A5-8202-4CC55C7F97A2}"/>
              </a:ext>
            </a:extLst>
          </p:cNvPr>
          <p:cNvSpPr>
            <a:spLocks noGrp="1"/>
          </p:cNvSpPr>
          <p:nvPr>
            <p:ph type="pic" idx="1"/>
          </p:nvPr>
        </p:nvSpPr>
        <p:spPr>
          <a:xfrm>
            <a:off x="6096000" y="0"/>
            <a:ext cx="6096000" cy="685799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ln/>
          <a:effectLst>
            <a:innerShdw blurRad="63500" dist="50800" dir="2700000">
              <a:prstClr val="black">
                <a:alpha val="50000"/>
              </a:prstClr>
            </a:innerShdw>
          </a:effectLst>
        </p:spPr>
        <p:style>
          <a:lnRef idx="1">
            <a:schemeClr val="accent1"/>
          </a:lnRef>
          <a:fillRef idx="3">
            <a:schemeClr val="accent1"/>
          </a:fillRef>
          <a:effectRef idx="2">
            <a:schemeClr val="accent1"/>
          </a:effectRef>
          <a:fontRef idx="minor">
            <a:schemeClr val="lt1"/>
          </a:fontRef>
        </p:style>
        <p:txBody>
          <a:bodyPr wrap="square">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590396" y="311813"/>
            <a:ext cx="5334448" cy="1453488"/>
          </a:xfrm>
          <a:effectLst/>
        </p:spPr>
        <p:txBody>
          <a:bodyPr anchor="b">
            <a:normAutofit/>
          </a:bodyPr>
          <a:lstStyle>
            <a:lvl1pPr algn="l">
              <a:defRPr sz="4000" b="0">
                <a:ln>
                  <a:noFill/>
                </a:ln>
                <a:solidFill>
                  <a:schemeClr val="tx1"/>
                </a:solidFill>
                <a:effectLst/>
              </a:defRPr>
            </a:lvl1pPr>
          </a:lstStyle>
          <a:p>
            <a:r>
              <a:rPr lang="en-US"/>
              <a:t>Click to edit Master title style</a:t>
            </a:r>
            <a:endParaRPr lang="en-US" dirty="0"/>
          </a:p>
        </p:txBody>
      </p:sp>
      <p:sp>
        <p:nvSpPr>
          <p:cNvPr id="12" name="Text Placeholder 3">
            <a:extLst>
              <a:ext uri="{FF2B5EF4-FFF2-40B4-BE49-F238E27FC236}">
                <a16:creationId xmlns:a16="http://schemas.microsoft.com/office/drawing/2014/main" id="{EB4FB892-38DF-40F9-B034-BC1E61FC6BF0}"/>
              </a:ext>
            </a:extLst>
          </p:cNvPr>
          <p:cNvSpPr>
            <a:spLocks noGrp="1"/>
          </p:cNvSpPr>
          <p:nvPr>
            <p:ph type="body" sz="half" idx="2"/>
          </p:nvPr>
        </p:nvSpPr>
        <p:spPr>
          <a:xfrm>
            <a:off x="590396" y="2057400"/>
            <a:ext cx="5334448" cy="3811588"/>
          </a:xfrm>
        </p:spPr>
        <p:txBody>
          <a:bodyPr anchor="t">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Date Placeholder 2">
            <a:extLst>
              <a:ext uri="{FF2B5EF4-FFF2-40B4-BE49-F238E27FC236}">
                <a16:creationId xmlns:a16="http://schemas.microsoft.com/office/drawing/2014/main" id="{5829ED24-3C5F-4326-A304-DBDBA6CE7E1A}"/>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4" name="Footer Placeholder 3">
            <a:extLst>
              <a:ext uri="{FF2B5EF4-FFF2-40B4-BE49-F238E27FC236}">
                <a16:creationId xmlns:a16="http://schemas.microsoft.com/office/drawing/2014/main" id="{BF532AEE-3AAE-4FBF-969F-8A364CE8AEB6}"/>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6717C1A8-7DBE-4E24-BCA1-D820D780B9C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9730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Title and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hasCustomPrompt="1"/>
          </p:nvPr>
        </p:nvSpPr>
        <p:spPr>
          <a:xfrm>
            <a:off x="810001" y="2222287"/>
            <a:ext cx="10571998" cy="3638764"/>
          </a:xfrm>
        </p:spPr>
        <p:txBody>
          <a:bodyPr>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0466CE2-DFEE-46B8-AFB2-817272E3B703}"/>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9" name="Footer Placeholder 8">
            <a:extLst>
              <a:ext uri="{FF2B5EF4-FFF2-40B4-BE49-F238E27FC236}">
                <a16:creationId xmlns:a16="http://schemas.microsoft.com/office/drawing/2014/main" id="{27E9A94A-136A-4208-8F98-012BDAC1A23C}"/>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81459C8B-DA0F-4808-A642-40471D1D2C96}"/>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33768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489884"/>
            <a:ext cx="10561418" cy="1426004"/>
          </a:xfrm>
        </p:spPr>
        <p:txBody>
          <a:bodyPr anchor="ctr" anchorCtr="0">
            <a:normAutofit/>
          </a:bodyPr>
          <a:lstStyle>
            <a:lvl1pPr algn="ctr">
              <a:defRPr sz="4000" b="0">
                <a:ln>
                  <a:noFill/>
                </a:ln>
                <a:solidFill>
                  <a:schemeClr val="tx1"/>
                </a:solidFill>
                <a:latin typeface="+mj-lt"/>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EC1FEB3F-0898-4AE0-B8C4-970BF80A3766}"/>
              </a:ext>
            </a:extLst>
          </p:cNvPr>
          <p:cNvSpPr>
            <a:spLocks noGrp="1"/>
          </p:cNvSpPr>
          <p:nvPr>
            <p:ph sz="quarter" idx="14"/>
          </p:nvPr>
        </p:nvSpPr>
        <p:spPr bwMode="ltGray">
          <a:xfrm>
            <a:off x="-5291" y="-57584"/>
            <a:ext cx="12192000" cy="4851400"/>
          </a:xfrm>
          <a:custGeom>
            <a:avLst/>
            <a:gdLst>
              <a:gd name="connsiteX0" fmla="*/ 0 w 10561638"/>
              <a:gd name="connsiteY0" fmla="*/ 0 h 3937000"/>
              <a:gd name="connsiteX1" fmla="*/ 1760273 w 10561638"/>
              <a:gd name="connsiteY1" fmla="*/ 0 h 3937000"/>
              <a:gd name="connsiteX2" fmla="*/ 1760273 w 10561638"/>
              <a:gd name="connsiteY2" fmla="*/ 0 h 3937000"/>
              <a:gd name="connsiteX3" fmla="*/ 4400683 w 10561638"/>
              <a:gd name="connsiteY3" fmla="*/ 0 h 3937000"/>
              <a:gd name="connsiteX4" fmla="*/ 10561638 w 10561638"/>
              <a:gd name="connsiteY4" fmla="*/ 0 h 3937000"/>
              <a:gd name="connsiteX5" fmla="*/ 10561638 w 10561638"/>
              <a:gd name="connsiteY5" fmla="*/ 2296583 h 3937000"/>
              <a:gd name="connsiteX6" fmla="*/ 10561638 w 10561638"/>
              <a:gd name="connsiteY6" fmla="*/ 2296583 h 3937000"/>
              <a:gd name="connsiteX7" fmla="*/ 10561638 w 10561638"/>
              <a:gd name="connsiteY7" fmla="*/ 3280833 h 3937000"/>
              <a:gd name="connsiteX8" fmla="*/ 10561638 w 10561638"/>
              <a:gd name="connsiteY8" fmla="*/ 3937000 h 3937000"/>
              <a:gd name="connsiteX9" fmla="*/ 4400683 w 10561638"/>
              <a:gd name="connsiteY9" fmla="*/ 3937000 h 3937000"/>
              <a:gd name="connsiteX10" fmla="*/ 2077263 w 10561638"/>
              <a:gd name="connsiteY10" fmla="*/ 4251330 h 3937000"/>
              <a:gd name="connsiteX11" fmla="*/ 1760273 w 10561638"/>
              <a:gd name="connsiteY11" fmla="*/ 3937000 h 3937000"/>
              <a:gd name="connsiteX12" fmla="*/ 0 w 10561638"/>
              <a:gd name="connsiteY12" fmla="*/ 3937000 h 3937000"/>
              <a:gd name="connsiteX13" fmla="*/ 0 w 10561638"/>
              <a:gd name="connsiteY13" fmla="*/ 3280833 h 3937000"/>
              <a:gd name="connsiteX14" fmla="*/ 0 w 10561638"/>
              <a:gd name="connsiteY14" fmla="*/ 2296583 h 3937000"/>
              <a:gd name="connsiteX15" fmla="*/ 0 w 10561638"/>
              <a:gd name="connsiteY15" fmla="*/ 2296583 h 3937000"/>
              <a:gd name="connsiteX16" fmla="*/ 0 w 10561638"/>
              <a:gd name="connsiteY16" fmla="*/ 0 h 393700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482983 w 10561638"/>
              <a:gd name="connsiteY9" fmla="*/ 39751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878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624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243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638" h="4251330">
                <a:moveTo>
                  <a:pt x="0" y="0"/>
                </a:moveTo>
                <a:lnTo>
                  <a:pt x="1760273" y="0"/>
                </a:lnTo>
                <a:lnTo>
                  <a:pt x="1760273" y="0"/>
                </a:lnTo>
                <a:lnTo>
                  <a:pt x="4400683" y="0"/>
                </a:lnTo>
                <a:lnTo>
                  <a:pt x="10561638" y="0"/>
                </a:lnTo>
                <a:lnTo>
                  <a:pt x="10561638" y="2296583"/>
                </a:lnTo>
                <a:lnTo>
                  <a:pt x="10561638" y="2296583"/>
                </a:lnTo>
                <a:lnTo>
                  <a:pt x="10561638" y="3280833"/>
                </a:lnTo>
                <a:lnTo>
                  <a:pt x="10561638" y="3937000"/>
                </a:lnTo>
                <a:lnTo>
                  <a:pt x="2343283" y="3924300"/>
                </a:lnTo>
                <a:lnTo>
                  <a:pt x="2077263" y="4251330"/>
                </a:lnTo>
                <a:lnTo>
                  <a:pt x="1760273" y="3937000"/>
                </a:lnTo>
                <a:lnTo>
                  <a:pt x="0" y="3937000"/>
                </a:lnTo>
                <a:lnTo>
                  <a:pt x="0" y="3280833"/>
                </a:lnTo>
                <a:lnTo>
                  <a:pt x="0" y="2296583"/>
                </a:lnTo>
                <a:lnTo>
                  <a:pt x="0" y="2296583"/>
                </a:lnTo>
                <a:lnTo>
                  <a:pt x="0" y="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effectLst>
            <a:innerShdw blurRad="63500" dist="50800" dir="5400000">
              <a:prstClr val="black">
                <a:alpha val="50000"/>
              </a:prstClr>
            </a:innerShdw>
          </a:effectLst>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1FE71A4-2AD7-44A1-9075-3AB1A226C1C2}"/>
              </a:ext>
            </a:extLst>
          </p:cNvPr>
          <p:cNvSpPr>
            <a:spLocks noGrp="1"/>
          </p:cNvSpPr>
          <p:nvPr>
            <p:ph type="dt" sz="half" idx="15"/>
          </p:nvPr>
        </p:nvSpPr>
        <p:spPr/>
        <p:txBody>
          <a:bodyPr/>
          <a:lstStyle/>
          <a:p>
            <a:fld id="{FB7F6C47-B260-4BB6-8230-7D14D5CDE026}" type="datetimeFigureOut">
              <a:rPr lang="en-US" noProof="0" smtClean="0"/>
              <a:t>3/14/2026</a:t>
            </a:fld>
            <a:endParaRPr lang="en-US" noProof="0" dirty="0"/>
          </a:p>
        </p:txBody>
      </p:sp>
      <p:sp>
        <p:nvSpPr>
          <p:cNvPr id="4" name="Footer Placeholder 3">
            <a:extLst>
              <a:ext uri="{FF2B5EF4-FFF2-40B4-BE49-F238E27FC236}">
                <a16:creationId xmlns:a16="http://schemas.microsoft.com/office/drawing/2014/main" id="{0F5F74D3-28C0-4AA1-8508-75D32DA3C2A0}"/>
              </a:ext>
            </a:extLst>
          </p:cNvPr>
          <p:cNvSpPr>
            <a:spLocks noGrp="1"/>
          </p:cNvSpPr>
          <p:nvPr>
            <p:ph type="ftr" sz="quarter" idx="16"/>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77D83112-B341-46D2-8B30-46DBC3DAE35A}"/>
              </a:ext>
            </a:extLst>
          </p:cNvPr>
          <p:cNvSpPr>
            <a:spLocks noGrp="1"/>
          </p:cNvSpPr>
          <p:nvPr>
            <p:ph type="sldNum" sz="quarter" idx="17"/>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311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nchor="ctr" anchorCtr="0"/>
          <a:lstStyle>
            <a:lvl1pPr>
              <a:defRPr b="0"/>
            </a:lvl1p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913A633-0BBE-491F-94FD-A319FC7D2B1A}"/>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8" name="Footer Placeholder 7">
            <a:extLst>
              <a:ext uri="{FF2B5EF4-FFF2-40B4-BE49-F238E27FC236}">
                <a16:creationId xmlns:a16="http://schemas.microsoft.com/office/drawing/2014/main" id="{9916FEDE-3F7F-4F2C-A341-BDA56AA7C2AC}"/>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C1EE25F-3E3B-45D3-B259-498E69BF2D67}"/>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24028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ltGray">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606669"/>
            <a:ext cx="10561418" cy="3813527"/>
          </a:xfrm>
        </p:spPr>
        <p:txBody>
          <a:bodyPr anchor="ctr" anchorCtr="0"/>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ctr" anchorCtr="0">
            <a:noAutofit/>
          </a:bodyPr>
          <a:lstStyle>
            <a:lvl1pPr marL="0" indent="0" algn="r">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6">
            <a:extLst>
              <a:ext uri="{FF2B5EF4-FFF2-40B4-BE49-F238E27FC236}">
                <a16:creationId xmlns:a16="http://schemas.microsoft.com/office/drawing/2014/main" id="{D4F5D18E-4241-429D-BEDB-6A7415C52F3D}"/>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8" name="Footer Placeholder 7">
            <a:extLst>
              <a:ext uri="{FF2B5EF4-FFF2-40B4-BE49-F238E27FC236}">
                <a16:creationId xmlns:a16="http://schemas.microsoft.com/office/drawing/2014/main" id="{7F5CFD55-6AD5-4B7E-AC33-483174EF1EBD}"/>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14D43F5-DCFF-4B29-AC19-0BF28605BA8B}"/>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57640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10">
            <a:extLst>
              <a:ext uri="{FF2B5EF4-FFF2-40B4-BE49-F238E27FC236}">
                <a16:creationId xmlns:a16="http://schemas.microsoft.com/office/drawing/2014/main" id="{B3473E37-6504-470F-92FA-792C3ACA4FEC}"/>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12" name="Footer Placeholder 11">
            <a:extLst>
              <a:ext uri="{FF2B5EF4-FFF2-40B4-BE49-F238E27FC236}">
                <a16:creationId xmlns:a16="http://schemas.microsoft.com/office/drawing/2014/main" id="{7523DE74-18E2-4EF3-A1FC-8A32CCFE2666}"/>
              </a:ext>
            </a:extLst>
          </p:cNvPr>
          <p:cNvSpPr>
            <a:spLocks noGrp="1"/>
          </p:cNvSpPr>
          <p:nvPr>
            <p:ph type="ftr" sz="quarter" idx="11"/>
          </p:nvPr>
        </p:nvSpPr>
        <p:spPr/>
        <p:txBody>
          <a:bodyPr/>
          <a:lstStyle/>
          <a:p>
            <a:r>
              <a:rPr lang="en-US" noProof="0" dirty="0"/>
              <a:t>Add a footer</a:t>
            </a:r>
          </a:p>
        </p:txBody>
      </p:sp>
      <p:sp>
        <p:nvSpPr>
          <p:cNvPr id="13" name="Slide Number Placeholder 12">
            <a:extLst>
              <a:ext uri="{FF2B5EF4-FFF2-40B4-BE49-F238E27FC236}">
                <a16:creationId xmlns:a16="http://schemas.microsoft.com/office/drawing/2014/main" id="{51B4AF82-5505-4A7E-AA81-139F21451D9A}"/>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550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noProof="0"/>
              <a:t>Click to edit Master title style</a:t>
            </a:r>
          </a:p>
        </p:txBody>
      </p:sp>
      <p:sp>
        <p:nvSpPr>
          <p:cNvPr id="7" name="Date Placeholder 6">
            <a:extLst>
              <a:ext uri="{FF2B5EF4-FFF2-40B4-BE49-F238E27FC236}">
                <a16:creationId xmlns:a16="http://schemas.microsoft.com/office/drawing/2014/main" id="{93AF03C3-E3F3-4845-8D9E-9BD2A676707E}"/>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8" name="Footer Placeholder 7">
            <a:extLst>
              <a:ext uri="{FF2B5EF4-FFF2-40B4-BE49-F238E27FC236}">
                <a16:creationId xmlns:a16="http://schemas.microsoft.com/office/drawing/2014/main" id="{DB9C7230-29FF-42F2-A662-1BC1D19C5003}"/>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99EBD02D-5A68-4A14-892F-DE4953F2E3DD}"/>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898126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76D14D8-4D13-4DFE-938B-B710F891BBA2}"/>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6" name="Footer Placeholder 5">
            <a:extLst>
              <a:ext uri="{FF2B5EF4-FFF2-40B4-BE49-F238E27FC236}">
                <a16:creationId xmlns:a16="http://schemas.microsoft.com/office/drawing/2014/main" id="{6864B8A5-6021-4208-A587-B45576E66D48}"/>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3C96ABC-E632-4853-B7CC-A2FB4B7CF144}"/>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40365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ltGray">
          <a:xfrm>
            <a:off x="1073151" y="446087"/>
            <a:ext cx="3547533" cy="2838449"/>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ffectLst>
            <a:innerShdw blurRad="114300">
              <a:prstClr val="black"/>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2576512"/>
          </a:xfrm>
        </p:spPr>
        <p:txBody>
          <a:bodyPr anchor="ctr" anchorCtr="0"/>
          <a:lstStyle>
            <a:lvl1pPr algn="l">
              <a:defRPr sz="4000" b="0"/>
            </a:lvl1pPr>
          </a:lstStyle>
          <a:p>
            <a:r>
              <a:rPr lang="en-US" noProof="0"/>
              <a:t>Click to edit Master title style</a:t>
            </a:r>
          </a:p>
        </p:txBody>
      </p:sp>
      <p:sp>
        <p:nvSpPr>
          <p:cNvPr id="3" name="Content Placeholder 2"/>
          <p:cNvSpPr>
            <a:spLocks noGrp="1"/>
          </p:cNvSpPr>
          <p:nvPr>
            <p:ph idx="1" hasCustomPrompt="1"/>
          </p:nvPr>
        </p:nvSpPr>
        <p:spPr>
          <a:xfrm>
            <a:off x="4855633" y="446088"/>
            <a:ext cx="6252633" cy="5414963"/>
          </a:xfrm>
        </p:spPr>
        <p:txBody>
          <a:bodyP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hasCustomPrompt="1"/>
          </p:nvPr>
        </p:nvSpPr>
        <p:spPr>
          <a:xfrm>
            <a:off x="1073151" y="3022600"/>
            <a:ext cx="3547533" cy="2838449"/>
          </a:xfrm>
        </p:spPr>
        <p:txBody>
          <a:bodyPr>
            <a:normAutofit/>
          </a:bodyPr>
          <a:lstStyle>
            <a:lvl1pPr marL="0" indent="0">
              <a:buNone/>
              <a:defRPr sz="2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8" name="Date Placeholder 7">
            <a:extLst>
              <a:ext uri="{FF2B5EF4-FFF2-40B4-BE49-F238E27FC236}">
                <a16:creationId xmlns:a16="http://schemas.microsoft.com/office/drawing/2014/main" id="{CBF97433-9C09-4B71-A1E0-24F75011D99C}"/>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9" name="Footer Placeholder 8">
            <a:extLst>
              <a:ext uri="{FF2B5EF4-FFF2-40B4-BE49-F238E27FC236}">
                <a16:creationId xmlns:a16="http://schemas.microsoft.com/office/drawing/2014/main" id="{46EDA271-FE91-46E6-ABB5-0A3AD2448B21}"/>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C44DCFF3-B944-4C24-A12C-689D1FF794E8}"/>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05611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ltGray">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ctr" anchorCtr="0"/>
          <a:lstStyle>
            <a:lvl1pPr algn="l">
              <a:defRPr sz="4000" b="0" cap="none"/>
            </a:lvl1pPr>
          </a:lstStyle>
          <a:p>
            <a:r>
              <a:rPr lang="en-US" noProof="0"/>
              <a:t>Click to edit Master title style</a:t>
            </a:r>
          </a:p>
        </p:txBody>
      </p:sp>
      <p:sp>
        <p:nvSpPr>
          <p:cNvPr id="3" name="Text Placeholder 2"/>
          <p:cNvSpPr>
            <a:spLocks noGrp="1"/>
          </p:cNvSpPr>
          <p:nvPr>
            <p:ph type="body" idx="1" hasCustomPrompt="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9" name="Text Placeholder 5"/>
          <p:cNvSpPr>
            <a:spLocks noGrp="1"/>
          </p:cNvSpPr>
          <p:nvPr>
            <p:ph type="body" sz="quarter" idx="16" hasCustomPrompt="1"/>
          </p:nvPr>
        </p:nvSpPr>
        <p:spPr>
          <a:xfrm>
            <a:off x="7574642" y="1081456"/>
            <a:ext cx="3810001" cy="4075465"/>
          </a:xfrm>
        </p:spPr>
        <p:txBody>
          <a:bodyPr anchor="t" anchorCtr="0">
            <a:normAutofit/>
          </a:bodyPr>
          <a:lstStyle>
            <a:lvl1pPr marL="0" indent="0" algn="l">
              <a:buFontTx/>
              <a:buNone/>
              <a:defRPr sz="2800"/>
            </a:lvl1pPr>
          </a:lstStyle>
          <a:p>
            <a:pPr lvl="0"/>
            <a:r>
              <a:rPr lang="en-US" noProof="0"/>
              <a:t>Edit Master text styles</a:t>
            </a:r>
          </a:p>
        </p:txBody>
      </p:sp>
      <p:sp>
        <p:nvSpPr>
          <p:cNvPr id="7" name="Date Placeholder 6">
            <a:extLst>
              <a:ext uri="{FF2B5EF4-FFF2-40B4-BE49-F238E27FC236}">
                <a16:creationId xmlns:a16="http://schemas.microsoft.com/office/drawing/2014/main" id="{7964F81E-11BA-4BB3-AC2C-0A729DC676E6}"/>
              </a:ext>
            </a:extLst>
          </p:cNvPr>
          <p:cNvSpPr>
            <a:spLocks noGrp="1"/>
          </p:cNvSpPr>
          <p:nvPr>
            <p:ph type="dt" sz="half" idx="17"/>
          </p:nvPr>
        </p:nvSpPr>
        <p:spPr/>
        <p:txBody>
          <a:bodyPr/>
          <a:lstStyle/>
          <a:p>
            <a:fld id="{FB7F6C47-B260-4BB6-8230-7D14D5CDE026}" type="datetimeFigureOut">
              <a:rPr lang="en-US" noProof="0" smtClean="0"/>
              <a:t>3/14/2026</a:t>
            </a:fld>
            <a:endParaRPr lang="en-US" noProof="0" dirty="0"/>
          </a:p>
        </p:txBody>
      </p:sp>
      <p:sp>
        <p:nvSpPr>
          <p:cNvPr id="10" name="Footer Placeholder 9">
            <a:extLst>
              <a:ext uri="{FF2B5EF4-FFF2-40B4-BE49-F238E27FC236}">
                <a16:creationId xmlns:a16="http://schemas.microsoft.com/office/drawing/2014/main" id="{F93A4488-E8DE-4FEB-88F9-B37F95CC838A}"/>
              </a:ext>
            </a:extLst>
          </p:cNvPr>
          <p:cNvSpPr>
            <a:spLocks noGrp="1"/>
          </p:cNvSpPr>
          <p:nvPr>
            <p:ph type="ftr" sz="quarter" idx="18"/>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DF909D08-1E53-42D5-954B-F61B5083645D}"/>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140964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ltGray">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nchor="ctr" anchorCtr="0"/>
          <a:lstStyle>
            <a:lvl1pPr algn="l">
              <a:defRPr sz="4000" b="0"/>
            </a:lvl1pPr>
          </a:lstStyle>
          <a:p>
            <a:r>
              <a:rPr lang="en-US" noProof="0"/>
              <a:t>Click to edit Master title style</a:t>
            </a:r>
          </a:p>
        </p:txBody>
      </p:sp>
      <p:sp>
        <p:nvSpPr>
          <p:cNvPr id="6" name="Text Placeholder 5"/>
          <p:cNvSpPr>
            <a:spLocks noGrp="1"/>
          </p:cNvSpPr>
          <p:nvPr>
            <p:ph type="body" sz="quarter" idx="16" hasCustomPrompt="1"/>
          </p:nvPr>
        </p:nvSpPr>
        <p:spPr>
          <a:xfrm>
            <a:off x="6156000" y="2286000"/>
            <a:ext cx="4880300" cy="2295525"/>
          </a:xfrm>
        </p:spPr>
        <p:txBody>
          <a:bodyPr anchor="ctr" anchorCtr="0">
            <a:normAutofit/>
          </a:bodyPr>
          <a:lstStyle>
            <a:lvl1pPr marL="0" indent="0" algn="ctr">
              <a:buFontTx/>
              <a:buNone/>
              <a:defRPr sz="2800"/>
            </a:lvl1pPr>
          </a:lstStyle>
          <a:p>
            <a:pPr lvl="0"/>
            <a:r>
              <a:rPr lang="en-US" noProof="0"/>
              <a:t>Edit Master text styles</a:t>
            </a:r>
          </a:p>
        </p:txBody>
      </p:sp>
      <p:sp>
        <p:nvSpPr>
          <p:cNvPr id="5" name="Date Placeholder 4">
            <a:extLst>
              <a:ext uri="{FF2B5EF4-FFF2-40B4-BE49-F238E27FC236}">
                <a16:creationId xmlns:a16="http://schemas.microsoft.com/office/drawing/2014/main" id="{52142ECB-4FB1-4B01-80F3-04208C781B16}"/>
              </a:ext>
            </a:extLst>
          </p:cNvPr>
          <p:cNvSpPr>
            <a:spLocks noGrp="1"/>
          </p:cNvSpPr>
          <p:nvPr>
            <p:ph type="dt" sz="half" idx="17"/>
          </p:nvPr>
        </p:nvSpPr>
        <p:spPr/>
        <p:txBody>
          <a:bodyPr/>
          <a:lstStyle/>
          <a:p>
            <a:fld id="{FB7F6C47-B260-4BB6-8230-7D14D5CDE026}" type="datetimeFigureOut">
              <a:rPr lang="en-US" noProof="0" smtClean="0"/>
              <a:t>3/14/2026</a:t>
            </a:fld>
            <a:endParaRPr lang="en-US" noProof="0" dirty="0"/>
          </a:p>
        </p:txBody>
      </p:sp>
      <p:sp>
        <p:nvSpPr>
          <p:cNvPr id="7" name="Footer Placeholder 6">
            <a:extLst>
              <a:ext uri="{FF2B5EF4-FFF2-40B4-BE49-F238E27FC236}">
                <a16:creationId xmlns:a16="http://schemas.microsoft.com/office/drawing/2014/main" id="{776F215A-F354-440E-A263-A920F5950831}"/>
              </a:ext>
            </a:extLst>
          </p:cNvPr>
          <p:cNvSpPr>
            <a:spLocks noGrp="1"/>
          </p:cNvSpPr>
          <p:nvPr>
            <p:ph type="ftr" sz="quarter" idx="18"/>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E90FC50C-9C02-4BD6-9CBE-6880E1297783}"/>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6846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ltGray">
          <a:xfrm>
            <a:off x="7669651" y="0"/>
            <a:ext cx="4522349" cy="5861051"/>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ffectLst>
            <a:innerShdw blurRad="63500" dist="50800" dir="81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3754460" cy="5134798"/>
          </a:xfrm>
        </p:spPr>
        <p:txBody>
          <a:bodyPr vert="horz" anchor="ctr" anchorCtr="1"/>
          <a:lstStyle>
            <a:lvl1pPr algn="l">
              <a:defRPr b="0"/>
            </a:lvl1pPr>
          </a:lstStyle>
          <a:p>
            <a:r>
              <a:rPr lang="en-US" noProof="0"/>
              <a:t>Click to edit Master title style</a:t>
            </a:r>
          </a:p>
        </p:txBody>
      </p:sp>
      <p:sp>
        <p:nvSpPr>
          <p:cNvPr id="3" name="Vertical Text Placeholder 2"/>
          <p:cNvSpPr>
            <a:spLocks noGrp="1"/>
          </p:cNvSpPr>
          <p:nvPr>
            <p:ph type="body" orient="vert" idx="1" hasCustomPrompt="1"/>
          </p:nvPr>
        </p:nvSpPr>
        <p:spPr>
          <a:xfrm>
            <a:off x="810001" y="446089"/>
            <a:ext cx="6611540" cy="5414962"/>
          </a:xfrm>
        </p:spPr>
        <p:txBody>
          <a:bodyPr vert="horz" anchor="ctr" anchorCtr="1"/>
          <a:lstStyle>
            <a:lvl1pPr algn="ctr">
              <a:defRPr/>
            </a:lvl1pPr>
            <a:lvl2pPr algn="ctr">
              <a:defRPr/>
            </a:lvl2pPr>
            <a:lvl3pPr algn="ctr">
              <a:defRPr/>
            </a:lvl3pPr>
            <a:lvl4pPr algn="ctr">
              <a:defRPr/>
            </a:lvl4pPr>
            <a:lvl5pPr algn="ct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9D7128B4-F868-4384-A8AA-473DA3516902}"/>
              </a:ext>
            </a:extLst>
          </p:cNvPr>
          <p:cNvSpPr>
            <a:spLocks noGrp="1"/>
          </p:cNvSpPr>
          <p:nvPr>
            <p:ph type="dt" sz="half" idx="10"/>
          </p:nvPr>
        </p:nvSpPr>
        <p:spPr/>
        <p:txBody>
          <a:bodyPr/>
          <a:lstStyle/>
          <a:p>
            <a:fld id="{FB7F6C47-B260-4BB6-8230-7D14D5CDE026}" type="datetimeFigureOut">
              <a:rPr lang="en-US" noProof="0" smtClean="0"/>
              <a:t>3/14/2026</a:t>
            </a:fld>
            <a:endParaRPr lang="en-US" noProof="0" dirty="0"/>
          </a:p>
        </p:txBody>
      </p:sp>
      <p:sp>
        <p:nvSpPr>
          <p:cNvPr id="8" name="Footer Placeholder 7">
            <a:extLst>
              <a:ext uri="{FF2B5EF4-FFF2-40B4-BE49-F238E27FC236}">
                <a16:creationId xmlns:a16="http://schemas.microsoft.com/office/drawing/2014/main" id="{84FF940D-9281-4C2A-BA62-E5854A11F99B}"/>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FB1454F-842C-4F51-A7E7-0335B2FB16F1}"/>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83694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ctr" anchorCtr="0">
            <a:noAutofit/>
          </a:bodyPr>
          <a:lstStyle/>
          <a:p>
            <a:r>
              <a:rPr lang="en-US"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US" noProof="0" dirty="0"/>
              <a:t>Add a footer</a:t>
            </a:r>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FB7F6C47-B260-4BB6-8230-7D14D5CDE026}" type="datetimeFigureOut">
              <a:rPr lang="en-US" noProof="0" smtClean="0"/>
              <a:t>3/14/2026</a:t>
            </a:fld>
            <a:endParaRPr lang="en-US" noProof="0"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9481523"/>
      </p:ext>
    </p:extLst>
  </p:cSld>
  <p:clrMap bg1="lt1" tx1="dk1" bg2="lt2" tx2="dk2" accent1="accent1" accent2="accent2" accent3="accent3" accent4="accent4" accent5="accent5" accent6="accent6" hlink="hlink" folHlink="folHlink"/>
  <p:sldLayoutIdLst>
    <p:sldLayoutId id="2147483673" r:id="rId1"/>
    <p:sldLayoutId id="2147483676" r:id="rId2"/>
    <p:sldLayoutId id="2147483687" r:id="rId3"/>
    <p:sldLayoutId id="2147483688" r:id="rId4"/>
    <p:sldLayoutId id="2147483689" r:id="rId5"/>
    <p:sldLayoutId id="2147483681" r:id="rId6"/>
    <p:sldLayoutId id="2147483690" r:id="rId7"/>
    <p:sldLayoutId id="2147483682" r:id="rId8"/>
    <p:sldLayoutId id="2147483674" r:id="rId9"/>
    <p:sldLayoutId id="2147483675" r:id="rId10"/>
    <p:sldLayoutId id="2147483677" r:id="rId11"/>
    <p:sldLayoutId id="2147483678" r:id="rId12"/>
    <p:sldLayoutId id="2147483679" r:id="rId13"/>
    <p:sldLayoutId id="2147483680" r:id="rId14"/>
    <p:sldLayoutId id="2147483683" r:id="rId15"/>
    <p:sldLayoutId id="2147483684" r:id="rId16"/>
    <p:sldLayoutId id="2147483686" r:id="rId17"/>
  </p:sldLayoutIdLst>
  <p:txStyles>
    <p:titleStyle>
      <a:lvl1pPr algn="l" defTabSz="457200" rtl="0" eaLnBrk="1" latinLnBrk="0" hangingPunct="1">
        <a:spcBef>
          <a:spcPct val="0"/>
        </a:spcBef>
        <a:buNone/>
        <a:defRPr sz="40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SzPct val="80000"/>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bwMode="grayWhite">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7BC-7D91-4F83-845D-70080D7DD6FC}"/>
              </a:ext>
            </a:extLst>
          </p:cNvPr>
          <p:cNvSpPr>
            <a:spLocks noGrp="1"/>
          </p:cNvSpPr>
          <p:nvPr>
            <p:ph type="ctrTitle"/>
          </p:nvPr>
        </p:nvSpPr>
        <p:spPr bwMode="black"/>
        <p:txBody>
          <a:bodyPr/>
          <a:lstStyle/>
          <a:p>
            <a:r>
              <a:rPr lang="en-US" sz="4000" dirty="0"/>
              <a:t>Helping</a:t>
            </a:r>
            <a:r>
              <a:rPr lang="en-US" sz="4000" b="0" dirty="0"/>
              <a:t> Jenny: A Community Support Plan</a:t>
            </a:r>
          </a:p>
        </p:txBody>
      </p:sp>
      <p:sp>
        <p:nvSpPr>
          <p:cNvPr id="3" name="Subtitle 2">
            <a:extLst>
              <a:ext uri="{FF2B5EF4-FFF2-40B4-BE49-F238E27FC236}">
                <a16:creationId xmlns:a16="http://schemas.microsoft.com/office/drawing/2014/main" id="{59E5DACC-1D74-41AD-B036-C015472B948F}"/>
              </a:ext>
            </a:extLst>
          </p:cNvPr>
          <p:cNvSpPr>
            <a:spLocks noGrp="1"/>
          </p:cNvSpPr>
          <p:nvPr>
            <p:ph type="subTitle" idx="1"/>
          </p:nvPr>
        </p:nvSpPr>
        <p:spPr>
          <a:xfrm>
            <a:off x="1" y="5280846"/>
            <a:ext cx="5852158" cy="858697"/>
          </a:xfrm>
        </p:spPr>
        <p:txBody>
          <a:bodyPr>
            <a:normAutofit/>
          </a:bodyPr>
          <a:lstStyle/>
          <a:p>
            <a:pPr algn="just"/>
            <a:r>
              <a:rPr lang="en-US" sz="2000" b="1" dirty="0"/>
              <a:t>Name: </a:t>
            </a:r>
            <a:r>
              <a:rPr lang="en-US" sz="2000" dirty="0"/>
              <a:t>JANET LARKO KORLETEY</a:t>
            </a:r>
            <a:r>
              <a:rPr lang="en-US" sz="2000" b="1" dirty="0"/>
              <a:t> </a:t>
            </a:r>
          </a:p>
          <a:p>
            <a:pPr algn="just"/>
            <a:r>
              <a:rPr lang="en-US" sz="2000" b="1" dirty="0"/>
              <a:t>ID: </a:t>
            </a:r>
            <a:r>
              <a:rPr lang="en-US" sz="2000" dirty="0"/>
              <a:t>2442969</a:t>
            </a:r>
          </a:p>
        </p:txBody>
      </p:sp>
      <p:sp>
        <p:nvSpPr>
          <p:cNvPr id="5" name="Subtitle 2">
            <a:extLst>
              <a:ext uri="{FF2B5EF4-FFF2-40B4-BE49-F238E27FC236}">
                <a16:creationId xmlns:a16="http://schemas.microsoft.com/office/drawing/2014/main" id="{59E5DACC-1D74-41AD-B036-C015472B948F}"/>
              </a:ext>
            </a:extLst>
          </p:cNvPr>
          <p:cNvSpPr txBox="1">
            <a:spLocks/>
          </p:cNvSpPr>
          <p:nvPr/>
        </p:nvSpPr>
        <p:spPr>
          <a:xfrm>
            <a:off x="5852159" y="5280846"/>
            <a:ext cx="6043749" cy="858698"/>
          </a:xfrm>
          <a:prstGeom prst="rect">
            <a:avLst/>
          </a:prstGeom>
          <a:effectLst/>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80000"/>
              <a:buFont typeface="Wingdings 2" charset="2"/>
              <a:buNone/>
              <a:defRPr sz="24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SzPct val="80000"/>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SzPct val="80000"/>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SzPct val="80000"/>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SzPct val="80000"/>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pPr algn="just"/>
            <a:r>
              <a:rPr lang="en-US" sz="2000" b="1" dirty="0"/>
              <a:t>Assignment: </a:t>
            </a:r>
            <a:r>
              <a:rPr lang="en-US" sz="2000" dirty="0"/>
              <a:t>1 </a:t>
            </a:r>
            <a:endParaRPr lang="en-US" sz="2000" b="1" dirty="0"/>
          </a:p>
          <a:p>
            <a:pPr algn="just"/>
            <a:r>
              <a:rPr lang="en-US" sz="2000" b="1" dirty="0"/>
              <a:t>Module Lead: Pascal </a:t>
            </a:r>
            <a:r>
              <a:rPr lang="en-US" sz="2000" b="1" dirty="0" err="1"/>
              <a:t>Navelle</a:t>
            </a:r>
            <a:endParaRPr lang="en-US" sz="2000" b="1" dirty="0"/>
          </a:p>
        </p:txBody>
      </p:sp>
      <p:sp>
        <p:nvSpPr>
          <p:cNvPr id="7" name="Subtitle 2">
            <a:extLst>
              <a:ext uri="{FF2B5EF4-FFF2-40B4-BE49-F238E27FC236}">
                <a16:creationId xmlns:a16="http://schemas.microsoft.com/office/drawing/2014/main" id="{59E5DACC-1D74-41AD-B036-C015472B948F}"/>
              </a:ext>
            </a:extLst>
          </p:cNvPr>
          <p:cNvSpPr txBox="1">
            <a:spLocks/>
          </p:cNvSpPr>
          <p:nvPr/>
        </p:nvSpPr>
        <p:spPr>
          <a:xfrm>
            <a:off x="0" y="6139542"/>
            <a:ext cx="11895908" cy="587829"/>
          </a:xfrm>
          <a:prstGeom prst="rect">
            <a:avLst/>
          </a:prstGeom>
          <a:effectLst/>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80000"/>
              <a:buFont typeface="Wingdings 2" charset="2"/>
              <a:buNone/>
              <a:defRPr sz="24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SzPct val="80000"/>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SzPct val="80000"/>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SzPct val="80000"/>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SzPct val="80000"/>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pPr algn="just"/>
            <a:r>
              <a:rPr lang="en-US" sz="2000" b="1" dirty="0"/>
              <a:t>Module:</a:t>
            </a:r>
            <a:r>
              <a:rPr lang="en-US" sz="2000" dirty="0"/>
              <a:t> Psychology in Health &amp; Social Care</a:t>
            </a:r>
            <a:r>
              <a:rPr lang="en-US" sz="2000" b="1" dirty="0"/>
              <a:t> </a:t>
            </a:r>
          </a:p>
        </p:txBody>
      </p:sp>
    </p:spTree>
    <p:extLst>
      <p:ext uri="{BB962C8B-B14F-4D97-AF65-F5344CB8AC3E}">
        <p14:creationId xmlns:p14="http://schemas.microsoft.com/office/powerpoint/2010/main" val="161397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p:txBody>
          <a:bodyPr/>
          <a:lstStyle/>
          <a:p>
            <a:r>
              <a:rPr lang="en-US" dirty="0"/>
              <a:t>Scenario</a:t>
            </a:r>
          </a:p>
        </p:txBody>
      </p:sp>
      <p:sp>
        <p:nvSpPr>
          <p:cNvPr id="3" name="Content Placeholder 2">
            <a:extLst>
              <a:ext uri="{FF2B5EF4-FFF2-40B4-BE49-F238E27FC236}">
                <a16:creationId xmlns:a16="http://schemas.microsoft.com/office/drawing/2014/main" id="{F3FF1311-DD92-45BA-B10F-C1A324C27B55}"/>
              </a:ext>
            </a:extLst>
          </p:cNvPr>
          <p:cNvSpPr>
            <a:spLocks noGrp="1"/>
          </p:cNvSpPr>
          <p:nvPr>
            <p:ph sz="half" idx="4294967295"/>
          </p:nvPr>
        </p:nvSpPr>
        <p:spPr>
          <a:xfrm>
            <a:off x="809625" y="2222500"/>
            <a:ext cx="5186363" cy="3638550"/>
          </a:xfrm>
        </p:spPr>
        <p:txBody>
          <a:bodyPr/>
          <a:lstStyle/>
          <a:p>
            <a:pPr marL="0" indent="0">
              <a:buNone/>
            </a:pPr>
            <a:endParaRPr lang="en-US" dirty="0"/>
          </a:p>
          <a:p>
            <a:r>
              <a:rPr lang="en-US" dirty="0"/>
              <a:t>Jenny, a 16 year old girl</a:t>
            </a:r>
          </a:p>
          <a:p>
            <a:r>
              <a:rPr lang="en-US" dirty="0"/>
              <a:t>Looking after her mother for 5 years</a:t>
            </a:r>
          </a:p>
          <a:p>
            <a:r>
              <a:rPr lang="en-US" dirty="0"/>
              <a:t>Father passed away</a:t>
            </a:r>
          </a:p>
          <a:p>
            <a:r>
              <a:rPr lang="en-US" dirty="0"/>
              <a:t>Mother have mobility problems, memory issues, low mood</a:t>
            </a:r>
          </a:p>
          <a:p>
            <a:endParaRPr lang="en-US" dirty="0"/>
          </a:p>
        </p:txBody>
      </p:sp>
      <p:sp>
        <p:nvSpPr>
          <p:cNvPr id="4" name="Content Placeholder 3">
            <a:extLst>
              <a:ext uri="{FF2B5EF4-FFF2-40B4-BE49-F238E27FC236}">
                <a16:creationId xmlns:a16="http://schemas.microsoft.com/office/drawing/2014/main" id="{7CEAEB45-73DA-4942-9673-8B5F64D72642}"/>
              </a:ext>
            </a:extLst>
          </p:cNvPr>
          <p:cNvSpPr>
            <a:spLocks noGrp="1"/>
          </p:cNvSpPr>
          <p:nvPr>
            <p:ph sz="half" idx="2"/>
          </p:nvPr>
        </p:nvSpPr>
        <p:spPr/>
        <p:txBody>
          <a:bodyPr/>
          <a:lstStyle/>
          <a:p>
            <a:pPr marL="0" indent="0">
              <a:buNone/>
            </a:pPr>
            <a:endParaRPr lang="en-US" dirty="0"/>
          </a:p>
          <a:p>
            <a:pPr marL="0" indent="0">
              <a:buNone/>
            </a:pPr>
            <a:endParaRPr lang="en-US" dirty="0"/>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7415" y="2222286"/>
            <a:ext cx="5194583" cy="3638763"/>
          </a:xfrm>
          <a:prstGeom prst="rect">
            <a:avLst/>
          </a:prstGeom>
        </p:spPr>
      </p:pic>
    </p:spTree>
    <p:extLst>
      <p:ext uri="{BB962C8B-B14F-4D97-AF65-F5344CB8AC3E}">
        <p14:creationId xmlns:p14="http://schemas.microsoft.com/office/powerpoint/2010/main" val="2131043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498D-2480-4101-BEA1-C21902705539}"/>
              </a:ext>
            </a:extLst>
          </p:cNvPr>
          <p:cNvSpPr>
            <a:spLocks noGrp="1"/>
          </p:cNvSpPr>
          <p:nvPr>
            <p:ph type="title"/>
          </p:nvPr>
        </p:nvSpPr>
        <p:spPr/>
        <p:txBody>
          <a:bodyPr/>
          <a:lstStyle/>
          <a:p>
            <a:r>
              <a:rPr lang="en-US" dirty="0"/>
              <a:t>Bowlby’s Attachment Theory</a:t>
            </a:r>
          </a:p>
        </p:txBody>
      </p:sp>
      <p:sp>
        <p:nvSpPr>
          <p:cNvPr id="3" name="Content Placeholder 2">
            <a:extLst>
              <a:ext uri="{FF2B5EF4-FFF2-40B4-BE49-F238E27FC236}">
                <a16:creationId xmlns:a16="http://schemas.microsoft.com/office/drawing/2014/main" id="{21CF0C0B-47F1-464B-88EF-B1989663479C}"/>
              </a:ext>
            </a:extLst>
          </p:cNvPr>
          <p:cNvSpPr>
            <a:spLocks noGrp="1"/>
          </p:cNvSpPr>
          <p:nvPr>
            <p:ph sz="half" idx="1"/>
          </p:nvPr>
        </p:nvSpPr>
        <p:spPr/>
        <p:txBody>
          <a:bodyPr/>
          <a:lstStyle/>
          <a:p>
            <a:pPr marL="0" indent="0" algn="ctr">
              <a:buNone/>
            </a:pPr>
            <a:r>
              <a:rPr lang="en-US" dirty="0"/>
              <a:t>[use this space to place an image that best captures the main idea of point #1]</a:t>
            </a:r>
          </a:p>
        </p:txBody>
      </p:sp>
      <p:sp>
        <p:nvSpPr>
          <p:cNvPr id="4" name="Content Placeholder 3">
            <a:extLst>
              <a:ext uri="{FF2B5EF4-FFF2-40B4-BE49-F238E27FC236}">
                <a16:creationId xmlns:a16="http://schemas.microsoft.com/office/drawing/2014/main" id="{9353A980-ADD3-49DF-ACFE-8E50E3F2ABCF}"/>
              </a:ext>
            </a:extLst>
          </p:cNvPr>
          <p:cNvSpPr>
            <a:spLocks noGrp="1"/>
          </p:cNvSpPr>
          <p:nvPr>
            <p:ph sz="half" idx="13"/>
          </p:nvPr>
        </p:nvSpPr>
        <p:spPr>
          <a:xfrm>
            <a:off x="6429974" y="1515208"/>
            <a:ext cx="5186363" cy="4562251"/>
          </a:xfrm>
        </p:spPr>
        <p:txBody>
          <a:bodyPr>
            <a:normAutofit/>
          </a:bodyPr>
          <a:lstStyle/>
          <a:p>
            <a:r>
              <a:rPr lang="en-US" sz="2200" dirty="0"/>
              <a:t>Attachment is the emotional connection between a child &amp; caregiver</a:t>
            </a:r>
            <a:r>
              <a:rPr lang="en-US" sz="2200" b="1" dirty="0"/>
              <a:t> (Bowlby,1969)</a:t>
            </a:r>
            <a:endParaRPr lang="en-US" sz="2200" dirty="0"/>
          </a:p>
          <a:p>
            <a:r>
              <a:rPr lang="en-US" sz="2200" dirty="0"/>
              <a:t>Secure versus Insecure attachment</a:t>
            </a:r>
            <a:r>
              <a:rPr lang="en-US" sz="2200" b="1" dirty="0"/>
              <a:t>(Ainsworth et al,1978)</a:t>
            </a:r>
            <a:endParaRPr lang="en-US" sz="2200" dirty="0"/>
          </a:p>
          <a:p>
            <a:r>
              <a:rPr lang="en-US" sz="2200" dirty="0"/>
              <a:t>Internal working model</a:t>
            </a:r>
            <a:r>
              <a:rPr lang="en-US" sz="2200" b="1" dirty="0"/>
              <a:t>(Bowlby,1969)</a:t>
            </a:r>
            <a:endParaRPr lang="en-US" sz="2200" dirty="0"/>
          </a:p>
          <a:p>
            <a:r>
              <a:rPr lang="en-US" sz="2200" dirty="0"/>
              <a:t>Maternal Deprivation theory</a:t>
            </a:r>
            <a:r>
              <a:rPr lang="en-US" sz="2200" b="1" dirty="0"/>
              <a:t>(Bowlby,1969)</a:t>
            </a:r>
            <a:endParaRPr lang="en-US" sz="2200" dirty="0"/>
          </a:p>
          <a:p>
            <a:r>
              <a:rPr lang="en-US" sz="2200" dirty="0"/>
              <a:t>Long-Term effects of early loss</a:t>
            </a:r>
          </a:p>
          <a:p>
            <a:endParaRPr lang="en-US" sz="22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514" y="2222286"/>
            <a:ext cx="5553071" cy="3610921"/>
          </a:xfrm>
          <a:prstGeom prst="rect">
            <a:avLst/>
          </a:prstGeom>
        </p:spPr>
      </p:pic>
    </p:spTree>
    <p:extLst>
      <p:ext uri="{BB962C8B-B14F-4D97-AF65-F5344CB8AC3E}">
        <p14:creationId xmlns:p14="http://schemas.microsoft.com/office/powerpoint/2010/main" val="3895583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720854-4AFC-4B68-944A-8A368C9A8619}"/>
              </a:ext>
            </a:extLst>
          </p:cNvPr>
          <p:cNvSpPr>
            <a:spLocks noGrp="1"/>
          </p:cNvSpPr>
          <p:nvPr>
            <p:ph sz="half" idx="1"/>
          </p:nvPr>
        </p:nvSpPr>
        <p:spPr>
          <a:xfrm>
            <a:off x="333948" y="2489320"/>
            <a:ext cx="11412765" cy="2461504"/>
          </a:xfrm>
        </p:spPr>
        <p:txBody>
          <a:bodyPr/>
          <a:lstStyle/>
          <a:p>
            <a:r>
              <a:rPr lang="en-US" dirty="0"/>
              <a:t>Loss of Father(attachment figure)</a:t>
            </a:r>
          </a:p>
          <a:p>
            <a:r>
              <a:rPr lang="en-US" dirty="0"/>
              <a:t>Grief &amp; Emotional uncertainty</a:t>
            </a:r>
            <a:r>
              <a:rPr lang="en-US" b="1" dirty="0"/>
              <a:t>(Rutter,1981)</a:t>
            </a:r>
            <a:endParaRPr lang="en-US" dirty="0"/>
          </a:p>
          <a:p>
            <a:r>
              <a:rPr lang="en-US" dirty="0"/>
              <a:t>Risk of anxious attachment</a:t>
            </a:r>
          </a:p>
          <a:p>
            <a:r>
              <a:rPr lang="en-US" dirty="0"/>
              <a:t>Internal Working Model Disruption</a:t>
            </a:r>
          </a:p>
        </p:txBody>
      </p:sp>
      <p:sp>
        <p:nvSpPr>
          <p:cNvPr id="2" name="Title 1">
            <a:extLst>
              <a:ext uri="{FF2B5EF4-FFF2-40B4-BE49-F238E27FC236}">
                <a16:creationId xmlns:a16="http://schemas.microsoft.com/office/drawing/2014/main" id="{2E63FF28-EDA9-498B-BF3A-243D718DD7DF}"/>
              </a:ext>
            </a:extLst>
          </p:cNvPr>
          <p:cNvSpPr>
            <a:spLocks noGrp="1"/>
          </p:cNvSpPr>
          <p:nvPr>
            <p:ph type="title"/>
          </p:nvPr>
        </p:nvSpPr>
        <p:spPr/>
        <p:txBody>
          <a:bodyPr/>
          <a:lstStyle/>
          <a:p>
            <a:r>
              <a:rPr lang="en-US" dirty="0"/>
              <a:t>Effects of Father’s Death</a:t>
            </a:r>
          </a:p>
        </p:txBody>
      </p:sp>
    </p:spTree>
    <p:extLst>
      <p:ext uri="{BB962C8B-B14F-4D97-AF65-F5344CB8AC3E}">
        <p14:creationId xmlns:p14="http://schemas.microsoft.com/office/powerpoint/2010/main" val="3378919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EB31-E42B-4D0C-AFEC-3EBBBBE96FC6}"/>
              </a:ext>
            </a:extLst>
          </p:cNvPr>
          <p:cNvSpPr>
            <a:spLocks noGrp="1"/>
          </p:cNvSpPr>
          <p:nvPr>
            <p:ph type="title"/>
          </p:nvPr>
        </p:nvSpPr>
        <p:spPr>
          <a:xfrm>
            <a:off x="590395" y="311813"/>
            <a:ext cx="8240096" cy="1453488"/>
          </a:xfrm>
        </p:spPr>
        <p:txBody>
          <a:bodyPr/>
          <a:lstStyle/>
          <a:p>
            <a:r>
              <a:rPr lang="en-US" dirty="0"/>
              <a:t>Parentification &amp; Role Reversal</a:t>
            </a:r>
          </a:p>
        </p:txBody>
      </p:sp>
      <p:sp>
        <p:nvSpPr>
          <p:cNvPr id="7" name="Text Placeholder 6">
            <a:extLst>
              <a:ext uri="{FF2B5EF4-FFF2-40B4-BE49-F238E27FC236}">
                <a16:creationId xmlns:a16="http://schemas.microsoft.com/office/drawing/2014/main" id="{7AEDA915-86E4-4D85-B4D0-551FDABC6F00}"/>
              </a:ext>
            </a:extLst>
          </p:cNvPr>
          <p:cNvSpPr>
            <a:spLocks noGrp="1"/>
          </p:cNvSpPr>
          <p:nvPr>
            <p:ph type="body" sz="half" idx="4294967295"/>
          </p:nvPr>
        </p:nvSpPr>
        <p:spPr>
          <a:xfrm>
            <a:off x="590395" y="1905001"/>
            <a:ext cx="5334449" cy="3956049"/>
          </a:xfrm>
        </p:spPr>
        <p:txBody>
          <a:bodyPr>
            <a:normAutofit/>
          </a:bodyPr>
          <a:lstStyle/>
          <a:p>
            <a:pPr lvl="0"/>
            <a:r>
              <a:rPr lang="en-US" dirty="0"/>
              <a:t>Jenny became the caregiver</a:t>
            </a:r>
            <a:r>
              <a:rPr lang="en-US" b="1" dirty="0"/>
              <a:t>(Steinberg,2014)</a:t>
            </a:r>
            <a:endParaRPr lang="en-US" dirty="0"/>
          </a:p>
          <a:p>
            <a:pPr lvl="0"/>
            <a:r>
              <a:rPr lang="en-US" dirty="0"/>
              <a:t>Emotional &amp; practical accountability</a:t>
            </a:r>
          </a:p>
          <a:p>
            <a:pPr lvl="0"/>
            <a:r>
              <a:rPr lang="en-US" dirty="0"/>
              <a:t>Suppressions of one’s own need</a:t>
            </a:r>
            <a:r>
              <a:rPr lang="en-US" b="1" dirty="0"/>
              <a:t>(Steinberg,2014)</a:t>
            </a:r>
            <a:endParaRPr lang="en-US" dirty="0"/>
          </a:p>
          <a:p>
            <a:pPr lvl="0"/>
            <a:r>
              <a:rPr lang="en-US" dirty="0"/>
              <a:t>Risk of insecure attachments patterns</a:t>
            </a:r>
            <a:r>
              <a:rPr lang="en-US" b="1" dirty="0"/>
              <a:t>(Bowlby,1969)</a:t>
            </a: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4936" y="2373003"/>
            <a:ext cx="3709854" cy="2599509"/>
          </a:xfrm>
          <a:prstGeom prst="rect">
            <a:avLst/>
          </a:prstGeom>
        </p:spPr>
      </p:pic>
    </p:spTree>
    <p:extLst>
      <p:ext uri="{BB962C8B-B14F-4D97-AF65-F5344CB8AC3E}">
        <p14:creationId xmlns:p14="http://schemas.microsoft.com/office/powerpoint/2010/main" val="1541546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GB" dirty="0"/>
              <a:t>Nature and Nurture Influences</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p:txBody>
          <a:bodyPr>
            <a:normAutofit fontScale="70000" lnSpcReduction="20000"/>
          </a:bodyPr>
          <a:lstStyle/>
          <a:p>
            <a:r>
              <a:rPr lang="en-US" dirty="0">
                <a:ea typeface="Tahoma" panose="020B0604030504040204" pitchFamily="34" charset="0"/>
                <a:cs typeface="Tahoma" panose="020B0604030504040204" pitchFamily="34" charset="0"/>
              </a:rPr>
              <a:t>Biological(Nature)</a:t>
            </a:r>
          </a:p>
          <a:p>
            <a:pPr lvl="1"/>
            <a:r>
              <a:rPr lang="en-US" dirty="0">
                <a:ea typeface="Tahoma" panose="020B0604030504040204" pitchFamily="34" charset="0"/>
                <a:cs typeface="Tahoma" panose="020B0604030504040204" pitchFamily="34" charset="0"/>
              </a:rPr>
              <a:t>Stress hormones</a:t>
            </a:r>
            <a:r>
              <a:rPr lang="en-US" b="1" dirty="0"/>
              <a:t>(Steinberg,2014)</a:t>
            </a:r>
            <a:endParaRPr lang="en-US" dirty="0">
              <a:ea typeface="Tahoma" panose="020B0604030504040204" pitchFamily="34" charset="0"/>
              <a:cs typeface="Tahoma" panose="020B0604030504040204" pitchFamily="34" charset="0"/>
            </a:endParaRPr>
          </a:p>
          <a:p>
            <a:pPr lvl="1"/>
            <a:r>
              <a:rPr lang="en-GB" dirty="0"/>
              <a:t>Brain development in teenage</a:t>
            </a:r>
          </a:p>
          <a:p>
            <a:pPr lvl="1"/>
            <a:r>
              <a:rPr lang="en-GB" dirty="0"/>
              <a:t>Emotional regulation systems</a:t>
            </a:r>
            <a:r>
              <a:rPr lang="en-GB" b="1" dirty="0"/>
              <a:t>(Schore,2001)</a:t>
            </a:r>
            <a:endParaRPr lang="en-US" dirty="0">
              <a:ea typeface="Tahoma" panose="020B0604030504040204" pitchFamily="34" charset="0"/>
              <a:cs typeface="Tahoma" panose="020B0604030504040204" pitchFamily="34" charset="0"/>
            </a:endParaRPr>
          </a:p>
          <a:p>
            <a:r>
              <a:rPr lang="en-US" dirty="0">
                <a:ea typeface="Tahoma" panose="020B0604030504040204" pitchFamily="34" charset="0"/>
                <a:cs typeface="Tahoma" panose="020B0604030504040204" pitchFamily="34" charset="0"/>
              </a:rPr>
              <a:t>Environmental(Nurture)</a:t>
            </a:r>
          </a:p>
          <a:p>
            <a:pPr lvl="1"/>
            <a:r>
              <a:rPr lang="en-GB" dirty="0"/>
              <a:t>Bereavement</a:t>
            </a:r>
            <a:r>
              <a:rPr lang="en-GB" b="1" dirty="0"/>
              <a:t>(Rutter,1981)</a:t>
            </a:r>
            <a:endParaRPr lang="en-GB" dirty="0"/>
          </a:p>
          <a:p>
            <a:pPr lvl="1"/>
            <a:r>
              <a:rPr lang="en-GB" dirty="0"/>
              <a:t>Caregiving burden</a:t>
            </a:r>
          </a:p>
          <a:p>
            <a:pPr lvl="1"/>
            <a:r>
              <a:rPr lang="en-GB" dirty="0"/>
              <a:t>Mother’s low mood</a:t>
            </a:r>
          </a:p>
          <a:p>
            <a:pPr lvl="1"/>
            <a:r>
              <a:rPr lang="en-GB" dirty="0"/>
              <a:t>Social isolation</a:t>
            </a:r>
            <a:r>
              <a:rPr lang="en-GB" b="1" dirty="0"/>
              <a:t>(NICE,2022)</a:t>
            </a:r>
            <a:endParaRPr lang="en-US" dirty="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729462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GB" dirty="0"/>
              <a:t>Potential Lifespan Impact</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p:txBody>
          <a:bodyPr>
            <a:normAutofit fontScale="47500" lnSpcReduction="20000"/>
          </a:bodyPr>
          <a:lstStyle/>
          <a:p>
            <a:r>
              <a:rPr lang="en-US" dirty="0">
                <a:ea typeface="Tahoma" panose="020B0604030504040204" pitchFamily="34" charset="0"/>
                <a:cs typeface="Tahoma" panose="020B0604030504040204" pitchFamily="34" charset="0"/>
              </a:rPr>
              <a:t>Short-term</a:t>
            </a:r>
          </a:p>
          <a:p>
            <a:pPr lvl="1"/>
            <a:r>
              <a:rPr lang="en-US" dirty="0">
                <a:ea typeface="Tahoma" panose="020B0604030504040204" pitchFamily="34" charset="0"/>
                <a:cs typeface="Tahoma" panose="020B0604030504040204" pitchFamily="34" charset="0"/>
              </a:rPr>
              <a:t>Anxiety</a:t>
            </a:r>
            <a:r>
              <a:rPr lang="en-US" b="1" dirty="0"/>
              <a:t>(Steinberg,2014)</a:t>
            </a:r>
            <a:endParaRPr lang="en-US" dirty="0">
              <a:ea typeface="Tahoma" panose="020B0604030504040204" pitchFamily="34" charset="0"/>
              <a:cs typeface="Tahoma" panose="020B0604030504040204" pitchFamily="34" charset="0"/>
            </a:endParaRPr>
          </a:p>
          <a:p>
            <a:pPr lvl="1"/>
            <a:r>
              <a:rPr lang="en-US" dirty="0"/>
              <a:t>Academic Pressure</a:t>
            </a:r>
            <a:endParaRPr lang="en-GB" dirty="0"/>
          </a:p>
          <a:p>
            <a:pPr lvl="1"/>
            <a:r>
              <a:rPr lang="en-US" dirty="0"/>
              <a:t>Social withdrawal</a:t>
            </a:r>
            <a:r>
              <a:rPr lang="en-US" b="1" dirty="0"/>
              <a:t>(Steinberg,2014)</a:t>
            </a:r>
            <a:endParaRPr lang="en-US" dirty="0">
              <a:ea typeface="Tahoma" panose="020B0604030504040204" pitchFamily="34" charset="0"/>
              <a:cs typeface="Tahoma" panose="020B0604030504040204" pitchFamily="34" charset="0"/>
            </a:endParaRPr>
          </a:p>
          <a:p>
            <a:r>
              <a:rPr lang="en-US" dirty="0">
                <a:ea typeface="Tahoma" panose="020B0604030504040204" pitchFamily="34" charset="0"/>
                <a:cs typeface="Tahoma" panose="020B0604030504040204" pitchFamily="34" charset="0"/>
              </a:rPr>
              <a:t>Long-term</a:t>
            </a:r>
          </a:p>
          <a:p>
            <a:pPr lvl="1"/>
            <a:r>
              <a:rPr lang="en-US" dirty="0"/>
              <a:t>Relationship difficulties</a:t>
            </a:r>
            <a:endParaRPr lang="en-GB" dirty="0"/>
          </a:p>
          <a:p>
            <a:pPr lvl="1"/>
            <a:r>
              <a:rPr lang="en-US" dirty="0"/>
              <a:t>Caregiver burnout</a:t>
            </a:r>
            <a:endParaRPr lang="en-GB" dirty="0"/>
          </a:p>
          <a:p>
            <a:pPr lvl="1"/>
            <a:r>
              <a:rPr lang="en-US" dirty="0"/>
              <a:t>Trust Issues</a:t>
            </a:r>
            <a:r>
              <a:rPr lang="en-US" b="1" dirty="0"/>
              <a:t> (Bowlby,1969)</a:t>
            </a:r>
            <a:endParaRPr lang="en-GB" dirty="0"/>
          </a:p>
          <a:p>
            <a:pPr lvl="1"/>
            <a:r>
              <a:rPr lang="en-US" dirty="0"/>
              <a:t>Overdeveloped Responsibility</a:t>
            </a:r>
          </a:p>
          <a:p>
            <a:r>
              <a:rPr lang="en-US" dirty="0">
                <a:ea typeface="Tahoma" panose="020B0604030504040204" pitchFamily="34" charset="0"/>
                <a:cs typeface="Tahoma" panose="020B0604030504040204" pitchFamily="34" charset="0"/>
              </a:rPr>
              <a:t>Protective Factors</a:t>
            </a:r>
          </a:p>
          <a:p>
            <a:pPr lvl="1"/>
            <a:r>
              <a:rPr lang="en-US" dirty="0">
                <a:ea typeface="Tahoma" panose="020B0604030504040204" pitchFamily="34" charset="0"/>
                <a:cs typeface="Tahoma" panose="020B0604030504040204" pitchFamily="34" charset="0"/>
              </a:rPr>
              <a:t>Resilience</a:t>
            </a:r>
            <a:r>
              <a:rPr lang="en-GB" b="1" dirty="0"/>
              <a:t>(Rutter,1981)</a:t>
            </a:r>
            <a:endParaRPr lang="en-US" dirty="0">
              <a:ea typeface="Tahoma" panose="020B0604030504040204" pitchFamily="34" charset="0"/>
              <a:cs typeface="Tahoma" panose="020B0604030504040204" pitchFamily="34" charset="0"/>
            </a:endParaRPr>
          </a:p>
          <a:p>
            <a:pPr lvl="1"/>
            <a:r>
              <a:rPr lang="en-US" dirty="0">
                <a:ea typeface="Tahoma" panose="020B0604030504040204" pitchFamily="34" charset="0"/>
                <a:cs typeface="Tahoma" panose="020B0604030504040204" pitchFamily="34" charset="0"/>
              </a:rPr>
              <a:t>Empathy</a:t>
            </a:r>
          </a:p>
          <a:p>
            <a:pPr lvl="1"/>
            <a:r>
              <a:rPr lang="en-US" dirty="0">
                <a:ea typeface="Tahoma" panose="020B0604030504040204" pitchFamily="34" charset="0"/>
                <a:cs typeface="Tahoma" panose="020B0604030504040204" pitchFamily="34" charset="0"/>
              </a:rPr>
              <a:t>Emotional Maturity</a:t>
            </a:r>
          </a:p>
        </p:txBody>
      </p:sp>
    </p:spTree>
    <p:extLst>
      <p:ext uri="{BB962C8B-B14F-4D97-AF65-F5344CB8AC3E}">
        <p14:creationId xmlns:p14="http://schemas.microsoft.com/office/powerpoint/2010/main" val="410900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GB" dirty="0"/>
              <a:t>Support Plan</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a:xfrm>
            <a:off x="810000" y="2222287"/>
            <a:ext cx="6204754" cy="3638764"/>
          </a:xfrm>
        </p:spPr>
        <p:txBody>
          <a:bodyPr>
            <a:normAutofit/>
          </a:bodyPr>
          <a:lstStyle/>
          <a:p>
            <a:r>
              <a:rPr lang="en-US" dirty="0">
                <a:ea typeface="Tahoma" panose="020B0604030504040204" pitchFamily="34" charset="0"/>
                <a:cs typeface="Tahoma" panose="020B0604030504040204" pitchFamily="34" charset="0"/>
              </a:rPr>
              <a:t>Strengthen secure relationships</a:t>
            </a:r>
          </a:p>
          <a:p>
            <a:r>
              <a:rPr lang="en-US" dirty="0">
                <a:ea typeface="Tahoma" panose="020B0604030504040204" pitchFamily="34" charset="0"/>
                <a:cs typeface="Tahoma" panose="020B0604030504040204" pitchFamily="34" charset="0"/>
              </a:rPr>
              <a:t>Reduce parentification burden</a:t>
            </a:r>
            <a:r>
              <a:rPr lang="en-GB" b="1" dirty="0"/>
              <a:t> (NICE,2022)</a:t>
            </a:r>
            <a:endParaRPr lang="en-US" dirty="0">
              <a:ea typeface="Tahoma" panose="020B0604030504040204" pitchFamily="34" charset="0"/>
              <a:cs typeface="Tahoma" panose="020B0604030504040204" pitchFamily="34" charset="0"/>
            </a:endParaRPr>
          </a:p>
          <a:p>
            <a:r>
              <a:rPr lang="en-US" dirty="0">
                <a:ea typeface="Tahoma" panose="020B0604030504040204" pitchFamily="34" charset="0"/>
                <a:cs typeface="Tahoma" panose="020B0604030504040204" pitchFamily="34" charset="0"/>
              </a:rPr>
              <a:t>Get emotional therapy</a:t>
            </a:r>
          </a:p>
          <a:p>
            <a:r>
              <a:rPr lang="en-US" dirty="0">
                <a:ea typeface="Tahoma" panose="020B0604030504040204" pitchFamily="34" charset="0"/>
                <a:cs typeface="Tahoma" panose="020B0604030504040204" pitchFamily="34" charset="0"/>
              </a:rPr>
              <a:t>Promote identity development</a:t>
            </a:r>
            <a:r>
              <a:rPr lang="en-US" b="1" dirty="0"/>
              <a:t>(Steinberg,2014)</a:t>
            </a:r>
            <a:endParaRPr lang="en-US" dirty="0">
              <a:ea typeface="Tahoma" panose="020B0604030504040204" pitchFamily="34" charset="0"/>
              <a:cs typeface="Tahoma" panose="020B0604030504040204" pitchFamily="34" charset="0"/>
            </a:endParaRPr>
          </a:p>
          <a:p>
            <a:endParaRPr lang="en-US" dirty="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46275" y="2831994"/>
            <a:ext cx="2480038" cy="2419350"/>
          </a:xfrm>
          <a:prstGeom prst="rect">
            <a:avLst/>
          </a:prstGeom>
        </p:spPr>
      </p:pic>
    </p:spTree>
    <p:extLst>
      <p:ext uri="{BB962C8B-B14F-4D97-AF65-F5344CB8AC3E}">
        <p14:creationId xmlns:p14="http://schemas.microsoft.com/office/powerpoint/2010/main" val="2083781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GB" dirty="0"/>
              <a:t>Bowlby’s Critical Evaluation </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a:xfrm>
            <a:off x="810001" y="2039407"/>
            <a:ext cx="5016033" cy="3638764"/>
          </a:xfrm>
        </p:spPr>
        <p:txBody>
          <a:bodyPr>
            <a:normAutofit fontScale="47500" lnSpcReduction="20000"/>
          </a:bodyPr>
          <a:lstStyle/>
          <a:p>
            <a:endParaRPr lang="en-GB" dirty="0"/>
          </a:p>
          <a:p>
            <a:endParaRPr lang="en-GB" dirty="0"/>
          </a:p>
          <a:p>
            <a:r>
              <a:rPr lang="en-GB" dirty="0"/>
              <a:t>Strengths</a:t>
            </a:r>
          </a:p>
          <a:p>
            <a:pPr lvl="1"/>
            <a:r>
              <a:rPr lang="en-GB" dirty="0"/>
              <a:t>Strong research support</a:t>
            </a:r>
            <a:r>
              <a:rPr lang="en-US" b="1" dirty="0"/>
              <a:t>(Ainsworth et al,1978)</a:t>
            </a:r>
            <a:endParaRPr lang="en-GB" dirty="0"/>
          </a:p>
          <a:p>
            <a:pPr lvl="1"/>
            <a:r>
              <a:rPr lang="en-US" dirty="0">
                <a:ea typeface="Tahoma" panose="020B0604030504040204" pitchFamily="34" charset="0"/>
                <a:cs typeface="Tahoma" panose="020B0604030504040204" pitchFamily="34" charset="0"/>
              </a:rPr>
              <a:t>Influential in health &amp; social care</a:t>
            </a:r>
          </a:p>
          <a:p>
            <a:pPr lvl="1"/>
            <a:r>
              <a:rPr lang="en-US" dirty="0">
                <a:ea typeface="Tahoma" panose="020B0604030504040204" pitchFamily="34" charset="0"/>
                <a:cs typeface="Tahoma" panose="020B0604030504040204" pitchFamily="34" charset="0"/>
              </a:rPr>
              <a:t>Explains emotional impact of loss</a:t>
            </a:r>
            <a:r>
              <a:rPr lang="en-US" b="1" dirty="0"/>
              <a:t>(Bowlby,1969)</a:t>
            </a:r>
            <a:endParaRPr lang="en-US" dirty="0">
              <a:ea typeface="Tahoma" panose="020B0604030504040204" pitchFamily="34" charset="0"/>
              <a:cs typeface="Tahoma" panose="020B0604030504040204" pitchFamily="34" charset="0"/>
            </a:endParaRPr>
          </a:p>
          <a:p>
            <a:r>
              <a:rPr lang="en-US" dirty="0">
                <a:ea typeface="Tahoma" panose="020B0604030504040204" pitchFamily="34" charset="0"/>
                <a:cs typeface="Tahoma" panose="020B0604030504040204" pitchFamily="34" charset="0"/>
              </a:rPr>
              <a:t>Limitations</a:t>
            </a:r>
          </a:p>
          <a:p>
            <a:pPr lvl="1"/>
            <a:r>
              <a:rPr lang="en-GB" dirty="0"/>
              <a:t>Overemphasises mother</a:t>
            </a:r>
          </a:p>
          <a:p>
            <a:pPr lvl="1"/>
            <a:r>
              <a:rPr lang="en-GB" dirty="0"/>
              <a:t>Deterministic</a:t>
            </a:r>
          </a:p>
          <a:p>
            <a:pPr lvl="1"/>
            <a:r>
              <a:rPr lang="en-GB" dirty="0"/>
              <a:t>Cultural bias</a:t>
            </a:r>
            <a:r>
              <a:rPr lang="en-GB" b="1" dirty="0"/>
              <a:t>(Rutter,1981)</a:t>
            </a:r>
            <a:endParaRPr lang="en-GB" dirty="0"/>
          </a:p>
          <a:p>
            <a:pPr lvl="1"/>
            <a:r>
              <a:rPr lang="en-GB" dirty="0"/>
              <a:t>Underestimates resilience</a:t>
            </a:r>
            <a:endParaRPr lang="en-US" dirty="0">
              <a:ea typeface="Tahoma" panose="020B0604030504040204" pitchFamily="34" charset="0"/>
              <a:cs typeface="Tahoma" panose="020B060403050404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6034" y="2939142"/>
            <a:ext cx="5199018" cy="2599509"/>
          </a:xfrm>
          <a:prstGeom prst="rect">
            <a:avLst/>
          </a:prstGeom>
        </p:spPr>
      </p:pic>
    </p:spTree>
    <p:extLst>
      <p:ext uri="{BB962C8B-B14F-4D97-AF65-F5344CB8AC3E}">
        <p14:creationId xmlns:p14="http://schemas.microsoft.com/office/powerpoint/2010/main" val="100564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a:xfrm>
            <a:off x="809999" y="2222287"/>
            <a:ext cx="8947955" cy="3638764"/>
          </a:xfrm>
        </p:spPr>
        <p:txBody>
          <a:bodyPr>
            <a:normAutofit/>
          </a:bodyPr>
          <a:lstStyle/>
          <a:p>
            <a:r>
              <a:rPr lang="en-GB" dirty="0"/>
              <a:t>Jenny experienced attachment disruption</a:t>
            </a:r>
          </a:p>
          <a:p>
            <a:r>
              <a:rPr lang="en-US" dirty="0">
                <a:ea typeface="Tahoma" panose="020B0604030504040204" pitchFamily="34" charset="0"/>
                <a:cs typeface="Tahoma" panose="020B0604030504040204" pitchFamily="34" charset="0"/>
              </a:rPr>
              <a:t>Caregiving role impacts development</a:t>
            </a:r>
          </a:p>
          <a:p>
            <a:r>
              <a:rPr lang="en-US" dirty="0">
                <a:ea typeface="Tahoma" panose="020B0604030504040204" pitchFamily="34" charset="0"/>
                <a:cs typeface="Tahoma" panose="020B0604030504040204" pitchFamily="34" charset="0"/>
              </a:rPr>
              <a:t>Attachment theory informs support plans</a:t>
            </a:r>
          </a:p>
          <a:p>
            <a:r>
              <a:rPr lang="en-US" dirty="0">
                <a:ea typeface="Tahoma" panose="020B0604030504040204" pitchFamily="34" charset="0"/>
                <a:cs typeface="Tahoma" panose="020B0604030504040204" pitchFamily="34" charset="0"/>
              </a:rPr>
              <a:t>Early intervention can promote resilience</a:t>
            </a:r>
          </a:p>
        </p:txBody>
      </p:sp>
    </p:spTree>
    <p:extLst>
      <p:ext uri="{BB962C8B-B14F-4D97-AF65-F5344CB8AC3E}">
        <p14:creationId xmlns:p14="http://schemas.microsoft.com/office/powerpoint/2010/main" val="860945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a:xfrm>
            <a:off x="809999" y="2222287"/>
            <a:ext cx="10571999" cy="3638764"/>
          </a:xfrm>
        </p:spPr>
        <p:txBody>
          <a:bodyPr>
            <a:normAutofit fontScale="77500" lnSpcReduction="20000"/>
          </a:bodyPr>
          <a:lstStyle/>
          <a:p>
            <a:r>
              <a:rPr lang="en-US" dirty="0"/>
              <a:t>Bowlby, J. (1969) </a:t>
            </a:r>
            <a:r>
              <a:rPr lang="en-US" i="1" dirty="0"/>
              <a:t>Attachment and Loss: Vol. 1. Attachment</a:t>
            </a:r>
            <a:r>
              <a:rPr lang="en-US" dirty="0"/>
              <a:t>. London: Hogarth Press</a:t>
            </a:r>
            <a:endParaRPr lang="en-GB" dirty="0"/>
          </a:p>
          <a:p>
            <a:r>
              <a:rPr lang="en-GB" dirty="0"/>
              <a:t>Ainsworth, M.D.S., </a:t>
            </a:r>
            <a:r>
              <a:rPr lang="en-GB" dirty="0" err="1"/>
              <a:t>Blehar</a:t>
            </a:r>
            <a:r>
              <a:rPr lang="en-GB" dirty="0"/>
              <a:t>, M.C., Waters, E. and Wall, S. (1978) </a:t>
            </a:r>
            <a:r>
              <a:rPr lang="en-GB" i="1" dirty="0"/>
              <a:t>Patterns of Attachment</a:t>
            </a:r>
            <a:r>
              <a:rPr lang="en-GB" dirty="0"/>
              <a:t>. Hillsdale, NJ: Erlbaum</a:t>
            </a:r>
          </a:p>
          <a:p>
            <a:r>
              <a:rPr lang="en-US" dirty="0"/>
              <a:t>Rutter, M. (1981) </a:t>
            </a:r>
            <a:r>
              <a:rPr lang="en-US" i="1" dirty="0"/>
              <a:t>Maternal Deprivation Reassessed</a:t>
            </a:r>
            <a:r>
              <a:rPr lang="en-US" dirty="0"/>
              <a:t>. </a:t>
            </a:r>
            <a:r>
              <a:rPr lang="en-US" dirty="0" err="1"/>
              <a:t>Harmondsworth</a:t>
            </a:r>
            <a:r>
              <a:rPr lang="en-US" dirty="0"/>
              <a:t>: Penguin</a:t>
            </a:r>
          </a:p>
          <a:p>
            <a:r>
              <a:rPr lang="en-US" dirty="0" err="1"/>
              <a:t>Schore</a:t>
            </a:r>
            <a:r>
              <a:rPr lang="en-US" dirty="0"/>
              <a:t>, A.N. (2001) ‘Effects of a secure attachment relationship on right brain development’, </a:t>
            </a:r>
            <a:r>
              <a:rPr lang="en-US" i="1" dirty="0"/>
              <a:t>Infant Mental Health Journal</a:t>
            </a:r>
            <a:r>
              <a:rPr lang="en-US" dirty="0"/>
              <a:t>, 22(1–2), pp. 7–66</a:t>
            </a:r>
            <a:endParaRPr lang="en-US" dirty="0">
              <a:ea typeface="Tahoma" panose="020B0604030504040204" pitchFamily="34" charset="0"/>
              <a:cs typeface="Tahoma" panose="020B0604030504040204" pitchFamily="34" charset="0"/>
            </a:endParaRPr>
          </a:p>
          <a:p>
            <a:r>
              <a:rPr lang="en-US" dirty="0"/>
              <a:t>Steinberg, L. (2014) </a:t>
            </a:r>
            <a:r>
              <a:rPr lang="en-US" i="1" dirty="0"/>
              <a:t>Adolescence</a:t>
            </a:r>
            <a:r>
              <a:rPr lang="en-US" dirty="0"/>
              <a:t>. 10th </a:t>
            </a:r>
            <a:r>
              <a:rPr lang="en-US" dirty="0" err="1"/>
              <a:t>edn</a:t>
            </a:r>
            <a:r>
              <a:rPr lang="en-US" dirty="0"/>
              <a:t>. New York: McGraw-Hill</a:t>
            </a:r>
            <a:endParaRPr lang="en-US" dirty="0">
              <a:ea typeface="Tahoma" panose="020B0604030504040204" pitchFamily="34" charset="0"/>
              <a:cs typeface="Tahoma" panose="020B0604030504040204" pitchFamily="34" charset="0"/>
            </a:endParaRPr>
          </a:p>
          <a:p>
            <a:r>
              <a:rPr lang="en-US" dirty="0"/>
              <a:t>NICE (2022) </a:t>
            </a:r>
            <a:r>
              <a:rPr lang="en-US" i="1" dirty="0"/>
              <a:t>Supporting young </a:t>
            </a:r>
            <a:r>
              <a:rPr lang="en-US" i="1" dirty="0" err="1"/>
              <a:t>carers</a:t>
            </a:r>
            <a:r>
              <a:rPr lang="en-US" dirty="0"/>
              <a:t>. London: NICE</a:t>
            </a:r>
          </a:p>
        </p:txBody>
      </p:sp>
    </p:spTree>
    <p:extLst>
      <p:ext uri="{BB962C8B-B14F-4D97-AF65-F5344CB8AC3E}">
        <p14:creationId xmlns:p14="http://schemas.microsoft.com/office/powerpoint/2010/main" val="103787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Default">
      <a:dk1>
        <a:srgbClr val="000000"/>
      </a:dk1>
      <a:lt1>
        <a:sysClr val="window" lastClr="FFFFFF"/>
      </a:lt1>
      <a:dk2>
        <a:srgbClr val="3F3F3F"/>
      </a:dk2>
      <a:lt2>
        <a:srgbClr val="E7E6E6"/>
      </a:lt2>
      <a:accent1>
        <a:srgbClr val="700000"/>
      </a:accent1>
      <a:accent2>
        <a:srgbClr val="ED7D31"/>
      </a:accent2>
      <a:accent3>
        <a:srgbClr val="A5A5A5"/>
      </a:accent3>
      <a:accent4>
        <a:srgbClr val="FFC000"/>
      </a:accent4>
      <a:accent5>
        <a:srgbClr val="700000"/>
      </a:accent5>
      <a:accent6>
        <a:srgbClr val="978869"/>
      </a:accent6>
      <a:hlink>
        <a:srgbClr val="FFC000"/>
      </a:hlink>
      <a:folHlink>
        <a:srgbClr val="7F7F7F"/>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F45182065_Persuasive speech outline_RVA_v3" id="{9991F312-7BAB-436D-8583-A5078171179B}" vid="{06C31F6F-9DBF-4ED0-83AC-3AFD01C902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27aa2919dd2651c8575299ba76d05ecb">
  <xsd:schema xmlns:xsd="http://www.w3.org/2001/XMLSchema" xmlns:xs="http://www.w3.org/2001/XMLSchema" xmlns:p="http://schemas.microsoft.com/office/2006/metadata/properties" xmlns:ns3="04d956d8-1ffd-4dba-87ce-03f615e16f58" targetNamespace="http://schemas.microsoft.com/office/2006/metadata/properties" ma:root="true" ma:fieldsID="966efd39f3582ee5915336f00cad5ab6"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9439D085-DC0C-4C8C-8637-419579E3AB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A0FB75-2DC0-41F8-9602-F83475C3A4C5}">
  <ds:schemaRefs>
    <ds:schemaRef ds:uri="http://schemas.microsoft.com/sharepoint/v3/contenttype/forms"/>
  </ds:schemaRefs>
</ds:datastoreItem>
</file>

<file path=customXml/itemProps3.xml><?xml version="1.0" encoding="utf-8"?>
<ds:datastoreItem xmlns:ds="http://schemas.openxmlformats.org/officeDocument/2006/customXml" ds:itemID="{D1E580CA-3EBF-40A1-848D-12B3B18BB82E}">
  <ds:schemaRefs>
    <ds:schemaRef ds:uri="http://purl.org/dc/terms/"/>
    <ds:schemaRef ds:uri="http://www.w3.org/XML/1998/namespace"/>
    <ds:schemaRef ds:uri="http://purl.org/dc/elements/1.1/"/>
    <ds:schemaRef ds:uri="http://schemas.openxmlformats.org/package/2006/metadata/core-properties"/>
    <ds:schemaRef ds:uri="http://purl.org/dc/dcmitype/"/>
    <ds:schemaRef ds:uri="04d956d8-1ffd-4dba-87ce-03f615e16f58"/>
    <ds:schemaRef ds:uri="http://schemas.microsoft.com/office/2006/metadata/properties"/>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Persuasive speech outline </Template>
  <TotalTime>16</TotalTime>
  <Words>1242</Words>
  <Application>Microsoft Office PowerPoint</Application>
  <PresentationFormat>Widescreen</PresentationFormat>
  <Paragraphs>113</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Gothic</vt:lpstr>
      <vt:lpstr>Tahoma</vt:lpstr>
      <vt:lpstr>Wingdings 2</vt:lpstr>
      <vt:lpstr>Quotable</vt:lpstr>
      <vt:lpstr>Helping Jenny: A Community Support Plan</vt:lpstr>
      <vt:lpstr>Scenario</vt:lpstr>
      <vt:lpstr>Bowlby’s Attachment Theory</vt:lpstr>
      <vt:lpstr>Effects of Father’s Death</vt:lpstr>
      <vt:lpstr>Parentification &amp; Role Reversal</vt:lpstr>
      <vt:lpstr>Nature and Nurture Influences</vt:lpstr>
      <vt:lpstr>Potential Lifespan Impact</vt:lpstr>
      <vt:lpstr>Support Plan</vt:lpstr>
      <vt:lpstr>Bowlby’s Critical Evaluation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Janet Larko Korletey (2442969)</cp:lastModifiedBy>
  <cp:revision>3</cp:revision>
  <dcterms:created xsi:type="dcterms:W3CDTF">2026-03-01T10:56:01Z</dcterms:created>
  <dcterms:modified xsi:type="dcterms:W3CDTF">2026-03-14T00:46:50Z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