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 id="2147483661" r:id="rId2"/>
  </p:sldMasterIdLst>
  <p:notesMasterIdLst>
    <p:notesMasterId r:id="rId39"/>
  </p:notesMasterIdLst>
  <p:handoutMasterIdLst>
    <p:handoutMasterId r:id="rId40"/>
  </p:handoutMasterIdLst>
  <p:sldIdLst>
    <p:sldId id="256" r:id="rId3"/>
    <p:sldId id="259" r:id="rId4"/>
    <p:sldId id="297" r:id="rId5"/>
    <p:sldId id="295" r:id="rId6"/>
    <p:sldId id="261" r:id="rId7"/>
    <p:sldId id="262" r:id="rId8"/>
    <p:sldId id="263" r:id="rId9"/>
    <p:sldId id="264" r:id="rId10"/>
    <p:sldId id="270" r:id="rId11"/>
    <p:sldId id="272" r:id="rId12"/>
    <p:sldId id="274" r:id="rId13"/>
    <p:sldId id="273" r:id="rId14"/>
    <p:sldId id="265" r:id="rId15"/>
    <p:sldId id="266" r:id="rId16"/>
    <p:sldId id="269" r:id="rId17"/>
    <p:sldId id="296"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67" r:id="rId38"/>
  </p:sldIdLst>
  <p:sldSz cx="9906000" cy="6858000" type="A4"/>
  <p:notesSz cx="6858000" cy="9545638"/>
  <p:kinsoku lang="ja-JP" invalStChars="、。，．・：；？！゛゜ヽヾゝゞ々ー’”）〕］｝〉》」』】°‰′″℃￠％ぁぃぅぇぉっゃゅょゎァィゥェォッャュョヮヵヶ!%),.:;?]}｡｣､･ｧｨｩｪｫｬｭｮｯｰﾞﾟ" invalEndChars="‘“（〔［｛〈《「『【￥＄$([\{｢￡"/>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006">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33"/>
    <a:srgbClr val="676767"/>
    <a:srgbClr val="919191"/>
    <a:srgbClr val="FDE3BA"/>
    <a:srgbClr val="DADADA"/>
    <a:srgbClr val="CECECE"/>
    <a:srgbClr val="FFFFFF"/>
    <a:srgbClr val="EF91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0929"/>
  </p:normalViewPr>
  <p:slideViewPr>
    <p:cSldViewPr snapToGrid="0" showGuides="1">
      <p:cViewPr varScale="1">
        <p:scale>
          <a:sx n="132" d="100"/>
          <a:sy n="132" d="100"/>
        </p:scale>
        <p:origin x="450" y="132"/>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howGuides="1">
      <p:cViewPr>
        <p:scale>
          <a:sx n="100" d="100"/>
          <a:sy n="100" d="100"/>
        </p:scale>
        <p:origin x="-192" y="1092"/>
      </p:cViewPr>
      <p:guideLst>
        <p:guide orient="horz" pos="3006"/>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48148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Rot="1" noChangeAspect="1" noChangeArrowheads="1" noTextEdit="1"/>
          </p:cNvSpPr>
          <p:nvPr>
            <p:ph type="sldImg" idx="2"/>
          </p:nvPr>
        </p:nvSpPr>
        <p:spPr bwMode="auto">
          <a:xfrm>
            <a:off x="846138" y="717550"/>
            <a:ext cx="5165725" cy="3576638"/>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1" name="Rectangle 3"/>
          <p:cNvSpPr>
            <a:spLocks noGrp="1" noChangeArrowheads="1"/>
          </p:cNvSpPr>
          <p:nvPr>
            <p:ph type="body" sz="quarter" idx="3"/>
          </p:nvPr>
        </p:nvSpPr>
        <p:spPr bwMode="auto">
          <a:xfrm>
            <a:off x="914400" y="4533900"/>
            <a:ext cx="5029200" cy="429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904" tIns="47602" rIns="96904" bIns="47602" numCol="1" anchor="t" anchorCtr="0" compatLnSpc="1">
            <a:prstTxWarp prst="textNoShape">
              <a:avLst/>
            </a:prstTxWarp>
          </a:bodyPr>
          <a:lstStyle/>
          <a:p>
            <a:pPr lvl="0"/>
            <a:r>
              <a:rPr lang="en-GB" altLang="en-US" smtClean="0"/>
              <a:t>Click to edit Master notes styles</a:t>
            </a:r>
          </a:p>
          <a:p>
            <a:pPr lvl="0"/>
            <a:r>
              <a:rPr lang="en-GB" altLang="en-US" smtClean="0"/>
              <a:t>Second Level</a:t>
            </a:r>
          </a:p>
          <a:p>
            <a:pPr lvl="0"/>
            <a:r>
              <a:rPr lang="en-GB" altLang="en-US" smtClean="0"/>
              <a:t>Third Level</a:t>
            </a:r>
          </a:p>
          <a:p>
            <a:pPr lvl="0"/>
            <a:r>
              <a:rPr lang="en-GB" altLang="en-US" smtClean="0"/>
              <a:t>Fourth Level</a:t>
            </a:r>
          </a:p>
          <a:p>
            <a:pPr lvl="0"/>
            <a:r>
              <a:rPr lang="en-GB" altLang="en-US" smtClean="0"/>
              <a:t>Fifth Level</a:t>
            </a:r>
          </a:p>
        </p:txBody>
      </p:sp>
    </p:spTree>
    <p:extLst>
      <p:ext uri="{BB962C8B-B14F-4D97-AF65-F5344CB8AC3E}">
        <p14:creationId xmlns:p14="http://schemas.microsoft.com/office/powerpoint/2010/main" val="19321638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0482" name="Rectangle 2"/>
          <p:cNvSpPr>
            <a:spLocks noChangeArrowheads="1"/>
          </p:cNvSpPr>
          <p:nvPr/>
        </p:nvSpPr>
        <p:spPr bwMode="ltGray">
          <a:xfrm>
            <a:off x="0" y="0"/>
            <a:ext cx="893763" cy="6858000"/>
          </a:xfrm>
          <a:prstGeom prst="rect">
            <a:avLst/>
          </a:prstGeom>
          <a:solidFill>
            <a:schemeClr val="tx2">
              <a:alpha val="50000"/>
            </a:schemeClr>
          </a:solidFill>
          <a:ln>
            <a:noFill/>
          </a:ln>
          <a:extLst>
            <a:ext uri="{91240B29-F687-4F45-9708-019B960494DF}">
              <a14:hiddenLine xmlns:a14="http://schemas.microsoft.com/office/drawing/2010/main" w="9525">
                <a:solidFill>
                  <a:schemeClr val="bg1"/>
                </a:solidFill>
                <a:miter lim="800000"/>
                <a:headEnd/>
                <a:tailEnd/>
              </a14:hiddenLine>
            </a:ext>
          </a:extLst>
        </p:spPr>
        <p:txBody>
          <a:bodyPr wrap="none" anchor="ctr"/>
          <a:lstStyle/>
          <a:p>
            <a:endParaRPr lang="en-GB"/>
          </a:p>
        </p:txBody>
      </p:sp>
      <p:sp>
        <p:nvSpPr>
          <p:cNvPr id="20483" name="Rectangle 3"/>
          <p:cNvSpPr>
            <a:spLocks noGrp="1" noChangeArrowheads="1"/>
          </p:cNvSpPr>
          <p:nvPr>
            <p:ph type="ctrTitle"/>
          </p:nvPr>
        </p:nvSpPr>
        <p:spPr>
          <a:xfrm>
            <a:off x="742950" y="2133600"/>
            <a:ext cx="8420100" cy="11430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a:lvl1pPr>
          </a:lstStyle>
          <a:p>
            <a:pPr lvl="0"/>
            <a:r>
              <a:rPr lang="en-US" altLang="en-US" noProof="0" smtClean="0"/>
              <a:t>Click to edit Master title style</a:t>
            </a:r>
          </a:p>
        </p:txBody>
      </p:sp>
      <p:sp>
        <p:nvSpPr>
          <p:cNvPr id="20484" name="Rectangle 4"/>
          <p:cNvSpPr>
            <a:spLocks noGrp="1" noChangeArrowheads="1"/>
          </p:cNvSpPr>
          <p:nvPr>
            <p:ph type="subTitle" idx="1"/>
          </p:nvPr>
        </p:nvSpPr>
        <p:spPr>
          <a:xfrm>
            <a:off x="1568450" y="3886200"/>
            <a:ext cx="6934200" cy="1752600"/>
          </a:xfrm>
        </p:spPr>
        <p:txBody>
          <a:bodyPr/>
          <a:lstStyle>
            <a:lvl1pPr marL="0" indent="0" algn="ctr">
              <a:buFont typeface="Monotype Sorts" pitchFamily="2" charset="2"/>
              <a:buNone/>
              <a:defRPr/>
            </a:lvl1pPr>
          </a:lstStyle>
          <a:p>
            <a:pPr lvl="0"/>
            <a:r>
              <a:rPr lang="en-US" altLang="en-US" noProof="0" smtClean="0"/>
              <a:t>Click to edit Master subtitle style</a:t>
            </a:r>
          </a:p>
        </p:txBody>
      </p:sp>
      <p:sp>
        <p:nvSpPr>
          <p:cNvPr id="20485" name="Rectangle 5"/>
          <p:cNvSpPr>
            <a:spLocks noGrp="1" noChangeArrowheads="1"/>
          </p:cNvSpPr>
          <p:nvPr>
            <p:ph type="dt" sz="half" idx="2"/>
          </p:nvPr>
        </p:nvSpPr>
        <p:spPr/>
        <p:txBody>
          <a:bodyPr/>
          <a:lstStyle>
            <a:lvl1pPr>
              <a:defRPr>
                <a:solidFill>
                  <a:srgbClr val="CCECFF"/>
                </a:solidFill>
              </a:defRPr>
            </a:lvl1pPr>
          </a:lstStyle>
          <a:p>
            <a:endParaRPr lang="en-US" altLang="en-US"/>
          </a:p>
        </p:txBody>
      </p:sp>
      <p:sp>
        <p:nvSpPr>
          <p:cNvPr id="20486" name="Rectangle 6"/>
          <p:cNvSpPr>
            <a:spLocks noGrp="1" noChangeArrowheads="1"/>
          </p:cNvSpPr>
          <p:nvPr>
            <p:ph type="ftr" sz="quarter" idx="3"/>
          </p:nvPr>
        </p:nvSpPr>
        <p:spPr/>
        <p:txBody>
          <a:bodyPr/>
          <a:lstStyle>
            <a:lvl1pPr>
              <a:defRPr>
                <a:solidFill>
                  <a:srgbClr val="CCECFF"/>
                </a:solidFill>
              </a:defRPr>
            </a:lvl1pPr>
          </a:lstStyle>
          <a:p>
            <a:endParaRPr lang="en-US" altLang="en-US"/>
          </a:p>
        </p:txBody>
      </p:sp>
      <p:sp>
        <p:nvSpPr>
          <p:cNvPr id="20487" name="Rectangle 7"/>
          <p:cNvSpPr>
            <a:spLocks noGrp="1" noChangeArrowheads="1"/>
          </p:cNvSpPr>
          <p:nvPr>
            <p:ph type="sldNum" sz="quarter" idx="4"/>
          </p:nvPr>
        </p:nvSpPr>
        <p:spPr/>
        <p:txBody>
          <a:bodyPr/>
          <a:lstStyle>
            <a:lvl1pPr>
              <a:defRPr>
                <a:solidFill>
                  <a:srgbClr val="CCECFF"/>
                </a:solidFill>
              </a:defRPr>
            </a:lvl1pPr>
          </a:lstStyle>
          <a:p>
            <a:fld id="{A6DC9A74-B660-471D-9CC5-042AFCC393AD}" type="slidenum">
              <a:rPr lang="en-US" altLang="en-US"/>
              <a:pPr/>
              <a:t>‹#›</a:t>
            </a:fld>
            <a:endParaRPr lang="en-US" altLang="en-US"/>
          </a:p>
        </p:txBody>
      </p:sp>
      <p:sp>
        <p:nvSpPr>
          <p:cNvPr id="20488" name="Rectangle 8"/>
          <p:cNvSpPr>
            <a:spLocks noChangeArrowheads="1"/>
          </p:cNvSpPr>
          <p:nvPr/>
        </p:nvSpPr>
        <p:spPr bwMode="ltGray">
          <a:xfrm>
            <a:off x="0" y="3543300"/>
            <a:ext cx="3622675" cy="122238"/>
          </a:xfrm>
          <a:prstGeom prst="rect">
            <a:avLst/>
          </a:prstGeom>
          <a:solidFill>
            <a:schemeClr val="bg2">
              <a:alpha val="50000"/>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2000"/>
                                  </p:stCondLst>
                                  <p:childTnLst>
                                    <p:set>
                                      <p:cBhvr>
                                        <p:cTn id="6" dur="1" fill="hold">
                                          <p:stCondLst>
                                            <p:cond delay="0"/>
                                          </p:stCondLst>
                                        </p:cTn>
                                        <p:tgtEl>
                                          <p:spTgt spid="20482"/>
                                        </p:tgtEl>
                                        <p:attrNameLst>
                                          <p:attrName>style.visibility</p:attrName>
                                        </p:attrNameLst>
                                      </p:cBhvr>
                                      <p:to>
                                        <p:strVal val="visible"/>
                                      </p:to>
                                    </p:set>
                                    <p:animEffect transition="in" filter="wipe(up)">
                                      <p:cBhvr>
                                        <p:cTn id="7" dur="500"/>
                                        <p:tgtEl>
                                          <p:spTgt spid="20482"/>
                                        </p:tgtEl>
                                      </p:cBhvr>
                                    </p:animEffect>
                                  </p:childTnLst>
                                </p:cTn>
                              </p:par>
                            </p:childTnLst>
                          </p:cTn>
                        </p:par>
                        <p:par>
                          <p:cTn id="8" fill="hold" nodeType="afterGroup">
                            <p:stCondLst>
                              <p:cond delay="2500"/>
                            </p:stCondLst>
                            <p:childTnLst>
                              <p:par>
                                <p:cTn id="9" presetID="22" presetClass="entr" presetSubtype="2" fill="hold" grpId="0" nodeType="afterEffect">
                                  <p:stCondLst>
                                    <p:cond delay="3000"/>
                                  </p:stCondLst>
                                  <p:childTnLst>
                                    <p:set>
                                      <p:cBhvr>
                                        <p:cTn id="10" dur="1" fill="hold">
                                          <p:stCondLst>
                                            <p:cond delay="0"/>
                                          </p:stCondLst>
                                        </p:cTn>
                                        <p:tgtEl>
                                          <p:spTgt spid="20488"/>
                                        </p:tgtEl>
                                        <p:attrNameLst>
                                          <p:attrName>style.visibility</p:attrName>
                                        </p:attrNameLst>
                                      </p:cBhvr>
                                      <p:to>
                                        <p:strVal val="visible"/>
                                      </p:to>
                                    </p:set>
                                    <p:animEffect transition="in" filter="wipe(right)">
                                      <p:cBhvr>
                                        <p:cTn id="11" dur="500"/>
                                        <p:tgtEl>
                                          <p:spTgt spid="204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nimBg="1"/>
      <p:bldP spid="20488"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1D065082-4ADB-4326-99C7-E33E2BD7EE72}" type="slidenum">
              <a:rPr lang="en-US" altLang="en-US"/>
              <a:pPr/>
              <a:t>‹#›</a:t>
            </a:fld>
            <a:endParaRPr lang="en-US" altLang="en-US"/>
          </a:p>
        </p:txBody>
      </p:sp>
    </p:spTree>
    <p:extLst>
      <p:ext uri="{BB962C8B-B14F-4D97-AF65-F5344CB8AC3E}">
        <p14:creationId xmlns:p14="http://schemas.microsoft.com/office/powerpoint/2010/main" val="2519690248"/>
      </p:ext>
    </p:extLst>
  </p:cSld>
  <p:clrMapOvr>
    <a:masterClrMapping/>
  </p:clrMapOvr>
  <p:transition spd="med">
    <p:rand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275" y="1709738"/>
            <a:ext cx="8543925" cy="2852737"/>
          </a:xfrm>
        </p:spPr>
        <p:txBody>
          <a:bodyPr/>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76275" y="4589463"/>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C62093F-05EB-4F40-A865-2FA9C7B72D5C}" type="slidenum">
              <a:rPr lang="en-US" altLang="en-US"/>
              <a:pPr/>
              <a:t>‹#›</a:t>
            </a:fld>
            <a:endParaRPr lang="en-US" altLang="en-US"/>
          </a:p>
        </p:txBody>
      </p:sp>
    </p:spTree>
    <p:extLst>
      <p:ext uri="{BB962C8B-B14F-4D97-AF65-F5344CB8AC3E}">
        <p14:creationId xmlns:p14="http://schemas.microsoft.com/office/powerpoint/2010/main" val="3428306159"/>
      </p:ext>
    </p:extLst>
  </p:cSld>
  <p:clrMapOvr>
    <a:masterClrMapping/>
  </p:clrMapOvr>
  <p:transition spd="med">
    <p:rand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74295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02920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9F284345-4765-43DE-8F37-D002710EAA28}" type="slidenum">
              <a:rPr lang="en-US" altLang="en-US"/>
              <a:pPr/>
              <a:t>‹#›</a:t>
            </a:fld>
            <a:endParaRPr lang="en-US" altLang="en-US"/>
          </a:p>
        </p:txBody>
      </p:sp>
    </p:spTree>
    <p:extLst>
      <p:ext uri="{BB962C8B-B14F-4D97-AF65-F5344CB8AC3E}">
        <p14:creationId xmlns:p14="http://schemas.microsoft.com/office/powerpoint/2010/main" val="2914885858"/>
      </p:ext>
    </p:extLst>
  </p:cSld>
  <p:clrMapOvr>
    <a:masterClrMapping/>
  </p:clrMapOvr>
  <p:transition spd="med">
    <p:rand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625" y="365125"/>
            <a:ext cx="8543925"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2625" y="2505075"/>
            <a:ext cx="419100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14913" y="2505075"/>
            <a:ext cx="42116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EE38F02E-705B-4907-82D4-A0342DF2CD72}" type="slidenum">
              <a:rPr lang="en-US" altLang="en-US"/>
              <a:pPr/>
              <a:t>‹#›</a:t>
            </a:fld>
            <a:endParaRPr lang="en-US" altLang="en-US"/>
          </a:p>
        </p:txBody>
      </p:sp>
    </p:spTree>
    <p:extLst>
      <p:ext uri="{BB962C8B-B14F-4D97-AF65-F5344CB8AC3E}">
        <p14:creationId xmlns:p14="http://schemas.microsoft.com/office/powerpoint/2010/main" val="1381861632"/>
      </p:ext>
    </p:extLst>
  </p:cSld>
  <p:clrMapOvr>
    <a:masterClrMapping/>
  </p:clrMapOvr>
  <p:transition spd="med">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25D3051F-0251-45D6-8033-41B020BEAA55}" type="slidenum">
              <a:rPr lang="en-US" altLang="en-US"/>
              <a:pPr/>
              <a:t>‹#›</a:t>
            </a:fld>
            <a:endParaRPr lang="en-US" altLang="en-US"/>
          </a:p>
        </p:txBody>
      </p:sp>
    </p:spTree>
    <p:extLst>
      <p:ext uri="{BB962C8B-B14F-4D97-AF65-F5344CB8AC3E}">
        <p14:creationId xmlns:p14="http://schemas.microsoft.com/office/powerpoint/2010/main" val="1387568963"/>
      </p:ext>
    </p:extLst>
  </p:cSld>
  <p:clrMapOvr>
    <a:masterClrMapping/>
  </p:clrMapOvr>
  <p:transition spd="med">
    <p:rand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AA6335DC-C32B-4565-BC7C-25735FF9D1F7}" type="slidenum">
              <a:rPr lang="en-US" altLang="en-US"/>
              <a:pPr/>
              <a:t>‹#›</a:t>
            </a:fld>
            <a:endParaRPr lang="en-US" altLang="en-US"/>
          </a:p>
        </p:txBody>
      </p:sp>
    </p:spTree>
    <p:extLst>
      <p:ext uri="{BB962C8B-B14F-4D97-AF65-F5344CB8AC3E}">
        <p14:creationId xmlns:p14="http://schemas.microsoft.com/office/powerpoint/2010/main" val="1446187078"/>
      </p:ext>
    </p:extLst>
  </p:cSld>
  <p:clrMapOvr>
    <a:masterClrMapping/>
  </p:clrMapOvr>
  <p:transition spd="med">
    <p:rand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96A1610F-9EDC-4628-99DD-DA5702FDD55B}" type="slidenum">
              <a:rPr lang="en-US" altLang="en-US"/>
              <a:pPr/>
              <a:t>‹#›</a:t>
            </a:fld>
            <a:endParaRPr lang="en-US" altLang="en-US"/>
          </a:p>
        </p:txBody>
      </p:sp>
    </p:spTree>
    <p:extLst>
      <p:ext uri="{BB962C8B-B14F-4D97-AF65-F5344CB8AC3E}">
        <p14:creationId xmlns:p14="http://schemas.microsoft.com/office/powerpoint/2010/main" val="1461037927"/>
      </p:ext>
    </p:extLst>
  </p:cSld>
  <p:clrMapOvr>
    <a:masterClrMapping/>
  </p:clrMapOvr>
  <p:transition spd="med">
    <p:rand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F7A44995-76D4-483E-AF8F-2DEFEFC7D38F}" type="slidenum">
              <a:rPr lang="en-US" altLang="en-US"/>
              <a:pPr/>
              <a:t>‹#›</a:t>
            </a:fld>
            <a:endParaRPr lang="en-US" altLang="en-US"/>
          </a:p>
        </p:txBody>
      </p:sp>
    </p:spTree>
    <p:extLst>
      <p:ext uri="{BB962C8B-B14F-4D97-AF65-F5344CB8AC3E}">
        <p14:creationId xmlns:p14="http://schemas.microsoft.com/office/powerpoint/2010/main" val="3977487194"/>
      </p:ext>
    </p:extLst>
  </p:cSld>
  <p:clrMapOvr>
    <a:masterClrMapping/>
  </p:clrMapOvr>
  <p:transition spd="med">
    <p:rand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D1305D6F-683B-49E5-8FE8-C9B6FB003779}" type="slidenum">
              <a:rPr lang="en-US" altLang="en-US"/>
              <a:pPr/>
              <a:t>‹#›</a:t>
            </a:fld>
            <a:endParaRPr lang="en-US" altLang="en-US"/>
          </a:p>
        </p:txBody>
      </p:sp>
    </p:spTree>
    <p:extLst>
      <p:ext uri="{BB962C8B-B14F-4D97-AF65-F5344CB8AC3E}">
        <p14:creationId xmlns:p14="http://schemas.microsoft.com/office/powerpoint/2010/main" val="1592814103"/>
      </p:ext>
    </p:extLst>
  </p:cSld>
  <p:clrMapOvr>
    <a:masterClrMapping/>
  </p:clrMapOvr>
  <p:transition spd="med">
    <p:rand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34200" y="457200"/>
            <a:ext cx="2228850" cy="56388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47650" y="457200"/>
            <a:ext cx="653415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FC286A15-22C2-47D4-8F2A-EBC2343E1714}" type="slidenum">
              <a:rPr lang="en-US" altLang="en-US"/>
              <a:pPr/>
              <a:t>‹#›</a:t>
            </a:fld>
            <a:endParaRPr lang="en-US" altLang="en-US"/>
          </a:p>
        </p:txBody>
      </p:sp>
    </p:spTree>
    <p:extLst>
      <p:ext uri="{BB962C8B-B14F-4D97-AF65-F5344CB8AC3E}">
        <p14:creationId xmlns:p14="http://schemas.microsoft.com/office/powerpoint/2010/main" val="1195090932"/>
      </p:ext>
    </p:extLst>
  </p:cSld>
  <p:clrMapOvr>
    <a:masterClrMapping/>
  </p:clrMapOvr>
  <p:transition spd="med">
    <p:random/>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38250" y="1122363"/>
            <a:ext cx="74295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6FE82B3E-1E07-421A-851F-20E5775CB6FD}"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83136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7FB238F-68C4-4DCF-A545-BB021CD75991}"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23653444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39"/>
            <a:ext cx="8543925"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75879" y="4589464"/>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D18A575-A4E9-4436-A2DB-91ECDA036E17}"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569924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742950" y="1981200"/>
            <a:ext cx="41275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035550" y="1981200"/>
            <a:ext cx="41275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2DA0B29-7280-4D70-AA18-16FD2D4A7431}"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148021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758" y="365126"/>
            <a:ext cx="8543925"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82758" y="1681163"/>
            <a:ext cx="41911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2758" y="2505075"/>
            <a:ext cx="4191132"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14913" y="1681163"/>
            <a:ext cx="421177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14913" y="2505075"/>
            <a:ext cx="421177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38D60D0-2647-42B8-BFD7-4EFAC043BF22}"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18531154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2630910-50CE-4437-A6E6-E3704E139F75}"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0215226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5429ABCD-6BE0-40C2-919B-D1D9F6D74827}"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20655099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758" y="457200"/>
            <a:ext cx="3195373"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4211770" y="987426"/>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2758" y="2057400"/>
            <a:ext cx="319537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4AB7699-DC39-48F9-B922-FE8056EAAE4F}"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9055626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758" y="457200"/>
            <a:ext cx="3195373"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4211770" y="987426"/>
            <a:ext cx="501491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82758" y="2057400"/>
            <a:ext cx="319537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1313B63-3BB2-44B9-85FA-927D3918357D}"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20344336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B9A654B-AE93-47DE-A948-129A3E1FE3E2}"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7402141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58025" y="609600"/>
            <a:ext cx="2105025"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742950" y="609600"/>
            <a:ext cx="6149975"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36FAD88-B330-4600-8919-DD0A7C09EE39}"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845827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000" b="-4000"/>
          </a:stretch>
        </a:blipFill>
        <a:effectLst/>
      </p:bgPr>
    </p:bg>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bwMode="auto">
          <a:xfrm>
            <a:off x="247650" y="457200"/>
            <a:ext cx="84201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9459" name="Rectangle 1027"/>
          <p:cNvSpPr>
            <a:spLocks noGrp="1" noChangeArrowheads="1"/>
          </p:cNvSpPr>
          <p:nvPr>
            <p:ph type="body" idx="1"/>
          </p:nvPr>
        </p:nvSpPr>
        <p:spPr bwMode="auto">
          <a:xfrm>
            <a:off x="742950" y="1981200"/>
            <a:ext cx="84201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9460" name="Rectangle 1028"/>
          <p:cNvSpPr>
            <a:spLocks noGrp="1" noChangeArrowheads="1"/>
          </p:cNvSpPr>
          <p:nvPr>
            <p:ph type="dt" sz="half" idx="2"/>
          </p:nvPr>
        </p:nvSpPr>
        <p:spPr bwMode="auto">
          <a:xfrm>
            <a:off x="742950" y="6248400"/>
            <a:ext cx="20637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50000"/>
              </a:spcBef>
              <a:defRPr sz="1400"/>
            </a:lvl1pPr>
          </a:lstStyle>
          <a:p>
            <a:endParaRPr lang="en-US" altLang="en-US"/>
          </a:p>
        </p:txBody>
      </p:sp>
      <p:sp>
        <p:nvSpPr>
          <p:cNvPr id="19461" name="Rectangle 1029"/>
          <p:cNvSpPr>
            <a:spLocks noGrp="1" noChangeArrowheads="1"/>
          </p:cNvSpPr>
          <p:nvPr>
            <p:ph type="ftr" sz="quarter" idx="3"/>
          </p:nvPr>
        </p:nvSpPr>
        <p:spPr bwMode="auto">
          <a:xfrm>
            <a:off x="3384550" y="6248400"/>
            <a:ext cx="31369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ctr">
              <a:spcBef>
                <a:spcPct val="50000"/>
              </a:spcBef>
              <a:defRPr sz="1400"/>
            </a:lvl1pPr>
          </a:lstStyle>
          <a:p>
            <a:endParaRPr lang="en-US" altLang="en-US"/>
          </a:p>
        </p:txBody>
      </p:sp>
      <p:sp>
        <p:nvSpPr>
          <p:cNvPr id="19462" name="Rectangle 1030"/>
          <p:cNvSpPr>
            <a:spLocks noGrp="1" noChangeArrowheads="1"/>
          </p:cNvSpPr>
          <p:nvPr>
            <p:ph type="sldNum" sz="quarter" idx="4"/>
          </p:nvPr>
        </p:nvSpPr>
        <p:spPr bwMode="auto">
          <a:xfrm>
            <a:off x="7099300" y="6248400"/>
            <a:ext cx="20637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lvl1pPr>
          </a:lstStyle>
          <a:p>
            <a:fld id="{DCBE0E1A-9DC2-45FC-8694-0E25314713F4}" type="slidenum">
              <a:rPr lang="en-US" altLang="en-US"/>
              <a:pPr/>
              <a:t>‹#›</a:t>
            </a:fld>
            <a:endParaRPr lang="en-US" altLang="en-US"/>
          </a:p>
        </p:txBody>
      </p:sp>
      <p:sp>
        <p:nvSpPr>
          <p:cNvPr id="19463" name="Rectangle 1031"/>
          <p:cNvSpPr>
            <a:spLocks noChangeArrowheads="1"/>
          </p:cNvSpPr>
          <p:nvPr/>
        </p:nvSpPr>
        <p:spPr bwMode="gray">
          <a:xfrm>
            <a:off x="0" y="1638300"/>
            <a:ext cx="3622675" cy="122238"/>
          </a:xfrm>
          <a:prstGeom prst="rect">
            <a:avLst/>
          </a:prstGeom>
          <a:solidFill>
            <a:schemeClr val="bg2">
              <a:alpha val="50000"/>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2" fill="hold" grpId="0" nodeType="afterEffect">
                                  <p:stCondLst>
                                    <p:cond delay="3000"/>
                                  </p:stCondLst>
                                  <p:childTnLst>
                                    <p:set>
                                      <p:cBhvr>
                                        <p:cTn id="6" dur="1" fill="hold">
                                          <p:stCondLst>
                                            <p:cond delay="0"/>
                                          </p:stCondLst>
                                        </p:cTn>
                                        <p:tgtEl>
                                          <p:spTgt spid="19463"/>
                                        </p:tgtEl>
                                        <p:attrNameLst>
                                          <p:attrName>style.visibility</p:attrName>
                                        </p:attrNameLst>
                                      </p:cBhvr>
                                      <p:to>
                                        <p:strVal val="visible"/>
                                      </p:to>
                                    </p:set>
                                    <p:animEffect transition="in" filter="wipe(right)">
                                      <p:cBhvr>
                                        <p:cTn id="7" dur="500"/>
                                        <p:tgtEl>
                                          <p:spTgt spid="194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3" grpId="0" animBg="1"/>
    </p:bldLst>
  </p:timing>
  <p:txStyles>
    <p:titleStyle>
      <a:lvl1pPr algn="ctr" rtl="0" eaLnBrk="1" fontAlgn="base" hangingPunct="1">
        <a:spcBef>
          <a:spcPct val="0"/>
        </a:spcBef>
        <a:spcAft>
          <a:spcPct val="0"/>
        </a:spcAft>
        <a:defRPr kumimoji="1" sz="4400" kern="12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2pPr>
      <a:lvl3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3pPr>
      <a:lvl4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4pPr>
      <a:lvl5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5pPr>
      <a:lvl6pPr marL="4572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6pPr>
      <a:lvl7pPr marL="9144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7pPr>
      <a:lvl8pPr marL="13716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8pPr>
      <a:lvl9pPr marL="18288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1" fontAlgn="base" hangingPunct="1">
        <a:spcBef>
          <a:spcPct val="20000"/>
        </a:spcBef>
        <a:spcAft>
          <a:spcPct val="0"/>
        </a:spcAft>
        <a:buClr>
          <a:schemeClr val="folHlink"/>
        </a:buClr>
        <a:buSzPct val="75000"/>
        <a:buFont typeface="Monotype Sorts" pitchFamily="2" charset="2"/>
        <a:buChar char="n"/>
        <a:defRPr kumimoji="1" sz="3200" kern="1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folHlink"/>
        </a:buClr>
        <a:buChar char="–"/>
        <a:defRPr kumimoji="1" sz="2800" kern="1200">
          <a:solidFill>
            <a:schemeClr val="tx1"/>
          </a:solidFill>
          <a:effectLst>
            <a:outerShdw blurRad="38100" dist="38100" dir="2700000" algn="tl">
              <a:srgbClr val="000000"/>
            </a:outerShdw>
          </a:effectLst>
          <a:latin typeface="+mn-lt"/>
          <a:ea typeface="+mn-ea"/>
          <a:cs typeface="+mn-cs"/>
        </a:defRPr>
      </a:lvl2pPr>
      <a:lvl3pPr marL="1143000" indent="-228600" algn="l" rtl="0" eaLnBrk="1" fontAlgn="base" hangingPunct="1">
        <a:spcBef>
          <a:spcPct val="20000"/>
        </a:spcBef>
        <a:spcAft>
          <a:spcPct val="0"/>
        </a:spcAft>
        <a:buClr>
          <a:schemeClr val="folHlink"/>
        </a:buClr>
        <a:buSzPct val="60000"/>
        <a:buFont typeface="Monotype Sorts" pitchFamily="2" charset="2"/>
        <a:buChar char="n"/>
        <a:defRPr kumimoji="1" sz="2400" kern="1200">
          <a:solidFill>
            <a:schemeClr val="tx1"/>
          </a:solidFill>
          <a:effectLst>
            <a:outerShdw blurRad="38100" dist="38100" dir="2700000" algn="tl">
              <a:srgbClr val="000000"/>
            </a:outerShdw>
          </a:effectLst>
          <a:latin typeface="+mn-lt"/>
          <a:ea typeface="+mn-ea"/>
          <a:cs typeface="+mn-cs"/>
        </a:defRPr>
      </a:lvl3pPr>
      <a:lvl4pPr marL="1600200" indent="-228600" algn="l" rtl="0" eaLnBrk="1" fontAlgn="base" hangingPunct="1">
        <a:spcBef>
          <a:spcPct val="20000"/>
        </a:spcBef>
        <a:spcAft>
          <a:spcPct val="0"/>
        </a:spcAft>
        <a:buChar char="–"/>
        <a:defRPr kumimoji="1" sz="2000" kern="1200">
          <a:solidFill>
            <a:schemeClr val="tx1"/>
          </a:solidFill>
          <a:effectLst>
            <a:outerShdw blurRad="38100" dist="38100" dir="2700000" algn="tl">
              <a:srgbClr val="000000"/>
            </a:outerShdw>
          </a:effectLst>
          <a:latin typeface="+mn-lt"/>
          <a:ea typeface="+mn-ea"/>
          <a:cs typeface="+mn-cs"/>
        </a:defRPr>
      </a:lvl4pPr>
      <a:lvl5pPr marL="2057400" indent="-228600" algn="l" rtl="0" eaLnBrk="1" fontAlgn="base" hangingPunct="1">
        <a:spcBef>
          <a:spcPct val="20000"/>
        </a:spcBef>
        <a:spcAft>
          <a:spcPct val="0"/>
        </a:spcAft>
        <a:buClr>
          <a:schemeClr val="folHlink"/>
        </a:buClr>
        <a:buSzPct val="50000"/>
        <a:buFont typeface="Monotype Sorts" pitchFamily="2" charset="2"/>
        <a:buChar char="n"/>
        <a:defRPr kumimoji="1"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42950" y="609600"/>
            <a:ext cx="84201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742950" y="1981200"/>
            <a:ext cx="84201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atin typeface="+mn-lt"/>
              </a:defRPr>
            </a:lvl1pPr>
          </a:lstStyle>
          <a:p>
            <a:pPr>
              <a:defRPr/>
            </a:pPr>
            <a:endParaRPr lang="en-GB" altLang="en-US">
              <a:solidFill>
                <a:srgbClr val="000000"/>
              </a:solidFill>
            </a:endParaRPr>
          </a:p>
        </p:txBody>
      </p:sp>
      <p:sp>
        <p:nvSpPr>
          <p:cNvPr id="1029" name="Rectangle 5"/>
          <p:cNvSpPr>
            <a:spLocks noGrp="1" noChangeArrowheads="1"/>
          </p:cNvSpPr>
          <p:nvPr>
            <p:ph type="ftr" sz="quarter" idx="3"/>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atin typeface="+mn-lt"/>
              </a:defRPr>
            </a:lvl1pPr>
          </a:lstStyle>
          <a:p>
            <a:pPr>
              <a:defRPr/>
            </a:pPr>
            <a:endParaRPr lang="en-GB" altLang="en-US">
              <a:solidFill>
                <a:srgbClr val="000000"/>
              </a:solidFill>
            </a:endParaRPr>
          </a:p>
        </p:txBody>
      </p:sp>
      <p:sp>
        <p:nvSpPr>
          <p:cNvPr id="1030" name="Rectangle 6"/>
          <p:cNvSpPr>
            <a:spLocks noGrp="1" noChangeArrowheads="1"/>
          </p:cNvSpPr>
          <p:nvPr>
            <p:ph type="sldNum" sz="quarter" idx="4"/>
          </p:nvPr>
        </p:nvSpPr>
        <p:spPr bwMode="auto">
          <a:xfrm>
            <a:off x="709930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latin typeface="+mn-lt"/>
              </a:defRPr>
            </a:lvl1pPr>
          </a:lstStyle>
          <a:p>
            <a:pPr>
              <a:defRPr/>
            </a:pPr>
            <a:fld id="{94AE131F-91F3-4E7A-A185-0744643E7A87}" type="slidenum">
              <a:rPr lang="en-GB" altLang="en-US" smtClean="0">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296531485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Petrol Fuel Systems</a:t>
            </a:r>
          </a:p>
        </p:txBody>
      </p:sp>
      <p:sp>
        <p:nvSpPr>
          <p:cNvPr id="2" name="Subtitle 1"/>
          <p:cNvSpPr>
            <a:spLocks noGrp="1"/>
          </p:cNvSpPr>
          <p:nvPr>
            <p:ph type="subTitle" idx="1"/>
          </p:nvPr>
        </p:nvSpPr>
        <p:spPr/>
        <p:txBody>
          <a:bodyPr/>
          <a:lstStyle/>
          <a:p>
            <a:pPr algn="l"/>
            <a:r>
              <a:rPr lang="en-GB" sz="1800" dirty="0" smtClean="0">
                <a:solidFill>
                  <a:srgbClr val="333333"/>
                </a:solidFill>
                <a:effectLst/>
                <a:latin typeface="Arial" panose="020B0604020202020204" pitchFamily="34" charset="0"/>
                <a:cs typeface="Arial" panose="020B0604020202020204" pitchFamily="34" charset="0"/>
              </a:rPr>
              <a:t>Andrew Gibson</a:t>
            </a:r>
          </a:p>
          <a:p>
            <a:pPr algn="l"/>
            <a:r>
              <a:rPr lang="en-GB" sz="1800" dirty="0">
                <a:solidFill>
                  <a:srgbClr val="333333"/>
                </a:solidFill>
                <a:effectLst/>
                <a:latin typeface="Arial" panose="020B0604020202020204" pitchFamily="34" charset="0"/>
                <a:cs typeface="Arial" panose="020B0604020202020204" pitchFamily="34" charset="0"/>
              </a:rPr>
              <a:t>a</a:t>
            </a:r>
            <a:r>
              <a:rPr lang="en-GB" sz="1800" dirty="0" smtClean="0">
                <a:solidFill>
                  <a:srgbClr val="333333"/>
                </a:solidFill>
                <a:effectLst/>
                <a:latin typeface="Arial" panose="020B0604020202020204" pitchFamily="34" charset="0"/>
                <a:cs typeface="Arial" panose="020B0604020202020204" pitchFamily="34" charset="0"/>
              </a:rPr>
              <a:t>ndrew.gibson@uwtsd.ac.uk</a:t>
            </a:r>
            <a:endParaRPr lang="en-GB" sz="1800" dirty="0">
              <a:solidFill>
                <a:srgbClr val="333333"/>
              </a:solidFill>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advTm="6096"/>
    </mc:Choice>
    <mc:Fallback xmlns="">
      <p:transition advTm="609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Requirements</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150000"/>
              </a:spcBef>
              <a:buFont typeface="Monotype Sorts" pitchFamily="2" charset="2"/>
              <a:buNone/>
            </a:pPr>
            <a:r>
              <a:rPr lang="en-GB" altLang="en-US" dirty="0" smtClean="0">
                <a:solidFill>
                  <a:srgbClr val="333333"/>
                </a:solidFill>
                <a:effectLst/>
                <a:latin typeface="Arial" panose="020B0604020202020204" pitchFamily="34" charset="0"/>
                <a:cs typeface="Arial" panose="020B0604020202020204" pitchFamily="34" charset="0"/>
              </a:rPr>
              <a:t>Two main reason for a fuel system</a:t>
            </a:r>
            <a:endParaRPr lang="en-GB" altLang="en-US"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r>
              <a:rPr lang="en-GB" altLang="en-US" dirty="0" smtClean="0">
                <a:solidFill>
                  <a:srgbClr val="333333"/>
                </a:solidFill>
                <a:effectLst/>
                <a:latin typeface="Arial" panose="020B0604020202020204" pitchFamily="34" charset="0"/>
                <a:cs typeface="Arial" panose="020B0604020202020204" pitchFamily="34" charset="0"/>
              </a:rPr>
              <a:t>Meter the </a:t>
            </a:r>
            <a:r>
              <a:rPr lang="en-GB" altLang="en-US" dirty="0">
                <a:solidFill>
                  <a:srgbClr val="333333"/>
                </a:solidFill>
                <a:effectLst/>
                <a:latin typeface="Arial" panose="020B0604020202020204" pitchFamily="34" charset="0"/>
                <a:cs typeface="Arial" panose="020B0604020202020204" pitchFamily="34" charset="0"/>
              </a:rPr>
              <a:t>fuel with air in correct proportion to suit different </a:t>
            </a:r>
            <a:r>
              <a:rPr lang="en-GB" altLang="en-US" dirty="0" smtClean="0">
                <a:solidFill>
                  <a:srgbClr val="333333"/>
                </a:solidFill>
                <a:effectLst/>
                <a:latin typeface="Arial" panose="020B0604020202020204" pitchFamily="34" charset="0"/>
                <a:cs typeface="Arial" panose="020B0604020202020204" pitchFamily="34" charset="0"/>
              </a:rPr>
              <a:t>conditions</a:t>
            </a:r>
          </a:p>
          <a:p>
            <a:pPr>
              <a:spcBef>
                <a:spcPct val="100000"/>
              </a:spcBef>
              <a:buClrTx/>
              <a:buFont typeface="Arial" panose="020B0604020202020204" pitchFamily="34" charset="0"/>
              <a:buChar char="•"/>
            </a:pPr>
            <a:r>
              <a:rPr lang="en-GB" altLang="en-US" dirty="0" smtClean="0">
                <a:solidFill>
                  <a:srgbClr val="333333"/>
                </a:solidFill>
                <a:effectLst/>
                <a:latin typeface="Arial" panose="020B0604020202020204" pitchFamily="34" charset="0"/>
                <a:cs typeface="Arial" panose="020B0604020202020204" pitchFamily="34" charset="0"/>
              </a:rPr>
              <a:t>Atomise the fuel</a:t>
            </a: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 calcmode="lin" valueType="num">
                                      <p:cBhvr additive="base">
                                        <p:cTn id="7"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Requirements</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150000"/>
              </a:spcBef>
              <a:buFont typeface="Monotype Sorts" pitchFamily="2" charset="2"/>
              <a:buNone/>
            </a:pPr>
            <a:r>
              <a:rPr lang="en-GB" altLang="en-US" dirty="0" smtClean="0">
                <a:solidFill>
                  <a:srgbClr val="333333"/>
                </a:solidFill>
                <a:effectLst/>
                <a:latin typeface="Arial" panose="020B0604020202020204" pitchFamily="34" charset="0"/>
                <a:cs typeface="Arial" panose="020B0604020202020204" pitchFamily="34" charset="0"/>
              </a:rPr>
              <a:t>Five Phases for Fuel Operation</a:t>
            </a:r>
          </a:p>
          <a:p>
            <a:pPr>
              <a:spcBef>
                <a:spcPct val="100000"/>
              </a:spcBef>
              <a:buClrTx/>
              <a:buFont typeface="Arial" panose="020B0604020202020204" pitchFamily="34" charset="0"/>
              <a:buChar char="•"/>
            </a:pPr>
            <a:r>
              <a:rPr lang="en-GB" altLang="en-US" sz="2000" dirty="0" smtClean="0">
                <a:solidFill>
                  <a:srgbClr val="333333"/>
                </a:solidFill>
                <a:effectLst/>
                <a:latin typeface="Arial" panose="020B0604020202020204" pitchFamily="34" charset="0"/>
                <a:cs typeface="Arial" panose="020B0604020202020204" pitchFamily="34" charset="0"/>
              </a:rPr>
              <a:t>Cold Cranking</a:t>
            </a:r>
          </a:p>
          <a:p>
            <a:pPr>
              <a:spcBef>
                <a:spcPct val="100000"/>
              </a:spcBef>
              <a:buClrTx/>
              <a:buFont typeface="Arial" panose="020B0604020202020204" pitchFamily="34" charset="0"/>
              <a:buChar char="•"/>
            </a:pPr>
            <a:r>
              <a:rPr lang="en-GB" altLang="en-US" sz="2000" dirty="0" smtClean="0">
                <a:solidFill>
                  <a:srgbClr val="333333"/>
                </a:solidFill>
                <a:effectLst/>
                <a:latin typeface="Arial" panose="020B0604020202020204" pitchFamily="34" charset="0"/>
                <a:cs typeface="Arial" panose="020B0604020202020204" pitchFamily="34" charset="0"/>
              </a:rPr>
              <a:t>Warm up Phase</a:t>
            </a:r>
            <a:endParaRPr lang="en-GB" altLang="en-US" sz="2000" dirty="0" smtClean="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r>
              <a:rPr lang="en-GB" altLang="en-US" sz="2000" dirty="0" smtClean="0">
                <a:solidFill>
                  <a:srgbClr val="333333"/>
                </a:solidFill>
                <a:effectLst/>
                <a:latin typeface="Arial" panose="020B0604020202020204" pitchFamily="34" charset="0"/>
                <a:cs typeface="Arial" panose="020B0604020202020204" pitchFamily="34" charset="0"/>
              </a:rPr>
              <a:t>Idle Control</a:t>
            </a:r>
          </a:p>
          <a:p>
            <a:pPr>
              <a:spcBef>
                <a:spcPct val="100000"/>
              </a:spcBef>
              <a:buClrTx/>
              <a:buFont typeface="Arial" panose="020B0604020202020204" pitchFamily="34" charset="0"/>
              <a:buChar char="•"/>
            </a:pPr>
            <a:r>
              <a:rPr lang="en-GB" altLang="en-US" sz="2000" dirty="0" smtClean="0">
                <a:solidFill>
                  <a:srgbClr val="333333"/>
                </a:solidFill>
                <a:effectLst/>
                <a:latin typeface="Arial" panose="020B0604020202020204" pitchFamily="34" charset="0"/>
                <a:cs typeface="Arial" panose="020B0604020202020204" pitchFamily="34" charset="0"/>
              </a:rPr>
              <a:t>Snap Acceleration</a:t>
            </a:r>
          </a:p>
          <a:p>
            <a:pPr>
              <a:spcBef>
                <a:spcPct val="100000"/>
              </a:spcBef>
              <a:buClrTx/>
              <a:buFont typeface="Arial" panose="020B0604020202020204" pitchFamily="34" charset="0"/>
              <a:buChar char="•"/>
            </a:pPr>
            <a:r>
              <a:rPr lang="en-GB" altLang="en-US" sz="2000" dirty="0" smtClean="0">
                <a:solidFill>
                  <a:srgbClr val="333333"/>
                </a:solidFill>
                <a:effectLst/>
                <a:latin typeface="Arial" panose="020B0604020202020204" pitchFamily="34" charset="0"/>
                <a:cs typeface="Arial" panose="020B0604020202020204" pitchFamily="34" charset="0"/>
              </a:rPr>
              <a:t>De-Acceleration</a:t>
            </a:r>
            <a:endParaRPr lang="en-GB" altLang="en-US" sz="2000" dirty="0" smtClean="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6444041"/>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 calcmode="lin" valueType="num">
                                      <p:cBhvr additive="base">
                                        <p:cTn id="7"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anim calcmode="lin" valueType="num">
                                      <p:cBhvr additive="base">
                                        <p:cTn id="19"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4" end="4"/>
                                            </p:txEl>
                                          </p:spTgt>
                                        </p:tgtEl>
                                        <p:attrNameLst>
                                          <p:attrName>style.visibility</p:attrName>
                                        </p:attrNameLst>
                                      </p:cBhvr>
                                      <p:to>
                                        <p:strVal val="visible"/>
                                      </p:to>
                                    </p:set>
                                    <p:anim calcmode="lin" valueType="num">
                                      <p:cBhvr additive="base">
                                        <p:cTn id="25"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5" end="5"/>
                                            </p:txEl>
                                          </p:spTgt>
                                        </p:tgtEl>
                                        <p:attrNameLst>
                                          <p:attrName>style.visibility</p:attrName>
                                        </p:attrNameLst>
                                      </p:cBhvr>
                                      <p:to>
                                        <p:strVal val="visible"/>
                                      </p:to>
                                    </p:set>
                                    <p:anim calcmode="lin" valueType="num">
                                      <p:cBhvr additive="base">
                                        <p:cTn id="31"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3200" dirty="0">
                <a:solidFill>
                  <a:srgbClr val="333333"/>
                </a:solidFill>
                <a:effectLst/>
                <a:latin typeface="Arial" panose="020B0604020202020204" pitchFamily="34" charset="0"/>
                <a:cs typeface="Arial" panose="020B0604020202020204" pitchFamily="34" charset="0"/>
              </a:rPr>
              <a:t>Components</a:t>
            </a:r>
          </a:p>
        </p:txBody>
      </p:sp>
      <p:sp>
        <p:nvSpPr>
          <p:cNvPr id="10243" name="Rectangle 3"/>
          <p:cNvSpPr>
            <a:spLocks noGrp="1" noChangeArrowheads="1"/>
          </p:cNvSpPr>
          <p:nvPr>
            <p:ph type="body" idx="1"/>
          </p:nvPr>
        </p:nvSpPr>
        <p:spPr>
          <a:xfrm>
            <a:off x="746098" y="1225550"/>
            <a:ext cx="4120625" cy="476187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50000"/>
              </a:spcBef>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1		fuel tank</a:t>
            </a:r>
          </a:p>
          <a:p>
            <a:pPr>
              <a:spcBef>
                <a:spcPct val="50000"/>
              </a:spcBef>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2		Fuel pipe</a:t>
            </a:r>
          </a:p>
          <a:p>
            <a:pPr>
              <a:spcBef>
                <a:spcPct val="50000"/>
              </a:spcBef>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3		fuel pump</a:t>
            </a:r>
          </a:p>
          <a:p>
            <a:pPr>
              <a:spcBef>
                <a:spcPct val="50000"/>
              </a:spcBef>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4		carburettor</a:t>
            </a:r>
          </a:p>
          <a:p>
            <a:pPr>
              <a:spcBef>
                <a:spcPct val="50000"/>
              </a:spcBef>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5		air filter</a:t>
            </a:r>
          </a:p>
          <a:p>
            <a:pPr>
              <a:spcBef>
                <a:spcPct val="50000"/>
              </a:spcBef>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6		induction 		manifold</a:t>
            </a:r>
          </a:p>
        </p:txBody>
      </p:sp>
      <p:grpSp>
        <p:nvGrpSpPr>
          <p:cNvPr id="10283" name="Group 43"/>
          <p:cNvGrpSpPr>
            <a:grpSpLocks/>
          </p:cNvGrpSpPr>
          <p:nvPr/>
        </p:nvGrpSpPr>
        <p:grpSpPr bwMode="auto">
          <a:xfrm>
            <a:off x="4238547" y="2178929"/>
            <a:ext cx="4867275" cy="2020887"/>
            <a:chOff x="198" y="2065"/>
            <a:chExt cx="3066" cy="1273"/>
          </a:xfrm>
        </p:grpSpPr>
        <p:sp>
          <p:nvSpPr>
            <p:cNvPr id="10244" name="AutoShape 4"/>
            <p:cNvSpPr>
              <a:spLocks noChangeArrowheads="1"/>
            </p:cNvSpPr>
            <p:nvPr/>
          </p:nvSpPr>
          <p:spPr bwMode="auto">
            <a:xfrm>
              <a:off x="2307" y="2916"/>
              <a:ext cx="957" cy="372"/>
            </a:xfrm>
            <a:prstGeom prst="roundRect">
              <a:avLst>
                <a:gd name="adj" fmla="val 12495"/>
              </a:avLst>
            </a:prstGeom>
            <a:solidFill>
              <a:srgbClr val="FDE3BA"/>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5" name="Rectangle 5"/>
            <p:cNvSpPr>
              <a:spLocks noChangeArrowheads="1"/>
            </p:cNvSpPr>
            <p:nvPr/>
          </p:nvSpPr>
          <p:spPr bwMode="auto">
            <a:xfrm>
              <a:off x="198" y="2640"/>
              <a:ext cx="1187" cy="698"/>
            </a:xfrm>
            <a:prstGeom prst="rect">
              <a:avLst/>
            </a:prstGeom>
            <a:solidFill>
              <a:srgbClr val="676767"/>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6" name="Arc 6"/>
            <p:cNvSpPr>
              <a:spLocks/>
            </p:cNvSpPr>
            <p:nvPr/>
          </p:nvSpPr>
          <p:spPr bwMode="auto">
            <a:xfrm>
              <a:off x="853" y="2869"/>
              <a:ext cx="147" cy="7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5400" cap="rnd">
              <a:solidFill>
                <a:srgbClr val="FDE3BA"/>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7" name="Line 7"/>
            <p:cNvSpPr>
              <a:spLocks noChangeShapeType="1"/>
            </p:cNvSpPr>
            <p:nvPr/>
          </p:nvSpPr>
          <p:spPr bwMode="auto">
            <a:xfrm>
              <a:off x="1104" y="3024"/>
              <a:ext cx="1281" cy="0"/>
            </a:xfrm>
            <a:prstGeom prst="line">
              <a:avLst/>
            </a:prstGeom>
            <a:noFill/>
            <a:ln w="12700">
              <a:solidFill>
                <a:srgbClr val="FDE3BA"/>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8" name="Line 8"/>
            <p:cNvSpPr>
              <a:spLocks noChangeShapeType="1"/>
            </p:cNvSpPr>
            <p:nvPr/>
          </p:nvSpPr>
          <p:spPr bwMode="auto">
            <a:xfrm>
              <a:off x="1131" y="3022"/>
              <a:ext cx="1269" cy="2"/>
            </a:xfrm>
            <a:prstGeom prst="line">
              <a:avLst/>
            </a:prstGeom>
            <a:noFill/>
            <a:ln w="38100" cmpd="dbl">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9" name="Arc 9"/>
            <p:cNvSpPr>
              <a:spLocks/>
            </p:cNvSpPr>
            <p:nvPr/>
          </p:nvSpPr>
          <p:spPr bwMode="auto">
            <a:xfrm rot="10800000">
              <a:off x="999" y="2928"/>
              <a:ext cx="122" cy="96"/>
            </a:xfrm>
            <a:custGeom>
              <a:avLst/>
              <a:gdLst>
                <a:gd name="G0" fmla="+- 0 0 0"/>
                <a:gd name="G1" fmla="+- 21387 0 0"/>
                <a:gd name="G2" fmla="+- 21600 0 0"/>
                <a:gd name="T0" fmla="*/ 3023 w 21600"/>
                <a:gd name="T1" fmla="*/ 0 h 21387"/>
                <a:gd name="T2" fmla="*/ 21600 w 21600"/>
                <a:gd name="T3" fmla="*/ 21387 h 21387"/>
                <a:gd name="T4" fmla="*/ 0 w 21600"/>
                <a:gd name="T5" fmla="*/ 21387 h 21387"/>
              </a:gdLst>
              <a:ahLst/>
              <a:cxnLst>
                <a:cxn ang="0">
                  <a:pos x="T0" y="T1"/>
                </a:cxn>
                <a:cxn ang="0">
                  <a:pos x="T2" y="T3"/>
                </a:cxn>
                <a:cxn ang="0">
                  <a:pos x="T4" y="T5"/>
                </a:cxn>
              </a:cxnLst>
              <a:rect l="0" t="0" r="r" b="b"/>
              <a:pathLst>
                <a:path w="21600" h="21387" fill="none" extrusionOk="0">
                  <a:moveTo>
                    <a:pt x="3023" y="-1"/>
                  </a:moveTo>
                  <a:cubicBezTo>
                    <a:pt x="13678" y="1505"/>
                    <a:pt x="21600" y="10625"/>
                    <a:pt x="21600" y="21387"/>
                  </a:cubicBezTo>
                </a:path>
                <a:path w="21600" h="21387" stroke="0" extrusionOk="0">
                  <a:moveTo>
                    <a:pt x="3023" y="-1"/>
                  </a:moveTo>
                  <a:cubicBezTo>
                    <a:pt x="13678" y="1505"/>
                    <a:pt x="21600" y="10625"/>
                    <a:pt x="21600" y="21387"/>
                  </a:cubicBezTo>
                  <a:lnTo>
                    <a:pt x="0" y="21387"/>
                  </a:lnTo>
                  <a:close/>
                </a:path>
              </a:pathLst>
            </a:custGeom>
            <a:noFill/>
            <a:ln w="25400" cap="rnd">
              <a:solidFill>
                <a:srgbClr val="FDE3BA"/>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50" name="Arc 10"/>
            <p:cNvSpPr>
              <a:spLocks/>
            </p:cNvSpPr>
            <p:nvPr/>
          </p:nvSpPr>
          <p:spPr bwMode="auto">
            <a:xfrm>
              <a:off x="852" y="2854"/>
              <a:ext cx="160" cy="8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51" name="Arc 11"/>
            <p:cNvSpPr>
              <a:spLocks/>
            </p:cNvSpPr>
            <p:nvPr/>
          </p:nvSpPr>
          <p:spPr bwMode="auto">
            <a:xfrm>
              <a:off x="850" y="2878"/>
              <a:ext cx="141" cy="6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52" name="Arc 12"/>
            <p:cNvSpPr>
              <a:spLocks/>
            </p:cNvSpPr>
            <p:nvPr/>
          </p:nvSpPr>
          <p:spPr bwMode="auto">
            <a:xfrm rot="10800000">
              <a:off x="1015" y="2940"/>
              <a:ext cx="123" cy="78"/>
            </a:xfrm>
            <a:custGeom>
              <a:avLst/>
              <a:gdLst>
                <a:gd name="G0" fmla="+- 0 0 0"/>
                <a:gd name="G1" fmla="+- 21599 0 0"/>
                <a:gd name="G2" fmla="+- 21600 0 0"/>
                <a:gd name="T0" fmla="*/ 216 w 21596"/>
                <a:gd name="T1" fmla="*/ 0 h 21599"/>
                <a:gd name="T2" fmla="*/ 21596 w 21596"/>
                <a:gd name="T3" fmla="*/ 21170 h 21599"/>
                <a:gd name="T4" fmla="*/ 0 w 21596"/>
                <a:gd name="T5" fmla="*/ 21599 h 21599"/>
              </a:gdLst>
              <a:ahLst/>
              <a:cxnLst>
                <a:cxn ang="0">
                  <a:pos x="T0" y="T1"/>
                </a:cxn>
                <a:cxn ang="0">
                  <a:pos x="T2" y="T3"/>
                </a:cxn>
                <a:cxn ang="0">
                  <a:pos x="T4" y="T5"/>
                </a:cxn>
              </a:cxnLst>
              <a:rect l="0" t="0" r="r" b="b"/>
              <a:pathLst>
                <a:path w="21596" h="21599" fill="none" extrusionOk="0">
                  <a:moveTo>
                    <a:pt x="215" y="0"/>
                  </a:moveTo>
                  <a:cubicBezTo>
                    <a:pt x="11893" y="116"/>
                    <a:pt x="21363" y="9494"/>
                    <a:pt x="21595" y="21170"/>
                  </a:cubicBezTo>
                </a:path>
                <a:path w="21596" h="21599" stroke="0" extrusionOk="0">
                  <a:moveTo>
                    <a:pt x="215" y="0"/>
                  </a:moveTo>
                  <a:cubicBezTo>
                    <a:pt x="11893" y="116"/>
                    <a:pt x="21363" y="9494"/>
                    <a:pt x="21595" y="21170"/>
                  </a:cubicBezTo>
                  <a:lnTo>
                    <a:pt x="0" y="21599"/>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53" name="Arc 13"/>
            <p:cNvSpPr>
              <a:spLocks/>
            </p:cNvSpPr>
            <p:nvPr/>
          </p:nvSpPr>
          <p:spPr bwMode="auto">
            <a:xfrm rot="10800000">
              <a:off x="993" y="2950"/>
              <a:ext cx="136" cy="82"/>
            </a:xfrm>
            <a:custGeom>
              <a:avLst/>
              <a:gdLst>
                <a:gd name="G0" fmla="+- 1245 0 0"/>
                <a:gd name="G1" fmla="+- 21600 0 0"/>
                <a:gd name="G2" fmla="+- 21600 0 0"/>
                <a:gd name="T0" fmla="*/ 0 w 22845"/>
                <a:gd name="T1" fmla="*/ 36 h 21600"/>
                <a:gd name="T2" fmla="*/ 22845 w 22845"/>
                <a:gd name="T3" fmla="*/ 21600 h 21600"/>
                <a:gd name="T4" fmla="*/ 1245 w 22845"/>
                <a:gd name="T5" fmla="*/ 21600 h 21600"/>
              </a:gdLst>
              <a:ahLst/>
              <a:cxnLst>
                <a:cxn ang="0">
                  <a:pos x="T0" y="T1"/>
                </a:cxn>
                <a:cxn ang="0">
                  <a:pos x="T2" y="T3"/>
                </a:cxn>
                <a:cxn ang="0">
                  <a:pos x="T4" y="T5"/>
                </a:cxn>
              </a:cxnLst>
              <a:rect l="0" t="0" r="r" b="b"/>
              <a:pathLst>
                <a:path w="22845" h="21600" fill="none" extrusionOk="0">
                  <a:moveTo>
                    <a:pt x="-1" y="35"/>
                  </a:moveTo>
                  <a:cubicBezTo>
                    <a:pt x="414" y="11"/>
                    <a:pt x="829" y="0"/>
                    <a:pt x="1245" y="0"/>
                  </a:cubicBezTo>
                  <a:cubicBezTo>
                    <a:pt x="13174" y="0"/>
                    <a:pt x="22845" y="9670"/>
                    <a:pt x="22845" y="21600"/>
                  </a:cubicBezTo>
                </a:path>
                <a:path w="22845" h="21600" stroke="0" extrusionOk="0">
                  <a:moveTo>
                    <a:pt x="-1" y="35"/>
                  </a:moveTo>
                  <a:cubicBezTo>
                    <a:pt x="414" y="11"/>
                    <a:pt x="829" y="0"/>
                    <a:pt x="1245" y="0"/>
                  </a:cubicBezTo>
                  <a:cubicBezTo>
                    <a:pt x="13174" y="0"/>
                    <a:pt x="22845" y="9670"/>
                    <a:pt x="22845" y="21600"/>
                  </a:cubicBezTo>
                  <a:lnTo>
                    <a:pt x="1245" y="21600"/>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55" name="Line 15"/>
            <p:cNvSpPr>
              <a:spLocks noChangeShapeType="1"/>
            </p:cNvSpPr>
            <p:nvPr/>
          </p:nvSpPr>
          <p:spPr bwMode="auto">
            <a:xfrm>
              <a:off x="2400" y="3024"/>
              <a:ext cx="161" cy="245"/>
            </a:xfrm>
            <a:prstGeom prst="line">
              <a:avLst/>
            </a:prstGeom>
            <a:noFill/>
            <a:ln w="38100" cmpd="dbl">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0262" name="Group 22"/>
            <p:cNvGrpSpPr>
              <a:grpSpLocks/>
            </p:cNvGrpSpPr>
            <p:nvPr/>
          </p:nvGrpSpPr>
          <p:grpSpPr bwMode="auto">
            <a:xfrm>
              <a:off x="275" y="2601"/>
              <a:ext cx="986" cy="209"/>
              <a:chOff x="544" y="1786"/>
              <a:chExt cx="1030" cy="184"/>
            </a:xfrm>
          </p:grpSpPr>
          <p:sp>
            <p:nvSpPr>
              <p:cNvPr id="10257" name="Oval 17"/>
              <p:cNvSpPr>
                <a:spLocks noChangeArrowheads="1"/>
              </p:cNvSpPr>
              <p:nvPr/>
            </p:nvSpPr>
            <p:spPr bwMode="auto">
              <a:xfrm>
                <a:off x="544" y="1846"/>
                <a:ext cx="118" cy="124"/>
              </a:xfrm>
              <a:prstGeom prst="ellipse">
                <a:avLst/>
              </a:prstGeom>
              <a:solidFill>
                <a:srgbClr val="DADADA"/>
              </a:solidFill>
              <a:ln w="127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58" name="Oval 18"/>
              <p:cNvSpPr>
                <a:spLocks noChangeArrowheads="1"/>
              </p:cNvSpPr>
              <p:nvPr/>
            </p:nvSpPr>
            <p:spPr bwMode="auto">
              <a:xfrm>
                <a:off x="796" y="1846"/>
                <a:ext cx="118" cy="124"/>
              </a:xfrm>
              <a:prstGeom prst="ellipse">
                <a:avLst/>
              </a:prstGeom>
              <a:solidFill>
                <a:srgbClr val="DADADA"/>
              </a:solidFill>
              <a:ln w="127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59" name="Oval 19"/>
              <p:cNvSpPr>
                <a:spLocks noChangeArrowheads="1"/>
              </p:cNvSpPr>
              <p:nvPr/>
            </p:nvSpPr>
            <p:spPr bwMode="auto">
              <a:xfrm>
                <a:off x="1204" y="1846"/>
                <a:ext cx="118" cy="124"/>
              </a:xfrm>
              <a:prstGeom prst="ellipse">
                <a:avLst/>
              </a:prstGeom>
              <a:solidFill>
                <a:srgbClr val="DADADA"/>
              </a:solidFill>
              <a:ln w="127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60" name="Oval 20"/>
              <p:cNvSpPr>
                <a:spLocks noChangeArrowheads="1"/>
              </p:cNvSpPr>
              <p:nvPr/>
            </p:nvSpPr>
            <p:spPr bwMode="auto">
              <a:xfrm>
                <a:off x="1456" y="1846"/>
                <a:ext cx="118" cy="124"/>
              </a:xfrm>
              <a:prstGeom prst="ellipse">
                <a:avLst/>
              </a:prstGeom>
              <a:solidFill>
                <a:srgbClr val="DADADA"/>
              </a:solidFill>
              <a:ln w="127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61" name="AutoShape 21"/>
              <p:cNvSpPr>
                <a:spLocks noChangeArrowheads="1"/>
              </p:cNvSpPr>
              <p:nvPr/>
            </p:nvSpPr>
            <p:spPr bwMode="auto">
              <a:xfrm>
                <a:off x="544" y="1786"/>
                <a:ext cx="1018" cy="94"/>
              </a:xfrm>
              <a:prstGeom prst="roundRect">
                <a:avLst>
                  <a:gd name="adj" fmla="val 12495"/>
                </a:avLst>
              </a:prstGeom>
              <a:solidFill>
                <a:srgbClr val="CECECE"/>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0263" name="Arc 23"/>
            <p:cNvSpPr>
              <a:spLocks/>
            </p:cNvSpPr>
            <p:nvPr/>
          </p:nvSpPr>
          <p:spPr bwMode="auto">
            <a:xfrm>
              <a:off x="566" y="2494"/>
              <a:ext cx="105" cy="212"/>
            </a:xfrm>
            <a:custGeom>
              <a:avLst/>
              <a:gdLst>
                <a:gd name="G0" fmla="+- 21600 0 0"/>
                <a:gd name="G1" fmla="+- 21599 0 0"/>
                <a:gd name="G2" fmla="+- 21600 0 0"/>
                <a:gd name="T0" fmla="*/ 0 w 21600"/>
                <a:gd name="T1" fmla="*/ 21599 h 21599"/>
                <a:gd name="T2" fmla="*/ 21365 w 21600"/>
                <a:gd name="T3" fmla="*/ 0 h 21599"/>
                <a:gd name="T4" fmla="*/ 21600 w 21600"/>
                <a:gd name="T5" fmla="*/ 21599 h 21599"/>
              </a:gdLst>
              <a:ahLst/>
              <a:cxnLst>
                <a:cxn ang="0">
                  <a:pos x="T0" y="T1"/>
                </a:cxn>
                <a:cxn ang="0">
                  <a:pos x="T2" y="T3"/>
                </a:cxn>
                <a:cxn ang="0">
                  <a:pos x="T4" y="T5"/>
                </a:cxn>
              </a:cxnLst>
              <a:rect l="0" t="0" r="r" b="b"/>
              <a:pathLst>
                <a:path w="21600" h="21599" fill="none" extrusionOk="0">
                  <a:moveTo>
                    <a:pt x="0" y="21599"/>
                  </a:moveTo>
                  <a:cubicBezTo>
                    <a:pt x="0" y="9761"/>
                    <a:pt x="9528" y="129"/>
                    <a:pt x="21365" y="0"/>
                  </a:cubicBezTo>
                </a:path>
                <a:path w="21600" h="21599" stroke="0" extrusionOk="0">
                  <a:moveTo>
                    <a:pt x="0" y="21599"/>
                  </a:moveTo>
                  <a:cubicBezTo>
                    <a:pt x="0" y="9761"/>
                    <a:pt x="9528" y="129"/>
                    <a:pt x="21365" y="0"/>
                  </a:cubicBezTo>
                  <a:lnTo>
                    <a:pt x="21600" y="21599"/>
                  </a:lnTo>
                  <a:close/>
                </a:path>
              </a:pathLst>
            </a:custGeom>
            <a:noFill/>
            <a:ln w="50800" cap="rnd">
              <a:solidFill>
                <a:srgbClr val="333333"/>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64" name="Arc 24"/>
            <p:cNvSpPr>
              <a:spLocks/>
            </p:cNvSpPr>
            <p:nvPr/>
          </p:nvSpPr>
          <p:spPr bwMode="auto">
            <a:xfrm rot="10800000">
              <a:off x="564" y="2698"/>
              <a:ext cx="104" cy="183"/>
            </a:xfrm>
            <a:custGeom>
              <a:avLst/>
              <a:gdLst>
                <a:gd name="G0" fmla="+- 235 0 0"/>
                <a:gd name="G1" fmla="+- 21600 0 0"/>
                <a:gd name="G2" fmla="+- 21600 0 0"/>
                <a:gd name="T0" fmla="*/ 0 w 21835"/>
                <a:gd name="T1" fmla="*/ 1 h 21600"/>
                <a:gd name="T2" fmla="*/ 21835 w 21835"/>
                <a:gd name="T3" fmla="*/ 21600 h 21600"/>
                <a:gd name="T4" fmla="*/ 235 w 21835"/>
                <a:gd name="T5" fmla="*/ 21600 h 21600"/>
              </a:gdLst>
              <a:ahLst/>
              <a:cxnLst>
                <a:cxn ang="0">
                  <a:pos x="T0" y="T1"/>
                </a:cxn>
                <a:cxn ang="0">
                  <a:pos x="T2" y="T3"/>
                </a:cxn>
                <a:cxn ang="0">
                  <a:pos x="T4" y="T5"/>
                </a:cxn>
              </a:cxnLst>
              <a:rect l="0" t="0" r="r" b="b"/>
              <a:pathLst>
                <a:path w="21835" h="21600" fill="none" extrusionOk="0">
                  <a:moveTo>
                    <a:pt x="0" y="1"/>
                  </a:moveTo>
                  <a:cubicBezTo>
                    <a:pt x="78" y="0"/>
                    <a:pt x="156" y="0"/>
                    <a:pt x="235" y="0"/>
                  </a:cubicBezTo>
                  <a:cubicBezTo>
                    <a:pt x="12164" y="0"/>
                    <a:pt x="21835" y="9670"/>
                    <a:pt x="21835" y="21600"/>
                  </a:cubicBezTo>
                </a:path>
                <a:path w="21835" h="21600" stroke="0" extrusionOk="0">
                  <a:moveTo>
                    <a:pt x="0" y="1"/>
                  </a:moveTo>
                  <a:cubicBezTo>
                    <a:pt x="78" y="0"/>
                    <a:pt x="156" y="0"/>
                    <a:pt x="235" y="0"/>
                  </a:cubicBezTo>
                  <a:cubicBezTo>
                    <a:pt x="12164" y="0"/>
                    <a:pt x="21835" y="9670"/>
                    <a:pt x="21835" y="21600"/>
                  </a:cubicBezTo>
                  <a:lnTo>
                    <a:pt x="235" y="21600"/>
                  </a:lnTo>
                  <a:close/>
                </a:path>
              </a:pathLst>
            </a:custGeom>
            <a:noFill/>
            <a:ln w="50800" cap="rnd">
              <a:solidFill>
                <a:srgbClr val="333333"/>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66" name="Rectangle 26"/>
            <p:cNvSpPr>
              <a:spLocks noChangeArrowheads="1"/>
            </p:cNvSpPr>
            <p:nvPr/>
          </p:nvSpPr>
          <p:spPr bwMode="auto">
            <a:xfrm>
              <a:off x="671" y="2812"/>
              <a:ext cx="177" cy="154"/>
            </a:xfrm>
            <a:prstGeom prst="rect">
              <a:avLst/>
            </a:prstGeom>
            <a:solidFill>
              <a:srgbClr val="CECECE"/>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0269" name="Group 29"/>
            <p:cNvGrpSpPr>
              <a:grpSpLocks/>
            </p:cNvGrpSpPr>
            <p:nvPr/>
          </p:nvGrpSpPr>
          <p:grpSpPr bwMode="auto">
            <a:xfrm>
              <a:off x="356" y="2304"/>
              <a:ext cx="819" cy="365"/>
              <a:chOff x="628" y="1524"/>
              <a:chExt cx="856" cy="322"/>
            </a:xfrm>
          </p:grpSpPr>
          <p:sp>
            <p:nvSpPr>
              <p:cNvPr id="10267" name="Rectangle 27"/>
              <p:cNvSpPr>
                <a:spLocks noChangeArrowheads="1"/>
              </p:cNvSpPr>
              <p:nvPr/>
            </p:nvSpPr>
            <p:spPr bwMode="auto">
              <a:xfrm>
                <a:off x="962" y="1614"/>
                <a:ext cx="184" cy="232"/>
              </a:xfrm>
              <a:prstGeom prst="rect">
                <a:avLst/>
              </a:prstGeom>
              <a:solidFill>
                <a:srgbClr val="91919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68" name="Rectangle 28"/>
              <p:cNvSpPr>
                <a:spLocks noChangeArrowheads="1"/>
              </p:cNvSpPr>
              <p:nvPr/>
            </p:nvSpPr>
            <p:spPr bwMode="auto">
              <a:xfrm>
                <a:off x="628" y="1524"/>
                <a:ext cx="856" cy="88"/>
              </a:xfrm>
              <a:prstGeom prst="rect">
                <a:avLst/>
              </a:prstGeom>
              <a:solidFill>
                <a:srgbClr val="91919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0277" name="Rectangle 37"/>
            <p:cNvSpPr>
              <a:spLocks noChangeArrowheads="1"/>
            </p:cNvSpPr>
            <p:nvPr/>
          </p:nvSpPr>
          <p:spPr bwMode="auto">
            <a:xfrm>
              <a:off x="2832" y="2976"/>
              <a:ext cx="210"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solidFill>
                    <a:srgbClr val="333333"/>
                  </a:solidFill>
                </a:rPr>
                <a:t>1</a:t>
              </a:r>
              <a:endParaRPr lang="en-GB" altLang="en-US"/>
            </a:p>
          </p:txBody>
        </p:sp>
        <p:sp>
          <p:nvSpPr>
            <p:cNvPr id="10278" name="Rectangle 38"/>
            <p:cNvSpPr>
              <a:spLocks noChangeArrowheads="1"/>
            </p:cNvSpPr>
            <p:nvPr/>
          </p:nvSpPr>
          <p:spPr bwMode="auto">
            <a:xfrm>
              <a:off x="1824" y="2736"/>
              <a:ext cx="21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dirty="0">
                  <a:solidFill>
                    <a:srgbClr val="333333"/>
                  </a:solidFill>
                </a:rPr>
                <a:t>2</a:t>
              </a:r>
            </a:p>
          </p:txBody>
        </p:sp>
        <p:sp>
          <p:nvSpPr>
            <p:cNvPr id="10279" name="Rectangle 39"/>
            <p:cNvSpPr>
              <a:spLocks noChangeArrowheads="1"/>
            </p:cNvSpPr>
            <p:nvPr/>
          </p:nvSpPr>
          <p:spPr bwMode="auto">
            <a:xfrm>
              <a:off x="672" y="2736"/>
              <a:ext cx="192"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GB" altLang="en-US">
                  <a:solidFill>
                    <a:srgbClr val="333333"/>
                  </a:solidFill>
                </a:rPr>
                <a:t>3</a:t>
              </a:r>
              <a:endParaRPr lang="en-GB" altLang="en-US"/>
            </a:p>
          </p:txBody>
        </p:sp>
        <p:sp>
          <p:nvSpPr>
            <p:cNvPr id="10280" name="Rectangle 40"/>
            <p:cNvSpPr>
              <a:spLocks noChangeArrowheads="1"/>
            </p:cNvSpPr>
            <p:nvPr/>
          </p:nvSpPr>
          <p:spPr bwMode="auto">
            <a:xfrm>
              <a:off x="660" y="2389"/>
              <a:ext cx="210"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solidFill>
                    <a:srgbClr val="333333"/>
                  </a:solidFill>
                </a:rPr>
                <a:t>4</a:t>
              </a:r>
              <a:endParaRPr lang="en-GB" altLang="en-US"/>
            </a:p>
          </p:txBody>
        </p:sp>
        <p:sp>
          <p:nvSpPr>
            <p:cNvPr id="10281" name="Rectangle 41"/>
            <p:cNvSpPr>
              <a:spLocks noChangeArrowheads="1"/>
            </p:cNvSpPr>
            <p:nvPr/>
          </p:nvSpPr>
          <p:spPr bwMode="auto">
            <a:xfrm>
              <a:off x="654" y="2065"/>
              <a:ext cx="210"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GB" altLang="en-US" dirty="0">
                  <a:solidFill>
                    <a:srgbClr val="333333"/>
                  </a:solidFill>
                </a:rPr>
                <a:t>5</a:t>
              </a:r>
            </a:p>
          </p:txBody>
        </p:sp>
        <p:sp>
          <p:nvSpPr>
            <p:cNvPr id="10282" name="Rectangle 42"/>
            <p:cNvSpPr>
              <a:spLocks noChangeArrowheads="1"/>
            </p:cNvSpPr>
            <p:nvPr/>
          </p:nvSpPr>
          <p:spPr bwMode="auto">
            <a:xfrm>
              <a:off x="1099" y="2544"/>
              <a:ext cx="210"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r>
                <a:rPr lang="en-GB" altLang="en-US">
                  <a:solidFill>
                    <a:srgbClr val="333333"/>
                  </a:solidFill>
                </a:rPr>
                <a:t>6</a:t>
              </a:r>
              <a:endParaRPr lang="en-GB" altLang="en-US"/>
            </a:p>
          </p:txBody>
        </p:sp>
      </p:grpSp>
    </p:spTree>
    <p:extLst>
      <p:ext uri="{BB962C8B-B14F-4D97-AF65-F5344CB8AC3E}">
        <p14:creationId xmlns:p14="http://schemas.microsoft.com/office/powerpoint/2010/main" val="3552575185"/>
      </p:ext>
    </p:extLst>
  </p:cSld>
  <p:clrMapOvr>
    <a:masterClrMapping/>
  </p:clrMapOvr>
  <mc:AlternateContent xmlns:mc="http://schemas.openxmlformats.org/markup-compatibility/2006" xmlns:p14="http://schemas.microsoft.com/office/powerpoint/2010/main">
    <mc:Choice Requires="p14">
      <p:transition p14:dur="0" advTm="17280"/>
    </mc:Choice>
    <mc:Fallback xmlns="">
      <p:transition advTm="1728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The fuel tank</a:t>
            </a:r>
          </a:p>
        </p:txBody>
      </p:sp>
      <p:sp>
        <p:nvSpPr>
          <p:cNvPr id="11267" name="Rectangle 3"/>
          <p:cNvSpPr>
            <a:spLocks noGrp="1" noChangeArrowheads="1"/>
          </p:cNvSpPr>
          <p:nvPr>
            <p:ph type="body" idx="1"/>
          </p:nvPr>
        </p:nvSpPr>
        <p:spPr>
          <a:xfrm>
            <a:off x="742950" y="3387725"/>
            <a:ext cx="8420100" cy="2936875"/>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60000"/>
              </a:spcBef>
              <a:buClrTx/>
              <a:buFont typeface="Arial" panose="020B0604020202020204" pitchFamily="34" charset="0"/>
              <a:buChar char="•"/>
            </a:pPr>
            <a:r>
              <a:rPr lang="en-GB" altLang="en-US" sz="2800" dirty="0">
                <a:solidFill>
                  <a:srgbClr val="333333"/>
                </a:solidFill>
                <a:effectLst/>
                <a:latin typeface="Arial" panose="020B0604020202020204" pitchFamily="34" charset="0"/>
                <a:cs typeface="Arial" panose="020B0604020202020204" pitchFamily="34" charset="0"/>
              </a:rPr>
              <a:t>Positioned near the back of the vehicle</a:t>
            </a:r>
          </a:p>
          <a:p>
            <a:pPr>
              <a:spcBef>
                <a:spcPct val="60000"/>
              </a:spcBef>
              <a:buClrTx/>
              <a:buFont typeface="Arial" panose="020B0604020202020204" pitchFamily="34" charset="0"/>
              <a:buChar char="•"/>
            </a:pPr>
            <a:r>
              <a:rPr lang="en-GB" altLang="en-US" sz="2800" dirty="0">
                <a:solidFill>
                  <a:srgbClr val="333333"/>
                </a:solidFill>
                <a:effectLst/>
                <a:latin typeface="Arial" panose="020B0604020202020204" pitchFamily="34" charset="0"/>
                <a:cs typeface="Arial" panose="020B0604020202020204" pitchFamily="34" charset="0"/>
              </a:rPr>
              <a:t>Vented to allow air to enter</a:t>
            </a:r>
          </a:p>
          <a:p>
            <a:pPr>
              <a:spcBef>
                <a:spcPct val="60000"/>
              </a:spcBef>
              <a:buClrTx/>
              <a:buFont typeface="Arial" panose="020B0604020202020204" pitchFamily="34" charset="0"/>
              <a:buChar char="•"/>
            </a:pPr>
            <a:r>
              <a:rPr lang="en-GB" altLang="en-US" sz="2800" dirty="0">
                <a:solidFill>
                  <a:srgbClr val="333333"/>
                </a:solidFill>
                <a:effectLst/>
                <a:latin typeface="Arial" panose="020B0604020202020204" pitchFamily="34" charset="0"/>
                <a:cs typeface="Arial" panose="020B0604020202020204" pitchFamily="34" charset="0"/>
              </a:rPr>
              <a:t>Float measures fuel content</a:t>
            </a:r>
          </a:p>
          <a:p>
            <a:pPr>
              <a:spcBef>
                <a:spcPct val="60000"/>
              </a:spcBef>
              <a:buClrTx/>
              <a:buFont typeface="Arial" panose="020B0604020202020204" pitchFamily="34" charset="0"/>
              <a:buChar char="•"/>
            </a:pPr>
            <a:r>
              <a:rPr lang="en-GB" altLang="en-US" sz="2800" dirty="0">
                <a:solidFill>
                  <a:srgbClr val="333333"/>
                </a:solidFill>
                <a:effectLst/>
                <a:latin typeface="Arial" panose="020B0604020202020204" pitchFamily="34" charset="0"/>
                <a:cs typeface="Arial" panose="020B0604020202020204" pitchFamily="34" charset="0"/>
              </a:rPr>
              <a:t>Baffles prevent fuel surge</a:t>
            </a:r>
          </a:p>
        </p:txBody>
      </p:sp>
      <p:sp>
        <p:nvSpPr>
          <p:cNvPr id="11268" name="Line 4"/>
          <p:cNvSpPr>
            <a:spLocks noChangeShapeType="1"/>
          </p:cNvSpPr>
          <p:nvPr/>
        </p:nvSpPr>
        <p:spPr bwMode="auto">
          <a:xfrm flipV="1">
            <a:off x="5832475" y="1819275"/>
            <a:ext cx="95250" cy="492125"/>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69" name="Line 5"/>
          <p:cNvSpPr>
            <a:spLocks noChangeShapeType="1"/>
          </p:cNvSpPr>
          <p:nvPr/>
        </p:nvSpPr>
        <p:spPr bwMode="auto">
          <a:xfrm flipV="1">
            <a:off x="5810250" y="1824038"/>
            <a:ext cx="103188" cy="484187"/>
          </a:xfrm>
          <a:prstGeom prst="line">
            <a:avLst/>
          </a:prstGeom>
          <a:noFill/>
          <a:ln w="12700">
            <a:solidFill>
              <a:srgbClr val="3333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0" name="Line 6"/>
          <p:cNvSpPr>
            <a:spLocks noChangeShapeType="1"/>
          </p:cNvSpPr>
          <p:nvPr/>
        </p:nvSpPr>
        <p:spPr bwMode="auto">
          <a:xfrm flipV="1">
            <a:off x="5838825" y="1820863"/>
            <a:ext cx="104775" cy="482600"/>
          </a:xfrm>
          <a:prstGeom prst="line">
            <a:avLst/>
          </a:prstGeom>
          <a:noFill/>
          <a:ln w="12700">
            <a:solidFill>
              <a:srgbClr val="3333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1" name="AutoShape 7"/>
          <p:cNvSpPr>
            <a:spLocks noChangeArrowheads="1"/>
          </p:cNvSpPr>
          <p:nvPr/>
        </p:nvSpPr>
        <p:spPr bwMode="auto">
          <a:xfrm>
            <a:off x="5884863" y="1773238"/>
            <a:ext cx="401637" cy="584200"/>
          </a:xfrm>
          <a:prstGeom prst="parallelogram">
            <a:avLst>
              <a:gd name="adj" fmla="val 24995"/>
            </a:avLst>
          </a:prstGeom>
          <a:solidFill>
            <a:srgbClr val="FF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2" name="Oval 8"/>
          <p:cNvSpPr>
            <a:spLocks noChangeArrowheads="1"/>
          </p:cNvSpPr>
          <p:nvPr/>
        </p:nvSpPr>
        <p:spPr bwMode="auto">
          <a:xfrm>
            <a:off x="5984875" y="1720850"/>
            <a:ext cx="301625" cy="109538"/>
          </a:xfrm>
          <a:prstGeom prst="ellipse">
            <a:avLst/>
          </a:prstGeom>
          <a:solidFill>
            <a:srgbClr val="FFFFFF"/>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3" name="AutoShape 9"/>
          <p:cNvSpPr>
            <a:spLocks noChangeArrowheads="1"/>
          </p:cNvSpPr>
          <p:nvPr/>
        </p:nvSpPr>
        <p:spPr bwMode="auto">
          <a:xfrm>
            <a:off x="3217863" y="2247900"/>
            <a:ext cx="3311525" cy="901700"/>
          </a:xfrm>
          <a:prstGeom prst="roundRect">
            <a:avLst>
              <a:gd name="adj" fmla="val 12495"/>
            </a:avLst>
          </a:prstGeom>
          <a:solidFill>
            <a:srgbClr val="FFFFFF"/>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1279" name="Group 15"/>
          <p:cNvGrpSpPr>
            <a:grpSpLocks/>
          </p:cNvGrpSpPr>
          <p:nvPr/>
        </p:nvGrpSpPr>
        <p:grpSpPr bwMode="auto">
          <a:xfrm>
            <a:off x="3225800" y="2830513"/>
            <a:ext cx="3295650" cy="315912"/>
            <a:chOff x="552" y="2736"/>
            <a:chExt cx="3180" cy="288"/>
          </a:xfrm>
        </p:grpSpPr>
        <p:sp>
          <p:nvSpPr>
            <p:cNvPr id="11274" name="Rectangle 10"/>
            <p:cNvSpPr>
              <a:spLocks noChangeArrowheads="1"/>
            </p:cNvSpPr>
            <p:nvPr/>
          </p:nvSpPr>
          <p:spPr bwMode="auto">
            <a:xfrm>
              <a:off x="636" y="2736"/>
              <a:ext cx="3018" cy="288"/>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5" name="Oval 11"/>
            <p:cNvSpPr>
              <a:spLocks noChangeArrowheads="1"/>
            </p:cNvSpPr>
            <p:nvPr/>
          </p:nvSpPr>
          <p:spPr bwMode="auto">
            <a:xfrm>
              <a:off x="552" y="2856"/>
              <a:ext cx="180" cy="168"/>
            </a:xfrm>
            <a:prstGeom prst="ellipse">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6" name="Oval 12"/>
            <p:cNvSpPr>
              <a:spLocks noChangeArrowheads="1"/>
            </p:cNvSpPr>
            <p:nvPr/>
          </p:nvSpPr>
          <p:spPr bwMode="auto">
            <a:xfrm>
              <a:off x="3552" y="2856"/>
              <a:ext cx="180" cy="168"/>
            </a:xfrm>
            <a:prstGeom prst="ellipse">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7" name="Rectangle 13"/>
            <p:cNvSpPr>
              <a:spLocks noChangeArrowheads="1"/>
            </p:cNvSpPr>
            <p:nvPr/>
          </p:nvSpPr>
          <p:spPr bwMode="auto">
            <a:xfrm>
              <a:off x="3600" y="2736"/>
              <a:ext cx="126" cy="198"/>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78" name="Rectangle 14"/>
            <p:cNvSpPr>
              <a:spLocks noChangeArrowheads="1"/>
            </p:cNvSpPr>
            <p:nvPr/>
          </p:nvSpPr>
          <p:spPr bwMode="auto">
            <a:xfrm>
              <a:off x="558" y="2736"/>
              <a:ext cx="126" cy="198"/>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1280" name="Line 16"/>
          <p:cNvSpPr>
            <a:spLocks noChangeShapeType="1"/>
          </p:cNvSpPr>
          <p:nvPr/>
        </p:nvSpPr>
        <p:spPr bwMode="auto">
          <a:xfrm flipV="1">
            <a:off x="4270375" y="2489200"/>
            <a:ext cx="0" cy="663575"/>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81" name="Line 17"/>
          <p:cNvSpPr>
            <a:spLocks noChangeShapeType="1"/>
          </p:cNvSpPr>
          <p:nvPr/>
        </p:nvSpPr>
        <p:spPr bwMode="auto">
          <a:xfrm flipV="1">
            <a:off x="4916488" y="2498725"/>
            <a:ext cx="0" cy="663575"/>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82" name="Line 18"/>
          <p:cNvSpPr>
            <a:spLocks noChangeShapeType="1"/>
          </p:cNvSpPr>
          <p:nvPr/>
        </p:nvSpPr>
        <p:spPr bwMode="auto">
          <a:xfrm flipV="1">
            <a:off x="5564188" y="2490788"/>
            <a:ext cx="0" cy="663575"/>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83" name="Line 19"/>
          <p:cNvSpPr>
            <a:spLocks noChangeShapeType="1"/>
          </p:cNvSpPr>
          <p:nvPr/>
        </p:nvSpPr>
        <p:spPr bwMode="auto">
          <a:xfrm flipV="1">
            <a:off x="6210300" y="2492375"/>
            <a:ext cx="0" cy="663575"/>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84" name="Line 20"/>
          <p:cNvSpPr>
            <a:spLocks noChangeShapeType="1"/>
          </p:cNvSpPr>
          <p:nvPr/>
        </p:nvSpPr>
        <p:spPr bwMode="auto">
          <a:xfrm flipV="1">
            <a:off x="4594225" y="2241550"/>
            <a:ext cx="0" cy="663575"/>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85" name="Line 21"/>
          <p:cNvSpPr>
            <a:spLocks noChangeShapeType="1"/>
          </p:cNvSpPr>
          <p:nvPr/>
        </p:nvSpPr>
        <p:spPr bwMode="auto">
          <a:xfrm flipH="1" flipV="1">
            <a:off x="5287963" y="2246313"/>
            <a:ext cx="1587" cy="65246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86" name="Line 22"/>
          <p:cNvSpPr>
            <a:spLocks noChangeShapeType="1"/>
          </p:cNvSpPr>
          <p:nvPr/>
        </p:nvSpPr>
        <p:spPr bwMode="auto">
          <a:xfrm flipV="1">
            <a:off x="5986463" y="2246313"/>
            <a:ext cx="0" cy="646112"/>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87" name="AutoShape 23"/>
          <p:cNvSpPr>
            <a:spLocks noChangeArrowheads="1"/>
          </p:cNvSpPr>
          <p:nvPr/>
        </p:nvSpPr>
        <p:spPr bwMode="auto">
          <a:xfrm>
            <a:off x="3222625" y="2252663"/>
            <a:ext cx="3302000" cy="892175"/>
          </a:xfrm>
          <a:prstGeom prst="roundRect">
            <a:avLst>
              <a:gd name="adj" fmla="val 12495"/>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1291" name="Group 27"/>
          <p:cNvGrpSpPr>
            <a:grpSpLocks/>
          </p:cNvGrpSpPr>
          <p:nvPr/>
        </p:nvGrpSpPr>
        <p:grpSpPr bwMode="auto">
          <a:xfrm>
            <a:off x="3224213" y="2419350"/>
            <a:ext cx="923925" cy="506413"/>
            <a:chOff x="550" y="2362"/>
            <a:chExt cx="892" cy="460"/>
          </a:xfrm>
        </p:grpSpPr>
        <p:sp>
          <p:nvSpPr>
            <p:cNvPr id="11288" name="Line 24"/>
            <p:cNvSpPr>
              <a:spLocks noChangeShapeType="1"/>
            </p:cNvSpPr>
            <p:nvPr/>
          </p:nvSpPr>
          <p:spPr bwMode="auto">
            <a:xfrm>
              <a:off x="608" y="2438"/>
              <a:ext cx="740" cy="194"/>
            </a:xfrm>
            <a:prstGeom prst="line">
              <a:avLst/>
            </a:prstGeom>
            <a:noFill/>
            <a:ln w="25400">
              <a:solidFill>
                <a:srgbClr val="EF91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89" name="Oval 25"/>
            <p:cNvSpPr>
              <a:spLocks noChangeArrowheads="1"/>
            </p:cNvSpPr>
            <p:nvPr/>
          </p:nvSpPr>
          <p:spPr bwMode="auto">
            <a:xfrm>
              <a:off x="1246" y="2638"/>
              <a:ext cx="196" cy="184"/>
            </a:xfrm>
            <a:prstGeom prst="ellipse">
              <a:avLst/>
            </a:prstGeom>
            <a:solidFill>
              <a:srgbClr val="EF9100"/>
            </a:solidFill>
            <a:ln w="12700">
              <a:solidFill>
                <a:srgbClr val="EF91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90" name="Rectangle 26"/>
            <p:cNvSpPr>
              <a:spLocks noChangeArrowheads="1"/>
            </p:cNvSpPr>
            <p:nvPr/>
          </p:nvSpPr>
          <p:spPr bwMode="auto">
            <a:xfrm>
              <a:off x="550" y="2362"/>
              <a:ext cx="124" cy="232"/>
            </a:xfrm>
            <a:prstGeom prst="rect">
              <a:avLst/>
            </a:prstGeom>
            <a:solidFill>
              <a:srgbClr val="EF9100"/>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1297" name="Group 33"/>
          <p:cNvGrpSpPr>
            <a:grpSpLocks/>
          </p:cNvGrpSpPr>
          <p:nvPr/>
        </p:nvGrpSpPr>
        <p:grpSpPr bwMode="auto">
          <a:xfrm>
            <a:off x="3068638" y="2603500"/>
            <a:ext cx="836612" cy="488950"/>
            <a:chOff x="400" y="2529"/>
            <a:chExt cx="807" cy="445"/>
          </a:xfrm>
        </p:grpSpPr>
        <p:sp>
          <p:nvSpPr>
            <p:cNvPr id="11292" name="Line 28"/>
            <p:cNvSpPr>
              <a:spLocks noChangeShapeType="1"/>
            </p:cNvSpPr>
            <p:nvPr/>
          </p:nvSpPr>
          <p:spPr bwMode="auto">
            <a:xfrm>
              <a:off x="733" y="2529"/>
              <a:ext cx="53"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93" name="Rectangle 29"/>
            <p:cNvSpPr>
              <a:spLocks noChangeArrowheads="1"/>
            </p:cNvSpPr>
            <p:nvPr/>
          </p:nvSpPr>
          <p:spPr bwMode="auto">
            <a:xfrm>
              <a:off x="400" y="2530"/>
              <a:ext cx="376" cy="28"/>
            </a:xfrm>
            <a:prstGeom prst="rect">
              <a:avLst/>
            </a:prstGeom>
            <a:solidFill>
              <a:srgbClr val="FF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94" name="Line 30"/>
            <p:cNvSpPr>
              <a:spLocks noChangeShapeType="1"/>
            </p:cNvSpPr>
            <p:nvPr/>
          </p:nvSpPr>
          <p:spPr bwMode="auto">
            <a:xfrm>
              <a:off x="778" y="2562"/>
              <a:ext cx="412" cy="41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95" name="Line 31"/>
            <p:cNvSpPr>
              <a:spLocks noChangeShapeType="1"/>
            </p:cNvSpPr>
            <p:nvPr/>
          </p:nvSpPr>
          <p:spPr bwMode="auto">
            <a:xfrm>
              <a:off x="795" y="2532"/>
              <a:ext cx="412" cy="41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96" name="Line 32"/>
            <p:cNvSpPr>
              <a:spLocks noChangeShapeType="1"/>
            </p:cNvSpPr>
            <p:nvPr/>
          </p:nvSpPr>
          <p:spPr bwMode="auto">
            <a:xfrm>
              <a:off x="777" y="2541"/>
              <a:ext cx="0" cy="5"/>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1299" name="Line 35"/>
          <p:cNvSpPr>
            <a:spLocks noChangeShapeType="1"/>
          </p:cNvSpPr>
          <p:nvPr/>
        </p:nvSpPr>
        <p:spPr bwMode="auto">
          <a:xfrm>
            <a:off x="5842000" y="2239963"/>
            <a:ext cx="0" cy="387350"/>
          </a:xfrm>
          <a:prstGeom prst="line">
            <a:avLst/>
          </a:prstGeom>
          <a:noFill/>
          <a:ln w="38100" cmpd="dbl">
            <a:solidFill>
              <a:srgbClr val="3333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300" name="Line 36"/>
          <p:cNvSpPr>
            <a:spLocks noChangeShapeType="1"/>
          </p:cNvSpPr>
          <p:nvPr/>
        </p:nvSpPr>
        <p:spPr bwMode="auto">
          <a:xfrm>
            <a:off x="5842000" y="2232025"/>
            <a:ext cx="0" cy="44450"/>
          </a:xfrm>
          <a:prstGeom prst="line">
            <a:avLst/>
          </a:prstGeom>
          <a:noFill/>
          <a:ln w="127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mc:AlternateContent xmlns:mc="http://schemas.openxmlformats.org/markup-compatibility/2006" xmlns:p14="http://schemas.microsoft.com/office/powerpoint/2010/main">
    <mc:Choice Requires="p14">
      <p:transition p14:dur="0" advTm="16816"/>
    </mc:Choice>
    <mc:Fallback xmlns="">
      <p:transition advTm="16816"/>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Fuel pipes</a:t>
            </a:r>
          </a:p>
        </p:txBody>
      </p:sp>
      <p:sp>
        <p:nvSpPr>
          <p:cNvPr id="12291" name="Rectangle 3"/>
          <p:cNvSpPr>
            <a:spLocks noGrp="1" noChangeArrowheads="1"/>
          </p:cNvSpPr>
          <p:nvPr>
            <p:ph type="body" idx="1"/>
          </p:nvPr>
        </p:nvSpPr>
        <p:spPr>
          <a:xfrm>
            <a:off x="1009511" y="1735931"/>
            <a:ext cx="8420100" cy="3386138"/>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200000"/>
              </a:spcBef>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Usually made from plastic on modern vehicles.</a:t>
            </a:r>
          </a:p>
          <a:p>
            <a:pPr>
              <a:spcBef>
                <a:spcPct val="200000"/>
              </a:spcBef>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Older vehicles with steel pipes are connected to the engine by a flexible section.</a:t>
            </a:r>
          </a:p>
        </p:txBody>
      </p:sp>
    </p:spTree>
  </p:cSld>
  <p:clrMapOvr>
    <a:masterClrMapping/>
  </p:clrMapOvr>
  <mc:AlternateContent xmlns:mc="http://schemas.openxmlformats.org/markup-compatibility/2006" xmlns:p14="http://schemas.microsoft.com/office/powerpoint/2010/main">
    <mc:Choice Requires="p14">
      <p:transition p14:dur="0" advTm="10320"/>
    </mc:Choice>
    <mc:Fallback xmlns="">
      <p:transition advTm="1032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The fuel pump</a:t>
            </a:r>
          </a:p>
        </p:txBody>
      </p:sp>
      <p:sp>
        <p:nvSpPr>
          <p:cNvPr id="13315" name="Rectangle 3"/>
          <p:cNvSpPr>
            <a:spLocks noGrp="1" noChangeArrowheads="1"/>
          </p:cNvSpPr>
          <p:nvPr>
            <p:ph type="body" idx="1"/>
          </p:nvPr>
        </p:nvSpPr>
        <p:spPr>
          <a:xfrm>
            <a:off x="1238224" y="1745752"/>
            <a:ext cx="8420100" cy="4467225"/>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buClrTx/>
              <a:buNone/>
            </a:pPr>
            <a:r>
              <a:rPr lang="en-GB" altLang="en-US" b="1" dirty="0" smtClean="0">
                <a:solidFill>
                  <a:srgbClr val="333333"/>
                </a:solidFill>
                <a:effectLst/>
                <a:latin typeface="Arial" panose="020B0604020202020204" pitchFamily="34" charset="0"/>
                <a:cs typeface="Arial" panose="020B0604020202020204" pitchFamily="34" charset="0"/>
              </a:rPr>
              <a:t>Types:</a:t>
            </a:r>
          </a:p>
          <a:p>
            <a:pPr>
              <a:buClrTx/>
              <a:buFont typeface="Arial" panose="020B0604020202020204" pitchFamily="34" charset="0"/>
              <a:buChar char="•"/>
            </a:pPr>
            <a:r>
              <a:rPr lang="en-GB" altLang="en-US" dirty="0" smtClean="0">
                <a:solidFill>
                  <a:srgbClr val="333333"/>
                </a:solidFill>
                <a:effectLst/>
                <a:latin typeface="Arial" panose="020B0604020202020204" pitchFamily="34" charset="0"/>
                <a:cs typeface="Arial" panose="020B0604020202020204" pitchFamily="34" charset="0"/>
              </a:rPr>
              <a:t>Mechanical</a:t>
            </a:r>
            <a:endParaRPr lang="en-GB" altLang="en-US" dirty="0">
              <a:solidFill>
                <a:srgbClr val="333333"/>
              </a:solidFill>
              <a:effectLst/>
              <a:latin typeface="Arial" panose="020B0604020202020204" pitchFamily="34" charset="0"/>
              <a:cs typeface="Arial" panose="020B0604020202020204" pitchFamily="34" charset="0"/>
            </a:endParaRPr>
          </a:p>
          <a:p>
            <a:pPr>
              <a:spcBef>
                <a:spcPct val="150000"/>
              </a:spcBef>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Electrical diaphragm</a:t>
            </a:r>
          </a:p>
          <a:p>
            <a:pPr>
              <a:spcBef>
                <a:spcPct val="150000"/>
              </a:spcBef>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Electrical rotary</a:t>
            </a:r>
          </a:p>
        </p:txBody>
      </p:sp>
    </p:spTree>
  </p:cSld>
  <p:clrMapOvr>
    <a:masterClrMapping/>
  </p:clrMapOvr>
  <mc:AlternateContent xmlns:mc="http://schemas.openxmlformats.org/markup-compatibility/2006" xmlns:p14="http://schemas.microsoft.com/office/powerpoint/2010/main">
    <mc:Choice Requires="p14">
      <p:transition p14:dur="0" advTm="9936"/>
    </mc:Choice>
    <mc:Fallback xmlns="">
      <p:transition advTm="9936"/>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66700" y="0"/>
            <a:ext cx="8420100" cy="11430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The carburettor</a:t>
            </a:r>
          </a:p>
        </p:txBody>
      </p:sp>
      <p:sp>
        <p:nvSpPr>
          <p:cNvPr id="14339" name="Rectangle 3"/>
          <p:cNvSpPr>
            <a:spLocks noGrp="1" noChangeArrowheads="1"/>
          </p:cNvSpPr>
          <p:nvPr>
            <p:ph type="body" idx="1"/>
          </p:nvPr>
        </p:nvSpPr>
        <p:spPr>
          <a:xfrm>
            <a:off x="762000" y="1130300"/>
            <a:ext cx="8420100" cy="5103813"/>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buFont typeface="Monotype Sorts" pitchFamily="2" charset="2"/>
              <a:buNone/>
            </a:pPr>
            <a:r>
              <a:rPr lang="en-GB" altLang="en-US" sz="2800" b="1" dirty="0">
                <a:solidFill>
                  <a:srgbClr val="333333"/>
                </a:solidFill>
                <a:effectLst/>
                <a:latin typeface="Arial" panose="020B0604020202020204" pitchFamily="34" charset="0"/>
                <a:cs typeface="Arial" panose="020B0604020202020204" pitchFamily="34" charset="0"/>
              </a:rPr>
              <a:t>Purpose:</a:t>
            </a:r>
            <a:r>
              <a:rPr lang="en-GB" altLang="en-US" sz="2800" dirty="0">
                <a:solidFill>
                  <a:srgbClr val="333333"/>
                </a:solidFill>
                <a:effectLst/>
                <a:latin typeface="Arial" panose="020B0604020202020204" pitchFamily="34" charset="0"/>
                <a:cs typeface="Arial" panose="020B0604020202020204" pitchFamily="34" charset="0"/>
              </a:rPr>
              <a:t> to mix air and fuel in correct proportions</a:t>
            </a:r>
            <a:r>
              <a:rPr lang="en-GB" altLang="en-US" sz="2800" dirty="0" smtClean="0">
                <a:solidFill>
                  <a:srgbClr val="333333"/>
                </a:solidFill>
                <a:effectLst/>
                <a:latin typeface="Arial" panose="020B0604020202020204" pitchFamily="34" charset="0"/>
                <a:cs typeface="Arial" panose="020B0604020202020204" pitchFamily="34" charset="0"/>
              </a:rPr>
              <a:t>.</a:t>
            </a:r>
            <a:endParaRPr lang="en-GB" altLang="en-US" sz="2800" dirty="0">
              <a:solidFill>
                <a:srgbClr val="333333"/>
              </a:solidFill>
              <a:effectLst/>
              <a:latin typeface="Arial" panose="020B0604020202020204" pitchFamily="34" charset="0"/>
              <a:cs typeface="Arial" panose="020B0604020202020204" pitchFamily="34" charset="0"/>
            </a:endParaRPr>
          </a:p>
        </p:txBody>
      </p:sp>
      <p:pic>
        <p:nvPicPr>
          <p:cNvPr id="14341" name="Picture 5" descr="A:\PIC00008.JPG"/>
          <p:cNvPicPr>
            <a:picLocks noChangeAspect="1" noChangeArrowheads="1"/>
          </p:cNvPicPr>
          <p:nvPr/>
        </p:nvPicPr>
        <p:blipFill>
          <a:blip r:embed="rId2">
            <a:extLst>
              <a:ext uri="{28A0092B-C50C-407E-A947-70E740481C1C}">
                <a14:useLocalDpi xmlns:a14="http://schemas.microsoft.com/office/drawing/2010/main" val="0"/>
              </a:ext>
            </a:extLst>
          </a:blip>
          <a:srcRect l="11130" r="26360" b="16406"/>
          <a:stretch>
            <a:fillRect/>
          </a:stretch>
        </p:blipFill>
        <p:spPr bwMode="auto">
          <a:xfrm>
            <a:off x="5116512" y="2545557"/>
            <a:ext cx="4065588" cy="400050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A:\PIC00007.JPG"/>
          <p:cNvPicPr>
            <a:picLocks noChangeAspect="1" noChangeArrowheads="1"/>
          </p:cNvPicPr>
          <p:nvPr/>
        </p:nvPicPr>
        <p:blipFill>
          <a:blip r:embed="rId3">
            <a:extLst>
              <a:ext uri="{28A0092B-C50C-407E-A947-70E740481C1C}">
                <a14:useLocalDpi xmlns:a14="http://schemas.microsoft.com/office/drawing/2010/main" val="0"/>
              </a:ext>
            </a:extLst>
          </a:blip>
          <a:srcRect l="15816" r="19038" b="17969"/>
          <a:stretch>
            <a:fillRect/>
          </a:stretch>
        </p:blipFill>
        <p:spPr bwMode="auto">
          <a:xfrm>
            <a:off x="715963" y="2545557"/>
            <a:ext cx="4237037" cy="4000500"/>
          </a:xfrm>
          <a:prstGeom prst="rect">
            <a:avLst/>
          </a:prstGeom>
          <a:noFill/>
          <a:extLst>
            <a:ext uri="{909E8E84-426E-40DD-AFC4-6F175D3DCCD1}">
              <a14:hiddenFill xmlns:a14="http://schemas.microsoft.com/office/drawing/2010/main">
                <a:solidFill>
                  <a:srgbClr val="FFFFFF"/>
                </a:solidFill>
              </a14:hiddenFill>
            </a:ext>
          </a:extLst>
        </p:spPr>
      </p:pic>
      <p:sp>
        <p:nvSpPr>
          <p:cNvPr id="14344" name="Text Box 8"/>
          <p:cNvSpPr txBox="1">
            <a:spLocks noChangeArrowheads="1"/>
          </p:cNvSpPr>
          <p:nvPr/>
        </p:nvSpPr>
        <p:spPr bwMode="auto">
          <a:xfrm>
            <a:off x="1920081" y="2044700"/>
            <a:ext cx="1828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solidFill>
                  <a:srgbClr val="333333"/>
                </a:solidFill>
                <a:latin typeface="Arial" panose="020B0604020202020204" pitchFamily="34" charset="0"/>
                <a:cs typeface="Arial" panose="020B0604020202020204" pitchFamily="34" charset="0"/>
              </a:rPr>
              <a:t>Fixed choke</a:t>
            </a:r>
            <a:endParaRPr lang="en-GB" altLang="en-US" sz="2000" dirty="0">
              <a:solidFill>
                <a:srgbClr val="333333"/>
              </a:solidFill>
              <a:latin typeface="Arial" panose="020B0604020202020204" pitchFamily="34" charset="0"/>
              <a:cs typeface="Arial" panose="020B0604020202020204" pitchFamily="34" charset="0"/>
            </a:endParaRPr>
          </a:p>
        </p:txBody>
      </p:sp>
      <p:sp>
        <p:nvSpPr>
          <p:cNvPr id="14345" name="Text Box 9"/>
          <p:cNvSpPr txBox="1">
            <a:spLocks noChangeArrowheads="1"/>
          </p:cNvSpPr>
          <p:nvPr/>
        </p:nvSpPr>
        <p:spPr bwMode="auto">
          <a:xfrm>
            <a:off x="5968448" y="2101057"/>
            <a:ext cx="2552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solidFill>
                  <a:srgbClr val="333333"/>
                </a:solidFill>
                <a:latin typeface="Arial" panose="020B0604020202020204" pitchFamily="34" charset="0"/>
                <a:cs typeface="Arial" panose="020B0604020202020204" pitchFamily="34" charset="0"/>
              </a:rPr>
              <a:t>Variable choke</a:t>
            </a:r>
            <a:endParaRPr lang="en-GB" altLang="en-US" sz="2000" dirty="0">
              <a:solidFill>
                <a:srgbClr val="333333"/>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advTm="11744"/>
    </mc:Choice>
    <mc:Fallback xmlns="">
      <p:transition advTm="11744"/>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4345"/>
                                        </p:tgtEl>
                                        <p:attrNameLst>
                                          <p:attrName>style.visibility</p:attrName>
                                        </p:attrNameLst>
                                      </p:cBhvr>
                                      <p:to>
                                        <p:strVal val="visible"/>
                                      </p:to>
                                    </p:set>
                                    <p:anim calcmode="lin" valueType="num">
                                      <p:cBhvr additive="base">
                                        <p:cTn id="7" dur="500" fill="hold"/>
                                        <p:tgtEl>
                                          <p:spTgt spid="14345"/>
                                        </p:tgtEl>
                                        <p:attrNameLst>
                                          <p:attrName>ppt_x</p:attrName>
                                        </p:attrNameLst>
                                      </p:cBhvr>
                                      <p:tavLst>
                                        <p:tav tm="0">
                                          <p:val>
                                            <p:strVal val="1+#ppt_w/2"/>
                                          </p:val>
                                        </p:tav>
                                        <p:tav tm="100000">
                                          <p:val>
                                            <p:strVal val="#ppt_x"/>
                                          </p:val>
                                        </p:tav>
                                      </p:tavLst>
                                    </p:anim>
                                    <p:anim calcmode="lin" valueType="num">
                                      <p:cBhvr additive="base">
                                        <p:cTn id="8" dur="500" fill="hold"/>
                                        <p:tgtEl>
                                          <p:spTgt spid="1434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nodeType="clickEffect">
                                  <p:stCondLst>
                                    <p:cond delay="0"/>
                                  </p:stCondLst>
                                  <p:childTnLst>
                                    <p:set>
                                      <p:cBhvr>
                                        <p:cTn id="12" dur="1" fill="hold">
                                          <p:stCondLst>
                                            <p:cond delay="0"/>
                                          </p:stCondLst>
                                        </p:cTn>
                                        <p:tgtEl>
                                          <p:spTgt spid="14341"/>
                                        </p:tgtEl>
                                        <p:attrNameLst>
                                          <p:attrName>style.visibility</p:attrName>
                                        </p:attrNameLst>
                                      </p:cBhvr>
                                      <p:to>
                                        <p:strVal val="visible"/>
                                      </p:to>
                                    </p:set>
                                    <p:animEffect transition="in" filter="dissolve">
                                      <p:cBhvr>
                                        <p:cTn id="13" dur="500"/>
                                        <p:tgtEl>
                                          <p:spTgt spid="143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5"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sz="4000" dirty="0">
                <a:solidFill>
                  <a:srgbClr val="333333"/>
                </a:solidFill>
                <a:effectLst/>
                <a:latin typeface="Arial" panose="020B0604020202020204" pitchFamily="34" charset="0"/>
                <a:cs typeface="Arial" panose="020B0604020202020204" pitchFamily="34" charset="0"/>
              </a:rPr>
              <a:t>Inside the carburettor</a:t>
            </a:r>
          </a:p>
        </p:txBody>
      </p:sp>
      <p:sp>
        <p:nvSpPr>
          <p:cNvPr id="33795" name="Rectangle 3"/>
          <p:cNvSpPr>
            <a:spLocks noGrp="1" noChangeArrowheads="1"/>
          </p:cNvSpPr>
          <p:nvPr>
            <p:ph type="body" idx="1"/>
          </p:nvPr>
        </p:nvSpPr>
        <p:spPr>
          <a:xfrm>
            <a:off x="1018382" y="1828799"/>
            <a:ext cx="3235325" cy="4114800"/>
          </a:xfrm>
        </p:spPr>
        <p:txBody>
          <a:bodyPr/>
          <a:lstStyle/>
          <a:p>
            <a:pPr>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1	  Air intake</a:t>
            </a:r>
          </a:p>
          <a:p>
            <a:pPr>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2   Fuel intake</a:t>
            </a:r>
          </a:p>
          <a:p>
            <a:pPr>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3	  </a:t>
            </a:r>
            <a:r>
              <a:rPr lang="en-GB" altLang="en-US" dirty="0" err="1">
                <a:solidFill>
                  <a:srgbClr val="333333"/>
                </a:solidFill>
                <a:effectLst/>
                <a:latin typeface="Arial" panose="020B0604020202020204" pitchFamily="34" charset="0"/>
                <a:cs typeface="Arial" panose="020B0604020202020204" pitchFamily="34" charset="0"/>
              </a:rPr>
              <a:t>Venturi</a:t>
            </a:r>
            <a:endParaRPr lang="en-GB" altLang="en-US" dirty="0">
              <a:solidFill>
                <a:srgbClr val="333333"/>
              </a:solidFill>
              <a:effectLst/>
              <a:latin typeface="Arial" panose="020B0604020202020204" pitchFamily="34" charset="0"/>
              <a:cs typeface="Arial" panose="020B0604020202020204" pitchFamily="34" charset="0"/>
            </a:endParaRPr>
          </a:p>
          <a:p>
            <a:pPr>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4	  Float</a:t>
            </a:r>
          </a:p>
          <a:p>
            <a:pPr>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5   Needle valve</a:t>
            </a:r>
          </a:p>
          <a:p>
            <a:pPr>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6	  Choke</a:t>
            </a:r>
          </a:p>
          <a:p>
            <a:pPr>
              <a:buFont typeface="Monotype Sorts" pitchFamily="2" charset="2"/>
              <a:buNone/>
            </a:pPr>
            <a:r>
              <a:rPr lang="en-GB" altLang="en-US" dirty="0">
                <a:solidFill>
                  <a:srgbClr val="333333"/>
                </a:solidFill>
                <a:effectLst/>
                <a:latin typeface="Arial" panose="020B0604020202020204" pitchFamily="34" charset="0"/>
                <a:cs typeface="Arial" panose="020B0604020202020204" pitchFamily="34" charset="0"/>
              </a:rPr>
              <a:t>7	  Throttle</a:t>
            </a:r>
          </a:p>
        </p:txBody>
      </p:sp>
      <p:grpSp>
        <p:nvGrpSpPr>
          <p:cNvPr id="33891" name="Group 99"/>
          <p:cNvGrpSpPr>
            <a:grpSpLocks/>
          </p:cNvGrpSpPr>
          <p:nvPr/>
        </p:nvGrpSpPr>
        <p:grpSpPr bwMode="auto">
          <a:xfrm>
            <a:off x="5099050" y="1828800"/>
            <a:ext cx="3414713" cy="3919538"/>
            <a:chOff x="3212" y="1152"/>
            <a:chExt cx="2151" cy="2469"/>
          </a:xfrm>
        </p:grpSpPr>
        <p:sp>
          <p:nvSpPr>
            <p:cNvPr id="33868" name="Rectangle 76"/>
            <p:cNvSpPr>
              <a:spLocks noChangeArrowheads="1"/>
            </p:cNvSpPr>
            <p:nvPr/>
          </p:nvSpPr>
          <p:spPr bwMode="auto">
            <a:xfrm>
              <a:off x="4319" y="1906"/>
              <a:ext cx="1044" cy="1044"/>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7" name="Rectangle 75"/>
            <p:cNvSpPr>
              <a:spLocks noChangeArrowheads="1"/>
            </p:cNvSpPr>
            <p:nvPr/>
          </p:nvSpPr>
          <p:spPr bwMode="auto">
            <a:xfrm>
              <a:off x="3322" y="1544"/>
              <a:ext cx="1044" cy="2022"/>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796" name="Rectangle 4"/>
            <p:cNvSpPr>
              <a:spLocks noChangeArrowheads="1"/>
            </p:cNvSpPr>
            <p:nvPr/>
          </p:nvSpPr>
          <p:spPr bwMode="auto">
            <a:xfrm>
              <a:off x="3377" y="1544"/>
              <a:ext cx="867" cy="2022"/>
            </a:xfrm>
            <a:prstGeom prst="rect">
              <a:avLst/>
            </a:prstGeom>
            <a:solidFill>
              <a:srgbClr val="FDE3BA"/>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798" name="Arc 6"/>
            <p:cNvSpPr>
              <a:spLocks/>
            </p:cNvSpPr>
            <p:nvPr/>
          </p:nvSpPr>
          <p:spPr bwMode="auto">
            <a:xfrm>
              <a:off x="3376" y="2109"/>
              <a:ext cx="220" cy="248"/>
            </a:xfrm>
            <a:custGeom>
              <a:avLst/>
              <a:gdLst>
                <a:gd name="G0" fmla="+- 0 0 0"/>
                <a:gd name="G1" fmla="+- 21600 0 0"/>
                <a:gd name="G2" fmla="+- 21600 0 0"/>
                <a:gd name="T0" fmla="*/ 0 w 21600"/>
                <a:gd name="T1" fmla="*/ 0 h 21865"/>
                <a:gd name="T2" fmla="*/ 21598 w 21600"/>
                <a:gd name="T3" fmla="*/ 21865 h 21865"/>
                <a:gd name="T4" fmla="*/ 0 w 21600"/>
                <a:gd name="T5" fmla="*/ 21600 h 21865"/>
              </a:gdLst>
              <a:ahLst/>
              <a:cxnLst>
                <a:cxn ang="0">
                  <a:pos x="T0" y="T1"/>
                </a:cxn>
                <a:cxn ang="0">
                  <a:pos x="T2" y="T3"/>
                </a:cxn>
                <a:cxn ang="0">
                  <a:pos x="T4" y="T5"/>
                </a:cxn>
              </a:cxnLst>
              <a:rect l="0" t="0" r="r" b="b"/>
              <a:pathLst>
                <a:path w="21600" h="21865" fill="none" extrusionOk="0">
                  <a:moveTo>
                    <a:pt x="-1" y="0"/>
                  </a:moveTo>
                  <a:cubicBezTo>
                    <a:pt x="11929" y="0"/>
                    <a:pt x="21600" y="9670"/>
                    <a:pt x="21600" y="21600"/>
                  </a:cubicBezTo>
                  <a:cubicBezTo>
                    <a:pt x="21600" y="21688"/>
                    <a:pt x="21599" y="21776"/>
                    <a:pt x="21598" y="21865"/>
                  </a:cubicBezTo>
                </a:path>
                <a:path w="21600" h="21865" stroke="0" extrusionOk="0">
                  <a:moveTo>
                    <a:pt x="-1" y="0"/>
                  </a:moveTo>
                  <a:cubicBezTo>
                    <a:pt x="11929" y="0"/>
                    <a:pt x="21600" y="9670"/>
                    <a:pt x="21600" y="21600"/>
                  </a:cubicBezTo>
                  <a:cubicBezTo>
                    <a:pt x="21600" y="21688"/>
                    <a:pt x="21599" y="21776"/>
                    <a:pt x="21598" y="21865"/>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799" name="Arc 7"/>
            <p:cNvSpPr>
              <a:spLocks/>
            </p:cNvSpPr>
            <p:nvPr/>
          </p:nvSpPr>
          <p:spPr bwMode="auto">
            <a:xfrm flipV="1">
              <a:off x="3380" y="2304"/>
              <a:ext cx="213" cy="800"/>
            </a:xfrm>
            <a:custGeom>
              <a:avLst/>
              <a:gdLst>
                <a:gd name="G0" fmla="+- 0 0 0"/>
                <a:gd name="G1" fmla="+- 21600 0 0"/>
                <a:gd name="G2" fmla="+- 21600 0 0"/>
                <a:gd name="T0" fmla="*/ 0 w 21598"/>
                <a:gd name="T1" fmla="*/ 0 h 21600"/>
                <a:gd name="T2" fmla="*/ 21598 w 21598"/>
                <a:gd name="T3" fmla="*/ 21294 h 21600"/>
                <a:gd name="T4" fmla="*/ 0 w 21598"/>
                <a:gd name="T5" fmla="*/ 21600 h 21600"/>
              </a:gdLst>
              <a:ahLst/>
              <a:cxnLst>
                <a:cxn ang="0">
                  <a:pos x="T0" y="T1"/>
                </a:cxn>
                <a:cxn ang="0">
                  <a:pos x="T2" y="T3"/>
                </a:cxn>
                <a:cxn ang="0">
                  <a:pos x="T4" y="T5"/>
                </a:cxn>
              </a:cxnLst>
              <a:rect l="0" t="0" r="r" b="b"/>
              <a:pathLst>
                <a:path w="21598" h="21600" fill="none" extrusionOk="0">
                  <a:moveTo>
                    <a:pt x="-1" y="0"/>
                  </a:moveTo>
                  <a:cubicBezTo>
                    <a:pt x="11810" y="0"/>
                    <a:pt x="21430" y="9485"/>
                    <a:pt x="21597" y="21294"/>
                  </a:cubicBezTo>
                </a:path>
                <a:path w="21598" h="21600" stroke="0" extrusionOk="0">
                  <a:moveTo>
                    <a:pt x="-1" y="0"/>
                  </a:moveTo>
                  <a:cubicBezTo>
                    <a:pt x="11810" y="0"/>
                    <a:pt x="21430" y="9485"/>
                    <a:pt x="21597" y="21294"/>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03" name="Arc 11"/>
            <p:cNvSpPr>
              <a:spLocks/>
            </p:cNvSpPr>
            <p:nvPr/>
          </p:nvSpPr>
          <p:spPr bwMode="auto">
            <a:xfrm>
              <a:off x="3372" y="2141"/>
              <a:ext cx="188" cy="228"/>
            </a:xfrm>
            <a:custGeom>
              <a:avLst/>
              <a:gdLst>
                <a:gd name="G0" fmla="+- 0 0 0"/>
                <a:gd name="G1" fmla="+- 21600 0 0"/>
                <a:gd name="G2" fmla="+- 21600 0 0"/>
                <a:gd name="T0" fmla="*/ 0 w 21600"/>
                <a:gd name="T1" fmla="*/ 0 h 21865"/>
                <a:gd name="T2" fmla="*/ 21598 w 21600"/>
                <a:gd name="T3" fmla="*/ 21865 h 21865"/>
                <a:gd name="T4" fmla="*/ 0 w 21600"/>
                <a:gd name="T5" fmla="*/ 21600 h 21865"/>
              </a:gdLst>
              <a:ahLst/>
              <a:cxnLst>
                <a:cxn ang="0">
                  <a:pos x="T0" y="T1"/>
                </a:cxn>
                <a:cxn ang="0">
                  <a:pos x="T2" y="T3"/>
                </a:cxn>
                <a:cxn ang="0">
                  <a:pos x="T4" y="T5"/>
                </a:cxn>
              </a:cxnLst>
              <a:rect l="0" t="0" r="r" b="b"/>
              <a:pathLst>
                <a:path w="21600" h="21865" fill="none" extrusionOk="0">
                  <a:moveTo>
                    <a:pt x="-1" y="0"/>
                  </a:moveTo>
                  <a:cubicBezTo>
                    <a:pt x="11929" y="0"/>
                    <a:pt x="21600" y="9670"/>
                    <a:pt x="21600" y="21600"/>
                  </a:cubicBezTo>
                  <a:cubicBezTo>
                    <a:pt x="21600" y="21688"/>
                    <a:pt x="21599" y="21776"/>
                    <a:pt x="21598" y="21865"/>
                  </a:cubicBezTo>
                </a:path>
                <a:path w="21600" h="21865" stroke="0" extrusionOk="0">
                  <a:moveTo>
                    <a:pt x="-1" y="0"/>
                  </a:moveTo>
                  <a:cubicBezTo>
                    <a:pt x="11929" y="0"/>
                    <a:pt x="21600" y="9670"/>
                    <a:pt x="21600" y="21600"/>
                  </a:cubicBezTo>
                  <a:cubicBezTo>
                    <a:pt x="21600" y="21688"/>
                    <a:pt x="21599" y="21776"/>
                    <a:pt x="21598" y="21865"/>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04" name="Arc 12"/>
            <p:cNvSpPr>
              <a:spLocks/>
            </p:cNvSpPr>
            <p:nvPr/>
          </p:nvSpPr>
          <p:spPr bwMode="auto">
            <a:xfrm flipV="1">
              <a:off x="3375" y="2320"/>
              <a:ext cx="182" cy="736"/>
            </a:xfrm>
            <a:custGeom>
              <a:avLst/>
              <a:gdLst>
                <a:gd name="G0" fmla="+- 0 0 0"/>
                <a:gd name="G1" fmla="+- 21600 0 0"/>
                <a:gd name="G2" fmla="+- 21600 0 0"/>
                <a:gd name="T0" fmla="*/ 0 w 21598"/>
                <a:gd name="T1" fmla="*/ 0 h 21600"/>
                <a:gd name="T2" fmla="*/ 21598 w 21598"/>
                <a:gd name="T3" fmla="*/ 21294 h 21600"/>
                <a:gd name="T4" fmla="*/ 0 w 21598"/>
                <a:gd name="T5" fmla="*/ 21600 h 21600"/>
              </a:gdLst>
              <a:ahLst/>
              <a:cxnLst>
                <a:cxn ang="0">
                  <a:pos x="T0" y="T1"/>
                </a:cxn>
                <a:cxn ang="0">
                  <a:pos x="T2" y="T3"/>
                </a:cxn>
                <a:cxn ang="0">
                  <a:pos x="T4" y="T5"/>
                </a:cxn>
              </a:cxnLst>
              <a:rect l="0" t="0" r="r" b="b"/>
              <a:pathLst>
                <a:path w="21598" h="21600" fill="none" extrusionOk="0">
                  <a:moveTo>
                    <a:pt x="-1" y="0"/>
                  </a:moveTo>
                  <a:cubicBezTo>
                    <a:pt x="11810" y="0"/>
                    <a:pt x="21430" y="9485"/>
                    <a:pt x="21597" y="21294"/>
                  </a:cubicBezTo>
                </a:path>
                <a:path w="21598" h="21600" stroke="0" extrusionOk="0">
                  <a:moveTo>
                    <a:pt x="-1" y="0"/>
                  </a:moveTo>
                  <a:cubicBezTo>
                    <a:pt x="11810" y="0"/>
                    <a:pt x="21430" y="9485"/>
                    <a:pt x="21597" y="21294"/>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06" name="Arc 14"/>
            <p:cNvSpPr>
              <a:spLocks/>
            </p:cNvSpPr>
            <p:nvPr/>
          </p:nvSpPr>
          <p:spPr bwMode="auto">
            <a:xfrm>
              <a:off x="3372" y="2181"/>
              <a:ext cx="156" cy="213"/>
            </a:xfrm>
            <a:custGeom>
              <a:avLst/>
              <a:gdLst>
                <a:gd name="G0" fmla="+- 0 0 0"/>
                <a:gd name="G1" fmla="+- 21600 0 0"/>
                <a:gd name="G2" fmla="+- 21600 0 0"/>
                <a:gd name="T0" fmla="*/ 0 w 21600"/>
                <a:gd name="T1" fmla="*/ 0 h 21865"/>
                <a:gd name="T2" fmla="*/ 21598 w 21600"/>
                <a:gd name="T3" fmla="*/ 21865 h 21865"/>
                <a:gd name="T4" fmla="*/ 0 w 21600"/>
                <a:gd name="T5" fmla="*/ 21600 h 21865"/>
              </a:gdLst>
              <a:ahLst/>
              <a:cxnLst>
                <a:cxn ang="0">
                  <a:pos x="T0" y="T1"/>
                </a:cxn>
                <a:cxn ang="0">
                  <a:pos x="T2" y="T3"/>
                </a:cxn>
                <a:cxn ang="0">
                  <a:pos x="T4" y="T5"/>
                </a:cxn>
              </a:cxnLst>
              <a:rect l="0" t="0" r="r" b="b"/>
              <a:pathLst>
                <a:path w="21600" h="21865" fill="none" extrusionOk="0">
                  <a:moveTo>
                    <a:pt x="-1" y="0"/>
                  </a:moveTo>
                  <a:cubicBezTo>
                    <a:pt x="11929" y="0"/>
                    <a:pt x="21600" y="9670"/>
                    <a:pt x="21600" y="21600"/>
                  </a:cubicBezTo>
                  <a:cubicBezTo>
                    <a:pt x="21600" y="21688"/>
                    <a:pt x="21599" y="21776"/>
                    <a:pt x="21598" y="21865"/>
                  </a:cubicBezTo>
                </a:path>
                <a:path w="21600" h="21865" stroke="0" extrusionOk="0">
                  <a:moveTo>
                    <a:pt x="-1" y="0"/>
                  </a:moveTo>
                  <a:cubicBezTo>
                    <a:pt x="11929" y="0"/>
                    <a:pt x="21600" y="9670"/>
                    <a:pt x="21600" y="21600"/>
                  </a:cubicBezTo>
                  <a:cubicBezTo>
                    <a:pt x="21600" y="21688"/>
                    <a:pt x="21599" y="21776"/>
                    <a:pt x="21598" y="21865"/>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07" name="Arc 15"/>
            <p:cNvSpPr>
              <a:spLocks/>
            </p:cNvSpPr>
            <p:nvPr/>
          </p:nvSpPr>
          <p:spPr bwMode="auto">
            <a:xfrm flipV="1">
              <a:off x="3375" y="2349"/>
              <a:ext cx="151" cy="687"/>
            </a:xfrm>
            <a:custGeom>
              <a:avLst/>
              <a:gdLst>
                <a:gd name="G0" fmla="+- 0 0 0"/>
                <a:gd name="G1" fmla="+- 21600 0 0"/>
                <a:gd name="G2" fmla="+- 21600 0 0"/>
                <a:gd name="T0" fmla="*/ 0 w 21598"/>
                <a:gd name="T1" fmla="*/ 0 h 21600"/>
                <a:gd name="T2" fmla="*/ 21598 w 21598"/>
                <a:gd name="T3" fmla="*/ 21294 h 21600"/>
                <a:gd name="T4" fmla="*/ 0 w 21598"/>
                <a:gd name="T5" fmla="*/ 21600 h 21600"/>
              </a:gdLst>
              <a:ahLst/>
              <a:cxnLst>
                <a:cxn ang="0">
                  <a:pos x="T0" y="T1"/>
                </a:cxn>
                <a:cxn ang="0">
                  <a:pos x="T2" y="T3"/>
                </a:cxn>
                <a:cxn ang="0">
                  <a:pos x="T4" y="T5"/>
                </a:cxn>
              </a:cxnLst>
              <a:rect l="0" t="0" r="r" b="b"/>
              <a:pathLst>
                <a:path w="21598" h="21600" fill="none" extrusionOk="0">
                  <a:moveTo>
                    <a:pt x="-1" y="0"/>
                  </a:moveTo>
                  <a:cubicBezTo>
                    <a:pt x="11810" y="0"/>
                    <a:pt x="21430" y="9485"/>
                    <a:pt x="21597" y="21294"/>
                  </a:cubicBezTo>
                </a:path>
                <a:path w="21598" h="21600" stroke="0" extrusionOk="0">
                  <a:moveTo>
                    <a:pt x="-1" y="0"/>
                  </a:moveTo>
                  <a:cubicBezTo>
                    <a:pt x="11810" y="0"/>
                    <a:pt x="21430" y="9485"/>
                    <a:pt x="21597" y="21294"/>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09" name="Arc 17"/>
            <p:cNvSpPr>
              <a:spLocks/>
            </p:cNvSpPr>
            <p:nvPr/>
          </p:nvSpPr>
          <p:spPr bwMode="auto">
            <a:xfrm>
              <a:off x="3380" y="2229"/>
              <a:ext cx="104" cy="187"/>
            </a:xfrm>
            <a:custGeom>
              <a:avLst/>
              <a:gdLst>
                <a:gd name="G0" fmla="+- 0 0 0"/>
                <a:gd name="G1" fmla="+- 21600 0 0"/>
                <a:gd name="G2" fmla="+- 21600 0 0"/>
                <a:gd name="T0" fmla="*/ 0 w 21600"/>
                <a:gd name="T1" fmla="*/ 0 h 21865"/>
                <a:gd name="T2" fmla="*/ 21598 w 21600"/>
                <a:gd name="T3" fmla="*/ 21865 h 21865"/>
                <a:gd name="T4" fmla="*/ 0 w 21600"/>
                <a:gd name="T5" fmla="*/ 21600 h 21865"/>
              </a:gdLst>
              <a:ahLst/>
              <a:cxnLst>
                <a:cxn ang="0">
                  <a:pos x="T0" y="T1"/>
                </a:cxn>
                <a:cxn ang="0">
                  <a:pos x="T2" y="T3"/>
                </a:cxn>
                <a:cxn ang="0">
                  <a:pos x="T4" y="T5"/>
                </a:cxn>
              </a:cxnLst>
              <a:rect l="0" t="0" r="r" b="b"/>
              <a:pathLst>
                <a:path w="21600" h="21865" fill="none" extrusionOk="0">
                  <a:moveTo>
                    <a:pt x="-1" y="0"/>
                  </a:moveTo>
                  <a:cubicBezTo>
                    <a:pt x="11929" y="0"/>
                    <a:pt x="21600" y="9670"/>
                    <a:pt x="21600" y="21600"/>
                  </a:cubicBezTo>
                  <a:cubicBezTo>
                    <a:pt x="21600" y="21688"/>
                    <a:pt x="21599" y="21776"/>
                    <a:pt x="21598" y="21865"/>
                  </a:cubicBezTo>
                </a:path>
                <a:path w="21600" h="21865" stroke="0" extrusionOk="0">
                  <a:moveTo>
                    <a:pt x="-1" y="0"/>
                  </a:moveTo>
                  <a:cubicBezTo>
                    <a:pt x="11929" y="0"/>
                    <a:pt x="21600" y="9670"/>
                    <a:pt x="21600" y="21600"/>
                  </a:cubicBezTo>
                  <a:cubicBezTo>
                    <a:pt x="21600" y="21688"/>
                    <a:pt x="21599" y="21776"/>
                    <a:pt x="21598" y="21865"/>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0" name="Arc 18"/>
            <p:cNvSpPr>
              <a:spLocks/>
            </p:cNvSpPr>
            <p:nvPr/>
          </p:nvSpPr>
          <p:spPr bwMode="auto">
            <a:xfrm flipV="1">
              <a:off x="3382" y="2376"/>
              <a:ext cx="101" cy="604"/>
            </a:xfrm>
            <a:custGeom>
              <a:avLst/>
              <a:gdLst>
                <a:gd name="G0" fmla="+- 0 0 0"/>
                <a:gd name="G1" fmla="+- 21600 0 0"/>
                <a:gd name="G2" fmla="+- 21600 0 0"/>
                <a:gd name="T0" fmla="*/ 0 w 21598"/>
                <a:gd name="T1" fmla="*/ 0 h 21600"/>
                <a:gd name="T2" fmla="*/ 21598 w 21598"/>
                <a:gd name="T3" fmla="*/ 21294 h 21600"/>
                <a:gd name="T4" fmla="*/ 0 w 21598"/>
                <a:gd name="T5" fmla="*/ 21600 h 21600"/>
              </a:gdLst>
              <a:ahLst/>
              <a:cxnLst>
                <a:cxn ang="0">
                  <a:pos x="T0" y="T1"/>
                </a:cxn>
                <a:cxn ang="0">
                  <a:pos x="T2" y="T3"/>
                </a:cxn>
                <a:cxn ang="0">
                  <a:pos x="T4" y="T5"/>
                </a:cxn>
              </a:cxnLst>
              <a:rect l="0" t="0" r="r" b="b"/>
              <a:pathLst>
                <a:path w="21598" h="21600" fill="none" extrusionOk="0">
                  <a:moveTo>
                    <a:pt x="-1" y="0"/>
                  </a:moveTo>
                  <a:cubicBezTo>
                    <a:pt x="11810" y="0"/>
                    <a:pt x="21430" y="9485"/>
                    <a:pt x="21597" y="21294"/>
                  </a:cubicBezTo>
                </a:path>
                <a:path w="21598" h="21600" stroke="0" extrusionOk="0">
                  <a:moveTo>
                    <a:pt x="-1" y="0"/>
                  </a:moveTo>
                  <a:cubicBezTo>
                    <a:pt x="11810" y="0"/>
                    <a:pt x="21430" y="9485"/>
                    <a:pt x="21597" y="21294"/>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1" name="Rectangle 19"/>
            <p:cNvSpPr>
              <a:spLocks noChangeArrowheads="1"/>
            </p:cNvSpPr>
            <p:nvPr/>
          </p:nvSpPr>
          <p:spPr bwMode="auto">
            <a:xfrm>
              <a:off x="3376" y="2208"/>
              <a:ext cx="120" cy="812"/>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5" name="Arc 23"/>
            <p:cNvSpPr>
              <a:spLocks/>
            </p:cNvSpPr>
            <p:nvPr/>
          </p:nvSpPr>
          <p:spPr bwMode="auto">
            <a:xfrm flipH="1">
              <a:off x="4020" y="2109"/>
              <a:ext cx="225" cy="248"/>
            </a:xfrm>
            <a:custGeom>
              <a:avLst/>
              <a:gdLst>
                <a:gd name="G0" fmla="+- 0 0 0"/>
                <a:gd name="G1" fmla="+- 21600 0 0"/>
                <a:gd name="G2" fmla="+- 21600 0 0"/>
                <a:gd name="T0" fmla="*/ 0 w 21600"/>
                <a:gd name="T1" fmla="*/ 0 h 21865"/>
                <a:gd name="T2" fmla="*/ 21598 w 21600"/>
                <a:gd name="T3" fmla="*/ 21865 h 21865"/>
                <a:gd name="T4" fmla="*/ 0 w 21600"/>
                <a:gd name="T5" fmla="*/ 21600 h 21865"/>
              </a:gdLst>
              <a:ahLst/>
              <a:cxnLst>
                <a:cxn ang="0">
                  <a:pos x="T0" y="T1"/>
                </a:cxn>
                <a:cxn ang="0">
                  <a:pos x="T2" y="T3"/>
                </a:cxn>
                <a:cxn ang="0">
                  <a:pos x="T4" y="T5"/>
                </a:cxn>
              </a:cxnLst>
              <a:rect l="0" t="0" r="r" b="b"/>
              <a:pathLst>
                <a:path w="21600" h="21865" fill="none" extrusionOk="0">
                  <a:moveTo>
                    <a:pt x="-1" y="0"/>
                  </a:moveTo>
                  <a:cubicBezTo>
                    <a:pt x="11929" y="0"/>
                    <a:pt x="21600" y="9670"/>
                    <a:pt x="21600" y="21600"/>
                  </a:cubicBezTo>
                  <a:cubicBezTo>
                    <a:pt x="21600" y="21688"/>
                    <a:pt x="21599" y="21776"/>
                    <a:pt x="21598" y="21865"/>
                  </a:cubicBezTo>
                </a:path>
                <a:path w="21600" h="21865" stroke="0" extrusionOk="0">
                  <a:moveTo>
                    <a:pt x="-1" y="0"/>
                  </a:moveTo>
                  <a:cubicBezTo>
                    <a:pt x="11929" y="0"/>
                    <a:pt x="21600" y="9670"/>
                    <a:pt x="21600" y="21600"/>
                  </a:cubicBezTo>
                  <a:cubicBezTo>
                    <a:pt x="21600" y="21688"/>
                    <a:pt x="21599" y="21776"/>
                    <a:pt x="21598" y="21865"/>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6" name="Arc 24"/>
            <p:cNvSpPr>
              <a:spLocks/>
            </p:cNvSpPr>
            <p:nvPr/>
          </p:nvSpPr>
          <p:spPr bwMode="auto">
            <a:xfrm flipH="1" flipV="1">
              <a:off x="4023" y="2304"/>
              <a:ext cx="218" cy="800"/>
            </a:xfrm>
            <a:custGeom>
              <a:avLst/>
              <a:gdLst>
                <a:gd name="G0" fmla="+- 0 0 0"/>
                <a:gd name="G1" fmla="+- 21600 0 0"/>
                <a:gd name="G2" fmla="+- 21600 0 0"/>
                <a:gd name="T0" fmla="*/ 0 w 21598"/>
                <a:gd name="T1" fmla="*/ 0 h 21600"/>
                <a:gd name="T2" fmla="*/ 21598 w 21598"/>
                <a:gd name="T3" fmla="*/ 21294 h 21600"/>
                <a:gd name="T4" fmla="*/ 0 w 21598"/>
                <a:gd name="T5" fmla="*/ 21600 h 21600"/>
              </a:gdLst>
              <a:ahLst/>
              <a:cxnLst>
                <a:cxn ang="0">
                  <a:pos x="T0" y="T1"/>
                </a:cxn>
                <a:cxn ang="0">
                  <a:pos x="T2" y="T3"/>
                </a:cxn>
                <a:cxn ang="0">
                  <a:pos x="T4" y="T5"/>
                </a:cxn>
              </a:cxnLst>
              <a:rect l="0" t="0" r="r" b="b"/>
              <a:pathLst>
                <a:path w="21598" h="21600" fill="none" extrusionOk="0">
                  <a:moveTo>
                    <a:pt x="-1" y="0"/>
                  </a:moveTo>
                  <a:cubicBezTo>
                    <a:pt x="11810" y="0"/>
                    <a:pt x="21430" y="9485"/>
                    <a:pt x="21597" y="21294"/>
                  </a:cubicBezTo>
                </a:path>
                <a:path w="21598" h="21600" stroke="0" extrusionOk="0">
                  <a:moveTo>
                    <a:pt x="-1" y="0"/>
                  </a:moveTo>
                  <a:cubicBezTo>
                    <a:pt x="11810" y="0"/>
                    <a:pt x="21430" y="9485"/>
                    <a:pt x="21597" y="21294"/>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8" name="Arc 26"/>
            <p:cNvSpPr>
              <a:spLocks/>
            </p:cNvSpPr>
            <p:nvPr/>
          </p:nvSpPr>
          <p:spPr bwMode="auto">
            <a:xfrm flipH="1">
              <a:off x="4056" y="2141"/>
              <a:ext cx="188" cy="228"/>
            </a:xfrm>
            <a:custGeom>
              <a:avLst/>
              <a:gdLst>
                <a:gd name="G0" fmla="+- 0 0 0"/>
                <a:gd name="G1" fmla="+- 21600 0 0"/>
                <a:gd name="G2" fmla="+- 21600 0 0"/>
                <a:gd name="T0" fmla="*/ 0 w 21600"/>
                <a:gd name="T1" fmla="*/ 0 h 21865"/>
                <a:gd name="T2" fmla="*/ 21598 w 21600"/>
                <a:gd name="T3" fmla="*/ 21865 h 21865"/>
                <a:gd name="T4" fmla="*/ 0 w 21600"/>
                <a:gd name="T5" fmla="*/ 21600 h 21865"/>
              </a:gdLst>
              <a:ahLst/>
              <a:cxnLst>
                <a:cxn ang="0">
                  <a:pos x="T0" y="T1"/>
                </a:cxn>
                <a:cxn ang="0">
                  <a:pos x="T2" y="T3"/>
                </a:cxn>
                <a:cxn ang="0">
                  <a:pos x="T4" y="T5"/>
                </a:cxn>
              </a:cxnLst>
              <a:rect l="0" t="0" r="r" b="b"/>
              <a:pathLst>
                <a:path w="21600" h="21865" fill="none" extrusionOk="0">
                  <a:moveTo>
                    <a:pt x="-1" y="0"/>
                  </a:moveTo>
                  <a:cubicBezTo>
                    <a:pt x="11929" y="0"/>
                    <a:pt x="21600" y="9670"/>
                    <a:pt x="21600" y="21600"/>
                  </a:cubicBezTo>
                  <a:cubicBezTo>
                    <a:pt x="21600" y="21688"/>
                    <a:pt x="21599" y="21776"/>
                    <a:pt x="21598" y="21865"/>
                  </a:cubicBezTo>
                </a:path>
                <a:path w="21600" h="21865" stroke="0" extrusionOk="0">
                  <a:moveTo>
                    <a:pt x="-1" y="0"/>
                  </a:moveTo>
                  <a:cubicBezTo>
                    <a:pt x="11929" y="0"/>
                    <a:pt x="21600" y="9670"/>
                    <a:pt x="21600" y="21600"/>
                  </a:cubicBezTo>
                  <a:cubicBezTo>
                    <a:pt x="21600" y="21688"/>
                    <a:pt x="21599" y="21776"/>
                    <a:pt x="21598" y="21865"/>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9" name="Arc 27"/>
            <p:cNvSpPr>
              <a:spLocks/>
            </p:cNvSpPr>
            <p:nvPr/>
          </p:nvSpPr>
          <p:spPr bwMode="auto">
            <a:xfrm flipH="1" flipV="1">
              <a:off x="4059" y="2320"/>
              <a:ext cx="182" cy="736"/>
            </a:xfrm>
            <a:custGeom>
              <a:avLst/>
              <a:gdLst>
                <a:gd name="G0" fmla="+- 0 0 0"/>
                <a:gd name="G1" fmla="+- 21600 0 0"/>
                <a:gd name="G2" fmla="+- 21600 0 0"/>
                <a:gd name="T0" fmla="*/ 0 w 21598"/>
                <a:gd name="T1" fmla="*/ 0 h 21600"/>
                <a:gd name="T2" fmla="*/ 21598 w 21598"/>
                <a:gd name="T3" fmla="*/ 21294 h 21600"/>
                <a:gd name="T4" fmla="*/ 0 w 21598"/>
                <a:gd name="T5" fmla="*/ 21600 h 21600"/>
              </a:gdLst>
              <a:ahLst/>
              <a:cxnLst>
                <a:cxn ang="0">
                  <a:pos x="T0" y="T1"/>
                </a:cxn>
                <a:cxn ang="0">
                  <a:pos x="T2" y="T3"/>
                </a:cxn>
                <a:cxn ang="0">
                  <a:pos x="T4" y="T5"/>
                </a:cxn>
              </a:cxnLst>
              <a:rect l="0" t="0" r="r" b="b"/>
              <a:pathLst>
                <a:path w="21598" h="21600" fill="none" extrusionOk="0">
                  <a:moveTo>
                    <a:pt x="-1" y="0"/>
                  </a:moveTo>
                  <a:cubicBezTo>
                    <a:pt x="11810" y="0"/>
                    <a:pt x="21430" y="9485"/>
                    <a:pt x="21597" y="21294"/>
                  </a:cubicBezTo>
                </a:path>
                <a:path w="21598" h="21600" stroke="0" extrusionOk="0">
                  <a:moveTo>
                    <a:pt x="-1" y="0"/>
                  </a:moveTo>
                  <a:cubicBezTo>
                    <a:pt x="11810" y="0"/>
                    <a:pt x="21430" y="9485"/>
                    <a:pt x="21597" y="21294"/>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21" name="Arc 29"/>
            <p:cNvSpPr>
              <a:spLocks/>
            </p:cNvSpPr>
            <p:nvPr/>
          </p:nvSpPr>
          <p:spPr bwMode="auto">
            <a:xfrm flipH="1">
              <a:off x="4088" y="2181"/>
              <a:ext cx="156" cy="213"/>
            </a:xfrm>
            <a:custGeom>
              <a:avLst/>
              <a:gdLst>
                <a:gd name="G0" fmla="+- 0 0 0"/>
                <a:gd name="G1" fmla="+- 21600 0 0"/>
                <a:gd name="G2" fmla="+- 21600 0 0"/>
                <a:gd name="T0" fmla="*/ 0 w 21600"/>
                <a:gd name="T1" fmla="*/ 0 h 21865"/>
                <a:gd name="T2" fmla="*/ 21598 w 21600"/>
                <a:gd name="T3" fmla="*/ 21865 h 21865"/>
                <a:gd name="T4" fmla="*/ 0 w 21600"/>
                <a:gd name="T5" fmla="*/ 21600 h 21865"/>
              </a:gdLst>
              <a:ahLst/>
              <a:cxnLst>
                <a:cxn ang="0">
                  <a:pos x="T0" y="T1"/>
                </a:cxn>
                <a:cxn ang="0">
                  <a:pos x="T2" y="T3"/>
                </a:cxn>
                <a:cxn ang="0">
                  <a:pos x="T4" y="T5"/>
                </a:cxn>
              </a:cxnLst>
              <a:rect l="0" t="0" r="r" b="b"/>
              <a:pathLst>
                <a:path w="21600" h="21865" fill="none" extrusionOk="0">
                  <a:moveTo>
                    <a:pt x="-1" y="0"/>
                  </a:moveTo>
                  <a:cubicBezTo>
                    <a:pt x="11929" y="0"/>
                    <a:pt x="21600" y="9670"/>
                    <a:pt x="21600" y="21600"/>
                  </a:cubicBezTo>
                  <a:cubicBezTo>
                    <a:pt x="21600" y="21688"/>
                    <a:pt x="21599" y="21776"/>
                    <a:pt x="21598" y="21865"/>
                  </a:cubicBezTo>
                </a:path>
                <a:path w="21600" h="21865" stroke="0" extrusionOk="0">
                  <a:moveTo>
                    <a:pt x="-1" y="0"/>
                  </a:moveTo>
                  <a:cubicBezTo>
                    <a:pt x="11929" y="0"/>
                    <a:pt x="21600" y="9670"/>
                    <a:pt x="21600" y="21600"/>
                  </a:cubicBezTo>
                  <a:cubicBezTo>
                    <a:pt x="21600" y="21688"/>
                    <a:pt x="21599" y="21776"/>
                    <a:pt x="21598" y="21865"/>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22" name="Arc 30"/>
            <p:cNvSpPr>
              <a:spLocks/>
            </p:cNvSpPr>
            <p:nvPr/>
          </p:nvSpPr>
          <p:spPr bwMode="auto">
            <a:xfrm flipH="1" flipV="1">
              <a:off x="4090" y="2349"/>
              <a:ext cx="151" cy="687"/>
            </a:xfrm>
            <a:custGeom>
              <a:avLst/>
              <a:gdLst>
                <a:gd name="G0" fmla="+- 0 0 0"/>
                <a:gd name="G1" fmla="+- 21600 0 0"/>
                <a:gd name="G2" fmla="+- 21600 0 0"/>
                <a:gd name="T0" fmla="*/ 0 w 21598"/>
                <a:gd name="T1" fmla="*/ 0 h 21600"/>
                <a:gd name="T2" fmla="*/ 21598 w 21598"/>
                <a:gd name="T3" fmla="*/ 21294 h 21600"/>
                <a:gd name="T4" fmla="*/ 0 w 21598"/>
                <a:gd name="T5" fmla="*/ 21600 h 21600"/>
              </a:gdLst>
              <a:ahLst/>
              <a:cxnLst>
                <a:cxn ang="0">
                  <a:pos x="T0" y="T1"/>
                </a:cxn>
                <a:cxn ang="0">
                  <a:pos x="T2" y="T3"/>
                </a:cxn>
                <a:cxn ang="0">
                  <a:pos x="T4" y="T5"/>
                </a:cxn>
              </a:cxnLst>
              <a:rect l="0" t="0" r="r" b="b"/>
              <a:pathLst>
                <a:path w="21598" h="21600" fill="none" extrusionOk="0">
                  <a:moveTo>
                    <a:pt x="-1" y="0"/>
                  </a:moveTo>
                  <a:cubicBezTo>
                    <a:pt x="11810" y="0"/>
                    <a:pt x="21430" y="9485"/>
                    <a:pt x="21597" y="21294"/>
                  </a:cubicBezTo>
                </a:path>
                <a:path w="21598" h="21600" stroke="0" extrusionOk="0">
                  <a:moveTo>
                    <a:pt x="-1" y="0"/>
                  </a:moveTo>
                  <a:cubicBezTo>
                    <a:pt x="11810" y="0"/>
                    <a:pt x="21430" y="9485"/>
                    <a:pt x="21597" y="21294"/>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24" name="Arc 32"/>
            <p:cNvSpPr>
              <a:spLocks/>
            </p:cNvSpPr>
            <p:nvPr/>
          </p:nvSpPr>
          <p:spPr bwMode="auto">
            <a:xfrm flipH="1">
              <a:off x="4132" y="2229"/>
              <a:ext cx="104" cy="187"/>
            </a:xfrm>
            <a:custGeom>
              <a:avLst/>
              <a:gdLst>
                <a:gd name="G0" fmla="+- 0 0 0"/>
                <a:gd name="G1" fmla="+- 21600 0 0"/>
                <a:gd name="G2" fmla="+- 21600 0 0"/>
                <a:gd name="T0" fmla="*/ 0 w 21600"/>
                <a:gd name="T1" fmla="*/ 0 h 21865"/>
                <a:gd name="T2" fmla="*/ 21598 w 21600"/>
                <a:gd name="T3" fmla="*/ 21865 h 21865"/>
                <a:gd name="T4" fmla="*/ 0 w 21600"/>
                <a:gd name="T5" fmla="*/ 21600 h 21865"/>
              </a:gdLst>
              <a:ahLst/>
              <a:cxnLst>
                <a:cxn ang="0">
                  <a:pos x="T0" y="T1"/>
                </a:cxn>
                <a:cxn ang="0">
                  <a:pos x="T2" y="T3"/>
                </a:cxn>
                <a:cxn ang="0">
                  <a:pos x="T4" y="T5"/>
                </a:cxn>
              </a:cxnLst>
              <a:rect l="0" t="0" r="r" b="b"/>
              <a:pathLst>
                <a:path w="21600" h="21865" fill="none" extrusionOk="0">
                  <a:moveTo>
                    <a:pt x="-1" y="0"/>
                  </a:moveTo>
                  <a:cubicBezTo>
                    <a:pt x="11929" y="0"/>
                    <a:pt x="21600" y="9670"/>
                    <a:pt x="21600" y="21600"/>
                  </a:cubicBezTo>
                  <a:cubicBezTo>
                    <a:pt x="21600" y="21688"/>
                    <a:pt x="21599" y="21776"/>
                    <a:pt x="21598" y="21865"/>
                  </a:cubicBezTo>
                </a:path>
                <a:path w="21600" h="21865" stroke="0" extrusionOk="0">
                  <a:moveTo>
                    <a:pt x="-1" y="0"/>
                  </a:moveTo>
                  <a:cubicBezTo>
                    <a:pt x="11929" y="0"/>
                    <a:pt x="21600" y="9670"/>
                    <a:pt x="21600" y="21600"/>
                  </a:cubicBezTo>
                  <a:cubicBezTo>
                    <a:pt x="21600" y="21688"/>
                    <a:pt x="21599" y="21776"/>
                    <a:pt x="21598" y="21865"/>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25" name="Arc 33"/>
            <p:cNvSpPr>
              <a:spLocks/>
            </p:cNvSpPr>
            <p:nvPr/>
          </p:nvSpPr>
          <p:spPr bwMode="auto">
            <a:xfrm flipH="1" flipV="1">
              <a:off x="4133" y="2376"/>
              <a:ext cx="101" cy="604"/>
            </a:xfrm>
            <a:custGeom>
              <a:avLst/>
              <a:gdLst>
                <a:gd name="G0" fmla="+- 0 0 0"/>
                <a:gd name="G1" fmla="+- 21600 0 0"/>
                <a:gd name="G2" fmla="+- 21600 0 0"/>
                <a:gd name="T0" fmla="*/ 0 w 21598"/>
                <a:gd name="T1" fmla="*/ 0 h 21600"/>
                <a:gd name="T2" fmla="*/ 21598 w 21598"/>
                <a:gd name="T3" fmla="*/ 21294 h 21600"/>
                <a:gd name="T4" fmla="*/ 0 w 21598"/>
                <a:gd name="T5" fmla="*/ 21600 h 21600"/>
              </a:gdLst>
              <a:ahLst/>
              <a:cxnLst>
                <a:cxn ang="0">
                  <a:pos x="T0" y="T1"/>
                </a:cxn>
                <a:cxn ang="0">
                  <a:pos x="T2" y="T3"/>
                </a:cxn>
                <a:cxn ang="0">
                  <a:pos x="T4" y="T5"/>
                </a:cxn>
              </a:cxnLst>
              <a:rect l="0" t="0" r="r" b="b"/>
              <a:pathLst>
                <a:path w="21598" h="21600" fill="none" extrusionOk="0">
                  <a:moveTo>
                    <a:pt x="-1" y="0"/>
                  </a:moveTo>
                  <a:cubicBezTo>
                    <a:pt x="11810" y="0"/>
                    <a:pt x="21430" y="9485"/>
                    <a:pt x="21597" y="21294"/>
                  </a:cubicBezTo>
                </a:path>
                <a:path w="21598" h="21600" stroke="0" extrusionOk="0">
                  <a:moveTo>
                    <a:pt x="-1" y="0"/>
                  </a:moveTo>
                  <a:cubicBezTo>
                    <a:pt x="11810" y="0"/>
                    <a:pt x="21430" y="9485"/>
                    <a:pt x="21597" y="21294"/>
                  </a:cubicBezTo>
                  <a:lnTo>
                    <a:pt x="0" y="21600"/>
                  </a:lnTo>
                  <a:close/>
                </a:path>
              </a:pathLst>
            </a:custGeom>
            <a:noFill/>
            <a:ln w="762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26" name="Rectangle 34"/>
            <p:cNvSpPr>
              <a:spLocks noChangeArrowheads="1"/>
            </p:cNvSpPr>
            <p:nvPr/>
          </p:nvSpPr>
          <p:spPr bwMode="auto">
            <a:xfrm flipH="1">
              <a:off x="4120" y="2208"/>
              <a:ext cx="120" cy="812"/>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797" name="AutoShape 5"/>
            <p:cNvSpPr>
              <a:spLocks noChangeArrowheads="1"/>
            </p:cNvSpPr>
            <p:nvPr/>
          </p:nvSpPr>
          <p:spPr bwMode="auto">
            <a:xfrm>
              <a:off x="4350" y="1952"/>
              <a:ext cx="978" cy="945"/>
            </a:xfrm>
            <a:prstGeom prst="roundRect">
              <a:avLst>
                <a:gd name="adj" fmla="val 16667"/>
              </a:avLst>
            </a:prstGeom>
            <a:solidFill>
              <a:srgbClr val="FDE3BA"/>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35" name="AutoShape 43"/>
            <p:cNvSpPr>
              <a:spLocks noChangeArrowheads="1"/>
            </p:cNvSpPr>
            <p:nvPr/>
          </p:nvSpPr>
          <p:spPr bwMode="auto">
            <a:xfrm flipV="1">
              <a:off x="4772" y="1836"/>
              <a:ext cx="129" cy="203"/>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chemeClr val="tx1"/>
            </a:solidFill>
            <a:ln w="12700">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37" name="AutoShape 45"/>
            <p:cNvSpPr>
              <a:spLocks noChangeArrowheads="1"/>
            </p:cNvSpPr>
            <p:nvPr/>
          </p:nvSpPr>
          <p:spPr bwMode="auto">
            <a:xfrm rot="5400000" flipV="1">
              <a:off x="4773" y="1582"/>
              <a:ext cx="261" cy="304"/>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accent2"/>
            </a:solidFill>
            <a:ln w="12700">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38" name="AutoShape 46"/>
            <p:cNvSpPr>
              <a:spLocks noChangeArrowheads="1"/>
            </p:cNvSpPr>
            <p:nvPr/>
          </p:nvSpPr>
          <p:spPr bwMode="auto">
            <a:xfrm>
              <a:off x="5096" y="1875"/>
              <a:ext cx="66" cy="118"/>
            </a:xfrm>
            <a:prstGeom prst="can">
              <a:avLst>
                <a:gd name="adj" fmla="val 44697"/>
              </a:avLst>
            </a:prstGeom>
            <a:solidFill>
              <a:srgbClr val="FDE3BA"/>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39" name="AutoShape 47"/>
            <p:cNvSpPr>
              <a:spLocks noChangeArrowheads="1"/>
            </p:cNvSpPr>
            <p:nvPr/>
          </p:nvSpPr>
          <p:spPr bwMode="auto">
            <a:xfrm rot="5400000" flipV="1">
              <a:off x="5090" y="1788"/>
              <a:ext cx="114" cy="10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FFFF"/>
            </a:solidFill>
            <a:ln w="12700">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40" name="AutoShape 48"/>
            <p:cNvSpPr>
              <a:spLocks noChangeArrowheads="1"/>
            </p:cNvSpPr>
            <p:nvPr/>
          </p:nvSpPr>
          <p:spPr bwMode="auto">
            <a:xfrm rot="5400000" flipV="1">
              <a:off x="3923" y="1131"/>
              <a:ext cx="456" cy="498"/>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FFFF"/>
            </a:solidFill>
            <a:ln w="12700">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41" name="AutoShape 49"/>
            <p:cNvSpPr>
              <a:spLocks noChangeArrowheads="1"/>
            </p:cNvSpPr>
            <p:nvPr/>
          </p:nvSpPr>
          <p:spPr bwMode="auto">
            <a:xfrm rot="-5400000" flipH="1" flipV="1">
              <a:off x="3233" y="1137"/>
              <a:ext cx="456" cy="498"/>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FFFFFF"/>
            </a:solidFill>
            <a:ln w="12700">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7" name="AutoShape 65"/>
            <p:cNvSpPr>
              <a:spLocks noChangeArrowheads="1"/>
            </p:cNvSpPr>
            <p:nvPr/>
          </p:nvSpPr>
          <p:spPr bwMode="auto">
            <a:xfrm rot="5400000" flipV="1">
              <a:off x="3708" y="2301"/>
              <a:ext cx="129" cy="15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hlink"/>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0" name="Line 68"/>
            <p:cNvSpPr>
              <a:spLocks noChangeShapeType="1"/>
            </p:cNvSpPr>
            <p:nvPr/>
          </p:nvSpPr>
          <p:spPr bwMode="auto">
            <a:xfrm flipV="1">
              <a:off x="3420" y="1656"/>
              <a:ext cx="798" cy="144"/>
            </a:xfrm>
            <a:prstGeom prst="line">
              <a:avLst/>
            </a:prstGeom>
            <a:noFill/>
            <a:ln w="38100">
              <a:solidFill>
                <a:srgbClr val="EF91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1" name="Oval 69"/>
            <p:cNvSpPr>
              <a:spLocks noChangeArrowheads="1"/>
            </p:cNvSpPr>
            <p:nvPr/>
          </p:nvSpPr>
          <p:spPr bwMode="auto">
            <a:xfrm>
              <a:off x="3768" y="1698"/>
              <a:ext cx="66" cy="72"/>
            </a:xfrm>
            <a:prstGeom prst="ellipse">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72" name="Text Box 80"/>
            <p:cNvSpPr txBox="1">
              <a:spLocks noChangeArrowheads="1"/>
            </p:cNvSpPr>
            <p:nvPr/>
          </p:nvSpPr>
          <p:spPr bwMode="auto">
            <a:xfrm>
              <a:off x="3477" y="1255"/>
              <a:ext cx="16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rgbClr val="333333"/>
                  </a:solidFill>
                </a:rPr>
                <a:t>1</a:t>
              </a:r>
              <a:endParaRPr lang="en-GB" altLang="en-US"/>
            </a:p>
          </p:txBody>
        </p:sp>
        <p:sp>
          <p:nvSpPr>
            <p:cNvPr id="33873" name="Text Box 81"/>
            <p:cNvSpPr txBox="1">
              <a:spLocks noChangeArrowheads="1"/>
            </p:cNvSpPr>
            <p:nvPr/>
          </p:nvSpPr>
          <p:spPr bwMode="auto">
            <a:xfrm>
              <a:off x="3950" y="1262"/>
              <a:ext cx="16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solidFill>
                    <a:srgbClr val="333333"/>
                  </a:solidFill>
                </a:rPr>
                <a:t>1</a:t>
              </a:r>
              <a:endParaRPr lang="en-GB" altLang="en-US" dirty="0"/>
            </a:p>
          </p:txBody>
        </p:sp>
        <p:sp>
          <p:nvSpPr>
            <p:cNvPr id="33874" name="Text Box 82"/>
            <p:cNvSpPr txBox="1">
              <a:spLocks noChangeArrowheads="1"/>
            </p:cNvSpPr>
            <p:nvPr/>
          </p:nvSpPr>
          <p:spPr bwMode="auto">
            <a:xfrm>
              <a:off x="5021" y="1467"/>
              <a:ext cx="289"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smtClean="0">
                  <a:solidFill>
                    <a:srgbClr val="333333"/>
                  </a:solidFill>
                </a:rPr>
                <a:t>2 </a:t>
              </a:r>
              <a:r>
                <a:rPr lang="en-GB" altLang="en-US" dirty="0" smtClean="0">
                  <a:solidFill>
                    <a:srgbClr val="FFFFFF"/>
                  </a:solidFill>
                </a:rPr>
                <a:t>2</a:t>
              </a:r>
              <a:endParaRPr lang="en-GB" altLang="en-US" dirty="0">
                <a:solidFill>
                  <a:srgbClr val="FFFFFF"/>
                </a:solidFill>
              </a:endParaRPr>
            </a:p>
          </p:txBody>
        </p:sp>
        <p:sp>
          <p:nvSpPr>
            <p:cNvPr id="33875" name="Text Box 83"/>
            <p:cNvSpPr txBox="1">
              <a:spLocks noChangeArrowheads="1"/>
            </p:cNvSpPr>
            <p:nvPr/>
          </p:nvSpPr>
          <p:spPr bwMode="auto">
            <a:xfrm>
              <a:off x="3700" y="2055"/>
              <a:ext cx="42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bg2"/>
                  </a:solidFill>
                </a:rPr>
                <a:t>3</a:t>
              </a:r>
              <a:endParaRPr lang="en-GB" altLang="en-US"/>
            </a:p>
          </p:txBody>
        </p:sp>
        <p:sp>
          <p:nvSpPr>
            <p:cNvPr id="33878" name="Text Box 86"/>
            <p:cNvSpPr txBox="1">
              <a:spLocks noChangeArrowheads="1"/>
            </p:cNvSpPr>
            <p:nvPr/>
          </p:nvSpPr>
          <p:spPr bwMode="auto">
            <a:xfrm>
              <a:off x="4597" y="1834"/>
              <a:ext cx="47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bg2"/>
                  </a:solidFill>
                </a:rPr>
                <a:t>5</a:t>
              </a:r>
              <a:endParaRPr lang="en-GB" altLang="en-US"/>
            </a:p>
          </p:txBody>
        </p:sp>
        <p:sp>
          <p:nvSpPr>
            <p:cNvPr id="33879" name="Text Box 87"/>
            <p:cNvSpPr txBox="1">
              <a:spLocks noChangeArrowheads="1"/>
            </p:cNvSpPr>
            <p:nvPr/>
          </p:nvSpPr>
          <p:spPr bwMode="auto">
            <a:xfrm>
              <a:off x="3822" y="1667"/>
              <a:ext cx="45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bg2"/>
                  </a:solidFill>
                </a:rPr>
                <a:t>6</a:t>
              </a:r>
              <a:endParaRPr lang="en-GB" altLang="en-US"/>
            </a:p>
          </p:txBody>
        </p:sp>
        <p:sp>
          <p:nvSpPr>
            <p:cNvPr id="33864" name="Line 72"/>
            <p:cNvSpPr>
              <a:spLocks noChangeShapeType="1"/>
            </p:cNvSpPr>
            <p:nvPr/>
          </p:nvSpPr>
          <p:spPr bwMode="auto">
            <a:xfrm flipV="1">
              <a:off x="3414" y="3360"/>
              <a:ext cx="798" cy="144"/>
            </a:xfrm>
            <a:prstGeom prst="line">
              <a:avLst/>
            </a:prstGeom>
            <a:noFill/>
            <a:ln w="38100">
              <a:solidFill>
                <a:srgbClr val="EF91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65" name="Oval 73"/>
            <p:cNvSpPr>
              <a:spLocks noChangeArrowheads="1"/>
            </p:cNvSpPr>
            <p:nvPr/>
          </p:nvSpPr>
          <p:spPr bwMode="auto">
            <a:xfrm>
              <a:off x="3762" y="3402"/>
              <a:ext cx="66" cy="72"/>
            </a:xfrm>
            <a:prstGeom prst="ellipse">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0" name="Text Box 88"/>
            <p:cNvSpPr txBox="1">
              <a:spLocks noChangeArrowheads="1"/>
            </p:cNvSpPr>
            <p:nvPr/>
          </p:nvSpPr>
          <p:spPr bwMode="auto">
            <a:xfrm>
              <a:off x="3932" y="3333"/>
              <a:ext cx="489"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bg2"/>
                  </a:solidFill>
                </a:rPr>
                <a:t>7</a:t>
              </a:r>
              <a:endParaRPr lang="en-GB" altLang="en-US"/>
            </a:p>
          </p:txBody>
        </p:sp>
        <p:sp>
          <p:nvSpPr>
            <p:cNvPr id="33846" name="Rectangle 54"/>
            <p:cNvSpPr>
              <a:spLocks noChangeArrowheads="1"/>
            </p:cNvSpPr>
            <p:nvPr/>
          </p:nvSpPr>
          <p:spPr bwMode="auto">
            <a:xfrm>
              <a:off x="4356" y="2330"/>
              <a:ext cx="968" cy="419"/>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47" name="Oval 55"/>
            <p:cNvSpPr>
              <a:spLocks noChangeArrowheads="1"/>
            </p:cNvSpPr>
            <p:nvPr/>
          </p:nvSpPr>
          <p:spPr bwMode="auto">
            <a:xfrm>
              <a:off x="4359" y="2617"/>
              <a:ext cx="305" cy="278"/>
            </a:xfrm>
            <a:prstGeom prst="ellipse">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48" name="Oval 56"/>
            <p:cNvSpPr>
              <a:spLocks noChangeArrowheads="1"/>
            </p:cNvSpPr>
            <p:nvPr/>
          </p:nvSpPr>
          <p:spPr bwMode="auto">
            <a:xfrm>
              <a:off x="5018" y="2617"/>
              <a:ext cx="305" cy="278"/>
            </a:xfrm>
            <a:prstGeom prst="ellipse">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49" name="Rectangle 57"/>
            <p:cNvSpPr>
              <a:spLocks noChangeArrowheads="1"/>
            </p:cNvSpPr>
            <p:nvPr/>
          </p:nvSpPr>
          <p:spPr bwMode="auto">
            <a:xfrm>
              <a:off x="4528" y="2476"/>
              <a:ext cx="666" cy="419"/>
            </a:xfrm>
            <a:prstGeom prst="rect">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1" name="Line 59"/>
            <p:cNvSpPr>
              <a:spLocks noChangeShapeType="1"/>
            </p:cNvSpPr>
            <p:nvPr/>
          </p:nvSpPr>
          <p:spPr bwMode="auto">
            <a:xfrm flipV="1">
              <a:off x="3846" y="2327"/>
              <a:ext cx="345" cy="3"/>
            </a:xfrm>
            <a:prstGeom prst="line">
              <a:avLst/>
            </a:prstGeom>
            <a:noFill/>
            <a:ln w="5715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52" name="Line 60"/>
            <p:cNvSpPr>
              <a:spLocks noChangeShapeType="1"/>
            </p:cNvSpPr>
            <p:nvPr/>
          </p:nvSpPr>
          <p:spPr bwMode="auto">
            <a:xfrm>
              <a:off x="4175" y="2318"/>
              <a:ext cx="208" cy="475"/>
            </a:xfrm>
            <a:prstGeom prst="line">
              <a:avLst/>
            </a:prstGeom>
            <a:noFill/>
            <a:ln w="5715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1" name="Line 89"/>
            <p:cNvSpPr>
              <a:spLocks noChangeShapeType="1"/>
            </p:cNvSpPr>
            <p:nvPr/>
          </p:nvSpPr>
          <p:spPr bwMode="auto">
            <a:xfrm>
              <a:off x="3847" y="2305"/>
              <a:ext cx="364"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2" name="Line 90"/>
            <p:cNvSpPr>
              <a:spLocks noChangeShapeType="1"/>
            </p:cNvSpPr>
            <p:nvPr/>
          </p:nvSpPr>
          <p:spPr bwMode="auto">
            <a:xfrm>
              <a:off x="3846" y="2355"/>
              <a:ext cx="314"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3" name="Line 91"/>
            <p:cNvSpPr>
              <a:spLocks noChangeShapeType="1"/>
            </p:cNvSpPr>
            <p:nvPr/>
          </p:nvSpPr>
          <p:spPr bwMode="auto">
            <a:xfrm>
              <a:off x="4354" y="2798"/>
              <a:ext cx="16" cy="3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4" name="Line 92"/>
            <p:cNvSpPr>
              <a:spLocks noChangeShapeType="1"/>
            </p:cNvSpPr>
            <p:nvPr/>
          </p:nvSpPr>
          <p:spPr bwMode="auto">
            <a:xfrm>
              <a:off x="4111" y="2355"/>
              <a:ext cx="0" cy="23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5" name="Oval 93"/>
            <p:cNvSpPr>
              <a:spLocks noChangeArrowheads="1"/>
            </p:cNvSpPr>
            <p:nvPr/>
          </p:nvSpPr>
          <p:spPr bwMode="auto">
            <a:xfrm>
              <a:off x="3348" y="2919"/>
              <a:ext cx="131" cy="158"/>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86" name="Oval 94"/>
            <p:cNvSpPr>
              <a:spLocks noChangeArrowheads="1"/>
            </p:cNvSpPr>
            <p:nvPr/>
          </p:nvSpPr>
          <p:spPr bwMode="auto">
            <a:xfrm>
              <a:off x="4169" y="2938"/>
              <a:ext cx="131" cy="158"/>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31" name="AutoShape 39"/>
            <p:cNvSpPr>
              <a:spLocks noChangeArrowheads="1"/>
            </p:cNvSpPr>
            <p:nvPr/>
          </p:nvSpPr>
          <p:spPr bwMode="auto">
            <a:xfrm>
              <a:off x="4500" y="2148"/>
              <a:ext cx="684" cy="540"/>
            </a:xfrm>
            <a:prstGeom prst="can">
              <a:avLst>
                <a:gd name="adj" fmla="val 25000"/>
              </a:avLst>
            </a:prstGeom>
            <a:solidFill>
              <a:schemeClr val="tx1"/>
            </a:solidFill>
            <a:ln w="12700">
              <a:solidFill>
                <a:schemeClr val="accent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33836" name="Group 44"/>
            <p:cNvGrpSpPr>
              <a:grpSpLocks/>
            </p:cNvGrpSpPr>
            <p:nvPr/>
          </p:nvGrpSpPr>
          <p:grpSpPr bwMode="auto">
            <a:xfrm>
              <a:off x="4792" y="1882"/>
              <a:ext cx="88" cy="296"/>
              <a:chOff x="4786" y="2164"/>
              <a:chExt cx="88" cy="296"/>
            </a:xfrm>
          </p:grpSpPr>
          <p:sp>
            <p:nvSpPr>
              <p:cNvPr id="33833" name="AutoShape 41"/>
              <p:cNvSpPr>
                <a:spLocks noChangeArrowheads="1"/>
              </p:cNvSpPr>
              <p:nvPr/>
            </p:nvSpPr>
            <p:spPr bwMode="auto">
              <a:xfrm>
                <a:off x="4788" y="2316"/>
                <a:ext cx="84" cy="144"/>
              </a:xfrm>
              <a:prstGeom prst="can">
                <a:avLst>
                  <a:gd name="adj" fmla="val 42857"/>
                </a:avLst>
              </a:prstGeom>
              <a:solidFill>
                <a:schemeClr val="tx1"/>
              </a:solidFill>
              <a:ln w="12700">
                <a:solidFill>
                  <a:schemeClr val="accent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32" name="AutoShape 40"/>
              <p:cNvSpPr>
                <a:spLocks noChangeArrowheads="1"/>
              </p:cNvSpPr>
              <p:nvPr/>
            </p:nvSpPr>
            <p:spPr bwMode="auto">
              <a:xfrm>
                <a:off x="4786" y="2164"/>
                <a:ext cx="88" cy="171"/>
              </a:xfrm>
              <a:prstGeom prst="triangle">
                <a:avLst>
                  <a:gd name="adj" fmla="val 50000"/>
                </a:avLst>
              </a:prstGeom>
              <a:solidFill>
                <a:schemeClr val="tx1"/>
              </a:solidFill>
              <a:ln w="12700">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34" name="Oval 42"/>
              <p:cNvSpPr>
                <a:spLocks noChangeArrowheads="1"/>
              </p:cNvSpPr>
              <p:nvPr/>
            </p:nvSpPr>
            <p:spPr bwMode="auto">
              <a:xfrm>
                <a:off x="4797" y="2300"/>
                <a:ext cx="66" cy="47"/>
              </a:xfrm>
              <a:prstGeom prst="ellipse">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33877" name="Text Box 85"/>
            <p:cNvSpPr txBox="1">
              <a:spLocks noChangeArrowheads="1"/>
            </p:cNvSpPr>
            <p:nvPr/>
          </p:nvSpPr>
          <p:spPr bwMode="auto">
            <a:xfrm>
              <a:off x="4744" y="2333"/>
              <a:ext cx="35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bg2"/>
                  </a:solidFill>
                </a:rPr>
                <a:t>4</a:t>
              </a:r>
              <a:endParaRPr lang="en-GB" altLang="en-US"/>
            </a:p>
          </p:txBody>
        </p:sp>
      </p:grpSp>
    </p:spTree>
  </p:cSld>
  <p:clrMapOvr>
    <a:masterClrMapping/>
  </p:clrMapOvr>
  <mc:AlternateContent xmlns:mc="http://schemas.openxmlformats.org/markup-compatibility/2006" xmlns:p14="http://schemas.microsoft.com/office/powerpoint/2010/main">
    <mc:Choice Requires="p14">
      <p:transition p14:dur="0" advTm="27184"/>
    </mc:Choice>
    <mc:Fallback xmlns="">
      <p:transition advTm="27184"/>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6" name="Content Placeholder 5"/>
          <p:cNvPicPr>
            <a:picLocks noGrp="1" noChangeAspect="1"/>
          </p:cNvPicPr>
          <p:nvPr>
            <p:ph idx="1"/>
          </p:nvPr>
        </p:nvPicPr>
        <p:blipFill>
          <a:blip r:embed="rId2"/>
          <a:stretch>
            <a:fillRect/>
          </a:stretch>
        </p:blipFill>
        <p:spPr>
          <a:xfrm>
            <a:off x="690323" y="1028700"/>
            <a:ext cx="4392971" cy="3790435"/>
          </a:xfrm>
          <a:prstGeom prst="rect">
            <a:avLst/>
          </a:prstGeom>
        </p:spPr>
      </p:pic>
      <p:pic>
        <p:nvPicPr>
          <p:cNvPr id="7" name="Picture 6"/>
          <p:cNvPicPr>
            <a:picLocks noChangeAspect="1"/>
          </p:cNvPicPr>
          <p:nvPr/>
        </p:nvPicPr>
        <p:blipFill>
          <a:blip r:embed="rId3"/>
          <a:stretch>
            <a:fillRect/>
          </a:stretch>
        </p:blipFill>
        <p:spPr>
          <a:xfrm>
            <a:off x="4267469" y="187755"/>
            <a:ext cx="4400281" cy="2440116"/>
          </a:xfrm>
          <a:prstGeom prst="rect">
            <a:avLst/>
          </a:prstGeom>
        </p:spPr>
      </p:pic>
      <p:pic>
        <p:nvPicPr>
          <p:cNvPr id="8" name="Picture 7"/>
          <p:cNvPicPr>
            <a:picLocks noChangeAspect="1"/>
          </p:cNvPicPr>
          <p:nvPr/>
        </p:nvPicPr>
        <p:blipFill>
          <a:blip r:embed="rId4"/>
          <a:stretch>
            <a:fillRect/>
          </a:stretch>
        </p:blipFill>
        <p:spPr>
          <a:xfrm>
            <a:off x="4712043" y="3676158"/>
            <a:ext cx="3702719" cy="2593179"/>
          </a:xfrm>
          <a:prstGeom prst="rect">
            <a:avLst/>
          </a:prstGeom>
        </p:spPr>
      </p:pic>
    </p:spTree>
    <p:extLst>
      <p:ext uri="{BB962C8B-B14F-4D97-AF65-F5344CB8AC3E}">
        <p14:creationId xmlns:p14="http://schemas.microsoft.com/office/powerpoint/2010/main" val="3169338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solidFill>
                  <a:srgbClr val="333333"/>
                </a:solidFill>
                <a:effectLst/>
                <a:latin typeface="Arial" panose="020B0604020202020204" pitchFamily="34" charset="0"/>
                <a:cs typeface="Arial" panose="020B0604020202020204" pitchFamily="34" charset="0"/>
              </a:rPr>
              <a:t>Constant Depression </a:t>
            </a:r>
            <a:endParaRPr lang="en-GB" sz="4000" dirty="0">
              <a:solidFill>
                <a:srgbClr val="333333"/>
              </a:solidFill>
              <a:effectLst/>
              <a:latin typeface="Arial" panose="020B0604020202020204" pitchFamily="34" charset="0"/>
              <a:cs typeface="Arial" panose="020B0604020202020204" pitchFamily="34" charset="0"/>
            </a:endParaRPr>
          </a:p>
        </p:txBody>
      </p:sp>
      <p:pic>
        <p:nvPicPr>
          <p:cNvPr id="4" name="Content Placeholder 3" descr="As throttleis opened&#10;"/>
          <p:cNvPicPr>
            <a:picLocks noGrp="1" noChangeAspect="1"/>
          </p:cNvPicPr>
          <p:nvPr>
            <p:ph idx="1"/>
          </p:nvPr>
        </p:nvPicPr>
        <p:blipFill>
          <a:blip r:embed="rId2"/>
          <a:stretch>
            <a:fillRect/>
          </a:stretch>
        </p:blipFill>
        <p:spPr>
          <a:xfrm>
            <a:off x="1293341" y="1705232"/>
            <a:ext cx="6285470" cy="3987114"/>
          </a:xfrm>
          <a:prstGeom prst="rect">
            <a:avLst/>
          </a:prstGeom>
        </p:spPr>
      </p:pic>
      <p:sp>
        <p:nvSpPr>
          <p:cNvPr id="5" name="Rectangle 4"/>
          <p:cNvSpPr/>
          <p:nvPr/>
        </p:nvSpPr>
        <p:spPr>
          <a:xfrm>
            <a:off x="2839753" y="1705232"/>
            <a:ext cx="4681090" cy="523220"/>
          </a:xfrm>
          <a:prstGeom prst="rect">
            <a:avLst/>
          </a:prstGeom>
        </p:spPr>
        <p:txBody>
          <a:bodyPr wrap="none">
            <a:spAutoFit/>
          </a:bodyPr>
          <a:lstStyle/>
          <a:p>
            <a:r>
              <a:rPr lang="en-GB" sz="1400" dirty="0">
                <a:solidFill>
                  <a:srgbClr val="333333"/>
                </a:solidFill>
                <a:latin typeface="Arial" panose="020B0604020202020204" pitchFamily="34" charset="0"/>
                <a:cs typeface="Arial" panose="020B0604020202020204" pitchFamily="34" charset="0"/>
              </a:rPr>
              <a:t>As </a:t>
            </a:r>
            <a:r>
              <a:rPr lang="en-GB" sz="1400" dirty="0" smtClean="0">
                <a:solidFill>
                  <a:srgbClr val="333333"/>
                </a:solidFill>
                <a:latin typeface="Arial" panose="020B0604020202020204" pitchFamily="34" charset="0"/>
                <a:cs typeface="Arial" panose="020B0604020202020204" pitchFamily="34" charset="0"/>
              </a:rPr>
              <a:t>throttle is opened piston moves up and </a:t>
            </a:r>
          </a:p>
          <a:p>
            <a:r>
              <a:rPr lang="en-GB" sz="1400" dirty="0" smtClean="0">
                <a:solidFill>
                  <a:srgbClr val="333333"/>
                </a:solidFill>
                <a:latin typeface="Arial" panose="020B0604020202020204" pitchFamily="34" charset="0"/>
                <a:cs typeface="Arial" panose="020B0604020202020204" pitchFamily="34" charset="0"/>
              </a:rPr>
              <a:t>increases size of choke to keep the depression constant.</a:t>
            </a:r>
            <a:endParaRPr lang="en-GB" sz="1400"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63214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solidFill>
                  <a:srgbClr val="333333"/>
                </a:solidFill>
                <a:effectLst/>
                <a:latin typeface="Arial" panose="020B0604020202020204" pitchFamily="34" charset="0"/>
                <a:cs typeface="Arial" panose="020B0604020202020204" pitchFamily="34" charset="0"/>
              </a:rPr>
              <a:t>Twin Choke Carburettor</a:t>
            </a:r>
            <a:endParaRPr lang="en-GB" sz="4000" dirty="0">
              <a:solidFill>
                <a:srgbClr val="333333"/>
              </a:solidFill>
              <a:effectLst/>
              <a:latin typeface="Arial" panose="020B0604020202020204" pitchFamily="34" charset="0"/>
              <a:cs typeface="Arial" panose="020B0604020202020204" pitchFamily="34" charset="0"/>
            </a:endParaRPr>
          </a:p>
        </p:txBody>
      </p:sp>
      <p:pic>
        <p:nvPicPr>
          <p:cNvPr id="6" name="Content Placeholder 5"/>
          <p:cNvPicPr>
            <a:picLocks noGrp="1" noChangeAspect="1"/>
          </p:cNvPicPr>
          <p:nvPr>
            <p:ph idx="1"/>
          </p:nvPr>
        </p:nvPicPr>
        <p:blipFill>
          <a:blip r:embed="rId2"/>
          <a:stretch>
            <a:fillRect/>
          </a:stretch>
        </p:blipFill>
        <p:spPr>
          <a:xfrm>
            <a:off x="1787611" y="1600200"/>
            <a:ext cx="5379308" cy="4495800"/>
          </a:xfrm>
          <a:prstGeom prst="rect">
            <a:avLst/>
          </a:prstGeom>
        </p:spPr>
      </p:pic>
    </p:spTree>
    <p:extLst>
      <p:ext uri="{BB962C8B-B14F-4D97-AF65-F5344CB8AC3E}">
        <p14:creationId xmlns:p14="http://schemas.microsoft.com/office/powerpoint/2010/main" val="32713950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The air filter</a:t>
            </a:r>
          </a:p>
        </p:txBody>
      </p:sp>
      <p:sp>
        <p:nvSpPr>
          <p:cNvPr id="15363" name="Rectangle 3"/>
          <p:cNvSpPr>
            <a:spLocks noGrp="1" noChangeArrowheads="1"/>
          </p:cNvSpPr>
          <p:nvPr>
            <p:ph type="body" idx="1"/>
          </p:nvPr>
        </p:nvSpPr>
        <p:spPr>
          <a:xfrm>
            <a:off x="742950" y="1981200"/>
            <a:ext cx="3957638"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100000"/>
              </a:spcBef>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Renewable paper element</a:t>
            </a:r>
          </a:p>
          <a:p>
            <a:pPr>
              <a:spcBef>
                <a:spcPct val="100000"/>
              </a:spcBef>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Folded to increase surface area</a:t>
            </a:r>
          </a:p>
          <a:p>
            <a:pPr>
              <a:spcBef>
                <a:spcPct val="100000"/>
              </a:spcBef>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Intake is adjustable</a:t>
            </a:r>
          </a:p>
        </p:txBody>
      </p:sp>
      <p:grpSp>
        <p:nvGrpSpPr>
          <p:cNvPr id="15374" name="Group 14"/>
          <p:cNvGrpSpPr>
            <a:grpSpLocks/>
          </p:cNvGrpSpPr>
          <p:nvPr/>
        </p:nvGrpSpPr>
        <p:grpSpPr bwMode="auto">
          <a:xfrm>
            <a:off x="3806825" y="2014538"/>
            <a:ext cx="5046663" cy="4151312"/>
            <a:chOff x="2398" y="1269"/>
            <a:chExt cx="3179" cy="2615"/>
          </a:xfrm>
        </p:grpSpPr>
        <p:grpSp>
          <p:nvGrpSpPr>
            <p:cNvPr id="15372" name="Group 12"/>
            <p:cNvGrpSpPr>
              <a:grpSpLocks/>
            </p:cNvGrpSpPr>
            <p:nvPr/>
          </p:nvGrpSpPr>
          <p:grpSpPr bwMode="auto">
            <a:xfrm>
              <a:off x="2429" y="1269"/>
              <a:ext cx="3148" cy="2236"/>
              <a:chOff x="2140" y="1680"/>
              <a:chExt cx="3148" cy="2236"/>
            </a:xfrm>
          </p:grpSpPr>
          <p:sp>
            <p:nvSpPr>
              <p:cNvPr id="15368" name="Oval 8"/>
              <p:cNvSpPr>
                <a:spLocks noChangeArrowheads="1"/>
              </p:cNvSpPr>
              <p:nvPr/>
            </p:nvSpPr>
            <p:spPr bwMode="auto">
              <a:xfrm>
                <a:off x="3024" y="1680"/>
                <a:ext cx="2264" cy="2097"/>
              </a:xfrm>
              <a:prstGeom prst="ellipse">
                <a:avLst/>
              </a:prstGeom>
              <a:solidFill>
                <a:srgbClr val="CECECE"/>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69" name="AutoShape 9"/>
              <p:cNvSpPr>
                <a:spLocks noChangeArrowheads="1"/>
              </p:cNvSpPr>
              <p:nvPr/>
            </p:nvSpPr>
            <p:spPr bwMode="auto">
              <a:xfrm>
                <a:off x="3122" y="1745"/>
                <a:ext cx="2044" cy="1956"/>
              </a:xfrm>
              <a:prstGeom prst="star32">
                <a:avLst>
                  <a:gd name="adj" fmla="val 37500"/>
                </a:avLst>
              </a:prstGeom>
              <a:noFill/>
              <a:ln w="12700">
                <a:solidFill>
                  <a:srgbClr val="EF91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0" name="Oval 10"/>
              <p:cNvSpPr>
                <a:spLocks noChangeArrowheads="1"/>
              </p:cNvSpPr>
              <p:nvPr/>
            </p:nvSpPr>
            <p:spPr bwMode="auto">
              <a:xfrm>
                <a:off x="3878" y="2466"/>
                <a:ext cx="579" cy="558"/>
              </a:xfrm>
              <a:prstGeom prst="ellipse">
                <a:avLst/>
              </a:prstGeom>
              <a:solidFill>
                <a:srgbClr val="333333"/>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1" name="AutoShape 11"/>
              <p:cNvSpPr>
                <a:spLocks noChangeArrowheads="1"/>
              </p:cNvSpPr>
              <p:nvPr/>
            </p:nvSpPr>
            <p:spPr bwMode="auto">
              <a:xfrm rot="3289572">
                <a:off x="2444" y="3022"/>
                <a:ext cx="590" cy="1198"/>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CECECE"/>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5373" name="AutoShape 13"/>
            <p:cNvSpPr>
              <a:spLocks noChangeArrowheads="1"/>
            </p:cNvSpPr>
            <p:nvPr/>
          </p:nvSpPr>
          <p:spPr bwMode="auto">
            <a:xfrm rot="-7435794">
              <a:off x="2206" y="3525"/>
              <a:ext cx="551" cy="168"/>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CECECE"/>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cSld>
  <p:clrMapOvr>
    <a:masterClrMapping/>
  </p:clrMapOvr>
  <mc:AlternateContent xmlns:mc="http://schemas.openxmlformats.org/markup-compatibility/2006" xmlns:p14="http://schemas.microsoft.com/office/powerpoint/2010/main">
    <mc:Choice Requires="p14">
      <p:transition p14:dur="0" advTm="12256"/>
    </mc:Choice>
    <mc:Fallback xmlns="">
      <p:transition advTm="1225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The induction manifold</a:t>
            </a:r>
          </a:p>
        </p:txBody>
      </p:sp>
      <p:sp>
        <p:nvSpPr>
          <p:cNvPr id="16387" name="Rectangle 3"/>
          <p:cNvSpPr>
            <a:spLocks noGrp="1" noChangeArrowheads="1"/>
          </p:cNvSpPr>
          <p:nvPr>
            <p:ph type="body" idx="1"/>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Shaped to allow smooth gas flow</a:t>
            </a:r>
          </a:p>
          <a:p>
            <a:pPr>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Can be heated to improve vaporisation</a:t>
            </a:r>
          </a:p>
        </p:txBody>
      </p:sp>
    </p:spTree>
  </p:cSld>
  <p:clrMapOvr>
    <a:masterClrMapping/>
  </p:clrMapOvr>
  <mc:AlternateContent xmlns:mc="http://schemas.openxmlformats.org/markup-compatibility/2006" xmlns:p14="http://schemas.microsoft.com/office/powerpoint/2010/main">
    <mc:Choice Requires="p14">
      <p:transition p14:dur="0" advTm="10208"/>
    </mc:Choice>
    <mc:Fallback xmlns="">
      <p:transition advTm="10208"/>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sz="4000" dirty="0">
                <a:solidFill>
                  <a:srgbClr val="333333"/>
                </a:solidFill>
                <a:effectLst/>
                <a:latin typeface="Arial" panose="020B0604020202020204" pitchFamily="34" charset="0"/>
                <a:cs typeface="Arial" panose="020B0604020202020204" pitchFamily="34" charset="0"/>
              </a:rPr>
              <a:t>Fuel injection</a:t>
            </a:r>
          </a:p>
        </p:txBody>
      </p:sp>
      <p:sp>
        <p:nvSpPr>
          <p:cNvPr id="32771" name="Rectangle 3"/>
          <p:cNvSpPr>
            <a:spLocks noGrp="1" noChangeArrowheads="1"/>
          </p:cNvSpPr>
          <p:nvPr>
            <p:ph type="body" idx="1"/>
          </p:nvPr>
        </p:nvSpPr>
        <p:spPr>
          <a:xfrm>
            <a:off x="727075" y="1751013"/>
            <a:ext cx="8736013" cy="4556125"/>
          </a:xfrm>
        </p:spPr>
        <p:txBody>
          <a:bodyPr/>
          <a:lstStyle/>
          <a:p>
            <a:pPr marL="0" indent="0">
              <a:lnSpc>
                <a:spcPct val="90000"/>
              </a:lnSpc>
              <a:buClrTx/>
              <a:buNone/>
            </a:pPr>
            <a:r>
              <a:rPr lang="en-GB" altLang="en-US" dirty="0" smtClean="0">
                <a:solidFill>
                  <a:srgbClr val="333333"/>
                </a:solidFill>
                <a:effectLst/>
                <a:latin typeface="Arial" panose="020B0604020202020204" pitchFamily="34" charset="0"/>
                <a:cs typeface="Arial" panose="020B0604020202020204" pitchFamily="34" charset="0"/>
              </a:rPr>
              <a:t>Fuel </a:t>
            </a:r>
            <a:r>
              <a:rPr lang="en-GB" altLang="en-US" dirty="0">
                <a:solidFill>
                  <a:srgbClr val="333333"/>
                </a:solidFill>
                <a:effectLst/>
                <a:latin typeface="Arial" panose="020B0604020202020204" pitchFamily="34" charset="0"/>
                <a:cs typeface="Arial" panose="020B0604020202020204" pitchFamily="34" charset="0"/>
              </a:rPr>
              <a:t>is sprayed in to the manifold </a:t>
            </a:r>
            <a:r>
              <a:rPr lang="en-GB" altLang="en-US" dirty="0" smtClean="0">
                <a:solidFill>
                  <a:srgbClr val="333333"/>
                </a:solidFill>
                <a:effectLst/>
                <a:latin typeface="Arial" panose="020B0604020202020204" pitchFamily="34" charset="0"/>
                <a:cs typeface="Arial" panose="020B0604020202020204" pitchFamily="34" charset="0"/>
              </a:rPr>
              <a:t>airstream by </a:t>
            </a:r>
            <a:r>
              <a:rPr lang="en-GB" altLang="en-US" dirty="0">
                <a:solidFill>
                  <a:srgbClr val="333333"/>
                </a:solidFill>
                <a:effectLst/>
                <a:latin typeface="Arial" panose="020B0604020202020204" pitchFamily="34" charset="0"/>
                <a:cs typeface="Arial" panose="020B0604020202020204" pitchFamily="34" charset="0"/>
              </a:rPr>
              <a:t>one or more valves (called injectors).</a:t>
            </a:r>
          </a:p>
          <a:p>
            <a:pPr marL="0" indent="0">
              <a:lnSpc>
                <a:spcPct val="90000"/>
              </a:lnSpc>
              <a:buClrTx/>
              <a:buNone/>
            </a:pPr>
            <a:r>
              <a:rPr lang="en-GB" altLang="en-US" b="1" dirty="0" smtClean="0">
                <a:solidFill>
                  <a:srgbClr val="333333"/>
                </a:solidFill>
                <a:effectLst/>
                <a:latin typeface="Arial" panose="020B0604020202020204" pitchFamily="34" charset="0"/>
                <a:cs typeface="Arial" panose="020B0604020202020204" pitchFamily="34" charset="0"/>
              </a:rPr>
              <a:t>The </a:t>
            </a:r>
            <a:r>
              <a:rPr lang="en-GB" altLang="en-US" b="1" dirty="0">
                <a:solidFill>
                  <a:srgbClr val="333333"/>
                </a:solidFill>
                <a:effectLst/>
                <a:latin typeface="Arial" panose="020B0604020202020204" pitchFamily="34" charset="0"/>
                <a:cs typeface="Arial" panose="020B0604020202020204" pitchFamily="34" charset="0"/>
              </a:rPr>
              <a:t>injector(s) may be:</a:t>
            </a:r>
            <a:endParaRPr lang="en-GB" altLang="en-US" dirty="0">
              <a:solidFill>
                <a:srgbClr val="333333"/>
              </a:solidFill>
              <a:effectLst/>
              <a:latin typeface="Arial" panose="020B0604020202020204" pitchFamily="34" charset="0"/>
              <a:cs typeface="Arial" panose="020B0604020202020204" pitchFamily="34" charset="0"/>
            </a:endParaRPr>
          </a:p>
          <a:p>
            <a:pPr>
              <a:lnSpc>
                <a:spcPct val="90000"/>
              </a:lnSpc>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single point (replaces single carburettor)</a:t>
            </a:r>
          </a:p>
          <a:p>
            <a:pPr>
              <a:lnSpc>
                <a:spcPct val="90000"/>
              </a:lnSpc>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multi point (one injector per cylinder</a:t>
            </a:r>
            <a:r>
              <a:rPr lang="en-GB" altLang="en-US" dirty="0" smtClean="0">
                <a:solidFill>
                  <a:srgbClr val="333333"/>
                </a:solidFill>
                <a:effectLst/>
                <a:latin typeface="Arial" panose="020B0604020202020204" pitchFamily="34" charset="0"/>
                <a:cs typeface="Arial" panose="020B0604020202020204" pitchFamily="34" charset="0"/>
              </a:rPr>
              <a:t>)</a:t>
            </a:r>
          </a:p>
          <a:p>
            <a:pPr marL="0" indent="0">
              <a:lnSpc>
                <a:spcPct val="90000"/>
              </a:lnSpc>
              <a:buClrTx/>
              <a:buNone/>
            </a:pPr>
            <a:r>
              <a:rPr lang="en-GB" altLang="en-US" b="1" dirty="0" smtClean="0">
                <a:solidFill>
                  <a:srgbClr val="333333"/>
                </a:solidFill>
                <a:effectLst/>
                <a:latin typeface="Arial" panose="020B0604020202020204" pitchFamily="34" charset="0"/>
                <a:cs typeface="Arial" panose="020B0604020202020204" pitchFamily="34" charset="0"/>
              </a:rPr>
              <a:t>The </a:t>
            </a:r>
            <a:r>
              <a:rPr lang="en-GB" altLang="en-US" b="1" dirty="0">
                <a:solidFill>
                  <a:srgbClr val="333333"/>
                </a:solidFill>
                <a:effectLst/>
                <a:latin typeface="Arial" panose="020B0604020202020204" pitchFamily="34" charset="0"/>
                <a:cs typeface="Arial" panose="020B0604020202020204" pitchFamily="34" charset="0"/>
              </a:rPr>
              <a:t>system may be:</a:t>
            </a:r>
          </a:p>
          <a:p>
            <a:pPr>
              <a:lnSpc>
                <a:spcPct val="90000"/>
              </a:lnSpc>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mechanical</a:t>
            </a:r>
          </a:p>
          <a:p>
            <a:pPr>
              <a:lnSpc>
                <a:spcPct val="90000"/>
              </a:lnSpc>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electronic</a:t>
            </a:r>
          </a:p>
        </p:txBody>
      </p:sp>
    </p:spTree>
  </p:cSld>
  <p:clrMapOvr>
    <a:masterClrMapping/>
  </p:clrMapOvr>
  <mc:AlternateContent xmlns:mc="http://schemas.openxmlformats.org/markup-compatibility/2006" xmlns:p14="http://schemas.microsoft.com/office/powerpoint/2010/main">
    <mc:Choice Requires="p14">
      <p:transition p14:dur="0" advTm="35440"/>
    </mc:Choice>
    <mc:Fallback xmlns="">
      <p:transition advTm="3544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sz="4000" dirty="0" smtClean="0">
                <a:solidFill>
                  <a:srgbClr val="333333"/>
                </a:solidFill>
                <a:effectLst/>
                <a:latin typeface="Arial" panose="020B0604020202020204" pitchFamily="34" charset="0"/>
                <a:cs typeface="Arial" panose="020B0604020202020204" pitchFamily="34" charset="0"/>
              </a:rPr>
              <a:t>Single Point</a:t>
            </a:r>
            <a:endParaRPr lang="en-GB" altLang="en-US" sz="4000" dirty="0">
              <a:solidFill>
                <a:srgbClr val="333333"/>
              </a:solidFill>
              <a:effectLst/>
              <a:latin typeface="Arial" panose="020B0604020202020204" pitchFamily="34" charset="0"/>
              <a:cs typeface="Arial" panose="020B0604020202020204" pitchFamily="34" charset="0"/>
            </a:endParaRPr>
          </a:p>
        </p:txBody>
      </p:sp>
      <p:sp>
        <p:nvSpPr>
          <p:cNvPr id="32771" name="Rectangle 3"/>
          <p:cNvSpPr>
            <a:spLocks noGrp="1" noChangeArrowheads="1"/>
          </p:cNvSpPr>
          <p:nvPr>
            <p:ph type="body" idx="1"/>
          </p:nvPr>
        </p:nvSpPr>
        <p:spPr>
          <a:xfrm>
            <a:off x="727075" y="1751013"/>
            <a:ext cx="8736013" cy="4556125"/>
          </a:xfrm>
        </p:spPr>
        <p:txBody>
          <a:bodyPr/>
          <a:lstStyle/>
          <a:p>
            <a:pPr marL="0" indent="0">
              <a:lnSpc>
                <a:spcPct val="90000"/>
              </a:lnSpc>
              <a:buClrTx/>
              <a:buNone/>
            </a:pPr>
            <a:endParaRPr lang="en-GB" altLang="en-US" dirty="0">
              <a:solidFill>
                <a:srgbClr val="333333"/>
              </a:solidFill>
              <a:effectLst/>
              <a:latin typeface="Arial" panose="020B0604020202020204" pitchFamily="34" charset="0"/>
              <a:cs typeface="Arial" panose="020B0604020202020204" pitchFamily="34" charset="0"/>
            </a:endParaRPr>
          </a:p>
        </p:txBody>
      </p:sp>
      <p:pic>
        <p:nvPicPr>
          <p:cNvPr id="4" name="Picture 3" descr="Image result for single point injectors"/>
          <p:cNvPicPr/>
          <p:nvPr/>
        </p:nvPicPr>
        <p:blipFill>
          <a:blip r:embed="rId2">
            <a:extLst>
              <a:ext uri="{28A0092B-C50C-407E-A947-70E740481C1C}">
                <a14:useLocalDpi xmlns:a14="http://schemas.microsoft.com/office/drawing/2010/main" val="0"/>
              </a:ext>
            </a:extLst>
          </a:blip>
          <a:srcRect/>
          <a:stretch>
            <a:fillRect/>
          </a:stretch>
        </p:blipFill>
        <p:spPr bwMode="auto">
          <a:xfrm>
            <a:off x="2552700" y="2124075"/>
            <a:ext cx="3810000" cy="3810000"/>
          </a:xfrm>
          <a:prstGeom prst="rect">
            <a:avLst/>
          </a:prstGeom>
          <a:noFill/>
          <a:ln>
            <a:noFill/>
          </a:ln>
        </p:spPr>
      </p:pic>
    </p:spTree>
    <p:extLst>
      <p:ext uri="{BB962C8B-B14F-4D97-AF65-F5344CB8AC3E}">
        <p14:creationId xmlns:p14="http://schemas.microsoft.com/office/powerpoint/2010/main" val="4112871496"/>
      </p:ext>
    </p:extLst>
  </p:cSld>
  <p:clrMapOvr>
    <a:masterClrMapping/>
  </p:clrMapOvr>
  <mc:AlternateContent xmlns:mc="http://schemas.openxmlformats.org/markup-compatibility/2006" xmlns:p14="http://schemas.microsoft.com/office/powerpoint/2010/main">
    <mc:Choice Requires="p14">
      <p:transition p14:dur="0" advTm="35440"/>
    </mc:Choice>
    <mc:Fallback xmlns="">
      <p:transition advTm="35440"/>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6289" y="476251"/>
            <a:ext cx="8353425"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 name="Title 2"/>
          <p:cNvSpPr>
            <a:spLocks noGrp="1"/>
          </p:cNvSpPr>
          <p:nvPr>
            <p:ph type="ctrTitle"/>
          </p:nvPr>
        </p:nvSpPr>
        <p:spPr/>
        <p:txBody>
          <a:bodyPr/>
          <a:lstStyle/>
          <a:p>
            <a:endParaRPr lang="en-US" altLang="en-US" dirty="0" smtClean="0"/>
          </a:p>
        </p:txBody>
      </p:sp>
      <p:sp>
        <p:nvSpPr>
          <p:cNvPr id="2052" name="Subtitle 3"/>
          <p:cNvSpPr>
            <a:spLocks noGrp="1"/>
          </p:cNvSpPr>
          <p:nvPr>
            <p:ph type="subTitle" idx="1"/>
          </p:nvPr>
        </p:nvSpPr>
        <p:spPr/>
        <p:txBody>
          <a:bodyPr/>
          <a:lstStyle/>
          <a:p>
            <a:endParaRPr lang="en-US" altLang="en-US" dirty="0" smtClean="0"/>
          </a:p>
        </p:txBody>
      </p:sp>
      <p:sp>
        <p:nvSpPr>
          <p:cNvPr id="2053" name="Rectangle 4"/>
          <p:cNvSpPr>
            <a:spLocks noChangeArrowheads="1"/>
          </p:cNvSpPr>
          <p:nvPr/>
        </p:nvSpPr>
        <p:spPr bwMode="auto">
          <a:xfrm>
            <a:off x="3962400" y="6037263"/>
            <a:ext cx="238918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None/>
            </a:pPr>
            <a:r>
              <a:rPr lang="en-GB" altLang="en-US" sz="3600">
                <a:solidFill>
                  <a:srgbClr val="000000"/>
                </a:solidFill>
                <a:latin typeface="Arial" panose="020B0604020202020204" pitchFamily="34" charset="0"/>
              </a:rPr>
              <a:t>K- Jetronic</a:t>
            </a:r>
          </a:p>
        </p:txBody>
      </p:sp>
    </p:spTree>
    <p:extLst>
      <p:ext uri="{BB962C8B-B14F-4D97-AF65-F5344CB8AC3E}">
        <p14:creationId xmlns:p14="http://schemas.microsoft.com/office/powerpoint/2010/main" val="7338375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windows\TEMP\\msotw9_temp0.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533400"/>
            <a:ext cx="8032750" cy="2865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5" name="Text Box 5"/>
          <p:cNvSpPr txBox="1">
            <a:spLocks noChangeArrowheads="1"/>
          </p:cNvSpPr>
          <p:nvPr/>
        </p:nvSpPr>
        <p:spPr bwMode="auto">
          <a:xfrm>
            <a:off x="1752600" y="669926"/>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1</a:t>
            </a:r>
          </a:p>
        </p:txBody>
      </p:sp>
      <p:sp>
        <p:nvSpPr>
          <p:cNvPr id="3076" name="Text Box 6"/>
          <p:cNvSpPr txBox="1">
            <a:spLocks noChangeArrowheads="1"/>
          </p:cNvSpPr>
          <p:nvPr/>
        </p:nvSpPr>
        <p:spPr bwMode="auto">
          <a:xfrm>
            <a:off x="1981200" y="685801"/>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2</a:t>
            </a:r>
          </a:p>
        </p:txBody>
      </p:sp>
      <p:sp>
        <p:nvSpPr>
          <p:cNvPr id="3077" name="Text Box 7"/>
          <p:cNvSpPr txBox="1">
            <a:spLocks noChangeArrowheads="1"/>
          </p:cNvSpPr>
          <p:nvPr/>
        </p:nvSpPr>
        <p:spPr bwMode="auto">
          <a:xfrm>
            <a:off x="2874964" y="685801"/>
            <a:ext cx="3254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3</a:t>
            </a:r>
          </a:p>
        </p:txBody>
      </p:sp>
      <p:sp>
        <p:nvSpPr>
          <p:cNvPr id="3078" name="Text Box 8"/>
          <p:cNvSpPr txBox="1">
            <a:spLocks noChangeArrowheads="1"/>
          </p:cNvSpPr>
          <p:nvPr/>
        </p:nvSpPr>
        <p:spPr bwMode="auto">
          <a:xfrm>
            <a:off x="4114800" y="669926"/>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4</a:t>
            </a:r>
          </a:p>
        </p:txBody>
      </p:sp>
      <p:sp>
        <p:nvSpPr>
          <p:cNvPr id="2057" name="Text Box 9"/>
          <p:cNvSpPr txBox="1">
            <a:spLocks noChangeArrowheads="1"/>
          </p:cNvSpPr>
          <p:nvPr/>
        </p:nvSpPr>
        <p:spPr bwMode="auto">
          <a:xfrm>
            <a:off x="1203326" y="3821114"/>
            <a:ext cx="2989263"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1 excess pressure valve</a:t>
            </a:r>
          </a:p>
          <a:p>
            <a:pPr eaLnBrk="1" hangingPunct="1">
              <a:spcBef>
                <a:spcPct val="0"/>
              </a:spcBef>
              <a:buNone/>
            </a:pPr>
            <a:r>
              <a:rPr lang="en-GB" altLang="en-US" sz="2000">
                <a:solidFill>
                  <a:srgbClr val="000000"/>
                </a:solidFill>
                <a:latin typeface="Arial" panose="020B0604020202020204" pitchFamily="34" charset="0"/>
              </a:rPr>
              <a:t>2 roller cell pump</a:t>
            </a:r>
          </a:p>
          <a:p>
            <a:pPr eaLnBrk="1" hangingPunct="1">
              <a:spcBef>
                <a:spcPct val="0"/>
              </a:spcBef>
              <a:buNone/>
            </a:pPr>
            <a:r>
              <a:rPr lang="en-GB" altLang="en-US" sz="2000">
                <a:solidFill>
                  <a:srgbClr val="000000"/>
                </a:solidFill>
                <a:latin typeface="Arial" panose="020B0604020202020204" pitchFamily="34" charset="0"/>
              </a:rPr>
              <a:t>3 electric pump armature</a:t>
            </a:r>
          </a:p>
          <a:p>
            <a:pPr eaLnBrk="1" hangingPunct="1">
              <a:spcBef>
                <a:spcPct val="0"/>
              </a:spcBef>
              <a:buNone/>
            </a:pPr>
            <a:r>
              <a:rPr lang="en-GB" altLang="en-US" sz="2000">
                <a:solidFill>
                  <a:srgbClr val="000000"/>
                </a:solidFill>
                <a:latin typeface="Arial" panose="020B0604020202020204" pitchFamily="34" charset="0"/>
              </a:rPr>
              <a:t>4 non return valve</a:t>
            </a:r>
          </a:p>
        </p:txBody>
      </p:sp>
      <p:sp>
        <p:nvSpPr>
          <p:cNvPr id="3080" name="Line 10"/>
          <p:cNvSpPr>
            <a:spLocks noChangeShapeType="1"/>
          </p:cNvSpPr>
          <p:nvPr/>
        </p:nvSpPr>
        <p:spPr bwMode="auto">
          <a:xfrm flipV="1">
            <a:off x="6629400" y="2438400"/>
            <a:ext cx="228600" cy="1524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3081" name="Line 11"/>
          <p:cNvSpPr>
            <a:spLocks noChangeShapeType="1"/>
          </p:cNvSpPr>
          <p:nvPr/>
        </p:nvSpPr>
        <p:spPr bwMode="auto">
          <a:xfrm flipV="1">
            <a:off x="5486400" y="2438400"/>
            <a:ext cx="762000" cy="914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3082" name="Text Box 12"/>
          <p:cNvSpPr txBox="1">
            <a:spLocks noChangeArrowheads="1"/>
          </p:cNvSpPr>
          <p:nvPr/>
        </p:nvSpPr>
        <p:spPr bwMode="auto">
          <a:xfrm>
            <a:off x="5165726" y="3287714"/>
            <a:ext cx="919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Roller </a:t>
            </a:r>
          </a:p>
        </p:txBody>
      </p:sp>
      <p:sp>
        <p:nvSpPr>
          <p:cNvPr id="3083" name="Text Box 13"/>
          <p:cNvSpPr txBox="1">
            <a:spLocks noChangeArrowheads="1"/>
          </p:cNvSpPr>
          <p:nvPr/>
        </p:nvSpPr>
        <p:spPr bwMode="auto">
          <a:xfrm>
            <a:off x="6384925" y="3973514"/>
            <a:ext cx="1327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Rotor disc</a:t>
            </a:r>
          </a:p>
        </p:txBody>
      </p:sp>
    </p:spTree>
    <p:extLst>
      <p:ext uri="{BB962C8B-B14F-4D97-AF65-F5344CB8AC3E}">
        <p14:creationId xmlns:p14="http://schemas.microsoft.com/office/powerpoint/2010/main" val="20285009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iterate type="wd">
                                    <p:tmAbs val="300"/>
                                  </p:iterate>
                                  <p:childTnLst>
                                    <p:set>
                                      <p:cBhvr>
                                        <p:cTn id="6" dur="1" fill="hold">
                                          <p:stCondLst>
                                            <p:cond delay="299"/>
                                          </p:stCondLst>
                                        </p:cTn>
                                        <p:tgtEl>
                                          <p:spTgt spid="20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7"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3600" y="533400"/>
            <a:ext cx="4953000" cy="176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5" name="Text Box 3"/>
          <p:cNvSpPr txBox="1">
            <a:spLocks noChangeArrowheads="1"/>
          </p:cNvSpPr>
          <p:nvPr/>
        </p:nvSpPr>
        <p:spPr bwMode="auto">
          <a:xfrm>
            <a:off x="1676401" y="2514601"/>
            <a:ext cx="65690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Centrifugal force causes the rollers to move out against the housing and act as seals. Fuel is carried in the cavities and pressurised as the pump turns.</a:t>
            </a:r>
          </a:p>
        </p:txBody>
      </p:sp>
      <p:sp>
        <p:nvSpPr>
          <p:cNvPr id="4100" name="Text Box 4"/>
          <p:cNvSpPr txBox="1">
            <a:spLocks noChangeArrowheads="1"/>
          </p:cNvSpPr>
          <p:nvPr/>
        </p:nvSpPr>
        <p:spPr bwMode="auto">
          <a:xfrm>
            <a:off x="1812925" y="4202114"/>
            <a:ext cx="184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endParaRPr lang="en-US" altLang="en-US" sz="2000">
              <a:solidFill>
                <a:srgbClr val="000000"/>
              </a:solidFill>
              <a:latin typeface="Arial" panose="020B0604020202020204" pitchFamily="34" charset="0"/>
            </a:endParaRPr>
          </a:p>
        </p:txBody>
      </p:sp>
      <p:sp>
        <p:nvSpPr>
          <p:cNvPr id="3077" name="Text Box 5"/>
          <p:cNvSpPr txBox="1">
            <a:spLocks noChangeArrowheads="1"/>
          </p:cNvSpPr>
          <p:nvPr/>
        </p:nvSpPr>
        <p:spPr bwMode="auto">
          <a:xfrm>
            <a:off x="1676401" y="3692526"/>
            <a:ext cx="59594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The fuel surrounds the electric motor and cools it before passing on to the accumulator</a:t>
            </a:r>
          </a:p>
        </p:txBody>
      </p:sp>
      <p:sp>
        <p:nvSpPr>
          <p:cNvPr id="3078" name="Text Box 6"/>
          <p:cNvSpPr txBox="1">
            <a:spLocks noChangeArrowheads="1"/>
          </p:cNvSpPr>
          <p:nvPr/>
        </p:nvSpPr>
        <p:spPr bwMode="auto">
          <a:xfrm>
            <a:off x="1676401" y="4552951"/>
            <a:ext cx="57308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One safety device used by this pump is, the pump will only run whilst the engine is running</a:t>
            </a:r>
          </a:p>
        </p:txBody>
      </p:sp>
    </p:spTree>
    <p:extLst>
      <p:ext uri="{BB962C8B-B14F-4D97-AF65-F5344CB8AC3E}">
        <p14:creationId xmlns:p14="http://schemas.microsoft.com/office/powerpoint/2010/main" val="11211089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iterate type="lt">
                                    <p:tmAbs val="75"/>
                                  </p:iterate>
                                  <p:childTnLst>
                                    <p:set>
                                      <p:cBhvr>
                                        <p:cTn id="6" dur="1" fill="hold">
                                          <p:stCondLst>
                                            <p:cond delay="74"/>
                                          </p:stCondLst>
                                        </p:cTn>
                                        <p:tgtEl>
                                          <p:spTgt spid="307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iterate type="lt">
                                    <p:tmAbs val="75"/>
                                  </p:iterate>
                                  <p:childTnLst>
                                    <p:set>
                                      <p:cBhvr>
                                        <p:cTn id="10" dur="1" fill="hold">
                                          <p:stCondLst>
                                            <p:cond delay="74"/>
                                          </p:stCondLst>
                                        </p:cTn>
                                        <p:tgtEl>
                                          <p:spTgt spid="307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iterate type="lt">
                                    <p:tmAbs val="75"/>
                                  </p:iterate>
                                  <p:childTnLst>
                                    <p:set>
                                      <p:cBhvr>
                                        <p:cTn id="14" dur="1" fill="hold">
                                          <p:stCondLst>
                                            <p:cond delay="74"/>
                                          </p:stCondLst>
                                        </p:cTn>
                                        <p:tgtEl>
                                          <p:spTgt spid="30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autoUpdateAnimBg="0"/>
      <p:bldP spid="3077" grpId="0" autoUpdateAnimBg="0"/>
      <p:bldP spid="3078"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windows\TEMP\\msotw9_temp0.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0" y="381000"/>
            <a:ext cx="4724400" cy="3702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099" name="Text Box 3"/>
          <p:cNvSpPr txBox="1">
            <a:spLocks noChangeArrowheads="1"/>
          </p:cNvSpPr>
          <p:nvPr/>
        </p:nvSpPr>
        <p:spPr bwMode="auto">
          <a:xfrm>
            <a:off x="2209801" y="4343401"/>
            <a:ext cx="55784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dirty="0">
                <a:solidFill>
                  <a:srgbClr val="000000"/>
                </a:solidFill>
                <a:latin typeface="Arial" panose="020B0604020202020204" pitchFamily="34" charset="0"/>
              </a:rPr>
              <a:t>The accumulator maintains pressure in the fuel system after the engine has </a:t>
            </a:r>
            <a:r>
              <a:rPr lang="en-GB" altLang="en-US" sz="2000" dirty="0" smtClean="0">
                <a:solidFill>
                  <a:srgbClr val="000000"/>
                </a:solidFill>
                <a:latin typeface="Arial" panose="020B0604020202020204" pitchFamily="34" charset="0"/>
              </a:rPr>
              <a:t>stopped </a:t>
            </a:r>
            <a:r>
              <a:rPr lang="en-GB" altLang="en-US" sz="2000" dirty="0">
                <a:solidFill>
                  <a:srgbClr val="000000"/>
                </a:solidFill>
                <a:latin typeface="Arial" panose="020B0604020202020204" pitchFamily="34" charset="0"/>
              </a:rPr>
              <a:t>running this </a:t>
            </a:r>
            <a:r>
              <a:rPr lang="en-GB" altLang="en-US" sz="2000" dirty="0" smtClean="0">
                <a:solidFill>
                  <a:srgbClr val="000000"/>
                </a:solidFill>
                <a:latin typeface="Arial" panose="020B0604020202020204" pitchFamily="34" charset="0"/>
              </a:rPr>
              <a:t>aid </a:t>
            </a:r>
            <a:r>
              <a:rPr lang="en-GB" altLang="en-US" sz="2000" dirty="0">
                <a:solidFill>
                  <a:srgbClr val="000000"/>
                </a:solidFill>
                <a:latin typeface="Arial" panose="020B0604020202020204" pitchFamily="34" charset="0"/>
              </a:rPr>
              <a:t>cold starting performance </a:t>
            </a:r>
          </a:p>
        </p:txBody>
      </p:sp>
      <p:sp>
        <p:nvSpPr>
          <p:cNvPr id="4100" name="Text Box 4"/>
          <p:cNvSpPr txBox="1">
            <a:spLocks noChangeArrowheads="1"/>
          </p:cNvSpPr>
          <p:nvPr/>
        </p:nvSpPr>
        <p:spPr bwMode="auto">
          <a:xfrm>
            <a:off x="2574926" y="620714"/>
            <a:ext cx="989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Spring </a:t>
            </a:r>
          </a:p>
        </p:txBody>
      </p:sp>
      <p:sp>
        <p:nvSpPr>
          <p:cNvPr id="4101" name="Text Box 5"/>
          <p:cNvSpPr txBox="1">
            <a:spLocks noChangeArrowheads="1"/>
          </p:cNvSpPr>
          <p:nvPr/>
        </p:nvSpPr>
        <p:spPr bwMode="auto">
          <a:xfrm>
            <a:off x="3657600" y="136526"/>
            <a:ext cx="1384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diaphragm</a:t>
            </a:r>
          </a:p>
        </p:txBody>
      </p:sp>
      <p:sp>
        <p:nvSpPr>
          <p:cNvPr id="4102" name="Text Box 6"/>
          <p:cNvSpPr txBox="1">
            <a:spLocks noChangeArrowheads="1"/>
          </p:cNvSpPr>
          <p:nvPr/>
        </p:nvSpPr>
        <p:spPr bwMode="auto">
          <a:xfrm>
            <a:off x="5775326" y="315914"/>
            <a:ext cx="17367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Fuel chamber</a:t>
            </a:r>
          </a:p>
        </p:txBody>
      </p:sp>
    </p:spTree>
    <p:extLst>
      <p:ext uri="{BB962C8B-B14F-4D97-AF65-F5344CB8AC3E}">
        <p14:creationId xmlns:p14="http://schemas.microsoft.com/office/powerpoint/2010/main" val="39833081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10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10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4102"/>
                                        </p:tgtEl>
                                        <p:attrNameLst>
                                          <p:attrName>style.visibility</p:attrName>
                                        </p:attrNameLst>
                                      </p:cBhvr>
                                      <p:to>
                                        <p:strVal val="visible"/>
                                      </p:to>
                                    </p:set>
                                    <p:anim calcmode="lin" valueType="num">
                                      <p:cBhvr additive="base">
                                        <p:cTn id="15" dur="500" fill="hold"/>
                                        <p:tgtEl>
                                          <p:spTgt spid="4102"/>
                                        </p:tgtEl>
                                        <p:attrNameLst>
                                          <p:attrName>ppt_x</p:attrName>
                                        </p:attrNameLst>
                                      </p:cBhvr>
                                      <p:tavLst>
                                        <p:tav tm="0">
                                          <p:val>
                                            <p:strVal val="0-#ppt_w/2"/>
                                          </p:val>
                                        </p:tav>
                                        <p:tav tm="100000">
                                          <p:val>
                                            <p:strVal val="#ppt_x"/>
                                          </p:val>
                                        </p:tav>
                                      </p:tavLst>
                                    </p:anim>
                                    <p:anim calcmode="lin" valueType="num">
                                      <p:cBhvr additive="base">
                                        <p:cTn id="16" dur="500" fill="hold"/>
                                        <p:tgtEl>
                                          <p:spTgt spid="4102"/>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iterate type="lt">
                                    <p:tmAbs val="75"/>
                                  </p:iterate>
                                  <p:childTnLst>
                                    <p:set>
                                      <p:cBhvr>
                                        <p:cTn id="20" dur="1" fill="hold">
                                          <p:stCondLst>
                                            <p:cond delay="74"/>
                                          </p:stCondLst>
                                        </p:cTn>
                                        <p:tgtEl>
                                          <p:spTgt spid="40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autoUpdateAnimBg="0"/>
      <p:bldP spid="4100" grpId="0" autoUpdateAnimBg="0"/>
      <p:bldP spid="4101" grpId="0" autoUpdateAnimBg="0"/>
      <p:bldP spid="4102"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windows\TEMP\\msotw9_temp0.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9925" y="712789"/>
            <a:ext cx="5740400" cy="2557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7" name="Line 3"/>
          <p:cNvSpPr>
            <a:spLocks noChangeShapeType="1"/>
          </p:cNvSpPr>
          <p:nvPr/>
        </p:nvSpPr>
        <p:spPr bwMode="auto">
          <a:xfrm>
            <a:off x="1752600" y="1905000"/>
            <a:ext cx="1371600" cy="0"/>
          </a:xfrm>
          <a:prstGeom prst="line">
            <a:avLst/>
          </a:prstGeom>
          <a:noFill/>
          <a:ln w="539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6148" name="Line 4"/>
          <p:cNvSpPr>
            <a:spLocks noChangeShapeType="1"/>
          </p:cNvSpPr>
          <p:nvPr/>
        </p:nvSpPr>
        <p:spPr bwMode="auto">
          <a:xfrm>
            <a:off x="4191000" y="2590800"/>
            <a:ext cx="1371600" cy="0"/>
          </a:xfrm>
          <a:prstGeom prst="line">
            <a:avLst/>
          </a:prstGeom>
          <a:noFill/>
          <a:ln w="539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6149" name="Line 5"/>
          <p:cNvSpPr>
            <a:spLocks noChangeShapeType="1"/>
          </p:cNvSpPr>
          <p:nvPr/>
        </p:nvSpPr>
        <p:spPr bwMode="auto">
          <a:xfrm>
            <a:off x="4038600" y="1219200"/>
            <a:ext cx="1371600" cy="0"/>
          </a:xfrm>
          <a:prstGeom prst="line">
            <a:avLst/>
          </a:prstGeom>
          <a:noFill/>
          <a:ln w="539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6150" name="Line 6"/>
          <p:cNvSpPr>
            <a:spLocks noChangeShapeType="1"/>
          </p:cNvSpPr>
          <p:nvPr/>
        </p:nvSpPr>
        <p:spPr bwMode="auto">
          <a:xfrm>
            <a:off x="6400800" y="1981200"/>
            <a:ext cx="1371600" cy="0"/>
          </a:xfrm>
          <a:prstGeom prst="line">
            <a:avLst/>
          </a:prstGeom>
          <a:noFill/>
          <a:ln w="539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6151" name="Line 7"/>
          <p:cNvSpPr>
            <a:spLocks noChangeShapeType="1"/>
          </p:cNvSpPr>
          <p:nvPr/>
        </p:nvSpPr>
        <p:spPr bwMode="auto">
          <a:xfrm>
            <a:off x="1752600" y="762000"/>
            <a:ext cx="1981200" cy="457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6152" name="Text Box 8"/>
          <p:cNvSpPr txBox="1">
            <a:spLocks noChangeArrowheads="1"/>
          </p:cNvSpPr>
          <p:nvPr/>
        </p:nvSpPr>
        <p:spPr bwMode="auto">
          <a:xfrm>
            <a:off x="1508125" y="315914"/>
            <a:ext cx="1835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Paper element</a:t>
            </a:r>
          </a:p>
        </p:txBody>
      </p:sp>
      <p:sp>
        <p:nvSpPr>
          <p:cNvPr id="6153" name="Line 9"/>
          <p:cNvSpPr>
            <a:spLocks noChangeShapeType="1"/>
          </p:cNvSpPr>
          <p:nvPr/>
        </p:nvSpPr>
        <p:spPr bwMode="auto">
          <a:xfrm flipH="1">
            <a:off x="6096000" y="2590800"/>
            <a:ext cx="1447800" cy="76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6154" name="Text Box 10"/>
          <p:cNvSpPr txBox="1">
            <a:spLocks noChangeArrowheads="1"/>
          </p:cNvSpPr>
          <p:nvPr/>
        </p:nvSpPr>
        <p:spPr bwMode="auto">
          <a:xfrm>
            <a:off x="7680325" y="2373314"/>
            <a:ext cx="1073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Strainer</a:t>
            </a:r>
          </a:p>
        </p:txBody>
      </p:sp>
      <p:sp>
        <p:nvSpPr>
          <p:cNvPr id="6155" name="Text Box 11"/>
          <p:cNvSpPr txBox="1">
            <a:spLocks noChangeArrowheads="1"/>
          </p:cNvSpPr>
          <p:nvPr/>
        </p:nvSpPr>
        <p:spPr bwMode="auto">
          <a:xfrm>
            <a:off x="2651126" y="4191001"/>
            <a:ext cx="48164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dirty="0">
                <a:solidFill>
                  <a:srgbClr val="000000"/>
                </a:solidFill>
                <a:latin typeface="Arial" panose="020B0604020202020204" pitchFamily="34" charset="0"/>
              </a:rPr>
              <a:t>The filter contains pleated paper element </a:t>
            </a:r>
            <a:r>
              <a:rPr lang="en-GB" altLang="en-US" sz="2000" dirty="0" smtClean="0">
                <a:solidFill>
                  <a:srgbClr val="000000"/>
                </a:solidFill>
                <a:latin typeface="Arial" panose="020B0604020202020204" pitchFamily="34" charset="0"/>
              </a:rPr>
              <a:t>and a </a:t>
            </a:r>
            <a:r>
              <a:rPr lang="en-GB" altLang="en-US" sz="2000" dirty="0">
                <a:solidFill>
                  <a:srgbClr val="000000"/>
                </a:solidFill>
                <a:latin typeface="Arial" panose="020B0604020202020204" pitchFamily="34" charset="0"/>
              </a:rPr>
              <a:t>strainer</a:t>
            </a:r>
          </a:p>
        </p:txBody>
      </p:sp>
    </p:spTree>
    <p:extLst>
      <p:ext uri="{BB962C8B-B14F-4D97-AF65-F5344CB8AC3E}">
        <p14:creationId xmlns:p14="http://schemas.microsoft.com/office/powerpoint/2010/main" val="36013937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1511300" y="914401"/>
            <a:ext cx="479810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800" b="1" dirty="0">
                <a:solidFill>
                  <a:srgbClr val="000000"/>
                </a:solidFill>
                <a:latin typeface="Arial" panose="020B0604020202020204" pitchFamily="34" charset="0"/>
              </a:rPr>
              <a:t>Primary pressure regulator</a:t>
            </a:r>
          </a:p>
        </p:txBody>
      </p:sp>
      <p:sp>
        <p:nvSpPr>
          <p:cNvPr id="19459" name="Text Box 3"/>
          <p:cNvSpPr txBox="1">
            <a:spLocks noChangeArrowheads="1"/>
          </p:cNvSpPr>
          <p:nvPr/>
        </p:nvSpPr>
        <p:spPr bwMode="auto">
          <a:xfrm>
            <a:off x="1790700" y="1752601"/>
            <a:ext cx="63246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dirty="0">
                <a:solidFill>
                  <a:srgbClr val="000000"/>
                </a:solidFill>
                <a:latin typeface="Arial" panose="020B0604020202020204" pitchFamily="34" charset="0"/>
              </a:rPr>
              <a:t>It maintains the delivery pressure at about 5bar (500Kpa, </a:t>
            </a:r>
            <a:r>
              <a:rPr lang="en-GB" altLang="en-US" sz="2000" dirty="0" smtClean="0">
                <a:solidFill>
                  <a:srgbClr val="000000"/>
                </a:solidFill>
                <a:latin typeface="Arial" panose="020B0604020202020204" pitchFamily="34" charset="0"/>
              </a:rPr>
              <a:t>70lbf/in) and </a:t>
            </a:r>
            <a:r>
              <a:rPr lang="en-GB" altLang="en-US" sz="2000" dirty="0">
                <a:solidFill>
                  <a:srgbClr val="000000"/>
                </a:solidFill>
                <a:latin typeface="Arial" panose="020B0604020202020204" pitchFamily="34" charset="0"/>
              </a:rPr>
              <a:t>allows the excess fuel to return to the tank</a:t>
            </a:r>
          </a:p>
        </p:txBody>
      </p:sp>
      <p:sp>
        <p:nvSpPr>
          <p:cNvPr id="19460" name="Text Box 4"/>
          <p:cNvSpPr txBox="1">
            <a:spLocks noChangeArrowheads="1"/>
          </p:cNvSpPr>
          <p:nvPr/>
        </p:nvSpPr>
        <p:spPr bwMode="auto">
          <a:xfrm>
            <a:off x="1824039" y="3429001"/>
            <a:ext cx="6256337"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The control system uses fuel pressure to alter the air fuel ratios required for different operating conditions and then uses fuel pressure to open the injectors</a:t>
            </a:r>
          </a:p>
        </p:txBody>
      </p:sp>
    </p:spTree>
    <p:extLst>
      <p:ext uri="{BB962C8B-B14F-4D97-AF65-F5344CB8AC3E}">
        <p14:creationId xmlns:p14="http://schemas.microsoft.com/office/powerpoint/2010/main" val="40115288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iterate type="lt">
                                    <p:tmAbs val="75"/>
                                  </p:iterate>
                                  <p:childTnLst>
                                    <p:set>
                                      <p:cBhvr>
                                        <p:cTn id="6" dur="1" fill="hold">
                                          <p:stCondLst>
                                            <p:cond delay="74"/>
                                          </p:stCondLst>
                                        </p:cTn>
                                        <p:tgtEl>
                                          <p:spTgt spid="1945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iterate type="lt">
                                    <p:tmAbs val="75"/>
                                  </p:iterate>
                                  <p:childTnLst>
                                    <p:set>
                                      <p:cBhvr>
                                        <p:cTn id="10" dur="1" fill="hold">
                                          <p:stCondLst>
                                            <p:cond delay="74"/>
                                          </p:stCondLst>
                                        </p:cTn>
                                        <p:tgtEl>
                                          <p:spTgt spid="194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autoUpdateAnimBg="0"/>
      <p:bldP spid="19460"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1026"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19200" y="82550"/>
            <a:ext cx="7391400" cy="676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195" name="Text Box 1027"/>
          <p:cNvSpPr txBox="1">
            <a:spLocks noChangeArrowheads="1"/>
          </p:cNvSpPr>
          <p:nvPr/>
        </p:nvSpPr>
        <p:spPr bwMode="auto">
          <a:xfrm>
            <a:off x="3032125" y="2525714"/>
            <a:ext cx="165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Metering flap</a:t>
            </a:r>
          </a:p>
        </p:txBody>
      </p:sp>
      <p:sp>
        <p:nvSpPr>
          <p:cNvPr id="8196" name="Text Box 1028"/>
          <p:cNvSpPr txBox="1">
            <a:spLocks noChangeArrowheads="1"/>
          </p:cNvSpPr>
          <p:nvPr/>
        </p:nvSpPr>
        <p:spPr bwMode="auto">
          <a:xfrm>
            <a:off x="5318126" y="2982914"/>
            <a:ext cx="1173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Delivery </a:t>
            </a:r>
          </a:p>
        </p:txBody>
      </p:sp>
      <p:sp>
        <p:nvSpPr>
          <p:cNvPr id="8197" name="Text Box 1029"/>
          <p:cNvSpPr txBox="1">
            <a:spLocks noChangeArrowheads="1"/>
          </p:cNvSpPr>
          <p:nvPr/>
        </p:nvSpPr>
        <p:spPr bwMode="auto">
          <a:xfrm>
            <a:off x="1828800" y="3184526"/>
            <a:ext cx="15382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Idle by pass</a:t>
            </a:r>
          </a:p>
        </p:txBody>
      </p:sp>
      <p:sp>
        <p:nvSpPr>
          <p:cNvPr id="8198" name="Text Box 1030"/>
          <p:cNvSpPr txBox="1">
            <a:spLocks noChangeArrowheads="1"/>
          </p:cNvSpPr>
          <p:nvPr/>
        </p:nvSpPr>
        <p:spPr bwMode="auto">
          <a:xfrm>
            <a:off x="2574925" y="3516314"/>
            <a:ext cx="21145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Throttle Butter fly</a:t>
            </a:r>
          </a:p>
        </p:txBody>
      </p:sp>
      <p:sp>
        <p:nvSpPr>
          <p:cNvPr id="8199" name="Text Box 1031"/>
          <p:cNvSpPr txBox="1">
            <a:spLocks noChangeArrowheads="1"/>
          </p:cNvSpPr>
          <p:nvPr/>
        </p:nvSpPr>
        <p:spPr bwMode="auto">
          <a:xfrm>
            <a:off x="1127126" y="4724401"/>
            <a:ext cx="15398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Airflow sensor plate</a:t>
            </a:r>
          </a:p>
        </p:txBody>
      </p:sp>
      <p:sp>
        <p:nvSpPr>
          <p:cNvPr id="8200" name="Text Box 1032"/>
          <p:cNvSpPr txBox="1">
            <a:spLocks noChangeArrowheads="1"/>
          </p:cNvSpPr>
          <p:nvPr/>
        </p:nvSpPr>
        <p:spPr bwMode="auto">
          <a:xfrm>
            <a:off x="914401" y="6183314"/>
            <a:ext cx="28368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Mixture adjusting screw</a:t>
            </a:r>
          </a:p>
        </p:txBody>
      </p:sp>
      <p:sp>
        <p:nvSpPr>
          <p:cNvPr id="8201" name="Text Box 1033"/>
          <p:cNvSpPr txBox="1">
            <a:spLocks noChangeArrowheads="1"/>
          </p:cNvSpPr>
          <p:nvPr/>
        </p:nvSpPr>
        <p:spPr bwMode="auto">
          <a:xfrm>
            <a:off x="4953000" y="5927726"/>
            <a:ext cx="1341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Fuel Entry</a:t>
            </a:r>
          </a:p>
        </p:txBody>
      </p:sp>
      <p:sp>
        <p:nvSpPr>
          <p:cNvPr id="8202" name="Text Box 1034"/>
          <p:cNvSpPr txBox="1">
            <a:spLocks noChangeArrowheads="1"/>
          </p:cNvSpPr>
          <p:nvPr/>
        </p:nvSpPr>
        <p:spPr bwMode="auto">
          <a:xfrm>
            <a:off x="4648201" y="3352801"/>
            <a:ext cx="1933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Upper chamber</a:t>
            </a:r>
          </a:p>
        </p:txBody>
      </p:sp>
      <p:sp>
        <p:nvSpPr>
          <p:cNvPr id="8203" name="Text Box 1035"/>
          <p:cNvSpPr txBox="1">
            <a:spLocks noChangeArrowheads="1"/>
          </p:cNvSpPr>
          <p:nvPr/>
        </p:nvSpPr>
        <p:spPr bwMode="auto">
          <a:xfrm>
            <a:off x="6281738" y="3184526"/>
            <a:ext cx="15668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Injector pipe</a:t>
            </a:r>
          </a:p>
        </p:txBody>
      </p:sp>
      <p:sp>
        <p:nvSpPr>
          <p:cNvPr id="8204" name="Text Box 1036"/>
          <p:cNvSpPr txBox="1">
            <a:spLocks noChangeArrowheads="1"/>
          </p:cNvSpPr>
          <p:nvPr/>
        </p:nvSpPr>
        <p:spPr bwMode="auto">
          <a:xfrm>
            <a:off x="7832726" y="3352801"/>
            <a:ext cx="10826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Control plunger</a:t>
            </a:r>
          </a:p>
        </p:txBody>
      </p:sp>
    </p:spTree>
    <p:extLst>
      <p:ext uri="{BB962C8B-B14F-4D97-AF65-F5344CB8AC3E}">
        <p14:creationId xmlns:p14="http://schemas.microsoft.com/office/powerpoint/2010/main" val="28305039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3"/>
          <p:cNvSpPr txBox="1">
            <a:spLocks noChangeArrowheads="1"/>
          </p:cNvSpPr>
          <p:nvPr/>
        </p:nvSpPr>
        <p:spPr bwMode="auto">
          <a:xfrm>
            <a:off x="1568451" y="4365626"/>
            <a:ext cx="6105525"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Air flow into the engine lifts the air flow sensor plate and the control  plunger.  The hydraulic pressure of the plunger balances out the air pressure on the sensor plate. </a:t>
            </a:r>
          </a:p>
        </p:txBody>
      </p:sp>
      <p:pic>
        <p:nvPicPr>
          <p:cNvPr id="9219" name="Picture 4"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l="57732" t="49484"/>
          <a:stretch>
            <a:fillRect/>
          </a:stretch>
        </p:blipFill>
        <p:spPr bwMode="auto">
          <a:xfrm>
            <a:off x="2819401" y="0"/>
            <a:ext cx="3902075"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3024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027"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l="57732" t="49484"/>
          <a:stretch>
            <a:fillRect/>
          </a:stretch>
        </p:blipFill>
        <p:spPr bwMode="auto">
          <a:xfrm>
            <a:off x="2819401" y="0"/>
            <a:ext cx="3902075"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3" name="Text Box 1028"/>
          <p:cNvSpPr txBox="1">
            <a:spLocks noChangeArrowheads="1"/>
          </p:cNvSpPr>
          <p:nvPr/>
        </p:nvSpPr>
        <p:spPr bwMode="auto">
          <a:xfrm>
            <a:off x="1127126" y="4419601"/>
            <a:ext cx="7635875"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dirty="0">
                <a:solidFill>
                  <a:srgbClr val="000000"/>
                </a:solidFill>
                <a:latin typeface="Arial" panose="020B0604020202020204" pitchFamily="34" charset="0"/>
              </a:rPr>
              <a:t>The movement of the plunger allows fuel to flow into the upper chamber and pressurise the diaphragms </a:t>
            </a:r>
            <a:r>
              <a:rPr lang="en-GB" altLang="en-US" sz="2000" dirty="0" smtClean="0">
                <a:solidFill>
                  <a:srgbClr val="000000"/>
                </a:solidFill>
                <a:latin typeface="Arial" panose="020B0604020202020204" pitchFamily="34" charset="0"/>
              </a:rPr>
              <a:t>forcing </a:t>
            </a:r>
            <a:r>
              <a:rPr lang="en-GB" altLang="en-US" sz="2000" dirty="0">
                <a:solidFill>
                  <a:srgbClr val="000000"/>
                </a:solidFill>
                <a:latin typeface="Arial" panose="020B0604020202020204" pitchFamily="34" charset="0"/>
              </a:rPr>
              <a:t>them downwards to open the differential pressure valves. A continuous flow of fuel is then forced to the injectors.</a:t>
            </a:r>
          </a:p>
        </p:txBody>
      </p:sp>
    </p:spTree>
    <p:extLst>
      <p:ext uri="{BB962C8B-B14F-4D97-AF65-F5344CB8AC3E}">
        <p14:creationId xmlns:p14="http://schemas.microsoft.com/office/powerpoint/2010/main" val="14178451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windows\TEMP\\msotw9_temp0.bmp"/>
          <p:cNvPicPr>
            <a:picLocks noChangeAspect="1" noChangeArrowheads="1"/>
          </p:cNvPicPr>
          <p:nvPr/>
        </p:nvPicPr>
        <p:blipFill>
          <a:blip r:embed="rId2">
            <a:extLst>
              <a:ext uri="{28A0092B-C50C-407E-A947-70E740481C1C}">
                <a14:useLocalDpi xmlns:a14="http://schemas.microsoft.com/office/drawing/2010/main" val="0"/>
              </a:ext>
            </a:extLst>
          </a:blip>
          <a:srcRect t="4445" r="1869" b="27777"/>
          <a:stretch>
            <a:fillRect/>
          </a:stretch>
        </p:blipFill>
        <p:spPr bwMode="auto">
          <a:xfrm>
            <a:off x="1620839" y="404814"/>
            <a:ext cx="6662737" cy="538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540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t="44977" r="41237" b="7700"/>
          <a:stretch>
            <a:fillRect/>
          </a:stretch>
        </p:blipFill>
        <p:spPr bwMode="auto">
          <a:xfrm>
            <a:off x="2743200" y="1828800"/>
            <a:ext cx="4343400"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291" name="Text Box 4"/>
          <p:cNvSpPr txBox="1">
            <a:spLocks noChangeArrowheads="1"/>
          </p:cNvSpPr>
          <p:nvPr/>
        </p:nvSpPr>
        <p:spPr bwMode="auto">
          <a:xfrm>
            <a:off x="4191001" y="1981201"/>
            <a:ext cx="22717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Idle by pass screw</a:t>
            </a:r>
          </a:p>
        </p:txBody>
      </p:sp>
      <p:sp>
        <p:nvSpPr>
          <p:cNvPr id="12292" name="Text Box 5"/>
          <p:cNvSpPr txBox="1">
            <a:spLocks noChangeArrowheads="1"/>
          </p:cNvSpPr>
          <p:nvPr/>
        </p:nvSpPr>
        <p:spPr bwMode="auto">
          <a:xfrm>
            <a:off x="1812926" y="1143001"/>
            <a:ext cx="55784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The idle speed is adjusted by turning the idle by-pass in or out</a:t>
            </a:r>
          </a:p>
        </p:txBody>
      </p:sp>
    </p:spTree>
    <p:extLst>
      <p:ext uri="{BB962C8B-B14F-4D97-AF65-F5344CB8AC3E}">
        <p14:creationId xmlns:p14="http://schemas.microsoft.com/office/powerpoint/2010/main" val="1566635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026"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t="49484" r="42268"/>
          <a:stretch>
            <a:fillRect/>
          </a:stretch>
        </p:blipFill>
        <p:spPr bwMode="auto">
          <a:xfrm>
            <a:off x="2819400" y="115888"/>
            <a:ext cx="4267200" cy="3416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315" name="Text Box 1027"/>
          <p:cNvSpPr txBox="1">
            <a:spLocks noChangeArrowheads="1"/>
          </p:cNvSpPr>
          <p:nvPr/>
        </p:nvSpPr>
        <p:spPr bwMode="auto">
          <a:xfrm>
            <a:off x="3505201" y="3032126"/>
            <a:ext cx="48164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Mixture adjusting screw</a:t>
            </a:r>
          </a:p>
        </p:txBody>
      </p:sp>
      <p:sp>
        <p:nvSpPr>
          <p:cNvPr id="13316" name="Text Box 1028"/>
          <p:cNvSpPr txBox="1">
            <a:spLocks noChangeArrowheads="1"/>
          </p:cNvSpPr>
          <p:nvPr/>
        </p:nvSpPr>
        <p:spPr bwMode="auto">
          <a:xfrm>
            <a:off x="1804989" y="3640139"/>
            <a:ext cx="62642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Turning the mixture changes the amount of of lift on the air flow sensor plate. Which in turn change s the position of the control plunger and fuel flow.</a:t>
            </a:r>
          </a:p>
        </p:txBody>
      </p:sp>
      <p:sp>
        <p:nvSpPr>
          <p:cNvPr id="13317" name="Text Box 1029"/>
          <p:cNvSpPr txBox="1">
            <a:spLocks noChangeArrowheads="1"/>
          </p:cNvSpPr>
          <p:nvPr/>
        </p:nvSpPr>
        <p:spPr bwMode="auto">
          <a:xfrm>
            <a:off x="1889126" y="4754564"/>
            <a:ext cx="61880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Good acceleration is achieved because the airflow sensor plate over swings and lifts the plunger high allowing more fuel to be metered</a:t>
            </a:r>
          </a:p>
        </p:txBody>
      </p:sp>
    </p:spTree>
    <p:extLst>
      <p:ext uri="{BB962C8B-B14F-4D97-AF65-F5344CB8AC3E}">
        <p14:creationId xmlns:p14="http://schemas.microsoft.com/office/powerpoint/2010/main" val="31581823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windows\TEMP\\msotw9_temp0.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0"/>
            <a:ext cx="8077200" cy="492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339" name="Text Box 3"/>
          <p:cNvSpPr txBox="1">
            <a:spLocks noChangeArrowheads="1"/>
          </p:cNvSpPr>
          <p:nvPr/>
        </p:nvSpPr>
        <p:spPr bwMode="auto">
          <a:xfrm>
            <a:off x="1109664" y="5105401"/>
            <a:ext cx="76866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This releases the control pressure, when cold on top of the plunger</a:t>
            </a:r>
          </a:p>
          <a:p>
            <a:pPr eaLnBrk="1" hangingPunct="1">
              <a:spcBef>
                <a:spcPct val="0"/>
              </a:spcBef>
              <a:buNone/>
            </a:pPr>
            <a:r>
              <a:rPr lang="en-GB" altLang="en-US" sz="2000">
                <a:solidFill>
                  <a:srgbClr val="000000"/>
                </a:solidFill>
                <a:latin typeface="Arial" panose="020B0604020202020204" pitchFamily="34" charset="0"/>
              </a:rPr>
              <a:t>Allowing it to rise higher supplying the injectors with more fuel</a:t>
            </a:r>
          </a:p>
        </p:txBody>
      </p:sp>
    </p:spTree>
    <p:extLst>
      <p:ext uri="{BB962C8B-B14F-4D97-AF65-F5344CB8AC3E}">
        <p14:creationId xmlns:p14="http://schemas.microsoft.com/office/powerpoint/2010/main" val="305458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00" y="609600"/>
            <a:ext cx="7696200" cy="2624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63" name="Text Box 3"/>
          <p:cNvSpPr txBox="1">
            <a:spLocks noChangeArrowheads="1"/>
          </p:cNvSpPr>
          <p:nvPr/>
        </p:nvSpPr>
        <p:spPr bwMode="auto">
          <a:xfrm>
            <a:off x="1935164" y="4267201"/>
            <a:ext cx="60356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Allows extra air to flow pass the closed throttle on starting. It progressively closes as the as the engine warms up</a:t>
            </a:r>
          </a:p>
        </p:txBody>
      </p:sp>
      <p:sp>
        <p:nvSpPr>
          <p:cNvPr id="15364" name="Line 4"/>
          <p:cNvSpPr>
            <a:spLocks noChangeShapeType="1"/>
          </p:cNvSpPr>
          <p:nvPr/>
        </p:nvSpPr>
        <p:spPr bwMode="auto">
          <a:xfrm flipH="1">
            <a:off x="6248400" y="1295400"/>
            <a:ext cx="533400" cy="152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15365" name="Line 5"/>
          <p:cNvSpPr>
            <a:spLocks noChangeShapeType="1"/>
          </p:cNvSpPr>
          <p:nvPr/>
        </p:nvSpPr>
        <p:spPr bwMode="auto">
          <a:xfrm flipH="1">
            <a:off x="8458200" y="838200"/>
            <a:ext cx="457200" cy="76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15366" name="Line 6"/>
          <p:cNvSpPr>
            <a:spLocks noChangeShapeType="1"/>
          </p:cNvSpPr>
          <p:nvPr/>
        </p:nvSpPr>
        <p:spPr bwMode="auto">
          <a:xfrm flipV="1">
            <a:off x="1219200" y="2286000"/>
            <a:ext cx="838200" cy="533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15367" name="Text Box 7"/>
          <p:cNvSpPr txBox="1">
            <a:spLocks noChangeArrowheads="1"/>
          </p:cNvSpPr>
          <p:nvPr/>
        </p:nvSpPr>
        <p:spPr bwMode="auto">
          <a:xfrm>
            <a:off x="669926" y="2830514"/>
            <a:ext cx="12858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Electrical </a:t>
            </a:r>
          </a:p>
          <a:p>
            <a:pPr eaLnBrk="1" hangingPunct="1">
              <a:spcBef>
                <a:spcPct val="0"/>
              </a:spcBef>
              <a:buNone/>
            </a:pPr>
            <a:r>
              <a:rPr lang="en-GB" altLang="en-US" sz="2000">
                <a:solidFill>
                  <a:srgbClr val="000000"/>
                </a:solidFill>
                <a:latin typeface="Arial" panose="020B0604020202020204" pitchFamily="34" charset="0"/>
              </a:rPr>
              <a:t>Heating</a:t>
            </a:r>
          </a:p>
        </p:txBody>
      </p:sp>
      <p:sp>
        <p:nvSpPr>
          <p:cNvPr id="15368" name="Line 9"/>
          <p:cNvSpPr>
            <a:spLocks noChangeShapeType="1"/>
          </p:cNvSpPr>
          <p:nvPr/>
        </p:nvSpPr>
        <p:spPr bwMode="auto">
          <a:xfrm>
            <a:off x="1828800" y="1219200"/>
            <a:ext cx="1143000" cy="914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15369" name="Text Box 11"/>
          <p:cNvSpPr txBox="1">
            <a:spLocks noChangeArrowheads="1"/>
          </p:cNvSpPr>
          <p:nvPr/>
        </p:nvSpPr>
        <p:spPr bwMode="auto">
          <a:xfrm>
            <a:off x="1050925" y="849314"/>
            <a:ext cx="16652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Bi-metal strip</a:t>
            </a:r>
          </a:p>
        </p:txBody>
      </p:sp>
      <p:sp>
        <p:nvSpPr>
          <p:cNvPr id="15370" name="Line 13"/>
          <p:cNvSpPr>
            <a:spLocks noChangeShapeType="1"/>
          </p:cNvSpPr>
          <p:nvPr/>
        </p:nvSpPr>
        <p:spPr bwMode="auto">
          <a:xfrm flipH="1">
            <a:off x="3505200" y="838200"/>
            <a:ext cx="609600" cy="838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600">
              <a:solidFill>
                <a:srgbClr val="000000"/>
              </a:solidFill>
              <a:latin typeface="Arial" panose="020B0604020202020204" pitchFamily="34" charset="0"/>
            </a:endParaRPr>
          </a:p>
        </p:txBody>
      </p:sp>
      <p:sp>
        <p:nvSpPr>
          <p:cNvPr id="15371" name="Text Box 14"/>
          <p:cNvSpPr txBox="1">
            <a:spLocks noChangeArrowheads="1"/>
          </p:cNvSpPr>
          <p:nvPr/>
        </p:nvSpPr>
        <p:spPr bwMode="auto">
          <a:xfrm>
            <a:off x="4175126" y="696914"/>
            <a:ext cx="13684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Perforated</a:t>
            </a:r>
          </a:p>
          <a:p>
            <a:pPr eaLnBrk="1" hangingPunct="1">
              <a:spcBef>
                <a:spcPct val="0"/>
              </a:spcBef>
              <a:buNone/>
            </a:pPr>
            <a:r>
              <a:rPr lang="en-GB" altLang="en-US" sz="2000">
                <a:solidFill>
                  <a:srgbClr val="000000"/>
                </a:solidFill>
                <a:latin typeface="Arial" panose="020B0604020202020204" pitchFamily="34" charset="0"/>
              </a:rPr>
              <a:t>plate</a:t>
            </a:r>
          </a:p>
        </p:txBody>
      </p:sp>
    </p:spTree>
    <p:extLst>
      <p:ext uri="{BB962C8B-B14F-4D97-AF65-F5344CB8AC3E}">
        <p14:creationId xmlns:p14="http://schemas.microsoft.com/office/powerpoint/2010/main" val="11999310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0600" y="685800"/>
            <a:ext cx="8305800" cy="2509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87" name="Text Box 3"/>
          <p:cNvSpPr txBox="1">
            <a:spLocks noChangeArrowheads="1"/>
          </p:cNvSpPr>
          <p:nvPr/>
        </p:nvSpPr>
        <p:spPr bwMode="auto">
          <a:xfrm>
            <a:off x="822326" y="3810001"/>
            <a:ext cx="3673475"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dirty="0">
                <a:solidFill>
                  <a:srgbClr val="000000"/>
                </a:solidFill>
                <a:latin typeface="Arial" panose="020B0604020202020204" pitchFamily="34" charset="0"/>
              </a:rPr>
              <a:t>The valve opens when the solenoid is activated the valve nozzle gives a </a:t>
            </a:r>
            <a:r>
              <a:rPr lang="en-GB" altLang="en-US" sz="2000" dirty="0" smtClean="0">
                <a:solidFill>
                  <a:srgbClr val="000000"/>
                </a:solidFill>
                <a:latin typeface="Arial" panose="020B0604020202020204" pitchFamily="34" charset="0"/>
              </a:rPr>
              <a:t>swirling action </a:t>
            </a:r>
            <a:r>
              <a:rPr lang="en-GB" altLang="en-US" sz="2000" dirty="0">
                <a:solidFill>
                  <a:srgbClr val="000000"/>
                </a:solidFill>
                <a:latin typeface="Arial" panose="020B0604020202020204" pitchFamily="34" charset="0"/>
              </a:rPr>
              <a:t>to provide </a:t>
            </a:r>
            <a:r>
              <a:rPr lang="en-GB" altLang="en-US" sz="2000" dirty="0" smtClean="0">
                <a:solidFill>
                  <a:srgbClr val="000000"/>
                </a:solidFill>
                <a:latin typeface="Arial" panose="020B0604020202020204" pitchFamily="34" charset="0"/>
              </a:rPr>
              <a:t>good </a:t>
            </a:r>
            <a:r>
              <a:rPr lang="en-GB" altLang="en-US" sz="2000" dirty="0">
                <a:solidFill>
                  <a:srgbClr val="000000"/>
                </a:solidFill>
                <a:latin typeface="Arial" panose="020B0604020202020204" pitchFamily="34" charset="0"/>
              </a:rPr>
              <a:t>atomisation </a:t>
            </a:r>
          </a:p>
        </p:txBody>
      </p:sp>
      <p:sp>
        <p:nvSpPr>
          <p:cNvPr id="16388" name="Text Box 4"/>
          <p:cNvSpPr txBox="1">
            <a:spLocks noChangeArrowheads="1"/>
          </p:cNvSpPr>
          <p:nvPr/>
        </p:nvSpPr>
        <p:spPr bwMode="auto">
          <a:xfrm>
            <a:off x="5410201" y="3810001"/>
            <a:ext cx="3673475"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The engine warming up opens the contacts.</a:t>
            </a:r>
          </a:p>
          <a:p>
            <a:pPr eaLnBrk="1" hangingPunct="1">
              <a:spcBef>
                <a:spcPct val="0"/>
              </a:spcBef>
              <a:buNone/>
            </a:pPr>
            <a:r>
              <a:rPr lang="en-GB" altLang="en-US" sz="2000">
                <a:solidFill>
                  <a:srgbClr val="000000"/>
                </a:solidFill>
                <a:latin typeface="Arial" panose="020B0604020202020204" pitchFamily="34" charset="0"/>
              </a:rPr>
              <a:t>The heating elements is there to avoid flooding the engine.</a:t>
            </a:r>
          </a:p>
        </p:txBody>
      </p:sp>
    </p:spTree>
    <p:extLst>
      <p:ext uri="{BB962C8B-B14F-4D97-AF65-F5344CB8AC3E}">
        <p14:creationId xmlns:p14="http://schemas.microsoft.com/office/powerpoint/2010/main" val="25479904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3" descr="c:\windows\TEMP\\msotw9_temp0.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43550" y="800100"/>
            <a:ext cx="398145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1" name="Text Box 4"/>
          <p:cNvSpPr txBox="1">
            <a:spLocks noChangeArrowheads="1"/>
          </p:cNvSpPr>
          <p:nvPr/>
        </p:nvSpPr>
        <p:spPr bwMode="auto">
          <a:xfrm>
            <a:off x="898526" y="2133601"/>
            <a:ext cx="4054475"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The injector will open when the fuel line pressure exceeds 3.3 bar</a:t>
            </a:r>
          </a:p>
          <a:p>
            <a:pPr eaLnBrk="1" hangingPunct="1">
              <a:spcBef>
                <a:spcPct val="0"/>
              </a:spcBef>
              <a:buNone/>
            </a:pPr>
            <a:endParaRPr lang="en-GB" altLang="en-US" sz="2000">
              <a:solidFill>
                <a:srgbClr val="000000"/>
              </a:solidFill>
              <a:latin typeface="Arial" panose="020B0604020202020204" pitchFamily="34" charset="0"/>
            </a:endParaRPr>
          </a:p>
          <a:p>
            <a:pPr eaLnBrk="1" hangingPunct="1">
              <a:spcBef>
                <a:spcPct val="0"/>
              </a:spcBef>
              <a:buNone/>
            </a:pPr>
            <a:r>
              <a:rPr lang="en-GB" altLang="en-US" sz="2000">
                <a:solidFill>
                  <a:srgbClr val="000000"/>
                </a:solidFill>
                <a:latin typeface="Arial" panose="020B0604020202020204" pitchFamily="34" charset="0"/>
              </a:rPr>
              <a:t>As the fuel injects the valve vibrates at a high frequency this helps atomise the fuel</a:t>
            </a:r>
          </a:p>
          <a:p>
            <a:pPr eaLnBrk="1" hangingPunct="1">
              <a:spcBef>
                <a:spcPct val="0"/>
              </a:spcBef>
              <a:buNone/>
            </a:pPr>
            <a:endParaRPr lang="en-GB" altLang="en-US" sz="2000">
              <a:solidFill>
                <a:srgbClr val="000000"/>
              </a:solidFill>
              <a:latin typeface="Arial" panose="020B0604020202020204" pitchFamily="34" charset="0"/>
            </a:endParaRPr>
          </a:p>
          <a:p>
            <a:pPr eaLnBrk="1" hangingPunct="1">
              <a:spcBef>
                <a:spcPct val="0"/>
              </a:spcBef>
              <a:buNone/>
            </a:pPr>
            <a:r>
              <a:rPr lang="en-GB" altLang="en-US" sz="2000">
                <a:solidFill>
                  <a:srgbClr val="000000"/>
                </a:solidFill>
                <a:latin typeface="Arial" panose="020B0604020202020204" pitchFamily="34" charset="0"/>
              </a:rPr>
              <a:t>When the engine is switched off the valve closes preventing fuel dripping into the manifold</a:t>
            </a:r>
          </a:p>
        </p:txBody>
      </p:sp>
    </p:spTree>
    <p:extLst>
      <p:ext uri="{BB962C8B-B14F-4D97-AF65-F5344CB8AC3E}">
        <p14:creationId xmlns:p14="http://schemas.microsoft.com/office/powerpoint/2010/main" val="3309928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434" name="Group 9"/>
          <p:cNvGrpSpPr>
            <a:grpSpLocks/>
          </p:cNvGrpSpPr>
          <p:nvPr/>
        </p:nvGrpSpPr>
        <p:grpSpPr bwMode="auto">
          <a:xfrm>
            <a:off x="381000" y="609600"/>
            <a:ext cx="9144000" cy="5060950"/>
            <a:chOff x="0" y="384"/>
            <a:chExt cx="5760" cy="3188"/>
          </a:xfrm>
        </p:grpSpPr>
        <p:pic>
          <p:nvPicPr>
            <p:cNvPr id="18435" name="Picture 2" descr="c:\windows\TEMP\\msotw9_temp0.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4"/>
              <a:ext cx="5760" cy="3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436" name="Text Box 3"/>
            <p:cNvSpPr txBox="1">
              <a:spLocks noChangeArrowheads="1"/>
            </p:cNvSpPr>
            <p:nvPr/>
          </p:nvSpPr>
          <p:spPr bwMode="auto">
            <a:xfrm>
              <a:off x="4118" y="422"/>
              <a:ext cx="99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Upper chamber</a:t>
              </a:r>
            </a:p>
          </p:txBody>
        </p:sp>
        <p:sp>
          <p:nvSpPr>
            <p:cNvPr id="18437" name="Text Box 4"/>
            <p:cNvSpPr txBox="1">
              <a:spLocks noChangeArrowheads="1"/>
            </p:cNvSpPr>
            <p:nvPr/>
          </p:nvSpPr>
          <p:spPr bwMode="auto">
            <a:xfrm>
              <a:off x="4550" y="758"/>
              <a:ext cx="777"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Diaphragm </a:t>
              </a:r>
            </a:p>
          </p:txBody>
        </p:sp>
        <p:sp>
          <p:nvSpPr>
            <p:cNvPr id="18438" name="Text Box 5"/>
            <p:cNvSpPr txBox="1">
              <a:spLocks noChangeArrowheads="1"/>
            </p:cNvSpPr>
            <p:nvPr/>
          </p:nvSpPr>
          <p:spPr bwMode="auto">
            <a:xfrm>
              <a:off x="4550" y="1046"/>
              <a:ext cx="99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Lower chamber</a:t>
              </a:r>
            </a:p>
          </p:txBody>
        </p:sp>
        <p:sp>
          <p:nvSpPr>
            <p:cNvPr id="18439" name="Text Box 6"/>
            <p:cNvSpPr txBox="1">
              <a:spLocks noChangeArrowheads="1"/>
            </p:cNvSpPr>
            <p:nvPr/>
          </p:nvSpPr>
          <p:spPr bwMode="auto">
            <a:xfrm>
              <a:off x="3350" y="2822"/>
              <a:ext cx="542"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Nozzle </a:t>
              </a:r>
            </a:p>
          </p:txBody>
        </p:sp>
        <p:sp>
          <p:nvSpPr>
            <p:cNvPr id="18440" name="Text Box 7"/>
            <p:cNvSpPr txBox="1">
              <a:spLocks noChangeArrowheads="1"/>
            </p:cNvSpPr>
            <p:nvPr/>
          </p:nvSpPr>
          <p:spPr bwMode="auto">
            <a:xfrm>
              <a:off x="3552" y="2976"/>
              <a:ext cx="677"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Windings </a:t>
              </a:r>
            </a:p>
          </p:txBody>
        </p:sp>
        <p:sp>
          <p:nvSpPr>
            <p:cNvPr id="18441" name="Text Box 8"/>
            <p:cNvSpPr txBox="1">
              <a:spLocks noChangeArrowheads="1"/>
            </p:cNvSpPr>
            <p:nvPr/>
          </p:nvSpPr>
          <p:spPr bwMode="auto">
            <a:xfrm>
              <a:off x="3840" y="3360"/>
              <a:ext cx="75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Baffle plate</a:t>
              </a:r>
            </a:p>
          </p:txBody>
        </p:sp>
      </p:grpSp>
    </p:spTree>
    <p:extLst>
      <p:ext uri="{BB962C8B-B14F-4D97-AF65-F5344CB8AC3E}">
        <p14:creationId xmlns:p14="http://schemas.microsoft.com/office/powerpoint/2010/main" val="42027838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52551" y="4124326"/>
            <a:ext cx="7407275"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The electric current signal passing from the E.C.U. varies in strength and either moves the baffle plate nearer or further away from the nozzle outlet. When close pressure difference is great ( max fuel ) when further away the pressure difference is very small ( no fuel )</a:t>
            </a:r>
          </a:p>
        </p:txBody>
      </p:sp>
      <p:pic>
        <p:nvPicPr>
          <p:cNvPr id="19459" name="Picture 5"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50975" y="304801"/>
            <a:ext cx="6858000" cy="3567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60" name="Text Box 6"/>
          <p:cNvSpPr txBox="1">
            <a:spLocks noChangeArrowheads="1"/>
          </p:cNvSpPr>
          <p:nvPr/>
        </p:nvSpPr>
        <p:spPr bwMode="auto">
          <a:xfrm>
            <a:off x="6354763" y="396875"/>
            <a:ext cx="13001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200" b="1">
                <a:solidFill>
                  <a:srgbClr val="000000"/>
                </a:solidFill>
                <a:latin typeface="Arial" panose="020B0604020202020204" pitchFamily="34" charset="0"/>
              </a:rPr>
              <a:t>Upper chamber</a:t>
            </a:r>
          </a:p>
        </p:txBody>
      </p:sp>
      <p:sp>
        <p:nvSpPr>
          <p:cNvPr id="19461" name="Text Box 7"/>
          <p:cNvSpPr txBox="1">
            <a:spLocks noChangeArrowheads="1"/>
          </p:cNvSpPr>
          <p:nvPr/>
        </p:nvSpPr>
        <p:spPr bwMode="auto">
          <a:xfrm>
            <a:off x="6869113" y="774700"/>
            <a:ext cx="102235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200" b="1">
                <a:solidFill>
                  <a:srgbClr val="000000"/>
                </a:solidFill>
                <a:latin typeface="Arial" panose="020B0604020202020204" pitchFamily="34" charset="0"/>
              </a:rPr>
              <a:t>Diaphragm </a:t>
            </a:r>
          </a:p>
        </p:txBody>
      </p:sp>
      <p:sp>
        <p:nvSpPr>
          <p:cNvPr id="19462" name="Text Box 8"/>
          <p:cNvSpPr txBox="1">
            <a:spLocks noChangeArrowheads="1"/>
          </p:cNvSpPr>
          <p:nvPr/>
        </p:nvSpPr>
        <p:spPr bwMode="auto">
          <a:xfrm>
            <a:off x="6869114" y="1096964"/>
            <a:ext cx="1309687"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200" b="1">
                <a:solidFill>
                  <a:srgbClr val="000000"/>
                </a:solidFill>
                <a:latin typeface="Arial" panose="020B0604020202020204" pitchFamily="34" charset="0"/>
              </a:rPr>
              <a:t>Lower chamber</a:t>
            </a:r>
          </a:p>
        </p:txBody>
      </p:sp>
      <p:sp>
        <p:nvSpPr>
          <p:cNvPr id="19463" name="Text Box 9"/>
          <p:cNvSpPr txBox="1">
            <a:spLocks noChangeArrowheads="1"/>
          </p:cNvSpPr>
          <p:nvPr/>
        </p:nvSpPr>
        <p:spPr bwMode="auto">
          <a:xfrm>
            <a:off x="5440363" y="2971800"/>
            <a:ext cx="70961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200" b="1">
                <a:solidFill>
                  <a:srgbClr val="000000"/>
                </a:solidFill>
                <a:latin typeface="Arial" panose="020B0604020202020204" pitchFamily="34" charset="0"/>
              </a:rPr>
              <a:t>Nozzle </a:t>
            </a:r>
          </a:p>
        </p:txBody>
      </p:sp>
      <p:sp>
        <p:nvSpPr>
          <p:cNvPr id="19464" name="Text Box 10"/>
          <p:cNvSpPr txBox="1">
            <a:spLocks noChangeArrowheads="1"/>
          </p:cNvSpPr>
          <p:nvPr/>
        </p:nvSpPr>
        <p:spPr bwMode="auto">
          <a:xfrm>
            <a:off x="5702300" y="3200400"/>
            <a:ext cx="915988"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200" b="1">
                <a:solidFill>
                  <a:srgbClr val="000000"/>
                </a:solidFill>
                <a:latin typeface="Arial" panose="020B0604020202020204" pitchFamily="34" charset="0"/>
              </a:rPr>
              <a:t>Windings </a:t>
            </a:r>
          </a:p>
        </p:txBody>
      </p:sp>
      <p:sp>
        <p:nvSpPr>
          <p:cNvPr id="19465" name="Text Box 11"/>
          <p:cNvSpPr txBox="1">
            <a:spLocks noChangeArrowheads="1"/>
          </p:cNvSpPr>
          <p:nvPr/>
        </p:nvSpPr>
        <p:spPr bwMode="auto">
          <a:xfrm>
            <a:off x="6022975" y="3657600"/>
            <a:ext cx="1004888"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200" b="1">
                <a:solidFill>
                  <a:srgbClr val="000000"/>
                </a:solidFill>
                <a:latin typeface="Arial" panose="020B0604020202020204" pitchFamily="34" charset="0"/>
              </a:rPr>
              <a:t>Baffle plate</a:t>
            </a:r>
          </a:p>
        </p:txBody>
      </p:sp>
    </p:spTree>
    <p:extLst>
      <p:ext uri="{BB962C8B-B14F-4D97-AF65-F5344CB8AC3E}">
        <p14:creationId xmlns:p14="http://schemas.microsoft.com/office/powerpoint/2010/main" val="38336666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c:\windows\TEMP\\msotw9_temp0.bm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24200" y="228600"/>
            <a:ext cx="3657600" cy="3816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483" name="Text Box 3"/>
          <p:cNvSpPr txBox="1">
            <a:spLocks noChangeArrowheads="1"/>
          </p:cNvSpPr>
          <p:nvPr/>
        </p:nvSpPr>
        <p:spPr bwMode="auto">
          <a:xfrm>
            <a:off x="4038601" y="136525"/>
            <a:ext cx="190182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Throttle valve shaft</a:t>
            </a:r>
          </a:p>
        </p:txBody>
      </p:sp>
      <p:sp>
        <p:nvSpPr>
          <p:cNvPr id="20484" name="Text Box 4"/>
          <p:cNvSpPr txBox="1">
            <a:spLocks noChangeArrowheads="1"/>
          </p:cNvSpPr>
          <p:nvPr/>
        </p:nvSpPr>
        <p:spPr bwMode="auto">
          <a:xfrm>
            <a:off x="2757488" y="669925"/>
            <a:ext cx="166211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Full load contact</a:t>
            </a:r>
          </a:p>
        </p:txBody>
      </p:sp>
      <p:sp>
        <p:nvSpPr>
          <p:cNvPr id="20485" name="Text Box 5"/>
          <p:cNvSpPr txBox="1">
            <a:spLocks noChangeArrowheads="1"/>
          </p:cNvSpPr>
          <p:nvPr/>
        </p:nvSpPr>
        <p:spPr bwMode="auto">
          <a:xfrm>
            <a:off x="5867400" y="822325"/>
            <a:ext cx="21463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Electrical connections</a:t>
            </a:r>
          </a:p>
        </p:txBody>
      </p:sp>
      <p:sp>
        <p:nvSpPr>
          <p:cNvPr id="20486" name="Text Box 6"/>
          <p:cNvSpPr txBox="1">
            <a:spLocks noChangeArrowheads="1"/>
          </p:cNvSpPr>
          <p:nvPr/>
        </p:nvSpPr>
        <p:spPr bwMode="auto">
          <a:xfrm>
            <a:off x="5927726" y="3489325"/>
            <a:ext cx="13255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Idle contacts</a:t>
            </a:r>
          </a:p>
        </p:txBody>
      </p:sp>
      <p:sp>
        <p:nvSpPr>
          <p:cNvPr id="20487" name="Text Box 7"/>
          <p:cNvSpPr txBox="1">
            <a:spLocks noChangeArrowheads="1"/>
          </p:cNvSpPr>
          <p:nvPr/>
        </p:nvSpPr>
        <p:spPr bwMode="auto">
          <a:xfrm>
            <a:off x="1812926" y="2940050"/>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1600">
                <a:solidFill>
                  <a:srgbClr val="000000"/>
                </a:solidFill>
                <a:latin typeface="Arial" panose="020B0604020202020204" pitchFamily="34" charset="0"/>
              </a:rPr>
              <a:t>Contoured switching plate</a:t>
            </a:r>
          </a:p>
        </p:txBody>
      </p:sp>
      <p:sp>
        <p:nvSpPr>
          <p:cNvPr id="20488" name="Text Box 8"/>
          <p:cNvSpPr txBox="1">
            <a:spLocks noChangeArrowheads="1"/>
          </p:cNvSpPr>
          <p:nvPr/>
        </p:nvSpPr>
        <p:spPr bwMode="auto">
          <a:xfrm>
            <a:off x="1020764" y="4114801"/>
            <a:ext cx="78644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None/>
            </a:pPr>
            <a:r>
              <a:rPr lang="en-GB" altLang="en-US" sz="2000">
                <a:solidFill>
                  <a:srgbClr val="000000"/>
                </a:solidFill>
                <a:latin typeface="Arial" panose="020B0604020202020204" pitchFamily="34" charset="0"/>
              </a:rPr>
              <a:t>The switch has a contoured guide which closes idle contacts at one end and full load contacts at the other. These contacts when closed tell the e.c.u that the engine is either at idle or full throttle.</a:t>
            </a:r>
          </a:p>
        </p:txBody>
      </p:sp>
    </p:spTree>
    <p:extLst>
      <p:ext uri="{BB962C8B-B14F-4D97-AF65-F5344CB8AC3E}">
        <p14:creationId xmlns:p14="http://schemas.microsoft.com/office/powerpoint/2010/main" val="35415670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Summary</a:t>
            </a:r>
          </a:p>
        </p:txBody>
      </p:sp>
      <p:sp>
        <p:nvSpPr>
          <p:cNvPr id="17411" name="Rectangle 3"/>
          <p:cNvSpPr>
            <a:spLocks noGrp="1" noChangeArrowheads="1"/>
          </p:cNvSpPr>
          <p:nvPr>
            <p:ph type="body" idx="1"/>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buClrTx/>
              <a:buNone/>
            </a:pPr>
            <a:r>
              <a:rPr lang="en-GB" altLang="en-US" b="1" dirty="0">
                <a:solidFill>
                  <a:srgbClr val="333333"/>
                </a:solidFill>
                <a:effectLst/>
                <a:latin typeface="Arial" panose="020B0604020202020204" pitchFamily="34" charset="0"/>
                <a:cs typeface="Arial" panose="020B0604020202020204" pitchFamily="34" charset="0"/>
              </a:rPr>
              <a:t>The fuel system must:</a:t>
            </a:r>
            <a:endParaRPr lang="en-GB" altLang="en-US" dirty="0">
              <a:solidFill>
                <a:srgbClr val="333333"/>
              </a:solidFill>
              <a:effectLst/>
              <a:latin typeface="Arial" panose="020B0604020202020204" pitchFamily="34" charset="0"/>
              <a:cs typeface="Arial" panose="020B0604020202020204" pitchFamily="34" charset="0"/>
            </a:endParaRPr>
          </a:p>
          <a:p>
            <a:pPr>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store an adequate quantity of fuel</a:t>
            </a:r>
          </a:p>
          <a:p>
            <a:pPr>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supply fuel to the engine quickly enough</a:t>
            </a:r>
          </a:p>
          <a:p>
            <a:pPr>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break down the liquid fuel in to a very fine spray</a:t>
            </a:r>
          </a:p>
          <a:p>
            <a:pPr>
              <a:buClrTx/>
              <a:buFont typeface="Arial" panose="020B0604020202020204" pitchFamily="34" charset="0"/>
              <a:buChar char="•"/>
            </a:pPr>
            <a:r>
              <a:rPr lang="en-GB" altLang="en-US" dirty="0">
                <a:solidFill>
                  <a:srgbClr val="333333"/>
                </a:solidFill>
                <a:effectLst/>
                <a:latin typeface="Arial" panose="020B0604020202020204" pitchFamily="34" charset="0"/>
                <a:cs typeface="Arial" panose="020B0604020202020204" pitchFamily="34" charset="0"/>
              </a:rPr>
              <a:t>mix the fuel with air in appropriate proportions.</a:t>
            </a:r>
          </a:p>
        </p:txBody>
      </p:sp>
    </p:spTree>
  </p:cSld>
  <p:clrMapOvr>
    <a:masterClrMapping/>
  </p:clrMapOvr>
  <mc:AlternateContent xmlns:mc="http://schemas.openxmlformats.org/markup-compatibility/2006" xmlns:p14="http://schemas.microsoft.com/office/powerpoint/2010/main">
    <mc:Choice Requires="p14">
      <p:transition p14:dur="0" advTm="16352"/>
    </mc:Choice>
    <mc:Fallback xmlns="">
      <p:transition advTm="16352"/>
    </mc:Fallback>
  </mc:AlternateContent>
  <p:timing>
    <p:tnLst>
      <p:par>
        <p:cTn id="1" dur="indefinite" restart="never" nodeType="tmRoot"/>
      </p:par>
    </p:tnLst>
  </p:timing>
</p:sld>
</file>

<file path=ppt/theme/theme1.xml><?xml version="1.0" encoding="utf-8"?>
<a:theme xmlns:a="http://schemas.openxmlformats.org/drawingml/2006/main" name="FUEL">
  <a:themeElements>
    <a:clrScheme name="">
      <a:dk1>
        <a:srgbClr val="000066"/>
      </a:dk1>
      <a:lt1>
        <a:srgbClr val="FFCC00"/>
      </a:lt1>
      <a:dk2>
        <a:srgbClr val="0000CC"/>
      </a:dk2>
      <a:lt2>
        <a:srgbClr val="FFCC66"/>
      </a:lt2>
      <a:accent1>
        <a:srgbClr val="660033"/>
      </a:accent1>
      <a:accent2>
        <a:srgbClr val="9999FF"/>
      </a:accent2>
      <a:accent3>
        <a:srgbClr val="AAAAE2"/>
      </a:accent3>
      <a:accent4>
        <a:srgbClr val="DAAE00"/>
      </a:accent4>
      <a:accent5>
        <a:srgbClr val="B8AAAD"/>
      </a:accent5>
      <a:accent6>
        <a:srgbClr val="8A8AE7"/>
      </a:accent6>
      <a:hlink>
        <a:srgbClr val="99CCFF"/>
      </a:hlink>
      <a:folHlink>
        <a:srgbClr val="0066FF"/>
      </a:folHlink>
    </a:clrScheme>
    <a:fontScheme name="FUEL">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FUEL 1">
        <a:dk1>
          <a:srgbClr val="000066"/>
        </a:dk1>
        <a:lt1>
          <a:srgbClr val="CCECFF"/>
        </a:lt1>
        <a:dk2>
          <a:srgbClr val="0000CC"/>
        </a:dk2>
        <a:lt2>
          <a:srgbClr val="CCFFFF"/>
        </a:lt2>
        <a:accent1>
          <a:srgbClr val="CC99FF"/>
        </a:accent1>
        <a:accent2>
          <a:srgbClr val="9999FF"/>
        </a:accent2>
        <a:accent3>
          <a:srgbClr val="AAAAE2"/>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2">
        <a:dk1>
          <a:srgbClr val="000066"/>
        </a:dk1>
        <a:lt1>
          <a:srgbClr val="CCECFF"/>
        </a:lt1>
        <a:dk2>
          <a:srgbClr val="6699FF"/>
        </a:dk2>
        <a:lt2>
          <a:srgbClr val="CCFFFF"/>
        </a:lt2>
        <a:accent1>
          <a:srgbClr val="CC99FF"/>
        </a:accent1>
        <a:accent2>
          <a:srgbClr val="9999FF"/>
        </a:accent2>
        <a:accent3>
          <a:srgbClr val="B8CAFF"/>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FUEL 4">
        <a:dk1>
          <a:srgbClr val="000066"/>
        </a:dk1>
        <a:lt1>
          <a:srgbClr val="FFCC00"/>
        </a:lt1>
        <a:dk2>
          <a:srgbClr val="0000CC"/>
        </a:dk2>
        <a:lt2>
          <a:srgbClr val="FF9900"/>
        </a:lt2>
        <a:accent1>
          <a:srgbClr val="00CCFF"/>
        </a:accent1>
        <a:accent2>
          <a:srgbClr val="9999FF"/>
        </a:accent2>
        <a:accent3>
          <a:srgbClr val="AAAAE2"/>
        </a:accent3>
        <a:accent4>
          <a:srgbClr val="DAAE00"/>
        </a:accent4>
        <a:accent5>
          <a:srgbClr val="AAE2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5">
        <a:dk1>
          <a:srgbClr val="000066"/>
        </a:dk1>
        <a:lt1>
          <a:srgbClr val="FFCC00"/>
        </a:lt1>
        <a:dk2>
          <a:srgbClr val="0000CC"/>
        </a:dk2>
        <a:lt2>
          <a:srgbClr val="CC0000"/>
        </a:lt2>
        <a:accent1>
          <a:srgbClr val="660033"/>
        </a:accent1>
        <a:accent2>
          <a:srgbClr val="9999FF"/>
        </a:accent2>
        <a:accent3>
          <a:srgbClr val="AAAAE2"/>
        </a:accent3>
        <a:accent4>
          <a:srgbClr val="DAAE00"/>
        </a:accent4>
        <a:accent5>
          <a:srgbClr val="B8AAAD"/>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FUEL</Template>
  <TotalTime>177</TotalTime>
  <Pages>13</Pages>
  <Words>877</Words>
  <Application>Microsoft Office PowerPoint</Application>
  <PresentationFormat>A4 Paper (210x297 mm)</PresentationFormat>
  <Paragraphs>162</Paragraphs>
  <Slides>36</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36</vt:i4>
      </vt:variant>
    </vt:vector>
  </HeadingPairs>
  <TitlesOfParts>
    <vt:vector size="42" baseType="lpstr">
      <vt:lpstr>Arial</vt:lpstr>
      <vt:lpstr>Monotype Sorts</vt:lpstr>
      <vt:lpstr>Tahoma</vt:lpstr>
      <vt:lpstr>Times New Roman</vt:lpstr>
      <vt:lpstr>FUEL</vt:lpstr>
      <vt:lpstr>Default Design</vt:lpstr>
      <vt:lpstr>Petrol Fuel Systems</vt:lpstr>
      <vt:lpstr>Requirements</vt:lpstr>
      <vt:lpstr>Requirements</vt:lpstr>
      <vt:lpstr>Components</vt:lpstr>
      <vt:lpstr>The fuel tank</vt:lpstr>
      <vt:lpstr>Fuel pipes</vt:lpstr>
      <vt:lpstr>The fuel pump</vt:lpstr>
      <vt:lpstr>The carburettor</vt:lpstr>
      <vt:lpstr>Inside the carburettor</vt:lpstr>
      <vt:lpstr>PowerPoint Presentation</vt:lpstr>
      <vt:lpstr>Constant Depression </vt:lpstr>
      <vt:lpstr>Twin Choke Carburettor</vt:lpstr>
      <vt:lpstr>The air filter</vt:lpstr>
      <vt:lpstr>The induction manifold</vt:lpstr>
      <vt:lpstr>Fuel injection</vt:lpstr>
      <vt:lpstr>Single Point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Petrol Fuel Systems</dc:title>
  <dc:subject>Fuel Systems</dc:subject>
  <dc:creator>Andrew Gibson</dc:creator>
  <cp:keywords/>
  <dc:description/>
  <cp:lastModifiedBy>Andrew Gibson</cp:lastModifiedBy>
  <cp:revision>20</cp:revision>
  <cp:lastPrinted>1998-07-08T12:40:12Z</cp:lastPrinted>
  <dcterms:created xsi:type="dcterms:W3CDTF">2018-12-06T15:08:40Z</dcterms:created>
  <dcterms:modified xsi:type="dcterms:W3CDTF">2021-02-11T16:30:14Z</dcterms:modified>
</cp:coreProperties>
</file>