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av" ContentType="audio/wav"/>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4"/>
  </p:notesMasterIdLst>
  <p:sldIdLst>
    <p:sldId id="266" r:id="rId5"/>
    <p:sldId id="308" r:id="rId6"/>
    <p:sldId id="312" r:id="rId7"/>
    <p:sldId id="313" r:id="rId8"/>
    <p:sldId id="302" r:id="rId9"/>
    <p:sldId id="259" r:id="rId10"/>
    <p:sldId id="260" r:id="rId11"/>
    <p:sldId id="261" r:id="rId12"/>
    <p:sldId id="264" r:id="rId13"/>
    <p:sldId id="319" r:id="rId14"/>
    <p:sldId id="267" r:id="rId15"/>
    <p:sldId id="326" r:id="rId16"/>
    <p:sldId id="327" r:id="rId17"/>
    <p:sldId id="328" r:id="rId18"/>
    <p:sldId id="321" r:id="rId19"/>
    <p:sldId id="322" r:id="rId20"/>
    <p:sldId id="323" r:id="rId21"/>
    <p:sldId id="324" r:id="rId22"/>
    <p:sldId id="32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88" d="100"/>
          <a:sy n="88" d="100"/>
        </p:scale>
        <p:origin x="72" y="3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Contemporary approaches to leadership and management</a:t>
          </a:r>
          <a:endParaRPr lang="en-US" dirty="0"/>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Issues in management and leadership</a:t>
          </a: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Sustainability and ethical leadership</a:t>
          </a:r>
          <a:endParaRPr lang="en-US" dirty="0"/>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Creating a learning environment</a:t>
          </a:r>
          <a:r>
            <a:rPr lang="en-US" dirty="0"/>
            <a:t>.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Leaders as a coach and mentor.</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Diversity in the workplace</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Contemporary approaches to leadership and management</a:t>
          </a:r>
          <a:endParaRPr lang="en-US" sz="1500" kern="1200" dirty="0"/>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Issues in management and leadership</a:t>
          </a:r>
          <a:endParaRPr lang="en-US" sz="1500" kern="1200" dirty="0"/>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Sustainability and ethical leadership</a:t>
          </a:r>
          <a:endParaRPr lang="en-US" sz="1500" kern="1200" dirty="0"/>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Creating a learning environment</a:t>
          </a:r>
          <a:r>
            <a:rPr lang="en-US" sz="2000" kern="1200" dirty="0"/>
            <a:t>.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Leaders as a coach and mentor.</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Diversity in the workplace</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3D1B3E-06DD-438E-8E1F-F6BDF808520B}" type="datetimeFigureOut">
              <a:rPr lang="en-GB" smtClean="0"/>
              <a:t>21/11/2022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11F05-E2D0-4F76-8D5F-90BF7A8BA900}" type="slidenum">
              <a:rPr lang="en-GB" smtClean="0"/>
              <a:t>‹#›</a:t>
            </a:fld>
            <a:endParaRPr lang="en-GB"/>
          </a:p>
        </p:txBody>
      </p:sp>
    </p:spTree>
    <p:extLst>
      <p:ext uri="{BB962C8B-B14F-4D97-AF65-F5344CB8AC3E}">
        <p14:creationId xmlns:p14="http://schemas.microsoft.com/office/powerpoint/2010/main" val="20682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infed.org/biblio/organizational-learning.htm" TargetMode="External"/><Relationship Id="rId7" Type="http://schemas.openxmlformats.org/officeDocument/2006/relationships/hyperlink" Target="http://www.infed.org/thinkers/senge.htm"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www.infed.org/thinkers/argyris.htm" TargetMode="External"/><Relationship Id="rId5" Type="http://schemas.openxmlformats.org/officeDocument/2006/relationships/hyperlink" Target="http://www.infed.org/thinkers/et-schon.htm" TargetMode="External"/><Relationship Id="rId4" Type="http://schemas.openxmlformats.org/officeDocument/2006/relationships/hyperlink" Target="http://www.infed.org/lifelonglearning/b-lrnsoc.ht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infed.org/biblio/b-dialog.ht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weforum.org/agenda/2019/04/business-case-for-diversity-in-the-workplace/"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pewsocialtrends.org/2019/05/08/americans-see-advantages-and-challenges-in-countrys-growing-racial-and-ethnic-diversity/"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hr.toolbox.com/news/diversity-concerns-lead-to-adidas-hr-chief-stepping-dow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rtechnologist.com/articles/recruitment-onboarding/bridging-the-skills-gap-with-skillsbased-hiring/"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www.mckinsey.com/~/media/mckinsey/business%20functions/organization/our%20insights/delivering%20through%20diversity/delivering-through-diversity_full-report.ashx" TargetMode="External"/><Relationship Id="rId5" Type="http://schemas.openxmlformats.org/officeDocument/2006/relationships/hyperlink" Target="https://www.hrtechnologist.com/articles/leadership-succession/technology-is-vital-for-any-succession-planning-strategy/" TargetMode="External"/><Relationship Id="rId4" Type="http://schemas.openxmlformats.org/officeDocument/2006/relationships/hyperlink" Target="https://www.hrtechnologist.com/articles/recruitment-onboarding/reasons-for-measuring-quality-of-hir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A611F05-E2D0-4F76-8D5F-90BF7A8BA900}" type="slidenum">
              <a:rPr lang="en-GB" smtClean="0"/>
              <a:t>4</a:t>
            </a:fld>
            <a:endParaRPr lang="en-GB"/>
          </a:p>
        </p:txBody>
      </p:sp>
    </p:spTree>
    <p:extLst>
      <p:ext uri="{BB962C8B-B14F-4D97-AF65-F5344CB8AC3E}">
        <p14:creationId xmlns:p14="http://schemas.microsoft.com/office/powerpoint/2010/main" val="3096502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 indeed, where did the concept of leadership begin.  Prior to the industrial revolution, organisations didn’t exist in the same way that we see them today.   What we began to see was the need for training and development, although this was done on the job or within the organisation, with an individual who had expertise in the methods leading the training.  The purpose was to improve the performance of employees so that large scale orders could be produced and delivered to other organisations.   </a:t>
            </a:r>
          </a:p>
        </p:txBody>
      </p:sp>
      <p:sp>
        <p:nvSpPr>
          <p:cNvPr id="4" name="Slide Number Placeholder 3"/>
          <p:cNvSpPr>
            <a:spLocks noGrp="1"/>
          </p:cNvSpPr>
          <p:nvPr>
            <p:ph type="sldNum" sz="quarter" idx="10"/>
          </p:nvPr>
        </p:nvSpPr>
        <p:spPr/>
        <p:txBody>
          <a:bodyPr/>
          <a:lstStyle/>
          <a:p>
            <a:fld id="{53CB02B2-9089-49B0-A113-4565B531D52C}" type="slidenum">
              <a:rPr lang="en-GB" smtClean="0"/>
              <a:pPr/>
              <a:t>5</a:t>
            </a:fld>
            <a:endParaRPr lang="en-GB"/>
          </a:p>
        </p:txBody>
      </p:sp>
    </p:spTree>
    <p:extLst>
      <p:ext uri="{BB962C8B-B14F-4D97-AF65-F5344CB8AC3E}">
        <p14:creationId xmlns:p14="http://schemas.microsoft.com/office/powerpoint/2010/main" val="3105329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a:t>
            </a:r>
          </a:p>
        </p:txBody>
      </p:sp>
      <p:sp>
        <p:nvSpPr>
          <p:cNvPr id="4" name="Slide Number Placeholder 3"/>
          <p:cNvSpPr>
            <a:spLocks noGrp="1"/>
          </p:cNvSpPr>
          <p:nvPr>
            <p:ph type="sldNum" sz="quarter" idx="10"/>
          </p:nvPr>
        </p:nvSpPr>
        <p:spPr/>
        <p:txBody>
          <a:bodyPr/>
          <a:lstStyle/>
          <a:p>
            <a:fld id="{53CB02B2-9089-49B0-A113-4565B531D52C}"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fontAlgn="base"/>
            <a:r>
              <a:rPr lang="en-GB" b="0" i="1" dirty="0">
                <a:solidFill>
                  <a:srgbClr val="000000"/>
                </a:solidFill>
                <a:effectLst/>
                <a:latin typeface="Georgia" panose="02040502050405020303" pitchFamily="18" charset="0"/>
              </a:rPr>
              <a:t>The classical approach to management started around the year 1900. The principles developed under this approach are accepted even today.</a:t>
            </a:r>
            <a:endParaRPr lang="en-GB" b="0" dirty="0">
              <a:solidFill>
                <a:srgbClr val="424142"/>
              </a:solidFill>
              <a:effectLst/>
              <a:latin typeface="Georgia" panose="02040502050405020303" pitchFamily="18" charset="0"/>
            </a:endParaRPr>
          </a:p>
          <a:p>
            <a:pPr algn="l" fontAlgn="base"/>
            <a:r>
              <a:rPr lang="en-GB" b="0" i="1" dirty="0">
                <a:solidFill>
                  <a:srgbClr val="000000"/>
                </a:solidFill>
                <a:effectLst/>
                <a:latin typeface="Georgia" panose="02040502050405020303" pitchFamily="18" charset="0"/>
              </a:rPr>
              <a:t>Under this that manager’s approach it is felt that more stress should be given to production instead of manpower. It also believes that the employee is motivated by the economic incentives.</a:t>
            </a:r>
            <a:endParaRPr lang="en-GB" b="0" dirty="0">
              <a:solidFill>
                <a:srgbClr val="424142"/>
              </a:solidFill>
              <a:effectLst/>
              <a:latin typeface="Georgia" panose="02040502050405020303" pitchFamily="18" charset="0"/>
            </a:endParaRPr>
          </a:p>
          <a:p>
            <a:pPr algn="l" fontAlgn="base"/>
            <a:r>
              <a:rPr lang="en-GB" b="0" i="1" dirty="0">
                <a:solidFill>
                  <a:srgbClr val="000000"/>
                </a:solidFill>
                <a:effectLst/>
                <a:latin typeface="Georgia" panose="02040502050405020303" pitchFamily="18" charset="0"/>
              </a:rPr>
              <a:t>The classical approach is one of the oldest approaches to management and is also known by various names such as, Functional approach, Management Process approach and Administrative Management approach. </a:t>
            </a:r>
            <a:r>
              <a:rPr lang="en-GB" b="0" i="0" dirty="0">
                <a:solidFill>
                  <a:srgbClr val="000000"/>
                </a:solidFill>
                <a:effectLst/>
                <a:latin typeface="Georgia" panose="02040502050405020303" pitchFamily="18" charset="0"/>
              </a:rPr>
              <a:t>They are also called the pillars of the classical approach</a:t>
            </a:r>
            <a:endParaRPr lang="en-GB" b="0" dirty="0">
              <a:solidFill>
                <a:srgbClr val="424142"/>
              </a:solidFill>
              <a:effectLst/>
              <a:latin typeface="Georgia" panose="02040502050405020303" pitchFamily="18" charset="0"/>
            </a:endParaRPr>
          </a:p>
          <a:p>
            <a:endParaRPr lang="en-US" dirty="0"/>
          </a:p>
          <a:p>
            <a:r>
              <a:rPr lang="en-GB" b="0" i="1" dirty="0">
                <a:solidFill>
                  <a:srgbClr val="000000"/>
                </a:solidFill>
                <a:effectLst/>
                <a:latin typeface="Georgia" panose="02040502050405020303" pitchFamily="18" charset="0"/>
              </a:rPr>
              <a:t>The classical theory concentrates on organisation structure and their management. The classical writers include Taylor, Fayol, and  Weber, who we will look at briefly today. They placed emphasis on work planning, the technical requirements, principles of management, formal structure, and the assumption of rational and logical behaviour.  </a:t>
            </a:r>
          </a:p>
          <a:p>
            <a:endParaRPr lang="en-GB" b="0" i="1" dirty="0">
              <a:solidFill>
                <a:srgbClr val="000000"/>
              </a:solidFill>
              <a:effectLst/>
              <a:latin typeface="Georgia" panose="02040502050405020303" pitchFamily="18" charset="0"/>
            </a:endParaRPr>
          </a:p>
          <a:p>
            <a:r>
              <a:rPr lang="en-GB" b="0" i="0" dirty="0">
                <a:solidFill>
                  <a:srgbClr val="000000"/>
                </a:solidFill>
                <a:effectLst/>
                <a:latin typeface="Georgia" panose="02040502050405020303" pitchFamily="18" charset="0"/>
              </a:rPr>
              <a:t>F. W. Taylor is the father of scientific management. In addition to Taylor, Frank and Lillian Gilbreth, Henry L. Gantt and Harrington Emerson have also made significant contribution to the development of scientific management.</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US" dirty="0"/>
              <a:t>Classical scientific theory focused on the manufacturing environment and the individuals work productivity and efficiency..   The classical administrative school focused upon and emphasized the flow of information and how </a:t>
            </a:r>
            <a:r>
              <a:rPr lang="en-US" dirty="0" err="1"/>
              <a:t>organisations</a:t>
            </a:r>
            <a:r>
              <a:rPr lang="en-US" dirty="0"/>
              <a:t> should operate and the functions of management.   The Classical bureaucratic school identified </a:t>
            </a:r>
            <a:r>
              <a:rPr lang="en-US" dirty="0" err="1"/>
              <a:t>organisations</a:t>
            </a:r>
            <a:r>
              <a:rPr lang="en-US" dirty="0"/>
              <a:t> as a system and management as a study of the system. </a:t>
            </a:r>
          </a:p>
          <a:p>
            <a:endParaRPr lang="en-US" dirty="0"/>
          </a:p>
          <a:p>
            <a:pPr algn="l" fontAlgn="base"/>
            <a:r>
              <a:rPr lang="en-GB" b="1" dirty="0">
                <a:solidFill>
                  <a:srgbClr val="000000"/>
                </a:solidFill>
                <a:effectLst/>
                <a:latin typeface="Georgia" panose="02040502050405020303" pitchFamily="18" charset="0"/>
              </a:rPr>
              <a:t> </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 Contribution of Taylor:</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Taylor was a person who within a very short duration of time (1878-1884) rose from the ranks of an ordinary labourer to the position of a Chief Engineer. In 1878, he joined the Midvale Steel Company in USA as a labourer and, due to his hard work and dedication; he was able to reach the position of the Chief Engineer in the same company within a short span of six years (in 1884).</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During this period, Taylor conducted a number of experiments and came to the conclusion that the amount of work a labourer was doing was far less as compared to what he was supposed to be doing. He gave a number of suggestions to solve this problem and, in doing so; he gave a scientific outlook to management. Taylor worked in The Bethlehem Steel Works up to 1901 and thereafter started providing services as a management consultant. In 1903, he published a research paper titled ‘Shop Management’ and in 1911 his book Principles of Scientific Management created ripples in the field of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Meaning of Scientific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The literary meaning of scientific management is performing the work of management in a scientific manner. In other words, discarding the traditional approaches to management and adopting newer and more scientific approaches in their place is called scientific management. Taylor has said that before commencing any work, a manager should first analyse it thoroughly and only then should he take any decision.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Principles of Scientific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According to this principle, all the activities being performed in an organisation should be analysed in detail with the aim of developing a technique of accomplishing the maximum possible work in an efficient manner and at the minimum possible cost. This principle says that we should not get stuck in a set and continues with the old techniques of doing work, rather we should be constantly experimenting to develop new techniques which make the work much simpler.</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According to this principle, the selection and training of workers should be done in a scientific manner. Of the various activities being performed in an organisation, selection of workers is the most important because even one wrong appointment can spoil the whole atmosphere in the organisation. Scientific appointment means appointing only those people to do a particular work that possess the necessary capabilities to do it.</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However, only scientific selection of workers is not adequate in itself, the workers should also be imparted the necessary training from time to time. Proper training of the workers increases their efficiency and hence benefits both the workers as well as the organisation.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Principle of Cooperation between Labour and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As per this principle, such an atmosphere should be created in the organisation that labour (the major factor of production) and management consider each other indispensable. Labour should understand that it cannot proceed in its work without the existence of Management, and Management should understand that it has no identity without the existence of Labour.</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If such an atmosphere prevails in an organisation, then both the parties would aim for the achievement of the same goal (i.e. the maximum and good quality production) and hence both of them will be successful in achieving the goals. Taylor has referred to such a situation as a ‘Mental Revolution’. Taylor firmly believed that the occurrence of a mental revolution would end all the conflicts between the two parties and would be beneficial to both of them.</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Principle of Maximum Output: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As per this principle, both the labour as well as management should make full efforts to produce the maximum output. They should spare no efforts for the maximum utilisation of the factors of production available in the organisation. This will have a direct impact on the profits of the organisation, and the organisation will earn the maximum possible profits. Higher profits will result in higher wages for the workers and thus make them more dedicated towards the organisation.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(5) Principle of Equal Division of Responsibility: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According to this principle, the work of the organisation and the related responsibilities should be clearly divided among the two main groups in the organisation (Management and Labour). Each group should be assigned work which it can accomplish more efficiently. For example- Management should be the one to decide the time required to do a particular work, while the responsibility for actually doing the work should be with the Labour.</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In this way, if the time required for doing the work is not properly determined, the manager would be accountable, and if the work has not been performed properly the labourer would be responsible. Hence, on proper implementation of this principle, the credit for doing work efficiently would be divided among both the groups and in case of any defaults; the responsibility would also be shared by both the groups.</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Techniques of Scientific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The principles of Scientific Management only bring out the basic philosophy behind the theory. The question which now arises is how to implement these principles practically?</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Taylor has devised the following techniques for actually implementing the principles of scientific management:</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(1) Scientific Study of Work:</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Scientific management requires deep analysis of all the activities being performed in the organisation with the aim of producing the maximum possible output with the minimum possible efforts. In simple words, it may be said that Taylor was strictly opposed to incompetence and wanted to remove incompetence with whatever possible means.</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In his efforts to do so, he conducted a number of experiments and proved that – (</a:t>
            </a:r>
            <a:r>
              <a:rPr lang="en-GB" sz="1800" kern="1200" dirty="0" err="1">
                <a:solidFill>
                  <a:srgbClr val="000000"/>
                </a:solidFill>
                <a:effectLst/>
                <a:latin typeface="Georgia" panose="02040502050405020303" pitchFamily="18" charset="0"/>
                <a:ea typeface="DengXian" panose="02010600030101010101" pitchFamily="2" charset="-122"/>
                <a:cs typeface="Arial" panose="020B0604020202020204" pitchFamily="34" charset="0"/>
              </a:rPr>
              <a:t>i</a:t>
            </a:r>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 if the various parts of the process of production are reduced to the minimum, (ii) while working, unnecessary movements of the body are eliminated, (iii) the time required for doing every work is determined and (iv) recognising that human beings are not inanimate objects and hence are likely to feel fatigued, proper arrangements for their resting are made, then incompetence will be totally eliminated from the organisation.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On this basis, he has divided work study into the following four parts:</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t>
            </a:r>
            <a:r>
              <a:rPr lang="en-GB" sz="1800" kern="1200" dirty="0" err="1">
                <a:solidFill>
                  <a:srgbClr val="000000"/>
                </a:solidFill>
                <a:effectLst/>
                <a:latin typeface="Georgia" panose="02040502050405020303" pitchFamily="18" charset="0"/>
                <a:ea typeface="DengXian" panose="02010600030101010101" pitchFamily="2" charset="-122"/>
                <a:cs typeface="Arial" panose="020B0604020202020204" pitchFamily="34" charset="0"/>
              </a:rPr>
              <a:t>i</a:t>
            </a:r>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 Method Study,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(ii) Motion Study,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(iii) Time Study and</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(iv) Fatigue Study.</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t>
            </a:r>
            <a:r>
              <a:rPr lang="en-GB" sz="1800" b="1" kern="1200" dirty="0" err="1">
                <a:solidFill>
                  <a:srgbClr val="000000"/>
                </a:solidFill>
                <a:effectLst/>
                <a:latin typeface="Georgia" panose="02040502050405020303" pitchFamily="18" charset="0"/>
                <a:ea typeface="DengXian" panose="02010600030101010101" pitchFamily="2" charset="-122"/>
                <a:cs typeface="Arial" panose="020B0604020202020204" pitchFamily="34" charset="0"/>
              </a:rPr>
              <a:t>i</a:t>
            </a:r>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 Method Study:</a:t>
            </a:r>
            <a:endParaRPr lang="en-GB" sz="1800" dirty="0">
              <a:effectLst/>
              <a:latin typeface="Times New Roman" panose="02020603050405020304" pitchFamily="18" charset="0"/>
              <a:ea typeface="Times New Roman" panose="02020603050405020304" pitchFamily="18" charset="0"/>
            </a:endParaRPr>
          </a:p>
          <a:p>
            <a:r>
              <a:rPr lang="en-US" sz="18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Method study  </a:t>
            </a:r>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refers to identifying the most suitable way to do a particular activity. To conduct this study, process chart and operation research techniques are used. The main objective of this study is to minimise the cost of production and maximise the quality and level of consumer satisfaction.</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(ii) Motion Study:</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It refers to conduct the study of motions being performed by workers and machines while doing the job. The movie camera is used to conduct this study. The main objective of this study is to eliminate the unnecessary motions.</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For example- during an experiment it was found that while laying a brick, a mason was conducting 18 different activities, but after eliminating the unnecessary activities the number of activities could be reduced to five, and in certain cases even down to two activities.</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(iii) Time Study: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It refers to determining the standard time required to complete a particular activity. The standard time is determined on the basis of average time taken by the several experiences of the same work. This study is conducted with the help of a stopwatch. The main objectives of the study are – (</a:t>
            </a:r>
            <a:r>
              <a:rPr lang="en-GB" sz="1800" kern="1200" dirty="0" err="1">
                <a:solidFill>
                  <a:srgbClr val="000000"/>
                </a:solidFill>
                <a:effectLst/>
                <a:latin typeface="Georgia" panose="02040502050405020303" pitchFamily="18" charset="0"/>
                <a:ea typeface="DengXian" panose="02010600030101010101" pitchFamily="2" charset="-122"/>
                <a:cs typeface="Arial" panose="020B0604020202020204" pitchFamily="34" charset="0"/>
              </a:rPr>
              <a:t>i</a:t>
            </a:r>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 to get the estimated figure of labour costs, (ii) to determine the number of required workers and (iii) to decide about the suitable incentive plan.</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iv) Fatigue Study:</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It refers to determining the duration and frequency of rest intervals to complete a particular job. The rest refreshes the workers. They work again with their full capacity. The main objective of this study is to maintain the efficiency level of workers. There may be so many causes of fatigue, such as long working hours, poor working conditions, unsuitable work, unhappy relations with the boss, etc.</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(2) Scientific Task Planning:</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Scientific task planning implies analysing all the different aspects of the work before actually commencing upon it, such as what is to be done? how is it to be done? where is it to be done? and when is it to be done? Taylor has advised the managers of industrial organisations to establish a separate Planning Department for this purpose.</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b="1"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Scientific Selection and Training of Workers:</a:t>
            </a:r>
            <a:endParaRPr lang="en-GB" sz="1800" dirty="0">
              <a:effectLst/>
              <a:latin typeface="Times New Roman" panose="02020603050405020304" pitchFamily="18" charset="0"/>
              <a:ea typeface="Times New Roman" panose="02020603050405020304" pitchFamily="18" charset="0"/>
            </a:endParaRP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First, it is determined that for a particular work, persons possessing what qualities and capabilities are required. Next, through conducting various examinations, capable persons are selected. Scientific selection is selecting the right person for the right position without any bias. According to the traditional techniques of management, this was usually done by the Foreman, however Taylor has advised the establishment of a Personnel Department for this purpose.</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 </a:t>
            </a:r>
          </a:p>
          <a:p>
            <a:pPr fontAlgn="base"/>
            <a:r>
              <a:rPr lang="en-GB" sz="1800" kern="1200" dirty="0">
                <a:solidFill>
                  <a:srgbClr val="000000"/>
                </a:solidFill>
                <a:effectLst/>
                <a:latin typeface="Georgia" panose="02040502050405020303" pitchFamily="18" charset="0"/>
                <a:ea typeface="DengXian" panose="02010600030101010101" pitchFamily="2" charset="-122"/>
                <a:cs typeface="Arial" panose="020B0604020202020204" pitchFamily="34" charset="0"/>
              </a:rPr>
              <a:t>After selecting suitable persons, they should be imparted proper training before deploying them on the job. Scientific management requires that training should be imparted only through modern techniques as it increases the efficiency of the workers.</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dirty="0">
                <a:solidFill>
                  <a:srgbClr val="000000"/>
                </a:solidFill>
                <a:effectLst/>
                <a:latin typeface="Georgia" panose="02040502050405020303" pitchFamily="18" charset="0"/>
              </a:rPr>
              <a:t>Administrative Management:</a:t>
            </a:r>
          </a:p>
          <a:p>
            <a:pPr algn="l" fontAlgn="base"/>
            <a:r>
              <a:rPr lang="en-GB" b="0" dirty="0">
                <a:solidFill>
                  <a:srgbClr val="000000"/>
                </a:solidFill>
                <a:effectLst/>
                <a:latin typeface="Georgia" panose="02040502050405020303" pitchFamily="18" charset="0"/>
              </a:rPr>
              <a:t>Administrative management approach to management was advocated by Henry Fayol. This approach is also called Process Management. Fayol is also called the father of administrative management in the same way as Taylor is called the father of scientific management. He acquired the knowledge of management by working as a manager in various companies in France. Fayol started his career in 1860 in a French company as a Junior Engineer.</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He was appointed the Chief Executive Officer in 1888 in the same company. When he joined this company, the economic condition of this company was very bad and it was on the threshold of bankruptcy. He with the help of his ability, not only saved the company from going bankrupt but changed it into a prosperous company.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After making undertaking many experiments, he reached the conclusion that the management activity is a special activity, which is different from accounting, sales, production and other related activities and which is completed in a similar manner in all the organizations (business or non-business).</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This conclusion of Fayol brings out two features of management – (</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That management is an activity which is different from other business activities, and (ii) that management has the quality of being universal.</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Clarification of the First Feature: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Fayol divided all the business activities into six parts and the management activity is one of them.</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These six activities are as under:</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Technical Activities,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Commercial Activities,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Financial Activities,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Security Activities,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Accounting Activities, and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 Managerial Activities.</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 managerial activities include planning, organising, coordinating, commanding and controlling. The above description makes it clear that management is an activity.</a:t>
            </a:r>
            <a:endParaRPr lang="en-GB" b="0" dirty="0">
              <a:solidFill>
                <a:srgbClr val="424142"/>
              </a:solidFill>
              <a:effectLst/>
              <a:latin typeface="Georgia" panose="02040502050405020303" pitchFamily="18" charset="0"/>
            </a:endParaRPr>
          </a:p>
          <a:p>
            <a:pPr algn="l" fontAlgn="base"/>
            <a:endParaRPr lang="en-GB" b="1" dirty="0">
              <a:solidFill>
                <a:srgbClr val="000000"/>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Clarification of the Second Feature: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Fayol made it clear that management is a kind of activity which is implemented in a similar way in all the business and non-business organizations. It means that whatever is done under management is done in a similar manner in all the organizations. Fayol has presented the following five functions and 14 principles of management and asserted that any organisation which follows them is sure to succeed.</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Functions of Management according to Fayol: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Planning</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Organising</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Coordinating</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Commanding, and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Controlling.</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Principles of Management according to Fayol: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Division of Work,</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Authority and Responsibility,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Discipline,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Unity of Command,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Unity of Direction,</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 Priority to general interest over individual interest,</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(vii) Fair Remuneration to Employees,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(viii) Effective Centralization,</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(ix) Order,</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 Equity,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(xi) Stability in the Tenure of Personnel,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(xii) Initiative,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(xiii) Scalar Chain, and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(xiv) </a:t>
            </a:r>
            <a:r>
              <a:rPr lang="en-GB" b="0" dirty="0" err="1">
                <a:solidFill>
                  <a:srgbClr val="000000"/>
                </a:solidFill>
                <a:effectLst/>
                <a:latin typeface="Georgia" panose="02040502050405020303" pitchFamily="18" charset="0"/>
              </a:rPr>
              <a:t>Espirit</a:t>
            </a:r>
            <a:r>
              <a:rPr lang="en-GB" b="0" dirty="0">
                <a:solidFill>
                  <a:srgbClr val="000000"/>
                </a:solidFill>
                <a:effectLst/>
                <a:latin typeface="Georgia" panose="02040502050405020303" pitchFamily="18" charset="0"/>
              </a:rPr>
              <a:t> De Crops.</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Evaluation of Administrative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Importance: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Fayol has contributed richly to the field of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Some of his major thoughts which have greatly benefitted the world of management are :</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Universality of management.</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Managers are not born, but created.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Only authorities can be delegated, not the responsibilities.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The span of control for a manager should not exceed six.</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One person should do only one work.</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 There should be a clear demarcation of authority right from the top to the bottom.</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(vii) Every employee should be informed about his authority and responsibility in writing.</a:t>
            </a:r>
            <a:endParaRPr lang="en-GB" b="0" dirty="0">
              <a:solidFill>
                <a:srgbClr val="424142"/>
              </a:solidFill>
              <a:effectLst/>
              <a:latin typeface="Georgia" panose="02040502050405020303" pitchFamily="18" charset="0"/>
            </a:endParaRPr>
          </a:p>
          <a:p>
            <a:pPr algn="l" fontAlgn="base"/>
            <a:endParaRPr lang="en-GB" b="1" dirty="0">
              <a:solidFill>
                <a:srgbClr val="000000"/>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Criticism:</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Some management experts have opposed the thoughts of Fayol.</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They have advanced the following arguments against his thoughts:</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There is a contradiction in the thoughts advanced by Fayol.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These principles are based on limited study.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These principles mechanise the organization.</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In conclusion, it can be said that the criticisms against the administrative management are not practical. The principles advocated by Fayol are steadfast even today and they guide the managers.</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Comparative Study of the Contribution of Taylor and Fayol:</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Both Taylor and Fayol have been outstanding management experts. Their contribution in the field of management has indeed been invaluable. Taylor was such a personality who started his career as a labourer. That is why he has seen the workers very closely, understood their problems and recognised the level of their efficiency. Taylor conducted many experiments regarding the efficiency of the workers and finally reached the conclusion that a worker works much less than what he should actually do.</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He gave a number of suggestions in order to increase the work efficiency of the workers. The focus of Taylor’s study was the work efficiency of the workers. That is why he is called efficiency specialist.</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On the contrary, Fayol started his career as a high ranking manager. This is why he has observed and understood the problems of the high ranking managers. Fayol brought into existence many invaluable principles in order to solve the problems of high ranking managers. His focus of study has been the problems of the high ranking managers and for this simple reason he has come to be known as an administrative specialist.</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There are some similarities and dissimilarities in the contribution of both these specialists in the field of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They are as follows:</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Similarities:</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We find the following similarities between Taylor and Fayol in their thoughts:</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(1) Solution of Managerial Problems: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Both the management experts have presented solutions to the managerial problems based on their experience and experiments. The solutions presented by both these experts are present in the shape of PRINCIPLES.</a:t>
            </a:r>
            <a:endParaRPr lang="en-GB" b="0" dirty="0">
              <a:solidFill>
                <a:srgbClr val="424142"/>
              </a:solidFill>
              <a:effectLst/>
              <a:latin typeface="Georgia" panose="02040502050405020303" pitchFamily="18" charset="0"/>
            </a:endParaRPr>
          </a:p>
          <a:p>
            <a:endParaRPr lang="en-GB" dirty="0"/>
          </a:p>
          <a:p>
            <a:pPr algn="l" fontAlgn="base"/>
            <a:r>
              <a:rPr lang="en-GB" b="1" dirty="0">
                <a:solidFill>
                  <a:srgbClr val="000000"/>
                </a:solidFill>
                <a:effectLst/>
                <a:latin typeface="Georgia" panose="02040502050405020303" pitchFamily="18" charset="0"/>
              </a:rPr>
              <a:t>Stress on Practical Aspect:</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Taylor and Fayol have both been directly connected with the reality of work. That is why they both have laid stress upon the practical aspect of work. In other words, they gave their suggestions about improvement where such improvements were possible. They did not lay down any principle which cannot be brought into the parameters of practicality.</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(3) Stress on Good Industrial Relations: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Both the experts are of the opinion that if good relations between the owner and the workers are established, the aims can be easily achieved.</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Dissimilarities:</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There are the following dissimilarities in the ideas of Taylor and Fayol:</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(1) Scope of Principles: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 principles of Taylor are related to the activities in connection with production while the principles advocated by Fayol are related to every kind of managerial activity.</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(2) Name of Principles: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Taylor has called his principles as principles of scientific management. On the other hand, </a:t>
            </a:r>
            <a:r>
              <a:rPr lang="en-GB" b="0" dirty="0" err="1">
                <a:solidFill>
                  <a:srgbClr val="000000"/>
                </a:solidFill>
                <a:effectLst/>
                <a:latin typeface="Georgia" panose="02040502050405020303" pitchFamily="18" charset="0"/>
              </a:rPr>
              <a:t>Foyal</a:t>
            </a:r>
            <a:r>
              <a:rPr lang="en-GB" b="0" dirty="0">
                <a:solidFill>
                  <a:srgbClr val="000000"/>
                </a:solidFill>
                <a:effectLst/>
                <a:latin typeface="Georgia" panose="02040502050405020303" pitchFamily="18" charset="0"/>
              </a:rPr>
              <a:t> has described his principles as the general principles of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(3) Objectives of Principles: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 objective of Taylor’s principles is to increase the work efficiency of the workers. The focus of Fayol’s principles, however, has been the increase in the administrative efficiency of the managers.</a:t>
            </a:r>
          </a:p>
          <a:p>
            <a:pPr algn="l" fontAlgn="base"/>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In conclusion, it can be said that the field of management has undergone various changes. As a result of these changes the principles advocated by Taylor appear to be somewhat old. On the other hand, the principles laid down by Fayol have turned out to be really relevant to the modem scenario. Even then the contribution of Taylor cannot be under-valued because the principles laid down by him do guide the managers in some way or the other.</a:t>
            </a:r>
            <a:endParaRPr lang="en-GB" b="0" dirty="0">
              <a:solidFill>
                <a:srgbClr val="424142"/>
              </a:solidFill>
              <a:effectLst/>
              <a:latin typeface="Georgia" panose="02040502050405020303" pitchFamily="18" charset="0"/>
            </a:endParaRPr>
          </a:p>
          <a:p>
            <a:endParaRPr lang="en-GB" dirty="0"/>
          </a:p>
        </p:txBody>
      </p:sp>
      <p:sp>
        <p:nvSpPr>
          <p:cNvPr id="4" name="Slide Number Placeholder 3"/>
          <p:cNvSpPr>
            <a:spLocks noGrp="1"/>
          </p:cNvSpPr>
          <p:nvPr>
            <p:ph type="sldNum" sz="quarter" idx="5"/>
          </p:nvPr>
        </p:nvSpPr>
        <p:spPr/>
        <p:txBody>
          <a:bodyPr/>
          <a:lstStyle/>
          <a:p>
            <a:fld id="{53CB02B2-9089-49B0-A113-4565B531D52C}" type="slidenum">
              <a:rPr lang="en-GB" smtClean="0"/>
              <a:pPr/>
              <a:t>10</a:t>
            </a:fld>
            <a:endParaRPr lang="en-GB"/>
          </a:p>
        </p:txBody>
      </p:sp>
    </p:spTree>
    <p:extLst>
      <p:ext uri="{BB962C8B-B14F-4D97-AF65-F5344CB8AC3E}">
        <p14:creationId xmlns:p14="http://schemas.microsoft.com/office/powerpoint/2010/main" val="4193993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endParaRPr lang="en-US" dirty="0"/>
          </a:p>
          <a:p>
            <a:pPr algn="l" fontAlgn="base"/>
            <a:r>
              <a:rPr lang="en-GB" b="1" dirty="0">
                <a:solidFill>
                  <a:srgbClr val="000000"/>
                </a:solidFill>
                <a:effectLst/>
                <a:latin typeface="Georgia" panose="02040502050405020303" pitchFamily="18" charset="0"/>
              </a:rPr>
              <a:t>Bureaucratic Management:</a:t>
            </a:r>
          </a:p>
          <a:p>
            <a:pPr algn="l" fontAlgn="base"/>
            <a:r>
              <a:rPr lang="en-GB" b="0" dirty="0">
                <a:solidFill>
                  <a:srgbClr val="000000"/>
                </a:solidFill>
                <a:effectLst/>
                <a:latin typeface="Georgia" panose="02040502050405020303" pitchFamily="18" charset="0"/>
              </a:rPr>
              <a:t>Max Weber, a German social scientist, advocated the bureaucratic approach to management. Weber was of the view that strict rules should be framed to eliminate managerial inconsistency because inconsistency breeds inefficiency. Moreover, he felt that success in a big organization was possible only with the help of the bureaucratic management. The principles enunciated by him are very close to the principles advocated by Fayol but he has advocated their strict adherence.</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Features of Bureaucratic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 following are the chief characteristics of the bureaucratic management:</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(1) Proper Division of Work:</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Proper division of work means distribution of work on the basis of specialization. It means an individual should be allotted the work in which he specialises.</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(2) Clear Hierarchy of Authority:</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The authority of the superiors and the subordinates should be clearly defined. Every employee is responsible for the decisions taken by him and his subordinates.</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(3) System of Rules: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Clear rules should be framed to govern the activities carried on within the organization. These rules should be strictly implemented.</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(4) Impersonal Relations between People: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Under this approach, personal relations should be ignored. Rewards are given not on the basis of personal relations but on the basis of efficiency.</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(5) Promotion Based on Competence:</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According to this approach, the basis of promotion should be competence.</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Evaluation of Bureaucratic Management:</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The merits and demerits of this approach are the following:</a:t>
            </a:r>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Merits: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Division of work leads to specialization.</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It brings regularity in the conduct of the employees.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Competence being the basis of promotion, it increases the efficiency of the employees.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The organization is perpetually on the move because attention is paid not to the individual but the offices. (For example- if an individual leaves his office, someone else is promoted to occupy it.)</a:t>
            </a:r>
          </a:p>
          <a:p>
            <a:pPr algn="l" fontAlgn="base"/>
            <a:endParaRPr lang="en-GB" b="0" dirty="0">
              <a:solidFill>
                <a:srgbClr val="424142"/>
              </a:solidFill>
              <a:effectLst/>
              <a:latin typeface="Georgia" panose="02040502050405020303" pitchFamily="18" charset="0"/>
            </a:endParaRPr>
          </a:p>
          <a:p>
            <a:pPr algn="l" fontAlgn="base"/>
            <a:r>
              <a:rPr lang="en-GB" b="1" dirty="0">
                <a:solidFill>
                  <a:srgbClr val="000000"/>
                </a:solidFill>
                <a:effectLst/>
                <a:latin typeface="Georgia" panose="02040502050405020303" pitchFamily="18" charset="0"/>
              </a:rPr>
              <a:t>Demerits: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a:t>
            </a:r>
            <a:r>
              <a:rPr lang="en-GB" b="0" dirty="0" err="1">
                <a:solidFill>
                  <a:srgbClr val="000000"/>
                </a:solidFill>
                <a:effectLst/>
                <a:latin typeface="Georgia" panose="02040502050405020303" pitchFamily="18" charset="0"/>
              </a:rPr>
              <a:t>i</a:t>
            </a:r>
            <a:r>
              <a:rPr lang="en-GB" b="0" dirty="0">
                <a:solidFill>
                  <a:srgbClr val="000000"/>
                </a:solidFill>
                <a:effectLst/>
                <a:latin typeface="Georgia" panose="02040502050405020303" pitchFamily="18" charset="0"/>
              </a:rPr>
              <a:t>) Paper formality increases.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 Red-</a:t>
            </a:r>
            <a:r>
              <a:rPr lang="en-GB" b="0" dirty="0" err="1">
                <a:solidFill>
                  <a:srgbClr val="000000"/>
                </a:solidFill>
                <a:effectLst/>
                <a:latin typeface="Georgia" panose="02040502050405020303" pitchFamily="18" charset="0"/>
              </a:rPr>
              <a:t>tapism</a:t>
            </a:r>
            <a:r>
              <a:rPr lang="en-GB" b="0" dirty="0">
                <a:solidFill>
                  <a:srgbClr val="000000"/>
                </a:solidFill>
                <a:effectLst/>
                <a:latin typeface="Georgia" panose="02040502050405020303" pitchFamily="18" charset="0"/>
              </a:rPr>
              <a:t> increases.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(iii) Personal relations are ignored.</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(iv) Lack of initiative in the workers.</a:t>
            </a:r>
            <a:endParaRPr lang="en-GB" b="0" dirty="0">
              <a:solidFill>
                <a:srgbClr val="424142"/>
              </a:solidFill>
              <a:effectLst/>
              <a:latin typeface="Georgia" panose="02040502050405020303" pitchFamily="18" charset="0"/>
            </a:endParaRPr>
          </a:p>
          <a:p>
            <a:pPr algn="l" fontAlgn="base"/>
            <a:r>
              <a:rPr lang="en-GB" b="0" dirty="0">
                <a:solidFill>
                  <a:srgbClr val="000000"/>
                </a:solidFill>
                <a:effectLst/>
                <a:latin typeface="Georgia" panose="02040502050405020303" pitchFamily="18" charset="0"/>
              </a:rPr>
              <a:t>(v) Workers oppose change.</a:t>
            </a:r>
            <a:endParaRPr lang="en-GB" b="0" dirty="0">
              <a:solidFill>
                <a:srgbClr val="424142"/>
              </a:solidFill>
              <a:effectLst/>
              <a:latin typeface="Georgia" panose="02040502050405020303" pitchFamily="18" charset="0"/>
            </a:endParaRPr>
          </a:p>
          <a:p>
            <a:endParaRPr lang="en-US" dirty="0"/>
          </a:p>
          <a:p>
            <a:r>
              <a:rPr lang="en-US" dirty="0"/>
              <a:t>Bureaucracy is still alive and well in many </a:t>
            </a:r>
            <a:r>
              <a:rPr lang="en-US" dirty="0" err="1"/>
              <a:t>organisations</a:t>
            </a:r>
            <a:r>
              <a:rPr lang="en-US" dirty="0"/>
              <a:t>, particularly within the public sector.  We see elements of it in </a:t>
            </a:r>
            <a:r>
              <a:rPr lang="en-US" dirty="0" err="1"/>
              <a:t>organisations</a:t>
            </a:r>
            <a:r>
              <a:rPr lang="en-US" dirty="0"/>
              <a:t> as it relates to job descriptions, HR manuals, training manuals etc.  But some elements have been phased out, although there are those within </a:t>
            </a:r>
            <a:r>
              <a:rPr lang="en-US" dirty="0" err="1"/>
              <a:t>organisations</a:t>
            </a:r>
            <a:r>
              <a:rPr lang="en-US" dirty="0"/>
              <a:t> who have a particular specialism, a hierarchy of authority still exists, system of rules, so those manuals I just referred to, but it is the impersonal </a:t>
            </a:r>
            <a:r>
              <a:rPr lang="en-US" dirty="0" err="1"/>
              <a:t>behaviour</a:t>
            </a:r>
            <a:r>
              <a:rPr lang="en-US" dirty="0"/>
              <a:t> that acts as the forth part that isn’t so prevalent in modern </a:t>
            </a:r>
            <a:r>
              <a:rPr lang="en-US" dirty="0" err="1"/>
              <a:t>organisations</a:t>
            </a:r>
            <a:r>
              <a:rPr lang="en-US" dirty="0"/>
              <a:t>.  There are a number of criticisms of the bureaucratic system, as it focuses on and over emphasizes rules and procedure, record keeping and paperwork, although in many instances or indeed most instances keeping records is a necessity.   The bureaucratic system tends to </a:t>
            </a:r>
            <a:r>
              <a:rPr lang="en-US" dirty="0" err="1"/>
              <a:t>emphasise</a:t>
            </a:r>
            <a:r>
              <a:rPr lang="en-US" dirty="0"/>
              <a:t> status and ritual </a:t>
            </a:r>
            <a:r>
              <a:rPr lang="en-US" dirty="0" err="1"/>
              <a:t>behaviour</a:t>
            </a:r>
            <a:r>
              <a:rPr lang="en-US" dirty="0"/>
              <a:t>.  If you think of the university, we have evolved here in UWTSD as I do not refer to many of those in higher positions by their titles, but we do follow specific rituals such as the approach to graduation ceremonies for examples.  However, although bureaucracy is in many organizations a key element running through, we can see it evolving, with many </a:t>
            </a:r>
            <a:r>
              <a:rPr lang="en-US" dirty="0" err="1"/>
              <a:t>organisations</a:t>
            </a:r>
            <a:r>
              <a:rPr lang="en-US" dirty="0"/>
              <a:t> developing a more diverse approach to operations – go to the next slide</a:t>
            </a:r>
          </a:p>
        </p:txBody>
      </p:sp>
      <p:sp>
        <p:nvSpPr>
          <p:cNvPr id="4" name="Slide Number Placeholder 3"/>
          <p:cNvSpPr>
            <a:spLocks noGrp="1"/>
          </p:cNvSpPr>
          <p:nvPr>
            <p:ph type="sldNum" sz="quarter" idx="10"/>
          </p:nvPr>
        </p:nvSpPr>
        <p:spPr/>
        <p:txBody>
          <a:bodyPr/>
          <a:lstStyle/>
          <a:p>
            <a:fld id="{53CB02B2-9089-49B0-A113-4565B531D52C}"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400"/>
              </a:spcBef>
              <a:spcAft>
                <a:spcPts val="2400"/>
              </a:spcAft>
            </a:pPr>
            <a:r>
              <a:rPr lang="en-GB" sz="1800" spc="-25" dirty="0">
                <a:solidFill>
                  <a:srgbClr val="404040"/>
                </a:solidFill>
                <a:effectLst/>
                <a:latin typeface="Arial" panose="020B0604020202020204" pitchFamily="34" charset="0"/>
                <a:ea typeface="Times New Roman" panose="02020603050405020304" pitchFamily="18" charset="0"/>
                <a:cs typeface="Arial" panose="020B0604020202020204" pitchFamily="34" charset="0"/>
              </a:rPr>
              <a:t>The learning organization, exactly what constitutes a ‘learning organization is a matter of some debate. Many themes have emerged in the literature and the contributions of key thinkers like Donald Schon and Peter Senge. What we need to ask ourselves is it anything more than rhetoric? Can it be realized?</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Many consultants and organizations have recognized the commercial significance of organizational learning – and the notion of the ‘learning organization’ has been a central orienting point in this. Many writers have sought to identify templates, or ideal forms, ‘which real organizations could attempt to emulate’.  In this sense the learning organization is an ideal, ‘towards which organizations have to evolve in order to be able to respond to the various pressures they face. In simple terms, the learning organisation is characterized by a recognition that ‘individual and collective learning are key’.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Two important things result from this. First, while there has been a lot of talk about learning organizations it is very difficult to identify real-life examples. This might be because the vision is ‘too ideal’ or because it isn’t relevant to the requirements and dynamics of organizations.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Secondly, the focus on creating a template and upon the need to present it in a form that is commercially attractive to the consultants and writers has led to a significant under-powering of the theoretical framework for the learning organization. Here there is a distinct contrast with the study of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3"/>
              </a:rPr>
              <a:t>organizational learning</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Although theorists of learning organizations have often drawn on ideas from organizational learning, there has been little traffic in the reverse direction. Moreover, since the central concerns have been somewhat different, the two literatures have developed along divergent tracks.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The literature on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organizational learning</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has concentrated on the detached collection and analysis of the processes involved in individual and collective learning inside organizations; whereas the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learning organizations</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literature has an action orientation, and is geared toward using specific diagnostic and evaluative methodological tools which can help to identify, promote and evaluate the quality of learning processes inside organizations.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We could argue that organizational learning is the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activity</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and the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process</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by which organizations eventually reach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th</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[e] ideal of a learning organization’ (Finger and Brand 1999: 136).</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The emergence of the idea of the ‘learning organization’ is wrapped up with notions such as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4"/>
              </a:rPr>
              <a:t>the learning society</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Perhaps the defining contribution here was made by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5"/>
              </a:rPr>
              <a:t>Donald Schon</a:t>
            </a:r>
            <a:r>
              <a:rPr lang="en-GB" sz="1800" b="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He provided a theoretical framework linking the experience of living in a situation of an increasing change with the need for learning.</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In the 21</a:t>
            </a:r>
            <a:r>
              <a:rPr lang="en-GB" sz="1800" baseline="300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st</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century we can see that many institutions are in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continuous</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processes of transformation. We cannot expect new stable states that will endure for our own lifetimes, because change is constant.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We must learn to understand, guide, influence and manage these transformations. We must make the capacity for undertaking them integral to ourselves and to our institutions.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We must, in other words, become adept at learning. Schon stated in 1973 that we must become able not only to transform our institutions, in response to changing situations and requirements; but we must invent and develop institutions which are ‘learning systems’, that is to say, systems capable of bringing about their own continuing transformation.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One of Schon’s great innovations was to explore the extent to which companies, social movements and governments were learning systems – and how those systems could be enhanced. He suggests that the movement toward learning systems is, of necessity, ‘a groping and inductive process for which there is no adequate theoretical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basis’</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ibid.</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57). An organisation, particularly businesses, are according to Schon a striking example of a learning system. He charted how firms moved from being organized around products toward integration around ‘business systems’. He made the case that many companies no longer have a stable base in the technologies of particular products or the systems built around them. In collaboration with Argyris, Schon went on to develop a number of concepts with regard to </a:t>
            </a:r>
            <a:r>
              <a:rPr lang="en-GB" sz="1800" b="1"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3"/>
              </a:rPr>
              <a:t>organizational learning</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Of particular importance for later developments was their interest in feedback and single- and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6"/>
              </a:rPr>
              <a:t>double-loop learning</a:t>
            </a:r>
            <a:r>
              <a:rPr lang="en-GB" sz="1800" b="1"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As I mentioned earlier, we have seen very significant changes in the nature and organization of production and services. Companies, organizations and governments have to operate in a global environment that has altered its character in significant ways.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Productivity and competitiveness are, by and large, a function of knowledge generation and information processing: organisations are organized in networks of production, management and distribution; the core economic activities are global – that is they have the capacity to work as a unit in real time, or chosen time, on a planetary scale.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 failure to attend to the learning of groups and individuals in the organization spells disaster in this context. As Leadbeater (2000: has argued, companies need to invest not just in new machinery to make production more efficient, but in the flow of know-how that will sustain their business. Organizations need to be good at knowledge generation, appropriation and exploitation.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spc="-25"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The learning organization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It was in this context that </a:t>
            </a:r>
            <a:r>
              <a:rPr lang="en-GB" sz="1800" dirty="0">
                <a:solidFill>
                  <a:srgbClr val="003399"/>
                </a:solidFill>
                <a:effectLst/>
                <a:latin typeface="Arial" panose="020B0604020202020204" pitchFamily="34" charset="0"/>
                <a:ea typeface="Times New Roman" panose="02020603050405020304" pitchFamily="18" charset="0"/>
                <a:cs typeface="Arial" panose="020B0604020202020204" pitchFamily="34" charset="0"/>
                <a:hlinkClick r:id="rId7"/>
              </a:rPr>
              <a:t>Peter Senge</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(1990) began to explore ‘The art and practice of the learning organization’. However,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Kerka</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remarked in 1995 ‘there is not… a consensus on the definition of a learning organization’. Indeed, little has changed since. Garvin (2000: 9) recently observed that a clear definition of the learning organization has proved to be elusive.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We can see much that is shared in the definitions on the slide– and some contrasts. To start with the last first: some writers appear to approach learning organizations as something that are initiated and developed by senior management – they involve a top-down, managerial imposed, vision (Hughes and Tight 1998: 183). This can be contrasted with more ‘bottom-up’ or democratic approaches.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According to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Kerka</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(1995) most conceptualizations of the learning organizations seem to work on the assumption that ‘learning is valuable, continuous, and most effective when shared and that every experience is an opportunity to learn’ (</a:t>
            </a:r>
            <a:r>
              <a:rPr lang="en-GB" sz="1800" dirty="0" err="1">
                <a:solidFill>
                  <a:srgbClr val="111111"/>
                </a:solidFill>
                <a:effectLst/>
                <a:latin typeface="Arial" panose="020B0604020202020204" pitchFamily="34" charset="0"/>
                <a:ea typeface="Times New Roman" panose="02020603050405020304" pitchFamily="18" charset="0"/>
                <a:cs typeface="Arial" panose="020B0604020202020204" pitchFamily="34" charset="0"/>
              </a:rPr>
              <a:t>Kerka</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1995).  Next slide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12</a:t>
            </a:fld>
            <a:endParaRPr lang="en-GB"/>
          </a:p>
        </p:txBody>
      </p:sp>
    </p:spTree>
    <p:extLst>
      <p:ext uri="{BB962C8B-B14F-4D97-AF65-F5344CB8AC3E}">
        <p14:creationId xmlns:p14="http://schemas.microsoft.com/office/powerpoint/2010/main" val="1118560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As </a:t>
            </a:r>
            <a:r>
              <a:rPr lang="en-GB" sz="1800" dirty="0" err="1">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Kerka</a:t>
            </a: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(1995) goes onto comment, the five disciplines that Peter Senge goes on to identify (personal mastery, mental models, shared vision, team learning and systems thinking) are the keys to achieving this sort of organization</a:t>
            </a:r>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13</a:t>
            </a:fld>
            <a:endParaRPr lang="en-GB"/>
          </a:p>
        </p:txBody>
      </p:sp>
    </p:spTree>
    <p:extLst>
      <p:ext uri="{BB962C8B-B14F-4D97-AF65-F5344CB8AC3E}">
        <p14:creationId xmlns:p14="http://schemas.microsoft.com/office/powerpoint/2010/main" val="2336756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400"/>
              </a:spcBef>
              <a:spcAft>
                <a:spcPts val="24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Systems theory’s ability to comprehend and address the whole, and looks to connections and to the whole. In this respect it allows people to look beyond the immediate context and to appreciate the impact of their actions upon others (and vice versa). To this extent it holds the possibility of achieving a more holistic understanding. Secondly, while the building blocks of systems theory are relatively simple, they can build into a rather more sophisticated model than are current in many organizations. Senge argues that one of the key problems with much that is written about, and done in the name of management, is that rather simplistic frameworks are applied to what are complex systems. When we add these two points together it is possible to move beyond a focus on the parts, to begin to see the whole, and to appreciate organizations as a dynamic process. Thus, the argument runs, a better appreciation of systems will lead to more appropriate action. Third, systemic thinking, allows us to realize the significance of feedback mechanisms in organizations.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The systems viewpoint is generally oriented toward the long-term view. That’s why delays and feedback loops are so important. In the short term, you can often ignore them; they’re inconsequential. They only come back to haunt you in the long term. (Senge1990: 92)</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a:p>
            <a:pPr>
              <a:lnSpc>
                <a:spcPct val="107000"/>
              </a:lnSpc>
              <a:spcAft>
                <a:spcPts val="800"/>
              </a:spcAft>
            </a:pPr>
            <a:r>
              <a:rPr lang="en-GB" sz="1800" spc="-25" dirty="0">
                <a:solidFill>
                  <a:srgbClr val="111111"/>
                </a:solidFill>
                <a:effectLst/>
                <a:latin typeface="Segoe UI" panose="020B0502040204020203" pitchFamily="34" charset="0"/>
                <a:ea typeface="Times New Roman" panose="02020603050405020304" pitchFamily="18" charset="0"/>
                <a:cs typeface="Arial" panose="020B0604020202020204" pitchFamily="34" charset="0"/>
              </a:rPr>
              <a:t>Dialogue and the learning organization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Peter Senge also places an emphasis on </a:t>
            </a:r>
            <a:r>
              <a:rPr lang="en-GB" sz="1800" dirty="0">
                <a:solidFill>
                  <a:srgbClr val="003399"/>
                </a:solidFill>
                <a:effectLst/>
                <a:latin typeface="Georgia" panose="02040502050405020303" pitchFamily="18" charset="0"/>
                <a:ea typeface="Times New Roman" panose="02020603050405020304" pitchFamily="18" charset="0"/>
                <a:cs typeface="Times New Roman" panose="02020603050405020304" pitchFamily="18" charset="0"/>
                <a:hlinkClick r:id="rId3"/>
              </a:rPr>
              <a:t>dialogue</a:t>
            </a: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in organizations – especially with regard to the discipline of team learning. Dialogue (or conversation) is a process of two people understanding each other. As such it is inherently risky and involves questioning our beliefs and assumptions.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Thus it is a characteristic of every true conversation that each opens themselves to another person, truly accepts their point of view as worthy of consideration and gets inside the other to such an extent that they understands not a particular individual, but what they say. The thing that has to be grasped is the objective rightness or otherwise of their opinion, so that they can agree with each other on a subject.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2400"/>
              </a:spcBef>
              <a:spcAft>
                <a:spcPts val="24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The concern is not to ‘win the argument’, but to advance understanding and human well-being. Agreement cannot be imposed, but rests on common conviction. As a social relationship it entails certain virtues and emotions.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It is easy to see why proponents of the learning organization would place a strong emphasis upon dialogue. Team learning entails the capacity of members of a team to suspend assumptions and enter into a genuine “thinking together”’. Dialogue is also necessary to other disciplines e.g. building a shared.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However, there are significant risks in dialogue to the organization. One factor in the appeal of the view of dialogue  was the promise that it could increase and enrich corporate activity. It could do this, in part, through the exploration and questioning of ‘inherent, predetermined purposes and goals’.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111111"/>
                </a:solidFill>
                <a:effectLst/>
                <a:latin typeface="Georgia" panose="02040502050405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spc="-25" dirty="0">
                <a:solidFill>
                  <a:srgbClr val="111111"/>
                </a:solidFill>
                <a:effectLst/>
                <a:latin typeface="Segoe UI" panose="020B0502040204020203"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dirty="0"/>
              <a:t>What do you feel could be some of the limitations of implementing a learning organisation?  </a:t>
            </a:r>
          </a:p>
          <a:p>
            <a:endParaRPr lang="en-GB" dirty="0"/>
          </a:p>
          <a:p>
            <a:r>
              <a:rPr lang="en-GB" dirty="0"/>
              <a:t>An organisation can be viewed as a living breathing organism, it has people with different personalities, backgrounds, cultures.  Organisations are becoming more diverse in the range of individuals working within them.  Will this facilitate learning or hinder it?  </a:t>
            </a:r>
          </a:p>
        </p:txBody>
      </p:sp>
      <p:sp>
        <p:nvSpPr>
          <p:cNvPr id="4" name="Slide Number Placeholder 3"/>
          <p:cNvSpPr>
            <a:spLocks noGrp="1"/>
          </p:cNvSpPr>
          <p:nvPr>
            <p:ph type="sldNum" sz="quarter" idx="5"/>
          </p:nvPr>
        </p:nvSpPr>
        <p:spPr/>
        <p:txBody>
          <a:bodyPr/>
          <a:lstStyle/>
          <a:p>
            <a:fld id="{FA611F05-E2D0-4F76-8D5F-90BF7A8BA900}" type="slidenum">
              <a:rPr lang="en-GB" smtClean="0"/>
              <a:t>14</a:t>
            </a:fld>
            <a:endParaRPr lang="en-GB"/>
          </a:p>
        </p:txBody>
      </p:sp>
    </p:spTree>
    <p:extLst>
      <p:ext uri="{BB962C8B-B14F-4D97-AF65-F5344CB8AC3E}">
        <p14:creationId xmlns:p14="http://schemas.microsoft.com/office/powerpoint/2010/main" val="2437602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80809"/>
                </a:solidFill>
                <a:effectLst/>
                <a:latin typeface="PT Serif" panose="020A0603040505020204" pitchFamily="18" charset="0"/>
              </a:rPr>
              <a:t>As the global population becomes increasingly mobile, diversity is now a critical factor in most communities. </a:t>
            </a:r>
            <a:r>
              <a:rPr lang="en-GB" b="0" i="0" u="sng" dirty="0">
                <a:solidFill>
                  <a:srgbClr val="007FA2"/>
                </a:solidFill>
                <a:effectLst/>
                <a:latin typeface="PT Serif" panose="020A0603040505020204" pitchFamily="18" charset="0"/>
                <a:hlinkClick r:id="rId3" tooltip="The World Economic Forum (WEF) noted"/>
              </a:rPr>
              <a:t>The World Economic Forum (WEF) noted </a:t>
            </a:r>
            <a:r>
              <a:rPr lang="en-GB" b="0" i="0" dirty="0">
                <a:solidFill>
                  <a:srgbClr val="080809"/>
                </a:solidFill>
                <a:effectLst/>
                <a:latin typeface="PT Serif" panose="020A0603040505020204" pitchFamily="18" charset="0"/>
              </a:rPr>
              <a:t>that some of the world’s most prosperous business </a:t>
            </a:r>
            <a:r>
              <a:rPr lang="en-GB" b="0" i="0" dirty="0" err="1">
                <a:solidFill>
                  <a:srgbClr val="080809"/>
                </a:solidFill>
                <a:effectLst/>
                <a:latin typeface="PT Serif" panose="020A0603040505020204" pitchFamily="18" charset="0"/>
              </a:rPr>
              <a:t>centers</a:t>
            </a:r>
            <a:r>
              <a:rPr lang="en-GB" b="0" i="0" dirty="0">
                <a:solidFill>
                  <a:srgbClr val="080809"/>
                </a:solidFill>
                <a:effectLst/>
                <a:latin typeface="PT Serif" panose="020A0603040505020204" pitchFamily="18" charset="0"/>
              </a:rPr>
              <a:t> like New York, Dubai, London, and Singapore have one thing in common: they all boast of a high degree of diversity.</a:t>
            </a:r>
          </a:p>
          <a:p>
            <a:pPr algn="l" fontAlgn="base"/>
            <a:r>
              <a:rPr lang="en-GB" b="0" i="0" dirty="0">
                <a:solidFill>
                  <a:srgbClr val="080809"/>
                </a:solidFill>
                <a:effectLst/>
                <a:latin typeface="PT Serif" panose="020A0603040505020204" pitchFamily="18" charset="0"/>
              </a:rPr>
              <a:t>At a micro-level, diversity brings in varying points of view and disruptive thought processes, preventing companies from stagnating or becoming complacent. A 2019 </a:t>
            </a:r>
            <a:r>
              <a:rPr lang="en-GB" b="0" i="0" u="sng" dirty="0">
                <a:solidFill>
                  <a:srgbClr val="007FA2"/>
                </a:solidFill>
                <a:effectLst/>
                <a:latin typeface="PT Serif" panose="020A0603040505020204" pitchFamily="18" charset="0"/>
                <a:hlinkClick r:id="rId4" tooltip="survey of 6,600+ Americans"/>
              </a:rPr>
              <a:t>survey of 6,600+ Americans</a:t>
            </a:r>
            <a:r>
              <a:rPr lang="en-GB" b="0" i="0" dirty="0">
                <a:solidFill>
                  <a:srgbClr val="080809"/>
                </a:solidFill>
                <a:effectLst/>
                <a:latin typeface="PT Serif" panose="020A0603040505020204" pitchFamily="18" charset="0"/>
              </a:rPr>
              <a:t> found that a sizable 75% believe it is very/somewhat important for companies to promote racial and ethnic diversity.</a:t>
            </a:r>
          </a:p>
          <a:p>
            <a:pPr algn="l" fontAlgn="base"/>
            <a:r>
              <a:rPr lang="en-GB" b="0" i="0" dirty="0">
                <a:solidFill>
                  <a:srgbClr val="080809"/>
                </a:solidFill>
                <a:effectLst/>
                <a:latin typeface="PT Serif" panose="020A0603040505020204" pitchFamily="18" charset="0"/>
              </a:rPr>
              <a:t>Diversity goes hand in hand with two other concepts:</a:t>
            </a: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15</a:t>
            </a:fld>
            <a:endParaRPr lang="en-GB"/>
          </a:p>
        </p:txBody>
      </p:sp>
    </p:spTree>
    <p:extLst>
      <p:ext uri="{BB962C8B-B14F-4D97-AF65-F5344CB8AC3E}">
        <p14:creationId xmlns:p14="http://schemas.microsoft.com/office/powerpoint/2010/main" val="9033872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1" i="0" dirty="0">
                <a:solidFill>
                  <a:srgbClr val="0D0D0D"/>
                </a:solidFill>
                <a:effectLst/>
                <a:latin typeface="PT Serif" panose="020A0603040505020204" pitchFamily="18" charset="0"/>
              </a:rPr>
              <a:t>Inclusion: </a:t>
            </a:r>
            <a:r>
              <a:rPr lang="en-GB" b="0" i="0" dirty="0">
                <a:solidFill>
                  <a:srgbClr val="0D0D0D"/>
                </a:solidFill>
                <a:effectLst/>
                <a:latin typeface="PT Serif" panose="020A0603040505020204" pitchFamily="18" charset="0"/>
              </a:rPr>
              <a:t>Not only do companies employ professionals belonging to different demographic groups, but they treat them equally – paying the same wages, providing equal learning opportunities, and sharing workloads equitably.</a:t>
            </a:r>
          </a:p>
          <a:p>
            <a:pPr algn="l" fontAlgn="base">
              <a:buFont typeface="Arial" panose="020B0604020202020204" pitchFamily="34" charset="0"/>
              <a:buChar char="•"/>
            </a:pPr>
            <a:r>
              <a:rPr lang="en-GB" b="1" i="0" dirty="0">
                <a:solidFill>
                  <a:srgbClr val="0D0D0D"/>
                </a:solidFill>
                <a:effectLst/>
                <a:latin typeface="PT Serif" panose="020A0603040505020204" pitchFamily="18" charset="0"/>
              </a:rPr>
              <a:t>Equity: </a:t>
            </a:r>
            <a:r>
              <a:rPr lang="en-GB" b="0" i="0" dirty="0">
                <a:solidFill>
                  <a:srgbClr val="0D0D0D"/>
                </a:solidFill>
                <a:effectLst/>
                <a:latin typeface="PT Serif" panose="020A0603040505020204" pitchFamily="18" charset="0"/>
              </a:rPr>
              <a:t>Companies level the playing field between different demographics through proactive action. For instance, all employees are offered the same learning opportunities, but education is sponsored for those previously incarcerated.</a:t>
            </a:r>
          </a:p>
          <a:p>
            <a:endParaRPr lang="en-GB" dirty="0"/>
          </a:p>
          <a:p>
            <a:pPr algn="l" fontAlgn="base"/>
            <a:r>
              <a:rPr lang="en-GB" b="0" i="0" dirty="0">
                <a:solidFill>
                  <a:srgbClr val="080809"/>
                </a:solidFill>
                <a:effectLst/>
                <a:latin typeface="PT Serif" panose="020A0603040505020204" pitchFamily="18" charset="0"/>
              </a:rPr>
              <a:t>Merit-based diversity is a widespread practice among companies across the globe. It implies that candidates will be selected based only on merit, and employees will be promoted or given additional responsibility only if they have demonstrated their excellence.</a:t>
            </a:r>
          </a:p>
          <a:p>
            <a:pPr algn="l" fontAlgn="base"/>
            <a:r>
              <a:rPr lang="en-GB" b="0" i="0" dirty="0">
                <a:solidFill>
                  <a:srgbClr val="080809"/>
                </a:solidFill>
                <a:effectLst/>
                <a:latin typeface="PT Serif" panose="020A0603040505020204" pitchFamily="18" charset="0"/>
              </a:rPr>
              <a:t>The survey we cited found that according to 74% of Americans, companies should take only qualifications into account when hiring or promoting individuals. This indicates clear support for merit-based diversity.</a:t>
            </a:r>
          </a:p>
          <a:p>
            <a:pPr algn="l" fontAlgn="base"/>
            <a:r>
              <a:rPr lang="en-GB" b="0" i="0" dirty="0">
                <a:solidFill>
                  <a:srgbClr val="080809"/>
                </a:solidFill>
                <a:effectLst/>
                <a:latin typeface="PT Serif" panose="020A0603040505020204" pitchFamily="18" charset="0"/>
              </a:rPr>
              <a:t>How can this help? There are three benefits:</a:t>
            </a:r>
          </a:p>
          <a:p>
            <a:pPr algn="l" fontAlgn="base"/>
            <a:r>
              <a:rPr lang="en-GB" b="1" i="0" dirty="0">
                <a:solidFill>
                  <a:srgbClr val="080809"/>
                </a:solidFill>
                <a:effectLst/>
                <a:latin typeface="Roboto" panose="02000000000000000000" pitchFamily="2" charset="0"/>
              </a:rPr>
              <a:t>1. Ethics</a:t>
            </a:r>
          </a:p>
          <a:p>
            <a:pPr algn="l" fontAlgn="base"/>
            <a:r>
              <a:rPr lang="en-GB" b="0" i="0" dirty="0">
                <a:solidFill>
                  <a:srgbClr val="080809"/>
                </a:solidFill>
                <a:effectLst/>
                <a:latin typeface="PT Serif" panose="020A0603040505020204" pitchFamily="18" charset="0"/>
              </a:rPr>
              <a:t>Merit-based diversity is ethical. Consider a movie where the lead actor is chosen based on the producer’s personal network and preferences. Now consider one with an open casting call, where thousands of applicants audition and the best candidate is selected. The second scenario may take longer, but it is an ethical process as it offers the same opportunity to a diverse group of people. This is what merit-based hiring diversity tries to achieve.</a:t>
            </a:r>
          </a:p>
          <a:p>
            <a:pPr algn="l" fontAlgn="base"/>
            <a:r>
              <a:rPr lang="en-GB" b="1" i="0" dirty="0">
                <a:solidFill>
                  <a:srgbClr val="080809"/>
                </a:solidFill>
                <a:effectLst/>
                <a:latin typeface="Roboto" panose="02000000000000000000" pitchFamily="2" charset="0"/>
              </a:rPr>
              <a:t>2. Productivity</a:t>
            </a:r>
          </a:p>
          <a:p>
            <a:pPr algn="l" fontAlgn="base"/>
            <a:r>
              <a:rPr lang="en-GB" b="0" i="0" dirty="0">
                <a:solidFill>
                  <a:srgbClr val="080809"/>
                </a:solidFill>
                <a:effectLst/>
                <a:latin typeface="PT Serif" panose="020A0603040505020204" pitchFamily="18" charset="0"/>
              </a:rPr>
              <a:t>Hiring for merit-based diversity provides a richer pool of candidates who are likely to be more productive. Also, merit-based diversity builds up cognitive productivity over time, which means the organization can keep evolving in terms of efficiency.</a:t>
            </a:r>
          </a:p>
          <a:p>
            <a:pPr algn="l" fontAlgn="base"/>
            <a:r>
              <a:rPr lang="en-GB" b="1" i="0" dirty="0">
                <a:solidFill>
                  <a:srgbClr val="080809"/>
                </a:solidFill>
                <a:effectLst/>
                <a:latin typeface="Roboto" panose="02000000000000000000" pitchFamily="2" charset="0"/>
              </a:rPr>
              <a:t>3. Long-term requirements</a:t>
            </a:r>
          </a:p>
          <a:p>
            <a:pPr algn="l" fontAlgn="base"/>
            <a:r>
              <a:rPr lang="en-GB" b="0" i="0" dirty="0">
                <a:solidFill>
                  <a:srgbClr val="080809"/>
                </a:solidFill>
                <a:effectLst/>
                <a:latin typeface="PT Serif" panose="020A0603040505020204" pitchFamily="18" charset="0"/>
              </a:rPr>
              <a:t>A non-diverse workforce may likely follow the same work pattern and processes across years, becoming resistant to change. Eventually, this will hold back a company’s agility and sustainability. Merit-based diversity – comprising a diverse C-suite, a diverse board of directors, diverse investors, and diverse shareholders – is integral to long-term success.</a:t>
            </a:r>
          </a:p>
          <a:p>
            <a:pPr algn="l" fontAlgn="base"/>
            <a:r>
              <a:rPr lang="en-GB" b="0" i="0" dirty="0">
                <a:solidFill>
                  <a:srgbClr val="080809"/>
                </a:solidFill>
                <a:effectLst/>
                <a:latin typeface="PT Serif" panose="020A0603040505020204" pitchFamily="18" charset="0"/>
              </a:rPr>
              <a:t>Merit-based hiring prioritizes the sheer quality of talent above personal intuition, existing professional networks, or any form of bias.</a:t>
            </a:r>
          </a:p>
          <a:p>
            <a:pPr algn="l" fontAlgn="base"/>
            <a:r>
              <a:rPr lang="en-GB" b="0" i="0" dirty="0">
                <a:solidFill>
                  <a:srgbClr val="080809"/>
                </a:solidFill>
                <a:effectLst/>
                <a:latin typeface="PT Serif" panose="020A0603040505020204" pitchFamily="18" charset="0"/>
              </a:rPr>
              <a:t>Learn More: </a:t>
            </a:r>
            <a:r>
              <a:rPr lang="en-GB" b="0" i="0" u="sng" dirty="0">
                <a:solidFill>
                  <a:srgbClr val="007FA2"/>
                </a:solidFill>
                <a:effectLst/>
                <a:latin typeface="PT Serif" panose="020A0603040505020204" pitchFamily="18" charset="0"/>
                <a:hlinkClick r:id="rId3" tooltip="Diversity Concerns Lead to Adidas HR Chief Stepping Down"/>
              </a:rPr>
              <a:t>Diversity Concerns Lead to Adidas HR Chief Stepping Down</a:t>
            </a:r>
            <a:endParaRPr lang="en-GB" b="0" i="0" dirty="0">
              <a:solidFill>
                <a:srgbClr val="080809"/>
              </a:solidFill>
              <a:effectLst/>
              <a:latin typeface="PT Serif" panose="020A0603040505020204" pitchFamily="18" charset="0"/>
            </a:endParaRPr>
          </a:p>
          <a:p>
            <a:pPr algn="l" fontAlgn="base"/>
            <a:r>
              <a:rPr lang="en-GB" b="0" i="0" u="sng" dirty="0">
                <a:solidFill>
                  <a:srgbClr val="007FA2"/>
                </a:solidFill>
                <a:effectLst/>
                <a:latin typeface="PT Serif" panose="020A0603040505020204" pitchFamily="18" charset="0"/>
              </a:rPr>
              <a:t>Key Benefits of Having a Merit-Based Diverse Workforce</a:t>
            </a:r>
            <a:endParaRPr lang="en-GB" b="1" i="0" dirty="0">
              <a:solidFill>
                <a:srgbClr val="080809"/>
              </a:solidFill>
              <a:effectLst/>
              <a:latin typeface="Roboto" panose="02000000000000000000" pitchFamily="2" charset="0"/>
            </a:endParaRPr>
          </a:p>
          <a:p>
            <a:pPr algn="l" fontAlgn="base"/>
            <a:r>
              <a:rPr lang="en-GB" b="0" i="0" dirty="0">
                <a:solidFill>
                  <a:srgbClr val="080809"/>
                </a:solidFill>
                <a:effectLst/>
                <a:latin typeface="PT Serif" panose="020A0603040505020204" pitchFamily="18" charset="0"/>
              </a:rPr>
              <a:t>There are several ways to make diversity a part of the hiring and workforce management strategy, and a merit-based system is among the most popular approaches. In a merit-based diverse workforce, every employee is evaluated as per their quality of work (both performance and potential), and not any personal traits.</a:t>
            </a:r>
          </a:p>
          <a:p>
            <a:pPr algn="l" fontAlgn="base"/>
            <a:r>
              <a:rPr lang="en-GB" b="0" i="0" dirty="0">
                <a:solidFill>
                  <a:srgbClr val="080809"/>
                </a:solidFill>
                <a:effectLst/>
                <a:latin typeface="PT Serif" panose="020A0603040505020204" pitchFamily="18" charset="0"/>
              </a:rPr>
              <a:t>An employee’s ethnic background, country of origin, native language, past employment history, or even personality traits like extrovert/introvert don’t matter in a merit-based scenario. This leads to the following key benefits:</a:t>
            </a: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16</a:t>
            </a:fld>
            <a:endParaRPr lang="en-GB"/>
          </a:p>
        </p:txBody>
      </p:sp>
    </p:spTree>
    <p:extLst>
      <p:ext uri="{BB962C8B-B14F-4D97-AF65-F5344CB8AC3E}">
        <p14:creationId xmlns:p14="http://schemas.microsoft.com/office/powerpoint/2010/main" val="196766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err="1">
                <a:solidFill>
                  <a:srgbClr val="0D0D0D"/>
                </a:solidFill>
                <a:effectLst/>
                <a:latin typeface="Roboto" panose="02000000000000000000" pitchFamily="2" charset="0"/>
              </a:rPr>
              <a:t>ig</a:t>
            </a:r>
            <a:r>
              <a:rPr lang="en-GB" b="1" i="0" dirty="0">
                <a:solidFill>
                  <a:srgbClr val="0D0D0D"/>
                </a:solidFill>
                <a:effectLst/>
                <a:latin typeface="Roboto" panose="02000000000000000000" pitchFamily="2" charset="0"/>
              </a:rPr>
              <a:t> 2. The benefits of a diverse workforce</a:t>
            </a:r>
            <a:endParaRPr lang="en-GB" b="0" i="0" dirty="0">
              <a:solidFill>
                <a:srgbClr val="0D0D0D"/>
              </a:solidFill>
              <a:effectLst/>
              <a:latin typeface="Roboto" panose="02000000000000000000" pitchFamily="2" charset="0"/>
            </a:endParaRPr>
          </a:p>
          <a:p>
            <a:pPr algn="l" fontAlgn="base"/>
            <a:r>
              <a:rPr lang="en-GB" b="1" i="0" dirty="0">
                <a:solidFill>
                  <a:srgbClr val="080809"/>
                </a:solidFill>
                <a:effectLst/>
                <a:latin typeface="Roboto" panose="02000000000000000000" pitchFamily="2" charset="0"/>
              </a:rPr>
              <a:t>1. It boosts the quality of hire and addresses skill gaps</a:t>
            </a:r>
          </a:p>
          <a:p>
            <a:pPr algn="l" fontAlgn="base"/>
            <a:r>
              <a:rPr lang="en-GB" b="0" i="0" dirty="0">
                <a:solidFill>
                  <a:srgbClr val="080809"/>
                </a:solidFill>
                <a:effectLst/>
                <a:latin typeface="PT Serif" panose="020A0603040505020204" pitchFamily="18" charset="0"/>
              </a:rPr>
              <a:t>In a merit-based system, an employee’s skills and capabilities come under scrutiny. This makes it easier to </a:t>
            </a:r>
            <a:r>
              <a:rPr lang="en-GB" b="0" i="0" u="sng" dirty="0">
                <a:solidFill>
                  <a:srgbClr val="007FA2"/>
                </a:solidFill>
                <a:effectLst/>
                <a:latin typeface="PT Serif" panose="020A0603040505020204" pitchFamily="18" charset="0"/>
                <a:hlinkClick r:id="rId3" tooltip="bridge skill gaps"/>
              </a:rPr>
              <a:t>bridge skill gaps</a:t>
            </a:r>
            <a:r>
              <a:rPr lang="en-GB" b="0" i="0" dirty="0">
                <a:solidFill>
                  <a:srgbClr val="080809"/>
                </a:solidFill>
                <a:effectLst/>
                <a:latin typeface="PT Serif" panose="020A0603040505020204" pitchFamily="18" charset="0"/>
              </a:rPr>
              <a:t>, as recruiters know exactly which skills to hire for and can assess if an employee brings those skills to the table. For instance, in a digital transformation project that requires system integrators, assessing candidates only on their expertise or potential in the field through a skill assessment will boost the </a:t>
            </a:r>
            <a:r>
              <a:rPr lang="en-GB" b="0" i="0" u="sng" dirty="0">
                <a:solidFill>
                  <a:srgbClr val="007FA2"/>
                </a:solidFill>
                <a:effectLst/>
                <a:latin typeface="PT Serif" panose="020A0603040505020204" pitchFamily="18" charset="0"/>
                <a:hlinkClick r:id="rId4" tooltip="overall quality of hire"/>
              </a:rPr>
              <a:t>overall quality of hire</a:t>
            </a:r>
            <a:r>
              <a:rPr lang="en-GB" b="0" i="0" dirty="0">
                <a:solidFill>
                  <a:srgbClr val="080809"/>
                </a:solidFill>
                <a:effectLst/>
                <a:latin typeface="PT Serif" panose="020A0603040505020204" pitchFamily="18" charset="0"/>
              </a:rPr>
              <a:t>.</a:t>
            </a:r>
          </a:p>
          <a:p>
            <a:pPr algn="l" fontAlgn="base"/>
            <a:r>
              <a:rPr lang="en-GB" b="1" i="0" dirty="0">
                <a:solidFill>
                  <a:srgbClr val="080809"/>
                </a:solidFill>
                <a:effectLst/>
                <a:latin typeface="Roboto" panose="02000000000000000000" pitchFamily="2" charset="0"/>
              </a:rPr>
              <a:t>2. It helps to spur innovation and disruption</a:t>
            </a:r>
          </a:p>
          <a:p>
            <a:pPr algn="l" fontAlgn="base"/>
            <a:r>
              <a:rPr lang="en-GB" b="0" i="0" dirty="0">
                <a:solidFill>
                  <a:srgbClr val="080809"/>
                </a:solidFill>
                <a:effectLst/>
                <a:latin typeface="PT Serif" panose="020A0603040505020204" pitchFamily="18" charset="0"/>
              </a:rPr>
              <a:t>Merit-based diversity will bring together the brightest minds from a wide variety of backgrounds. This combats groupthink (a phenomenon where a homogeneous group finds it difficult to solve problems due to the lack of disruptive ideas) and encourages cognitive diversity. Over time, a company’s cognitive diversity can enable rapid innovation in core areas such as new product development, marketing outreach, and business transformation.</a:t>
            </a:r>
          </a:p>
          <a:p>
            <a:pPr algn="l" fontAlgn="base"/>
            <a:r>
              <a:rPr lang="en-GB" b="1" i="0" dirty="0">
                <a:solidFill>
                  <a:srgbClr val="080809"/>
                </a:solidFill>
                <a:effectLst/>
                <a:latin typeface="Roboto" panose="02000000000000000000" pitchFamily="2" charset="0"/>
              </a:rPr>
              <a:t>3. It eases a company’s entry into new geographies and customer segments</a:t>
            </a:r>
          </a:p>
          <a:p>
            <a:pPr algn="l" fontAlgn="base"/>
            <a:r>
              <a:rPr lang="en-GB" b="0" i="0" dirty="0">
                <a:solidFill>
                  <a:srgbClr val="080809"/>
                </a:solidFill>
                <a:effectLst/>
                <a:latin typeface="PT Serif" panose="020A0603040505020204" pitchFamily="18" charset="0"/>
              </a:rPr>
              <a:t>It is easy to see how merit-based diversity could act as a catalyst for business expansion, helping an organization reach diverse audiences and geographies. A company employing talented professionals from across the world will find it much easier to make inroads into an unfamiliar market, than a company that relies only on candidates sourced from its HQ’s nearby regions. It brings perspectives and knowledge specific to the region and allows easier access to the market.</a:t>
            </a:r>
          </a:p>
          <a:p>
            <a:pPr algn="l" fontAlgn="base"/>
            <a:r>
              <a:rPr lang="en-GB" b="1" i="0" dirty="0">
                <a:solidFill>
                  <a:srgbClr val="080809"/>
                </a:solidFill>
                <a:effectLst/>
                <a:latin typeface="Roboto" panose="02000000000000000000" pitchFamily="2" charset="0"/>
              </a:rPr>
              <a:t>4. It positions organizations as a preferred employer</a:t>
            </a:r>
          </a:p>
          <a:p>
            <a:pPr algn="l" fontAlgn="base"/>
            <a:r>
              <a:rPr lang="en-GB" b="0" i="0" dirty="0">
                <a:solidFill>
                  <a:srgbClr val="080809"/>
                </a:solidFill>
                <a:effectLst/>
                <a:latin typeface="PT Serif" panose="020A0603040505020204" pitchFamily="18" charset="0"/>
              </a:rPr>
              <a:t>We live in the age of social media, where every employee will share their workplace experience, either on professional platforms (Glassdoor, Indeed, etc.) or through their personal networks. Merit-based diversity will earn organizations goodwill among the employee and candidate community, as everyone feels welcome in the workplace even as they are motivated to display their abilities.</a:t>
            </a:r>
          </a:p>
          <a:p>
            <a:pPr algn="l" fontAlgn="base"/>
            <a:r>
              <a:rPr lang="en-GB" b="1" i="0" dirty="0">
                <a:solidFill>
                  <a:srgbClr val="080809"/>
                </a:solidFill>
                <a:effectLst/>
                <a:latin typeface="Roboto" panose="02000000000000000000" pitchFamily="2" charset="0"/>
              </a:rPr>
              <a:t>5. It creates a resilient succession plan and leadership pipeline</a:t>
            </a:r>
          </a:p>
          <a:p>
            <a:pPr algn="l" fontAlgn="base"/>
            <a:r>
              <a:rPr lang="en-GB" b="0" i="0" dirty="0">
                <a:solidFill>
                  <a:srgbClr val="080809"/>
                </a:solidFill>
                <a:effectLst/>
                <a:latin typeface="PT Serif" panose="020A0603040505020204" pitchFamily="18" charset="0"/>
              </a:rPr>
              <a:t>Organizations need a leadership pipeline marked by talented professionals that is resilient to changing market dynamics. Diverse leadership brings the much-needed agility, creating familiarity with different cultures as well as adding to the company’s cognitive diversity. Combine this with merit-based hiring and promotions, and it helps create a </a:t>
            </a:r>
            <a:r>
              <a:rPr lang="en-GB" b="0" i="0" u="sng" dirty="0">
                <a:solidFill>
                  <a:srgbClr val="007FA2"/>
                </a:solidFill>
                <a:effectLst/>
                <a:latin typeface="PT Serif" panose="020A0603040505020204" pitchFamily="18" charset="0"/>
                <a:hlinkClick r:id="rId5" tooltip="succession plan"/>
              </a:rPr>
              <a:t>succession plan</a:t>
            </a:r>
            <a:r>
              <a:rPr lang="en-GB" b="0" i="0" dirty="0">
                <a:solidFill>
                  <a:srgbClr val="080809"/>
                </a:solidFill>
                <a:effectLst/>
                <a:latin typeface="PT Serif" panose="020A0603040505020204" pitchFamily="18" charset="0"/>
              </a:rPr>
              <a:t> that’s highly resilient and populated with the most talented professionals in the company.</a:t>
            </a:r>
          </a:p>
          <a:p>
            <a:pPr algn="l" fontAlgn="base"/>
            <a:r>
              <a:rPr lang="en-GB" b="1" i="0" dirty="0">
                <a:solidFill>
                  <a:srgbClr val="080809"/>
                </a:solidFill>
                <a:effectLst/>
                <a:latin typeface="Roboto" panose="02000000000000000000" pitchFamily="2" charset="0"/>
              </a:rPr>
              <a:t>6. It fosters a culture of inclusion and employee-centricity</a:t>
            </a:r>
          </a:p>
          <a:p>
            <a:pPr algn="l" fontAlgn="base"/>
            <a:r>
              <a:rPr lang="en-GB" b="0" i="0" dirty="0">
                <a:solidFill>
                  <a:srgbClr val="080809"/>
                </a:solidFill>
                <a:effectLst/>
                <a:latin typeface="PT Serif" panose="020A0603040505020204" pitchFamily="18" charset="0"/>
              </a:rPr>
              <a:t>This is the first and foremost benefit of pursuing merit-based diversity. It builds a culture of inclusion that values employees and actively fights for the representation of minority groups. As a new generation of employees enters the workplace, this atmosphere of inclusion, camaraderie, and respect is essential if to reach the desired productivity goals.</a:t>
            </a:r>
          </a:p>
          <a:p>
            <a:pPr algn="l" fontAlgn="base"/>
            <a:r>
              <a:rPr lang="en-GB" b="0" i="0" dirty="0">
                <a:solidFill>
                  <a:srgbClr val="080809"/>
                </a:solidFill>
                <a:effectLst/>
                <a:latin typeface="PT Serif" panose="020A0603040505020204" pitchFamily="18" charset="0"/>
              </a:rPr>
              <a:t>Finally, merit-based diversity makes decision-making processes more transparent, eliminating any risk of bias or </a:t>
            </a:r>
            <a:r>
              <a:rPr lang="en-GB" b="0" i="0" dirty="0" err="1">
                <a:solidFill>
                  <a:srgbClr val="080809"/>
                </a:solidFill>
                <a:effectLst/>
                <a:latin typeface="PT Serif" panose="020A0603040505020204" pitchFamily="18" charset="0"/>
              </a:rPr>
              <a:t>favoritism</a:t>
            </a:r>
            <a:r>
              <a:rPr lang="en-GB" b="0" i="0" dirty="0">
                <a:solidFill>
                  <a:srgbClr val="080809"/>
                </a:solidFill>
                <a:effectLst/>
                <a:latin typeface="PT Serif" panose="020A0603040505020204" pitchFamily="18" charset="0"/>
              </a:rPr>
              <a:t>, as there is an explicit parameter for selection. And this is on top of the ethical aspect of it. So, why don’t more companies espouse merit-based diversity?</a:t>
            </a:r>
          </a:p>
          <a:p>
            <a:pPr algn="l" fontAlgn="base"/>
            <a:endParaRPr lang="en-GB" b="0" i="0" dirty="0">
              <a:solidFill>
                <a:srgbClr val="080809"/>
              </a:solidFill>
              <a:effectLst/>
              <a:latin typeface="PT Serif" panose="020A0603040505020204" pitchFamily="18" charset="0"/>
            </a:endParaRPr>
          </a:p>
          <a:p>
            <a:pPr algn="l" fontAlgn="base"/>
            <a:r>
              <a:rPr lang="en-GB" b="0" i="0" u="sng" dirty="0">
                <a:solidFill>
                  <a:srgbClr val="007FA2"/>
                </a:solidFill>
                <a:effectLst/>
                <a:latin typeface="PT Serif" panose="020A0603040505020204" pitchFamily="18" charset="0"/>
              </a:rPr>
              <a:t>3 Best Practices for Merit-Based Diversity in the Workplace</a:t>
            </a:r>
            <a:endParaRPr lang="en-GB" b="1" i="0" dirty="0">
              <a:solidFill>
                <a:srgbClr val="080809"/>
              </a:solidFill>
              <a:effectLst/>
              <a:latin typeface="Roboto" panose="02000000000000000000" pitchFamily="2" charset="0"/>
            </a:endParaRPr>
          </a:p>
          <a:p>
            <a:pPr algn="l" fontAlgn="base"/>
            <a:r>
              <a:rPr lang="en-GB" b="0" i="0" u="sng" dirty="0">
                <a:solidFill>
                  <a:srgbClr val="007FA2"/>
                </a:solidFill>
                <a:effectLst/>
                <a:latin typeface="PT Serif" panose="020A0603040505020204" pitchFamily="18" charset="0"/>
                <a:hlinkClick r:id="rId6" tooltip="McKinsey found"/>
              </a:rPr>
              <a:t>McKinsey found</a:t>
            </a:r>
            <a:r>
              <a:rPr lang="en-GB" b="0" i="0" dirty="0">
                <a:solidFill>
                  <a:srgbClr val="080809"/>
                </a:solidFill>
                <a:effectLst/>
                <a:latin typeface="PT Serif" panose="020A0603040505020204" pitchFamily="18" charset="0"/>
              </a:rPr>
              <a:t> that companies in the bottom quartile for gender and ethnic/cultural diversity are 29% less likely to see above-average profits than diverse companies. Depending on the scale of a business, this could mean thousands or even millions of dollars in variance.</a:t>
            </a:r>
          </a:p>
          <a:p>
            <a:pPr algn="l" fontAlgn="base"/>
            <a:r>
              <a:rPr lang="en-GB" b="0" i="0" dirty="0">
                <a:solidFill>
                  <a:srgbClr val="080809"/>
                </a:solidFill>
                <a:effectLst/>
                <a:latin typeface="PT Serif" panose="020A0603040505020204" pitchFamily="18" charset="0"/>
              </a:rPr>
              <a:t>That’s why diversity in the workplace is so important – and merit-based systems are an excellent way to go. Here are a few best practices to remember when implementing merit-based diversity:</a:t>
            </a:r>
          </a:p>
          <a:p>
            <a:pPr algn="l" fontAlgn="base">
              <a:buFont typeface="Arial" panose="020B0604020202020204" pitchFamily="34" charset="0"/>
              <a:buChar char="•"/>
            </a:pPr>
            <a:r>
              <a:rPr lang="en-GB" b="0" i="0" dirty="0">
                <a:solidFill>
                  <a:srgbClr val="0D0D0D"/>
                </a:solidFill>
                <a:effectLst/>
                <a:latin typeface="PT Serif" panose="020A0603040505020204" pitchFamily="18" charset="0"/>
              </a:rPr>
              <a:t>Adopt blind hiring so that there is zero risk of bias creeping in</a:t>
            </a:r>
          </a:p>
          <a:p>
            <a:pPr algn="l" fontAlgn="base">
              <a:buFont typeface="Arial" panose="020B0604020202020204" pitchFamily="34" charset="0"/>
              <a:buChar char="•"/>
            </a:pPr>
            <a:r>
              <a:rPr lang="en-GB" b="0" i="0" dirty="0">
                <a:solidFill>
                  <a:srgbClr val="0D0D0D"/>
                </a:solidFill>
                <a:effectLst/>
                <a:latin typeface="PT Serif" panose="020A0603040505020204" pitchFamily="18" charset="0"/>
              </a:rPr>
              <a:t>Target a vast candidate pool without limiting recruitment efforts to a specific network or job portal</a:t>
            </a:r>
          </a:p>
          <a:p>
            <a:pPr algn="l" fontAlgn="base">
              <a:buFont typeface="Arial" panose="020B0604020202020204" pitchFamily="34" charset="0"/>
              <a:buChar char="•"/>
            </a:pPr>
            <a:r>
              <a:rPr lang="en-GB" b="0" i="0" dirty="0">
                <a:solidFill>
                  <a:srgbClr val="0D0D0D"/>
                </a:solidFill>
                <a:effectLst/>
                <a:latin typeface="PT Serif" panose="020A0603040505020204" pitchFamily="18" charset="0"/>
              </a:rPr>
              <a:t>Institute mechanisms for reporting activities that go against the merit-based diversity policy</a:t>
            </a:r>
          </a:p>
          <a:p>
            <a:pPr algn="l" fontAlgn="base"/>
            <a:r>
              <a:rPr lang="en-GB" b="0" i="0" dirty="0">
                <a:solidFill>
                  <a:srgbClr val="080809"/>
                </a:solidFill>
                <a:effectLst/>
                <a:latin typeface="PT Serif" panose="020A0603040505020204" pitchFamily="18" charset="0"/>
              </a:rPr>
              <a:t>The last point is probably the most crucial. Merit-based diversity makes a difference only when there is an actionable enforcement plan for it.</a:t>
            </a:r>
          </a:p>
          <a:p>
            <a:pPr algn="l" fontAlgn="base"/>
            <a:r>
              <a:rPr lang="en-GB" b="0" i="0" dirty="0">
                <a:solidFill>
                  <a:srgbClr val="080809"/>
                </a:solidFill>
                <a:effectLst/>
                <a:latin typeface="PT Serif" panose="020A0603040505020204" pitchFamily="18" charset="0"/>
              </a:rPr>
              <a:t>By setting up a dedicated diversity task force and placing institutionalized channels to report policy violations, an organization’s diversity and inclusion strategies become more sustainable, rewarding positive </a:t>
            </a:r>
            <a:r>
              <a:rPr lang="en-GB" b="0" i="0" dirty="0" err="1">
                <a:solidFill>
                  <a:srgbClr val="080809"/>
                </a:solidFill>
                <a:effectLst/>
                <a:latin typeface="PT Serif" panose="020A0603040505020204" pitchFamily="18" charset="0"/>
              </a:rPr>
              <a:t>behavior</a:t>
            </a:r>
            <a:r>
              <a:rPr lang="en-GB" b="0" i="0" dirty="0">
                <a:solidFill>
                  <a:srgbClr val="080809"/>
                </a:solidFill>
                <a:effectLst/>
                <a:latin typeface="PT Serif" panose="020A0603040505020204" pitchFamily="18" charset="0"/>
              </a:rPr>
              <a:t>, and taking the company to new heights of success.</a:t>
            </a:r>
          </a:p>
          <a:p>
            <a:pPr algn="l" fontAlgn="base"/>
            <a:endParaRPr lang="en-GB" b="0" i="0" dirty="0">
              <a:solidFill>
                <a:srgbClr val="080809"/>
              </a:solidFill>
              <a:effectLst/>
              <a:latin typeface="PT Serif" panose="020A0603040505020204" pitchFamily="18" charset="0"/>
            </a:endParaRPr>
          </a:p>
          <a:p>
            <a:pPr algn="l" fontAlgn="base"/>
            <a:endParaRPr lang="en-GB" b="0" i="0" dirty="0">
              <a:solidFill>
                <a:srgbClr val="080809"/>
              </a:solidFill>
              <a:effectLst/>
              <a:latin typeface="PT Serif" panose="020A0603040505020204" pitchFamily="18" charset="0"/>
            </a:endParaRPr>
          </a:p>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17</a:t>
            </a:fld>
            <a:endParaRPr lang="en-GB"/>
          </a:p>
        </p:txBody>
      </p:sp>
    </p:spTree>
    <p:extLst>
      <p:ext uri="{BB962C8B-B14F-4D97-AF65-F5344CB8AC3E}">
        <p14:creationId xmlns:p14="http://schemas.microsoft.com/office/powerpoint/2010/main" val="1715601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18</a:t>
            </a:fld>
            <a:endParaRPr lang="en-GB"/>
          </a:p>
        </p:txBody>
      </p:sp>
    </p:spTree>
    <p:extLst>
      <p:ext uri="{BB962C8B-B14F-4D97-AF65-F5344CB8AC3E}">
        <p14:creationId xmlns:p14="http://schemas.microsoft.com/office/powerpoint/2010/main" val="2047765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7C9B81F-C347-4BEF-BFDF-29C42F48304A}" type="datetimeFigureOut">
              <a:rPr lang="en-US" smtClean="0"/>
              <a:pPr/>
              <a:t>11/21/2022</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42AED99-7FB4-404E-8A97-64753DCE42EC}" type="slidenum">
              <a:rPr kumimoji="0" lang="en-US" smtClean="0"/>
              <a:pPr/>
              <a:t>‹#›</a:t>
            </a:fld>
            <a:endParaRPr kumimoji="0" lang="en-US"/>
          </a:p>
        </p:txBody>
      </p:sp>
      <p:sp>
        <p:nvSpPr>
          <p:cNvPr id="12" name="Title 1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96659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11/21/2022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9.wmf"/></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14.wmf"/><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youtu.be/YBCAlZPF0D0"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r>
              <a:rPr lang="en-US" dirty="0">
                <a:latin typeface="Arial" panose="020B0604020202020204" pitchFamily="34" charset="0"/>
                <a:cs typeface="Arial" panose="020B0604020202020204" pitchFamily="34" charset="0"/>
              </a:rPr>
              <a:t>Lecture 6</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6FE2D55-1A4D-33BE-E5BA-2062AD077916}"/>
              </a:ext>
            </a:extLst>
          </p:cNvPr>
          <p:cNvSpPr txBox="1"/>
          <p:nvPr/>
        </p:nvSpPr>
        <p:spPr>
          <a:xfrm>
            <a:off x="6368700" y="2106386"/>
            <a:ext cx="4926157" cy="1077218"/>
          </a:xfrm>
          <a:prstGeom prst="rect">
            <a:avLst/>
          </a:prstGeom>
          <a:noFill/>
        </p:spPr>
        <p:txBody>
          <a:bodyPr wrap="none" rtlCol="0">
            <a:spAutoFit/>
          </a:bodyPr>
          <a:lstStyle/>
          <a:p>
            <a:r>
              <a:rPr lang="en-GB" sz="3200" b="1" dirty="0"/>
              <a:t>Contemporary Themes in </a:t>
            </a:r>
          </a:p>
          <a:p>
            <a:r>
              <a:rPr lang="en-GB" sz="3200" b="1" dirty="0"/>
              <a:t>Management and Leadership</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94221836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Today’s session will focus on…….</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52110699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5028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3AEC40C-AED9-265F-E9EF-11A917AE21FE}"/>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The Learning Environment</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9F7B39-55C7-6517-E3CB-271347B0FE35}"/>
              </a:ext>
            </a:extLst>
          </p:cNvPr>
          <p:cNvSpPr>
            <a:spLocks noGrp="1"/>
          </p:cNvSpPr>
          <p:nvPr>
            <p:ph idx="1"/>
          </p:nvPr>
        </p:nvSpPr>
        <p:spPr>
          <a:xfrm>
            <a:off x="643467" y="2546224"/>
            <a:ext cx="3448259" cy="3342747"/>
          </a:xfrm>
        </p:spPr>
        <p:txBody>
          <a:bodyPr>
            <a:normAutofit/>
          </a:bodyPr>
          <a:lstStyle/>
          <a:p>
            <a:r>
              <a:rPr lang="en-GB" dirty="0">
                <a:solidFill>
                  <a:srgbClr val="FFFFFF"/>
                </a:solidFill>
                <a:latin typeface="Arial" panose="020B0604020202020204" pitchFamily="34" charset="0"/>
                <a:cs typeface="Arial" panose="020B0604020202020204" pitchFamily="34" charset="0"/>
              </a:rPr>
              <a:t>Organisations have Evolved:</a:t>
            </a:r>
          </a:p>
          <a:p>
            <a:pPr lvl="1"/>
            <a:r>
              <a:rPr lang="en-GB" sz="2000" dirty="0">
                <a:solidFill>
                  <a:srgbClr val="FFFFFF"/>
                </a:solidFill>
                <a:latin typeface="Arial" panose="020B0604020202020204" pitchFamily="34" charset="0"/>
                <a:cs typeface="Arial" panose="020B0604020202020204" pitchFamily="34" charset="0"/>
              </a:rPr>
              <a:t>Scientific Management</a:t>
            </a:r>
          </a:p>
          <a:p>
            <a:pPr lvl="1"/>
            <a:r>
              <a:rPr lang="en-GB" sz="2000" dirty="0">
                <a:solidFill>
                  <a:srgbClr val="FFFFFF"/>
                </a:solidFill>
                <a:latin typeface="Arial" panose="020B0604020202020204" pitchFamily="34" charset="0"/>
                <a:cs typeface="Arial" panose="020B0604020202020204" pitchFamily="34" charset="0"/>
              </a:rPr>
              <a:t>Bureaucracy</a:t>
            </a:r>
          </a:p>
          <a:p>
            <a:pPr lvl="1"/>
            <a:r>
              <a:rPr lang="en-GB" sz="2000" dirty="0">
                <a:solidFill>
                  <a:srgbClr val="FFFFFF"/>
                </a:solidFill>
                <a:latin typeface="Arial" panose="020B0604020202020204" pitchFamily="34" charset="0"/>
                <a:cs typeface="Arial" panose="020B0604020202020204" pitchFamily="34" charset="0"/>
              </a:rPr>
              <a:t>Human Relations</a:t>
            </a:r>
          </a:p>
          <a:p>
            <a:pPr lvl="1"/>
            <a:r>
              <a:rPr lang="en-GB" sz="2000" dirty="0">
                <a:solidFill>
                  <a:srgbClr val="FFFFFF"/>
                </a:solidFill>
                <a:latin typeface="Arial" panose="020B0604020202020204" pitchFamily="34" charset="0"/>
                <a:cs typeface="Arial" panose="020B0604020202020204" pitchFamily="34" charset="0"/>
              </a:rPr>
              <a:t>Systematic</a:t>
            </a:r>
          </a:p>
          <a:p>
            <a:pPr lvl="1"/>
            <a:r>
              <a:rPr lang="en-GB" sz="2000" dirty="0">
                <a:solidFill>
                  <a:srgbClr val="FFFFFF"/>
                </a:solidFill>
                <a:latin typeface="Arial" panose="020B0604020202020204" pitchFamily="34" charset="0"/>
                <a:cs typeface="Arial" panose="020B0604020202020204" pitchFamily="34" charset="0"/>
              </a:rPr>
              <a:t>Administrative Approach – Plan, co-ordinate, organise and control</a:t>
            </a:r>
          </a:p>
        </p:txBody>
      </p:sp>
      <p:pic>
        <p:nvPicPr>
          <p:cNvPr id="4" name="Picture 3">
            <a:extLst>
              <a:ext uri="{FF2B5EF4-FFF2-40B4-BE49-F238E27FC236}">
                <a16:creationId xmlns:a16="http://schemas.microsoft.com/office/drawing/2014/main" id="{98CBB344-F08C-51F4-EB7C-B04EE53682FB}"/>
              </a:ext>
            </a:extLst>
          </p:cNvPr>
          <p:cNvPicPr>
            <a:picLocks noChangeAspect="1"/>
          </p:cNvPicPr>
          <p:nvPr/>
        </p:nvPicPr>
        <p:blipFill rotWithShape="1">
          <a:blip r:embed="rId3"/>
          <a:srcRect t="5874" b="3599"/>
          <a:stretch/>
        </p:blipFill>
        <p:spPr>
          <a:xfrm>
            <a:off x="4654296" y="10"/>
            <a:ext cx="7537703" cy="6857990"/>
          </a:xfrm>
          <a:prstGeom prst="rect">
            <a:avLst/>
          </a:prstGeom>
        </p:spPr>
      </p:pic>
    </p:spTree>
    <p:extLst>
      <p:ext uri="{BB962C8B-B14F-4D97-AF65-F5344CB8AC3E}">
        <p14:creationId xmlns:p14="http://schemas.microsoft.com/office/powerpoint/2010/main" val="212425024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33" name="Straight Connector 103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vert="horz" lIns="91440" tIns="45720" rIns="91440" bIns="45720" rtlCol="0" anchor="b">
            <a:normAutofit/>
          </a:bodyPr>
          <a:lstStyle/>
          <a:p>
            <a:r>
              <a:rPr lang="en-US" sz="4800">
                <a:solidFill>
                  <a:schemeClr val="tx1">
                    <a:lumMod val="75000"/>
                    <a:lumOff val="25000"/>
                  </a:schemeClr>
                </a:solidFill>
              </a:rPr>
              <a:t>Where did ‘management’ begin?</a:t>
            </a:r>
          </a:p>
        </p:txBody>
      </p:sp>
      <p:cxnSp>
        <p:nvCxnSpPr>
          <p:cNvPr id="1037" name="Straight Connector 1036">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C:\Documents and Settings\bus-ad1\Local Settings\Temporary Internet Files\Content.IE5\Z3G12HBK\MC900391386[1].wmf"/>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43192" y="656887"/>
            <a:ext cx="5115347" cy="5224184"/>
          </a:xfrm>
          <a:prstGeom prst="rect">
            <a:avLst/>
          </a:prstGeom>
          <a:noFill/>
          <a:extLst>
            <a:ext uri="{909E8E84-426E-40dd-AFC4-6F175D3DCCD1}">
              <a14:hiddenFill xmlns="" xmlns:a14="http://schemas.microsoft.com/office/drawing/2010/main">
                <a:solidFill>
                  <a:srgbClr val="FFFFFF"/>
                </a:solidFill>
              </a14:hiddenFill>
            </a:ext>
          </a:extLst>
        </p:spPr>
      </p:pic>
      <p:sp>
        <p:nvSpPr>
          <p:cNvPr id="3" name="Content Placeholder 2"/>
          <p:cNvSpPr>
            <a:spLocks noGrp="1"/>
          </p:cNvSpPr>
          <p:nvPr>
            <p:ph sz="quarter" idx="13"/>
          </p:nvPr>
        </p:nvSpPr>
        <p:spPr>
          <a:xfrm>
            <a:off x="6411684" y="2407436"/>
            <a:ext cx="5127172" cy="3461658"/>
          </a:xfrm>
        </p:spPr>
        <p:txBody>
          <a:bodyPr vert="horz" lIns="0" tIns="45720" rIns="0" bIns="45720" rtlCol="0">
            <a:normAutofit fontScale="92500" lnSpcReduction="10000"/>
          </a:bodyPr>
          <a:lstStyle/>
          <a:p>
            <a:pPr>
              <a:lnSpc>
                <a:spcPct val="90000"/>
              </a:lnSpc>
            </a:pPr>
            <a:r>
              <a:rPr lang="en-US" dirty="0">
                <a:solidFill>
                  <a:schemeClr val="tx1"/>
                </a:solidFill>
                <a:latin typeface="Arial" panose="020B0604020202020204" pitchFamily="34" charset="0"/>
                <a:cs typeface="Arial" panose="020B0604020202020204" pitchFamily="34" charset="0"/>
              </a:rPr>
              <a:t>Industrial revolution</a:t>
            </a:r>
          </a:p>
          <a:p>
            <a:pPr>
              <a:lnSpc>
                <a:spcPct val="90000"/>
              </a:lnSpc>
            </a:pPr>
            <a:r>
              <a:rPr lang="en-US" dirty="0">
                <a:solidFill>
                  <a:schemeClr val="tx1"/>
                </a:solidFill>
                <a:latin typeface="Arial" panose="020B0604020202020204" pitchFamily="34" charset="0"/>
                <a:cs typeface="Arial" panose="020B0604020202020204" pitchFamily="34" charset="0"/>
              </a:rPr>
              <a:t>Large scale </a:t>
            </a:r>
            <a:r>
              <a:rPr lang="en-US" dirty="0" err="1">
                <a:solidFill>
                  <a:schemeClr val="tx1"/>
                </a:solidFill>
                <a:latin typeface="Arial" panose="020B0604020202020204" pitchFamily="34" charset="0"/>
                <a:cs typeface="Arial" panose="020B0604020202020204" pitchFamily="34" charset="0"/>
              </a:rPr>
              <a:t>organisations</a:t>
            </a:r>
            <a:endParaRPr lang="en-US" dirty="0">
              <a:solidFill>
                <a:schemeClr val="tx1"/>
              </a:solidFill>
              <a:latin typeface="Arial" panose="020B0604020202020204" pitchFamily="34" charset="0"/>
              <a:cs typeface="Arial" panose="020B0604020202020204" pitchFamily="34" charset="0"/>
            </a:endParaRPr>
          </a:p>
          <a:p>
            <a:pPr>
              <a:lnSpc>
                <a:spcPct val="90000"/>
              </a:lnSpc>
            </a:pPr>
            <a:r>
              <a:rPr lang="en-US" dirty="0">
                <a:solidFill>
                  <a:schemeClr val="tx1"/>
                </a:solidFill>
                <a:latin typeface="Arial" panose="020B0604020202020204" pitchFamily="34" charset="0"/>
                <a:cs typeface="Arial" panose="020B0604020202020204" pitchFamily="34" charset="0"/>
              </a:rPr>
              <a:t>Issues such as how they were run and </a:t>
            </a:r>
            <a:r>
              <a:rPr lang="en-US" dirty="0" err="1">
                <a:solidFill>
                  <a:schemeClr val="tx1"/>
                </a:solidFill>
                <a:latin typeface="Arial" panose="020B0604020202020204" pitchFamily="34" charset="0"/>
                <a:cs typeface="Arial" panose="020B0604020202020204" pitchFamily="34" charset="0"/>
              </a:rPr>
              <a:t>organised</a:t>
            </a:r>
            <a:r>
              <a:rPr lang="en-US" dirty="0">
                <a:solidFill>
                  <a:schemeClr val="tx1"/>
                </a:solidFill>
                <a:latin typeface="Arial" panose="020B0604020202020204" pitchFamily="34" charset="0"/>
                <a:cs typeface="Arial" panose="020B0604020202020204" pitchFamily="34" charset="0"/>
              </a:rPr>
              <a:t> needed consideration</a:t>
            </a:r>
          </a:p>
          <a:p>
            <a:pPr>
              <a:lnSpc>
                <a:spcPct val="90000"/>
              </a:lnSpc>
            </a:pPr>
            <a:r>
              <a:rPr lang="en-US" dirty="0">
                <a:solidFill>
                  <a:schemeClr val="tx1"/>
                </a:solidFill>
                <a:latin typeface="Arial" panose="020B0604020202020204" pitchFamily="34" charset="0"/>
                <a:cs typeface="Arial" panose="020B0604020202020204" pitchFamily="34" charset="0"/>
              </a:rPr>
              <a:t>Why?  </a:t>
            </a:r>
          </a:p>
          <a:p>
            <a:pPr>
              <a:lnSpc>
                <a:spcPct val="90000"/>
              </a:lnSpc>
            </a:pPr>
            <a:r>
              <a:rPr lang="en-US" dirty="0">
                <a:solidFill>
                  <a:schemeClr val="tx1"/>
                </a:solidFill>
                <a:latin typeface="Arial" panose="020B0604020202020204" pitchFamily="34" charset="0"/>
                <a:cs typeface="Arial" panose="020B0604020202020204" pitchFamily="34" charset="0"/>
              </a:rPr>
              <a:t>To improve performance</a:t>
            </a:r>
          </a:p>
          <a:p>
            <a:pPr>
              <a:lnSpc>
                <a:spcPct val="90000"/>
              </a:lnSpc>
            </a:pPr>
            <a:r>
              <a:rPr lang="en-US" dirty="0">
                <a:solidFill>
                  <a:schemeClr val="tx1"/>
                </a:solidFill>
                <a:latin typeface="Arial" panose="020B0604020202020204" pitchFamily="34" charset="0"/>
                <a:cs typeface="Arial" panose="020B0604020202020204" pitchFamily="34" charset="0"/>
              </a:rPr>
              <a:t>What can we do better/differently/more efficiently?</a:t>
            </a:r>
          </a:p>
          <a:p>
            <a:pPr>
              <a:lnSpc>
                <a:spcPct val="90000"/>
              </a:lnSpc>
            </a:pPr>
            <a:r>
              <a:rPr lang="en-US" dirty="0">
                <a:solidFill>
                  <a:schemeClr val="tx1"/>
                </a:solidFill>
                <a:latin typeface="Arial" panose="020B0604020202020204" pitchFamily="34" charset="0"/>
                <a:cs typeface="Arial" panose="020B0604020202020204" pitchFamily="34" charset="0"/>
              </a:rPr>
              <a:t>Can these be ‘designed in’ to an </a:t>
            </a:r>
            <a:r>
              <a:rPr lang="en-US" dirty="0" err="1">
                <a:solidFill>
                  <a:schemeClr val="tx1"/>
                </a:solidFill>
                <a:latin typeface="Arial" panose="020B0604020202020204" pitchFamily="34" charset="0"/>
                <a:cs typeface="Arial" panose="020B0604020202020204" pitchFamily="34" charset="0"/>
              </a:rPr>
              <a:t>organisation</a:t>
            </a:r>
            <a:r>
              <a:rPr lang="en-US" dirty="0">
                <a:solidFill>
                  <a:schemeClr val="tx1"/>
                </a:solidFill>
                <a:latin typeface="Arial" panose="020B0604020202020204" pitchFamily="34" charset="0"/>
                <a:cs typeface="Arial" panose="020B0604020202020204" pitchFamily="34" charset="0"/>
              </a:rPr>
              <a:t>?</a:t>
            </a:r>
          </a:p>
          <a:p>
            <a:pPr>
              <a:lnSpc>
                <a:spcPct val="90000"/>
              </a:lnSpc>
            </a:pPr>
            <a:endParaRPr lang="en-US" sz="1700" dirty="0"/>
          </a:p>
        </p:txBody>
      </p:sp>
      <p:sp>
        <p:nvSpPr>
          <p:cNvPr id="1039" name="Rectangle 1038">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ransition spd="slow">
    <p:push dir="u"/>
    <p:sndAc>
      <p:stSnd>
        <p:snd r:embed="rId3" name="explod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1981200" y="246064"/>
            <a:ext cx="8229600" cy="1190625"/>
          </a:xfrm>
          <a:noFill/>
          <a:ln/>
        </p:spPr>
        <p:txBody>
          <a:bodyPr>
            <a:normAutofit/>
          </a:bodyPr>
          <a:lstStyle/>
          <a:p>
            <a:r>
              <a:rPr lang="en-GB" sz="3600" dirty="0">
                <a:solidFill>
                  <a:schemeClr val="tx2"/>
                </a:solidFill>
              </a:rPr>
              <a:t>Main approaches to organisation, </a:t>
            </a:r>
            <a:br>
              <a:rPr lang="en-GB" sz="3600" dirty="0">
                <a:solidFill>
                  <a:schemeClr val="tx2"/>
                </a:solidFill>
              </a:rPr>
            </a:br>
            <a:r>
              <a:rPr lang="en-GB" sz="3600" dirty="0">
                <a:solidFill>
                  <a:schemeClr val="tx2"/>
                </a:solidFill>
              </a:rPr>
              <a:t>structure and management</a:t>
            </a:r>
          </a:p>
        </p:txBody>
      </p:sp>
      <p:sp>
        <p:nvSpPr>
          <p:cNvPr id="44036" name="Text Box 4"/>
          <p:cNvSpPr txBox="1">
            <a:spLocks noChangeArrowheads="1"/>
          </p:cNvSpPr>
          <p:nvPr/>
        </p:nvSpPr>
        <p:spPr bwMode="auto">
          <a:xfrm>
            <a:off x="1847850" y="5857876"/>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dirty="0">
                <a:latin typeface="Arial" panose="020B0604020202020204" pitchFamily="34" charset="0"/>
                <a:cs typeface="Arial" panose="020B0604020202020204" pitchFamily="34" charset="0"/>
              </a:rPr>
              <a:t>Figure 2.1</a:t>
            </a:r>
            <a:r>
              <a:rPr lang="en-GB" dirty="0">
                <a:latin typeface="Arial" panose="020B0604020202020204" pitchFamily="34" charset="0"/>
                <a:cs typeface="Arial" panose="020B0604020202020204" pitchFamily="34" charset="0"/>
              </a:rPr>
              <a:t>  Main approaches to organisation, structure and management</a:t>
            </a:r>
          </a:p>
        </p:txBody>
      </p:sp>
      <p:pic>
        <p:nvPicPr>
          <p:cNvPr id="44038" name="Picture 6" descr="F:\Powerpoint\pe_uk\PE105-Mullins\Final_Files\GIF\ch02\C02NF001.gif"/>
          <p:cNvPicPr>
            <a:picLocks noChangeAspect="1" noChangeArrowheads="1"/>
          </p:cNvPicPr>
          <p:nvPr/>
        </p:nvPicPr>
        <p:blipFill>
          <a:blip r:embed="rId3" cstate="print"/>
          <a:srcRect/>
          <a:stretch>
            <a:fillRect/>
          </a:stretch>
        </p:blipFill>
        <p:spPr bwMode="auto">
          <a:xfrm>
            <a:off x="1983855" y="1436689"/>
            <a:ext cx="8347075" cy="34321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4038"/>
                                        </p:tgtEl>
                                        <p:attrNameLst>
                                          <p:attrName>style.visibility</p:attrName>
                                        </p:attrNameLst>
                                      </p:cBhvr>
                                      <p:to>
                                        <p:strVal val="visible"/>
                                      </p:to>
                                    </p:set>
                                    <p:anim calcmode="lin" valueType="num">
                                      <p:cBhvr additive="base">
                                        <p:cTn id="7" dur="500" fill="hold"/>
                                        <p:tgtEl>
                                          <p:spTgt spid="44038"/>
                                        </p:tgtEl>
                                        <p:attrNameLst>
                                          <p:attrName>ppt_x</p:attrName>
                                        </p:attrNameLst>
                                      </p:cBhvr>
                                      <p:tavLst>
                                        <p:tav tm="0">
                                          <p:val>
                                            <p:strVal val="#ppt_x"/>
                                          </p:val>
                                        </p:tav>
                                        <p:tav tm="100000">
                                          <p:val>
                                            <p:strVal val="#ppt_x"/>
                                          </p:val>
                                        </p:tav>
                                      </p:tavLst>
                                    </p:anim>
                                    <p:anim calcmode="lin" valueType="num">
                                      <p:cBhvr additive="base">
                                        <p:cTn id="8" dur="500" fill="hold"/>
                                        <p:tgtEl>
                                          <p:spTgt spid="440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chor="ctr">
            <a:normAutofit/>
          </a:bodyPr>
          <a:lstStyle/>
          <a:p>
            <a:r>
              <a:rPr lang="en-GB" sz="5000"/>
              <a:t>1: The Classical approach</a:t>
            </a:r>
          </a:p>
        </p:txBody>
      </p:sp>
      <p:sp>
        <p:nvSpPr>
          <p:cNvPr id="45059" name="Rectangle 3"/>
          <p:cNvSpPr>
            <a:spLocks noGrp="1" noChangeArrowheads="1"/>
          </p:cNvSpPr>
          <p:nvPr>
            <p:ph sz="quarter" idx="13"/>
          </p:nvPr>
        </p:nvSpPr>
        <p:spPr>
          <a:xfrm>
            <a:off x="2209800" y="1772816"/>
            <a:ext cx="3803904" cy="4752528"/>
          </a:xfrm>
        </p:spPr>
        <p:txBody>
          <a:bodyPr>
            <a:normAutofit/>
          </a:bodyPr>
          <a:lstStyle/>
          <a:p>
            <a:pPr>
              <a:lnSpc>
                <a:spcPct val="90000"/>
              </a:lnSpc>
              <a:buFontTx/>
              <a:buNone/>
            </a:pPr>
            <a:endParaRPr lang="en-GB" dirty="0"/>
          </a:p>
          <a:p>
            <a:pPr>
              <a:lnSpc>
                <a:spcPct val="90000"/>
              </a:lnSpc>
              <a:buFontTx/>
              <a:buNone/>
            </a:pPr>
            <a:r>
              <a:rPr lang="en-GB" dirty="0">
                <a:latin typeface="Arial" panose="020B0604020202020204" pitchFamily="34" charset="0"/>
                <a:cs typeface="Arial" panose="020B0604020202020204" pitchFamily="34" charset="0"/>
              </a:rPr>
              <a:t>The organisation is considered in terms of:</a:t>
            </a:r>
          </a:p>
          <a:p>
            <a:pPr lvl="1">
              <a:lnSpc>
                <a:spcPct val="90000"/>
              </a:lnSpc>
            </a:pPr>
            <a:r>
              <a:rPr lang="en-GB" sz="2000" dirty="0">
                <a:latin typeface="Arial" panose="020B0604020202020204" pitchFamily="34" charset="0"/>
                <a:cs typeface="Arial" panose="020B0604020202020204" pitchFamily="34" charset="0"/>
              </a:rPr>
              <a:t>Purpose</a:t>
            </a:r>
          </a:p>
          <a:p>
            <a:pPr lvl="1">
              <a:lnSpc>
                <a:spcPct val="90000"/>
              </a:lnSpc>
            </a:pPr>
            <a:r>
              <a:rPr lang="en-GB" sz="2000" dirty="0">
                <a:latin typeface="Arial" panose="020B0604020202020204" pitchFamily="34" charset="0"/>
                <a:cs typeface="Arial" panose="020B0604020202020204" pitchFamily="34" charset="0"/>
              </a:rPr>
              <a:t>Formal structure</a:t>
            </a:r>
          </a:p>
          <a:p>
            <a:pPr lvl="1">
              <a:lnSpc>
                <a:spcPct val="90000"/>
              </a:lnSpc>
            </a:pPr>
            <a:r>
              <a:rPr lang="en-GB" sz="2000" dirty="0">
                <a:latin typeface="Arial" panose="020B0604020202020204" pitchFamily="34" charset="0"/>
                <a:cs typeface="Arial" panose="020B0604020202020204" pitchFamily="34" charset="0"/>
              </a:rPr>
              <a:t>Planning of work</a:t>
            </a:r>
          </a:p>
          <a:p>
            <a:pPr lvl="1">
              <a:lnSpc>
                <a:spcPct val="90000"/>
              </a:lnSpc>
            </a:pPr>
            <a:r>
              <a:rPr lang="en-GB" sz="2000" dirty="0">
                <a:latin typeface="Arial" panose="020B0604020202020204" pitchFamily="34" charset="0"/>
                <a:cs typeface="Arial" panose="020B0604020202020204" pitchFamily="34" charset="0"/>
              </a:rPr>
              <a:t>Technical requirements</a:t>
            </a:r>
          </a:p>
          <a:p>
            <a:pPr lvl="1">
              <a:lnSpc>
                <a:spcPct val="90000"/>
              </a:lnSpc>
            </a:pPr>
            <a:r>
              <a:rPr lang="en-GB" sz="2000" dirty="0">
                <a:latin typeface="Arial" panose="020B0604020202020204" pitchFamily="34" charset="0"/>
                <a:cs typeface="Arial" panose="020B0604020202020204" pitchFamily="34" charset="0"/>
              </a:rPr>
              <a:t>Principles of management</a:t>
            </a:r>
          </a:p>
          <a:p>
            <a:pPr lvl="1">
              <a:lnSpc>
                <a:spcPct val="90000"/>
              </a:lnSpc>
            </a:pPr>
            <a:r>
              <a:rPr lang="en-GB" sz="2000" dirty="0">
                <a:latin typeface="Arial" panose="020B0604020202020204" pitchFamily="34" charset="0"/>
                <a:cs typeface="Arial" panose="020B0604020202020204" pitchFamily="34" charset="0"/>
              </a:rPr>
              <a:t>Rational and logical behaviour </a:t>
            </a:r>
          </a:p>
          <a:p>
            <a:pPr>
              <a:lnSpc>
                <a:spcPct val="90000"/>
              </a:lnSpc>
              <a:buFontTx/>
              <a:buNone/>
            </a:pPr>
            <a:r>
              <a:rPr lang="en-GB" dirty="0">
                <a:latin typeface="Arial" panose="020B0604020202020204" pitchFamily="34" charset="0"/>
                <a:cs typeface="Arial" panose="020B0604020202020204" pitchFamily="34" charset="0"/>
              </a:rPr>
              <a:t>In order to find:</a:t>
            </a:r>
          </a:p>
          <a:p>
            <a:pPr lvl="1">
              <a:lnSpc>
                <a:spcPct val="90000"/>
              </a:lnSpc>
            </a:pPr>
            <a:r>
              <a:rPr lang="en-GB" sz="2000" dirty="0">
                <a:latin typeface="Arial" panose="020B0604020202020204" pitchFamily="34" charset="0"/>
                <a:cs typeface="Arial" panose="020B0604020202020204" pitchFamily="34" charset="0"/>
              </a:rPr>
              <a:t>The most effective structure</a:t>
            </a:r>
          </a:p>
        </p:txBody>
      </p:sp>
      <p:pic>
        <p:nvPicPr>
          <p:cNvPr id="5122" name="Picture 2" descr="C:\Documents and Settings\bus-ad1\Local Settings\Temporary Internet Files\Content.IE5\TT2KBKDW\MC900383748[1].wmf"/>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172961" y="2240280"/>
            <a:ext cx="3796284" cy="3877056"/>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059">
                                            <p:txEl>
                                              <p:pRg st="1" end="1"/>
                                            </p:txEl>
                                          </p:spTgt>
                                        </p:tgtEl>
                                        <p:attrNameLst>
                                          <p:attrName>style.visibility</p:attrName>
                                        </p:attrNameLst>
                                      </p:cBhvr>
                                      <p:to>
                                        <p:strVal val="visible"/>
                                      </p:to>
                                    </p:set>
                                    <p:anim calcmode="lin" valueType="num">
                                      <p:cBhvr additive="base">
                                        <p:cTn id="7" dur="500" fill="hold"/>
                                        <p:tgtEl>
                                          <p:spTgt spid="4505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5059">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anim calcmode="lin" valueType="num">
                                      <p:cBhvr additive="base">
                                        <p:cTn id="11" dur="500" fill="hold"/>
                                        <p:tgtEl>
                                          <p:spTgt spid="45059">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5059">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5059">
                                            <p:txEl>
                                              <p:pRg st="3" end="3"/>
                                            </p:txEl>
                                          </p:spTgt>
                                        </p:tgtEl>
                                        <p:attrNameLst>
                                          <p:attrName>style.visibility</p:attrName>
                                        </p:attrNameLst>
                                      </p:cBhvr>
                                      <p:to>
                                        <p:strVal val="visible"/>
                                      </p:to>
                                    </p:set>
                                    <p:anim calcmode="lin" valueType="num">
                                      <p:cBhvr additive="base">
                                        <p:cTn id="15" dur="500" fill="hold"/>
                                        <p:tgtEl>
                                          <p:spTgt spid="45059">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5059">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5059">
                                            <p:txEl>
                                              <p:pRg st="4" end="4"/>
                                            </p:txEl>
                                          </p:spTgt>
                                        </p:tgtEl>
                                        <p:attrNameLst>
                                          <p:attrName>style.visibility</p:attrName>
                                        </p:attrNameLst>
                                      </p:cBhvr>
                                      <p:to>
                                        <p:strVal val="visible"/>
                                      </p:to>
                                    </p:set>
                                    <p:anim calcmode="lin" valueType="num">
                                      <p:cBhvr additive="base">
                                        <p:cTn id="19" dur="500" fill="hold"/>
                                        <p:tgtEl>
                                          <p:spTgt spid="4505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5059">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5059">
                                            <p:txEl>
                                              <p:pRg st="5" end="5"/>
                                            </p:txEl>
                                          </p:spTgt>
                                        </p:tgtEl>
                                        <p:attrNameLst>
                                          <p:attrName>style.visibility</p:attrName>
                                        </p:attrNameLst>
                                      </p:cBhvr>
                                      <p:to>
                                        <p:strVal val="visible"/>
                                      </p:to>
                                    </p:set>
                                    <p:anim calcmode="lin" valueType="num">
                                      <p:cBhvr additive="base">
                                        <p:cTn id="23" dur="500" fill="hold"/>
                                        <p:tgtEl>
                                          <p:spTgt spid="45059">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5059">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5059">
                                            <p:txEl>
                                              <p:pRg st="6" end="6"/>
                                            </p:txEl>
                                          </p:spTgt>
                                        </p:tgtEl>
                                        <p:attrNameLst>
                                          <p:attrName>style.visibility</p:attrName>
                                        </p:attrNameLst>
                                      </p:cBhvr>
                                      <p:to>
                                        <p:strVal val="visible"/>
                                      </p:to>
                                    </p:set>
                                    <p:anim calcmode="lin" valueType="num">
                                      <p:cBhvr additive="base">
                                        <p:cTn id="27" dur="500" fill="hold"/>
                                        <p:tgtEl>
                                          <p:spTgt spid="45059">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5059">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5059">
                                            <p:txEl>
                                              <p:pRg st="7" end="7"/>
                                            </p:txEl>
                                          </p:spTgt>
                                        </p:tgtEl>
                                        <p:attrNameLst>
                                          <p:attrName>style.visibility</p:attrName>
                                        </p:attrNameLst>
                                      </p:cBhvr>
                                      <p:to>
                                        <p:strVal val="visible"/>
                                      </p:to>
                                    </p:set>
                                    <p:anim calcmode="lin" valueType="num">
                                      <p:cBhvr additive="base">
                                        <p:cTn id="31" dur="500" fill="hold"/>
                                        <p:tgtEl>
                                          <p:spTgt spid="45059">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5059">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45059">
                                            <p:txEl>
                                              <p:pRg st="8" end="8"/>
                                            </p:txEl>
                                          </p:spTgt>
                                        </p:tgtEl>
                                        <p:attrNameLst>
                                          <p:attrName>style.visibility</p:attrName>
                                        </p:attrNameLst>
                                      </p:cBhvr>
                                      <p:to>
                                        <p:strVal val="visible"/>
                                      </p:to>
                                    </p:set>
                                    <p:anim calcmode="lin" valueType="num">
                                      <p:cBhvr additive="base">
                                        <p:cTn id="35" dur="500" fill="hold"/>
                                        <p:tgtEl>
                                          <p:spTgt spid="45059">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5059">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45059">
                                            <p:txEl>
                                              <p:pRg st="9" end="9"/>
                                            </p:txEl>
                                          </p:spTgt>
                                        </p:tgtEl>
                                        <p:attrNameLst>
                                          <p:attrName>style.visibility</p:attrName>
                                        </p:attrNameLst>
                                      </p:cBhvr>
                                      <p:to>
                                        <p:strVal val="visible"/>
                                      </p:to>
                                    </p:set>
                                    <p:anim calcmode="lin" valueType="num">
                                      <p:cBhvr additive="base">
                                        <p:cTn id="39" dur="500" fill="hold"/>
                                        <p:tgtEl>
                                          <p:spTgt spid="45059">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505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8" name="Rectangle 4608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6090" name="Straight Connector 4608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6092" name="Rectangle 4609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082" name="Rectangle 2"/>
          <p:cNvSpPr>
            <a:spLocks noGrp="1" noChangeArrowheads="1"/>
          </p:cNvSpPr>
          <p:nvPr>
            <p:ph type="title"/>
          </p:nvPr>
        </p:nvSpPr>
        <p:spPr>
          <a:xfrm>
            <a:off x="8553718" y="701971"/>
            <a:ext cx="2994815" cy="1666501"/>
          </a:xfrm>
        </p:spPr>
        <p:txBody>
          <a:bodyPr vert="horz" lIns="91440" tIns="45720" rIns="91440" bIns="45720" rtlCol="0" anchor="b">
            <a:normAutofit/>
          </a:bodyPr>
          <a:lstStyle/>
          <a:p>
            <a:r>
              <a:rPr lang="en-US" sz="3700">
                <a:solidFill>
                  <a:schemeClr val="tx1"/>
                </a:solidFill>
              </a:rPr>
              <a:t>Principles of the classical approach</a:t>
            </a:r>
          </a:p>
        </p:txBody>
      </p:sp>
      <p:pic>
        <p:nvPicPr>
          <p:cNvPr id="2" name="Picture 1">
            <a:extLst>
              <a:ext uri="{FF2B5EF4-FFF2-40B4-BE49-F238E27FC236}">
                <a16:creationId xmlns:a16="http://schemas.microsoft.com/office/drawing/2014/main" id="{950F1614-231C-016D-2120-D9066524CA4D}"/>
              </a:ext>
            </a:extLst>
          </p:cNvPr>
          <p:cNvPicPr>
            <a:picLocks noChangeAspect="1"/>
          </p:cNvPicPr>
          <p:nvPr/>
        </p:nvPicPr>
        <p:blipFill>
          <a:blip r:embed="rId3"/>
          <a:stretch>
            <a:fillRect/>
          </a:stretch>
        </p:blipFill>
        <p:spPr>
          <a:xfrm>
            <a:off x="674558" y="643467"/>
            <a:ext cx="3521259" cy="5577152"/>
          </a:xfrm>
          <a:prstGeom prst="rect">
            <a:avLst/>
          </a:prstGeom>
        </p:spPr>
      </p:pic>
      <p:pic>
        <p:nvPicPr>
          <p:cNvPr id="3" name="Picture 2">
            <a:extLst>
              <a:ext uri="{FF2B5EF4-FFF2-40B4-BE49-F238E27FC236}">
                <a16:creationId xmlns:a16="http://schemas.microsoft.com/office/drawing/2014/main" id="{B1AAFA03-ACF6-82DE-7EAF-32BA4574520C}"/>
              </a:ext>
            </a:extLst>
          </p:cNvPr>
          <p:cNvPicPr>
            <a:picLocks noChangeAspect="1"/>
          </p:cNvPicPr>
          <p:nvPr/>
        </p:nvPicPr>
        <p:blipFill>
          <a:blip r:embed="rId4"/>
          <a:stretch>
            <a:fillRect/>
          </a:stretch>
        </p:blipFill>
        <p:spPr>
          <a:xfrm>
            <a:off x="4548639" y="686489"/>
            <a:ext cx="3583439" cy="2535575"/>
          </a:xfrm>
          <a:prstGeom prst="rect">
            <a:avLst/>
          </a:prstGeom>
        </p:spPr>
      </p:pic>
      <p:cxnSp>
        <p:nvCxnSpPr>
          <p:cNvPr id="46094" name="Straight Connector 4609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33674" y="2538728"/>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146" name="Picture 2" descr="C:\Documents and Settings\bus-ad1\Local Settings\Temporary Internet Files\Content.IE5\8G13O92Z\MC900441974[1].wmf"/>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4493812" y="3889934"/>
            <a:ext cx="3638267" cy="2027575"/>
          </a:xfrm>
          <a:prstGeom prst="rect">
            <a:avLst/>
          </a:prstGeom>
          <a:noFill/>
          <a:extLst>
            <a:ext uri="{909E8E84-426E-40dd-AFC4-6F175D3DCCD1}">
              <a14:hiddenFill xmlns:a14="http://schemas.microsoft.com/office/drawing/2010/main" xmlns="">
                <a:solidFill>
                  <a:srgbClr val="FFFFFF"/>
                </a:solidFill>
              </a14:hiddenFill>
            </a:ext>
          </a:extLst>
        </p:spPr>
      </p:pic>
      <p:sp>
        <p:nvSpPr>
          <p:cNvPr id="46083" name="Rectangle 3"/>
          <p:cNvSpPr>
            <a:spLocks noGrp="1" noChangeArrowheads="1"/>
          </p:cNvSpPr>
          <p:nvPr>
            <p:ph sz="quarter" idx="13"/>
          </p:nvPr>
        </p:nvSpPr>
        <p:spPr>
          <a:xfrm>
            <a:off x="8553718" y="2731360"/>
            <a:ext cx="3422192" cy="3887803"/>
          </a:xfrm>
        </p:spPr>
        <p:txBody>
          <a:bodyPr vert="horz" lIns="0" tIns="45720" rIns="0" bIns="45720" rtlCol="0">
            <a:normAutofit/>
          </a:bodyPr>
          <a:lstStyle/>
          <a:p>
            <a:pPr>
              <a:lnSpc>
                <a:spcPct val="90000"/>
              </a:lnSpc>
            </a:pPr>
            <a:endParaRPr lang="en-US" sz="1300" dirty="0">
              <a:solidFill>
                <a:schemeClr val="tx1"/>
              </a:solidFill>
            </a:endParaRPr>
          </a:p>
          <a:p>
            <a:pPr>
              <a:lnSpc>
                <a:spcPct val="90000"/>
              </a:lnSpc>
            </a:pPr>
            <a:r>
              <a:rPr lang="en-US" sz="1300" b="1" dirty="0">
                <a:solidFill>
                  <a:schemeClr val="tx1"/>
                </a:solidFill>
                <a:latin typeface="Arial" panose="020B0604020202020204" pitchFamily="34" charset="0"/>
                <a:cs typeface="Arial" panose="020B0604020202020204" pitchFamily="34" charset="0"/>
              </a:rPr>
              <a:t>Co-ordination</a:t>
            </a:r>
          </a:p>
          <a:p>
            <a:pPr lvl="1">
              <a:lnSpc>
                <a:spcPct val="90000"/>
              </a:lnSpc>
            </a:pPr>
            <a:r>
              <a:rPr lang="en-US" sz="1300" dirty="0">
                <a:solidFill>
                  <a:schemeClr val="tx1"/>
                </a:solidFill>
                <a:latin typeface="Arial" panose="020B0604020202020204" pitchFamily="34" charset="0"/>
                <a:cs typeface="Arial" panose="020B0604020202020204" pitchFamily="34" charset="0"/>
              </a:rPr>
              <a:t>The need for unity of action, authority and discipline</a:t>
            </a:r>
          </a:p>
          <a:p>
            <a:pPr>
              <a:lnSpc>
                <a:spcPct val="90000"/>
              </a:lnSpc>
            </a:pPr>
            <a:r>
              <a:rPr lang="en-US" sz="1300" b="1" dirty="0">
                <a:solidFill>
                  <a:schemeClr val="tx1"/>
                </a:solidFill>
                <a:latin typeface="Arial" panose="020B0604020202020204" pitchFamily="34" charset="0"/>
                <a:cs typeface="Arial" panose="020B0604020202020204" pitchFamily="34" charset="0"/>
              </a:rPr>
              <a:t>The scalar principle</a:t>
            </a:r>
          </a:p>
          <a:p>
            <a:pPr lvl="1">
              <a:lnSpc>
                <a:spcPct val="90000"/>
              </a:lnSpc>
            </a:pPr>
            <a:r>
              <a:rPr lang="en-US" sz="1300" dirty="0">
                <a:solidFill>
                  <a:schemeClr val="tx1"/>
                </a:solidFill>
                <a:latin typeface="Arial" panose="020B0604020202020204" pitchFamily="34" charset="0"/>
                <a:cs typeface="Arial" panose="020B0604020202020204" pitchFamily="34" charset="0"/>
              </a:rPr>
              <a:t>The need for hierarchy, grading of duties and delegation</a:t>
            </a:r>
          </a:p>
          <a:p>
            <a:pPr>
              <a:lnSpc>
                <a:spcPct val="90000"/>
              </a:lnSpc>
            </a:pPr>
            <a:r>
              <a:rPr lang="en-US" sz="1300" b="1" dirty="0">
                <a:solidFill>
                  <a:schemeClr val="tx1"/>
                </a:solidFill>
                <a:latin typeface="Arial" panose="020B0604020202020204" pitchFamily="34" charset="0"/>
                <a:cs typeface="Arial" panose="020B0604020202020204" pitchFamily="34" charset="0"/>
              </a:rPr>
              <a:t>Function</a:t>
            </a:r>
          </a:p>
          <a:p>
            <a:pPr lvl="1">
              <a:lnSpc>
                <a:spcPct val="90000"/>
              </a:lnSpc>
            </a:pPr>
            <a:r>
              <a:rPr lang="en-US" sz="1300" dirty="0" err="1">
                <a:solidFill>
                  <a:schemeClr val="tx1"/>
                </a:solidFill>
                <a:latin typeface="Arial" panose="020B0604020202020204" pitchFamily="34" charset="0"/>
                <a:cs typeface="Arial" panose="020B0604020202020204" pitchFamily="34" charset="0"/>
              </a:rPr>
              <a:t>Specialisation</a:t>
            </a:r>
            <a:r>
              <a:rPr lang="en-US" sz="1300" dirty="0">
                <a:solidFill>
                  <a:schemeClr val="tx1"/>
                </a:solidFill>
                <a:latin typeface="Arial" panose="020B0604020202020204" pitchFamily="34" charset="0"/>
                <a:cs typeface="Arial" panose="020B0604020202020204" pitchFamily="34" charset="0"/>
              </a:rPr>
              <a:t> and the distinction between different types of duty</a:t>
            </a:r>
          </a:p>
          <a:p>
            <a:pPr lvl="1">
              <a:lnSpc>
                <a:spcPct val="90000"/>
              </a:lnSpc>
              <a:buFont typeface="Calibri" panose="020F0502020204030204" pitchFamily="34" charset="0"/>
              <a:buNone/>
            </a:pPr>
            <a:endParaRPr lang="en-US" sz="1300" dirty="0">
              <a:solidFill>
                <a:schemeClr val="tx1"/>
              </a:solidFill>
              <a:latin typeface="Arial" panose="020B0604020202020204" pitchFamily="34" charset="0"/>
              <a:cs typeface="Arial" panose="020B0604020202020204" pitchFamily="34" charset="0"/>
            </a:endParaRPr>
          </a:p>
          <a:p>
            <a:pPr lvl="1">
              <a:lnSpc>
                <a:spcPct val="90000"/>
              </a:lnSpc>
              <a:buFont typeface="Calibri" panose="020F0502020204030204" pitchFamily="34" charset="0"/>
              <a:buNone/>
            </a:pPr>
            <a:r>
              <a:rPr lang="en-US" sz="1300" dirty="0">
                <a:solidFill>
                  <a:schemeClr val="tx1"/>
                </a:solidFill>
                <a:latin typeface="Arial" panose="020B0604020202020204" pitchFamily="34" charset="0"/>
                <a:cs typeface="Arial" panose="020B0604020202020204" pitchFamily="34" charset="0"/>
              </a:rPr>
              <a:t>	All about structure and efficiency achieved through rules and procedures</a:t>
            </a:r>
          </a:p>
          <a:p>
            <a:pPr lvl="1">
              <a:lnSpc>
                <a:spcPct val="90000"/>
              </a:lnSpc>
            </a:pPr>
            <a:endParaRPr lang="en-US" sz="1300" dirty="0">
              <a:solidFill>
                <a:schemeClr val="tx1"/>
              </a:solidFill>
            </a:endParaRPr>
          </a:p>
          <a:p>
            <a:pPr lvl="1">
              <a:lnSpc>
                <a:spcPct val="90000"/>
              </a:lnSpc>
              <a:buFont typeface="Calibri" panose="020F0502020204030204" pitchFamily="34" charset="0"/>
              <a:buNone/>
            </a:pPr>
            <a:endParaRPr lang="en-US" sz="1300" dirty="0">
              <a:solidFill>
                <a:schemeClr val="tx1"/>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608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608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608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608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60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60" name="Rectangle 4915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9162" name="Straight Connector 4916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9164" name="Rectangle 4916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154" name="Rectangle 2"/>
          <p:cNvSpPr>
            <a:spLocks noGrp="1" noChangeArrowheads="1"/>
          </p:cNvSpPr>
          <p:nvPr>
            <p:ph type="title"/>
          </p:nvPr>
        </p:nvSpPr>
        <p:spPr>
          <a:xfrm>
            <a:off x="5116783" y="516835"/>
            <a:ext cx="5977937" cy="1666501"/>
          </a:xfrm>
        </p:spPr>
        <p:txBody>
          <a:bodyPr vert="horz" lIns="91440" tIns="45720" rIns="91440" bIns="45720" rtlCol="0" anchor="b">
            <a:normAutofit/>
          </a:bodyPr>
          <a:lstStyle/>
          <a:p>
            <a:r>
              <a:rPr lang="en-US" sz="4000">
                <a:solidFill>
                  <a:srgbClr val="FFFFFF"/>
                </a:solidFill>
              </a:rPr>
              <a:t>Taylor’s principles to </a:t>
            </a:r>
            <a:br>
              <a:rPr lang="en-US" sz="4000">
                <a:solidFill>
                  <a:srgbClr val="FFFFFF"/>
                </a:solidFill>
              </a:rPr>
            </a:br>
            <a:r>
              <a:rPr lang="en-US" sz="4000">
                <a:solidFill>
                  <a:srgbClr val="FFFFFF"/>
                </a:solidFill>
              </a:rPr>
              <a:t>guide management</a:t>
            </a:r>
          </a:p>
        </p:txBody>
      </p:sp>
      <p:cxnSp>
        <p:nvCxnSpPr>
          <p:cNvPr id="49166" name="Straight Connector 4916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170" name="Picture 2" descr="C:\Documents and Settings\bus-ad1\Local Settings\Temporary Internet Files\Content.IE5\Z3G12HBK\MP900442414[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649" r="43772" b="-1"/>
          <a:stretch/>
        </p:blipFill>
        <p:spPr bwMode="auto">
          <a:xfrm>
            <a:off x="20" y="10"/>
            <a:ext cx="4580077" cy="6857990"/>
          </a:xfrm>
          <a:prstGeom prst="rect">
            <a:avLst/>
          </a:prstGeom>
          <a:noFill/>
          <a:extLst>
            <a:ext uri="{909E8E84-426E-40dd-AFC4-6F175D3DCCD1}">
              <a14:hiddenFill xmlns:a14="http://schemas.microsoft.com/office/drawing/2010/main" xmlns="">
                <a:solidFill>
                  <a:srgbClr val="FFFFFF"/>
                </a:solidFill>
              </a14:hiddenFill>
            </a:ext>
          </a:extLst>
        </p:spPr>
      </p:pic>
      <p:sp>
        <p:nvSpPr>
          <p:cNvPr id="49155" name="Rectangle 3"/>
          <p:cNvSpPr>
            <a:spLocks noGrp="1" noChangeArrowheads="1"/>
          </p:cNvSpPr>
          <p:nvPr>
            <p:ph sz="quarter" idx="13"/>
          </p:nvPr>
        </p:nvSpPr>
        <p:spPr>
          <a:xfrm>
            <a:off x="5116784" y="2546224"/>
            <a:ext cx="5977938" cy="3342747"/>
          </a:xfrm>
        </p:spPr>
        <p:txBody>
          <a:bodyPr vert="horz" lIns="0" tIns="45720" rIns="0" bIns="45720" rtlCol="0">
            <a:normAutofit/>
          </a:bodyPr>
          <a:lstStyle/>
          <a:p>
            <a:pPr marL="0" indent="0">
              <a:lnSpc>
                <a:spcPct val="100000"/>
              </a:lnSpc>
              <a:buFont typeface="Calibri" panose="020F0502020204030204" pitchFamily="34" charset="0"/>
              <a:buNone/>
            </a:pPr>
            <a:r>
              <a:rPr lang="en-US" sz="1800" dirty="0">
                <a:solidFill>
                  <a:srgbClr val="FFFFFF"/>
                </a:solidFill>
                <a:latin typeface="Arial" panose="020B0604020202020204" pitchFamily="34" charset="0"/>
                <a:cs typeface="Arial" panose="020B0604020202020204" pitchFamily="34" charset="0"/>
              </a:rPr>
              <a:t>The development of a true science</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for each person’s work</a:t>
            </a:r>
          </a:p>
          <a:p>
            <a:pPr marL="0" indent="0">
              <a:lnSpc>
                <a:spcPct val="100000"/>
              </a:lnSpc>
              <a:buFont typeface="Calibri" panose="020F0502020204030204" pitchFamily="34" charset="0"/>
              <a:buNone/>
            </a:pPr>
            <a:r>
              <a:rPr lang="en-US" sz="1800" dirty="0">
                <a:solidFill>
                  <a:srgbClr val="FFFFFF"/>
                </a:solidFill>
                <a:latin typeface="Arial" panose="020B0604020202020204" pitchFamily="34" charset="0"/>
                <a:cs typeface="Arial" panose="020B0604020202020204" pitchFamily="34" charset="0"/>
              </a:rPr>
              <a:t>Scientific selection, training and development of workers</a:t>
            </a:r>
          </a:p>
          <a:p>
            <a:pPr marL="0" indent="0">
              <a:lnSpc>
                <a:spcPct val="100000"/>
              </a:lnSpc>
              <a:buFont typeface="Calibri" panose="020F0502020204030204" pitchFamily="34" charset="0"/>
              <a:buNone/>
            </a:pPr>
            <a:r>
              <a:rPr lang="en-US" sz="1800" dirty="0">
                <a:solidFill>
                  <a:srgbClr val="FFFFFF"/>
                </a:solidFill>
                <a:latin typeface="Arial" panose="020B0604020202020204" pitchFamily="34" charset="0"/>
                <a:cs typeface="Arial" panose="020B0604020202020204" pitchFamily="34" charset="0"/>
              </a:rPr>
              <a:t>Co-operation with workers to ensure</a:t>
            </a:r>
            <a:br>
              <a:rPr lang="en-US"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work is carried out in the prescribed way</a:t>
            </a:r>
          </a:p>
          <a:p>
            <a:pPr marL="0" indent="0">
              <a:lnSpc>
                <a:spcPct val="100000"/>
              </a:lnSpc>
              <a:buFont typeface="Calibri" panose="020F0502020204030204" pitchFamily="34" charset="0"/>
              <a:buNone/>
            </a:pPr>
            <a:r>
              <a:rPr lang="en-US" sz="1800" dirty="0">
                <a:solidFill>
                  <a:srgbClr val="FFFFFF"/>
                </a:solidFill>
                <a:latin typeface="Arial" panose="020B0604020202020204" pitchFamily="34" charset="0"/>
                <a:cs typeface="Arial" panose="020B0604020202020204" pitchFamily="34" charset="0"/>
              </a:rPr>
              <a:t>Good workers got hired, promoted and got paid more</a:t>
            </a:r>
          </a:p>
          <a:p>
            <a:pPr>
              <a:lnSpc>
                <a:spcPct val="100000"/>
              </a:lnSpc>
            </a:pPr>
            <a:r>
              <a:rPr lang="en-US" sz="1800" dirty="0">
                <a:solidFill>
                  <a:srgbClr val="FFFFFF"/>
                </a:solidFill>
                <a:latin typeface="Arial" panose="020B0604020202020204" pitchFamily="34" charset="0"/>
                <a:cs typeface="Arial" panose="020B0604020202020204" pitchFamily="34" charset="0"/>
              </a:rPr>
              <a:t>The division of work and responsibility between managers and workers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wipe(down)">
                                      <p:cBhvr>
                                        <p:cTn id="7" dur="2000"/>
                                        <p:tgtEl>
                                          <p:spTgt spid="49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9155">
                                            <p:txEl>
                                              <p:pRg st="1" end="1"/>
                                            </p:txEl>
                                          </p:spTgt>
                                        </p:tgtEl>
                                        <p:attrNameLst>
                                          <p:attrName>style.visibility</p:attrName>
                                        </p:attrNameLst>
                                      </p:cBhvr>
                                      <p:to>
                                        <p:strVal val="visible"/>
                                      </p:to>
                                    </p:set>
                                    <p:animEffect transition="in" filter="wipe(down)">
                                      <p:cBhvr>
                                        <p:cTn id="12" dur="2000"/>
                                        <p:tgtEl>
                                          <p:spTgt spid="491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9155">
                                            <p:txEl>
                                              <p:pRg st="2" end="2"/>
                                            </p:txEl>
                                          </p:spTgt>
                                        </p:tgtEl>
                                        <p:attrNameLst>
                                          <p:attrName>style.visibility</p:attrName>
                                        </p:attrNameLst>
                                      </p:cBhvr>
                                      <p:to>
                                        <p:strVal val="visible"/>
                                      </p:to>
                                    </p:set>
                                    <p:animEffect transition="in" filter="wipe(down)">
                                      <p:cBhvr>
                                        <p:cTn id="17" dur="2000"/>
                                        <p:tgtEl>
                                          <p:spTgt spid="491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9155">
                                            <p:txEl>
                                              <p:pRg st="3" end="3"/>
                                            </p:txEl>
                                          </p:spTgt>
                                        </p:tgtEl>
                                        <p:attrNameLst>
                                          <p:attrName>style.visibility</p:attrName>
                                        </p:attrNameLst>
                                      </p:cBhvr>
                                      <p:to>
                                        <p:strVal val="visible"/>
                                      </p:to>
                                    </p:set>
                                    <p:animEffect transition="in" filter="wipe(down)">
                                      <p:cBhvr>
                                        <p:cTn id="22" dur="2000"/>
                                        <p:tgtEl>
                                          <p:spTgt spid="4915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9155">
                                            <p:txEl>
                                              <p:pRg st="4" end="4"/>
                                            </p:txEl>
                                          </p:spTgt>
                                        </p:tgtEl>
                                        <p:attrNameLst>
                                          <p:attrName>style.visibility</p:attrName>
                                        </p:attrNameLst>
                                      </p:cBhvr>
                                      <p:to>
                                        <p:strVal val="visible"/>
                                      </p:to>
                                    </p:set>
                                    <p:animEffect transition="in" filter="wipe(down)">
                                      <p:cBhvr>
                                        <p:cTn id="27" dur="2000"/>
                                        <p:tgtEl>
                                          <p:spTgt spid="491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0FA415B-8F7F-4D9C-924A-F5432AF487BF}"/>
              </a:ext>
            </a:extLst>
          </p:cNvPr>
          <p:cNvSpPr>
            <a:spLocks noGrp="1"/>
          </p:cNvSpPr>
          <p:nvPr>
            <p:ph type="title"/>
          </p:nvPr>
        </p:nvSpPr>
        <p:spPr>
          <a:xfrm>
            <a:off x="1097280" y="516835"/>
            <a:ext cx="5977937" cy="1666501"/>
          </a:xfrm>
        </p:spPr>
        <p:txBody>
          <a:bodyPr>
            <a:normAutofit/>
          </a:bodyPr>
          <a:lstStyle/>
          <a:p>
            <a:r>
              <a:rPr lang="en-GB" sz="3700">
                <a:solidFill>
                  <a:srgbClr val="FFFFFF"/>
                </a:solidFill>
                <a:latin typeface="Roboto" panose="02000000000000000000" pitchFamily="2" charset="0"/>
                <a:ea typeface="Times New Roman" panose="02020603050405020304" pitchFamily="18" charset="0"/>
                <a:cs typeface="Times New Roman" panose="02020603050405020304" pitchFamily="18" charset="0"/>
              </a:rPr>
              <a:t>The fourteen principles of management created by Henri Fayol </a:t>
            </a:r>
            <a:endParaRPr lang="en-GB" sz="3700">
              <a:solidFill>
                <a:srgbClr val="FFFFFF"/>
              </a:solidFill>
            </a:endParaRP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96198913-F050-4D99-9A44-BCA2D2AF9432}"/>
              </a:ext>
            </a:extLst>
          </p:cNvPr>
          <p:cNvSpPr>
            <a:spLocks noGrp="1"/>
          </p:cNvSpPr>
          <p:nvPr>
            <p:ph idx="1"/>
          </p:nvPr>
        </p:nvSpPr>
        <p:spPr>
          <a:xfrm>
            <a:off x="648269" y="2546224"/>
            <a:ext cx="6634274" cy="3342747"/>
          </a:xfrm>
        </p:spPr>
        <p:txBody>
          <a:bodyPr>
            <a:normAutofit fontScale="92500" lnSpcReduction="10000"/>
          </a:bodyPr>
          <a:lstStyle/>
          <a:p>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1. Division of Work-       2. Authority and Responsibility </a:t>
            </a:r>
            <a:endPar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endParaRPr>
          </a:p>
          <a:p>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3. Discipline-                  4. Unity of Command </a:t>
            </a:r>
            <a:endPar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endParaRPr>
          </a:p>
          <a:p>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5. Unity of Direction-</a:t>
            </a:r>
            <a:r>
              <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rPr>
              <a:t>     </a:t>
            </a:r>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6. Subordination of Individual            Interest-</a:t>
            </a:r>
            <a:endPar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sz="1800" b="1" dirty="0">
                <a:solidFill>
                  <a:srgbClr val="FFFFFF"/>
                </a:solidFill>
                <a:latin typeface="Arial" panose="020B0604020202020204" pitchFamily="34" charset="0"/>
                <a:ea typeface="Times New Roman" panose="02020603050405020304" pitchFamily="18" charset="0"/>
                <a:cs typeface="Arial" panose="020B0604020202020204" pitchFamily="34" charset="0"/>
              </a:rPr>
              <a:t>7. </a:t>
            </a:r>
            <a:r>
              <a:rPr lang="en-GB" b="1" dirty="0">
                <a:solidFill>
                  <a:srgbClr val="FFFFFF"/>
                </a:solidFill>
                <a:latin typeface="Arial" panose="020B0604020202020204" pitchFamily="34" charset="0"/>
                <a:ea typeface="Times New Roman" panose="02020603050405020304" pitchFamily="18" charset="0"/>
                <a:cs typeface="Arial" panose="020B0604020202020204" pitchFamily="34" charset="0"/>
              </a:rPr>
              <a:t>Remuneration-       </a:t>
            </a:r>
            <a:r>
              <a:rPr lang="en-GB" b="1" dirty="0">
                <a:latin typeface="Arial" panose="020B0604020202020204" pitchFamily="34" charset="0"/>
                <a:ea typeface="Times New Roman" panose="02020603050405020304" pitchFamily="18" charset="0"/>
                <a:cs typeface="Arial" panose="020B0604020202020204" pitchFamily="34" charset="0"/>
              </a:rPr>
              <a:t>8. Centralization-      </a:t>
            </a:r>
          </a:p>
          <a:p>
            <a:pPr>
              <a:lnSpc>
                <a:spcPct val="100000"/>
              </a:lnSpc>
            </a:pPr>
            <a:r>
              <a:rPr lang="en-GB" b="1" dirty="0">
                <a:latin typeface="Arial" panose="020B0604020202020204" pitchFamily="34" charset="0"/>
                <a:ea typeface="Times New Roman" panose="02020603050405020304" pitchFamily="18" charset="0"/>
                <a:cs typeface="Arial" panose="020B0604020202020204" pitchFamily="34" charset="0"/>
              </a:rPr>
              <a:t>9. Scalar Chain-        10. Order-</a:t>
            </a:r>
            <a:endParaRPr lang="en-GB" dirty="0">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750"/>
              </a:spcAft>
            </a:pPr>
            <a:r>
              <a:rPr lang="en-GB" b="1" dirty="0">
                <a:latin typeface="Arial" panose="020B0604020202020204" pitchFamily="34" charset="0"/>
                <a:ea typeface="Times New Roman" panose="02020603050405020304" pitchFamily="18" charset="0"/>
                <a:cs typeface="Arial" panose="020B0604020202020204" pitchFamily="34" charset="0"/>
              </a:rPr>
              <a:t>11. Equity-                 12. Stability-</a:t>
            </a:r>
            <a:endParaRPr lang="en-GB" dirty="0">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latin typeface="Arial" panose="020B0604020202020204" pitchFamily="34" charset="0"/>
                <a:ea typeface="Times New Roman" panose="02020603050405020304" pitchFamily="18" charset="0"/>
                <a:cs typeface="Arial" panose="020B0604020202020204" pitchFamily="34" charset="0"/>
              </a:rPr>
              <a:t>13. Initiative-             14. Esprit de Corps-</a:t>
            </a:r>
            <a:endParaRPr lang="en-GB" dirty="0">
              <a:latin typeface="Arial" panose="020B0604020202020204" pitchFamily="34" charset="0"/>
              <a:ea typeface="DengXian" panose="02010600030101010101" pitchFamily="2" charset="-122"/>
              <a:cs typeface="Arial" panose="020B0604020202020204" pitchFamily="34" charset="0"/>
            </a:endParaRPr>
          </a:p>
          <a:p>
            <a:endParaRPr lang="en-GB" sz="1800" dirty="0">
              <a:solidFill>
                <a:srgbClr val="FFFFFF"/>
              </a:solidFill>
              <a:latin typeface="Arial" panose="020B0604020202020204" pitchFamily="34" charset="0"/>
              <a:ea typeface="DengXian" panose="02010600030101010101" pitchFamily="2" charset="-122"/>
              <a:cs typeface="Arial" panose="020B0604020202020204" pitchFamily="34" charset="0"/>
            </a:endParaRPr>
          </a:p>
          <a:p>
            <a:endParaRPr lang="en-GB" sz="1800" dirty="0">
              <a:solidFill>
                <a:srgbClr val="FFFFFF"/>
              </a:solidFill>
              <a:latin typeface="Calibri" panose="020F0502020204030204" pitchFamily="34" charset="0"/>
              <a:ea typeface="DengXian" panose="02010600030101010101" pitchFamily="2" charset="-122"/>
              <a:cs typeface="Arial" panose="020B0604020202020204" pitchFamily="34" charset="0"/>
            </a:endParaRPr>
          </a:p>
          <a:p>
            <a:endParaRPr lang="en-GB" sz="1800" dirty="0">
              <a:solidFill>
                <a:srgbClr val="FFFFFF"/>
              </a:solidFill>
              <a:latin typeface="Calibri" panose="020F0502020204030204" pitchFamily="34" charset="0"/>
              <a:ea typeface="DengXian" panose="02010600030101010101" pitchFamily="2" charset="-122"/>
              <a:cs typeface="Arial" panose="020B0604020202020204" pitchFamily="34" charset="0"/>
            </a:endParaRPr>
          </a:p>
          <a:p>
            <a:endParaRPr lang="en-US" sz="1800" dirty="0">
              <a:solidFill>
                <a:srgbClr val="FFFFFF"/>
              </a:solidFill>
            </a:endParaRPr>
          </a:p>
        </p:txBody>
      </p:sp>
      <p:pic>
        <p:nvPicPr>
          <p:cNvPr id="4" name="Content Placeholder 3" descr="A person with a mustache&#10;&#10;Description automatically generated with medium confidence">
            <a:extLst>
              <a:ext uri="{FF2B5EF4-FFF2-40B4-BE49-F238E27FC236}">
                <a16:creationId xmlns:a16="http://schemas.microsoft.com/office/drawing/2014/main" id="{076E9658-A8A7-4895-8CCD-FDAC1E1665C9}"/>
              </a:ext>
            </a:extLst>
          </p:cNvPr>
          <p:cNvPicPr>
            <a:picLocks noChangeAspect="1"/>
          </p:cNvPicPr>
          <p:nvPr/>
        </p:nvPicPr>
        <p:blipFill rotWithShape="1">
          <a:blip r:embed="rId3"/>
          <a:srcRect l="9153" r="9153"/>
          <a:stretch/>
        </p:blipFill>
        <p:spPr>
          <a:xfrm>
            <a:off x="7611902" y="10"/>
            <a:ext cx="4580097" cy="6857990"/>
          </a:xfrm>
          <a:prstGeom prst="rect">
            <a:avLst/>
          </a:prstGeom>
        </p:spPr>
      </p:pic>
    </p:spTree>
    <p:extLst>
      <p:ext uri="{BB962C8B-B14F-4D97-AF65-F5344CB8AC3E}">
        <p14:creationId xmlns:p14="http://schemas.microsoft.com/office/powerpoint/2010/main" val="237975489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32" name="Rectangle 5223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2234" name="Straight Connector 5223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2236" name="Rectangle 52235">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6" name="Rectangle 2"/>
          <p:cNvSpPr>
            <a:spLocks noGrp="1" noChangeArrowheads="1"/>
          </p:cNvSpPr>
          <p:nvPr>
            <p:ph type="title"/>
          </p:nvPr>
        </p:nvSpPr>
        <p:spPr>
          <a:xfrm>
            <a:off x="1097280" y="286603"/>
            <a:ext cx="10058400" cy="1450757"/>
          </a:xfrm>
        </p:spPr>
        <p:txBody>
          <a:bodyPr vert="horz" lIns="91440" tIns="45720" rIns="91440" bIns="45720" rtlCol="0" anchor="b">
            <a:normAutofit/>
          </a:bodyPr>
          <a:lstStyle/>
          <a:p>
            <a:r>
              <a:rPr lang="en-US" sz="4800">
                <a:solidFill>
                  <a:schemeClr val="tx1">
                    <a:lumMod val="75000"/>
                    <a:lumOff val="25000"/>
                  </a:schemeClr>
                </a:solidFill>
              </a:rPr>
              <a:t>Bureaucracy</a:t>
            </a:r>
          </a:p>
        </p:txBody>
      </p:sp>
      <p:cxnSp>
        <p:nvCxnSpPr>
          <p:cNvPr id="52238"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2227" name="Rectangle 3"/>
          <p:cNvSpPr>
            <a:spLocks noGrp="1" noChangeArrowheads="1"/>
          </p:cNvSpPr>
          <p:nvPr>
            <p:ph sz="quarter" idx="13"/>
          </p:nvPr>
        </p:nvSpPr>
        <p:spPr>
          <a:xfrm>
            <a:off x="1097280" y="2108201"/>
            <a:ext cx="5575367" cy="3760891"/>
          </a:xfrm>
        </p:spPr>
        <p:txBody>
          <a:bodyPr vert="horz" lIns="0" tIns="45720" rIns="0" bIns="45720" rtlCol="0">
            <a:normAutofit lnSpcReduction="10000"/>
          </a:bodyPr>
          <a:lstStyle/>
          <a:p>
            <a:pPr>
              <a:lnSpc>
                <a:spcPct val="90000"/>
              </a:lnSpc>
              <a:buFont typeface="Calibri" panose="020F0502020204030204" pitchFamily="34" charset="0"/>
              <a:buNone/>
            </a:pPr>
            <a:r>
              <a:rPr lang="en-US" sz="1900" b="1" dirty="0">
                <a:latin typeface="Arial" panose="020B0604020202020204" pitchFamily="34" charset="0"/>
                <a:cs typeface="Arial" panose="020B0604020202020204" pitchFamily="34" charset="0"/>
              </a:rPr>
              <a:t>Max Weber, 1864–1920   </a:t>
            </a:r>
            <a:endParaRPr lang="en-US" sz="1900" b="1" dirty="0">
              <a:latin typeface="Arial" panose="020B0604020202020204" pitchFamily="34" charset="0"/>
              <a:cs typeface="Arial" panose="020B0604020202020204" pitchFamily="34" charset="0"/>
              <a:hlinkClick r:id="rId3"/>
            </a:endParaRPr>
          </a:p>
          <a:p>
            <a:pPr>
              <a:lnSpc>
                <a:spcPct val="90000"/>
              </a:lnSpc>
              <a:buFont typeface="Calibri" panose="020F0502020204030204" pitchFamily="34" charset="0"/>
              <a:buNone/>
            </a:pPr>
            <a:r>
              <a:rPr lang="en-US" sz="1900" dirty="0">
                <a:latin typeface="Arial" panose="020B0604020202020204" pitchFamily="34" charset="0"/>
                <a:cs typeface="Arial" panose="020B0604020202020204" pitchFamily="34" charset="0"/>
                <a:hlinkClick r:id="rId3"/>
              </a:rPr>
              <a:t>http://youtu.be/YBCAlZPF0D0</a:t>
            </a:r>
            <a:endParaRPr lang="en-US" sz="1900" dirty="0">
              <a:latin typeface="Arial" panose="020B0604020202020204" pitchFamily="34" charset="0"/>
              <a:cs typeface="Arial" panose="020B0604020202020204" pitchFamily="34" charset="0"/>
            </a:endParaRPr>
          </a:p>
          <a:p>
            <a:pPr>
              <a:lnSpc>
                <a:spcPct val="90000"/>
              </a:lnSpc>
            </a:pPr>
            <a:r>
              <a:rPr lang="en-US" sz="1900" dirty="0">
                <a:latin typeface="Arial" panose="020B0604020202020204" pitchFamily="34" charset="0"/>
                <a:cs typeface="Arial" panose="020B0604020202020204" pitchFamily="34" charset="0"/>
              </a:rPr>
              <a:t>Concept arose from his sociological studies of power and authority</a:t>
            </a:r>
          </a:p>
          <a:p>
            <a:pPr>
              <a:lnSpc>
                <a:spcPct val="90000"/>
              </a:lnSpc>
            </a:pPr>
            <a:r>
              <a:rPr lang="en-US" sz="1900" dirty="0">
                <a:latin typeface="Arial" panose="020B0604020202020204" pitchFamily="34" charset="0"/>
                <a:cs typeface="Arial" panose="020B0604020202020204" pitchFamily="34" charset="0"/>
              </a:rPr>
              <a:t>Belief in the superiority of an </a:t>
            </a:r>
            <a:r>
              <a:rPr lang="en-US" sz="1900" dirty="0" err="1">
                <a:latin typeface="Arial" panose="020B0604020202020204" pitchFamily="34" charset="0"/>
                <a:cs typeface="Arial" panose="020B0604020202020204" pitchFamily="34" charset="0"/>
              </a:rPr>
              <a:t>organisational</a:t>
            </a:r>
            <a:r>
              <a:rPr lang="en-US" sz="1900" dirty="0">
                <a:latin typeface="Arial" panose="020B0604020202020204" pitchFamily="34" charset="0"/>
                <a:cs typeface="Arial" panose="020B0604020202020204" pitchFamily="34" charset="0"/>
              </a:rPr>
              <a:t> structure which can survive changes in individual personnel</a:t>
            </a:r>
          </a:p>
          <a:p>
            <a:pPr>
              <a:lnSpc>
                <a:spcPct val="90000"/>
              </a:lnSpc>
            </a:pPr>
            <a:r>
              <a:rPr lang="en-US" sz="1900" dirty="0">
                <a:latin typeface="Arial" panose="020B0604020202020204" pitchFamily="34" charset="0"/>
                <a:cs typeface="Arial" panose="020B0604020202020204" pitchFamily="34" charset="0"/>
              </a:rPr>
              <a:t>That it is a means of introducing order and rationality into social life</a:t>
            </a:r>
          </a:p>
          <a:p>
            <a:pPr>
              <a:lnSpc>
                <a:spcPct val="90000"/>
              </a:lnSpc>
            </a:pPr>
            <a:r>
              <a:rPr lang="en-US" sz="1900" dirty="0">
                <a:latin typeface="Arial" panose="020B0604020202020204" pitchFamily="34" charset="0"/>
                <a:cs typeface="Arial" panose="020B0604020202020204" pitchFamily="34" charset="0"/>
              </a:rPr>
              <a:t>Emphasis on both expertise (the rule of experts) and discipline (the rule of officials)</a:t>
            </a:r>
          </a:p>
        </p:txBody>
      </p:sp>
      <p:pic>
        <p:nvPicPr>
          <p:cNvPr id="2" name="Picture 1">
            <a:extLst>
              <a:ext uri="{FF2B5EF4-FFF2-40B4-BE49-F238E27FC236}">
                <a16:creationId xmlns:a16="http://schemas.microsoft.com/office/drawing/2014/main" id="{634C08B8-69BA-48A7-8AFD-88CB0DF73804}"/>
              </a:ext>
            </a:extLst>
          </p:cNvPr>
          <p:cNvPicPr>
            <a:picLocks noChangeAspect="1"/>
          </p:cNvPicPr>
          <p:nvPr/>
        </p:nvPicPr>
        <p:blipFill rotWithShape="1">
          <a:blip r:embed="rId4"/>
          <a:srcRect l="11321" r="19416" b="2"/>
          <a:stretch/>
        </p:blipFill>
        <p:spPr>
          <a:xfrm>
            <a:off x="7534656" y="2108200"/>
            <a:ext cx="3621024" cy="3600613"/>
          </a:xfrm>
          <a:prstGeom prst="rect">
            <a:avLst/>
          </a:prstGeom>
          <a:noFill/>
        </p:spPr>
      </p:pic>
      <p:sp>
        <p:nvSpPr>
          <p:cNvPr id="52240" name="Rectangle 52239">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222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22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2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44A37DD3-1B84-4776-94E1-C0AAA5C0F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FBB93B-C123-A3B3-924E-BBAF4F163B7E}"/>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800">
                <a:solidFill>
                  <a:srgbClr val="FFFFFF"/>
                </a:solidFill>
              </a:rPr>
              <a:t>The Learning Organisation</a:t>
            </a:r>
          </a:p>
        </p:txBody>
      </p:sp>
      <p:pic>
        <p:nvPicPr>
          <p:cNvPr id="5" name="Content Placeholder 4">
            <a:extLst>
              <a:ext uri="{FF2B5EF4-FFF2-40B4-BE49-F238E27FC236}">
                <a16:creationId xmlns:a16="http://schemas.microsoft.com/office/drawing/2014/main" id="{3947BB38-7E38-A3EA-69CA-5EBAB4715DED}"/>
              </a:ext>
            </a:extLst>
          </p:cNvPr>
          <p:cNvPicPr>
            <a:picLocks noGrp="1" noChangeAspect="1"/>
          </p:cNvPicPr>
          <p:nvPr>
            <p:ph idx="1"/>
          </p:nvPr>
        </p:nvPicPr>
        <p:blipFill>
          <a:blip r:embed="rId3"/>
          <a:stretch>
            <a:fillRect/>
          </a:stretch>
        </p:blipFill>
        <p:spPr>
          <a:xfrm>
            <a:off x="2586463" y="666486"/>
            <a:ext cx="5218974" cy="3580153"/>
          </a:xfrm>
          <a:prstGeom prst="rect">
            <a:avLst/>
          </a:prstGeom>
        </p:spPr>
      </p:pic>
      <p:pic>
        <p:nvPicPr>
          <p:cNvPr id="6" name="Picture 5">
            <a:extLst>
              <a:ext uri="{FF2B5EF4-FFF2-40B4-BE49-F238E27FC236}">
                <a16:creationId xmlns:a16="http://schemas.microsoft.com/office/drawing/2014/main" id="{9596D4D6-15D6-75FB-B34F-FDCC3D33501D}"/>
              </a:ext>
            </a:extLst>
          </p:cNvPr>
          <p:cNvPicPr>
            <a:picLocks noChangeAspect="1"/>
          </p:cNvPicPr>
          <p:nvPr/>
        </p:nvPicPr>
        <p:blipFill>
          <a:blip r:embed="rId4"/>
          <a:stretch>
            <a:fillRect/>
          </a:stretch>
        </p:blipFill>
        <p:spPr>
          <a:xfrm>
            <a:off x="8441140" y="643467"/>
            <a:ext cx="2701512" cy="3626191"/>
          </a:xfrm>
          <a:prstGeom prst="rect">
            <a:avLst/>
          </a:prstGeom>
        </p:spPr>
      </p:pic>
      <p:cxnSp>
        <p:nvCxnSpPr>
          <p:cNvPr id="32" name="Straight Connector 31">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292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64D0852D-DDD0-BFE0-056F-000AAD143A53}"/>
              </a:ext>
            </a:extLst>
          </p:cNvPr>
          <p:cNvPicPr>
            <a:picLocks noChangeAspect="1"/>
          </p:cNvPicPr>
          <p:nvPr/>
        </p:nvPicPr>
        <p:blipFill rotWithShape="1">
          <a:blip r:embed="rId3"/>
          <a:srcRect t="15453" r="-1" b="15294"/>
          <a:stretch/>
        </p:blipFill>
        <p:spPr>
          <a:xfrm>
            <a:off x="20" y="10"/>
            <a:ext cx="4580077" cy="6857990"/>
          </a:xfrm>
          <a:prstGeom prst="rect">
            <a:avLst/>
          </a:prstGeom>
        </p:spPr>
      </p:pic>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664DD7-6E7B-5DCD-0FEE-EB70FCE5C2A9}"/>
              </a:ext>
            </a:extLst>
          </p:cNvPr>
          <p:cNvSpPr>
            <a:spLocks noGrp="1"/>
          </p:cNvSpPr>
          <p:nvPr>
            <p:ph idx="1"/>
          </p:nvPr>
        </p:nvSpPr>
        <p:spPr>
          <a:xfrm>
            <a:off x="5116783" y="2546224"/>
            <a:ext cx="6920541" cy="4107059"/>
          </a:xfrm>
        </p:spPr>
        <p:txBody>
          <a:bodyPr>
            <a:normAutofit fontScale="85000" lnSpcReduction="20000"/>
          </a:bodyPr>
          <a:lstStyle/>
          <a:p>
            <a:pPr>
              <a:lnSpc>
                <a:spcPct val="100000"/>
              </a:lnSpc>
              <a:spcBef>
                <a:spcPts val="2400"/>
              </a:spcBef>
              <a:spcAft>
                <a:spcPts val="24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The following characteristics appear in some form in the more popular conceptions. Learning organizations:</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Provide continuous learning opportunities.</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Use learning to reach their goals.</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Link individual performance with organizational performance.</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Foster inquiry and dialogue, making it safe for people to share openly and take risks.</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Embrace creative tension as a source of energy and renewal.</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Are continuously aware of and interact with their environment. (</a:t>
            </a:r>
            <a:r>
              <a:rPr lang="en-GB" dirty="0" err="1">
                <a:solidFill>
                  <a:srgbClr val="FFFFFF"/>
                </a:solidFill>
                <a:effectLst/>
                <a:latin typeface="Arial" panose="020B0604020202020204" pitchFamily="34" charset="0"/>
                <a:ea typeface="Times New Roman" panose="02020603050405020304" pitchFamily="18" charset="0"/>
                <a:cs typeface="Arial" panose="020B0604020202020204" pitchFamily="34" charset="0"/>
              </a:rPr>
              <a:t>Kerka</a:t>
            </a:r>
            <a:r>
              <a:rPr lang="en-GB"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 1995)</a:t>
            </a:r>
            <a:endParaRPr lang="en-GB" dirty="0">
              <a:solidFill>
                <a:srgbClr val="FFFFFF"/>
              </a:solidFill>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endParaRPr lang="en-GB" sz="1100" dirty="0">
              <a:solidFill>
                <a:srgbClr val="FFFFFF"/>
              </a:solidFill>
            </a:endParaRPr>
          </a:p>
        </p:txBody>
      </p:sp>
    </p:spTree>
    <p:extLst>
      <p:ext uri="{BB962C8B-B14F-4D97-AF65-F5344CB8AC3E}">
        <p14:creationId xmlns:p14="http://schemas.microsoft.com/office/powerpoint/2010/main" val="108276443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9E79BD-5056-FAB8-F321-C66EE35BC2C8}"/>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The Learning Organisation</a:t>
            </a:r>
          </a:p>
        </p:txBody>
      </p:sp>
      <p:pic>
        <p:nvPicPr>
          <p:cNvPr id="4" name="Picture 2" descr="Infographic of  hands trying to pull a sword out of the stone">
            <a:extLst>
              <a:ext uri="{FF2B5EF4-FFF2-40B4-BE49-F238E27FC236}">
                <a16:creationId xmlns:a16="http://schemas.microsoft.com/office/drawing/2014/main" id="{DAC3DA23-D086-72F7-CAFF-3167527930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497" r="2860"/>
          <a:stretch/>
        </p:blipFill>
        <p:spPr bwMode="auto">
          <a:xfrm>
            <a:off x="20" y="10"/>
            <a:ext cx="4580077"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C8B49-E610-00EA-42D5-E46D7CF4B2A2}"/>
              </a:ext>
            </a:extLst>
          </p:cNvPr>
          <p:cNvSpPr>
            <a:spLocks noGrp="1"/>
          </p:cNvSpPr>
          <p:nvPr>
            <p:ph idx="1"/>
          </p:nvPr>
        </p:nvSpPr>
        <p:spPr>
          <a:xfrm>
            <a:off x="5116784" y="2546224"/>
            <a:ext cx="5977938" cy="3342747"/>
          </a:xfrm>
        </p:spPr>
        <p:txBody>
          <a:bodyPr>
            <a:normAutofit/>
          </a:bodyPr>
          <a:lstStyle/>
          <a:p>
            <a:r>
              <a:rPr lang="en-GB" sz="1800" spc="-25">
                <a:solidFill>
                  <a:srgbClr val="FFFFFF"/>
                </a:solidFill>
                <a:effectLst/>
                <a:latin typeface="Segoe UI" panose="020B0502040204020203" pitchFamily="34" charset="0"/>
                <a:ea typeface="Times New Roman" panose="02020603050405020304" pitchFamily="18" charset="0"/>
                <a:cs typeface="Arial" panose="020B0604020202020204" pitchFamily="34" charset="0"/>
              </a:rPr>
              <a:t>Systems theory and the learning organization</a:t>
            </a:r>
            <a:endParaRPr lang="en-GB" sz="180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r>
              <a:rPr lang="en-GB" sz="1800" spc="-25">
                <a:solidFill>
                  <a:srgbClr val="FFFFFF"/>
                </a:solidFill>
                <a:effectLst/>
                <a:latin typeface="Segoe UI" panose="020B0502040204020203" pitchFamily="34" charset="0"/>
                <a:ea typeface="Times New Roman" panose="02020603050405020304" pitchFamily="18" charset="0"/>
                <a:cs typeface="Arial" panose="020B0604020202020204" pitchFamily="34" charset="0"/>
              </a:rPr>
              <a:t>Dialogue and the learning organization</a:t>
            </a:r>
            <a:endParaRPr lang="en-GB" sz="180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endParaRPr lang="en-GB" sz="1800">
              <a:solidFill>
                <a:srgbClr val="FFFFFF"/>
              </a:solidFill>
            </a:endParaRPr>
          </a:p>
        </p:txBody>
      </p:sp>
    </p:spTree>
    <p:extLst>
      <p:ext uri="{BB962C8B-B14F-4D97-AF65-F5344CB8AC3E}">
        <p14:creationId xmlns:p14="http://schemas.microsoft.com/office/powerpoint/2010/main" val="404196633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C8EFC73F-62AD-569C-BC5D-AD88D328D94D}"/>
              </a:ext>
            </a:extLst>
          </p:cNvPr>
          <p:cNvPicPr>
            <a:picLocks noChangeAspect="1"/>
          </p:cNvPicPr>
          <p:nvPr/>
        </p:nvPicPr>
        <p:blipFill>
          <a:blip r:embed="rId3"/>
          <a:stretch>
            <a:fillRect/>
          </a:stretch>
        </p:blipFill>
        <p:spPr>
          <a:xfrm>
            <a:off x="2446746" y="905933"/>
            <a:ext cx="7330512" cy="5039728"/>
          </a:xfrm>
          <a:prstGeom prst="rect">
            <a:avLst/>
          </a:prstGeom>
        </p:spPr>
      </p:pic>
    </p:spTree>
    <p:extLst>
      <p:ext uri="{BB962C8B-B14F-4D97-AF65-F5344CB8AC3E}">
        <p14:creationId xmlns:p14="http://schemas.microsoft.com/office/powerpoint/2010/main" val="1627888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6D6358"/>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BDE3AF-02DB-9550-CCAA-AACEB0165CB2}"/>
              </a:ext>
            </a:extLst>
          </p:cNvPr>
          <p:cNvSpPr>
            <a:spLocks noGrp="1"/>
          </p:cNvSpPr>
          <p:nvPr>
            <p:ph idx="1"/>
          </p:nvPr>
        </p:nvSpPr>
        <p:spPr>
          <a:xfrm>
            <a:off x="571752" y="2799654"/>
            <a:ext cx="3005462" cy="3189665"/>
          </a:xfrm>
        </p:spPr>
        <p:txBody>
          <a:bodyPr>
            <a:normAutofit/>
          </a:bodyPr>
          <a:lstStyle/>
          <a:p>
            <a:r>
              <a:rPr lang="en-GB" sz="1800" b="1" i="0">
                <a:solidFill>
                  <a:srgbClr val="FFFFFF"/>
                </a:solidFill>
                <a:effectLst/>
                <a:latin typeface="PT Serif" panose="020A0603040505020204" pitchFamily="18" charset="0"/>
              </a:rPr>
              <a:t>Inclusion:</a:t>
            </a:r>
          </a:p>
          <a:p>
            <a:r>
              <a:rPr lang="en-GB" sz="1800" b="1">
                <a:solidFill>
                  <a:srgbClr val="FFFFFF"/>
                </a:solidFill>
                <a:latin typeface="PT Serif" panose="020A0603040505020204" pitchFamily="18" charset="0"/>
              </a:rPr>
              <a:t>Equity:</a:t>
            </a:r>
            <a:endParaRPr lang="en-GB" sz="1800">
              <a:solidFill>
                <a:srgbClr val="FFFFFF"/>
              </a:solidFill>
            </a:endParaRPr>
          </a:p>
        </p:txBody>
      </p:sp>
      <p:pic>
        <p:nvPicPr>
          <p:cNvPr id="4" name="Picture 3">
            <a:extLst>
              <a:ext uri="{FF2B5EF4-FFF2-40B4-BE49-F238E27FC236}">
                <a16:creationId xmlns:a16="http://schemas.microsoft.com/office/drawing/2014/main" id="{715BD4EE-DEDC-C2BA-6B2A-AE7BDCAE9807}"/>
              </a:ext>
            </a:extLst>
          </p:cNvPr>
          <p:cNvPicPr>
            <a:picLocks noChangeAspect="1"/>
          </p:cNvPicPr>
          <p:nvPr/>
        </p:nvPicPr>
        <p:blipFill>
          <a:blip r:embed="rId3"/>
          <a:stretch>
            <a:fillRect/>
          </a:stretch>
        </p:blipFill>
        <p:spPr>
          <a:xfrm>
            <a:off x="5373054" y="640080"/>
            <a:ext cx="5536007" cy="5577840"/>
          </a:xfrm>
          <a:prstGeom prst="rect">
            <a:avLst/>
          </a:prstGeom>
        </p:spPr>
      </p:pic>
    </p:spTree>
    <p:extLst>
      <p:ext uri="{BB962C8B-B14F-4D97-AF65-F5344CB8AC3E}">
        <p14:creationId xmlns:p14="http://schemas.microsoft.com/office/powerpoint/2010/main" val="3369441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0DC46C1-C3BA-69D0-AB3E-EBE3EA405900}"/>
              </a:ext>
            </a:extLst>
          </p:cNvPr>
          <p:cNvPicPr>
            <a:picLocks noChangeAspect="1"/>
          </p:cNvPicPr>
          <p:nvPr/>
        </p:nvPicPr>
        <p:blipFill>
          <a:blip r:embed="rId3"/>
          <a:stretch>
            <a:fillRect/>
          </a:stretch>
        </p:blipFill>
        <p:spPr>
          <a:xfrm>
            <a:off x="1488398" y="905933"/>
            <a:ext cx="9247207" cy="5039728"/>
          </a:xfrm>
          <a:prstGeom prst="rect">
            <a:avLst/>
          </a:prstGeom>
        </p:spPr>
      </p:pic>
    </p:spTree>
    <p:extLst>
      <p:ext uri="{BB962C8B-B14F-4D97-AF65-F5344CB8AC3E}">
        <p14:creationId xmlns:p14="http://schemas.microsoft.com/office/powerpoint/2010/main" val="4175640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6D2F060-204D-8573-DB49-E5E7417F767F}"/>
              </a:ext>
            </a:extLst>
          </p:cNvPr>
          <p:cNvSpPr>
            <a:spLocks noGrp="1"/>
          </p:cNvSpPr>
          <p:nvPr>
            <p:ph type="title"/>
          </p:nvPr>
        </p:nvSpPr>
        <p:spPr>
          <a:xfrm>
            <a:off x="643467" y="516835"/>
            <a:ext cx="3448259" cy="1666501"/>
          </a:xfrm>
        </p:spPr>
        <p:txBody>
          <a:bodyPr>
            <a:normAutofit/>
          </a:bodyPr>
          <a:lstStyle/>
          <a:p>
            <a:r>
              <a:rPr lang="en-GB" sz="3100">
                <a:solidFill>
                  <a:srgbClr val="FFFFFF"/>
                </a:solidFill>
              </a:rPr>
              <a:t>Coaching and Mentoring – Developing Diversity</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0F64C6-BDC9-011C-8894-1970D7648BA1}"/>
              </a:ext>
            </a:extLst>
          </p:cNvPr>
          <p:cNvSpPr>
            <a:spLocks noGrp="1"/>
          </p:cNvSpPr>
          <p:nvPr>
            <p:ph idx="1"/>
          </p:nvPr>
        </p:nvSpPr>
        <p:spPr>
          <a:xfrm>
            <a:off x="643467" y="2546224"/>
            <a:ext cx="3448259" cy="3342747"/>
          </a:xfrm>
        </p:spPr>
        <p:txBody>
          <a:bodyPr>
            <a:normAutofit/>
          </a:bodyPr>
          <a:lstStyle/>
          <a:p>
            <a:r>
              <a:rPr lang="en-GB" sz="1800" b="0" i="1">
                <a:solidFill>
                  <a:srgbClr val="FFFFFF"/>
                </a:solidFill>
                <a:effectLst/>
                <a:latin typeface="Lora" pitchFamily="2" charset="0"/>
              </a:rPr>
              <a:t>Everyone needs a coach. It doesn’t matter whether you’re a basketball player, a tennis player, a gymnast or a bridge player. We all need people who will give us feedback. That’s how we improve.  Bill Gates</a:t>
            </a:r>
            <a:endParaRPr lang="en-GB" sz="1800">
              <a:solidFill>
                <a:srgbClr val="FFFFFF"/>
              </a:solidFill>
            </a:endParaRPr>
          </a:p>
        </p:txBody>
      </p:sp>
      <p:pic>
        <p:nvPicPr>
          <p:cNvPr id="4" name="Picture 3">
            <a:extLst>
              <a:ext uri="{FF2B5EF4-FFF2-40B4-BE49-F238E27FC236}">
                <a16:creationId xmlns:a16="http://schemas.microsoft.com/office/drawing/2014/main" id="{F39D828D-71DA-4D49-3DA3-CC9EF5463EBA}"/>
              </a:ext>
            </a:extLst>
          </p:cNvPr>
          <p:cNvPicPr>
            <a:picLocks noChangeAspect="1"/>
          </p:cNvPicPr>
          <p:nvPr/>
        </p:nvPicPr>
        <p:blipFill rotWithShape="1">
          <a:blip r:embed="rId3"/>
          <a:srcRect t="27982" r="-1" b="29938"/>
          <a:stretch/>
        </p:blipFill>
        <p:spPr>
          <a:xfrm>
            <a:off x="4654296" y="10"/>
            <a:ext cx="7537703" cy="6857990"/>
          </a:xfrm>
          <a:prstGeom prst="rect">
            <a:avLst/>
          </a:prstGeom>
        </p:spPr>
      </p:pic>
    </p:spTree>
    <p:extLst>
      <p:ext uri="{BB962C8B-B14F-4D97-AF65-F5344CB8AC3E}">
        <p14:creationId xmlns:p14="http://schemas.microsoft.com/office/powerpoint/2010/main" val="106803344"/>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7F0407A-F0C9-77C7-21BE-2F9A1725565A}"/>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Next Week</a:t>
            </a:r>
          </a:p>
        </p:txBody>
      </p:sp>
      <p:cxnSp>
        <p:nvCxnSpPr>
          <p:cNvPr id="13" name="Straight Connector 1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D7500E11-F082-3A03-D2D2-85E358DEDF77}"/>
              </a:ext>
            </a:extLst>
          </p:cNvPr>
          <p:cNvSpPr>
            <a:spLocks noGrp="1"/>
          </p:cNvSpPr>
          <p:nvPr>
            <p:ph idx="1"/>
          </p:nvPr>
        </p:nvSpPr>
        <p:spPr>
          <a:xfrm>
            <a:off x="643467" y="2546224"/>
            <a:ext cx="3448259" cy="3342747"/>
          </a:xfrm>
        </p:spPr>
        <p:txBody>
          <a:bodyPr>
            <a:normAutofit/>
          </a:bodyPr>
          <a:lstStyle/>
          <a:p>
            <a:r>
              <a:rPr lang="en-US" sz="1800" dirty="0">
                <a:solidFill>
                  <a:srgbClr val="FFFFFF"/>
                </a:solidFill>
              </a:rPr>
              <a:t>Diversity </a:t>
            </a:r>
          </a:p>
          <a:p>
            <a:r>
              <a:rPr lang="en-US" sz="1800" dirty="0">
                <a:solidFill>
                  <a:srgbClr val="FFFFFF"/>
                </a:solidFill>
              </a:rPr>
              <a:t>Coaching and Mentoring</a:t>
            </a:r>
          </a:p>
          <a:p>
            <a:r>
              <a:rPr lang="en-US" sz="1800">
                <a:solidFill>
                  <a:srgbClr val="FFFFFF"/>
                </a:solidFill>
              </a:rPr>
              <a:t>Data Collection</a:t>
            </a:r>
            <a:endParaRPr lang="en-US" sz="1800" dirty="0">
              <a:solidFill>
                <a:srgbClr val="FFFFFF"/>
              </a:solidFill>
            </a:endParaRPr>
          </a:p>
        </p:txBody>
      </p:sp>
      <p:pic>
        <p:nvPicPr>
          <p:cNvPr id="4" name="Content Placeholder 3">
            <a:extLst>
              <a:ext uri="{FF2B5EF4-FFF2-40B4-BE49-F238E27FC236}">
                <a16:creationId xmlns:a16="http://schemas.microsoft.com/office/drawing/2014/main" id="{5D420AAF-3F0F-010B-663D-C2DE19CC732C}"/>
              </a:ext>
            </a:extLst>
          </p:cNvPr>
          <p:cNvPicPr>
            <a:picLocks noChangeAspect="1"/>
          </p:cNvPicPr>
          <p:nvPr/>
        </p:nvPicPr>
        <p:blipFill rotWithShape="1">
          <a:blip r:embed="rId2"/>
          <a:srcRect t="20668" r="-1" b="37252"/>
          <a:stretch/>
        </p:blipFill>
        <p:spPr>
          <a:xfrm>
            <a:off x="4654296" y="10"/>
            <a:ext cx="7537703" cy="6857990"/>
          </a:xfrm>
          <a:prstGeom prst="rect">
            <a:avLst/>
          </a:prstGeom>
        </p:spPr>
      </p:pic>
    </p:spTree>
    <p:extLst>
      <p:ext uri="{BB962C8B-B14F-4D97-AF65-F5344CB8AC3E}">
        <p14:creationId xmlns:p14="http://schemas.microsoft.com/office/powerpoint/2010/main" val="396175723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7714</Words>
  <Application>Microsoft Office PowerPoint</Application>
  <PresentationFormat>Widescreen</PresentationFormat>
  <Paragraphs>403</Paragraphs>
  <Slides>19</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Arial</vt:lpstr>
      <vt:lpstr>Calibri</vt:lpstr>
      <vt:lpstr>Georgia</vt:lpstr>
      <vt:lpstr>Georgia Pro Cond Light</vt:lpstr>
      <vt:lpstr>Lora</vt:lpstr>
      <vt:lpstr>PT Serif</vt:lpstr>
      <vt:lpstr>Roboto</vt:lpstr>
      <vt:lpstr>Segoe UI</vt:lpstr>
      <vt:lpstr>Speak Pro</vt:lpstr>
      <vt:lpstr>Times New Roman</vt:lpstr>
      <vt:lpstr>RetrospectVTI</vt:lpstr>
      <vt:lpstr>PowerPoint Presentation</vt:lpstr>
      <vt:lpstr>Previously we have looked at…..</vt:lpstr>
      <vt:lpstr>Today’s session will focus on…….</vt:lpstr>
      <vt:lpstr>The Learning Environment</vt:lpstr>
      <vt:lpstr>Where did ‘management’ begin?</vt:lpstr>
      <vt:lpstr>Main approaches to organisation,  structure and management</vt:lpstr>
      <vt:lpstr>1: The Classical approach</vt:lpstr>
      <vt:lpstr>Principles of the classical approach</vt:lpstr>
      <vt:lpstr>Taylor’s principles to  guide management</vt:lpstr>
      <vt:lpstr>The fourteen principles of management created by Henri Fayol </vt:lpstr>
      <vt:lpstr>Bureaucracy</vt:lpstr>
      <vt:lpstr>The Learning Organisation</vt:lpstr>
      <vt:lpstr>PowerPoint Presentation</vt:lpstr>
      <vt:lpstr>The Learning Organisation</vt:lpstr>
      <vt:lpstr>PowerPoint Presentation</vt:lpstr>
      <vt:lpstr>PowerPoint Presentation</vt:lpstr>
      <vt:lpstr>PowerPoint Presentation</vt:lpstr>
      <vt:lpstr>Coaching and Mentoring – Developing Diversity</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5</cp:revision>
  <dcterms:created xsi:type="dcterms:W3CDTF">2021-12-13T12:42:04Z</dcterms:created>
  <dcterms:modified xsi:type="dcterms:W3CDTF">2022-11-22T16:54:03Z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