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9" d="100"/>
          <a:sy n="119" d="100"/>
        </p:scale>
        <p:origin x="102"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3E59BB-3AC8-46E4-BD2B-A7B6020FD718}" type="datetimeFigureOut">
              <a:rPr lang="en-GB" smtClean="0"/>
              <a:t>12/02/2018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909C99-011C-4EC7-A3BA-51B774BA7D5D}" type="slidenum">
              <a:rPr lang="en-GB" smtClean="0"/>
              <a:t>‹#›</a:t>
            </a:fld>
            <a:endParaRPr lang="en-GB"/>
          </a:p>
        </p:txBody>
      </p:sp>
    </p:spTree>
    <p:extLst>
      <p:ext uri="{BB962C8B-B14F-4D97-AF65-F5344CB8AC3E}">
        <p14:creationId xmlns:p14="http://schemas.microsoft.com/office/powerpoint/2010/main" val="2190271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solidFill>
                  <a:srgbClr val="000000"/>
                </a:solidFill>
              </a:rPr>
              <a:pPr/>
              <a:t>10</a:t>
            </a:fld>
            <a:endParaRPr lang="en-US">
              <a:solidFill>
                <a:srgbClr val="000000"/>
              </a:solidFill>
            </a:endParaRPr>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1852607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335FB7-A438-4715-ABCF-6280E8446B35}" type="slidenum">
              <a:rPr lang="en-US">
                <a:solidFill>
                  <a:srgbClr val="000000"/>
                </a:solidFill>
              </a:rPr>
              <a:pPr/>
              <a:t>12</a:t>
            </a:fld>
            <a:endParaRPr lang="en-US">
              <a:solidFill>
                <a:srgbClr val="000000"/>
              </a:solidFill>
            </a:endParaRP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774946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E00499-3246-49BB-926A-EC5E4811EC00}" type="slidenum">
              <a:rPr lang="en-US">
                <a:solidFill>
                  <a:srgbClr val="000000"/>
                </a:solidFill>
              </a:rPr>
              <a:pPr/>
              <a:t>13</a:t>
            </a:fld>
            <a:endParaRPr lang="en-US">
              <a:solidFill>
                <a:srgbClr val="000000"/>
              </a:solidFill>
            </a:endParaRPr>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5067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6C7DEB-D316-4CC6-836C-D85A8B6278CE}" type="slidenum">
              <a:rPr lang="en-US">
                <a:solidFill>
                  <a:srgbClr val="000000"/>
                </a:solidFill>
              </a:rPr>
              <a:pPr/>
              <a:t>14</a:t>
            </a:fld>
            <a:endParaRPr lang="en-US">
              <a:solidFill>
                <a:srgbClr val="000000"/>
              </a:solidFill>
            </a:endParaRPr>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94303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7C9460-8EDA-4654-973D-FE30FD6B3AB5}" type="slidenum">
              <a:rPr lang="en-US">
                <a:solidFill>
                  <a:srgbClr val="000000"/>
                </a:solidFill>
              </a:rPr>
              <a:pPr/>
              <a:t>15</a:t>
            </a:fld>
            <a:endParaRPr lang="en-US">
              <a:solidFill>
                <a:srgbClr val="000000"/>
              </a:solidFill>
            </a:endParaRPr>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920540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002BD8-27F3-438A-A9EC-7455C6C56E8A}" type="slidenum">
              <a:rPr lang="en-US">
                <a:solidFill>
                  <a:srgbClr val="000000"/>
                </a:solidFill>
              </a:rPr>
              <a:pPr/>
              <a:t>16</a:t>
            </a:fld>
            <a:endParaRPr lang="en-US">
              <a:solidFill>
                <a:srgbClr val="000000"/>
              </a:solidFill>
            </a:endParaRPr>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613934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068002-E78F-4351-A4BF-3F6BAE471E12}" type="slidenum">
              <a:rPr lang="en-US">
                <a:solidFill>
                  <a:srgbClr val="000000"/>
                </a:solidFill>
              </a:rPr>
              <a:pPr/>
              <a:t>17</a:t>
            </a:fld>
            <a:endParaRPr lang="en-US">
              <a:solidFill>
                <a:srgbClr val="000000"/>
              </a:solidFill>
            </a:endParaRPr>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257529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15D488-4744-4C4F-B146-74D32E075B71}" type="slidenum">
              <a:rPr lang="en-US">
                <a:solidFill>
                  <a:srgbClr val="000000"/>
                </a:solidFill>
              </a:rPr>
              <a:pPr/>
              <a:t>18</a:t>
            </a:fld>
            <a:endParaRPr lang="en-US">
              <a:solidFill>
                <a:srgbClr val="000000"/>
              </a:solidFill>
            </a:endParaRPr>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577910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3497F1-BBBE-4F99-B647-317F15DF8DFC}" type="slidenum">
              <a:rPr lang="en-US">
                <a:solidFill>
                  <a:srgbClr val="000000"/>
                </a:solidFill>
              </a:rPr>
              <a:pPr/>
              <a:t>19</a:t>
            </a:fld>
            <a:endParaRPr lang="en-US">
              <a:solidFill>
                <a:srgbClr val="000000"/>
              </a:solidFill>
            </a:endParaRPr>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49216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10" name="Rectangle 9"/>
          <p:cNvSpPr/>
          <p:nvPr/>
        </p:nvSpPr>
        <p:spPr>
          <a:xfrm>
            <a:off x="-12192" y="6053328"/>
            <a:ext cx="2999232"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11" name="Rectangle 10"/>
          <p:cNvSpPr/>
          <p:nvPr/>
        </p:nvSpPr>
        <p:spPr>
          <a:xfrm>
            <a:off x="3145536" y="6044184"/>
            <a:ext cx="90464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8" name="Title 7"/>
          <p:cNvSpPr>
            <a:spLocks noGrp="1"/>
          </p:cNvSpPr>
          <p:nvPr>
            <p:ph type="ctrTitle"/>
          </p:nvPr>
        </p:nvSpPr>
        <p:spPr>
          <a:xfrm>
            <a:off x="3149600" y="4038600"/>
            <a:ext cx="8636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3149600" y="6050037"/>
            <a:ext cx="89408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101600" y="6068699"/>
            <a:ext cx="2743200" cy="685800"/>
          </a:xfrm>
        </p:spPr>
        <p:txBody>
          <a:bodyPr>
            <a:noAutofit/>
          </a:bodyPr>
          <a:lstStyle>
            <a:lvl1pPr algn="ctr">
              <a:defRPr sz="2000">
                <a:solidFill>
                  <a:srgbClr val="FFFFFF"/>
                </a:solidFill>
              </a:defRPr>
            </a:lvl1pPr>
          </a:lstStyle>
          <a:p>
            <a:endParaRPr lang="en-US"/>
          </a:p>
        </p:txBody>
      </p:sp>
      <p:sp>
        <p:nvSpPr>
          <p:cNvPr id="17" name="Footer Placeholder 16"/>
          <p:cNvSpPr>
            <a:spLocks noGrp="1"/>
          </p:cNvSpPr>
          <p:nvPr>
            <p:ph type="ftr" sz="quarter" idx="11"/>
          </p:nvPr>
        </p:nvSpPr>
        <p:spPr>
          <a:xfrm>
            <a:off x="2780524" y="236539"/>
            <a:ext cx="7823200" cy="365125"/>
          </a:xfrm>
        </p:spPr>
        <p:txBody>
          <a:bodyPr/>
          <a:lstStyle>
            <a:lvl1pPr algn="r">
              <a:defRPr>
                <a:solidFill>
                  <a:schemeClr val="tx2"/>
                </a:solidFill>
              </a:defRPr>
            </a:lvl1pPr>
          </a:lstStyle>
          <a:p>
            <a:endParaRPr lang="en-US">
              <a:solidFill>
                <a:srgbClr val="EBDDC3"/>
              </a:solidFill>
            </a:endParaRPr>
          </a:p>
        </p:txBody>
      </p:sp>
      <p:sp>
        <p:nvSpPr>
          <p:cNvPr id="29" name="Slide Number Placeholder 28"/>
          <p:cNvSpPr>
            <a:spLocks noGrp="1"/>
          </p:cNvSpPr>
          <p:nvPr>
            <p:ph type="sldNum" sz="quarter" idx="12"/>
          </p:nvPr>
        </p:nvSpPr>
        <p:spPr>
          <a:xfrm>
            <a:off x="10668000" y="228600"/>
            <a:ext cx="1117600" cy="381000"/>
          </a:xfrm>
        </p:spPr>
        <p:txBody>
          <a:bodyPr/>
          <a:lstStyle>
            <a:lvl1pPr>
              <a:defRPr>
                <a:solidFill>
                  <a:schemeClr val="tx2"/>
                </a:solidFill>
              </a:defRPr>
            </a:lvl1pPr>
          </a:lstStyle>
          <a:p>
            <a:fld id="{373F19AA-BA0F-4653-88D9-023B5F93613D}" type="slidenum">
              <a:rPr lang="en-US" smtClean="0">
                <a:solidFill>
                  <a:srgbClr val="EBDDC3"/>
                </a:solidFill>
              </a:rPr>
              <a:pPr/>
              <a:t>‹#›</a:t>
            </a:fld>
            <a:endParaRPr lang="en-US">
              <a:solidFill>
                <a:srgbClr val="EBDDC3"/>
              </a:solidFill>
            </a:endParaRPr>
          </a:p>
        </p:txBody>
      </p:sp>
    </p:spTree>
    <p:extLst>
      <p:ext uri="{BB962C8B-B14F-4D97-AF65-F5344CB8AC3E}">
        <p14:creationId xmlns:p14="http://schemas.microsoft.com/office/powerpoint/2010/main" val="301527632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endParaRPr lang="en-US">
              <a:solidFill>
                <a:srgbClr val="775F55"/>
              </a:solidFill>
            </a:endParaRPr>
          </a:p>
        </p:txBody>
      </p:sp>
      <p:sp>
        <p:nvSpPr>
          <p:cNvPr id="5" name="Footer Placeholder 4"/>
          <p:cNvSpPr>
            <a:spLocks noGrp="1"/>
          </p:cNvSpPr>
          <p:nvPr>
            <p:ph type="ftr" sz="quarter" idx="11"/>
          </p:nvPr>
        </p:nvSpPr>
        <p:spPr/>
        <p:txBody>
          <a:bodyPr/>
          <a:lstStyle/>
          <a:p>
            <a:endParaRPr lang="en-US">
              <a:solidFill>
                <a:srgbClr val="775F55"/>
              </a:solidFill>
            </a:endParaRP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D9D4C23-58BA-452B-844C-E424B4644F57}" type="slidenum">
              <a:rPr lang="en-US" smtClean="0"/>
              <a:pPr/>
              <a:t>‹#›</a:t>
            </a:fld>
            <a:endParaRPr lang="en-US"/>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934909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828801" y="2743200"/>
            <a:ext cx="9497484"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12192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8" name="Rectangle 7"/>
          <p:cNvSpPr/>
          <p:nvPr/>
        </p:nvSpPr>
        <p:spPr>
          <a:xfrm>
            <a:off x="0" y="1600200"/>
            <a:ext cx="17272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9" name="Rectangle 8"/>
          <p:cNvSpPr/>
          <p:nvPr/>
        </p:nvSpPr>
        <p:spPr>
          <a:xfrm>
            <a:off x="1828800" y="1600200"/>
            <a:ext cx="103632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2" name="Title 1"/>
          <p:cNvSpPr>
            <a:spLocks noGrp="1"/>
          </p:cNvSpPr>
          <p:nvPr>
            <p:ph type="title"/>
          </p:nvPr>
        </p:nvSpPr>
        <p:spPr>
          <a:xfrm>
            <a:off x="1828800" y="1600200"/>
            <a:ext cx="1016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endParaRPr lang="en-US">
              <a:solidFill>
                <a:srgbClr val="775F55"/>
              </a:solidFill>
            </a:endParaRPr>
          </a:p>
        </p:txBody>
      </p:sp>
      <p:sp>
        <p:nvSpPr>
          <p:cNvPr id="13" name="Slide Number Placeholder 12"/>
          <p:cNvSpPr>
            <a:spLocks noGrp="1"/>
          </p:cNvSpPr>
          <p:nvPr>
            <p:ph type="sldNum" sz="quarter" idx="11"/>
          </p:nvPr>
        </p:nvSpPr>
        <p:spPr>
          <a:xfrm>
            <a:off x="0" y="1752600"/>
            <a:ext cx="1727200" cy="701676"/>
          </a:xfrm>
        </p:spPr>
        <p:txBody>
          <a:bodyPr>
            <a:noAutofit/>
          </a:bodyPr>
          <a:lstStyle>
            <a:lvl1pPr>
              <a:defRPr sz="2400">
                <a:solidFill>
                  <a:srgbClr val="FFFFFF"/>
                </a:solidFill>
              </a:defRPr>
            </a:lvl1pPr>
          </a:lstStyle>
          <a:p>
            <a:fld id="{F34F6E23-74C2-4A25-AB4A-2C893F028767}" type="slidenum">
              <a:rPr lang="en-US" smtClean="0"/>
              <a:pPr/>
              <a:t>‹#›</a:t>
            </a:fld>
            <a:endParaRPr lang="en-US"/>
          </a:p>
        </p:txBody>
      </p:sp>
      <p:sp>
        <p:nvSpPr>
          <p:cNvPr id="14" name="Footer Placeholder 13"/>
          <p:cNvSpPr>
            <a:spLocks noGrp="1"/>
          </p:cNvSpPr>
          <p:nvPr>
            <p:ph type="ftr" sz="quarter" idx="12"/>
          </p:nvPr>
        </p:nvSpPr>
        <p:spPr/>
        <p:txBody>
          <a:bodyPr/>
          <a:lstStyle/>
          <a:p>
            <a:endParaRPr lang="en-US">
              <a:solidFill>
                <a:srgbClr val="775F55"/>
              </a:solidFill>
            </a:endParaRPr>
          </a:p>
        </p:txBody>
      </p:sp>
    </p:spTree>
    <p:extLst>
      <p:ext uri="{BB962C8B-B14F-4D97-AF65-F5344CB8AC3E}">
        <p14:creationId xmlns:p14="http://schemas.microsoft.com/office/powerpoint/2010/main" val="328170991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812800" y="1589567"/>
            <a:ext cx="5181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6459868" y="1589567"/>
            <a:ext cx="5181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endParaRPr lang="en-US">
              <a:solidFill>
                <a:srgbClr val="775F55"/>
              </a:solidFill>
            </a:endParaRPr>
          </a:p>
        </p:txBody>
      </p:sp>
      <p:sp>
        <p:nvSpPr>
          <p:cNvPr id="10" name="Slide Number Placeholder 9"/>
          <p:cNvSpPr>
            <a:spLocks noGrp="1"/>
          </p:cNvSpPr>
          <p:nvPr>
            <p:ph type="sldNum" sz="quarter" idx="16"/>
          </p:nvPr>
        </p:nvSpPr>
        <p:spPr/>
        <p:txBody>
          <a:bodyPr rtlCol="0"/>
          <a:lstStyle/>
          <a:p>
            <a:fld id="{3AE9023B-8F99-4D84-97D5-B9DCF501163A}"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solidFill>
                <a:srgbClr val="775F55"/>
              </a:solidFill>
            </a:endParaRPr>
          </a:p>
        </p:txBody>
      </p:sp>
    </p:spTree>
    <p:extLst>
      <p:ext uri="{BB962C8B-B14F-4D97-AF65-F5344CB8AC3E}">
        <p14:creationId xmlns:p14="http://schemas.microsoft.com/office/powerpoint/2010/main" val="3547330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1200" y="273050"/>
            <a:ext cx="108712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812800" y="2438400"/>
            <a:ext cx="51816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6400800" y="2438400"/>
            <a:ext cx="51816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endParaRPr lang="en-US">
              <a:solidFill>
                <a:srgbClr val="775F55"/>
              </a:solidFill>
            </a:endParaRPr>
          </a:p>
        </p:txBody>
      </p:sp>
      <p:sp>
        <p:nvSpPr>
          <p:cNvPr id="12" name="Slide Number Placeholder 11"/>
          <p:cNvSpPr>
            <a:spLocks noGrp="1"/>
          </p:cNvSpPr>
          <p:nvPr>
            <p:ph type="sldNum" sz="quarter" idx="16"/>
          </p:nvPr>
        </p:nvSpPr>
        <p:spPr/>
        <p:txBody>
          <a:bodyPr rtlCol="0"/>
          <a:lstStyle/>
          <a:p>
            <a:fld id="{33171C12-690B-41CA-911C-0F11BCD98440}"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solidFill>
                <a:srgbClr val="775F55"/>
              </a:solidFill>
            </a:endParaRPr>
          </a:p>
        </p:txBody>
      </p:sp>
      <p:sp>
        <p:nvSpPr>
          <p:cNvPr id="16" name="Text Placeholder 15"/>
          <p:cNvSpPr>
            <a:spLocks noGrp="1"/>
          </p:cNvSpPr>
          <p:nvPr>
            <p:ph type="body" sz="quarter" idx="1"/>
          </p:nvPr>
        </p:nvSpPr>
        <p:spPr>
          <a:xfrm>
            <a:off x="812800" y="1752600"/>
            <a:ext cx="51816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6400800" y="1752600"/>
            <a:ext cx="51816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extLst>
      <p:ext uri="{BB962C8B-B14F-4D97-AF65-F5344CB8AC3E}">
        <p14:creationId xmlns:p14="http://schemas.microsoft.com/office/powerpoint/2010/main" val="2033525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US">
              <a:solidFill>
                <a:srgbClr val="775F55"/>
              </a:solidFill>
            </a:endParaRPr>
          </a:p>
        </p:txBody>
      </p:sp>
      <p:sp>
        <p:nvSpPr>
          <p:cNvPr id="4" name="Footer Placeholder 3"/>
          <p:cNvSpPr>
            <a:spLocks noGrp="1"/>
          </p:cNvSpPr>
          <p:nvPr>
            <p:ph type="ftr" sz="quarter" idx="11"/>
          </p:nvPr>
        </p:nvSpPr>
        <p:spPr/>
        <p:txBody>
          <a:bodyPr/>
          <a:lstStyle/>
          <a:p>
            <a:endParaRPr lang="en-US">
              <a:solidFill>
                <a:srgbClr val="775F55"/>
              </a:solidFill>
            </a:endParaRPr>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4B6E1583-9563-4666-8BC9-79727C3ACC59}" type="slidenum">
              <a:rPr lang="en-US" smtClean="0"/>
              <a:pPr/>
              <a:t>‹#›</a:t>
            </a:fld>
            <a:endParaRPr lang="en-US"/>
          </a:p>
        </p:txBody>
      </p:sp>
    </p:spTree>
    <p:extLst>
      <p:ext uri="{BB962C8B-B14F-4D97-AF65-F5344CB8AC3E}">
        <p14:creationId xmlns:p14="http://schemas.microsoft.com/office/powerpoint/2010/main" val="1044872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srgbClr val="775F55"/>
              </a:solidFill>
            </a:endParaRPr>
          </a:p>
        </p:txBody>
      </p:sp>
      <p:sp>
        <p:nvSpPr>
          <p:cNvPr id="3" name="Footer Placeholder 2"/>
          <p:cNvSpPr>
            <a:spLocks noGrp="1"/>
          </p:cNvSpPr>
          <p:nvPr>
            <p:ph type="ftr" sz="quarter" idx="11"/>
          </p:nvPr>
        </p:nvSpPr>
        <p:spPr/>
        <p:txBody>
          <a:bodyPr/>
          <a:lstStyle/>
          <a:p>
            <a:endParaRPr lang="en-US">
              <a:solidFill>
                <a:srgbClr val="775F55"/>
              </a:solidFill>
            </a:endParaRPr>
          </a:p>
        </p:txBody>
      </p:sp>
      <p:sp>
        <p:nvSpPr>
          <p:cNvPr id="4" name="Slide Number Placeholder 3"/>
          <p:cNvSpPr>
            <a:spLocks noGrp="1"/>
          </p:cNvSpPr>
          <p:nvPr>
            <p:ph type="sldNum" sz="quarter" idx="12"/>
          </p:nvPr>
        </p:nvSpPr>
        <p:spPr>
          <a:xfrm>
            <a:off x="0" y="6248400"/>
            <a:ext cx="711200" cy="381000"/>
          </a:xfrm>
        </p:spPr>
        <p:txBody>
          <a:bodyPr/>
          <a:lstStyle>
            <a:lvl1pPr>
              <a:defRPr>
                <a:solidFill>
                  <a:schemeClr val="tx2"/>
                </a:solidFill>
              </a:defRPr>
            </a:lvl1pPr>
          </a:lstStyle>
          <a:p>
            <a:fld id="{571D5827-8568-47E2-845B-44A2D5189A5E}" type="slidenum">
              <a:rPr lang="en-US" smtClean="0">
                <a:solidFill>
                  <a:srgbClr val="775F55"/>
                </a:solidFill>
              </a:rPr>
              <a:pPr/>
              <a:t>‹#›</a:t>
            </a:fld>
            <a:endParaRPr lang="en-US">
              <a:solidFill>
                <a:srgbClr val="775F55"/>
              </a:solidFill>
            </a:endParaRPr>
          </a:p>
        </p:txBody>
      </p:sp>
    </p:spTree>
    <p:extLst>
      <p:ext uri="{BB962C8B-B14F-4D97-AF65-F5344CB8AC3E}">
        <p14:creationId xmlns:p14="http://schemas.microsoft.com/office/powerpoint/2010/main" val="2454097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endParaRPr lang="en-US">
              <a:solidFill>
                <a:srgbClr val="775F55"/>
              </a:solidFill>
            </a:endParaRPr>
          </a:p>
        </p:txBody>
      </p:sp>
      <p:sp>
        <p:nvSpPr>
          <p:cNvPr id="6" name="Footer Placeholder 5"/>
          <p:cNvSpPr>
            <a:spLocks noGrp="1"/>
          </p:cNvSpPr>
          <p:nvPr>
            <p:ph type="ftr" sz="quarter" idx="11"/>
          </p:nvPr>
        </p:nvSpPr>
        <p:spPr/>
        <p:txBody>
          <a:bodyPr/>
          <a:lstStyle/>
          <a:p>
            <a:endParaRPr lang="en-US">
              <a:solidFill>
                <a:srgbClr val="775F55"/>
              </a:solidFill>
            </a:endParaRPr>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E9F4F080-92B3-42F0-A586-2609C046B8C2}" type="slidenum">
              <a:rPr lang="en-US" smtClean="0"/>
              <a:pPr/>
              <a:t>‹#›</a:t>
            </a:fld>
            <a:endParaRPr lang="en-US"/>
          </a:p>
        </p:txBody>
      </p:sp>
      <p:sp>
        <p:nvSpPr>
          <p:cNvPr id="3" name="Text Placeholder 2"/>
          <p:cNvSpPr>
            <a:spLocks noGrp="1"/>
          </p:cNvSpPr>
          <p:nvPr>
            <p:ph type="body" idx="2"/>
          </p:nvPr>
        </p:nvSpPr>
        <p:spPr>
          <a:xfrm>
            <a:off x="812800" y="1752600"/>
            <a:ext cx="21336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3149600" y="1752600"/>
            <a:ext cx="85344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2686188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2133600" y="5486400"/>
            <a:ext cx="97536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12192" y="4572000"/>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9" name="Rectangle 8"/>
          <p:cNvSpPr/>
          <p:nvPr/>
        </p:nvSpPr>
        <p:spPr>
          <a:xfrm>
            <a:off x="-12192" y="4663440"/>
            <a:ext cx="195072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10" name="Rectangle 9"/>
          <p:cNvSpPr/>
          <p:nvPr/>
        </p:nvSpPr>
        <p:spPr>
          <a:xfrm>
            <a:off x="2060448" y="4654296"/>
            <a:ext cx="10131552"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2" name="Title 1"/>
          <p:cNvSpPr>
            <a:spLocks noGrp="1"/>
          </p:cNvSpPr>
          <p:nvPr>
            <p:ph type="title"/>
          </p:nvPr>
        </p:nvSpPr>
        <p:spPr>
          <a:xfrm>
            <a:off x="2133600" y="4648200"/>
            <a:ext cx="97536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930400" y="0"/>
            <a:ext cx="134112"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12" name="Date Placeholder 11"/>
          <p:cNvSpPr>
            <a:spLocks noGrp="1"/>
          </p:cNvSpPr>
          <p:nvPr>
            <p:ph type="dt" sz="half" idx="10"/>
          </p:nvPr>
        </p:nvSpPr>
        <p:spPr>
          <a:xfrm>
            <a:off x="8331200" y="6248401"/>
            <a:ext cx="3556000" cy="365125"/>
          </a:xfrm>
        </p:spPr>
        <p:txBody>
          <a:bodyPr rtlCol="0"/>
          <a:lstStyle/>
          <a:p>
            <a:endParaRPr lang="en-US">
              <a:solidFill>
                <a:srgbClr val="775F55"/>
              </a:solidFill>
            </a:endParaRPr>
          </a:p>
        </p:txBody>
      </p:sp>
      <p:sp>
        <p:nvSpPr>
          <p:cNvPr id="13" name="Slide Number Placeholder 12"/>
          <p:cNvSpPr>
            <a:spLocks noGrp="1"/>
          </p:cNvSpPr>
          <p:nvPr>
            <p:ph type="sldNum" sz="quarter" idx="11"/>
          </p:nvPr>
        </p:nvSpPr>
        <p:spPr>
          <a:xfrm>
            <a:off x="0" y="4667249"/>
            <a:ext cx="1930400" cy="663578"/>
          </a:xfrm>
        </p:spPr>
        <p:txBody>
          <a:bodyPr rtlCol="0"/>
          <a:lstStyle>
            <a:lvl1pPr>
              <a:defRPr sz="2800"/>
            </a:lvl1pPr>
          </a:lstStyle>
          <a:p>
            <a:fld id="{0A244A7C-C5B1-49BE-B928-0FC209811DB2}" type="slidenum">
              <a:rPr lang="en-US" smtClean="0"/>
              <a:pPr/>
              <a:t>‹#›</a:t>
            </a:fld>
            <a:endParaRPr lang="en-US"/>
          </a:p>
        </p:txBody>
      </p:sp>
      <p:sp>
        <p:nvSpPr>
          <p:cNvPr id="14" name="Footer Placeholder 13"/>
          <p:cNvSpPr>
            <a:spLocks noGrp="1"/>
          </p:cNvSpPr>
          <p:nvPr>
            <p:ph type="ftr" sz="quarter" idx="12"/>
          </p:nvPr>
        </p:nvSpPr>
        <p:spPr>
          <a:xfrm>
            <a:off x="2133600" y="6248207"/>
            <a:ext cx="6096000" cy="365125"/>
          </a:xfrm>
        </p:spPr>
        <p:txBody>
          <a:bodyPr rtlCol="0"/>
          <a:lstStyle/>
          <a:p>
            <a:endParaRPr lang="en-US">
              <a:solidFill>
                <a:srgbClr val="775F55"/>
              </a:solidFill>
            </a:endParaRPr>
          </a:p>
        </p:txBody>
      </p:sp>
      <p:sp>
        <p:nvSpPr>
          <p:cNvPr id="3" name="Picture Placeholder 2"/>
          <p:cNvSpPr>
            <a:spLocks noGrp="1"/>
          </p:cNvSpPr>
          <p:nvPr>
            <p:ph type="pic" idx="1"/>
          </p:nvPr>
        </p:nvSpPr>
        <p:spPr>
          <a:xfrm>
            <a:off x="2080768" y="0"/>
            <a:ext cx="10111232"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extLst>
      <p:ext uri="{BB962C8B-B14F-4D97-AF65-F5344CB8AC3E}">
        <p14:creationId xmlns:p14="http://schemas.microsoft.com/office/powerpoint/2010/main" val="138670838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US">
              <a:solidFill>
                <a:srgbClr val="775F55"/>
              </a:solidFill>
            </a:endParaRPr>
          </a:p>
        </p:txBody>
      </p:sp>
      <p:sp>
        <p:nvSpPr>
          <p:cNvPr id="5" name="Footer Placeholder 4"/>
          <p:cNvSpPr>
            <a:spLocks noGrp="1"/>
          </p:cNvSpPr>
          <p:nvPr>
            <p:ph type="ftr" sz="quarter" idx="11"/>
          </p:nvPr>
        </p:nvSpPr>
        <p:spPr/>
        <p:txBody>
          <a:bodyPr/>
          <a:lstStyle/>
          <a:p>
            <a:endParaRPr lang="en-US">
              <a:solidFill>
                <a:srgbClr val="775F55"/>
              </a:solidFill>
            </a:endParaRPr>
          </a:p>
        </p:txBody>
      </p:sp>
      <p:sp>
        <p:nvSpPr>
          <p:cNvPr id="6" name="Slide Number Placeholder 5"/>
          <p:cNvSpPr>
            <a:spLocks noGrp="1"/>
          </p:cNvSpPr>
          <p:nvPr>
            <p:ph type="sldNum" sz="quarter" idx="12"/>
          </p:nvPr>
        </p:nvSpPr>
        <p:spPr/>
        <p:txBody>
          <a:bodyPr/>
          <a:lstStyle/>
          <a:p>
            <a:fld id="{4C4C914C-FA59-48DA-8C32-A5C3D01E7797}" type="slidenum">
              <a:rPr lang="en-US" smtClean="0"/>
              <a:pPr/>
              <a:t>‹#›</a:t>
            </a:fld>
            <a:endParaRPr lang="en-US"/>
          </a:p>
        </p:txBody>
      </p:sp>
    </p:spTree>
    <p:extLst>
      <p:ext uri="{BB962C8B-B14F-4D97-AF65-F5344CB8AC3E}">
        <p14:creationId xmlns:p14="http://schemas.microsoft.com/office/powerpoint/2010/main" val="2978630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37600" y="609601"/>
            <a:ext cx="27432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609600"/>
            <a:ext cx="74168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8737600" y="6248403"/>
            <a:ext cx="2946400" cy="365125"/>
          </a:xfrm>
        </p:spPr>
        <p:txBody>
          <a:bodyPr/>
          <a:lstStyle/>
          <a:p>
            <a:endParaRPr lang="en-US">
              <a:solidFill>
                <a:srgbClr val="775F55"/>
              </a:solidFill>
            </a:endParaRPr>
          </a:p>
        </p:txBody>
      </p:sp>
      <p:sp>
        <p:nvSpPr>
          <p:cNvPr id="5" name="Footer Placeholder 4"/>
          <p:cNvSpPr>
            <a:spLocks noGrp="1"/>
          </p:cNvSpPr>
          <p:nvPr>
            <p:ph type="ftr" sz="quarter" idx="11"/>
          </p:nvPr>
        </p:nvSpPr>
        <p:spPr>
          <a:xfrm>
            <a:off x="609602" y="6248208"/>
            <a:ext cx="7431311" cy="365125"/>
          </a:xfrm>
        </p:spPr>
        <p:txBody>
          <a:bodyPr/>
          <a:lstStyle/>
          <a:p>
            <a:endParaRPr lang="en-US">
              <a:solidFill>
                <a:srgbClr val="775F55"/>
              </a:solidFill>
            </a:endParaRPr>
          </a:p>
        </p:txBody>
      </p:sp>
      <p:sp>
        <p:nvSpPr>
          <p:cNvPr id="7" name="Rectangle 6"/>
          <p:cNvSpPr/>
          <p:nvPr/>
        </p:nvSpPr>
        <p:spPr bwMode="white">
          <a:xfrm>
            <a:off x="8128424" y="0"/>
            <a:ext cx="42672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sz="1800">
              <a:solidFill>
                <a:prstClr val="white"/>
              </a:solidFill>
            </a:endParaRPr>
          </a:p>
        </p:txBody>
      </p:sp>
      <p:sp>
        <p:nvSpPr>
          <p:cNvPr id="8" name="Rectangle 7"/>
          <p:cNvSpPr/>
          <p:nvPr/>
        </p:nvSpPr>
        <p:spPr>
          <a:xfrm>
            <a:off x="8189384" y="609600"/>
            <a:ext cx="3048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sz="1800">
              <a:solidFill>
                <a:prstClr val="white"/>
              </a:solidFill>
            </a:endParaRPr>
          </a:p>
        </p:txBody>
      </p:sp>
      <p:sp>
        <p:nvSpPr>
          <p:cNvPr id="9" name="Rectangle 8"/>
          <p:cNvSpPr/>
          <p:nvPr/>
        </p:nvSpPr>
        <p:spPr>
          <a:xfrm>
            <a:off x="8189384" y="0"/>
            <a:ext cx="3048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sz="1800">
              <a:solidFill>
                <a:prstClr val="white"/>
              </a:solidFill>
            </a:endParaRPr>
          </a:p>
        </p:txBody>
      </p:sp>
      <p:sp>
        <p:nvSpPr>
          <p:cNvPr id="6" name="Slide Number Placeholder 5"/>
          <p:cNvSpPr>
            <a:spLocks noGrp="1"/>
          </p:cNvSpPr>
          <p:nvPr>
            <p:ph type="sldNum" sz="quarter" idx="12"/>
          </p:nvPr>
        </p:nvSpPr>
        <p:spPr>
          <a:xfrm rot="5400000">
            <a:off x="8075084" y="103716"/>
            <a:ext cx="533400" cy="325968"/>
          </a:xfrm>
        </p:spPr>
        <p:txBody>
          <a:bodyPr/>
          <a:lstStyle/>
          <a:p>
            <a:fld id="{501BA0C0-8362-4D47-8C76-8C882C4FAA37}" type="slidenum">
              <a:rPr lang="en-US" smtClean="0"/>
              <a:pPr/>
              <a:t>‹#›</a:t>
            </a:fld>
            <a:endParaRPr lang="en-US"/>
          </a:p>
        </p:txBody>
      </p:sp>
    </p:spTree>
    <p:extLst>
      <p:ext uri="{BB962C8B-B14F-4D97-AF65-F5344CB8AC3E}">
        <p14:creationId xmlns:p14="http://schemas.microsoft.com/office/powerpoint/2010/main" val="1092317277"/>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09600" y="1600201"/>
            <a:ext cx="10972800" cy="4530725"/>
          </a:xfrm>
        </p:spPr>
        <p:txBody>
          <a:bodyPr/>
          <a:lstStyle/>
          <a:p>
            <a:endParaRPr lang="en-GB"/>
          </a:p>
        </p:txBody>
      </p:sp>
      <p:sp>
        <p:nvSpPr>
          <p:cNvPr id="4" name="Date Placeholder 3"/>
          <p:cNvSpPr>
            <a:spLocks noGrp="1"/>
          </p:cNvSpPr>
          <p:nvPr>
            <p:ph type="dt" sz="half" idx="10"/>
          </p:nvPr>
        </p:nvSpPr>
        <p:spPr>
          <a:xfrm>
            <a:off x="609600" y="6248400"/>
            <a:ext cx="2844800" cy="457200"/>
          </a:xfrm>
        </p:spPr>
        <p:txBody>
          <a:bodyPr/>
          <a:lstStyle>
            <a:lvl1pPr>
              <a:defRPr/>
            </a:lvl1pPr>
          </a:lstStyle>
          <a:p>
            <a:endParaRPr lang="en-US">
              <a:solidFill>
                <a:srgbClr val="775F55"/>
              </a:solidFill>
            </a:endParaRPr>
          </a:p>
        </p:txBody>
      </p:sp>
      <p:sp>
        <p:nvSpPr>
          <p:cNvPr id="5" name="Footer Placeholder 4"/>
          <p:cNvSpPr>
            <a:spLocks noGrp="1"/>
          </p:cNvSpPr>
          <p:nvPr>
            <p:ph type="ftr" sz="quarter" idx="11"/>
          </p:nvPr>
        </p:nvSpPr>
        <p:spPr>
          <a:xfrm>
            <a:off x="4165600" y="6248400"/>
            <a:ext cx="3860800" cy="457200"/>
          </a:xfrm>
        </p:spPr>
        <p:txBody>
          <a:bodyPr/>
          <a:lstStyle>
            <a:lvl1pPr>
              <a:defRPr/>
            </a:lvl1pPr>
          </a:lstStyle>
          <a:p>
            <a:endParaRPr lang="en-US">
              <a:solidFill>
                <a:srgbClr val="775F55"/>
              </a:solidFill>
            </a:endParaRPr>
          </a:p>
        </p:txBody>
      </p:sp>
      <p:sp>
        <p:nvSpPr>
          <p:cNvPr id="6" name="Slide Number Placeholder 5"/>
          <p:cNvSpPr>
            <a:spLocks noGrp="1"/>
          </p:cNvSpPr>
          <p:nvPr>
            <p:ph type="sldNum" sz="quarter" idx="12"/>
          </p:nvPr>
        </p:nvSpPr>
        <p:spPr>
          <a:xfrm>
            <a:off x="8737600" y="6248400"/>
            <a:ext cx="2844800" cy="457200"/>
          </a:xfrm>
        </p:spPr>
        <p:txBody>
          <a:bodyPr/>
          <a:lstStyle>
            <a:lvl1pPr>
              <a:defRPr/>
            </a:lvl1pPr>
          </a:lstStyle>
          <a:p>
            <a:fld id="{920F3105-54EB-438F-87CF-75B385AA205B}" type="slidenum">
              <a:rPr lang="en-US"/>
              <a:pPr/>
              <a:t>‹#›</a:t>
            </a:fld>
            <a:endParaRPr lang="en-US"/>
          </a:p>
        </p:txBody>
      </p:sp>
    </p:spTree>
    <p:extLst>
      <p:ext uri="{BB962C8B-B14F-4D97-AF65-F5344CB8AC3E}">
        <p14:creationId xmlns:p14="http://schemas.microsoft.com/office/powerpoint/2010/main" val="60076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812800" y="228600"/>
            <a:ext cx="108712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816864" y="1600200"/>
            <a:ext cx="108712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8128000" y="6248401"/>
            <a:ext cx="3556000" cy="365125"/>
          </a:xfrm>
          <a:prstGeom prst="rect">
            <a:avLst/>
          </a:prstGeom>
        </p:spPr>
        <p:txBody>
          <a:bodyPr vert="horz" anchor="ctr" anchorCtr="0"/>
          <a:lstStyle>
            <a:lvl1pPr algn="l" eaLnBrk="1" latinLnBrk="0" hangingPunct="1">
              <a:defRPr kumimoji="0" sz="1400">
                <a:solidFill>
                  <a:schemeClr val="tx2"/>
                </a:solidFill>
              </a:defRPr>
            </a:lvl1pPr>
          </a:lstStyle>
          <a:p>
            <a:pPr fontAlgn="base">
              <a:spcBef>
                <a:spcPct val="0"/>
              </a:spcBef>
              <a:spcAft>
                <a:spcPct val="0"/>
              </a:spcAft>
            </a:pPr>
            <a:endParaRPr lang="en-US">
              <a:solidFill>
                <a:srgbClr val="775F55"/>
              </a:solidFill>
              <a:latin typeface="Verdana" pitchFamily="34" charset="0"/>
            </a:endParaRPr>
          </a:p>
        </p:txBody>
      </p:sp>
      <p:sp>
        <p:nvSpPr>
          <p:cNvPr id="3" name="Footer Placeholder 2"/>
          <p:cNvSpPr>
            <a:spLocks noGrp="1"/>
          </p:cNvSpPr>
          <p:nvPr>
            <p:ph type="ftr" sz="quarter" idx="3"/>
          </p:nvPr>
        </p:nvSpPr>
        <p:spPr>
          <a:xfrm>
            <a:off x="812801" y="6248207"/>
            <a:ext cx="7228111" cy="365125"/>
          </a:xfrm>
          <a:prstGeom prst="rect">
            <a:avLst/>
          </a:prstGeom>
        </p:spPr>
        <p:txBody>
          <a:bodyPr vert="horz" anchor="ctr"/>
          <a:lstStyle>
            <a:lvl1pPr algn="r" eaLnBrk="1" latinLnBrk="0" hangingPunct="1">
              <a:defRPr kumimoji="0" sz="1400">
                <a:solidFill>
                  <a:schemeClr val="tx2"/>
                </a:solidFill>
              </a:defRPr>
            </a:lvl1pPr>
          </a:lstStyle>
          <a:p>
            <a:pPr fontAlgn="base">
              <a:spcBef>
                <a:spcPct val="0"/>
              </a:spcBef>
              <a:spcAft>
                <a:spcPct val="0"/>
              </a:spcAft>
            </a:pPr>
            <a:endParaRPr lang="en-US">
              <a:solidFill>
                <a:srgbClr val="775F55"/>
              </a:solidFill>
              <a:latin typeface="Verdana" pitchFamily="34" charset="0"/>
            </a:endParaRPr>
          </a:p>
        </p:txBody>
      </p:sp>
      <p:sp>
        <p:nvSpPr>
          <p:cNvPr id="7" name="Rectangle 6"/>
          <p:cNvSpPr/>
          <p:nvPr/>
        </p:nvSpPr>
        <p:spPr bwMode="white">
          <a:xfrm>
            <a:off x="0" y="1234440"/>
            <a:ext cx="12192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8" name="Rectangle 7"/>
          <p:cNvSpPr/>
          <p:nvPr/>
        </p:nvSpPr>
        <p:spPr>
          <a:xfrm>
            <a:off x="0" y="1280160"/>
            <a:ext cx="7112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9" name="Rectangle 8"/>
          <p:cNvSpPr/>
          <p:nvPr/>
        </p:nvSpPr>
        <p:spPr>
          <a:xfrm>
            <a:off x="787400" y="1280160"/>
            <a:ext cx="1140460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23" name="Slide Number Placeholder 22"/>
          <p:cNvSpPr>
            <a:spLocks noGrp="1"/>
          </p:cNvSpPr>
          <p:nvPr>
            <p:ph type="sldNum" sz="quarter" idx="4"/>
          </p:nvPr>
        </p:nvSpPr>
        <p:spPr>
          <a:xfrm>
            <a:off x="0" y="1272222"/>
            <a:ext cx="7112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fontAlgn="base">
              <a:spcBef>
                <a:spcPct val="0"/>
              </a:spcBef>
              <a:spcAft>
                <a:spcPct val="0"/>
              </a:spcAft>
            </a:pPr>
            <a:fld id="{CC98517A-69B6-4A1F-AC56-9DBD776B1419}" type="slidenum">
              <a:rPr lang="en-US" smtClean="0">
                <a:latin typeface="Verdana" pitchFamily="34" charset="0"/>
              </a:rPr>
              <a:pPr fontAlgn="base">
                <a:spcBef>
                  <a:spcPct val="0"/>
                </a:spcBef>
                <a:spcAft>
                  <a:spcPct val="0"/>
                </a:spcAft>
              </a:pPr>
              <a:t>‹#›</a:t>
            </a:fld>
            <a:endParaRPr lang="en-US">
              <a:latin typeface="Verdana" pitchFamily="34" charset="0"/>
            </a:endParaRPr>
          </a:p>
        </p:txBody>
      </p:sp>
    </p:spTree>
    <p:extLst>
      <p:ext uri="{BB962C8B-B14F-4D97-AF65-F5344CB8AC3E}">
        <p14:creationId xmlns:p14="http://schemas.microsoft.com/office/powerpoint/2010/main" val="18612069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a:bodyPr>
          <a:lstStyle/>
          <a:p>
            <a:r>
              <a:rPr lang="en-GB" dirty="0" smtClean="0"/>
              <a:t/>
            </a:r>
            <a:br>
              <a:rPr lang="en-GB" dirty="0" smtClean="0"/>
            </a:br>
            <a:r>
              <a:rPr lang="en-GB" dirty="0" smtClean="0"/>
              <a:t>Research methods</a:t>
            </a:r>
            <a:endParaRPr lang="en-US" dirty="0"/>
          </a:p>
        </p:txBody>
      </p:sp>
    </p:spTree>
    <p:extLst>
      <p:ext uri="{BB962C8B-B14F-4D97-AF65-F5344CB8AC3E}">
        <p14:creationId xmlns:p14="http://schemas.microsoft.com/office/powerpoint/2010/main" val="3096458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Autofit/>
          </a:bodyPr>
          <a:lstStyle/>
          <a:p>
            <a:r>
              <a:rPr lang="en-GB" dirty="0"/>
              <a:t>Student activity – questions</a:t>
            </a:r>
            <a:r>
              <a:rPr lang="en-GB" dirty="0" smtClean="0"/>
              <a:t>…</a:t>
            </a:r>
            <a:endParaRPr lang="en-US" dirty="0"/>
          </a:p>
        </p:txBody>
      </p:sp>
      <p:sp>
        <p:nvSpPr>
          <p:cNvPr id="3075" name="Rectangle 3"/>
          <p:cNvSpPr>
            <a:spLocks noGrp="1" noChangeArrowheads="1"/>
          </p:cNvSpPr>
          <p:nvPr>
            <p:ph type="body" idx="1"/>
          </p:nvPr>
        </p:nvSpPr>
        <p:spPr/>
        <p:txBody>
          <a:bodyPr>
            <a:normAutofit/>
          </a:bodyPr>
          <a:lstStyle/>
          <a:p>
            <a:pPr marL="476250" indent="-476250">
              <a:buFont typeface="Wingdings" pitchFamily="2" charset="2"/>
              <a:buAutoNum type="arabicPeriod"/>
            </a:pPr>
            <a:r>
              <a:rPr lang="en-GB" sz="3200" dirty="0"/>
              <a:t>What is research?</a:t>
            </a:r>
          </a:p>
          <a:p>
            <a:pPr marL="476250" indent="-476250">
              <a:buFont typeface="Wingdings" pitchFamily="2" charset="2"/>
              <a:buAutoNum type="arabicPeriod"/>
            </a:pPr>
            <a:r>
              <a:rPr lang="en-GB" sz="3200" dirty="0"/>
              <a:t>What is research methodology?</a:t>
            </a:r>
          </a:p>
          <a:p>
            <a:pPr marL="476250" indent="-476250">
              <a:buFont typeface="Wingdings" pitchFamily="2" charset="2"/>
              <a:buAutoNum type="arabicPeriod"/>
            </a:pPr>
            <a:r>
              <a:rPr lang="en-GB" sz="3200" dirty="0"/>
              <a:t>What </a:t>
            </a:r>
            <a:r>
              <a:rPr lang="en-GB" sz="3200" dirty="0"/>
              <a:t>is the difference between primary and secondary research?</a:t>
            </a:r>
          </a:p>
          <a:p>
            <a:pPr marL="476250" indent="-476250">
              <a:buFont typeface="Wingdings" pitchFamily="2" charset="2"/>
              <a:buAutoNum type="arabicPeriod"/>
            </a:pPr>
            <a:r>
              <a:rPr lang="en-GB" sz="3200" dirty="0"/>
              <a:t>What is the difference between quantitative and qualitative research</a:t>
            </a:r>
            <a:r>
              <a:rPr lang="en-GB" sz="3200" dirty="0"/>
              <a:t>?</a:t>
            </a:r>
            <a:endParaRPr lang="en-GB" sz="3200" dirty="0"/>
          </a:p>
        </p:txBody>
      </p:sp>
    </p:spTree>
    <p:extLst>
      <p:ext uri="{BB962C8B-B14F-4D97-AF65-F5344CB8AC3E}">
        <p14:creationId xmlns:p14="http://schemas.microsoft.com/office/powerpoint/2010/main" val="3179483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a:t>What is research?</a:t>
            </a:r>
            <a:endParaRPr lang="en-US" dirty="0"/>
          </a:p>
        </p:txBody>
      </p:sp>
      <p:sp>
        <p:nvSpPr>
          <p:cNvPr id="7171" name="Rectangle 3"/>
          <p:cNvSpPr>
            <a:spLocks noGrp="1" noChangeArrowheads="1"/>
          </p:cNvSpPr>
          <p:nvPr>
            <p:ph type="body" idx="1"/>
          </p:nvPr>
        </p:nvSpPr>
        <p:spPr/>
        <p:txBody>
          <a:bodyPr/>
          <a:lstStyle/>
          <a:p>
            <a:r>
              <a:rPr lang="en-GB" sz="2500" dirty="0"/>
              <a:t>People undertake research in order to find things out in a systematic way, thereby increasing their knowledge (</a:t>
            </a:r>
            <a:r>
              <a:rPr lang="en-GB" sz="2500" b="1" i="1" dirty="0" err="1"/>
              <a:t>Jankowicz</a:t>
            </a:r>
            <a:r>
              <a:rPr lang="en-GB" sz="2500" b="1" i="1"/>
              <a:t>, 1995</a:t>
            </a:r>
            <a:r>
              <a:rPr lang="en-GB" sz="2500"/>
              <a:t>). </a:t>
            </a:r>
          </a:p>
          <a:p>
            <a:endParaRPr lang="en-GB" sz="2500" b="1" i="1"/>
          </a:p>
          <a:p>
            <a:r>
              <a:rPr lang="en-GB" sz="2500" b="1" i="1"/>
              <a:t>Hussey and Hussey (1997, p. 1) </a:t>
            </a:r>
            <a:r>
              <a:rPr lang="en-GB" sz="2500"/>
              <a:t>define research as </a:t>
            </a:r>
            <a:r>
              <a:rPr lang="en-GB" sz="2500" i="1"/>
              <a:t>‘enquiry and investigation [that]…is systematic and methodical…[and] increases knowledge’</a:t>
            </a:r>
            <a:r>
              <a:rPr lang="en-GB" sz="2500"/>
              <a:t>. </a:t>
            </a:r>
            <a:endParaRPr lang="en-US" sz="2500"/>
          </a:p>
        </p:txBody>
      </p:sp>
    </p:spTree>
    <p:extLst>
      <p:ext uri="{BB962C8B-B14F-4D97-AF65-F5344CB8AC3E}">
        <p14:creationId xmlns:p14="http://schemas.microsoft.com/office/powerpoint/2010/main" val="2254165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Autofit/>
          </a:bodyPr>
          <a:lstStyle/>
          <a:p>
            <a:r>
              <a:rPr lang="en-GB" dirty="0"/>
              <a:t>What is research methodology</a:t>
            </a:r>
            <a:r>
              <a:rPr lang="en-GB" dirty="0" smtClean="0"/>
              <a:t>?</a:t>
            </a:r>
            <a:endParaRPr lang="en-US" dirty="0"/>
          </a:p>
        </p:txBody>
      </p:sp>
      <p:sp>
        <p:nvSpPr>
          <p:cNvPr id="8195" name="Rectangle 3"/>
          <p:cNvSpPr>
            <a:spLocks noGrp="1" noChangeArrowheads="1"/>
          </p:cNvSpPr>
          <p:nvPr>
            <p:ph type="body" idx="1"/>
          </p:nvPr>
        </p:nvSpPr>
        <p:spPr>
          <a:xfrm>
            <a:off x="2894013" y="1827213"/>
            <a:ext cx="7313612" cy="4697412"/>
          </a:xfrm>
        </p:spPr>
        <p:txBody>
          <a:bodyPr/>
          <a:lstStyle/>
          <a:p>
            <a:r>
              <a:rPr lang="en-GB" sz="2500"/>
              <a:t>Research</a:t>
            </a:r>
            <a:r>
              <a:rPr lang="en-GB" sz="2500" b="1"/>
              <a:t> methodology</a:t>
            </a:r>
            <a:r>
              <a:rPr lang="en-GB" sz="2500"/>
              <a:t> refers to the </a:t>
            </a:r>
            <a:r>
              <a:rPr lang="en-GB" sz="2500" i="1"/>
              <a:t>step-by-step research process</a:t>
            </a:r>
            <a:r>
              <a:rPr lang="en-GB" sz="2500"/>
              <a:t>; the selection of the most efficient ways to collect, analyse and present data whilst maintaining academic rigour. </a:t>
            </a:r>
          </a:p>
          <a:p>
            <a:pPr>
              <a:buFont typeface="Wingdings" pitchFamily="2" charset="2"/>
              <a:buNone/>
            </a:pPr>
            <a:r>
              <a:rPr lang="en-GB" sz="2500"/>
              <a:t> </a:t>
            </a:r>
            <a:endParaRPr lang="en-GB" sz="2500" i="1"/>
          </a:p>
          <a:p>
            <a:pPr>
              <a:buFont typeface="Wingdings" pitchFamily="2" charset="2"/>
              <a:buNone/>
            </a:pPr>
            <a:r>
              <a:rPr lang="en-GB" sz="2500" i="1"/>
              <a:t>  ‘an operational framework within which the facts are placed so that their meaning may be seen more clearly’</a:t>
            </a:r>
            <a:r>
              <a:rPr lang="en-GB" sz="2500"/>
              <a:t>. </a:t>
            </a:r>
            <a:endParaRPr lang="en-GB" sz="2500" b="1" i="1"/>
          </a:p>
          <a:p>
            <a:pPr>
              <a:buFont typeface="Wingdings" pitchFamily="2" charset="2"/>
              <a:buNone/>
            </a:pPr>
            <a:r>
              <a:rPr lang="en-GB" sz="2500" b="1" i="1"/>
              <a:t>   </a:t>
            </a:r>
            <a:r>
              <a:rPr lang="en-GB" sz="2000" b="1" i="1"/>
              <a:t>Leedy</a:t>
            </a:r>
            <a:r>
              <a:rPr lang="en-GB" sz="2000"/>
              <a:t> (</a:t>
            </a:r>
            <a:r>
              <a:rPr lang="en-GB" sz="2000" b="1" i="1"/>
              <a:t>1989</a:t>
            </a:r>
            <a:r>
              <a:rPr lang="en-GB" sz="2000"/>
              <a:t>, cited by Remenyi et al, 1998, p. 28)</a:t>
            </a:r>
            <a:endParaRPr lang="en-US" sz="2000"/>
          </a:p>
        </p:txBody>
      </p:sp>
    </p:spTree>
    <p:extLst>
      <p:ext uri="{BB962C8B-B14F-4D97-AF65-F5344CB8AC3E}">
        <p14:creationId xmlns:p14="http://schemas.microsoft.com/office/powerpoint/2010/main" val="3401646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351089" y="301625"/>
            <a:ext cx="7856537" cy="1143000"/>
          </a:xfrm>
        </p:spPr>
        <p:txBody>
          <a:bodyPr/>
          <a:lstStyle/>
          <a:p>
            <a:r>
              <a:rPr lang="en-GB"/>
              <a:t>So research has a purpose…</a:t>
            </a:r>
            <a:endParaRPr lang="en-US"/>
          </a:p>
        </p:txBody>
      </p:sp>
      <p:sp>
        <p:nvSpPr>
          <p:cNvPr id="12291" name="Rectangle 3"/>
          <p:cNvSpPr>
            <a:spLocks noGrp="1" noChangeArrowheads="1"/>
          </p:cNvSpPr>
          <p:nvPr>
            <p:ph type="body" idx="1"/>
          </p:nvPr>
        </p:nvSpPr>
        <p:spPr>
          <a:xfrm>
            <a:off x="1775521" y="1628776"/>
            <a:ext cx="8641655" cy="4824413"/>
          </a:xfrm>
        </p:spPr>
        <p:txBody>
          <a:bodyPr>
            <a:noAutofit/>
          </a:bodyPr>
          <a:lstStyle/>
          <a:p>
            <a:pPr marL="361950" indent="-361950">
              <a:lnSpc>
                <a:spcPct val="80000"/>
              </a:lnSpc>
              <a:buNone/>
            </a:pPr>
            <a:r>
              <a:rPr lang="en-GB" sz="2400" dirty="0"/>
              <a:t>There are three kinds of research purpose:</a:t>
            </a:r>
          </a:p>
          <a:p>
            <a:pPr marL="361950" indent="-361950">
              <a:lnSpc>
                <a:spcPct val="80000"/>
              </a:lnSpc>
            </a:pPr>
            <a:endParaRPr lang="en-GB" sz="800" i="1" dirty="0"/>
          </a:p>
          <a:p>
            <a:pPr marL="361950" indent="-361950">
              <a:lnSpc>
                <a:spcPct val="80000"/>
              </a:lnSpc>
              <a:buFont typeface="Wingdings" pitchFamily="2" charset="2"/>
              <a:buAutoNum type="arabicPeriod"/>
            </a:pPr>
            <a:r>
              <a:rPr lang="en-GB" sz="2400" i="1" dirty="0"/>
              <a:t>Exploratory </a:t>
            </a:r>
            <a:r>
              <a:rPr lang="en-GB" sz="2400" dirty="0"/>
              <a:t>research is often undertaken in order to collect preliminary data to help clarify or identify a problem, rather than for generating problem solutions.  The purpose is to make an initial assessment of the nature of a problem, so that more detailed research work can be planned appropriately. </a:t>
            </a:r>
            <a:endParaRPr lang="en-GB" sz="2400" i="1" dirty="0"/>
          </a:p>
          <a:p>
            <a:pPr marL="361950" indent="-361950">
              <a:lnSpc>
                <a:spcPct val="80000"/>
              </a:lnSpc>
              <a:buFont typeface="Wingdings" pitchFamily="2" charset="2"/>
              <a:buAutoNum type="arabicPeriod"/>
            </a:pPr>
            <a:r>
              <a:rPr lang="en-GB" sz="2400" i="1" dirty="0"/>
              <a:t>Descriptive </a:t>
            </a:r>
            <a:r>
              <a:rPr lang="en-GB" sz="2400" dirty="0"/>
              <a:t>research aims to provide the researcher with a better understanding of a particular issue or problem. For example, assessing the search behaviour of users of a particular website and the reasons behind the behaviour exhibited.</a:t>
            </a:r>
            <a:endParaRPr lang="en-GB" sz="2400" i="1" dirty="0"/>
          </a:p>
          <a:p>
            <a:pPr marL="361950" indent="-361950">
              <a:lnSpc>
                <a:spcPct val="80000"/>
              </a:lnSpc>
              <a:buFont typeface="Wingdings" pitchFamily="2" charset="2"/>
              <a:buAutoNum type="arabicPeriod"/>
            </a:pPr>
            <a:r>
              <a:rPr lang="en-GB" sz="2400" i="1" dirty="0"/>
              <a:t>Explanatory </a:t>
            </a:r>
            <a:r>
              <a:rPr lang="en-GB" sz="2400" dirty="0"/>
              <a:t>(causal or predictive) research seeks to establish cause and effect relationships.  The emphasis here is on studying a situation or problem in order to explain the relationships between variables. </a:t>
            </a:r>
            <a:endParaRPr lang="en-US" sz="2400" dirty="0"/>
          </a:p>
        </p:txBody>
      </p:sp>
    </p:spTree>
    <p:extLst>
      <p:ext uri="{BB962C8B-B14F-4D97-AF65-F5344CB8AC3E}">
        <p14:creationId xmlns:p14="http://schemas.microsoft.com/office/powerpoint/2010/main" val="4012173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423592" y="188640"/>
            <a:ext cx="7783512" cy="1143000"/>
          </a:xfrm>
        </p:spPr>
        <p:txBody>
          <a:bodyPr>
            <a:noAutofit/>
          </a:bodyPr>
          <a:lstStyle/>
          <a:p>
            <a:r>
              <a:rPr lang="en-GB" sz="3600" u="sng" dirty="0"/>
              <a:t>What is the difference between primary and secondary research?</a:t>
            </a:r>
            <a:endParaRPr lang="en-US" sz="3600" u="sng" dirty="0"/>
          </a:p>
        </p:txBody>
      </p:sp>
      <p:sp>
        <p:nvSpPr>
          <p:cNvPr id="13315" name="Rectangle 3"/>
          <p:cNvSpPr>
            <a:spLocks noGrp="1" noChangeArrowheads="1"/>
          </p:cNvSpPr>
          <p:nvPr>
            <p:ph type="body" idx="1"/>
          </p:nvPr>
        </p:nvSpPr>
        <p:spPr>
          <a:xfrm>
            <a:off x="1919536" y="1484784"/>
            <a:ext cx="8424936" cy="4968552"/>
          </a:xfrm>
        </p:spPr>
        <p:txBody>
          <a:bodyPr>
            <a:noAutofit/>
          </a:bodyPr>
          <a:lstStyle/>
          <a:p>
            <a:pPr>
              <a:lnSpc>
                <a:spcPct val="80000"/>
              </a:lnSpc>
            </a:pPr>
            <a:r>
              <a:rPr lang="en-GB" sz="3200" b="1" dirty="0"/>
              <a:t>Primary research</a:t>
            </a:r>
            <a:r>
              <a:rPr lang="en-GB" sz="3200" dirty="0"/>
              <a:t> (or field research) involves the collection of original (new) data </a:t>
            </a:r>
            <a:r>
              <a:rPr lang="en-GB" sz="3200" i="1" dirty="0"/>
              <a:t>by the researcher</a:t>
            </a:r>
            <a:r>
              <a:rPr lang="en-GB" sz="3200" dirty="0"/>
              <a:t> to address a specific problem. </a:t>
            </a:r>
          </a:p>
          <a:p>
            <a:pPr>
              <a:lnSpc>
                <a:spcPct val="80000"/>
              </a:lnSpc>
            </a:pPr>
            <a:endParaRPr lang="en-GB" sz="900" b="1" dirty="0"/>
          </a:p>
          <a:p>
            <a:pPr>
              <a:lnSpc>
                <a:spcPct val="80000"/>
              </a:lnSpc>
            </a:pPr>
            <a:r>
              <a:rPr lang="en-GB" sz="3200" b="1" dirty="0"/>
              <a:t>Secondary research</a:t>
            </a:r>
            <a:r>
              <a:rPr lang="en-GB" sz="3200" dirty="0"/>
              <a:t> (or desk research) is based on data that has been collected </a:t>
            </a:r>
            <a:r>
              <a:rPr lang="en-GB" sz="3200" i="1" dirty="0"/>
              <a:t>by somebody else</a:t>
            </a:r>
            <a:r>
              <a:rPr lang="en-GB" sz="3200" dirty="0"/>
              <a:t> for some other purpose (and for this reason, it may not precisely meet the needs of the secondary user).  However, it can help the researcher gain understanding of an issue, and formulate and generate ideas, which can later be refined by carrying out primary research. </a:t>
            </a:r>
            <a:endParaRPr lang="en-US" sz="3200" dirty="0"/>
          </a:p>
        </p:txBody>
      </p:sp>
    </p:spTree>
    <p:extLst>
      <p:ext uri="{BB962C8B-B14F-4D97-AF65-F5344CB8AC3E}">
        <p14:creationId xmlns:p14="http://schemas.microsoft.com/office/powerpoint/2010/main" val="94642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Student activity</a:t>
            </a:r>
            <a:endParaRPr lang="en-US"/>
          </a:p>
        </p:txBody>
      </p:sp>
      <p:sp>
        <p:nvSpPr>
          <p:cNvPr id="14339" name="Rectangle 3"/>
          <p:cNvSpPr>
            <a:spLocks noGrp="1" noChangeArrowheads="1"/>
          </p:cNvSpPr>
          <p:nvPr>
            <p:ph type="body" idx="1"/>
          </p:nvPr>
        </p:nvSpPr>
        <p:spPr/>
        <p:txBody>
          <a:bodyPr>
            <a:normAutofit/>
          </a:bodyPr>
          <a:lstStyle/>
          <a:p>
            <a:endParaRPr lang="en-GB" sz="3600" b="1" u="sng" dirty="0"/>
          </a:p>
          <a:p>
            <a:r>
              <a:rPr lang="en-GB" sz="3600" dirty="0"/>
              <a:t>How many ways can you think of to collect primary data? </a:t>
            </a:r>
            <a:endParaRPr lang="en-US" sz="3600" dirty="0"/>
          </a:p>
        </p:txBody>
      </p:sp>
    </p:spTree>
    <p:extLst>
      <p:ext uri="{BB962C8B-B14F-4D97-AF65-F5344CB8AC3E}">
        <p14:creationId xmlns:p14="http://schemas.microsoft.com/office/powerpoint/2010/main" val="3713428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919537" y="404664"/>
            <a:ext cx="8288089" cy="926976"/>
          </a:xfrm>
        </p:spPr>
        <p:txBody>
          <a:bodyPr>
            <a:noAutofit/>
          </a:bodyPr>
          <a:lstStyle/>
          <a:p>
            <a:r>
              <a:rPr lang="en-GB" sz="3200" b="1" dirty="0"/>
              <a:t>What is the difference between quantitative and qualitative research?</a:t>
            </a:r>
            <a:endParaRPr lang="en-US" sz="3200" b="1" dirty="0"/>
          </a:p>
        </p:txBody>
      </p:sp>
      <p:sp>
        <p:nvSpPr>
          <p:cNvPr id="15363" name="Rectangle 3"/>
          <p:cNvSpPr>
            <a:spLocks noGrp="1" noChangeArrowheads="1"/>
          </p:cNvSpPr>
          <p:nvPr>
            <p:ph type="body" idx="1"/>
          </p:nvPr>
        </p:nvSpPr>
        <p:spPr>
          <a:xfrm>
            <a:off x="1919537" y="2042670"/>
            <a:ext cx="8288089" cy="4823817"/>
          </a:xfrm>
        </p:spPr>
        <p:txBody>
          <a:bodyPr>
            <a:normAutofit/>
          </a:bodyPr>
          <a:lstStyle/>
          <a:p>
            <a:r>
              <a:rPr lang="en-GB" sz="3200" i="1" dirty="0"/>
              <a:t>Qualitative research</a:t>
            </a:r>
            <a:r>
              <a:rPr lang="en-GB" sz="3200" dirty="0"/>
              <a:t> involves the collection of (soft) data that are open to interpretation, for example, people’s opinions which cannot be generalised in numerical terms.</a:t>
            </a:r>
          </a:p>
          <a:p>
            <a:endParaRPr lang="en-GB" sz="3200" i="1" dirty="0"/>
          </a:p>
          <a:p>
            <a:r>
              <a:rPr lang="en-GB" sz="3200" i="1" dirty="0"/>
              <a:t>Quantitative research </a:t>
            </a:r>
            <a:r>
              <a:rPr lang="en-GB" sz="3200" dirty="0"/>
              <a:t>– research that produces statistics (hard data).  This usually involves surveys of large numbers of respondents.</a:t>
            </a:r>
            <a:endParaRPr lang="en-US" sz="3200" dirty="0"/>
          </a:p>
        </p:txBody>
      </p:sp>
    </p:spTree>
    <p:extLst>
      <p:ext uri="{BB962C8B-B14F-4D97-AF65-F5344CB8AC3E}">
        <p14:creationId xmlns:p14="http://schemas.microsoft.com/office/powerpoint/2010/main" val="3059146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b="1" dirty="0" smtClean="0"/>
              <a:t>Research methods</a:t>
            </a:r>
            <a:endParaRPr lang="en-US" b="1" dirty="0"/>
          </a:p>
        </p:txBody>
      </p:sp>
      <p:sp>
        <p:nvSpPr>
          <p:cNvPr id="33795" name="Rectangle 3"/>
          <p:cNvSpPr>
            <a:spLocks noGrp="1" noChangeArrowheads="1"/>
          </p:cNvSpPr>
          <p:nvPr>
            <p:ph type="body" idx="1"/>
          </p:nvPr>
        </p:nvSpPr>
        <p:spPr/>
        <p:txBody>
          <a:bodyPr/>
          <a:lstStyle/>
          <a:p>
            <a:r>
              <a:rPr lang="en-GB" dirty="0" smtClean="0"/>
              <a:t>Identify </a:t>
            </a:r>
            <a:r>
              <a:rPr lang="en-GB" dirty="0"/>
              <a:t>and </a:t>
            </a:r>
            <a:r>
              <a:rPr lang="en-GB" i="1" dirty="0"/>
              <a:t>justify</a:t>
            </a:r>
            <a:r>
              <a:rPr lang="en-GB" dirty="0"/>
              <a:t> the research methods that you will use to gather your data and/or evaluate your results. </a:t>
            </a:r>
          </a:p>
          <a:p>
            <a:endParaRPr lang="en-GB" dirty="0"/>
          </a:p>
          <a:p>
            <a:r>
              <a:rPr lang="en-GB" dirty="0"/>
              <a:t>Work your way through the ‘research onion’ </a:t>
            </a:r>
            <a:r>
              <a:rPr lang="en-GB" dirty="0" smtClean="0">
                <a:sym typeface="Wingdings" pitchFamily="2" charset="2"/>
              </a:rPr>
              <a:t></a:t>
            </a:r>
          </a:p>
          <a:p>
            <a:endParaRPr lang="en-GB" dirty="0" smtClean="0">
              <a:sym typeface="Wingdings" pitchFamily="2" charset="2"/>
            </a:endParaRPr>
          </a:p>
          <a:p>
            <a:r>
              <a:rPr lang="en-GB" dirty="0" smtClean="0">
                <a:sym typeface="Wingdings" pitchFamily="2" charset="2"/>
              </a:rPr>
              <a:t>Be concise.  </a:t>
            </a:r>
            <a:endParaRPr lang="en-GB" dirty="0"/>
          </a:p>
        </p:txBody>
      </p:sp>
    </p:spTree>
    <p:extLst>
      <p:ext uri="{BB962C8B-B14F-4D97-AF65-F5344CB8AC3E}">
        <p14:creationId xmlns:p14="http://schemas.microsoft.com/office/powerpoint/2010/main" val="1341489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1822450" y="5884863"/>
            <a:ext cx="8534400" cy="550862"/>
          </a:xfrm>
          <a:prstGeom prst="rect">
            <a:avLst/>
          </a:prstGeom>
          <a:noFill/>
          <a:ln w="9525">
            <a:noFill/>
            <a:miter lim="800000"/>
            <a:headEnd/>
            <a:tailEnd/>
          </a:ln>
          <a:effectLst/>
        </p:spPr>
        <p:txBody>
          <a:bodyPr>
            <a:spAutoFit/>
          </a:bodyPr>
          <a:lstStyle/>
          <a:p>
            <a:pPr eaLnBrk="0" fontAlgn="base" hangingPunct="0">
              <a:spcBef>
                <a:spcPct val="50000"/>
              </a:spcBef>
              <a:spcAft>
                <a:spcPct val="0"/>
              </a:spcAft>
            </a:pPr>
            <a:r>
              <a:rPr lang="en-GB" sz="1200">
                <a:solidFill>
                  <a:prstClr val="black"/>
                </a:solidFill>
                <a:latin typeface="Verdana" pitchFamily="34" charset="0"/>
              </a:rPr>
              <a:t>Figure 1  </a:t>
            </a:r>
            <a:r>
              <a:rPr lang="en-US">
                <a:solidFill>
                  <a:prstClr val="black"/>
                </a:solidFill>
                <a:latin typeface="Verdana" pitchFamily="34" charset="0"/>
              </a:rPr>
              <a:t>The research ‘onion’</a:t>
            </a:r>
          </a:p>
          <a:p>
            <a:pPr eaLnBrk="0" fontAlgn="base" hangingPunct="0">
              <a:spcBef>
                <a:spcPct val="50000"/>
              </a:spcBef>
              <a:spcAft>
                <a:spcPct val="0"/>
              </a:spcAft>
            </a:pPr>
            <a:r>
              <a:rPr lang="en-US" sz="800" i="1">
                <a:solidFill>
                  <a:prstClr val="black"/>
                </a:solidFill>
                <a:latin typeface="Verdana" pitchFamily="34" charset="0"/>
              </a:rPr>
              <a:t>Source</a:t>
            </a:r>
            <a:r>
              <a:rPr lang="en-US" sz="800">
                <a:solidFill>
                  <a:prstClr val="black"/>
                </a:solidFill>
                <a:latin typeface="Verdana" pitchFamily="34" charset="0"/>
              </a:rPr>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2271713" y="400051"/>
            <a:ext cx="7607300" cy="5535613"/>
          </a:xfrm>
          <a:prstGeom prst="rect">
            <a:avLst/>
          </a:prstGeom>
          <a:noFill/>
          <a:ln w="9525">
            <a:noFill/>
            <a:miter lim="800000"/>
            <a:headEnd/>
            <a:tailEnd/>
          </a:ln>
        </p:spPr>
      </p:pic>
    </p:spTree>
    <p:extLst>
      <p:ext uri="{BB962C8B-B14F-4D97-AF65-F5344CB8AC3E}">
        <p14:creationId xmlns:p14="http://schemas.microsoft.com/office/powerpoint/2010/main" val="1796566307"/>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b="1" dirty="0" smtClean="0"/>
              <a:t>Research methods:</a:t>
            </a:r>
            <a:endParaRPr lang="en-US" b="1" dirty="0"/>
          </a:p>
        </p:txBody>
      </p:sp>
      <p:sp>
        <p:nvSpPr>
          <p:cNvPr id="36867" name="Rectangle 3"/>
          <p:cNvSpPr>
            <a:spLocks noGrp="1" noChangeArrowheads="1"/>
          </p:cNvSpPr>
          <p:nvPr>
            <p:ph type="body" idx="1"/>
          </p:nvPr>
        </p:nvSpPr>
        <p:spPr>
          <a:xfrm>
            <a:off x="1881159" y="1412876"/>
            <a:ext cx="8536017" cy="5445125"/>
          </a:xfrm>
        </p:spPr>
        <p:txBody>
          <a:bodyPr/>
          <a:lstStyle/>
          <a:p>
            <a:pPr>
              <a:lnSpc>
                <a:spcPct val="80000"/>
              </a:lnSpc>
              <a:buFont typeface="Wingdings" pitchFamily="2" charset="2"/>
              <a:buNone/>
            </a:pPr>
            <a:r>
              <a:rPr lang="en-GB" sz="2400" dirty="0"/>
              <a:t>This </a:t>
            </a:r>
            <a:r>
              <a:rPr lang="en-GB" sz="2400" i="1" dirty="0"/>
              <a:t>may</a:t>
            </a:r>
            <a:r>
              <a:rPr lang="en-GB" sz="2400" dirty="0"/>
              <a:t> include:</a:t>
            </a:r>
          </a:p>
          <a:p>
            <a:pPr>
              <a:lnSpc>
                <a:spcPct val="80000"/>
              </a:lnSpc>
            </a:pPr>
            <a:endParaRPr lang="en-GB" sz="2400" dirty="0"/>
          </a:p>
          <a:p>
            <a:pPr>
              <a:lnSpc>
                <a:spcPct val="80000"/>
              </a:lnSpc>
            </a:pPr>
            <a:r>
              <a:rPr lang="en-GB" sz="2400" dirty="0"/>
              <a:t>Research philosophy and approach (positivism or phenomenology? Induction or deduction?)</a:t>
            </a:r>
          </a:p>
          <a:p>
            <a:pPr>
              <a:lnSpc>
                <a:spcPct val="80000"/>
              </a:lnSpc>
            </a:pPr>
            <a:endParaRPr lang="en-GB" sz="2400" dirty="0"/>
          </a:p>
          <a:p>
            <a:pPr>
              <a:lnSpc>
                <a:spcPct val="80000"/>
              </a:lnSpc>
            </a:pPr>
            <a:r>
              <a:rPr lang="en-GB" sz="2400" dirty="0"/>
              <a:t>Research strategy (action research, experiment, case study, survey, etc.)</a:t>
            </a:r>
          </a:p>
          <a:p>
            <a:pPr>
              <a:lnSpc>
                <a:spcPct val="80000"/>
              </a:lnSpc>
            </a:pPr>
            <a:endParaRPr lang="en-GB" sz="2400" dirty="0"/>
          </a:p>
          <a:p>
            <a:pPr>
              <a:lnSpc>
                <a:spcPct val="80000"/>
              </a:lnSpc>
            </a:pPr>
            <a:r>
              <a:rPr lang="en-GB" sz="2400" dirty="0"/>
              <a:t>The study population and sample (who are they, do you have access?)</a:t>
            </a:r>
          </a:p>
          <a:p>
            <a:pPr>
              <a:lnSpc>
                <a:spcPct val="80000"/>
              </a:lnSpc>
            </a:pPr>
            <a:endParaRPr lang="en-GB" sz="2400" dirty="0"/>
          </a:p>
          <a:p>
            <a:pPr>
              <a:lnSpc>
                <a:spcPct val="80000"/>
              </a:lnSpc>
            </a:pPr>
            <a:r>
              <a:rPr lang="en-GB" sz="2400" dirty="0"/>
              <a:t>Data collection methods for each objective (interview, questionnaire, observation, document review, etc.).</a:t>
            </a:r>
          </a:p>
          <a:p>
            <a:pPr>
              <a:lnSpc>
                <a:spcPct val="80000"/>
              </a:lnSpc>
            </a:pPr>
            <a:endParaRPr lang="en-GB" sz="2400" dirty="0"/>
          </a:p>
          <a:p>
            <a:pPr>
              <a:lnSpc>
                <a:spcPct val="80000"/>
              </a:lnSpc>
            </a:pPr>
            <a:r>
              <a:rPr lang="en-GB" sz="2400" dirty="0"/>
              <a:t>Reliability and validity</a:t>
            </a:r>
          </a:p>
          <a:p>
            <a:pPr>
              <a:lnSpc>
                <a:spcPct val="80000"/>
              </a:lnSpc>
            </a:pPr>
            <a:endParaRPr lang="en-US" sz="2400" dirty="0"/>
          </a:p>
        </p:txBody>
      </p:sp>
    </p:spTree>
    <p:extLst>
      <p:ext uri="{BB962C8B-B14F-4D97-AF65-F5344CB8AC3E}">
        <p14:creationId xmlns:p14="http://schemas.microsoft.com/office/powerpoint/2010/main" val="1619276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Autofit/>
          </a:bodyPr>
          <a:lstStyle/>
          <a:p>
            <a:r>
              <a:rPr lang="en-GB" dirty="0" smtClean="0"/>
              <a:t>Two main research </a:t>
            </a:r>
            <a:r>
              <a:rPr lang="en-GB" dirty="0"/>
              <a:t>philosophies </a:t>
            </a:r>
            <a:r>
              <a:rPr lang="en-GB" sz="2800" dirty="0"/>
              <a:t>(</a:t>
            </a:r>
            <a:r>
              <a:rPr lang="en-GB" sz="2800" dirty="0"/>
              <a:t>or paradigms, epistemology)</a:t>
            </a:r>
            <a:endParaRPr lang="en-US" sz="2800" dirty="0"/>
          </a:p>
        </p:txBody>
      </p:sp>
      <p:sp>
        <p:nvSpPr>
          <p:cNvPr id="7171" name="Rectangle 3"/>
          <p:cNvSpPr>
            <a:spLocks noGrp="1" noChangeArrowheads="1"/>
          </p:cNvSpPr>
          <p:nvPr>
            <p:ph type="body" idx="1"/>
          </p:nvPr>
        </p:nvSpPr>
        <p:spPr>
          <a:xfrm>
            <a:off x="1881158" y="1484784"/>
            <a:ext cx="8408890" cy="4495800"/>
          </a:xfrm>
        </p:spPr>
        <p:txBody>
          <a:bodyPr>
            <a:noAutofit/>
          </a:bodyPr>
          <a:lstStyle/>
          <a:p>
            <a:r>
              <a:rPr lang="en-GB" sz="2400" dirty="0"/>
              <a:t>Epistemology, your research philosophy, </a:t>
            </a:r>
            <a:r>
              <a:rPr lang="en-US" sz="2400" dirty="0"/>
              <a:t>asks </a:t>
            </a:r>
            <a:r>
              <a:rPr lang="en-US" sz="2400" dirty="0"/>
              <a:t>the question ‘</a:t>
            </a:r>
            <a:r>
              <a:rPr lang="en-US" sz="2400" i="1" dirty="0"/>
              <a:t>how do we know what we know</a:t>
            </a:r>
            <a:r>
              <a:rPr lang="en-US" sz="2400" i="1" dirty="0"/>
              <a:t>?</a:t>
            </a:r>
            <a:endParaRPr lang="en-GB" sz="2400" dirty="0"/>
          </a:p>
          <a:p>
            <a:pPr marL="822960" lvl="1" indent="-457200">
              <a:buFont typeface="+mj-lt"/>
              <a:buAutoNum type="arabicPeriod"/>
            </a:pPr>
            <a:r>
              <a:rPr lang="en-GB" sz="2400" u="sng" dirty="0"/>
              <a:t>Positivism</a:t>
            </a:r>
            <a:r>
              <a:rPr lang="en-GB" sz="2400" dirty="0"/>
              <a:t> </a:t>
            </a:r>
            <a:r>
              <a:rPr lang="en-US" sz="2400" dirty="0"/>
              <a:t>contends there are single true answers to questions, which can be found by carefully applying scientific procedures, such as experiments (to </a:t>
            </a:r>
            <a:r>
              <a:rPr lang="en-US" sz="2400" i="1" dirty="0"/>
              <a:t>test</a:t>
            </a:r>
            <a:r>
              <a:rPr lang="en-US" sz="2400" dirty="0"/>
              <a:t> theory and </a:t>
            </a:r>
            <a:r>
              <a:rPr lang="en-US" sz="2400" i="1" dirty="0"/>
              <a:t>measure</a:t>
            </a:r>
            <a:r>
              <a:rPr lang="en-US" sz="2400" dirty="0"/>
              <a:t> results). </a:t>
            </a:r>
          </a:p>
          <a:p>
            <a:pPr marL="822960" lvl="1" indent="-457200">
              <a:lnSpc>
                <a:spcPct val="90000"/>
              </a:lnSpc>
              <a:buFont typeface="+mj-lt"/>
              <a:buAutoNum type="arabicPeriod"/>
            </a:pPr>
            <a:r>
              <a:rPr lang="en-GB" sz="2400" u="sng" dirty="0"/>
              <a:t>Phenomenology</a:t>
            </a:r>
            <a:r>
              <a:rPr lang="en-GB" sz="2400" dirty="0"/>
              <a:t> ‘</a:t>
            </a:r>
            <a:r>
              <a:rPr lang="en-GB" sz="2400" i="1" dirty="0"/>
              <a:t>is concerned with understanding human behaviour and…focuses on the meaning, rather than measurement of social phenomena.’</a:t>
            </a:r>
            <a:r>
              <a:rPr lang="en-GB" sz="2400" dirty="0"/>
              <a:t> (Collis and Hussey, 2003, p. 53). Reality is socially constructed, based on participants’ perceptions, and needs to be ‘understood’ rather than trying to generate ‘facts’ (Saunders et al, 2007). To </a:t>
            </a:r>
            <a:r>
              <a:rPr lang="en-US" sz="2400" i="1" dirty="0"/>
              <a:t>build</a:t>
            </a:r>
            <a:r>
              <a:rPr lang="en-US" sz="2400" dirty="0"/>
              <a:t> knowledge from event(s) and/or object(s), based upon the world as participants see it. </a:t>
            </a:r>
          </a:p>
          <a:p>
            <a:pPr lvl="1"/>
            <a:endParaRPr lang="en-US" sz="2400" dirty="0"/>
          </a:p>
        </p:txBody>
      </p:sp>
    </p:spTree>
    <p:extLst>
      <p:ext uri="{BB962C8B-B14F-4D97-AF65-F5344CB8AC3E}">
        <p14:creationId xmlns:p14="http://schemas.microsoft.com/office/powerpoint/2010/main" val="3821220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z="3400" dirty="0"/>
              <a:t>Features of the main research paradigms </a:t>
            </a:r>
            <a:r>
              <a:rPr lang="en-GB" sz="3400" dirty="0"/>
              <a:t/>
            </a:r>
            <a:br>
              <a:rPr lang="en-GB" sz="3400" dirty="0"/>
            </a:br>
            <a:r>
              <a:rPr lang="en-GB" sz="2400" dirty="0"/>
              <a:t>(</a:t>
            </a:r>
            <a:r>
              <a:rPr lang="en-GB" sz="2400" dirty="0"/>
              <a:t>Collis and Hussey, 2003, p.55)</a:t>
            </a:r>
            <a:endParaRPr lang="en-US" sz="2400" dirty="0"/>
          </a:p>
        </p:txBody>
      </p:sp>
      <p:graphicFrame>
        <p:nvGraphicFramePr>
          <p:cNvPr id="15390" name="Group 30"/>
          <p:cNvGraphicFramePr>
            <a:graphicFrameLocks noGrp="1"/>
          </p:cNvGraphicFramePr>
          <p:nvPr>
            <p:ph type="tbl" idx="1"/>
          </p:nvPr>
        </p:nvGraphicFramePr>
        <p:xfrm>
          <a:off x="1981200" y="1600200"/>
          <a:ext cx="8229600" cy="4782312"/>
        </p:xfrm>
        <a:graphic>
          <a:graphicData uri="http://schemas.openxmlformats.org/drawingml/2006/table">
            <a:tbl>
              <a:tblPr/>
              <a:tblGrid>
                <a:gridCol w="4114800"/>
                <a:gridCol w="4114800"/>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Positivistic</a:t>
                      </a:r>
                      <a:endParaRPr kumimoji="0" lang="en-US" sz="2800" b="0" i="0" u="none" strike="noStrike" cap="none" normalizeH="0" baseline="0" dirty="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Phenomenological</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Generalises from sample to population</a:t>
                      </a:r>
                      <a:endParaRPr kumimoji="0" lang="en-US" sz="22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Generates/builds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Generalises from one setting to another</a:t>
                      </a:r>
                      <a:endParaRPr kumimoji="0" lang="en-US" sz="22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322910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Research approaches</a:t>
            </a:r>
            <a:endParaRPr lang="en-US"/>
          </a:p>
        </p:txBody>
      </p:sp>
      <p:sp>
        <p:nvSpPr>
          <p:cNvPr id="17411" name="Rectangle 3"/>
          <p:cNvSpPr>
            <a:spLocks noGrp="1" noChangeArrowheads="1"/>
          </p:cNvSpPr>
          <p:nvPr>
            <p:ph type="body" idx="1"/>
          </p:nvPr>
        </p:nvSpPr>
        <p:spPr/>
        <p:txBody>
          <a:bodyPr/>
          <a:lstStyle/>
          <a:p>
            <a:r>
              <a:rPr lang="en-GB" dirty="0"/>
              <a:t>Two major types:</a:t>
            </a:r>
          </a:p>
          <a:p>
            <a:pPr lvl="1"/>
            <a:r>
              <a:rPr lang="en-GB" dirty="0"/>
              <a:t>deductive research (linked to positivism)</a:t>
            </a:r>
          </a:p>
          <a:p>
            <a:pPr lvl="1"/>
            <a:r>
              <a:rPr lang="en-GB" dirty="0"/>
              <a:t>Inductive research (linked to phenomenology</a:t>
            </a:r>
            <a:r>
              <a:rPr lang="en-GB" dirty="0" smtClean="0"/>
              <a:t>)</a:t>
            </a:r>
          </a:p>
          <a:p>
            <a:pPr marL="365760" lvl="1" indent="0">
              <a:buNone/>
            </a:pPr>
            <a:endParaRPr lang="en-GB" dirty="0"/>
          </a:p>
          <a:p>
            <a:r>
              <a:rPr lang="en-GB" dirty="0"/>
              <a:t>Relates to the extent to which you are clear about the ‘theory’ at the beginning of your research</a:t>
            </a:r>
            <a:endParaRPr lang="en-US" dirty="0"/>
          </a:p>
        </p:txBody>
      </p:sp>
    </p:spTree>
    <p:extLst>
      <p:ext uri="{BB962C8B-B14F-4D97-AF65-F5344CB8AC3E}">
        <p14:creationId xmlns:p14="http://schemas.microsoft.com/office/powerpoint/2010/main" val="2877068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The deductive approach</a:t>
            </a:r>
            <a:endParaRPr lang="en-US"/>
          </a:p>
        </p:txBody>
      </p:sp>
      <p:sp>
        <p:nvSpPr>
          <p:cNvPr id="18435" name="Rectangle 3"/>
          <p:cNvSpPr>
            <a:spLocks noGrp="1" noChangeArrowheads="1"/>
          </p:cNvSpPr>
          <p:nvPr>
            <p:ph type="body" idx="1"/>
          </p:nvPr>
        </p:nvSpPr>
        <p:spPr/>
        <p:txBody>
          <a:bodyPr/>
          <a:lstStyle/>
          <a:p>
            <a:r>
              <a:rPr lang="en-GB" dirty="0"/>
              <a:t>The deductive approach aims to </a:t>
            </a:r>
            <a:r>
              <a:rPr lang="en-GB" i="1" dirty="0"/>
              <a:t>test</a:t>
            </a:r>
            <a:r>
              <a:rPr lang="en-GB" dirty="0"/>
              <a:t> </a:t>
            </a:r>
            <a:r>
              <a:rPr lang="en-GB" dirty="0" smtClean="0"/>
              <a:t>theory</a:t>
            </a:r>
          </a:p>
          <a:p>
            <a:pPr marL="0" indent="0">
              <a:buNone/>
            </a:pPr>
            <a:endParaRPr lang="en-GB" dirty="0"/>
          </a:p>
          <a:p>
            <a:r>
              <a:rPr lang="en-GB" dirty="0"/>
              <a:t>This involves developing a theory and hypothesis, and designing a research strategy to test that </a:t>
            </a:r>
            <a:r>
              <a:rPr lang="en-GB" dirty="0" smtClean="0"/>
              <a:t>hypothesis</a:t>
            </a:r>
          </a:p>
          <a:p>
            <a:pPr marL="0" indent="0">
              <a:buNone/>
            </a:pPr>
            <a:endParaRPr lang="en-GB" dirty="0"/>
          </a:p>
          <a:p>
            <a:r>
              <a:rPr lang="en-GB" dirty="0"/>
              <a:t>The outcome will be a confirmation or modification of the theory </a:t>
            </a:r>
            <a:endParaRPr lang="en-US" dirty="0"/>
          </a:p>
        </p:txBody>
      </p:sp>
    </p:spTree>
    <p:extLst>
      <p:ext uri="{BB962C8B-B14F-4D97-AF65-F5344CB8AC3E}">
        <p14:creationId xmlns:p14="http://schemas.microsoft.com/office/powerpoint/2010/main" val="29036712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Deduction emphasises…</a:t>
            </a:r>
            <a:endParaRPr lang="en-US"/>
          </a:p>
        </p:txBody>
      </p:sp>
      <p:sp>
        <p:nvSpPr>
          <p:cNvPr id="20483" name="Rectangle 3"/>
          <p:cNvSpPr>
            <a:spLocks noGrp="1" noChangeArrowheads="1"/>
          </p:cNvSpPr>
          <p:nvPr>
            <p:ph type="body" idx="1"/>
          </p:nvPr>
        </p:nvSpPr>
        <p:spPr/>
        <p:txBody>
          <a:bodyPr/>
          <a:lstStyle/>
          <a:p>
            <a:r>
              <a:rPr lang="en-GB" sz="2800" dirty="0"/>
              <a:t>Scientific principles</a:t>
            </a:r>
          </a:p>
          <a:p>
            <a:r>
              <a:rPr lang="en-GB" sz="2800" dirty="0"/>
              <a:t>Moving from theory to data</a:t>
            </a:r>
          </a:p>
          <a:p>
            <a:r>
              <a:rPr lang="en-GB" sz="2800" dirty="0"/>
              <a:t>The need to explain causal relationships between variables</a:t>
            </a:r>
          </a:p>
          <a:p>
            <a:r>
              <a:rPr lang="en-GB" sz="2800" dirty="0"/>
              <a:t>The collection of quantitative data</a:t>
            </a:r>
          </a:p>
          <a:p>
            <a:r>
              <a:rPr lang="en-GB" sz="2800" dirty="0"/>
              <a:t>A highly structured approach</a:t>
            </a:r>
          </a:p>
          <a:p>
            <a:r>
              <a:rPr lang="en-GB" sz="2800" dirty="0"/>
              <a:t>Researcher independence of what is being researched</a:t>
            </a:r>
          </a:p>
          <a:p>
            <a:r>
              <a:rPr lang="en-GB" sz="2800" dirty="0"/>
              <a:t>Large sample size to allow generalisations</a:t>
            </a:r>
            <a:endParaRPr lang="en-US" sz="2800" dirty="0"/>
          </a:p>
        </p:txBody>
      </p:sp>
    </p:spTree>
    <p:extLst>
      <p:ext uri="{BB962C8B-B14F-4D97-AF65-F5344CB8AC3E}">
        <p14:creationId xmlns:p14="http://schemas.microsoft.com/office/powerpoint/2010/main" val="1205534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The inductive approach</a:t>
            </a:r>
            <a:endParaRPr lang="en-US"/>
          </a:p>
        </p:txBody>
      </p:sp>
      <p:sp>
        <p:nvSpPr>
          <p:cNvPr id="19459" name="Rectangle 3"/>
          <p:cNvSpPr>
            <a:spLocks noGrp="1" noChangeArrowheads="1"/>
          </p:cNvSpPr>
          <p:nvPr>
            <p:ph type="body" idx="1"/>
          </p:nvPr>
        </p:nvSpPr>
        <p:spPr/>
        <p:txBody>
          <a:bodyPr/>
          <a:lstStyle/>
          <a:p>
            <a:r>
              <a:rPr lang="en-GB" dirty="0"/>
              <a:t>The inductive approach aims to </a:t>
            </a:r>
            <a:r>
              <a:rPr lang="en-GB" i="1" dirty="0"/>
              <a:t>build</a:t>
            </a:r>
            <a:r>
              <a:rPr lang="en-GB" dirty="0"/>
              <a:t> </a:t>
            </a:r>
            <a:r>
              <a:rPr lang="en-GB" dirty="0" smtClean="0"/>
              <a:t>theory</a:t>
            </a:r>
          </a:p>
          <a:p>
            <a:pPr marL="0" indent="0">
              <a:buNone/>
            </a:pPr>
            <a:endParaRPr lang="en-GB" dirty="0"/>
          </a:p>
          <a:p>
            <a:r>
              <a:rPr lang="en-GB" dirty="0"/>
              <a:t>This involves collecting data, analysing it, then developing </a:t>
            </a:r>
            <a:r>
              <a:rPr lang="en-GB" dirty="0" smtClean="0"/>
              <a:t>theory</a:t>
            </a:r>
          </a:p>
          <a:p>
            <a:pPr marL="0" indent="0">
              <a:buNone/>
            </a:pPr>
            <a:endParaRPr lang="en-GB" dirty="0"/>
          </a:p>
          <a:p>
            <a:r>
              <a:rPr lang="en-GB" dirty="0"/>
              <a:t>The outcome will be to add to the body of knowledge in that area</a:t>
            </a:r>
            <a:endParaRPr lang="en-US" dirty="0"/>
          </a:p>
        </p:txBody>
      </p:sp>
    </p:spTree>
    <p:extLst>
      <p:ext uri="{BB962C8B-B14F-4D97-AF65-F5344CB8AC3E}">
        <p14:creationId xmlns:p14="http://schemas.microsoft.com/office/powerpoint/2010/main" val="1004264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Induction emphasises…</a:t>
            </a:r>
            <a:endParaRPr lang="en-US"/>
          </a:p>
        </p:txBody>
      </p:sp>
      <p:sp>
        <p:nvSpPr>
          <p:cNvPr id="21507" name="Rectangle 3"/>
          <p:cNvSpPr>
            <a:spLocks noGrp="1" noChangeArrowheads="1"/>
          </p:cNvSpPr>
          <p:nvPr>
            <p:ph type="body" idx="1"/>
          </p:nvPr>
        </p:nvSpPr>
        <p:spPr/>
        <p:txBody>
          <a:bodyPr/>
          <a:lstStyle/>
          <a:p>
            <a:r>
              <a:rPr lang="en-GB" sz="2800"/>
              <a:t>Gaining an understanding of the meanings humans attach to events</a:t>
            </a:r>
          </a:p>
          <a:p>
            <a:r>
              <a:rPr lang="en-GB" sz="2800"/>
              <a:t>A close understanding of the research context</a:t>
            </a:r>
          </a:p>
          <a:p>
            <a:r>
              <a:rPr lang="en-GB" sz="2800"/>
              <a:t>The collection of qualitative data</a:t>
            </a:r>
          </a:p>
          <a:p>
            <a:r>
              <a:rPr lang="en-GB" sz="2800"/>
              <a:t>A more flexible structure to permit changes of research emphasis as the research progresses</a:t>
            </a:r>
          </a:p>
          <a:p>
            <a:r>
              <a:rPr lang="en-GB" sz="2800"/>
              <a:t>A realisation that the researcher is part of the research process </a:t>
            </a:r>
          </a:p>
          <a:p>
            <a:r>
              <a:rPr lang="en-GB" sz="2800"/>
              <a:t>Less concern with the need to generalise</a:t>
            </a:r>
            <a:endParaRPr lang="en-US" sz="2800"/>
          </a:p>
        </p:txBody>
      </p:sp>
    </p:spTree>
    <p:extLst>
      <p:ext uri="{BB962C8B-B14F-4D97-AF65-F5344CB8AC3E}">
        <p14:creationId xmlns:p14="http://schemas.microsoft.com/office/powerpoint/2010/main" val="14218838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Which is best?</a:t>
            </a:r>
            <a:endParaRPr lang="en-US"/>
          </a:p>
        </p:txBody>
      </p:sp>
      <p:sp>
        <p:nvSpPr>
          <p:cNvPr id="23555" name="Rectangle 3"/>
          <p:cNvSpPr>
            <a:spLocks noGrp="1" noChangeArrowheads="1"/>
          </p:cNvSpPr>
          <p:nvPr>
            <p:ph type="body" idx="1"/>
          </p:nvPr>
        </p:nvSpPr>
        <p:spPr/>
        <p:txBody>
          <a:bodyPr/>
          <a:lstStyle/>
          <a:p>
            <a:r>
              <a:rPr lang="en-GB"/>
              <a:t>Deduction:</a:t>
            </a:r>
          </a:p>
          <a:p>
            <a:pPr lvl="1"/>
            <a:r>
              <a:rPr lang="en-GB"/>
              <a:t>Is suitable when your research topic has a wealth of literature from which you can define a theoretical framework and a hypothesis</a:t>
            </a:r>
          </a:p>
          <a:p>
            <a:pPr lvl="1"/>
            <a:r>
              <a:rPr lang="en-GB"/>
              <a:t>Is quicker, often based on ‘one take’</a:t>
            </a:r>
          </a:p>
          <a:p>
            <a:r>
              <a:rPr lang="en-GB"/>
              <a:t>Induction:</a:t>
            </a:r>
          </a:p>
          <a:p>
            <a:pPr lvl="1"/>
            <a:r>
              <a:rPr lang="en-GB"/>
              <a:t>Is suitable when the topic is new, has much debate and/or there is little existing literature</a:t>
            </a:r>
          </a:p>
          <a:p>
            <a:pPr lvl="1"/>
            <a:r>
              <a:rPr lang="en-GB"/>
              <a:t>Takes longer to gather the data</a:t>
            </a:r>
            <a:endParaRPr lang="en-US"/>
          </a:p>
        </p:txBody>
      </p:sp>
    </p:spTree>
    <p:extLst>
      <p:ext uri="{BB962C8B-B14F-4D97-AF65-F5344CB8AC3E}">
        <p14:creationId xmlns:p14="http://schemas.microsoft.com/office/powerpoint/2010/main" val="3807561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a:xfrm>
            <a:off x="2166911" y="214290"/>
            <a:ext cx="7920065" cy="1143000"/>
          </a:xfrm>
        </p:spPr>
        <p:txBody>
          <a:bodyPr/>
          <a:lstStyle/>
          <a:p>
            <a:r>
              <a:rPr lang="en-GB" dirty="0"/>
              <a:t>Research strategy</a:t>
            </a:r>
            <a:endParaRPr lang="en-US" dirty="0"/>
          </a:p>
        </p:txBody>
      </p:sp>
      <p:sp>
        <p:nvSpPr>
          <p:cNvPr id="273411" name="Rectangle 3"/>
          <p:cNvSpPr>
            <a:spLocks noGrp="1" noChangeArrowheads="1"/>
          </p:cNvSpPr>
          <p:nvPr>
            <p:ph type="body" idx="1"/>
          </p:nvPr>
        </p:nvSpPr>
        <p:spPr/>
        <p:txBody>
          <a:bodyPr>
            <a:normAutofit/>
          </a:bodyPr>
          <a:lstStyle/>
          <a:p>
            <a:pPr marL="533400" indent="-533400">
              <a:buNone/>
            </a:pPr>
            <a:r>
              <a:rPr lang="en-GB" sz="3200" dirty="0"/>
              <a:t>    There are a number of alternative strategies or approaches available to the researcher, including:</a:t>
            </a:r>
          </a:p>
          <a:p>
            <a:pPr marL="853440" lvl="1" indent="-533400">
              <a:buFont typeface="Wingdings" pitchFamily="2" charset="2"/>
              <a:buAutoNum type="arabicPeriod"/>
            </a:pPr>
            <a:r>
              <a:rPr lang="en-GB" sz="3200" dirty="0"/>
              <a:t>action research</a:t>
            </a:r>
          </a:p>
          <a:p>
            <a:pPr marL="853440" lvl="1" indent="-533400">
              <a:buFont typeface="Wingdings" pitchFamily="2" charset="2"/>
              <a:buAutoNum type="arabicPeriod"/>
            </a:pPr>
            <a:r>
              <a:rPr lang="en-GB" sz="3200" dirty="0"/>
              <a:t>experiment</a:t>
            </a:r>
          </a:p>
          <a:p>
            <a:pPr marL="853440" lvl="1" indent="-533400">
              <a:buFont typeface="Wingdings" pitchFamily="2" charset="2"/>
              <a:buAutoNum type="arabicPeriod"/>
            </a:pPr>
            <a:r>
              <a:rPr lang="en-GB" sz="3200" dirty="0"/>
              <a:t>survey</a:t>
            </a:r>
          </a:p>
          <a:p>
            <a:pPr marL="853440" lvl="1" indent="-533400">
              <a:buFont typeface="Wingdings" pitchFamily="2" charset="2"/>
              <a:buAutoNum type="arabicPeriod"/>
            </a:pPr>
            <a:r>
              <a:rPr lang="en-GB" sz="3200" dirty="0"/>
              <a:t>case study</a:t>
            </a:r>
          </a:p>
          <a:p>
            <a:pPr marL="853440" lvl="1" indent="-533400">
              <a:buFont typeface="Wingdings" pitchFamily="2" charset="2"/>
              <a:buAutoNum type="arabicPeriod"/>
            </a:pPr>
            <a:r>
              <a:rPr lang="en-GB" sz="3200" dirty="0"/>
              <a:t>document review/content analysis</a:t>
            </a:r>
            <a:endParaRPr lang="en-US" sz="3200" dirty="0"/>
          </a:p>
        </p:txBody>
      </p:sp>
    </p:spTree>
    <p:extLst>
      <p:ext uri="{BB962C8B-B14F-4D97-AF65-F5344CB8AC3E}">
        <p14:creationId xmlns:p14="http://schemas.microsoft.com/office/powerpoint/2010/main" val="1974344015"/>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xfrm>
            <a:off x="2024034" y="147638"/>
            <a:ext cx="8085166" cy="1143000"/>
          </a:xfrm>
        </p:spPr>
        <p:txBody>
          <a:bodyPr/>
          <a:lstStyle/>
          <a:p>
            <a:r>
              <a:rPr lang="en-GB" dirty="0"/>
              <a:t>1. Action </a:t>
            </a:r>
            <a:r>
              <a:rPr lang="en-GB" dirty="0" smtClean="0"/>
              <a:t>research</a:t>
            </a:r>
            <a:endParaRPr lang="en-US" dirty="0"/>
          </a:p>
        </p:txBody>
      </p:sp>
      <p:sp>
        <p:nvSpPr>
          <p:cNvPr id="275459" name="Rectangle 3"/>
          <p:cNvSpPr>
            <a:spLocks noGrp="1" noChangeArrowheads="1"/>
          </p:cNvSpPr>
          <p:nvPr>
            <p:ph type="body" idx="1"/>
          </p:nvPr>
        </p:nvSpPr>
        <p:spPr>
          <a:xfrm>
            <a:off x="2024035" y="1565276"/>
            <a:ext cx="8466139" cy="4456013"/>
          </a:xfrm>
        </p:spPr>
        <p:txBody>
          <a:bodyPr>
            <a:noAutofit/>
          </a:bodyPr>
          <a:lstStyle/>
          <a:p>
            <a:pPr>
              <a:lnSpc>
                <a:spcPct val="90000"/>
              </a:lnSpc>
            </a:pPr>
            <a:r>
              <a:rPr lang="en-GB" sz="2800" dirty="0"/>
              <a:t>Action research can take place when the researcher </a:t>
            </a:r>
            <a:r>
              <a:rPr lang="en-GB" sz="2800" u="sng" dirty="0"/>
              <a:t>actively</a:t>
            </a:r>
            <a:r>
              <a:rPr lang="en-GB" sz="2800" dirty="0"/>
              <a:t> promotes change (e.g. within an organisation).  It commonly involves:</a:t>
            </a:r>
          </a:p>
          <a:p>
            <a:pPr lvl="1">
              <a:lnSpc>
                <a:spcPct val="90000"/>
              </a:lnSpc>
            </a:pPr>
            <a:r>
              <a:rPr lang="en-GB" sz="2800" dirty="0"/>
              <a:t>taking a static picture of a situation; </a:t>
            </a:r>
          </a:p>
          <a:p>
            <a:pPr lvl="1">
              <a:lnSpc>
                <a:spcPct val="90000"/>
              </a:lnSpc>
            </a:pPr>
            <a:r>
              <a:rPr lang="en-GB" sz="2800" dirty="0"/>
              <a:t>making some change (e.g. the introduction of a new </a:t>
            </a:r>
            <a:r>
              <a:rPr lang="en-GB" sz="2800" dirty="0"/>
              <a:t>hotel reservations computer </a:t>
            </a:r>
            <a:r>
              <a:rPr lang="en-GB" sz="2800" dirty="0"/>
              <a:t>system </a:t>
            </a:r>
            <a:r>
              <a:rPr lang="en-GB" sz="2800" dirty="0"/>
              <a:t>in </a:t>
            </a:r>
            <a:r>
              <a:rPr lang="en-GB" sz="2800" dirty="0"/>
              <a:t>an organisation);</a:t>
            </a:r>
          </a:p>
          <a:p>
            <a:pPr lvl="1">
              <a:lnSpc>
                <a:spcPct val="90000"/>
              </a:lnSpc>
            </a:pPr>
            <a:r>
              <a:rPr lang="en-GB" sz="2800" dirty="0"/>
              <a:t>taking and evaluating a second picture of the situation (monitoring the results of the change).</a:t>
            </a:r>
          </a:p>
          <a:p>
            <a:pPr>
              <a:lnSpc>
                <a:spcPct val="90000"/>
              </a:lnSpc>
              <a:buFont typeface="Wingdings" pitchFamily="2" charset="2"/>
              <a:buNone/>
            </a:pPr>
            <a:endParaRPr lang="en-GB" sz="2800" dirty="0"/>
          </a:p>
        </p:txBody>
      </p:sp>
    </p:spTree>
    <p:extLst>
      <p:ext uri="{BB962C8B-B14F-4D97-AF65-F5344CB8AC3E}">
        <p14:creationId xmlns:p14="http://schemas.microsoft.com/office/powerpoint/2010/main" val="242124003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a:xfrm>
            <a:off x="2095472" y="0"/>
            <a:ext cx="8112128" cy="1143000"/>
          </a:xfrm>
        </p:spPr>
        <p:txBody>
          <a:bodyPr>
            <a:noAutofit/>
          </a:bodyPr>
          <a:lstStyle/>
          <a:p>
            <a:r>
              <a:rPr lang="en-GB" dirty="0"/>
              <a:t/>
            </a:r>
            <a:br>
              <a:rPr lang="en-GB" dirty="0"/>
            </a:br>
            <a:r>
              <a:rPr lang="en-GB" dirty="0"/>
              <a:t>2. </a:t>
            </a:r>
            <a:r>
              <a:rPr lang="en-GB" dirty="0" smtClean="0"/>
              <a:t>Experiments</a:t>
            </a:r>
            <a:endParaRPr lang="en-US" dirty="0"/>
          </a:p>
        </p:txBody>
      </p:sp>
      <p:sp>
        <p:nvSpPr>
          <p:cNvPr id="276483" name="Rectangle 3"/>
          <p:cNvSpPr>
            <a:spLocks noGrp="1" noChangeArrowheads="1"/>
          </p:cNvSpPr>
          <p:nvPr>
            <p:ph type="body" idx="1"/>
          </p:nvPr>
        </p:nvSpPr>
        <p:spPr>
          <a:xfrm>
            <a:off x="2024034" y="1509712"/>
            <a:ext cx="8459816" cy="5348288"/>
          </a:xfrm>
        </p:spPr>
        <p:txBody>
          <a:bodyPr>
            <a:normAutofit/>
          </a:bodyPr>
          <a:lstStyle/>
          <a:p>
            <a:pPr>
              <a:lnSpc>
                <a:spcPct val="90000"/>
              </a:lnSpc>
            </a:pPr>
            <a:r>
              <a:rPr lang="en-GB" sz="2800" dirty="0"/>
              <a:t>Experimentation sets out to examine the relationship between two factors (or variables) by manipulating one whilst measuring changes in the other.  </a:t>
            </a:r>
          </a:p>
          <a:p>
            <a:pPr lvl="1">
              <a:lnSpc>
                <a:spcPct val="90000"/>
              </a:lnSpc>
            </a:pPr>
            <a:r>
              <a:rPr lang="en-GB" sz="2800" dirty="0"/>
              <a:t>For instance, we may test out three different e-commerce website designs and measure the effect on usability. </a:t>
            </a:r>
          </a:p>
          <a:p>
            <a:pPr>
              <a:lnSpc>
                <a:spcPct val="90000"/>
              </a:lnSpc>
            </a:pPr>
            <a:r>
              <a:rPr lang="en-GB" sz="2800" dirty="0"/>
              <a:t>Experiments are used to determine if a </a:t>
            </a:r>
            <a:r>
              <a:rPr lang="en-GB" sz="2800" i="1" dirty="0"/>
              <a:t>causal</a:t>
            </a:r>
            <a:r>
              <a:rPr lang="en-GB" sz="2800" dirty="0"/>
              <a:t> relationship exists - in other words, if the alteration of one variable ‘causes’ a change in another.</a:t>
            </a:r>
          </a:p>
          <a:p>
            <a:pPr>
              <a:lnSpc>
                <a:spcPct val="90000"/>
              </a:lnSpc>
              <a:buFont typeface="Wingdings" pitchFamily="2" charset="2"/>
              <a:buNone/>
            </a:pPr>
            <a:endParaRPr lang="en-GB" sz="2800" dirty="0"/>
          </a:p>
        </p:txBody>
      </p:sp>
    </p:spTree>
    <p:extLst>
      <p:ext uri="{BB962C8B-B14F-4D97-AF65-F5344CB8AC3E}">
        <p14:creationId xmlns:p14="http://schemas.microsoft.com/office/powerpoint/2010/main" val="2804390093"/>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9490" name="Rectangle 2"/>
          <p:cNvSpPr>
            <a:spLocks noGrp="1" noChangeArrowheads="1"/>
          </p:cNvSpPr>
          <p:nvPr>
            <p:ph type="title"/>
          </p:nvPr>
        </p:nvSpPr>
        <p:spPr>
          <a:xfrm>
            <a:off x="2095473" y="301625"/>
            <a:ext cx="8112153" cy="1143000"/>
          </a:xfrm>
        </p:spPr>
        <p:txBody>
          <a:bodyPr>
            <a:noAutofit/>
          </a:bodyPr>
          <a:lstStyle/>
          <a:p>
            <a:r>
              <a:rPr lang="en-GB" dirty="0"/>
              <a:t/>
            </a:r>
            <a:br>
              <a:rPr lang="en-GB" dirty="0"/>
            </a:br>
            <a:r>
              <a:rPr lang="en-GB" dirty="0"/>
              <a:t>3. Surveys</a:t>
            </a:r>
            <a:br>
              <a:rPr lang="en-GB" dirty="0"/>
            </a:br>
            <a:endParaRPr lang="en-US" dirty="0"/>
          </a:p>
        </p:txBody>
      </p:sp>
      <p:sp>
        <p:nvSpPr>
          <p:cNvPr id="319491" name="Rectangle 3"/>
          <p:cNvSpPr>
            <a:spLocks noGrp="1" noChangeArrowheads="1"/>
          </p:cNvSpPr>
          <p:nvPr>
            <p:ph type="body" idx="1"/>
          </p:nvPr>
        </p:nvSpPr>
        <p:spPr>
          <a:xfrm>
            <a:off x="2024034" y="1554162"/>
            <a:ext cx="8448676" cy="5303838"/>
          </a:xfrm>
        </p:spPr>
        <p:txBody>
          <a:bodyPr>
            <a:normAutofit/>
          </a:bodyPr>
          <a:lstStyle/>
          <a:p>
            <a:pPr marL="0" indent="0">
              <a:buNone/>
            </a:pPr>
            <a:r>
              <a:rPr lang="en-GB" sz="2400" dirty="0"/>
              <a:t>‘…the collection of a large amount of data from a sizable population in a highly economical way’</a:t>
            </a:r>
          </a:p>
          <a:p>
            <a:pPr marL="0" indent="0">
              <a:buNone/>
            </a:pPr>
            <a:r>
              <a:rPr lang="en-GB" sz="2400" dirty="0"/>
              <a:t>			Saunders </a:t>
            </a:r>
            <a:r>
              <a:rPr lang="en-GB" sz="2400" i="1" dirty="0"/>
              <a:t>et al</a:t>
            </a:r>
            <a:r>
              <a:rPr lang="en-GB" sz="2400" dirty="0"/>
              <a:t> (2007)</a:t>
            </a:r>
          </a:p>
          <a:p>
            <a:pPr>
              <a:lnSpc>
                <a:spcPct val="90000"/>
              </a:lnSpc>
            </a:pPr>
            <a:r>
              <a:rPr lang="en-GB" sz="2400" dirty="0"/>
              <a:t>The </a:t>
            </a:r>
            <a:r>
              <a:rPr lang="en-GB" sz="2400" dirty="0"/>
              <a:t>survey method of obtaining information is based on the questioning of respondents.</a:t>
            </a:r>
          </a:p>
          <a:p>
            <a:pPr>
              <a:lnSpc>
                <a:spcPct val="90000"/>
              </a:lnSpc>
            </a:pPr>
            <a:r>
              <a:rPr lang="en-GB" sz="2400" dirty="0"/>
              <a:t>Respondents </a:t>
            </a:r>
            <a:r>
              <a:rPr lang="en-GB" sz="2400" dirty="0"/>
              <a:t>are asked a variety of questions regarding their computer use, behaviour, intentions, attitudes, demographic and lifestyle characteristics, etc.  </a:t>
            </a:r>
          </a:p>
          <a:p>
            <a:pPr>
              <a:lnSpc>
                <a:spcPct val="90000"/>
              </a:lnSpc>
            </a:pPr>
            <a:r>
              <a:rPr lang="en-GB" sz="2400" dirty="0"/>
              <a:t>These </a:t>
            </a:r>
            <a:r>
              <a:rPr lang="en-GB" sz="2400" dirty="0"/>
              <a:t>questions may be asked verbally, in writing or via computer, and the responses may be obtained in any of these forms. </a:t>
            </a:r>
          </a:p>
          <a:p>
            <a:pPr>
              <a:lnSpc>
                <a:spcPct val="90000"/>
              </a:lnSpc>
            </a:pPr>
            <a:r>
              <a:rPr lang="en-GB" sz="2400" dirty="0"/>
              <a:t>However</a:t>
            </a:r>
            <a:r>
              <a:rPr lang="en-GB" sz="2400" dirty="0"/>
              <a:t>, all involve designing an appropriate questionnaire/schedule of structured interview questions.</a:t>
            </a:r>
            <a:endParaRPr lang="en-US" sz="2400" dirty="0"/>
          </a:p>
        </p:txBody>
      </p:sp>
    </p:spTree>
    <p:extLst>
      <p:ext uri="{BB962C8B-B14F-4D97-AF65-F5344CB8AC3E}">
        <p14:creationId xmlns:p14="http://schemas.microsoft.com/office/powerpoint/2010/main" val="10752843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5634" name="Rectangle 2"/>
          <p:cNvSpPr>
            <a:spLocks noGrp="1" noChangeArrowheads="1"/>
          </p:cNvSpPr>
          <p:nvPr>
            <p:ph type="title"/>
          </p:nvPr>
        </p:nvSpPr>
        <p:spPr>
          <a:xfrm>
            <a:off x="2463800" y="147638"/>
            <a:ext cx="7710488" cy="1143000"/>
          </a:xfrm>
        </p:spPr>
        <p:txBody>
          <a:bodyPr/>
          <a:lstStyle/>
          <a:p>
            <a:r>
              <a:rPr lang="en-GB"/>
              <a:t>3. Surveys: characteristics</a:t>
            </a:r>
            <a:endParaRPr lang="en-US"/>
          </a:p>
        </p:txBody>
      </p:sp>
      <p:sp>
        <p:nvSpPr>
          <p:cNvPr id="325635" name="Rectangle 3"/>
          <p:cNvSpPr>
            <a:spLocks noGrp="1" noChangeArrowheads="1"/>
          </p:cNvSpPr>
          <p:nvPr>
            <p:ph type="body" idx="1"/>
          </p:nvPr>
        </p:nvSpPr>
        <p:spPr>
          <a:xfrm>
            <a:off x="2332039" y="1354138"/>
            <a:ext cx="8174037" cy="5359400"/>
          </a:xfrm>
        </p:spPr>
        <p:txBody>
          <a:bodyPr/>
          <a:lstStyle/>
          <a:p>
            <a:r>
              <a:rPr lang="en-GB" sz="2700"/>
              <a:t>Standardised questions</a:t>
            </a:r>
          </a:p>
          <a:p>
            <a:r>
              <a:rPr lang="en-GB" sz="2700"/>
              <a:t>Mass audience (broad sweep rather than depth)</a:t>
            </a:r>
          </a:p>
          <a:p>
            <a:r>
              <a:rPr lang="en-GB" sz="2700"/>
              <a:t>Usually cross-sectional (snapshot in time)</a:t>
            </a:r>
          </a:p>
          <a:p>
            <a:r>
              <a:rPr lang="en-GB" sz="2700"/>
              <a:t>Large amounts of quantitative data </a:t>
            </a:r>
          </a:p>
          <a:p>
            <a:r>
              <a:rPr lang="en-GB" sz="2700"/>
              <a:t>Economical and relatively quick</a:t>
            </a:r>
          </a:p>
          <a:p>
            <a:r>
              <a:rPr lang="en-GB" sz="2700"/>
              <a:t>Tends to answer ‘what’ and ‘how’ questions</a:t>
            </a:r>
          </a:p>
          <a:p>
            <a:r>
              <a:rPr lang="en-GB" sz="2700"/>
              <a:t>May generalise from sample to population</a:t>
            </a:r>
          </a:p>
          <a:p>
            <a:r>
              <a:rPr lang="en-GB" sz="2700"/>
              <a:t>Statistical validity/significance requires a large sample</a:t>
            </a:r>
          </a:p>
          <a:p>
            <a:r>
              <a:rPr lang="en-GB" sz="2700"/>
              <a:t>Linked to positivism</a:t>
            </a:r>
            <a:endParaRPr lang="en-US" sz="2700"/>
          </a:p>
        </p:txBody>
      </p:sp>
    </p:spTree>
    <p:extLst>
      <p:ext uri="{BB962C8B-B14F-4D97-AF65-F5344CB8AC3E}">
        <p14:creationId xmlns:p14="http://schemas.microsoft.com/office/powerpoint/2010/main" val="6606289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2562" name="Rectangle 2"/>
          <p:cNvSpPr>
            <a:spLocks noGrp="1" noChangeArrowheads="1"/>
          </p:cNvSpPr>
          <p:nvPr>
            <p:ph type="title"/>
          </p:nvPr>
        </p:nvSpPr>
        <p:spPr>
          <a:xfrm>
            <a:off x="2095473" y="158750"/>
            <a:ext cx="7793066" cy="1143000"/>
          </a:xfrm>
        </p:spPr>
        <p:txBody>
          <a:bodyPr/>
          <a:lstStyle/>
          <a:p>
            <a:r>
              <a:rPr lang="en-GB" dirty="0"/>
              <a:t>4. Case studies</a:t>
            </a:r>
            <a:endParaRPr lang="en-US" dirty="0"/>
          </a:p>
        </p:txBody>
      </p:sp>
      <p:sp>
        <p:nvSpPr>
          <p:cNvPr id="322563" name="Rectangle 3"/>
          <p:cNvSpPr>
            <a:spLocks noGrp="1" noChangeArrowheads="1"/>
          </p:cNvSpPr>
          <p:nvPr>
            <p:ph type="body" idx="1"/>
          </p:nvPr>
        </p:nvSpPr>
        <p:spPr>
          <a:xfrm>
            <a:off x="2024035" y="1555750"/>
            <a:ext cx="8496329" cy="5302250"/>
          </a:xfrm>
        </p:spPr>
        <p:txBody>
          <a:bodyPr>
            <a:normAutofit fontScale="92500" lnSpcReduction="10000"/>
          </a:bodyPr>
          <a:lstStyle/>
          <a:p>
            <a:r>
              <a:rPr lang="en-GB" sz="2800" dirty="0"/>
              <a:t>A </a:t>
            </a:r>
            <a:r>
              <a:rPr lang="en-GB" sz="2800" dirty="0"/>
              <a:t>case study approach implies a single unit of analysis, such as a company or a group of workers, an event, a technology, a process or even an individual. </a:t>
            </a:r>
            <a:endParaRPr lang="en-GB" sz="2800" dirty="0"/>
          </a:p>
          <a:p>
            <a:pPr>
              <a:lnSpc>
                <a:spcPct val="90000"/>
              </a:lnSpc>
            </a:pPr>
            <a:r>
              <a:rPr lang="en-GB" sz="2800" dirty="0"/>
              <a:t>A phenomenological methodology to understand certain phenomena within a particular </a:t>
            </a:r>
            <a:r>
              <a:rPr lang="en-GB" sz="2800" u="sng" dirty="0"/>
              <a:t>context</a:t>
            </a:r>
            <a:r>
              <a:rPr lang="en-GB" sz="2800" dirty="0"/>
              <a:t>.</a:t>
            </a:r>
          </a:p>
          <a:p>
            <a:pPr>
              <a:lnSpc>
                <a:spcPct val="90000"/>
              </a:lnSpc>
            </a:pPr>
            <a:r>
              <a:rPr lang="en-GB" sz="2800" dirty="0"/>
              <a:t>Involves gathering detailed information, &amp; in-depth knowledge </a:t>
            </a:r>
          </a:p>
          <a:p>
            <a:pPr>
              <a:lnSpc>
                <a:spcPct val="90000"/>
              </a:lnSpc>
            </a:pPr>
            <a:r>
              <a:rPr lang="en-GB" sz="2800" dirty="0"/>
              <a:t>Uses multiple methods for collecting data which may be both qualitative and quantitative (e.g. interviews, questionnaires, documentary analysis).</a:t>
            </a:r>
          </a:p>
          <a:p>
            <a:pPr lvl="1"/>
            <a:r>
              <a:rPr lang="en-GB" sz="2500" dirty="0"/>
              <a:t>Low reliability (unlikely to be repeatable but might allow </a:t>
            </a:r>
            <a:r>
              <a:rPr lang="en-GB" sz="2500" i="1" dirty="0"/>
              <a:t>similar</a:t>
            </a:r>
            <a:r>
              <a:rPr lang="en-GB" sz="2500" dirty="0"/>
              <a:t> observations to be made).</a:t>
            </a:r>
          </a:p>
          <a:p>
            <a:pPr lvl="1"/>
            <a:r>
              <a:rPr lang="en-GB" sz="2500" dirty="0"/>
              <a:t>High validity (captures the essence of the phenomenon, data is rich in its explanation and analysis)</a:t>
            </a:r>
            <a:r>
              <a:rPr lang="en-US" sz="2500" dirty="0"/>
              <a:t> </a:t>
            </a:r>
          </a:p>
          <a:p>
            <a:pPr>
              <a:lnSpc>
                <a:spcPct val="90000"/>
              </a:lnSpc>
            </a:pPr>
            <a:endParaRPr lang="en-US" sz="2800" dirty="0"/>
          </a:p>
          <a:p>
            <a:endParaRPr lang="en-GB" sz="2800" dirty="0"/>
          </a:p>
          <a:p>
            <a:endParaRPr lang="en-GB" sz="2800" dirty="0"/>
          </a:p>
        </p:txBody>
      </p:sp>
    </p:spTree>
    <p:extLst>
      <p:ext uri="{BB962C8B-B14F-4D97-AF65-F5344CB8AC3E}">
        <p14:creationId xmlns:p14="http://schemas.microsoft.com/office/powerpoint/2010/main" val="9082514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3586" name="Rectangle 2"/>
          <p:cNvSpPr>
            <a:spLocks noGrp="1" noChangeArrowheads="1"/>
          </p:cNvSpPr>
          <p:nvPr>
            <p:ph type="title"/>
          </p:nvPr>
        </p:nvSpPr>
        <p:spPr>
          <a:xfrm>
            <a:off x="2476500" y="0"/>
            <a:ext cx="7721600" cy="1143000"/>
          </a:xfrm>
        </p:spPr>
        <p:txBody>
          <a:bodyPr/>
          <a:lstStyle/>
          <a:p>
            <a:r>
              <a:rPr lang="en-GB"/>
              <a:t>4. Case study: examples</a:t>
            </a:r>
            <a:endParaRPr lang="en-US"/>
          </a:p>
        </p:txBody>
      </p:sp>
      <p:sp>
        <p:nvSpPr>
          <p:cNvPr id="323587" name="Rectangle 3"/>
          <p:cNvSpPr>
            <a:spLocks noGrp="1" noChangeArrowheads="1"/>
          </p:cNvSpPr>
          <p:nvPr>
            <p:ph type="body" idx="1"/>
          </p:nvPr>
        </p:nvSpPr>
        <p:spPr>
          <a:xfrm>
            <a:off x="2408238" y="1354139"/>
            <a:ext cx="8064500" cy="5227637"/>
          </a:xfrm>
        </p:spPr>
        <p:txBody>
          <a:bodyPr>
            <a:normAutofit/>
          </a:bodyPr>
          <a:lstStyle/>
          <a:p>
            <a:r>
              <a:rPr lang="en-GB" dirty="0" smtClean="0"/>
              <a:t>To evaluate </a:t>
            </a:r>
            <a:r>
              <a:rPr lang="en-GB" dirty="0"/>
              <a:t>the development of </a:t>
            </a:r>
            <a:r>
              <a:rPr lang="en-GB" dirty="0" smtClean="0"/>
              <a:t>a HRM strategy </a:t>
            </a:r>
            <a:r>
              <a:rPr lang="en-GB" dirty="0"/>
              <a:t>within </a:t>
            </a:r>
            <a:r>
              <a:rPr lang="en-GB" dirty="0" smtClean="0"/>
              <a:t>ABC organisation</a:t>
            </a:r>
          </a:p>
          <a:p>
            <a:r>
              <a:rPr lang="en-GB" dirty="0" smtClean="0"/>
              <a:t>To analyse employee engagement at ABC company</a:t>
            </a:r>
            <a:endParaRPr lang="en-GB" dirty="0"/>
          </a:p>
          <a:p>
            <a:r>
              <a:rPr lang="en-GB" dirty="0" smtClean="0"/>
              <a:t>To </a:t>
            </a:r>
            <a:r>
              <a:rPr lang="en-GB" dirty="0"/>
              <a:t>evaluate the impact of e-CRM systems on customer loyalty in the airline </a:t>
            </a:r>
            <a:r>
              <a:rPr lang="en-GB" dirty="0" smtClean="0"/>
              <a:t>industry</a:t>
            </a:r>
          </a:p>
          <a:p>
            <a:r>
              <a:rPr lang="en-GB" dirty="0" smtClean="0"/>
              <a:t>Sports event tourism and impacts upon regional areas. Case study: Ryder Cup 2010, Wales.</a:t>
            </a:r>
            <a:endParaRPr lang="en-US" dirty="0" smtClean="0"/>
          </a:p>
          <a:p>
            <a:r>
              <a:rPr lang="en-GB" dirty="0" smtClean="0"/>
              <a:t>Natural disasters and impacts upon tourism. Case study: Volcanic Ash Cloud 2010</a:t>
            </a:r>
          </a:p>
          <a:p>
            <a:pPr>
              <a:buFont typeface="Wingdings" pitchFamily="2" charset="2"/>
              <a:buNone/>
            </a:pPr>
            <a:endParaRPr lang="en-US" dirty="0"/>
          </a:p>
        </p:txBody>
      </p:sp>
    </p:spTree>
    <p:extLst>
      <p:ext uri="{BB962C8B-B14F-4D97-AF65-F5344CB8AC3E}">
        <p14:creationId xmlns:p14="http://schemas.microsoft.com/office/powerpoint/2010/main" val="2374565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Rectangle 2"/>
          <p:cNvSpPr>
            <a:spLocks noGrp="1" noChangeArrowheads="1"/>
          </p:cNvSpPr>
          <p:nvPr>
            <p:ph type="title"/>
          </p:nvPr>
        </p:nvSpPr>
        <p:spPr>
          <a:xfrm>
            <a:off x="2024035" y="136525"/>
            <a:ext cx="8150254" cy="1143000"/>
          </a:xfrm>
        </p:spPr>
        <p:txBody>
          <a:bodyPr>
            <a:normAutofit/>
          </a:bodyPr>
          <a:lstStyle/>
          <a:p>
            <a:r>
              <a:rPr lang="en-GB" sz="4000" dirty="0"/>
              <a:t>5. Document review / content analysis</a:t>
            </a:r>
            <a:endParaRPr lang="en-US" sz="4000" dirty="0"/>
          </a:p>
        </p:txBody>
      </p:sp>
      <p:sp>
        <p:nvSpPr>
          <p:cNvPr id="330755" name="Rectangle 3"/>
          <p:cNvSpPr>
            <a:spLocks noGrp="1" noChangeArrowheads="1"/>
          </p:cNvSpPr>
          <p:nvPr>
            <p:ph type="body" idx="1"/>
          </p:nvPr>
        </p:nvSpPr>
        <p:spPr>
          <a:xfrm>
            <a:off x="2211388" y="1463676"/>
            <a:ext cx="8272462" cy="5394325"/>
          </a:xfrm>
        </p:spPr>
        <p:txBody>
          <a:bodyPr>
            <a:normAutofit lnSpcReduction="10000"/>
          </a:bodyPr>
          <a:lstStyle/>
          <a:p>
            <a:pPr>
              <a:lnSpc>
                <a:spcPct val="80000"/>
              </a:lnSpc>
            </a:pPr>
            <a:r>
              <a:rPr lang="en-US" sz="2400" b="1" dirty="0"/>
              <a:t>Content analysis</a:t>
            </a:r>
            <a:r>
              <a:rPr lang="en-US" sz="2400" dirty="0"/>
              <a:t> (also called </a:t>
            </a:r>
            <a:r>
              <a:rPr lang="en-US" sz="2400" i="1" dirty="0"/>
              <a:t>textual analysis</a:t>
            </a:r>
            <a:r>
              <a:rPr lang="en-US" sz="2400" dirty="0"/>
              <a:t>) is a standard methodology on the subject of communication content.</a:t>
            </a:r>
          </a:p>
          <a:p>
            <a:pPr>
              <a:lnSpc>
                <a:spcPct val="80000"/>
              </a:lnSpc>
              <a:buFont typeface="Wingdings" pitchFamily="2" charset="2"/>
              <a:buNone/>
            </a:pPr>
            <a:r>
              <a:rPr lang="en-US" sz="2400" dirty="0"/>
              <a:t> </a:t>
            </a:r>
          </a:p>
          <a:p>
            <a:r>
              <a:rPr lang="en-US" sz="2400" dirty="0" err="1"/>
              <a:t>Babbie</a:t>
            </a:r>
            <a:r>
              <a:rPr lang="en-US" sz="2400" dirty="0"/>
              <a:t> (2007, p. 320) defines it as </a:t>
            </a:r>
            <a:r>
              <a:rPr lang="en-US" sz="2400" i="1" dirty="0"/>
              <a:t>’the study of recorded human communications, such as books, web sites, paintings and laws</a:t>
            </a:r>
            <a:r>
              <a:rPr lang="en-US" sz="2400" dirty="0"/>
              <a:t>’. </a:t>
            </a:r>
            <a:endParaRPr lang="en-US" sz="2400" dirty="0"/>
          </a:p>
          <a:p>
            <a:endParaRPr lang="en-US" sz="2400" dirty="0"/>
          </a:p>
          <a:p>
            <a:r>
              <a:rPr lang="en-US" sz="2400" dirty="0"/>
              <a:t>Content analysis enables the researcher to evaluate large amounts of textual information and systematically identify its properties, e.g. the frequencies of most used keywords. </a:t>
            </a:r>
          </a:p>
          <a:p>
            <a:endParaRPr lang="en-US" sz="2400" dirty="0"/>
          </a:p>
          <a:p>
            <a:r>
              <a:rPr lang="en-US" sz="2400" dirty="0"/>
              <a:t>This textual information must be </a:t>
            </a:r>
            <a:r>
              <a:rPr lang="en-US" sz="2400" i="1" dirty="0" err="1"/>
              <a:t>categorised</a:t>
            </a:r>
            <a:r>
              <a:rPr lang="en-US" sz="2400" dirty="0"/>
              <a:t> according to a theoretical framework, which will inform the data analysis, providing at the end a meaningful reading of content under scrutiny. </a:t>
            </a:r>
          </a:p>
          <a:p>
            <a:pPr>
              <a:lnSpc>
                <a:spcPct val="80000"/>
              </a:lnSpc>
            </a:pPr>
            <a:endParaRPr lang="en-US" sz="2400" dirty="0"/>
          </a:p>
          <a:p>
            <a:pPr>
              <a:lnSpc>
                <a:spcPct val="80000"/>
              </a:lnSpc>
            </a:pPr>
            <a:endParaRPr lang="en-US" sz="2400" dirty="0"/>
          </a:p>
        </p:txBody>
      </p:sp>
    </p:spTree>
    <p:extLst>
      <p:ext uri="{BB962C8B-B14F-4D97-AF65-F5344CB8AC3E}">
        <p14:creationId xmlns:p14="http://schemas.microsoft.com/office/powerpoint/2010/main" val="28267386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802" name="Rectangle 2"/>
          <p:cNvSpPr>
            <a:spLocks noGrp="1" noChangeArrowheads="1"/>
          </p:cNvSpPr>
          <p:nvPr>
            <p:ph type="title"/>
          </p:nvPr>
        </p:nvSpPr>
        <p:spPr>
          <a:xfrm>
            <a:off x="2095472" y="0"/>
            <a:ext cx="8286808" cy="1143000"/>
          </a:xfrm>
        </p:spPr>
        <p:txBody>
          <a:bodyPr>
            <a:noAutofit/>
          </a:bodyPr>
          <a:lstStyle/>
          <a:p>
            <a:r>
              <a:rPr lang="en-GB" sz="4000" dirty="0"/>
              <a:t>5. Document review / content analysis</a:t>
            </a:r>
            <a:endParaRPr lang="en-US" sz="4000" dirty="0"/>
          </a:p>
        </p:txBody>
      </p:sp>
      <p:sp>
        <p:nvSpPr>
          <p:cNvPr id="332803" name="Rectangle 3"/>
          <p:cNvSpPr>
            <a:spLocks noGrp="1" noChangeArrowheads="1"/>
          </p:cNvSpPr>
          <p:nvPr>
            <p:ph type="body" idx="1"/>
          </p:nvPr>
        </p:nvSpPr>
        <p:spPr>
          <a:xfrm>
            <a:off x="2024035" y="1500174"/>
            <a:ext cx="8326439" cy="5194300"/>
          </a:xfrm>
        </p:spPr>
        <p:txBody>
          <a:bodyPr>
            <a:noAutofit/>
          </a:bodyPr>
          <a:lstStyle/>
          <a:p>
            <a:pPr>
              <a:lnSpc>
                <a:spcPct val="80000"/>
              </a:lnSpc>
            </a:pPr>
            <a:r>
              <a:rPr lang="en-US" sz="2800" dirty="0"/>
              <a:t>It is generally viewed as a positivist method. </a:t>
            </a:r>
          </a:p>
          <a:p>
            <a:pPr lvl="1">
              <a:lnSpc>
                <a:spcPct val="80000"/>
              </a:lnSpc>
            </a:pPr>
            <a:r>
              <a:rPr lang="en-US" sz="2400" i="1" dirty="0"/>
              <a:t>Quantitative</a:t>
            </a:r>
            <a:r>
              <a:rPr lang="en-US" sz="2400" dirty="0"/>
              <a:t> content analysis starts with word frequencies, space measurements (column centimeters/inches in the case of newspapers), time counts (for radio and television time) and keyword frequencies. </a:t>
            </a:r>
          </a:p>
          <a:p>
            <a:pPr lvl="1">
              <a:lnSpc>
                <a:spcPct val="80000"/>
              </a:lnSpc>
            </a:pPr>
            <a:r>
              <a:rPr lang="en-US" sz="2400" i="1" dirty="0"/>
              <a:t>Qualitatively</a:t>
            </a:r>
            <a:r>
              <a:rPr lang="en-US" sz="2400" dirty="0"/>
              <a:t>, content analysis can involve any kind of analysis where communication content (speech, written text, interviews, images ...) is categorized and classified. </a:t>
            </a:r>
          </a:p>
          <a:p>
            <a:pPr>
              <a:lnSpc>
                <a:spcPct val="80000"/>
              </a:lnSpc>
            </a:pPr>
            <a:endParaRPr lang="en-US" sz="2800" dirty="0"/>
          </a:p>
          <a:p>
            <a:pPr>
              <a:lnSpc>
                <a:spcPct val="80000"/>
              </a:lnSpc>
            </a:pPr>
            <a:r>
              <a:rPr lang="en-US" sz="2800" dirty="0"/>
              <a:t>While methods in </a:t>
            </a:r>
            <a:r>
              <a:rPr lang="en-US" sz="2800" u="sng" dirty="0"/>
              <a:t>quantitative</a:t>
            </a:r>
            <a:r>
              <a:rPr lang="en-US" sz="2800" dirty="0"/>
              <a:t> content analysis in this way transform observations of found categories into quantitative </a:t>
            </a:r>
            <a:r>
              <a:rPr lang="en-US" sz="2800" i="1" dirty="0"/>
              <a:t>statistical</a:t>
            </a:r>
            <a:r>
              <a:rPr lang="en-US" sz="2800" dirty="0"/>
              <a:t> data, the </a:t>
            </a:r>
            <a:r>
              <a:rPr lang="en-US" sz="2800" u="sng" dirty="0"/>
              <a:t>qualitative</a:t>
            </a:r>
            <a:r>
              <a:rPr lang="en-US" sz="2800" dirty="0"/>
              <a:t> content analysis focuses more on the </a:t>
            </a:r>
            <a:r>
              <a:rPr lang="en-US" sz="2800" i="1" dirty="0"/>
              <a:t>intentionality</a:t>
            </a:r>
            <a:r>
              <a:rPr lang="en-US" sz="2800" dirty="0"/>
              <a:t> and its </a:t>
            </a:r>
            <a:r>
              <a:rPr lang="en-US" sz="2800" i="1" dirty="0"/>
              <a:t>implications</a:t>
            </a:r>
            <a:r>
              <a:rPr lang="en-US" sz="2800" dirty="0"/>
              <a:t>. </a:t>
            </a:r>
          </a:p>
        </p:txBody>
      </p:sp>
    </p:spTree>
    <p:extLst>
      <p:ext uri="{BB962C8B-B14F-4D97-AF65-F5344CB8AC3E}">
        <p14:creationId xmlns:p14="http://schemas.microsoft.com/office/powerpoint/2010/main" val="65586567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1763</Words>
  <Application>Microsoft Office PowerPoint</Application>
  <PresentationFormat>Widescreen</PresentationFormat>
  <Paragraphs>185</Paragraphs>
  <Slides>28</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Calibri</vt:lpstr>
      <vt:lpstr>Tw Cen MT</vt:lpstr>
      <vt:lpstr>Verdana</vt:lpstr>
      <vt:lpstr>Wingdings</vt:lpstr>
      <vt:lpstr>Wingdings 2</vt:lpstr>
      <vt:lpstr>Median</vt:lpstr>
      <vt:lpstr> Research methods</vt:lpstr>
      <vt:lpstr>Student activity – questions…</vt:lpstr>
      <vt:lpstr>What is research?</vt:lpstr>
      <vt:lpstr>What is research methodology?</vt:lpstr>
      <vt:lpstr>So research has a purpose…</vt:lpstr>
      <vt:lpstr>What is the difference between primary and secondary research?</vt:lpstr>
      <vt:lpstr>Student activity</vt:lpstr>
      <vt:lpstr>What is the difference between quantitative and qualitative research?</vt:lpstr>
      <vt:lpstr>Research methods</vt:lpstr>
      <vt:lpstr>PowerPoint Presentation</vt:lpstr>
      <vt:lpstr>Research methods:</vt:lpstr>
      <vt:lpstr>Two main research philosophies (or paradigms, epistemology)</vt:lpstr>
      <vt:lpstr>Features of the main research paradigms  (Collis and Hussey, 2003, p.55)</vt:lpstr>
      <vt:lpstr>Research approaches</vt:lpstr>
      <vt:lpstr>The deductive approach</vt:lpstr>
      <vt:lpstr>Deduction emphasises…</vt:lpstr>
      <vt:lpstr>The inductive approach</vt:lpstr>
      <vt:lpstr>Induction emphasises…</vt:lpstr>
      <vt:lpstr>Which is best?</vt:lpstr>
      <vt:lpstr>Research strategy</vt:lpstr>
      <vt:lpstr>1. Action research</vt:lpstr>
      <vt:lpstr> 2. Experiments</vt:lpstr>
      <vt:lpstr> 3. Surveys </vt:lpstr>
      <vt:lpstr>3. Surveys: characteristics</vt:lpstr>
      <vt:lpstr>4. Case studies</vt:lpstr>
      <vt:lpstr>4. Case study: examples</vt:lpstr>
      <vt:lpstr>5. Document review / content analysis</vt:lpstr>
      <vt:lpstr>5. Document review / content analysis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Research methods</dc:title>
  <dc:creator>Kathryn Flynn</dc:creator>
  <cp:lastModifiedBy>Kathryn Flynn</cp:lastModifiedBy>
  <cp:revision>1</cp:revision>
  <dcterms:created xsi:type="dcterms:W3CDTF">2018-02-12T13:07:55Z</dcterms:created>
  <dcterms:modified xsi:type="dcterms:W3CDTF">2018-02-12T13:08:46Z</dcterms:modified>
</cp:coreProperties>
</file>