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2"/>
  </p:notesMasterIdLst>
  <p:handoutMasterIdLst>
    <p:handoutMasterId r:id="rId23"/>
  </p:handoutMasterIdLst>
  <p:sldIdLst>
    <p:sldId id="256" r:id="rId5"/>
    <p:sldId id="266" r:id="rId6"/>
    <p:sldId id="299" r:id="rId7"/>
    <p:sldId id="305" r:id="rId8"/>
    <p:sldId id="271" r:id="rId9"/>
    <p:sldId id="306" r:id="rId10"/>
    <p:sldId id="307" r:id="rId11"/>
    <p:sldId id="300" r:id="rId12"/>
    <p:sldId id="303" r:id="rId13"/>
    <p:sldId id="288" r:id="rId14"/>
    <p:sldId id="284" r:id="rId15"/>
    <p:sldId id="304" r:id="rId16"/>
    <p:sldId id="308" r:id="rId17"/>
    <p:sldId id="301" r:id="rId18"/>
    <p:sldId id="309" r:id="rId19"/>
    <p:sldId id="310" r:id="rId20"/>
    <p:sldId id="295"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598" autoAdjust="0"/>
  </p:normalViewPr>
  <p:slideViewPr>
    <p:cSldViewPr snapToGrid="0">
      <p:cViewPr>
        <p:scale>
          <a:sx n="68" d="100"/>
          <a:sy n="68" d="100"/>
        </p:scale>
        <p:origin x="750" y="414"/>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65D721-3F0A-41A3-B555-1F61C07BF1BE}" type="datetime1">
              <a:rPr lang="en-GB" smtClean="0"/>
              <a:t>12/11/2025</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543ED9D-E132-4572-9D4D-99356D8DF6B4}" type="datetime1">
              <a:rPr lang="en-GB" smtClean="0"/>
              <a:t>12/11/2025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2</a:t>
            </a:fld>
            <a:endParaRPr lang="en-GB" dirty="0"/>
          </a:p>
        </p:txBody>
      </p:sp>
      <p:sp>
        <p:nvSpPr>
          <p:cNvPr id="5" name="Date Placeholder 4">
            <a:extLst>
              <a:ext uri="{FF2B5EF4-FFF2-40B4-BE49-F238E27FC236}">
                <a16:creationId xmlns:a16="http://schemas.microsoft.com/office/drawing/2014/main" id="{63C3856A-F3CD-4032-ADA9-B0D70F59EF3B}"/>
              </a:ext>
            </a:extLst>
          </p:cNvPr>
          <p:cNvSpPr>
            <a:spLocks noGrp="1"/>
          </p:cNvSpPr>
          <p:nvPr>
            <p:ph type="dt" idx="1"/>
          </p:nvPr>
        </p:nvSpPr>
        <p:spPr/>
        <p:txBody>
          <a:bodyPr/>
          <a:lstStyle/>
          <a:p>
            <a:pPr rtl="0"/>
            <a:fld id="{A64ED303-13BD-42F6-8013-753048B08EED}" type="datetime1">
              <a:rPr lang="en-GB" smtClean="0"/>
              <a:t>12/11/2025</a:t>
            </a:fld>
            <a:endParaRPr lang="en-GB" dirty="0"/>
          </a:p>
        </p:txBody>
      </p:sp>
    </p:spTree>
    <p:extLst>
      <p:ext uri="{BB962C8B-B14F-4D97-AF65-F5344CB8AC3E}">
        <p14:creationId xmlns:p14="http://schemas.microsoft.com/office/powerpoint/2010/main" val="1727451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3</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EF718374-C3F0-40E9-8526-A7F04F576EBA}" type="datetime1">
              <a:rPr lang="en-GB" smtClean="0"/>
              <a:t>12/11/2025</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320DB0-2B78-EE6B-D9ED-060A608C7E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F00D19-C697-0AAB-470E-00844FE3819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5B29BE-A8BB-3E55-901B-96630DC6ECF5}"/>
              </a:ext>
            </a:extLst>
          </p:cNvPr>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D96D51CD-A2FA-8B14-4945-4CA8DA72FC29}"/>
              </a:ext>
            </a:extLst>
          </p:cNvPr>
          <p:cNvSpPr>
            <a:spLocks noGrp="1"/>
          </p:cNvSpPr>
          <p:nvPr>
            <p:ph type="sldNum" sz="quarter" idx="5"/>
          </p:nvPr>
        </p:nvSpPr>
        <p:spPr/>
        <p:txBody>
          <a:bodyPr rtlCol="0"/>
          <a:lstStyle/>
          <a:p>
            <a:pPr rtl="0"/>
            <a:fld id="{F07F282E-55F5-4803-B60F-09BA4600E538}" type="slidenum">
              <a:rPr lang="en-GB" smtClean="0"/>
              <a:t>4</a:t>
            </a:fld>
            <a:endParaRPr lang="en-GB" dirty="0"/>
          </a:p>
        </p:txBody>
      </p:sp>
      <p:sp>
        <p:nvSpPr>
          <p:cNvPr id="5" name="Date Placeholder 4">
            <a:extLst>
              <a:ext uri="{FF2B5EF4-FFF2-40B4-BE49-F238E27FC236}">
                <a16:creationId xmlns:a16="http://schemas.microsoft.com/office/drawing/2014/main" id="{57027E42-BEB9-0301-65D2-E3D469AC4BE0}"/>
              </a:ext>
            </a:extLst>
          </p:cNvPr>
          <p:cNvSpPr>
            <a:spLocks noGrp="1"/>
          </p:cNvSpPr>
          <p:nvPr>
            <p:ph type="dt" idx="1"/>
          </p:nvPr>
        </p:nvSpPr>
        <p:spPr/>
        <p:txBody>
          <a:bodyPr/>
          <a:lstStyle/>
          <a:p>
            <a:pPr rtl="0"/>
            <a:fld id="{EF718374-C3F0-40E9-8526-A7F04F576EBA}" type="datetime1">
              <a:rPr lang="en-GB" smtClean="0"/>
              <a:t>12/11/2025</a:t>
            </a:fld>
            <a:endParaRPr lang="en-GB" dirty="0"/>
          </a:p>
        </p:txBody>
      </p:sp>
    </p:spTree>
    <p:extLst>
      <p:ext uri="{BB962C8B-B14F-4D97-AF65-F5344CB8AC3E}">
        <p14:creationId xmlns:p14="http://schemas.microsoft.com/office/powerpoint/2010/main" val="1253882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5</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12/11/2025</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2DB702-34E3-3294-2872-7922303DAE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07E649-7907-90D9-6CB2-CD02FA2EF2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EC445E-E3E3-1E30-7D94-AD88E44F051B}"/>
              </a:ext>
            </a:extLst>
          </p:cNvPr>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708B89BC-A9B7-DFB0-0927-5F78F663F441}"/>
              </a:ext>
            </a:extLst>
          </p:cNvPr>
          <p:cNvSpPr>
            <a:spLocks noGrp="1"/>
          </p:cNvSpPr>
          <p:nvPr>
            <p:ph type="sldNum" sz="quarter" idx="5"/>
          </p:nvPr>
        </p:nvSpPr>
        <p:spPr/>
        <p:txBody>
          <a:bodyPr rtlCol="0"/>
          <a:lstStyle/>
          <a:p>
            <a:pPr rtl="0"/>
            <a:fld id="{F07F282E-55F5-4803-B60F-09BA4600E538}" type="slidenum">
              <a:rPr lang="en-GB" smtClean="0"/>
              <a:t>6</a:t>
            </a:fld>
            <a:endParaRPr lang="en-GB" dirty="0"/>
          </a:p>
        </p:txBody>
      </p:sp>
      <p:sp>
        <p:nvSpPr>
          <p:cNvPr id="5" name="Date Placeholder 4">
            <a:extLst>
              <a:ext uri="{FF2B5EF4-FFF2-40B4-BE49-F238E27FC236}">
                <a16:creationId xmlns:a16="http://schemas.microsoft.com/office/drawing/2014/main" id="{BA236863-BEF3-E1B3-C01F-5881C13E5BF7}"/>
              </a:ext>
            </a:extLst>
          </p:cNvPr>
          <p:cNvSpPr>
            <a:spLocks noGrp="1"/>
          </p:cNvSpPr>
          <p:nvPr>
            <p:ph type="dt" idx="1"/>
          </p:nvPr>
        </p:nvSpPr>
        <p:spPr/>
        <p:txBody>
          <a:bodyPr/>
          <a:lstStyle/>
          <a:p>
            <a:pPr rtl="0"/>
            <a:fld id="{EF718374-C3F0-40E9-8526-A7F04F576EBA}" type="datetime1">
              <a:rPr lang="en-GB" smtClean="0"/>
              <a:t>12/11/2025</a:t>
            </a:fld>
            <a:endParaRPr lang="en-GB" dirty="0"/>
          </a:p>
        </p:txBody>
      </p:sp>
    </p:spTree>
    <p:extLst>
      <p:ext uri="{BB962C8B-B14F-4D97-AF65-F5344CB8AC3E}">
        <p14:creationId xmlns:p14="http://schemas.microsoft.com/office/powerpoint/2010/main" val="39014854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6FB24D-795B-37EC-A439-933889BFAC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E48854-76A2-16B7-2865-7C8D739467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2DBC43-30EF-A53F-E297-DBB49ABC3973}"/>
              </a:ext>
            </a:extLst>
          </p:cNvPr>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1EFFFC13-247D-BAD9-31B7-B6839DF8773D}"/>
              </a:ext>
            </a:extLst>
          </p:cNvPr>
          <p:cNvSpPr>
            <a:spLocks noGrp="1"/>
          </p:cNvSpPr>
          <p:nvPr>
            <p:ph type="sldNum" sz="quarter" idx="5"/>
          </p:nvPr>
        </p:nvSpPr>
        <p:spPr/>
        <p:txBody>
          <a:bodyPr rtlCol="0"/>
          <a:lstStyle/>
          <a:p>
            <a:pPr rtl="0"/>
            <a:fld id="{F07F282E-55F5-4803-B60F-09BA4600E538}" type="slidenum">
              <a:rPr lang="en-GB" smtClean="0"/>
              <a:t>7</a:t>
            </a:fld>
            <a:endParaRPr lang="en-GB" dirty="0"/>
          </a:p>
        </p:txBody>
      </p:sp>
      <p:sp>
        <p:nvSpPr>
          <p:cNvPr id="5" name="Date Placeholder 4">
            <a:extLst>
              <a:ext uri="{FF2B5EF4-FFF2-40B4-BE49-F238E27FC236}">
                <a16:creationId xmlns:a16="http://schemas.microsoft.com/office/drawing/2014/main" id="{18910818-BD84-7159-1DCD-DD240620C7EB}"/>
              </a:ext>
            </a:extLst>
          </p:cNvPr>
          <p:cNvSpPr>
            <a:spLocks noGrp="1"/>
          </p:cNvSpPr>
          <p:nvPr>
            <p:ph type="dt" idx="1"/>
          </p:nvPr>
        </p:nvSpPr>
        <p:spPr/>
        <p:txBody>
          <a:bodyPr/>
          <a:lstStyle/>
          <a:p>
            <a:pPr rtl="0"/>
            <a:fld id="{EF718374-C3F0-40E9-8526-A7F04F576EBA}" type="datetime1">
              <a:rPr lang="en-GB" smtClean="0"/>
              <a:t>12/11/2025</a:t>
            </a:fld>
            <a:endParaRPr lang="en-GB" dirty="0"/>
          </a:p>
        </p:txBody>
      </p:sp>
    </p:spTree>
    <p:extLst>
      <p:ext uri="{BB962C8B-B14F-4D97-AF65-F5344CB8AC3E}">
        <p14:creationId xmlns:p14="http://schemas.microsoft.com/office/powerpoint/2010/main" val="2810143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9</a:t>
            </a:fld>
            <a:endParaRPr lang="en-GB" dirty="0"/>
          </a:p>
        </p:txBody>
      </p:sp>
      <p:sp>
        <p:nvSpPr>
          <p:cNvPr id="5" name="Date Placeholder 4">
            <a:extLst>
              <a:ext uri="{FF2B5EF4-FFF2-40B4-BE49-F238E27FC236}">
                <a16:creationId xmlns:a16="http://schemas.microsoft.com/office/drawing/2014/main" id="{F571E5B3-2618-4553-8624-6AB20213AF83}"/>
              </a:ext>
            </a:extLst>
          </p:cNvPr>
          <p:cNvSpPr>
            <a:spLocks noGrp="1"/>
          </p:cNvSpPr>
          <p:nvPr>
            <p:ph type="dt" idx="1"/>
          </p:nvPr>
        </p:nvSpPr>
        <p:spPr/>
        <p:txBody>
          <a:bodyPr/>
          <a:lstStyle/>
          <a:p>
            <a:pPr rtl="0"/>
            <a:fld id="{0CBC6739-7F1F-4A44-8E33-B36B45653CDF}" type="datetime1">
              <a:rPr lang="en-GB" smtClean="0"/>
              <a:t>12/11/2025</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10</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3BC69346-1E7C-43ED-9076-C3263E05BA49}" type="datetime1">
              <a:rPr lang="en-GB" smtClean="0"/>
              <a:t>12/11/2025</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11</a:t>
            </a:fld>
            <a:endParaRPr lang="en-GB" dirty="0"/>
          </a:p>
        </p:txBody>
      </p:sp>
      <p:sp>
        <p:nvSpPr>
          <p:cNvPr id="5" name="Date Placeholder 4">
            <a:extLst>
              <a:ext uri="{FF2B5EF4-FFF2-40B4-BE49-F238E27FC236}">
                <a16:creationId xmlns:a16="http://schemas.microsoft.com/office/drawing/2014/main" id="{D2D545E0-5463-4627-BDA2-D2CEE06E0B9B}"/>
              </a:ext>
            </a:extLst>
          </p:cNvPr>
          <p:cNvSpPr>
            <a:spLocks noGrp="1"/>
          </p:cNvSpPr>
          <p:nvPr>
            <p:ph type="dt" idx="1"/>
          </p:nvPr>
        </p:nvSpPr>
        <p:spPr/>
        <p:txBody>
          <a:bodyPr/>
          <a:lstStyle/>
          <a:p>
            <a:pPr rtl="0"/>
            <a:fld id="{127C5A01-94D3-43E1-9CA2-D1881CA49B46}" type="datetime1">
              <a:rPr lang="en-GB" smtClean="0"/>
              <a:t>12/11/2025</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4E82A-CC15-692B-072E-64BB6B9494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5C84E3-9E87-7016-4D3F-A1C19C5A7F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58CBEC-8A9A-FC1B-84B6-9B8FE7983EB6}"/>
              </a:ext>
            </a:extLst>
          </p:cNvPr>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9BC8E8A3-9E15-D9CB-D75E-FE8FB44E3589}"/>
              </a:ext>
            </a:extLst>
          </p:cNvPr>
          <p:cNvSpPr>
            <a:spLocks noGrp="1"/>
          </p:cNvSpPr>
          <p:nvPr>
            <p:ph type="sldNum" sz="quarter" idx="5"/>
          </p:nvPr>
        </p:nvSpPr>
        <p:spPr/>
        <p:txBody>
          <a:bodyPr rtlCol="0"/>
          <a:lstStyle/>
          <a:p>
            <a:pPr rtl="0"/>
            <a:fld id="{F07F282E-55F5-4803-B60F-09BA4600E538}" type="slidenum">
              <a:rPr lang="en-GB" smtClean="0"/>
              <a:t>13</a:t>
            </a:fld>
            <a:endParaRPr lang="en-GB" dirty="0"/>
          </a:p>
        </p:txBody>
      </p:sp>
      <p:sp>
        <p:nvSpPr>
          <p:cNvPr id="5" name="Date Placeholder 4">
            <a:extLst>
              <a:ext uri="{FF2B5EF4-FFF2-40B4-BE49-F238E27FC236}">
                <a16:creationId xmlns:a16="http://schemas.microsoft.com/office/drawing/2014/main" id="{4A929AED-E56F-A3BE-43B7-B830801EDE27}"/>
              </a:ext>
            </a:extLst>
          </p:cNvPr>
          <p:cNvSpPr>
            <a:spLocks noGrp="1"/>
          </p:cNvSpPr>
          <p:nvPr>
            <p:ph type="dt" idx="1"/>
          </p:nvPr>
        </p:nvSpPr>
        <p:spPr/>
        <p:txBody>
          <a:bodyPr/>
          <a:lstStyle/>
          <a:p>
            <a:pPr rtl="0"/>
            <a:fld id="{127C5A01-94D3-43E1-9CA2-D1881CA49B46}" type="datetime1">
              <a:rPr lang="en-GB" smtClean="0"/>
              <a:t>12/11/2025</a:t>
            </a:fld>
            <a:endParaRPr lang="en-GB" dirty="0"/>
          </a:p>
        </p:txBody>
      </p:sp>
    </p:spTree>
    <p:extLst>
      <p:ext uri="{BB962C8B-B14F-4D97-AF65-F5344CB8AC3E}">
        <p14:creationId xmlns:p14="http://schemas.microsoft.com/office/powerpoint/2010/main" val="39372764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14</a:t>
            </a:fld>
            <a:endParaRPr lang="en-GB" dirty="0"/>
          </a:p>
        </p:txBody>
      </p:sp>
      <p:sp>
        <p:nvSpPr>
          <p:cNvPr id="5" name="Date Placeholder 4">
            <a:extLst>
              <a:ext uri="{FF2B5EF4-FFF2-40B4-BE49-F238E27FC236}">
                <a16:creationId xmlns:a16="http://schemas.microsoft.com/office/drawing/2014/main" id="{208C6C60-DAD2-49CF-AF9B-8D9AB0AD38E9}"/>
              </a:ext>
            </a:extLst>
          </p:cNvPr>
          <p:cNvSpPr>
            <a:spLocks noGrp="1"/>
          </p:cNvSpPr>
          <p:nvPr>
            <p:ph type="dt" idx="1"/>
          </p:nvPr>
        </p:nvSpPr>
        <p:spPr/>
        <p:txBody>
          <a:bodyPr/>
          <a:lstStyle/>
          <a:p>
            <a:pPr rtl="0"/>
            <a:fld id="{4B351C22-81E3-47F3-8252-105EAA931404}" type="datetime1">
              <a:rPr lang="en-GB" smtClean="0"/>
              <a:t>12/11/2025</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6C6B54-04CE-7E62-F07F-F6F261B3B8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812358-78E6-57FA-312E-079ADE5CC5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300F61-F95F-E16F-566F-85C6F0A6C7F2}"/>
              </a:ext>
            </a:extLst>
          </p:cNvPr>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15ECF65D-4114-B313-5B48-7419BBA91903}"/>
              </a:ext>
            </a:extLst>
          </p:cNvPr>
          <p:cNvSpPr>
            <a:spLocks noGrp="1"/>
          </p:cNvSpPr>
          <p:nvPr>
            <p:ph type="sldNum" sz="quarter" idx="5"/>
          </p:nvPr>
        </p:nvSpPr>
        <p:spPr/>
        <p:txBody>
          <a:bodyPr rtlCol="0"/>
          <a:lstStyle/>
          <a:p>
            <a:pPr rtl="0"/>
            <a:fld id="{F07F282E-55F5-4803-B60F-09BA4600E538}" type="slidenum">
              <a:rPr lang="en-GB" smtClean="0"/>
              <a:t>15</a:t>
            </a:fld>
            <a:endParaRPr lang="en-GB" dirty="0"/>
          </a:p>
        </p:txBody>
      </p:sp>
      <p:sp>
        <p:nvSpPr>
          <p:cNvPr id="5" name="Date Placeholder 4">
            <a:extLst>
              <a:ext uri="{FF2B5EF4-FFF2-40B4-BE49-F238E27FC236}">
                <a16:creationId xmlns:a16="http://schemas.microsoft.com/office/drawing/2014/main" id="{7B263B9F-967C-F880-E02D-2EA30446DFA8}"/>
              </a:ext>
            </a:extLst>
          </p:cNvPr>
          <p:cNvSpPr>
            <a:spLocks noGrp="1"/>
          </p:cNvSpPr>
          <p:nvPr>
            <p:ph type="dt" idx="1"/>
          </p:nvPr>
        </p:nvSpPr>
        <p:spPr/>
        <p:txBody>
          <a:bodyPr/>
          <a:lstStyle/>
          <a:p>
            <a:pPr rtl="0"/>
            <a:fld id="{127C5A01-94D3-43E1-9CA2-D1881CA49B46}" type="datetime1">
              <a:rPr lang="en-GB" smtClean="0"/>
              <a:t>12/11/2025</a:t>
            </a:fld>
            <a:endParaRPr lang="en-GB" dirty="0"/>
          </a:p>
        </p:txBody>
      </p:sp>
    </p:spTree>
    <p:extLst>
      <p:ext uri="{BB962C8B-B14F-4D97-AF65-F5344CB8AC3E}">
        <p14:creationId xmlns:p14="http://schemas.microsoft.com/office/powerpoint/2010/main" val="2642696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17</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A43B72EA-2196-4DF0-8D72-CB23794D7802}" type="datetime1">
              <a:rPr lang="en-GB" smtClean="0"/>
              <a:t>12/11/2025</a:t>
            </a:fld>
            <a:endParaRPr lang="en-GB"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425825264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rtlCol="0">
            <a:normAutofit/>
          </a:bodyPr>
          <a:lstStyle>
            <a:lvl1pPr>
              <a:defRPr/>
            </a:lvl1pPr>
          </a:lstStyle>
          <a:p>
            <a:pPr rtl="0"/>
            <a:r>
              <a:rPr lang="en-GB"/>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rtlCol="0" anchor="t">
            <a:normAutofit/>
          </a:bodyPr>
          <a:lstStyle>
            <a:lvl1pPr>
              <a:defRPr sz="2000" b="0"/>
            </a:lvl1pPr>
          </a:lstStyle>
          <a:p>
            <a:pPr rtl="0"/>
            <a:r>
              <a:rPr lang="en-GB"/>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rtlCol="0" anchor="t">
            <a:noAutofit/>
          </a:bodyPr>
          <a:lstStyle>
            <a:lvl1pPr algn="ctr">
              <a:defRPr/>
            </a:lvl1pPr>
          </a:lstStyle>
          <a:p>
            <a:pPr rtl="0"/>
            <a:r>
              <a:rPr lang="en-GB"/>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rtlCol="0"/>
          <a:lstStyle>
            <a:lvl1pPr>
              <a:defRPr>
                <a:solidFill>
                  <a:schemeClr val="bg1"/>
                </a:solidFill>
              </a:defRPr>
            </a:lvl1pPr>
          </a:lstStyle>
          <a:p>
            <a:pPr rtl="0"/>
            <a:r>
              <a:rPr lang="en-GB"/>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rtlCol="0"/>
          <a:lstStyle/>
          <a:p>
            <a:pPr rtl="0"/>
            <a:r>
              <a:rPr lang="en-GB"/>
              <a:t>2/1/20XX</a:t>
            </a:r>
            <a:endParaRPr lang="en-GB"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25734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34852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36404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60435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rtlCol="0" anchor="t">
            <a:noAutofit/>
          </a:bodyPr>
          <a:lstStyle>
            <a:lvl1pPr algn="ctr">
              <a:defRPr/>
            </a:lvl1pPr>
          </a:lstStyle>
          <a:p>
            <a:pPr rtl="0"/>
            <a:r>
              <a:rPr lang="en-GB"/>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rtlCol="0" anchor="b"/>
          <a:lstStyle>
            <a:lvl1pPr marL="365760">
              <a:lnSpc>
                <a:spcPct val="100000"/>
              </a:lnSpc>
              <a:spcBef>
                <a:spcPts val="1000"/>
              </a:spcBef>
              <a:defRPr sz="3600">
                <a:solidFill>
                  <a:schemeClr val="bg1"/>
                </a:solidFill>
              </a:defRPr>
            </a:lvl1pPr>
          </a:lstStyle>
          <a:p>
            <a:pPr rtl="0"/>
            <a:r>
              <a:rPr lang="en-GB"/>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rtlCol="0"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2/1/20XX</a:t>
            </a:r>
            <a:endParaRPr lang="en-GB"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74793158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7259975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362910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95845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421976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pPr rtl="0"/>
            <a:r>
              <a:rPr lang="en-US"/>
              <a:t>Click to edit Master title style</a:t>
            </a:r>
            <a:endParaRPr lang="en-GB"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2/1/20XX</a:t>
            </a:r>
            <a:endParaRPr lang="en-GB"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pPr rtl="0"/>
            <a:fld id="{FAEF9944-A4F6-4C59-AEBD-678D6480B8EA}" type="slidenum">
              <a:rPr lang="en-GB" smtClean="0"/>
              <a:pPr/>
              <a:t>‹#›</a:t>
            </a:fld>
            <a:endParaRPr lang="en-GB"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hf hdr="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image" Target="../media/image8.jpeg"/><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628775" y="1057275"/>
            <a:ext cx="5122545" cy="2173288"/>
          </a:xfrm>
        </p:spPr>
        <p:txBody>
          <a:bodyPr vert="horz" lIns="109728" tIns="109728" rIns="109728" bIns="91440" rtlCol="0" anchor="ctr">
            <a:noAutofit/>
          </a:bodyPr>
          <a:lstStyle/>
          <a:p>
            <a:pPr rtl="0"/>
            <a:r>
              <a:rPr lang="en-GB" sz="1800" dirty="0"/>
              <a:t>LCLM5002 –DEVELOPING, MANAGING AND LEADING INDIVIDUALS AND TEAMS</a:t>
            </a:r>
          </a:p>
        </p:txBody>
      </p:sp>
      <p:sp>
        <p:nvSpPr>
          <p:cNvPr id="8" name="Subtitle 7">
            <a:extLst>
              <a:ext uri="{FF2B5EF4-FFF2-40B4-BE49-F238E27FC236}">
                <a16:creationId xmlns:a16="http://schemas.microsoft.com/office/drawing/2014/main" id="{4B0552E2-3F84-4A73-A16B-C54043C663D5}"/>
              </a:ext>
            </a:extLst>
          </p:cNvPr>
          <p:cNvSpPr>
            <a:spLocks noGrp="1"/>
          </p:cNvSpPr>
          <p:nvPr>
            <p:ph type="subTitle" idx="1"/>
          </p:nvPr>
        </p:nvSpPr>
        <p:spPr>
          <a:xfrm>
            <a:off x="1646643" y="3751119"/>
            <a:ext cx="4985065" cy="1606163"/>
          </a:xfrm>
        </p:spPr>
        <p:txBody>
          <a:bodyPr vert="horz" lIns="109728" tIns="109728" rIns="109728" bIns="91440" rtlCol="0" anchor="t">
            <a:normAutofit/>
          </a:bodyPr>
          <a:lstStyle/>
          <a:p>
            <a:pPr rtl="0"/>
            <a:r>
              <a:rPr lang="en-GB" sz="1400" dirty="0"/>
              <a:t>Tashan Watson </a:t>
            </a:r>
          </a:p>
          <a:p>
            <a:pPr rtl="0"/>
            <a:r>
              <a:rPr lang="en-GB" sz="1400" dirty="0"/>
              <a:t>2336706</a:t>
            </a:r>
          </a:p>
        </p:txBody>
      </p:sp>
      <p:pic>
        <p:nvPicPr>
          <p:cNvPr id="41" name="Picture Placeholder 40" descr="A large room with glass walls&#10;">
            <a:extLst>
              <a:ext uri="{FF2B5EF4-FFF2-40B4-BE49-F238E27FC236}">
                <a16:creationId xmlns:a16="http://schemas.microsoft.com/office/drawing/2014/main" id="{9FB4A3D7-302B-4FAB-B9BD-5F75A796AC7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859936" y="-2"/>
            <a:ext cx="5332064" cy="6858002"/>
          </a:xfrm>
        </p:spPr>
      </p:pic>
      <p:sp>
        <p:nvSpPr>
          <p:cNvPr id="6" name="Footer Placeholder 5">
            <a:extLst>
              <a:ext uri="{FF2B5EF4-FFF2-40B4-BE49-F238E27FC236}">
                <a16:creationId xmlns:a16="http://schemas.microsoft.com/office/drawing/2014/main" id="{112A0352-7A16-48F0-9C66-57C647D319F8}"/>
              </a:ext>
            </a:extLst>
          </p:cNvPr>
          <p:cNvSpPr>
            <a:spLocks noGrp="1"/>
          </p:cNvSpPr>
          <p:nvPr>
            <p:ph type="ftr" sz="quarter" idx="11"/>
          </p:nvPr>
        </p:nvSpPr>
        <p:spPr/>
        <p:txBody>
          <a:bodyPr rtlCol="0"/>
          <a:lstStyle/>
          <a:p>
            <a:pPr algn="l" rtl="0"/>
            <a:r>
              <a:rPr lang="en-GB" dirty="0"/>
              <a:t>Recruitment Strategy Proposal – November 2025</a:t>
            </a:r>
          </a:p>
        </p:txBody>
      </p:sp>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1</a:t>
            </a:fld>
            <a:endParaRPr lang="en-GB"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3111549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787178" y="1475399"/>
            <a:ext cx="6623040" cy="791861"/>
          </a:xfrm>
        </p:spPr>
        <p:txBody>
          <a:bodyPr rtlCol="0">
            <a:normAutofit fontScale="90000"/>
          </a:bodyPr>
          <a:lstStyle/>
          <a:p>
            <a:pPr rtl="0"/>
            <a:r>
              <a:rPr lang="en-GB" dirty="0"/>
              <a:t>Table Of Content</a:t>
            </a:r>
          </a:p>
        </p:txBody>
      </p:sp>
      <p:sp>
        <p:nvSpPr>
          <p:cNvPr id="5" name="Content Placeholder 4">
            <a:extLst>
              <a:ext uri="{FF2B5EF4-FFF2-40B4-BE49-F238E27FC236}">
                <a16:creationId xmlns:a16="http://schemas.microsoft.com/office/drawing/2014/main" id="{30EB58E2-A9A0-481A-8B5B-381B836CE40B}"/>
              </a:ext>
            </a:extLst>
          </p:cNvPr>
          <p:cNvSpPr>
            <a:spLocks noGrp="1"/>
          </p:cNvSpPr>
          <p:nvPr>
            <p:ph idx="1"/>
          </p:nvPr>
        </p:nvSpPr>
        <p:spPr>
          <a:xfrm>
            <a:off x="787179" y="2502047"/>
            <a:ext cx="6623039" cy="3030599"/>
          </a:xfrm>
        </p:spPr>
        <p:txBody>
          <a:bodyPr rtlCol="0">
            <a:normAutofit/>
          </a:bodyPr>
          <a:lstStyle/>
          <a:p>
            <a:pPr rtl="0"/>
            <a:r>
              <a:rPr lang="en-GB" dirty="0"/>
              <a:t>Introduction &amp; Company Values</a:t>
            </a:r>
          </a:p>
          <a:p>
            <a:pPr rtl="0"/>
            <a:r>
              <a:rPr lang="en-GB" dirty="0"/>
              <a:t>Job &amp; Personal Specification </a:t>
            </a:r>
          </a:p>
          <a:p>
            <a:pPr rtl="0"/>
            <a:r>
              <a:rPr lang="en-GB" dirty="0"/>
              <a:t>Proposed Benefits &amp; Incentives</a:t>
            </a:r>
          </a:p>
          <a:p>
            <a:pPr rtl="0"/>
            <a:r>
              <a:rPr lang="en-GB" dirty="0"/>
              <a:t>Talent Search &amp; Interviewing Process</a:t>
            </a:r>
          </a:p>
          <a:p>
            <a:pPr rtl="0"/>
            <a:endParaRPr lang="en-GB" dirty="0"/>
          </a:p>
        </p:txBody>
      </p:sp>
      <p:pic>
        <p:nvPicPr>
          <p:cNvPr id="29" name="Picture Placeholder 28" descr="Dashboard Digital Finance">
            <a:extLst>
              <a:ext uri="{FF2B5EF4-FFF2-40B4-BE49-F238E27FC236}">
                <a16:creationId xmlns:a16="http://schemas.microsoft.com/office/drawing/2014/main" id="{5924239E-C490-438F-B9C9-111D931D084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8194348" y="1085431"/>
            <a:ext cx="3997652" cy="5037857"/>
          </a:xfrm>
        </p:spPr>
      </p:pic>
      <p:sp>
        <p:nvSpPr>
          <p:cNvPr id="23" name="Footer Placeholder 22">
            <a:extLst>
              <a:ext uri="{FF2B5EF4-FFF2-40B4-BE49-F238E27FC236}">
                <a16:creationId xmlns:a16="http://schemas.microsoft.com/office/drawing/2014/main" id="{C50BB1C4-223C-42B9-AF6A-F40E305B1A0E}"/>
              </a:ext>
            </a:extLst>
          </p:cNvPr>
          <p:cNvSpPr>
            <a:spLocks noGrp="1"/>
          </p:cNvSpPr>
          <p:nvPr>
            <p:ph type="ftr" sz="quarter" idx="11"/>
          </p:nvPr>
        </p:nvSpPr>
        <p:spPr>
          <a:xfrm>
            <a:off x="787178" y="6309360"/>
            <a:ext cx="6623040" cy="457200"/>
          </a:xfrm>
        </p:spPr>
        <p:txBody>
          <a:bodyPr rtlCol="0"/>
          <a:lstStyle/>
          <a:p>
            <a:pPr rtl="0"/>
            <a:r>
              <a:rPr lang="en-GB" dirty="0"/>
              <a:t>Recruitment Strategy Proposal</a:t>
            </a:r>
          </a:p>
        </p:txBody>
      </p:sp>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a:t>2</a:t>
            </a:fld>
            <a:endParaRPr lang="en-GB" dirty="0"/>
          </a:p>
        </p:txBody>
      </p:sp>
    </p:spTree>
    <p:extLst>
      <p:ext uri="{BB962C8B-B14F-4D97-AF65-F5344CB8AC3E}">
        <p14:creationId xmlns:p14="http://schemas.microsoft.com/office/powerpoint/2010/main" val="3318299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5" y="673308"/>
            <a:ext cx="6457717" cy="1580890"/>
          </a:xfrm>
        </p:spPr>
        <p:txBody>
          <a:bodyPr rtlCol="0">
            <a:normAutofit fontScale="90000"/>
          </a:bodyPr>
          <a:lstStyle/>
          <a:p>
            <a:pPr rtl="0"/>
            <a:r>
              <a:rPr lang="en-GB" dirty="0"/>
              <a:t>NOTTING HILL HOUSING GENESIS INTRODUCTION</a:t>
            </a:r>
          </a:p>
        </p:txBody>
      </p:sp>
      <p:pic>
        <p:nvPicPr>
          <p:cNvPr id="16" name="Picture Placeholder 15" descr="Graph, tables and charts">
            <a:extLst>
              <a:ext uri="{FF2B5EF4-FFF2-40B4-BE49-F238E27FC236}">
                <a16:creationId xmlns:a16="http://schemas.microsoft.com/office/drawing/2014/main" id="{E1DA0A58-7C3B-4F53-80D8-6355E31465F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FBFF4B36-5D7D-42A6-A89B-A0A83CB0C2FC}"/>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9" name="Content Placeholder 8">
            <a:extLst>
              <a:ext uri="{FF2B5EF4-FFF2-40B4-BE49-F238E27FC236}">
                <a16:creationId xmlns:a16="http://schemas.microsoft.com/office/drawing/2014/main" id="{469D770A-D8B9-4D5E-BB61-CD763E29DC55}"/>
              </a:ext>
            </a:extLst>
          </p:cNvPr>
          <p:cNvSpPr>
            <a:spLocks noGrp="1"/>
          </p:cNvSpPr>
          <p:nvPr>
            <p:ph idx="1"/>
          </p:nvPr>
        </p:nvSpPr>
        <p:spPr>
          <a:xfrm>
            <a:off x="5205918" y="2353586"/>
            <a:ext cx="6457717" cy="3767496"/>
          </a:xfrm>
        </p:spPr>
        <p:txBody>
          <a:bodyPr rtlCol="0"/>
          <a:lstStyle/>
          <a:p>
            <a:r>
              <a:rPr lang="en-GB" dirty="0"/>
              <a:t>Notting Hill Genesis (NHG) is one of London’s largest and most respected housing associations, created through the merger of Notting Hill Housing and Genesis Housing Association. With over 66,000 homes across London and the South East, NHG plays a central role in delivering affordable, sustainable housing and supporting thriving communities.</a:t>
            </a:r>
          </a:p>
        </p:txBody>
      </p:sp>
      <p:sp>
        <p:nvSpPr>
          <p:cNvPr id="22" name="Footer Placeholder 21">
            <a:extLst>
              <a:ext uri="{FF2B5EF4-FFF2-40B4-BE49-F238E27FC236}">
                <a16:creationId xmlns:a16="http://schemas.microsoft.com/office/drawing/2014/main" id="{A0C89215-7880-40F7-A389-2C9A09EE3692}"/>
              </a:ext>
            </a:extLst>
          </p:cNvPr>
          <p:cNvSpPr>
            <a:spLocks noGrp="1"/>
          </p:cNvSpPr>
          <p:nvPr>
            <p:ph type="ftr" sz="quarter" idx="11"/>
          </p:nvPr>
        </p:nvSpPr>
        <p:spPr>
          <a:xfrm>
            <a:off x="261906" y="6309360"/>
            <a:ext cx="4097030" cy="457200"/>
          </a:xfrm>
        </p:spPr>
        <p:txBody>
          <a:bodyPr rtlCol="0"/>
          <a:lstStyle/>
          <a:p>
            <a:pPr rtl="0"/>
            <a:r>
              <a:rPr lang="en-GB"/>
              <a:t>Presentation Title</a:t>
            </a:r>
          </a:p>
        </p:txBody>
      </p:sp>
      <p:sp>
        <p:nvSpPr>
          <p:cNvPr id="2" name="Date Placeholder 1">
            <a:extLst>
              <a:ext uri="{FF2B5EF4-FFF2-40B4-BE49-F238E27FC236}">
                <a16:creationId xmlns:a16="http://schemas.microsoft.com/office/drawing/2014/main" id="{D3FE66FD-2026-4582-A911-F6DABAE0514E}"/>
              </a:ext>
            </a:extLst>
          </p:cNvPr>
          <p:cNvSpPr>
            <a:spLocks noGrp="1"/>
          </p:cNvSpPr>
          <p:nvPr>
            <p:ph type="dt" sz="half" idx="10"/>
          </p:nvPr>
        </p:nvSpPr>
        <p:spPr>
          <a:xfrm>
            <a:off x="5205303" y="6309360"/>
            <a:ext cx="3411973" cy="457200"/>
          </a:xfrm>
        </p:spPr>
        <p:txBody>
          <a:bodyPr rtlCol="0"/>
          <a:lstStyle/>
          <a:p>
            <a:pPr rtl="0"/>
            <a:endParaRPr lang="en-GB" dirty="0"/>
          </a:p>
        </p:txBody>
      </p:sp>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a:t>3</a:t>
            </a:fld>
            <a:endParaRPr lang="en-GB" dirty="0"/>
          </a:p>
        </p:txBody>
      </p:sp>
    </p:spTree>
    <p:extLst>
      <p:ext uri="{BB962C8B-B14F-4D97-AF65-F5344CB8AC3E}">
        <p14:creationId xmlns:p14="http://schemas.microsoft.com/office/powerpoint/2010/main" val="1109332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83D595-BF14-268E-9225-54D0C077BF9A}"/>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4A2C822-4B5C-2C32-6A9D-1FFAF8A055A9}"/>
              </a:ext>
            </a:extLst>
          </p:cNvPr>
          <p:cNvSpPr>
            <a:spLocks noGrp="1"/>
          </p:cNvSpPr>
          <p:nvPr>
            <p:ph type="title"/>
          </p:nvPr>
        </p:nvSpPr>
        <p:spPr>
          <a:xfrm>
            <a:off x="5205915" y="673308"/>
            <a:ext cx="6457717" cy="1580890"/>
          </a:xfrm>
        </p:spPr>
        <p:txBody>
          <a:bodyPr rtlCol="0">
            <a:normAutofit/>
          </a:bodyPr>
          <a:lstStyle/>
          <a:p>
            <a:pPr rtl="0"/>
            <a:r>
              <a:rPr lang="en-GB" dirty="0"/>
              <a:t>COMPANY VALUES</a:t>
            </a:r>
          </a:p>
        </p:txBody>
      </p:sp>
      <p:pic>
        <p:nvPicPr>
          <p:cNvPr id="16" name="Picture Placeholder 15" descr="Graph, tables and charts">
            <a:extLst>
              <a:ext uri="{FF2B5EF4-FFF2-40B4-BE49-F238E27FC236}">
                <a16:creationId xmlns:a16="http://schemas.microsoft.com/office/drawing/2014/main" id="{09CE2E0C-400A-D365-DA99-72A8235E0A68}"/>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E4BEFC5B-EBDA-E95C-296E-4DF0F2049B46}"/>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9" name="Content Placeholder 8">
            <a:extLst>
              <a:ext uri="{FF2B5EF4-FFF2-40B4-BE49-F238E27FC236}">
                <a16:creationId xmlns:a16="http://schemas.microsoft.com/office/drawing/2014/main" id="{6F59B043-3606-F12C-1E63-34F88FA8840E}"/>
              </a:ext>
            </a:extLst>
          </p:cNvPr>
          <p:cNvSpPr>
            <a:spLocks noGrp="1"/>
          </p:cNvSpPr>
          <p:nvPr>
            <p:ph idx="1"/>
          </p:nvPr>
        </p:nvSpPr>
        <p:spPr>
          <a:xfrm>
            <a:off x="5205918" y="2353586"/>
            <a:ext cx="6457717" cy="3767496"/>
          </a:xfrm>
        </p:spPr>
        <p:txBody>
          <a:bodyPr rtlCol="0"/>
          <a:lstStyle/>
          <a:p>
            <a:r>
              <a:rPr lang="en-GB" dirty="0"/>
              <a:t>Guided by its core values of partnership, integrity, and excellence, NHG’s mission is to create safe, high-quality homes and promote long-term social impact. The organisation combines strong development capability with a resident-focused approach, striving to make a genuine difference in people’s lives.</a:t>
            </a:r>
          </a:p>
        </p:txBody>
      </p:sp>
      <p:sp>
        <p:nvSpPr>
          <p:cNvPr id="23" name="Slide Number Placeholder 22">
            <a:extLst>
              <a:ext uri="{FF2B5EF4-FFF2-40B4-BE49-F238E27FC236}">
                <a16:creationId xmlns:a16="http://schemas.microsoft.com/office/drawing/2014/main" id="{5096DC0B-AA62-C461-1BF3-2C4C80746D89}"/>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4</a:t>
            </a:fld>
            <a:endParaRPr lang="en-GB" dirty="0"/>
          </a:p>
        </p:txBody>
      </p:sp>
    </p:spTree>
    <p:extLst>
      <p:ext uri="{BB962C8B-B14F-4D97-AF65-F5344CB8AC3E}">
        <p14:creationId xmlns:p14="http://schemas.microsoft.com/office/powerpoint/2010/main" val="2897605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31CEB84-49DC-40A9-B2F0-D573658AE999}"/>
              </a:ext>
            </a:extLst>
          </p:cNvPr>
          <p:cNvSpPr>
            <a:spLocks noGrp="1"/>
          </p:cNvSpPr>
          <p:nvPr>
            <p:ph type="title"/>
          </p:nvPr>
        </p:nvSpPr>
        <p:spPr>
          <a:xfrm>
            <a:off x="1434622" y="1138041"/>
            <a:ext cx="4862811" cy="2019488"/>
          </a:xfrm>
        </p:spPr>
        <p:txBody>
          <a:bodyPr rtlCol="0" anchor="ctr">
            <a:normAutofit/>
          </a:bodyPr>
          <a:lstStyle/>
          <a:p>
            <a:pPr rtl="0"/>
            <a:r>
              <a:rPr lang="en-GB" dirty="0"/>
              <a:t>RECRUITMENT PROPOSAL</a:t>
            </a:r>
          </a:p>
        </p:txBody>
      </p:sp>
      <p:pic>
        <p:nvPicPr>
          <p:cNvPr id="3" name="Picture Placeholder 2">
            <a:extLst>
              <a:ext uri="{FF2B5EF4-FFF2-40B4-BE49-F238E27FC236}">
                <a16:creationId xmlns:a16="http://schemas.microsoft.com/office/drawing/2014/main" id="{C088DA26-C173-F964-C14D-84B5507C1EEA}"/>
              </a:ext>
            </a:extLst>
          </p:cNvPr>
          <p:cNvPicPr>
            <a:picLocks noGrp="1" noChangeAspect="1"/>
          </p:cNvPicPr>
          <p:nvPr>
            <p:ph type="pic" sz="quarter" idx="14"/>
          </p:nvPr>
        </p:nvPicPr>
        <p:blipFill>
          <a:blip r:embed="rId3"/>
          <a:srcRect l="1632" r="38266"/>
          <a:stretch>
            <a:fillRect/>
          </a:stretch>
        </p:blipFill>
        <p:spPr>
          <a:xfrm>
            <a:off x="6881446" y="3470616"/>
            <a:ext cx="5678129" cy="3392487"/>
          </a:xfrm>
        </p:spPr>
      </p:pic>
      <p:sp>
        <p:nvSpPr>
          <p:cNvPr id="15" name="Subtitle 14">
            <a:extLst>
              <a:ext uri="{FF2B5EF4-FFF2-40B4-BE49-F238E27FC236}">
                <a16:creationId xmlns:a16="http://schemas.microsoft.com/office/drawing/2014/main" id="{B7886DF7-FA3D-4AD1-AEC1-578EA3AC8C7D}"/>
              </a:ext>
            </a:extLst>
          </p:cNvPr>
          <p:cNvSpPr>
            <a:spLocks noGrp="1"/>
          </p:cNvSpPr>
          <p:nvPr>
            <p:ph idx="1"/>
          </p:nvPr>
        </p:nvSpPr>
        <p:spPr>
          <a:xfrm>
            <a:off x="1228121" y="3968089"/>
            <a:ext cx="5275812" cy="2285000"/>
          </a:xfrm>
        </p:spPr>
        <p:txBody>
          <a:bodyPr rtlCol="0" anchor="t">
            <a:normAutofit/>
          </a:bodyPr>
          <a:lstStyle/>
          <a:p>
            <a:r>
              <a:rPr lang="en-GB" sz="1400" dirty="0"/>
              <a:t>https://www.linkedin.com/jobs/view/4337496880/</a:t>
            </a:r>
          </a:p>
        </p:txBody>
      </p:sp>
      <p:sp>
        <p:nvSpPr>
          <p:cNvPr id="22" name="Footer Placeholder 5">
            <a:extLst>
              <a:ext uri="{FF2B5EF4-FFF2-40B4-BE49-F238E27FC236}">
                <a16:creationId xmlns:a16="http://schemas.microsoft.com/office/drawing/2014/main" id="{32B4C117-E53D-C4C3-E3CD-FAB79FB5CCD0}"/>
              </a:ext>
            </a:extLst>
          </p:cNvPr>
          <p:cNvSpPr>
            <a:spLocks noGrp="1"/>
          </p:cNvSpPr>
          <p:nvPr>
            <p:ph type="ftr" sz="quarter" idx="11"/>
          </p:nvPr>
        </p:nvSpPr>
        <p:spPr>
          <a:xfrm>
            <a:off x="1525917" y="6309360"/>
            <a:ext cx="4946592" cy="457200"/>
          </a:xfrm>
        </p:spPr>
        <p:txBody>
          <a:bodyPr/>
          <a:lstStyle/>
          <a:p>
            <a:pPr rtl="0">
              <a:spcAft>
                <a:spcPts val="600"/>
              </a:spcAft>
            </a:pPr>
            <a:r>
              <a:rPr lang="en-GB"/>
              <a:t>Presentation Title</a:t>
            </a:r>
          </a:p>
        </p:txBody>
      </p:sp>
      <p:sp>
        <p:nvSpPr>
          <p:cNvPr id="24" name="Date Placeholder 6">
            <a:extLst>
              <a:ext uri="{FF2B5EF4-FFF2-40B4-BE49-F238E27FC236}">
                <a16:creationId xmlns:a16="http://schemas.microsoft.com/office/drawing/2014/main" id="{B1C44007-9799-C9DC-9BA9-4DFBEADD9D02}"/>
              </a:ext>
            </a:extLst>
          </p:cNvPr>
          <p:cNvSpPr>
            <a:spLocks noGrp="1"/>
          </p:cNvSpPr>
          <p:nvPr>
            <p:ph type="dt" sz="half" idx="10"/>
          </p:nvPr>
        </p:nvSpPr>
        <p:spPr>
          <a:xfrm>
            <a:off x="9362837" y="166468"/>
            <a:ext cx="2736329" cy="457200"/>
          </a:xfrm>
        </p:spPr>
        <p:txBody>
          <a:bodyPr/>
          <a:lstStyle/>
          <a:p>
            <a:pPr rtl="0">
              <a:spcAft>
                <a:spcPts val="600"/>
              </a:spcAft>
            </a:pPr>
            <a:endParaRPr lang="en-GB" dirty="0"/>
          </a:p>
        </p:txBody>
      </p:sp>
      <p:sp>
        <p:nvSpPr>
          <p:cNvPr id="26" name="Slide Number Placeholder 7">
            <a:extLst>
              <a:ext uri="{FF2B5EF4-FFF2-40B4-BE49-F238E27FC236}">
                <a16:creationId xmlns:a16="http://schemas.microsoft.com/office/drawing/2014/main" id="{35AF4F2D-997C-4950-2CEA-3A3BDEBE5567}"/>
              </a:ext>
            </a:extLst>
          </p:cNvPr>
          <p:cNvSpPr>
            <a:spLocks noGrp="1"/>
          </p:cNvSpPr>
          <p:nvPr>
            <p:ph type="sldNum" sz="quarter" idx="12"/>
          </p:nvPr>
        </p:nvSpPr>
        <p:spPr>
          <a:xfrm>
            <a:off x="10569202" y="6309360"/>
            <a:ext cx="979879" cy="457200"/>
          </a:xfrm>
        </p:spPr>
        <p:txBody>
          <a:bodyPr/>
          <a:lstStyle/>
          <a:p>
            <a:pPr rtl="0">
              <a:spcAft>
                <a:spcPts val="600"/>
              </a:spcAft>
            </a:pPr>
            <a:fld id="{FAEF9944-A4F6-4C59-AEBD-678D6480B8EA}" type="slidenum">
              <a:rPr lang="en-GB" smtClean="0"/>
              <a:pPr rtl="0">
                <a:spcAft>
                  <a:spcPts val="600"/>
                </a:spcAft>
              </a:pPr>
              <a:t>5</a:t>
            </a:fld>
            <a:endParaRPr lang="en-GB"/>
          </a:p>
        </p:txBody>
      </p:sp>
    </p:spTree>
    <p:extLst>
      <p:ext uri="{BB962C8B-B14F-4D97-AF65-F5344CB8AC3E}">
        <p14:creationId xmlns:p14="http://schemas.microsoft.com/office/powerpoint/2010/main" val="2779792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B1D534-2FF8-8D02-C445-2C0625F1D5B8}"/>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0CB8694-67E3-0D54-D016-31D4EE37BE09}"/>
              </a:ext>
            </a:extLst>
          </p:cNvPr>
          <p:cNvSpPr>
            <a:spLocks noGrp="1"/>
          </p:cNvSpPr>
          <p:nvPr>
            <p:ph type="title"/>
          </p:nvPr>
        </p:nvSpPr>
        <p:spPr>
          <a:xfrm>
            <a:off x="5205915" y="673308"/>
            <a:ext cx="6457717" cy="1580890"/>
          </a:xfrm>
        </p:spPr>
        <p:txBody>
          <a:bodyPr rtlCol="0">
            <a:normAutofit/>
          </a:bodyPr>
          <a:lstStyle/>
          <a:p>
            <a:pPr rtl="0"/>
            <a:r>
              <a:rPr lang="en-GB" dirty="0"/>
              <a:t>JOB SUMMARY</a:t>
            </a:r>
          </a:p>
        </p:txBody>
      </p:sp>
      <p:pic>
        <p:nvPicPr>
          <p:cNvPr id="16" name="Picture Placeholder 15" descr="Graph, tables and charts">
            <a:extLst>
              <a:ext uri="{FF2B5EF4-FFF2-40B4-BE49-F238E27FC236}">
                <a16:creationId xmlns:a16="http://schemas.microsoft.com/office/drawing/2014/main" id="{8E508180-2CA4-1E9C-B61F-3C2EA929D16D}"/>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0C0CE9E3-723D-7300-C2A2-FED956C62F56}"/>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9" name="Content Placeholder 8">
            <a:extLst>
              <a:ext uri="{FF2B5EF4-FFF2-40B4-BE49-F238E27FC236}">
                <a16:creationId xmlns:a16="http://schemas.microsoft.com/office/drawing/2014/main" id="{72DF4CC0-52C0-340F-C12F-07158EC9CE28}"/>
              </a:ext>
            </a:extLst>
          </p:cNvPr>
          <p:cNvSpPr>
            <a:spLocks noGrp="1"/>
          </p:cNvSpPr>
          <p:nvPr>
            <p:ph idx="1"/>
          </p:nvPr>
        </p:nvSpPr>
        <p:spPr>
          <a:xfrm>
            <a:off x="5205918" y="2353586"/>
            <a:ext cx="6457717" cy="3767496"/>
          </a:xfrm>
        </p:spPr>
        <p:txBody>
          <a:bodyPr rtlCol="0">
            <a:normAutofit fontScale="85000" lnSpcReduction="20000"/>
          </a:bodyPr>
          <a:lstStyle/>
          <a:p>
            <a:r>
              <a:rPr lang="en-GB" dirty="0"/>
              <a:t>A hybrid role that helps Notting Hill Genesis manage projects and portfolios effectively. It involves looking at project data to spot trends, risks, and lessons, and creating reports and dashboards to share with stakeholders. The person in this role will support project management systems, help teams use them well, and make improvements where needed. They will track project progress, budgets, and timelines to make sure work meets NHG standards. They also work closely with project managers to solve challenges, keep project documents accurate, and assist with identifying and managing risks. The role promotes best practices, shares knowledge, supports training, and ensures all projects follow NHG’s policies and project delivery rules.</a:t>
            </a:r>
          </a:p>
        </p:txBody>
      </p:sp>
      <p:sp>
        <p:nvSpPr>
          <p:cNvPr id="22" name="Footer Placeholder 21">
            <a:extLst>
              <a:ext uri="{FF2B5EF4-FFF2-40B4-BE49-F238E27FC236}">
                <a16:creationId xmlns:a16="http://schemas.microsoft.com/office/drawing/2014/main" id="{B8F7557C-B34D-0BE7-742A-29D90C482552}"/>
              </a:ext>
            </a:extLst>
          </p:cNvPr>
          <p:cNvSpPr>
            <a:spLocks noGrp="1"/>
          </p:cNvSpPr>
          <p:nvPr>
            <p:ph type="ftr" sz="quarter" idx="11"/>
          </p:nvPr>
        </p:nvSpPr>
        <p:spPr>
          <a:xfrm>
            <a:off x="261906" y="6309360"/>
            <a:ext cx="4097030" cy="457200"/>
          </a:xfrm>
        </p:spPr>
        <p:txBody>
          <a:bodyPr rtlCol="0"/>
          <a:lstStyle/>
          <a:p>
            <a:pPr rtl="0"/>
            <a:r>
              <a:rPr lang="en-GB"/>
              <a:t>Presentation Title</a:t>
            </a:r>
          </a:p>
        </p:txBody>
      </p:sp>
      <p:sp>
        <p:nvSpPr>
          <p:cNvPr id="2" name="Date Placeholder 1">
            <a:extLst>
              <a:ext uri="{FF2B5EF4-FFF2-40B4-BE49-F238E27FC236}">
                <a16:creationId xmlns:a16="http://schemas.microsoft.com/office/drawing/2014/main" id="{1839E142-F956-1B3D-4BFB-DCF920195185}"/>
              </a:ext>
            </a:extLst>
          </p:cNvPr>
          <p:cNvSpPr>
            <a:spLocks noGrp="1"/>
          </p:cNvSpPr>
          <p:nvPr>
            <p:ph type="dt" sz="half" idx="10"/>
          </p:nvPr>
        </p:nvSpPr>
        <p:spPr>
          <a:xfrm>
            <a:off x="5205303" y="6309360"/>
            <a:ext cx="3411973" cy="457200"/>
          </a:xfrm>
        </p:spPr>
        <p:txBody>
          <a:bodyPr rtlCol="0"/>
          <a:lstStyle/>
          <a:p>
            <a:pPr rtl="0"/>
            <a:endParaRPr lang="en-GB" dirty="0"/>
          </a:p>
        </p:txBody>
      </p:sp>
      <p:sp>
        <p:nvSpPr>
          <p:cNvPr id="23" name="Slide Number Placeholder 22">
            <a:extLst>
              <a:ext uri="{FF2B5EF4-FFF2-40B4-BE49-F238E27FC236}">
                <a16:creationId xmlns:a16="http://schemas.microsoft.com/office/drawing/2014/main" id="{C4D156CC-1FB6-EEDB-DC0B-2F326BEBC762}"/>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6</a:t>
            </a:fld>
            <a:endParaRPr lang="en-GB" dirty="0"/>
          </a:p>
        </p:txBody>
      </p:sp>
    </p:spTree>
    <p:extLst>
      <p:ext uri="{BB962C8B-B14F-4D97-AF65-F5344CB8AC3E}">
        <p14:creationId xmlns:p14="http://schemas.microsoft.com/office/powerpoint/2010/main" val="2674136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925294-3D43-6F42-B1FF-9FD0B8287BE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0167BC24-3DE9-CF2F-909D-5A4A3EE531D2}"/>
              </a:ext>
            </a:extLst>
          </p:cNvPr>
          <p:cNvSpPr>
            <a:spLocks noGrp="1"/>
          </p:cNvSpPr>
          <p:nvPr>
            <p:ph type="title"/>
          </p:nvPr>
        </p:nvSpPr>
        <p:spPr>
          <a:xfrm>
            <a:off x="5205915" y="673308"/>
            <a:ext cx="6457717" cy="1580890"/>
          </a:xfrm>
        </p:spPr>
        <p:txBody>
          <a:bodyPr rtlCol="0">
            <a:normAutofit/>
          </a:bodyPr>
          <a:lstStyle/>
          <a:p>
            <a:pPr rtl="0"/>
            <a:r>
              <a:rPr lang="en-GB" dirty="0"/>
              <a:t>WORK DESIGN</a:t>
            </a:r>
          </a:p>
        </p:txBody>
      </p:sp>
      <p:pic>
        <p:nvPicPr>
          <p:cNvPr id="16" name="Picture Placeholder 15" descr="Graph, tables and charts">
            <a:extLst>
              <a:ext uri="{FF2B5EF4-FFF2-40B4-BE49-F238E27FC236}">
                <a16:creationId xmlns:a16="http://schemas.microsoft.com/office/drawing/2014/main" id="{33447C6C-914A-09B1-8BF8-F9A16DE04869}"/>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0" y="3461004"/>
            <a:ext cx="4613547" cy="3396996"/>
          </a:xfrm>
        </p:spPr>
      </p:pic>
      <p:pic>
        <p:nvPicPr>
          <p:cNvPr id="26" name="Picture Placeholder 25" descr="People around a desk working ">
            <a:extLst>
              <a:ext uri="{FF2B5EF4-FFF2-40B4-BE49-F238E27FC236}">
                <a16:creationId xmlns:a16="http://schemas.microsoft.com/office/drawing/2014/main" id="{5A14EA2B-A037-CDFE-7AAA-417EFBCBCF7A}"/>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a:stretch/>
        </p:blipFill>
        <p:spPr>
          <a:xfrm>
            <a:off x="0" y="0"/>
            <a:ext cx="4613548" cy="3396994"/>
          </a:xfrm>
        </p:spPr>
      </p:pic>
      <p:sp>
        <p:nvSpPr>
          <p:cNvPr id="9" name="Content Placeholder 8">
            <a:extLst>
              <a:ext uri="{FF2B5EF4-FFF2-40B4-BE49-F238E27FC236}">
                <a16:creationId xmlns:a16="http://schemas.microsoft.com/office/drawing/2014/main" id="{98576D26-FEE4-A4BC-682F-723180EFA685}"/>
              </a:ext>
            </a:extLst>
          </p:cNvPr>
          <p:cNvSpPr>
            <a:spLocks noGrp="1"/>
          </p:cNvSpPr>
          <p:nvPr>
            <p:ph idx="1"/>
          </p:nvPr>
        </p:nvSpPr>
        <p:spPr>
          <a:xfrm>
            <a:off x="5205918" y="2353586"/>
            <a:ext cx="6457717" cy="3767496"/>
          </a:xfrm>
        </p:spPr>
        <p:txBody>
          <a:bodyPr rtlCol="0">
            <a:normAutofit fontScale="77500" lnSpcReduction="20000"/>
          </a:bodyPr>
          <a:lstStyle/>
          <a:p>
            <a:r>
              <a:rPr lang="en-GB" dirty="0"/>
              <a:t>Hybrid role </a:t>
            </a:r>
          </a:p>
          <a:p>
            <a:r>
              <a:rPr lang="en-GB" dirty="0"/>
              <a:t>This role is best suited with the hybrid work model because it allows project managers to </a:t>
            </a:r>
            <a:r>
              <a:rPr lang="en-GB" b="1" dirty="0"/>
              <a:t>balance in-person collaboration on site visits, stakeholder meetings, and team workshops with remote work for planning, reporting, and analysis</a:t>
            </a:r>
            <a:r>
              <a:rPr lang="en-GB" dirty="0"/>
              <a:t>, increasing efficiency and flexibility. Combined with an </a:t>
            </a:r>
            <a:r>
              <a:rPr lang="en-GB" b="1" dirty="0"/>
              <a:t>agile approach</a:t>
            </a:r>
            <a:r>
              <a:rPr lang="en-GB" dirty="0"/>
              <a:t>, it enables the candidate to </a:t>
            </a:r>
            <a:r>
              <a:rPr lang="en-GB" b="1" dirty="0"/>
              <a:t>adapt quickly to changes in project scope, resident needs, or regulatory requirements</a:t>
            </a:r>
            <a:r>
              <a:rPr lang="en-GB" dirty="0"/>
              <a:t>, while fostering collaboration and continuous improvement. Finally, operating within a </a:t>
            </a:r>
            <a:r>
              <a:rPr lang="en-GB" b="1" dirty="0"/>
              <a:t>high-performance culture</a:t>
            </a:r>
            <a:r>
              <a:rPr lang="en-GB" dirty="0"/>
              <a:t> ensures accountability, focus on delivering high-quality, sustainable projects, and alignment with NHG’s mission to create thriving, inclusive communities.</a:t>
            </a:r>
          </a:p>
        </p:txBody>
      </p:sp>
      <p:sp>
        <p:nvSpPr>
          <p:cNvPr id="22" name="Footer Placeholder 21">
            <a:extLst>
              <a:ext uri="{FF2B5EF4-FFF2-40B4-BE49-F238E27FC236}">
                <a16:creationId xmlns:a16="http://schemas.microsoft.com/office/drawing/2014/main" id="{A80961AA-844A-462E-8A8E-BFE59BE72E8C}"/>
              </a:ext>
            </a:extLst>
          </p:cNvPr>
          <p:cNvSpPr>
            <a:spLocks noGrp="1"/>
          </p:cNvSpPr>
          <p:nvPr>
            <p:ph type="ftr" sz="quarter" idx="11"/>
          </p:nvPr>
        </p:nvSpPr>
        <p:spPr>
          <a:xfrm>
            <a:off x="261906" y="6309360"/>
            <a:ext cx="4097030" cy="457200"/>
          </a:xfrm>
        </p:spPr>
        <p:txBody>
          <a:bodyPr rtlCol="0"/>
          <a:lstStyle/>
          <a:p>
            <a:pPr rtl="0"/>
            <a:r>
              <a:rPr lang="en-GB"/>
              <a:t>Presentation Title</a:t>
            </a:r>
          </a:p>
        </p:txBody>
      </p:sp>
      <p:sp>
        <p:nvSpPr>
          <p:cNvPr id="23" name="Slide Number Placeholder 22">
            <a:extLst>
              <a:ext uri="{FF2B5EF4-FFF2-40B4-BE49-F238E27FC236}">
                <a16:creationId xmlns:a16="http://schemas.microsoft.com/office/drawing/2014/main" id="{D0B1460D-2029-49FB-A51D-372C8F2DB606}"/>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7</a:t>
            </a:fld>
            <a:endParaRPr lang="en-GB" dirty="0"/>
          </a:p>
        </p:txBody>
      </p:sp>
    </p:spTree>
    <p:extLst>
      <p:ext uri="{BB962C8B-B14F-4D97-AF65-F5344CB8AC3E}">
        <p14:creationId xmlns:p14="http://schemas.microsoft.com/office/powerpoint/2010/main" val="2558546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FE67981-079D-4463-B997-67E6CA039B58}"/>
              </a:ext>
            </a:extLst>
          </p:cNvPr>
          <p:cNvSpPr>
            <a:spLocks noGrp="1"/>
          </p:cNvSpPr>
          <p:nvPr>
            <p:ph type="title"/>
          </p:nvPr>
        </p:nvSpPr>
        <p:spPr>
          <a:xfrm>
            <a:off x="1535371" y="1044054"/>
            <a:ext cx="10013709" cy="1030360"/>
          </a:xfrm>
        </p:spPr>
        <p:txBody>
          <a:bodyPr rtlCol="0"/>
          <a:lstStyle/>
          <a:p>
            <a:pPr rtl="0"/>
            <a:r>
              <a:rPr lang="en-GB" dirty="0"/>
              <a:t>Typical Working Week </a:t>
            </a:r>
          </a:p>
        </p:txBody>
      </p:sp>
      <p:sp>
        <p:nvSpPr>
          <p:cNvPr id="5" name="Slide Number Placeholder 4">
            <a:extLst>
              <a:ext uri="{FF2B5EF4-FFF2-40B4-BE49-F238E27FC236}">
                <a16:creationId xmlns:a16="http://schemas.microsoft.com/office/drawing/2014/main" id="{EF3BF995-3A96-4426-B458-AE23D8310B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8</a:t>
            </a:fld>
            <a:endParaRPr lang="en-GB" dirty="0"/>
          </a:p>
        </p:txBody>
      </p:sp>
      <p:graphicFrame>
        <p:nvGraphicFramePr>
          <p:cNvPr id="8" name="Table 9">
            <a:extLst>
              <a:ext uri="{FF2B5EF4-FFF2-40B4-BE49-F238E27FC236}">
                <a16:creationId xmlns:a16="http://schemas.microsoft.com/office/drawing/2014/main" id="{25376B32-E53C-4C93-A211-B8B4B29C299C}"/>
              </a:ext>
            </a:extLst>
          </p:cNvPr>
          <p:cNvGraphicFramePr>
            <a:graphicFrameLocks noGrp="1"/>
          </p:cNvGraphicFramePr>
          <p:nvPr>
            <p:extLst>
              <p:ext uri="{D42A27DB-BD31-4B8C-83A1-F6EECF244321}">
                <p14:modId xmlns:p14="http://schemas.microsoft.com/office/powerpoint/2010/main" val="1445867101"/>
              </p:ext>
            </p:extLst>
          </p:nvPr>
        </p:nvGraphicFramePr>
        <p:xfrm>
          <a:off x="2210688" y="2346666"/>
          <a:ext cx="8804315" cy="4180444"/>
        </p:xfrm>
        <a:graphic>
          <a:graphicData uri="http://schemas.openxmlformats.org/drawingml/2006/table">
            <a:tbl>
              <a:tblPr firstRow="1" bandRow="1">
                <a:tableStyleId>{21E4AEA4-8DFA-4A89-87EB-49C32662AFE0}</a:tableStyleId>
              </a:tblPr>
              <a:tblGrid>
                <a:gridCol w="1760309">
                  <a:extLst>
                    <a:ext uri="{9D8B030D-6E8A-4147-A177-3AD203B41FA5}">
                      <a16:colId xmlns:a16="http://schemas.microsoft.com/office/drawing/2014/main" val="1517755082"/>
                    </a:ext>
                  </a:extLst>
                </a:gridCol>
                <a:gridCol w="1550572">
                  <a:extLst>
                    <a:ext uri="{9D8B030D-6E8A-4147-A177-3AD203B41FA5}">
                      <a16:colId xmlns:a16="http://schemas.microsoft.com/office/drawing/2014/main" val="2446386500"/>
                    </a:ext>
                  </a:extLst>
                </a:gridCol>
                <a:gridCol w="5279054">
                  <a:extLst>
                    <a:ext uri="{9D8B030D-6E8A-4147-A177-3AD203B41FA5}">
                      <a16:colId xmlns:a16="http://schemas.microsoft.com/office/drawing/2014/main" val="3308918160"/>
                    </a:ext>
                  </a:extLst>
                </a:gridCol>
                <a:gridCol w="214380">
                  <a:extLst>
                    <a:ext uri="{9D8B030D-6E8A-4147-A177-3AD203B41FA5}">
                      <a16:colId xmlns:a16="http://schemas.microsoft.com/office/drawing/2014/main" val="1808496511"/>
                    </a:ext>
                  </a:extLst>
                </a:gridCol>
              </a:tblGrid>
              <a:tr h="469221">
                <a:tc>
                  <a:txBody>
                    <a:bodyPr/>
                    <a:lstStyle/>
                    <a:p>
                      <a:pPr algn="ctr" rtl="0"/>
                      <a:r>
                        <a:rPr lang="en-GB" sz="1400" b="1" kern="1200" spc="150" dirty="0">
                          <a:solidFill>
                            <a:schemeClr val="bg1"/>
                          </a:solidFill>
                          <a:latin typeface="+mn-lt"/>
                          <a:ea typeface="+mn-ea"/>
                          <a:cs typeface="+mn-cs"/>
                        </a:rPr>
                        <a:t>Day</a:t>
                      </a:r>
                    </a:p>
                  </a:txBody>
                  <a:tcPr anchor="ctr">
                    <a:lnL w="12700" cmpd="sng">
                      <a:noFill/>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dirty="0">
                          <a:solidFill>
                            <a:schemeClr val="bg1"/>
                          </a:solidFill>
                        </a:rPr>
                        <a:t>Work Location</a:t>
                      </a: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r>
                        <a:rPr lang="en-GB" sz="1400" b="1" spc="150" dirty="0">
                          <a:solidFill>
                            <a:schemeClr val="bg1"/>
                          </a:solidFill>
                        </a:rPr>
                        <a:t>Key Activities</a:t>
                      </a:r>
                    </a:p>
                  </a:txBody>
                  <a:tcPr anchor="ctr">
                    <a:lnL w="12700" cap="flat" cmpd="sng" algn="ctr">
                      <a:solidFill>
                        <a:schemeClr val="accent2"/>
                      </a:solidFill>
                      <a:prstDash val="solid"/>
                      <a:round/>
                      <a:headEnd type="none" w="med" len="med"/>
                      <a:tailEnd type="none" w="med" len="med"/>
                    </a:lnL>
                    <a:lnR w="12700" cap="flat" cmpd="sng" algn="ctr">
                      <a:solidFill>
                        <a:schemeClr val="accent2"/>
                      </a:solidFill>
                      <a:prstDash val="solid"/>
                      <a:round/>
                      <a:headEnd type="none" w="med" len="med"/>
                      <a:tailEnd type="none" w="med" len="med"/>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tc>
                  <a:txBody>
                    <a:bodyPr/>
                    <a:lstStyle/>
                    <a:p>
                      <a:pPr algn="l" rtl="0"/>
                      <a:endParaRPr lang="en-GB" sz="1400" b="1" spc="150" dirty="0">
                        <a:solidFill>
                          <a:schemeClr val="bg1"/>
                        </a:solidFill>
                      </a:endParaRPr>
                    </a:p>
                  </a:txBody>
                  <a:tcPr anchor="ctr">
                    <a:lnL w="12700" cap="flat" cmpd="sng" algn="ctr">
                      <a:solidFill>
                        <a:schemeClr val="accent2"/>
                      </a:solidFill>
                      <a:prstDash val="solid"/>
                      <a:round/>
                      <a:headEnd type="none" w="med" len="med"/>
                      <a:tailEnd type="none" w="med" len="med"/>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2">
                        <a:lumMod val="75000"/>
                      </a:schemeClr>
                    </a:solidFill>
                  </a:tcPr>
                </a:tc>
                <a:extLst>
                  <a:ext uri="{0D108BD9-81ED-4DB2-BD59-A6C34878D82A}">
                    <a16:rowId xmlns:a16="http://schemas.microsoft.com/office/drawing/2014/main" val="3100351803"/>
                  </a:ext>
                </a:extLst>
              </a:tr>
              <a:tr h="631149">
                <a:tc>
                  <a:txBody>
                    <a:bodyPr/>
                    <a:lstStyle/>
                    <a:p>
                      <a:pPr rtl="0"/>
                      <a:r>
                        <a:rPr lang="en-GB" sz="1100" spc="150" dirty="0">
                          <a:solidFill>
                            <a:schemeClr val="tx1"/>
                          </a:solidFill>
                          <a:latin typeface="+mn-lt"/>
                        </a:rPr>
                        <a:t>Monday</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100" spc="150" dirty="0">
                          <a:solidFill>
                            <a:schemeClr val="tx1"/>
                          </a:solidFill>
                          <a:latin typeface="+mn-lt"/>
                        </a:rPr>
                        <a:t>Office</a:t>
                      </a: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lvl="0" algn="l" defTabSz="914400" rtl="0" eaLnBrk="1" latinLnBrk="0" hangingPunct="1">
                        <a:lnSpc>
                          <a:spcPct val="107000"/>
                        </a:lnSpc>
                        <a:spcAft>
                          <a:spcPts val="800"/>
                        </a:spcAft>
                        <a:buNone/>
                      </a:pPr>
                      <a:r>
                        <a:rPr lang="en-GB" sz="1100" kern="1200" spc="150" dirty="0">
                          <a:solidFill>
                            <a:schemeClr val="tx1"/>
                          </a:solidFill>
                          <a:latin typeface="+mn-lt"/>
                          <a:ea typeface="+mn-ea"/>
                          <a:cs typeface="+mn-cs"/>
                        </a:rPr>
                        <a:t>Team stand-up / sprint planning; review dashboards, KPIs, budgets, timelines; stakeholder updates &amp; urgent issue resolution</a:t>
                      </a:r>
                    </a:p>
                  </a:txBody>
                  <a:tcPr marL="9525" marR="9525" marT="9525" marB="9525"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GB" sz="1400" spc="150" dirty="0">
                        <a:solidFill>
                          <a:schemeClr val="tx1"/>
                        </a:solidFill>
                      </a:endParaRPr>
                    </a:p>
                  </a:txBody>
                  <a:tcPr anchor="ctr">
                    <a:lnL w="12700" cmpd="sng">
                      <a:noFill/>
                    </a:lnL>
                    <a:lnR w="12700" cmpd="sng">
                      <a:noFill/>
                    </a:lnR>
                    <a:lnT w="12700" cap="flat" cmpd="sng" algn="ctr">
                      <a:no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01628125"/>
                  </a:ext>
                </a:extLst>
              </a:tr>
              <a:tr h="662430">
                <a:tc>
                  <a:txBody>
                    <a:bodyPr/>
                    <a:lstStyle/>
                    <a:p>
                      <a:pPr rtl="0"/>
                      <a:r>
                        <a:rPr lang="en-GB" sz="1100" spc="150" dirty="0">
                          <a:solidFill>
                            <a:schemeClr val="tx1"/>
                          </a:solidFill>
                          <a:latin typeface="+mn-lt"/>
                        </a:rPr>
                        <a:t>Tuesday</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100" spc="150" dirty="0">
                          <a:solidFill>
                            <a:schemeClr val="tx1"/>
                          </a:solidFill>
                          <a:latin typeface="+mn-lt"/>
                        </a:rPr>
                        <a:t>Office / Site</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lvl="0" rtl="0"/>
                      <a:r>
                        <a:rPr lang="en-GB" sz="1100" spc="150" dirty="0">
                          <a:solidFill>
                            <a:schemeClr val="tx1"/>
                          </a:solidFill>
                          <a:latin typeface="+mn-lt"/>
                        </a:rPr>
                        <a:t>Site visit to development/regeneration project; meetings with contractors/architects; update project documentation</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GB" sz="1400" spc="150">
                        <a:solidFill>
                          <a:schemeClr val="tx1"/>
                        </a:solidFill>
                      </a:endParaRP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522315634"/>
                  </a:ext>
                </a:extLst>
              </a:tr>
              <a:tr h="1043845">
                <a:tc>
                  <a:txBody>
                    <a:bodyPr/>
                    <a:lstStyle/>
                    <a:p>
                      <a:pPr rtl="0"/>
                      <a:r>
                        <a:rPr lang="en-GB" sz="1100" spc="150" dirty="0">
                          <a:solidFill>
                            <a:schemeClr val="tx1"/>
                          </a:solidFill>
                          <a:latin typeface="+mn-lt"/>
                        </a:rPr>
                        <a:t>Wednesday</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100" spc="150" dirty="0">
                          <a:solidFill>
                            <a:schemeClr val="tx1"/>
                          </a:solidFill>
                          <a:latin typeface="+mn-lt"/>
                        </a:rPr>
                        <a:t>Remote</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lvl="0">
                        <a:lnSpc>
                          <a:spcPct val="107000"/>
                        </a:lnSpc>
                        <a:spcAft>
                          <a:spcPts val="800"/>
                        </a:spcAft>
                        <a:buNone/>
                      </a:pPr>
                      <a:r>
                        <a:rPr lang="en-GB" sz="1100" kern="100" dirty="0">
                          <a:effectLst/>
                          <a:latin typeface="+mn-lt"/>
                          <a:ea typeface="Aptos" panose="020B0004020202020204" pitchFamily="34" charset="0"/>
                          <a:cs typeface="Arial" panose="020B0604020202020204" pitchFamily="34" charset="0"/>
                        </a:rPr>
                        <a:t>Focused planning, risk analysis, and resource allocation; one-on-one focused planning, risk analysis, and resource allocation; one-on-one team check-ins; prepare portfolio reports/</a:t>
                      </a:r>
                      <a:r>
                        <a:rPr lang="en-GB" sz="1100" kern="100" dirty="0" err="1">
                          <a:effectLst/>
                          <a:latin typeface="+mn-lt"/>
                          <a:ea typeface="Aptos" panose="020B0004020202020204" pitchFamily="34" charset="0"/>
                          <a:cs typeface="Arial" panose="020B0604020202020204" pitchFamily="34" charset="0"/>
                        </a:rPr>
                        <a:t>dashboardsam</a:t>
                      </a:r>
                      <a:r>
                        <a:rPr lang="en-GB" sz="1100" kern="100" dirty="0">
                          <a:effectLst/>
                          <a:latin typeface="+mn-lt"/>
                          <a:ea typeface="Aptos" panose="020B0004020202020204" pitchFamily="34" charset="0"/>
                          <a:cs typeface="Arial" panose="020B0604020202020204" pitchFamily="34" charset="0"/>
                        </a:rPr>
                        <a:t> check-ins; prepare portfolio reports/dashboards</a:t>
                      </a:r>
                    </a:p>
                  </a:txBody>
                  <a:tcPr marL="9525" marR="9525" marT="9525" marB="9525"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GB" sz="1400" spc="150">
                        <a:solidFill>
                          <a:schemeClr val="tx1"/>
                        </a:solidFill>
                      </a:endParaRP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23311043"/>
                  </a:ext>
                </a:extLst>
              </a:tr>
              <a:tr h="662430">
                <a:tc>
                  <a:txBody>
                    <a:bodyPr/>
                    <a:lstStyle/>
                    <a:p>
                      <a:pPr rtl="0"/>
                      <a:r>
                        <a:rPr lang="en-GB" sz="1100" spc="150" dirty="0">
                          <a:solidFill>
                            <a:schemeClr val="tx1"/>
                          </a:solidFill>
                          <a:latin typeface="+mn-lt"/>
                        </a:rPr>
                        <a:t>Thursday</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100" spc="150" dirty="0">
                          <a:solidFill>
                            <a:schemeClr val="tx1"/>
                          </a:solidFill>
                          <a:latin typeface="+mn-lt"/>
                        </a:rPr>
                        <a:t>Office</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lvl="0" rtl="0"/>
                      <a:r>
                        <a:rPr lang="en-GB" sz="1100" spc="150" dirty="0">
                          <a:solidFill>
                            <a:schemeClr val="tx1"/>
                          </a:solidFill>
                          <a:latin typeface="+mn-lt"/>
                        </a:rPr>
                        <a:t>Collaborative problem-solving sessions; internal PMO/governance meetings; review/update risk and issue logs</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GB" sz="1400" spc="150" dirty="0">
                        <a:solidFill>
                          <a:schemeClr val="tx1"/>
                        </a:solidFill>
                      </a:endParaRP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9728385"/>
                  </a:ext>
                </a:extLst>
              </a:tr>
              <a:tr h="662430">
                <a:tc>
                  <a:txBody>
                    <a:bodyPr/>
                    <a:lstStyle/>
                    <a:p>
                      <a:pPr rtl="0"/>
                      <a:r>
                        <a:rPr lang="en-GB" sz="1100" spc="150" dirty="0">
                          <a:solidFill>
                            <a:schemeClr val="tx1"/>
                          </a:solidFill>
                          <a:latin typeface="+mn-lt"/>
                        </a:rPr>
                        <a:t>Friday</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r>
                        <a:rPr lang="en-GB" sz="1100" spc="150" dirty="0">
                          <a:solidFill>
                            <a:schemeClr val="tx1"/>
                          </a:solidFill>
                          <a:latin typeface="+mn-lt"/>
                        </a:rPr>
                        <a:t>Remote</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lvl="0" rtl="0"/>
                      <a:r>
                        <a:rPr lang="en-GB" sz="1100" spc="150" dirty="0">
                          <a:solidFill>
                            <a:schemeClr val="tx1"/>
                          </a:solidFill>
                          <a:latin typeface="+mn-lt"/>
                        </a:rPr>
                        <a:t>Reflect on weekly achievements and lessons learned; training/knowledge sharing; plan for next week and final stakeholder updates</a:t>
                      </a:r>
                    </a:p>
                  </a:txBody>
                  <a:tcPr anchor="ctr">
                    <a:lnL w="12700" cmpd="sng">
                      <a:noFill/>
                    </a:lnL>
                    <a:lnR w="12700" cmpd="sng">
                      <a:noFill/>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GB" sz="1400" spc="150" dirty="0">
                        <a:solidFill>
                          <a:schemeClr val="tx1"/>
                        </a:solidFill>
                      </a:endParaRPr>
                    </a:p>
                  </a:txBody>
                  <a:tcPr anchor="ctr">
                    <a:lnL w="12700" cmpd="sng">
                      <a:noFill/>
                    </a:lnL>
                    <a:lnR w="12700" cap="flat" cmpd="sng" algn="ctr">
                      <a:noFill/>
                      <a:prstDash val="solid"/>
                      <a:round/>
                      <a:headEnd type="none" w="med" len="med"/>
                      <a:tailEnd type="none" w="med" len="med"/>
                    </a:lnR>
                    <a:lnT w="12700" cap="flat" cmpd="sng" algn="ctr">
                      <a:solidFill>
                        <a:schemeClr val="tx1">
                          <a:lumMod val="50000"/>
                          <a:lumOff val="50000"/>
                        </a:schemeClr>
                      </a:solidFill>
                      <a:prstDash val="solid"/>
                      <a:round/>
                      <a:headEnd type="none" w="med" len="med"/>
                      <a:tailEnd type="none" w="med" len="med"/>
                    </a:lnT>
                    <a:lnB w="1270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046739586"/>
                  </a:ext>
                </a:extLst>
              </a:tr>
            </a:tbl>
          </a:graphicData>
        </a:graphic>
      </p:graphicFrame>
    </p:spTree>
    <p:extLst>
      <p:ext uri="{BB962C8B-B14F-4D97-AF65-F5344CB8AC3E}">
        <p14:creationId xmlns:p14="http://schemas.microsoft.com/office/powerpoint/2010/main" val="3345023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235702-D252-448C-B19A-B3316C4F88E2}"/>
              </a:ext>
            </a:extLst>
          </p:cNvPr>
          <p:cNvSpPr>
            <a:spLocks noGrp="1"/>
          </p:cNvSpPr>
          <p:nvPr>
            <p:ph type="title"/>
          </p:nvPr>
        </p:nvSpPr>
        <p:spPr>
          <a:xfrm>
            <a:off x="648935" y="180644"/>
            <a:ext cx="10900146" cy="935776"/>
          </a:xfrm>
        </p:spPr>
        <p:txBody>
          <a:bodyPr rtlCol="0">
            <a:noAutofit/>
          </a:bodyPr>
          <a:lstStyle/>
          <a:p>
            <a:pPr rtl="0"/>
            <a:r>
              <a:rPr lang="en-GB" dirty="0"/>
              <a:t>PERSONAL SPEC</a:t>
            </a:r>
          </a:p>
        </p:txBody>
      </p:sp>
      <p:sp>
        <p:nvSpPr>
          <p:cNvPr id="8" name="Content Placeholder 7">
            <a:extLst>
              <a:ext uri="{FF2B5EF4-FFF2-40B4-BE49-F238E27FC236}">
                <a16:creationId xmlns:a16="http://schemas.microsoft.com/office/drawing/2014/main" id="{CED188D3-E97C-4E64-AEC5-BA2CE083B7F3}"/>
              </a:ext>
            </a:extLst>
          </p:cNvPr>
          <p:cNvSpPr>
            <a:spLocks noGrp="1"/>
          </p:cNvSpPr>
          <p:nvPr>
            <p:ph idx="14"/>
          </p:nvPr>
        </p:nvSpPr>
        <p:spPr>
          <a:xfrm>
            <a:off x="648934" y="1834005"/>
            <a:ext cx="4727735" cy="465155"/>
          </a:xfrm>
        </p:spPr>
        <p:txBody>
          <a:bodyPr rtlCol="0">
            <a:noAutofit/>
          </a:bodyPr>
          <a:lstStyle/>
          <a:p>
            <a:r>
              <a:rPr lang="en-GB" dirty="0"/>
              <a:t>Currently Advertised </a:t>
            </a:r>
          </a:p>
          <a:p>
            <a:pPr rtl="0"/>
            <a:endParaRPr lang="en-GB" dirty="0"/>
          </a:p>
        </p:txBody>
      </p:sp>
      <p:sp>
        <p:nvSpPr>
          <p:cNvPr id="5" name="Content Placeholder 4">
            <a:extLst>
              <a:ext uri="{FF2B5EF4-FFF2-40B4-BE49-F238E27FC236}">
                <a16:creationId xmlns:a16="http://schemas.microsoft.com/office/drawing/2014/main" id="{8D8FE1B0-9E5F-4C60-B1BF-E3D551EDCF6C}"/>
              </a:ext>
            </a:extLst>
          </p:cNvPr>
          <p:cNvSpPr>
            <a:spLocks noGrp="1"/>
          </p:cNvSpPr>
          <p:nvPr>
            <p:ph idx="1"/>
          </p:nvPr>
        </p:nvSpPr>
        <p:spPr>
          <a:xfrm>
            <a:off x="648934" y="2422380"/>
            <a:ext cx="4727735" cy="3029446"/>
          </a:xfrm>
        </p:spPr>
        <p:txBody>
          <a:bodyPr rtlCol="0">
            <a:noAutofit/>
          </a:bodyPr>
          <a:lstStyle/>
          <a:p>
            <a:r>
              <a:rPr lang="en-GB" dirty="0"/>
              <a:t>Experience working in a PMO or a similar project environment.</a:t>
            </a:r>
          </a:p>
          <a:p>
            <a:r>
              <a:rPr lang="en-GB" dirty="0"/>
              <a:t>Strong analytical skills, with the ability to interpret and present data clearly.</a:t>
            </a:r>
          </a:p>
          <a:p>
            <a:r>
              <a:rPr lang="en-GB" dirty="0"/>
              <a:t>Proficiency in project management tools and Microsoft Office applications.</a:t>
            </a:r>
          </a:p>
        </p:txBody>
      </p:sp>
      <p:sp>
        <p:nvSpPr>
          <p:cNvPr id="10" name="Content Placeholder 9">
            <a:extLst>
              <a:ext uri="{FF2B5EF4-FFF2-40B4-BE49-F238E27FC236}">
                <a16:creationId xmlns:a16="http://schemas.microsoft.com/office/drawing/2014/main" id="{734818E9-4459-4052-A157-BAEE61330BF3}"/>
              </a:ext>
            </a:extLst>
          </p:cNvPr>
          <p:cNvSpPr>
            <a:spLocks noGrp="1"/>
          </p:cNvSpPr>
          <p:nvPr>
            <p:ph idx="15"/>
          </p:nvPr>
        </p:nvSpPr>
        <p:spPr>
          <a:xfrm>
            <a:off x="6095999" y="1834004"/>
            <a:ext cx="4727735" cy="465155"/>
          </a:xfrm>
        </p:spPr>
        <p:txBody>
          <a:bodyPr rtlCol="0">
            <a:noAutofit/>
          </a:bodyPr>
          <a:lstStyle/>
          <a:p>
            <a:pPr rtl="0"/>
            <a:r>
              <a:rPr lang="en-GB" dirty="0"/>
              <a:t>My Suggestions</a:t>
            </a:r>
          </a:p>
        </p:txBody>
      </p:sp>
      <p:sp>
        <p:nvSpPr>
          <p:cNvPr id="6" name="Content Placeholder 5">
            <a:extLst>
              <a:ext uri="{FF2B5EF4-FFF2-40B4-BE49-F238E27FC236}">
                <a16:creationId xmlns:a16="http://schemas.microsoft.com/office/drawing/2014/main" id="{D87483D8-EA65-4964-99D7-AF7C1B80C93A}"/>
              </a:ext>
            </a:extLst>
          </p:cNvPr>
          <p:cNvSpPr>
            <a:spLocks noGrp="1"/>
          </p:cNvSpPr>
          <p:nvPr>
            <p:ph idx="13"/>
          </p:nvPr>
        </p:nvSpPr>
        <p:spPr>
          <a:xfrm>
            <a:off x="6095999" y="2422380"/>
            <a:ext cx="4727735" cy="3029446"/>
          </a:xfrm>
        </p:spPr>
        <p:txBody>
          <a:bodyPr rtlCol="0">
            <a:noAutofit/>
          </a:bodyPr>
          <a:lstStyle/>
          <a:p>
            <a:r>
              <a:rPr lang="en-GB" dirty="0"/>
              <a:t>Experience or understanding of human capital management, especially useful when managing people-related risks </a:t>
            </a:r>
          </a:p>
          <a:p>
            <a:r>
              <a:rPr lang="en-GB" dirty="0"/>
              <a:t>Tacit knowledge – use experience to understand workforce</a:t>
            </a:r>
          </a:p>
        </p:txBody>
      </p:sp>
      <p:sp>
        <p:nvSpPr>
          <p:cNvPr id="16" name="Slide Number Placeholder 15">
            <a:extLst>
              <a:ext uri="{FF2B5EF4-FFF2-40B4-BE49-F238E27FC236}">
                <a16:creationId xmlns:a16="http://schemas.microsoft.com/office/drawing/2014/main" id="{533E7CD9-5271-46B0-BE9D-C03F6CFC6818}"/>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9</a:t>
            </a:fld>
            <a:endParaRPr lang="en-GB" dirty="0"/>
          </a:p>
        </p:txBody>
      </p:sp>
    </p:spTree>
    <p:extLst>
      <p:ext uri="{BB962C8B-B14F-4D97-AF65-F5344CB8AC3E}">
        <p14:creationId xmlns:p14="http://schemas.microsoft.com/office/powerpoint/2010/main" val="2960976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172412" cy="1031927"/>
          </a:xfrm>
        </p:spPr>
        <p:txBody>
          <a:bodyPr rtlCol="0"/>
          <a:lstStyle/>
          <a:p>
            <a:pPr rtl="0"/>
            <a:r>
              <a:rPr lang="en-GB" dirty="0"/>
              <a:t>PROPOSED BENEFITS</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9" name="Content Placeholder 8">
            <a:extLst>
              <a:ext uri="{FF2B5EF4-FFF2-40B4-BE49-F238E27FC236}">
                <a16:creationId xmlns:a16="http://schemas.microsoft.com/office/drawing/2014/main" id="{957A8109-BBBF-407C-81F8-08088ED99698}"/>
              </a:ext>
            </a:extLst>
          </p:cNvPr>
          <p:cNvSpPr>
            <a:spLocks noGrp="1"/>
          </p:cNvSpPr>
          <p:nvPr>
            <p:ph idx="1"/>
          </p:nvPr>
        </p:nvSpPr>
        <p:spPr>
          <a:xfrm>
            <a:off x="5376671" y="1735745"/>
            <a:ext cx="6172412" cy="3767496"/>
          </a:xfrm>
        </p:spPr>
        <p:txBody>
          <a:bodyPr rtlCol="0">
            <a:normAutofit/>
          </a:bodyPr>
          <a:lstStyle/>
          <a:p>
            <a:r>
              <a:rPr lang="en-GB" dirty="0"/>
              <a:t>To ensure successful candidates feel valued, motivated, and supported in a </a:t>
            </a:r>
            <a:r>
              <a:rPr lang="en-GB" b="1" dirty="0"/>
              <a:t>hybrid, agile, and high-performance</a:t>
            </a:r>
            <a:r>
              <a:rPr lang="en-GB" dirty="0"/>
              <a:t> environment — enhancing both productivity and wellbeing, I propose the following</a:t>
            </a:r>
          </a:p>
          <a:p>
            <a:pPr marL="285750" indent="-285750">
              <a:buFont typeface="Arial" panose="020B0604020202020204" pitchFamily="34" charset="0"/>
              <a:buChar char="•"/>
            </a:pPr>
            <a:r>
              <a:rPr lang="en-GB" dirty="0"/>
              <a:t>Local Coffee voucher</a:t>
            </a:r>
          </a:p>
          <a:p>
            <a:pPr marL="285750" indent="-285750">
              <a:buFont typeface="Arial" panose="020B0604020202020204" pitchFamily="34" charset="0"/>
              <a:buChar char="•"/>
            </a:pPr>
            <a:r>
              <a:rPr lang="en-GB" dirty="0"/>
              <a:t>Premium Gym Membership</a:t>
            </a:r>
          </a:p>
          <a:p>
            <a:pPr marL="285750" indent="-285750">
              <a:buFont typeface="Arial" panose="020B0604020202020204" pitchFamily="34" charset="0"/>
              <a:buChar char="•"/>
            </a:pPr>
            <a:r>
              <a:rPr lang="en-GB" dirty="0"/>
              <a:t>Travel Allowance</a:t>
            </a:r>
          </a:p>
          <a:p>
            <a:pPr marL="285750" indent="-285750">
              <a:buFont typeface="Arial" panose="020B0604020202020204" pitchFamily="34" charset="0"/>
              <a:buChar char="•"/>
            </a:pPr>
            <a:r>
              <a:rPr lang="en-GB" dirty="0"/>
              <a:t>Free breakfast</a:t>
            </a:r>
          </a:p>
          <a:p>
            <a:pPr marL="285750" indent="-285750">
              <a:buFont typeface="Arial" panose="020B0604020202020204" pitchFamily="34" charset="0"/>
              <a:buChar char="•"/>
            </a:pPr>
            <a:endParaRPr lang="en-GB" dirty="0"/>
          </a:p>
          <a:p>
            <a:endParaRPr lang="en-GB" dirty="0"/>
          </a:p>
          <a:p>
            <a:endParaRPr lang="en-GB" dirty="0"/>
          </a:p>
        </p:txBody>
      </p:sp>
      <p:sp>
        <p:nvSpPr>
          <p:cNvPr id="17" name="Footer Placeholder 16">
            <a:extLst>
              <a:ext uri="{FF2B5EF4-FFF2-40B4-BE49-F238E27FC236}">
                <a16:creationId xmlns:a16="http://schemas.microsoft.com/office/drawing/2014/main" id="{A7A34B0D-1722-4024-BC6E-2A411B0AF724}"/>
              </a:ext>
            </a:extLst>
          </p:cNvPr>
          <p:cNvSpPr>
            <a:spLocks noGrp="1"/>
          </p:cNvSpPr>
          <p:nvPr>
            <p:ph type="ftr" sz="quarter" idx="11"/>
          </p:nvPr>
        </p:nvSpPr>
        <p:spPr>
          <a:xfrm>
            <a:off x="642917" y="6309360"/>
            <a:ext cx="3271516" cy="457200"/>
          </a:xfrm>
        </p:spPr>
        <p:txBody>
          <a:bodyPr rtlCol="0"/>
          <a:lstStyle/>
          <a:p>
            <a:pPr rtl="0"/>
            <a:r>
              <a:rPr lang="en-GB"/>
              <a:t>Presentation Title</a:t>
            </a:r>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10</a:t>
            </a:fld>
            <a:endParaRPr lang="en-GB" dirty="0"/>
          </a:p>
        </p:txBody>
      </p:sp>
    </p:spTree>
    <p:extLst>
      <p:ext uri="{BB962C8B-B14F-4D97-AF65-F5344CB8AC3E}">
        <p14:creationId xmlns:p14="http://schemas.microsoft.com/office/powerpoint/2010/main" val="1109332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 name="Picture Placeholder 55" descr="Building Skyline">
            <a:extLst>
              <a:ext uri="{FF2B5EF4-FFF2-40B4-BE49-F238E27FC236}">
                <a16:creationId xmlns:a16="http://schemas.microsoft.com/office/drawing/2014/main" id="{8151A96E-A066-4899-8E11-03CDD28C5500}"/>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6858000"/>
          </a:xfrm>
        </p:spPr>
      </p:pic>
      <p:sp>
        <p:nvSpPr>
          <p:cNvPr id="41" name="Title 40">
            <a:extLst>
              <a:ext uri="{FF2B5EF4-FFF2-40B4-BE49-F238E27FC236}">
                <a16:creationId xmlns:a16="http://schemas.microsoft.com/office/drawing/2014/main" id="{1B3AD758-B43F-43DC-8A29-B21D2FA57DB1}"/>
              </a:ext>
            </a:extLst>
          </p:cNvPr>
          <p:cNvSpPr>
            <a:spLocks noGrp="1"/>
          </p:cNvSpPr>
          <p:nvPr>
            <p:ph type="title"/>
          </p:nvPr>
        </p:nvSpPr>
        <p:spPr>
          <a:xfrm>
            <a:off x="-1725" y="1095508"/>
            <a:ext cx="4606535" cy="3936931"/>
          </a:xfrm>
        </p:spPr>
        <p:txBody>
          <a:bodyPr rtlCol="0" anchor="b">
            <a:noAutofit/>
          </a:bodyPr>
          <a:lstStyle/>
          <a:p>
            <a:pPr rtl="0"/>
            <a:r>
              <a:rPr lang="en-GB" dirty="0"/>
              <a:t>Hiring Proposal</a:t>
            </a:r>
          </a:p>
        </p:txBody>
      </p:sp>
      <p:sp>
        <p:nvSpPr>
          <p:cNvPr id="42" name="Text Placeholder 41">
            <a:extLst>
              <a:ext uri="{FF2B5EF4-FFF2-40B4-BE49-F238E27FC236}">
                <a16:creationId xmlns:a16="http://schemas.microsoft.com/office/drawing/2014/main" id="{1D83C2FF-8BF9-4D9A-90A2-5676AC906E6E}"/>
              </a:ext>
            </a:extLst>
          </p:cNvPr>
          <p:cNvSpPr>
            <a:spLocks noGrp="1"/>
          </p:cNvSpPr>
          <p:nvPr>
            <p:ph type="body" sz="quarter" idx="14"/>
          </p:nvPr>
        </p:nvSpPr>
        <p:spPr>
          <a:xfrm>
            <a:off x="-1726" y="5032439"/>
            <a:ext cx="4606535" cy="1079962"/>
          </a:xfrm>
        </p:spPr>
        <p:txBody>
          <a:bodyPr rtlCol="0">
            <a:normAutofit/>
          </a:bodyPr>
          <a:lstStyle/>
          <a:p>
            <a:pPr rtl="0"/>
            <a:r>
              <a:rPr lang="en-GB" dirty="0"/>
              <a:t>NHHG</a:t>
            </a:r>
          </a:p>
        </p:txBody>
      </p:sp>
      <p:sp>
        <p:nvSpPr>
          <p:cNvPr id="24" name="Slide Number Placeholder 23">
            <a:extLst>
              <a:ext uri="{FF2B5EF4-FFF2-40B4-BE49-F238E27FC236}">
                <a16:creationId xmlns:a16="http://schemas.microsoft.com/office/drawing/2014/main" id="{8CCD3357-E9A1-4B6C-ACE7-EBAE9E70BFD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11</a:t>
            </a:fld>
            <a:endParaRPr lang="en-GB" dirty="0"/>
          </a:p>
        </p:txBody>
      </p:sp>
    </p:spTree>
    <p:extLst>
      <p:ext uri="{BB962C8B-B14F-4D97-AF65-F5344CB8AC3E}">
        <p14:creationId xmlns:p14="http://schemas.microsoft.com/office/powerpoint/2010/main" val="3185117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8D0AE722-3A17-4292-8B0C-015DEE23F973}"/>
              </a:ext>
            </a:extLst>
          </p:cNvPr>
          <p:cNvSpPr>
            <a:spLocks noGrp="1"/>
          </p:cNvSpPr>
          <p:nvPr>
            <p:ph type="title"/>
          </p:nvPr>
        </p:nvSpPr>
        <p:spPr>
          <a:xfrm>
            <a:off x="648935" y="180644"/>
            <a:ext cx="10900146" cy="935776"/>
          </a:xfrm>
        </p:spPr>
        <p:txBody>
          <a:bodyPr rtlCol="0">
            <a:noAutofit/>
          </a:bodyPr>
          <a:lstStyle/>
          <a:p>
            <a:pPr rtl="0"/>
            <a:r>
              <a:rPr lang="en-GB" dirty="0"/>
              <a:t>Talent Search Methods – Head Hunting</a:t>
            </a:r>
          </a:p>
        </p:txBody>
      </p:sp>
      <p:sp>
        <p:nvSpPr>
          <p:cNvPr id="12" name="Content Placeholder 11">
            <a:extLst>
              <a:ext uri="{FF2B5EF4-FFF2-40B4-BE49-F238E27FC236}">
                <a16:creationId xmlns:a16="http://schemas.microsoft.com/office/drawing/2014/main" id="{DA519990-3C01-4761-BF8E-8A8BC2C56B38}"/>
              </a:ext>
            </a:extLst>
          </p:cNvPr>
          <p:cNvSpPr>
            <a:spLocks noGrp="1"/>
          </p:cNvSpPr>
          <p:nvPr>
            <p:ph idx="14"/>
          </p:nvPr>
        </p:nvSpPr>
        <p:spPr>
          <a:xfrm>
            <a:off x="648934" y="1834005"/>
            <a:ext cx="4084843" cy="465155"/>
          </a:xfrm>
        </p:spPr>
        <p:txBody>
          <a:bodyPr rtlCol="0"/>
          <a:lstStyle/>
          <a:p>
            <a:r>
              <a:rPr lang="en-GB" dirty="0"/>
              <a:t>AI-Powered Talent Platforms</a:t>
            </a:r>
          </a:p>
          <a:p>
            <a:pPr rtl="0"/>
            <a:endParaRPr lang="en-GB" dirty="0"/>
          </a:p>
        </p:txBody>
      </p:sp>
      <p:sp>
        <p:nvSpPr>
          <p:cNvPr id="11" name="Content Placeholder 10">
            <a:extLst>
              <a:ext uri="{FF2B5EF4-FFF2-40B4-BE49-F238E27FC236}">
                <a16:creationId xmlns:a16="http://schemas.microsoft.com/office/drawing/2014/main" id="{0ED48AB2-7B87-4FA9-90BB-0B88AD92D396}"/>
              </a:ext>
            </a:extLst>
          </p:cNvPr>
          <p:cNvSpPr>
            <a:spLocks noGrp="1"/>
          </p:cNvSpPr>
          <p:nvPr>
            <p:ph idx="1"/>
          </p:nvPr>
        </p:nvSpPr>
        <p:spPr>
          <a:xfrm>
            <a:off x="648935" y="2834639"/>
            <a:ext cx="4331028" cy="2782175"/>
          </a:xfrm>
        </p:spPr>
        <p:txBody>
          <a:bodyPr rtlCol="0">
            <a:normAutofit fontScale="92500" lnSpcReduction="20000"/>
          </a:bodyPr>
          <a:lstStyle/>
          <a:p>
            <a:pPr marL="0" indent="0" rtl="0">
              <a:buNone/>
            </a:pPr>
            <a:r>
              <a:rPr lang="en-GB" b="1" dirty="0"/>
              <a:t>How</a:t>
            </a:r>
          </a:p>
          <a:p>
            <a:pPr marL="0" indent="0">
              <a:buNone/>
            </a:pPr>
            <a:r>
              <a:rPr lang="en-GB" dirty="0"/>
              <a:t>Use AI-driven recruitment platforms (e.g., LinkedIn Talent Insights, Indeed &amp; Reed)</a:t>
            </a:r>
          </a:p>
          <a:p>
            <a:pPr marL="0" indent="0">
              <a:buNone/>
            </a:pPr>
            <a:r>
              <a:rPr lang="en-GB" b="1" dirty="0"/>
              <a:t>Why</a:t>
            </a:r>
          </a:p>
          <a:p>
            <a:pPr marL="0" indent="0" rtl="0">
              <a:buNone/>
            </a:pPr>
            <a:r>
              <a:rPr lang="en-GB" dirty="0"/>
              <a:t>AI accelerates the search &amp; identifies high-potential candidates who may not be actively looking. </a:t>
            </a:r>
          </a:p>
        </p:txBody>
      </p:sp>
      <p:sp>
        <p:nvSpPr>
          <p:cNvPr id="16" name="Content Placeholder 15">
            <a:extLst>
              <a:ext uri="{FF2B5EF4-FFF2-40B4-BE49-F238E27FC236}">
                <a16:creationId xmlns:a16="http://schemas.microsoft.com/office/drawing/2014/main" id="{98A93BCF-7682-4066-8958-65ED5DD2241C}"/>
              </a:ext>
            </a:extLst>
          </p:cNvPr>
          <p:cNvSpPr>
            <a:spLocks noGrp="1"/>
          </p:cNvSpPr>
          <p:nvPr>
            <p:ph idx="18"/>
          </p:nvPr>
        </p:nvSpPr>
        <p:spPr>
          <a:xfrm>
            <a:off x="6604782" y="1834005"/>
            <a:ext cx="4454359" cy="465155"/>
          </a:xfrm>
        </p:spPr>
        <p:txBody>
          <a:bodyPr rtlCol="0"/>
          <a:lstStyle/>
          <a:p>
            <a:r>
              <a:rPr lang="en-GB" dirty="0"/>
              <a:t>Internal Employee Referral Programme</a:t>
            </a:r>
          </a:p>
        </p:txBody>
      </p:sp>
      <p:sp>
        <p:nvSpPr>
          <p:cNvPr id="15" name="Content Placeholder 14">
            <a:extLst>
              <a:ext uri="{FF2B5EF4-FFF2-40B4-BE49-F238E27FC236}">
                <a16:creationId xmlns:a16="http://schemas.microsoft.com/office/drawing/2014/main" id="{E73F035B-87AE-4E99-A92D-75E5EC280DE7}"/>
              </a:ext>
            </a:extLst>
          </p:cNvPr>
          <p:cNvSpPr>
            <a:spLocks noGrp="1"/>
          </p:cNvSpPr>
          <p:nvPr>
            <p:ph idx="17"/>
          </p:nvPr>
        </p:nvSpPr>
        <p:spPr>
          <a:xfrm>
            <a:off x="6604782" y="2834639"/>
            <a:ext cx="4528504" cy="3197260"/>
          </a:xfrm>
        </p:spPr>
        <p:txBody>
          <a:bodyPr rtlCol="0">
            <a:normAutofit fontScale="92500" lnSpcReduction="20000"/>
          </a:bodyPr>
          <a:lstStyle/>
          <a:p>
            <a:pPr marL="0" indent="0" rtl="0">
              <a:buNone/>
            </a:pPr>
            <a:r>
              <a:rPr lang="en-GB" b="1" dirty="0"/>
              <a:t>How</a:t>
            </a:r>
          </a:p>
          <a:p>
            <a:pPr marL="0" indent="0">
              <a:buNone/>
            </a:pPr>
            <a:r>
              <a:rPr lang="en-GB" dirty="0"/>
              <a:t>Encourage current NHG employees to </a:t>
            </a:r>
            <a:r>
              <a:rPr lang="en-GB" b="1" dirty="0"/>
              <a:t>refer qualified professionals</a:t>
            </a:r>
            <a:r>
              <a:rPr lang="en-GB" dirty="0"/>
              <a:t> from their network for the Project Manager role.</a:t>
            </a:r>
          </a:p>
          <a:p>
            <a:pPr marL="0" indent="0">
              <a:buNone/>
            </a:pPr>
            <a:r>
              <a:rPr lang="en-GB" b="1" dirty="0"/>
              <a:t>Why</a:t>
            </a:r>
          </a:p>
          <a:p>
            <a:pPr marL="0" indent="0">
              <a:buNone/>
            </a:pPr>
            <a:r>
              <a:rPr lang="en-GB" dirty="0"/>
              <a:t>Employees understand NHG’s culture and values, so they’re more likely to recommend candidates who fit well</a:t>
            </a:r>
          </a:p>
        </p:txBody>
      </p:sp>
      <p:sp>
        <p:nvSpPr>
          <p:cNvPr id="6" name="Slide Number Placeholder 5">
            <a:extLst>
              <a:ext uri="{FF2B5EF4-FFF2-40B4-BE49-F238E27FC236}">
                <a16:creationId xmlns:a16="http://schemas.microsoft.com/office/drawing/2014/main" id="{8A75989F-94E4-487A-845C-A4F547DDFE8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12</a:t>
            </a:fld>
            <a:endParaRPr lang="en-GB" dirty="0"/>
          </a:p>
        </p:txBody>
      </p:sp>
    </p:spTree>
    <p:extLst>
      <p:ext uri="{BB962C8B-B14F-4D97-AF65-F5344CB8AC3E}">
        <p14:creationId xmlns:p14="http://schemas.microsoft.com/office/powerpoint/2010/main" val="2810545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E58534-F9AD-287F-7844-9A2568833779}"/>
            </a:ext>
          </a:extLst>
        </p:cNvPr>
        <p:cNvGrpSpPr/>
        <p:nvPr/>
      </p:nvGrpSpPr>
      <p:grpSpPr>
        <a:xfrm>
          <a:off x="0" y="0"/>
          <a:ext cx="0" cy="0"/>
          <a:chOff x="0" y="0"/>
          <a:chExt cx="0" cy="0"/>
        </a:xfrm>
      </p:grpSpPr>
      <p:sp>
        <p:nvSpPr>
          <p:cNvPr id="41" name="Title 40">
            <a:extLst>
              <a:ext uri="{FF2B5EF4-FFF2-40B4-BE49-F238E27FC236}">
                <a16:creationId xmlns:a16="http://schemas.microsoft.com/office/drawing/2014/main" id="{8C407F14-3023-A438-1512-A94548742CBA}"/>
              </a:ext>
            </a:extLst>
          </p:cNvPr>
          <p:cNvSpPr>
            <a:spLocks noGrp="1"/>
          </p:cNvSpPr>
          <p:nvPr>
            <p:ph type="title"/>
          </p:nvPr>
        </p:nvSpPr>
        <p:spPr>
          <a:xfrm>
            <a:off x="4273084" y="1288922"/>
            <a:ext cx="5732061" cy="5197498"/>
          </a:xfrm>
        </p:spPr>
        <p:txBody>
          <a:bodyPr rtlCol="0" anchor="ctr">
            <a:normAutofit/>
          </a:bodyPr>
          <a:lstStyle/>
          <a:p>
            <a:pPr rtl="0"/>
            <a:r>
              <a:rPr lang="en-GB" dirty="0">
                <a:solidFill>
                  <a:schemeClr val="tx1"/>
                </a:solidFill>
              </a:rPr>
              <a:t>INTERVIEWING</a:t>
            </a:r>
          </a:p>
        </p:txBody>
      </p:sp>
      <p:sp>
        <p:nvSpPr>
          <p:cNvPr id="24" name="Slide Number Placeholder 23">
            <a:extLst>
              <a:ext uri="{FF2B5EF4-FFF2-40B4-BE49-F238E27FC236}">
                <a16:creationId xmlns:a16="http://schemas.microsoft.com/office/drawing/2014/main" id="{C8B5985F-9E76-BD02-61C1-FEF1CFCC46A8}"/>
              </a:ext>
            </a:extLst>
          </p:cNvPr>
          <p:cNvSpPr>
            <a:spLocks noGrp="1"/>
          </p:cNvSpPr>
          <p:nvPr>
            <p:ph type="sldNum" sz="quarter" idx="12"/>
          </p:nvPr>
        </p:nvSpPr>
        <p:spPr>
          <a:xfrm>
            <a:off x="10569202" y="6309360"/>
            <a:ext cx="979879" cy="457200"/>
          </a:xfrm>
        </p:spPr>
        <p:txBody>
          <a:bodyPr rtlCol="0" anchor="b">
            <a:normAutofit/>
          </a:bodyPr>
          <a:lstStyle/>
          <a:p>
            <a:pPr rtl="0">
              <a:spcAft>
                <a:spcPts val="600"/>
              </a:spcAft>
            </a:pPr>
            <a:fld id="{FAEF9944-A4F6-4C59-AEBD-678D6480B8EA}" type="slidenum">
              <a:rPr lang="en-GB" smtClean="0"/>
              <a:pPr rtl="0">
                <a:spcAft>
                  <a:spcPts val="600"/>
                </a:spcAft>
              </a:pPr>
              <a:t>13</a:t>
            </a:fld>
            <a:endParaRPr lang="en-GB"/>
          </a:p>
        </p:txBody>
      </p:sp>
      <p:pic>
        <p:nvPicPr>
          <p:cNvPr id="56" name="Picture Placeholder 55" descr="Building Skyline">
            <a:extLst>
              <a:ext uri="{FF2B5EF4-FFF2-40B4-BE49-F238E27FC236}">
                <a16:creationId xmlns:a16="http://schemas.microsoft.com/office/drawing/2014/main" id="{AC9A03D7-FE1F-D3ED-DDF5-C05A85C18AC5}"/>
              </a:ext>
            </a:extLst>
          </p:cNvPr>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val="0"/>
              </a:ext>
            </a:extLst>
          </a:blip>
          <a:srcRect l="60948" r="19467" b="2"/>
          <a:stretch>
            <a:fillRect/>
          </a:stretch>
        </p:blipFill>
        <p:spPr>
          <a:xfrm>
            <a:off x="642918" y="6093111"/>
            <a:ext cx="1515486" cy="4352544"/>
          </a:xfrm>
          <a:noFill/>
        </p:spPr>
      </p:pic>
      <p:sp>
        <p:nvSpPr>
          <p:cNvPr id="42" name="Text Placeholder 41">
            <a:extLst>
              <a:ext uri="{FF2B5EF4-FFF2-40B4-BE49-F238E27FC236}">
                <a16:creationId xmlns:a16="http://schemas.microsoft.com/office/drawing/2014/main" id="{330AB243-AAAC-2271-7CDE-F3552276927E}"/>
              </a:ext>
            </a:extLst>
          </p:cNvPr>
          <p:cNvSpPr>
            <a:spLocks noGrp="1"/>
          </p:cNvSpPr>
          <p:nvPr>
            <p:ph type="body" sz="quarter" idx="4294967295"/>
          </p:nvPr>
        </p:nvSpPr>
        <p:spPr>
          <a:xfrm>
            <a:off x="2539404" y="6093111"/>
            <a:ext cx="1515486" cy="4352544"/>
          </a:xfrm>
        </p:spPr>
        <p:txBody>
          <a:bodyPr rtlCol="0" anchor="t">
            <a:normAutofit/>
          </a:bodyPr>
          <a:lstStyle/>
          <a:p>
            <a:r>
              <a:rPr lang="en-US" kern="1200" dirty="0">
                <a:solidFill>
                  <a:schemeClr val="bg1"/>
                </a:solidFill>
              </a:rPr>
              <a:t>NHHG</a:t>
            </a:r>
          </a:p>
        </p:txBody>
      </p:sp>
    </p:spTree>
    <p:extLst>
      <p:ext uri="{BB962C8B-B14F-4D97-AF65-F5344CB8AC3E}">
        <p14:creationId xmlns:p14="http://schemas.microsoft.com/office/powerpoint/2010/main" val="202441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7F75F49-C034-480C-BF42-A457B92F91A0}"/>
              </a:ext>
            </a:extLst>
          </p:cNvPr>
          <p:cNvSpPr>
            <a:spLocks noGrp="1"/>
          </p:cNvSpPr>
          <p:nvPr>
            <p:ph type="title"/>
          </p:nvPr>
        </p:nvSpPr>
        <p:spPr>
          <a:xfrm>
            <a:off x="1535372" y="4872251"/>
            <a:ext cx="10013709" cy="1030360"/>
          </a:xfrm>
        </p:spPr>
        <p:txBody>
          <a:bodyPr rtlCol="0"/>
          <a:lstStyle/>
          <a:p>
            <a:pPr rtl="0"/>
            <a:r>
              <a:rPr lang="en-GB" dirty="0"/>
              <a:t>Interview Types</a:t>
            </a:r>
          </a:p>
        </p:txBody>
      </p:sp>
      <p:sp>
        <p:nvSpPr>
          <p:cNvPr id="5" name="Slide Number Placeholder 4">
            <a:extLst>
              <a:ext uri="{FF2B5EF4-FFF2-40B4-BE49-F238E27FC236}">
                <a16:creationId xmlns:a16="http://schemas.microsoft.com/office/drawing/2014/main" id="{83284A8D-A9ED-4EB8-B282-A34AB39E8F3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14</a:t>
            </a:fld>
            <a:endParaRPr lang="en-GB" dirty="0"/>
          </a:p>
        </p:txBody>
      </p:sp>
      <p:graphicFrame>
        <p:nvGraphicFramePr>
          <p:cNvPr id="6" name="Table 5">
            <a:extLst>
              <a:ext uri="{FF2B5EF4-FFF2-40B4-BE49-F238E27FC236}">
                <a16:creationId xmlns:a16="http://schemas.microsoft.com/office/drawing/2014/main" id="{F4214A50-9E58-1A75-6334-BC899127A947}"/>
              </a:ext>
            </a:extLst>
          </p:cNvPr>
          <p:cNvGraphicFramePr>
            <a:graphicFrameLocks noGrp="1"/>
          </p:cNvGraphicFramePr>
          <p:nvPr>
            <p:extLst>
              <p:ext uri="{D42A27DB-BD31-4B8C-83A1-F6EECF244321}">
                <p14:modId xmlns:p14="http://schemas.microsoft.com/office/powerpoint/2010/main" val="1825143753"/>
              </p:ext>
            </p:extLst>
          </p:nvPr>
        </p:nvGraphicFramePr>
        <p:xfrm>
          <a:off x="2032000" y="719665"/>
          <a:ext cx="9601983" cy="3596739"/>
        </p:xfrm>
        <a:graphic>
          <a:graphicData uri="http://schemas.openxmlformats.org/drawingml/2006/table">
            <a:tbl>
              <a:tblPr firstRow="1" bandRow="1">
                <a:tableStyleId>{5C22544A-7EE6-4342-B048-85BDC9FD1C3A}</a:tableStyleId>
              </a:tblPr>
              <a:tblGrid>
                <a:gridCol w="3200661">
                  <a:extLst>
                    <a:ext uri="{9D8B030D-6E8A-4147-A177-3AD203B41FA5}">
                      <a16:colId xmlns:a16="http://schemas.microsoft.com/office/drawing/2014/main" val="1097236454"/>
                    </a:ext>
                  </a:extLst>
                </a:gridCol>
                <a:gridCol w="3200661">
                  <a:extLst>
                    <a:ext uri="{9D8B030D-6E8A-4147-A177-3AD203B41FA5}">
                      <a16:colId xmlns:a16="http://schemas.microsoft.com/office/drawing/2014/main" val="4081271007"/>
                    </a:ext>
                  </a:extLst>
                </a:gridCol>
                <a:gridCol w="3200661">
                  <a:extLst>
                    <a:ext uri="{9D8B030D-6E8A-4147-A177-3AD203B41FA5}">
                      <a16:colId xmlns:a16="http://schemas.microsoft.com/office/drawing/2014/main" val="1260481505"/>
                    </a:ext>
                  </a:extLst>
                </a:gridCol>
              </a:tblGrid>
              <a:tr h="883953">
                <a:tc>
                  <a:txBody>
                    <a:bodyPr/>
                    <a:lstStyle/>
                    <a:p>
                      <a:pPr algn="ctr"/>
                      <a:r>
                        <a:rPr lang="en-GB" dirty="0"/>
                        <a:t>Panel</a:t>
                      </a:r>
                    </a:p>
                  </a:txBody>
                  <a:tcPr anchor="ctr"/>
                </a:tc>
                <a:tc>
                  <a:txBody>
                    <a:bodyPr/>
                    <a:lstStyle/>
                    <a:p>
                      <a:pPr algn="ctr"/>
                      <a:r>
                        <a:rPr lang="en-GB" dirty="0"/>
                        <a:t>Virtual</a:t>
                      </a:r>
                    </a:p>
                  </a:txBody>
                  <a:tcPr anchor="ctr"/>
                </a:tc>
                <a:tc>
                  <a:txBody>
                    <a:bodyPr/>
                    <a:lstStyle/>
                    <a:p>
                      <a:pPr algn="ctr"/>
                      <a:r>
                        <a:rPr lang="en-GB" dirty="0"/>
                        <a:t>One on One</a:t>
                      </a:r>
                    </a:p>
                  </a:txBody>
                  <a:tcPr anchor="ctr"/>
                </a:tc>
                <a:extLst>
                  <a:ext uri="{0D108BD9-81ED-4DB2-BD59-A6C34878D82A}">
                    <a16:rowId xmlns:a16="http://schemas.microsoft.com/office/drawing/2014/main" val="2916421806"/>
                  </a:ext>
                </a:extLst>
              </a:tr>
              <a:tr h="883953">
                <a:tc>
                  <a:txBody>
                    <a:bodyPr/>
                    <a:lstStyle/>
                    <a:p>
                      <a:pPr algn="ctr"/>
                      <a:r>
                        <a:rPr lang="en-GB" sz="1400" kern="1200" dirty="0">
                          <a:solidFill>
                            <a:schemeClr val="dk1"/>
                          </a:solidFill>
                          <a:effectLst/>
                          <a:latin typeface="+mn-lt"/>
                          <a:ea typeface="+mn-ea"/>
                          <a:cs typeface="+mn-cs"/>
                        </a:rPr>
                        <a:t>Multiple interviewers (usually 3–5) question a candidate in the same session to assess skills, experience, and cultural fit.</a:t>
                      </a:r>
                      <a:endParaRPr lang="en-GB" sz="1400" dirty="0"/>
                    </a:p>
                  </a:txBody>
                  <a:tcPr anchor="ctr"/>
                </a:tc>
                <a:tc>
                  <a:txBody>
                    <a:bodyPr/>
                    <a:lstStyle/>
                    <a:p>
                      <a:pPr algn="ctr"/>
                      <a:r>
                        <a:rPr lang="en-GB" sz="1400" dirty="0"/>
                        <a:t>Interviews conducted remotely via platforms like Zoom, Teams, or Google Meet.</a:t>
                      </a:r>
                    </a:p>
                  </a:txBody>
                  <a:tcPr anchor="ctr"/>
                </a:tc>
                <a:tc>
                  <a:txBody>
                    <a:bodyPr/>
                    <a:lstStyle/>
                    <a:p>
                      <a:pPr algn="ctr"/>
                      <a:r>
                        <a:rPr lang="en-GB" sz="1400" dirty="0"/>
                        <a:t>A candidate meets with one interviewer, typically a hiring manager, in a face-to-face session.</a:t>
                      </a:r>
                    </a:p>
                  </a:txBody>
                  <a:tcPr anchor="ctr"/>
                </a:tc>
                <a:extLst>
                  <a:ext uri="{0D108BD9-81ED-4DB2-BD59-A6C34878D82A}">
                    <a16:rowId xmlns:a16="http://schemas.microsoft.com/office/drawing/2014/main" val="1079149068"/>
                  </a:ext>
                </a:extLst>
              </a:tr>
              <a:tr h="883953">
                <a:tc>
                  <a:txBody>
                    <a:bodyPr/>
                    <a:lstStyle/>
                    <a:p>
                      <a:pPr algn="ctr"/>
                      <a:r>
                        <a:rPr lang="en-GB" sz="1400" dirty="0"/>
                        <a:t>Allows several decision-makers evaluate the candidate at once.</a:t>
                      </a:r>
                    </a:p>
                  </a:txBody>
                  <a:tcPr anchor="ctr"/>
                </a:tc>
                <a:tc>
                  <a:txBody>
                    <a:bodyPr/>
                    <a:lstStyle/>
                    <a:p>
                      <a:pPr algn="ctr"/>
                      <a:r>
                        <a:rPr lang="en-GB" sz="1400" dirty="0"/>
                        <a:t>Allows for broader candidate reach (national or international talent).</a:t>
                      </a:r>
                    </a:p>
                  </a:txBody>
                  <a:tcPr anchor="ctr"/>
                </a:tc>
                <a:tc>
                  <a:txBody>
                    <a:bodyPr/>
                    <a:lstStyle/>
                    <a:p>
                      <a:pPr algn="ctr"/>
                      <a:r>
                        <a:rPr lang="en-GB" sz="1400" dirty="0"/>
                        <a:t>More relaxed, allowing for deeper conversation and rapport-building.</a:t>
                      </a:r>
                    </a:p>
                  </a:txBody>
                  <a:tcPr anchor="ctr"/>
                </a:tc>
                <a:extLst>
                  <a:ext uri="{0D108BD9-81ED-4DB2-BD59-A6C34878D82A}">
                    <a16:rowId xmlns:a16="http://schemas.microsoft.com/office/drawing/2014/main" val="2877454107"/>
                  </a:ext>
                </a:extLst>
              </a:tr>
              <a:tr h="883953">
                <a:tc gridSpan="3">
                  <a:txBody>
                    <a:bodyPr/>
                    <a:lstStyle/>
                    <a:p>
                      <a:pPr algn="ctr"/>
                      <a:endParaRPr lang="en-GB" sz="1400" dirty="0"/>
                    </a:p>
                  </a:txBody>
                  <a:tcPr anchor="ctr"/>
                </a:tc>
                <a:tc hMerge="1">
                  <a:txBody>
                    <a:bodyPr/>
                    <a:lstStyle/>
                    <a:p>
                      <a:pPr algn="ctr"/>
                      <a:endParaRPr lang="en-GB" sz="1400" dirty="0"/>
                    </a:p>
                  </a:txBody>
                  <a:tcPr anchor="ctr"/>
                </a:tc>
                <a:tc hMerge="1">
                  <a:txBody>
                    <a:bodyPr/>
                    <a:lstStyle/>
                    <a:p>
                      <a:pPr algn="ctr"/>
                      <a:endParaRPr lang="en-GB" sz="1400" dirty="0"/>
                    </a:p>
                  </a:txBody>
                  <a:tcPr anchor="ctr"/>
                </a:tc>
                <a:extLst>
                  <a:ext uri="{0D108BD9-81ED-4DB2-BD59-A6C34878D82A}">
                    <a16:rowId xmlns:a16="http://schemas.microsoft.com/office/drawing/2014/main" val="2555469597"/>
                  </a:ext>
                </a:extLst>
              </a:tr>
            </a:tbl>
          </a:graphicData>
        </a:graphic>
      </p:graphicFrame>
    </p:spTree>
    <p:extLst>
      <p:ext uri="{BB962C8B-B14F-4D97-AF65-F5344CB8AC3E}">
        <p14:creationId xmlns:p14="http://schemas.microsoft.com/office/powerpoint/2010/main" val="20692717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74178-18F6-6924-9175-3602B4CD1287}"/>
            </a:ext>
          </a:extLst>
        </p:cNvPr>
        <p:cNvGrpSpPr/>
        <p:nvPr/>
      </p:nvGrpSpPr>
      <p:grpSpPr>
        <a:xfrm>
          <a:off x="0" y="0"/>
          <a:ext cx="0" cy="0"/>
          <a:chOff x="0" y="0"/>
          <a:chExt cx="0" cy="0"/>
        </a:xfrm>
      </p:grpSpPr>
      <p:sp>
        <p:nvSpPr>
          <p:cNvPr id="41" name="Title 40">
            <a:extLst>
              <a:ext uri="{FF2B5EF4-FFF2-40B4-BE49-F238E27FC236}">
                <a16:creationId xmlns:a16="http://schemas.microsoft.com/office/drawing/2014/main" id="{6828FD98-0109-D17E-9FAC-F8216416A2AC}"/>
              </a:ext>
            </a:extLst>
          </p:cNvPr>
          <p:cNvSpPr>
            <a:spLocks noGrp="1"/>
          </p:cNvSpPr>
          <p:nvPr>
            <p:ph type="title"/>
          </p:nvPr>
        </p:nvSpPr>
        <p:spPr>
          <a:xfrm>
            <a:off x="4273084" y="1288922"/>
            <a:ext cx="5732061" cy="5197498"/>
          </a:xfrm>
        </p:spPr>
        <p:txBody>
          <a:bodyPr rtlCol="0" anchor="ctr">
            <a:normAutofit/>
          </a:bodyPr>
          <a:lstStyle/>
          <a:p>
            <a:pPr rtl="0"/>
            <a:r>
              <a:rPr lang="en-GB" dirty="0">
                <a:solidFill>
                  <a:schemeClr val="tx1"/>
                </a:solidFill>
              </a:rPr>
              <a:t>INTERVIEWING QUESTIONING STYLES</a:t>
            </a:r>
          </a:p>
        </p:txBody>
      </p:sp>
      <p:sp>
        <p:nvSpPr>
          <p:cNvPr id="24" name="Slide Number Placeholder 23">
            <a:extLst>
              <a:ext uri="{FF2B5EF4-FFF2-40B4-BE49-F238E27FC236}">
                <a16:creationId xmlns:a16="http://schemas.microsoft.com/office/drawing/2014/main" id="{2241D406-C02A-5120-5720-947230A5AF12}"/>
              </a:ext>
            </a:extLst>
          </p:cNvPr>
          <p:cNvSpPr>
            <a:spLocks noGrp="1"/>
          </p:cNvSpPr>
          <p:nvPr>
            <p:ph type="sldNum" sz="quarter" idx="12"/>
          </p:nvPr>
        </p:nvSpPr>
        <p:spPr>
          <a:xfrm>
            <a:off x="10569202" y="6309360"/>
            <a:ext cx="979879" cy="457200"/>
          </a:xfrm>
        </p:spPr>
        <p:txBody>
          <a:bodyPr rtlCol="0" anchor="b">
            <a:normAutofit/>
          </a:bodyPr>
          <a:lstStyle/>
          <a:p>
            <a:pPr rtl="0">
              <a:spcAft>
                <a:spcPts val="600"/>
              </a:spcAft>
            </a:pPr>
            <a:fld id="{FAEF9944-A4F6-4C59-AEBD-678D6480B8EA}" type="slidenum">
              <a:rPr lang="en-GB" smtClean="0"/>
              <a:pPr rtl="0">
                <a:spcAft>
                  <a:spcPts val="600"/>
                </a:spcAft>
              </a:pPr>
              <a:t>15</a:t>
            </a:fld>
            <a:endParaRPr lang="en-GB"/>
          </a:p>
        </p:txBody>
      </p:sp>
      <p:pic>
        <p:nvPicPr>
          <p:cNvPr id="56" name="Picture Placeholder 55" descr="Building Skyline">
            <a:extLst>
              <a:ext uri="{FF2B5EF4-FFF2-40B4-BE49-F238E27FC236}">
                <a16:creationId xmlns:a16="http://schemas.microsoft.com/office/drawing/2014/main" id="{6F56769C-8D3D-700E-D57A-D910C6B3974A}"/>
              </a:ext>
            </a:extLst>
          </p:cNvPr>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val="0"/>
              </a:ext>
            </a:extLst>
          </a:blip>
          <a:srcRect l="60948" r="19467" b="2"/>
          <a:stretch>
            <a:fillRect/>
          </a:stretch>
        </p:blipFill>
        <p:spPr>
          <a:xfrm>
            <a:off x="642918" y="6093111"/>
            <a:ext cx="1515486" cy="4352544"/>
          </a:xfrm>
          <a:noFill/>
        </p:spPr>
      </p:pic>
      <p:sp>
        <p:nvSpPr>
          <p:cNvPr id="42" name="Text Placeholder 41">
            <a:extLst>
              <a:ext uri="{FF2B5EF4-FFF2-40B4-BE49-F238E27FC236}">
                <a16:creationId xmlns:a16="http://schemas.microsoft.com/office/drawing/2014/main" id="{9253B92C-C01B-E286-6DA9-091A729F280A}"/>
              </a:ext>
            </a:extLst>
          </p:cNvPr>
          <p:cNvSpPr>
            <a:spLocks noGrp="1"/>
          </p:cNvSpPr>
          <p:nvPr>
            <p:ph type="body" sz="quarter" idx="4294967295"/>
          </p:nvPr>
        </p:nvSpPr>
        <p:spPr>
          <a:xfrm>
            <a:off x="2539404" y="6093111"/>
            <a:ext cx="1515486" cy="4352544"/>
          </a:xfrm>
        </p:spPr>
        <p:txBody>
          <a:bodyPr rtlCol="0" anchor="t">
            <a:normAutofit/>
          </a:bodyPr>
          <a:lstStyle/>
          <a:p>
            <a:r>
              <a:rPr lang="en-US" kern="1200" dirty="0">
                <a:solidFill>
                  <a:schemeClr val="bg1"/>
                </a:solidFill>
              </a:rPr>
              <a:t>NHHG</a:t>
            </a:r>
          </a:p>
        </p:txBody>
      </p:sp>
    </p:spTree>
    <p:extLst>
      <p:ext uri="{BB962C8B-B14F-4D97-AF65-F5344CB8AC3E}">
        <p14:creationId xmlns:p14="http://schemas.microsoft.com/office/powerpoint/2010/main" val="17319685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2C44D4-CF29-568D-2BCF-6A073C063B8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BB2A1ED2-A137-7A23-8F79-0C24272862C0}"/>
              </a:ext>
            </a:extLst>
          </p:cNvPr>
          <p:cNvSpPr>
            <a:spLocks noGrp="1"/>
          </p:cNvSpPr>
          <p:nvPr>
            <p:ph type="title"/>
          </p:nvPr>
        </p:nvSpPr>
        <p:spPr>
          <a:xfrm>
            <a:off x="1535371" y="1044054"/>
            <a:ext cx="10013709" cy="1030360"/>
          </a:xfrm>
        </p:spPr>
        <p:txBody>
          <a:bodyPr rtlCol="0"/>
          <a:lstStyle/>
          <a:p>
            <a:pPr rtl="0"/>
            <a:r>
              <a:rPr lang="en-GB" dirty="0"/>
              <a:t>INTERVIEWING QUESTION STYLES</a:t>
            </a:r>
          </a:p>
        </p:txBody>
      </p:sp>
      <p:sp>
        <p:nvSpPr>
          <p:cNvPr id="5" name="Slide Number Placeholder 4">
            <a:extLst>
              <a:ext uri="{FF2B5EF4-FFF2-40B4-BE49-F238E27FC236}">
                <a16:creationId xmlns:a16="http://schemas.microsoft.com/office/drawing/2014/main" id="{4D3A5E58-9345-54DE-071B-D01BC908650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16</a:t>
            </a:fld>
            <a:endParaRPr lang="en-GB" dirty="0"/>
          </a:p>
        </p:txBody>
      </p:sp>
      <p:sp>
        <p:nvSpPr>
          <p:cNvPr id="3" name="TextBox 2">
            <a:extLst>
              <a:ext uri="{FF2B5EF4-FFF2-40B4-BE49-F238E27FC236}">
                <a16:creationId xmlns:a16="http://schemas.microsoft.com/office/drawing/2014/main" id="{DC1F0821-E99C-2644-9060-98B4FDBA5DEA}"/>
              </a:ext>
            </a:extLst>
          </p:cNvPr>
          <p:cNvSpPr txBox="1"/>
          <p:nvPr/>
        </p:nvSpPr>
        <p:spPr>
          <a:xfrm>
            <a:off x="1535370" y="2743200"/>
            <a:ext cx="9641411" cy="3416320"/>
          </a:xfrm>
          <a:prstGeom prst="rect">
            <a:avLst/>
          </a:prstGeom>
          <a:noFill/>
        </p:spPr>
        <p:txBody>
          <a:bodyPr wrap="square" rtlCol="0">
            <a:spAutoFit/>
          </a:bodyPr>
          <a:lstStyle/>
          <a:p>
            <a:r>
              <a:rPr lang="en-GB" b="1" dirty="0"/>
              <a:t>Probing Questions</a:t>
            </a:r>
          </a:p>
          <a:p>
            <a:endParaRPr lang="en-GB" dirty="0"/>
          </a:p>
          <a:p>
            <a:r>
              <a:rPr lang="en-GB" b="1" dirty="0"/>
              <a:t>Purpose:</a:t>
            </a:r>
            <a:r>
              <a:rPr lang="en-GB" dirty="0"/>
              <a:t> </a:t>
            </a:r>
          </a:p>
          <a:p>
            <a:r>
              <a:rPr lang="en-GB" dirty="0"/>
              <a:t>Explore Tacit Knowledge competency &amp; HCM Skills</a:t>
            </a:r>
          </a:p>
          <a:p>
            <a:endParaRPr lang="en-GB" dirty="0"/>
          </a:p>
          <a:p>
            <a:r>
              <a:rPr lang="en-GB" b="1" dirty="0"/>
              <a:t>Examples</a:t>
            </a:r>
          </a:p>
          <a:p>
            <a:pPr lvl="0"/>
            <a:r>
              <a:rPr lang="en-GB" dirty="0"/>
              <a:t>Can you describe a project you managed that faced significant delays? How did you handle it and what was the outcome?</a:t>
            </a:r>
          </a:p>
          <a:p>
            <a:pPr lvl="0"/>
            <a:endParaRPr lang="en-GB" dirty="0"/>
          </a:p>
          <a:p>
            <a:pPr lvl="0"/>
            <a:r>
              <a:rPr lang="en-GB" dirty="0"/>
              <a:t>Give an example of a project where you identified a risk early. What steps did you take to mitigate it?”</a:t>
            </a:r>
          </a:p>
          <a:p>
            <a:endParaRPr lang="en-GB" dirty="0"/>
          </a:p>
        </p:txBody>
      </p:sp>
    </p:spTree>
    <p:extLst>
      <p:ext uri="{BB962C8B-B14F-4D97-AF65-F5344CB8AC3E}">
        <p14:creationId xmlns:p14="http://schemas.microsoft.com/office/powerpoint/2010/main" val="23305872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rtlCol="0"/>
          <a:lstStyle/>
          <a:p>
            <a:pPr rtl="0"/>
            <a:r>
              <a:rPr lang="en-GB"/>
              <a:t>THANK YOU</a:t>
            </a:r>
          </a:p>
        </p:txBody>
      </p:sp>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858023" y="4941"/>
            <a:ext cx="5333977" cy="3392053"/>
          </a:xfrm>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a:stretch/>
        </p:blipFill>
        <p:spPr>
          <a:xfrm>
            <a:off x="1067712" y="3461002"/>
            <a:ext cx="5728215" cy="3396997"/>
          </a:xfrm>
        </p:spPr>
      </p:pic>
      <p:sp>
        <p:nvSpPr>
          <p:cNvPr id="5" name="Content Placeholder 4">
            <a:extLst>
              <a:ext uri="{FF2B5EF4-FFF2-40B4-BE49-F238E27FC236}">
                <a16:creationId xmlns:a16="http://schemas.microsoft.com/office/drawing/2014/main" id="{5755816F-F516-477A-8EF2-D8CA20267590}"/>
              </a:ext>
            </a:extLst>
          </p:cNvPr>
          <p:cNvSpPr>
            <a:spLocks noGrp="1"/>
          </p:cNvSpPr>
          <p:nvPr>
            <p:ph idx="1"/>
          </p:nvPr>
        </p:nvSpPr>
        <p:spPr>
          <a:xfrm>
            <a:off x="7386762" y="3928342"/>
            <a:ext cx="4162319" cy="2285000"/>
          </a:xfrm>
        </p:spPr>
        <p:txBody>
          <a:bodyPr rtlCol="0">
            <a:normAutofit/>
          </a:bodyPr>
          <a:lstStyle/>
          <a:p>
            <a:pPr rtl="0"/>
            <a:r>
              <a:rPr lang="en-GB" dirty="0"/>
              <a:t>Tashan Watson</a:t>
            </a:r>
          </a:p>
          <a:p>
            <a:pPr rtl="0"/>
            <a:r>
              <a:rPr lang="en-GB" dirty="0"/>
              <a:t>2336706</a:t>
            </a:r>
          </a:p>
        </p:txBody>
      </p:sp>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17</a:t>
            </a:fld>
            <a:endParaRPr lang="en-GB" dirty="0"/>
          </a:p>
        </p:txBody>
      </p:sp>
    </p:spTree>
    <p:extLst>
      <p:ext uri="{BB962C8B-B14F-4D97-AF65-F5344CB8AC3E}">
        <p14:creationId xmlns:p14="http://schemas.microsoft.com/office/powerpoint/2010/main" val="798203993"/>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36.tgt.Office_50301644_TF56000440_Win32_OJ112196103" id="{580BD9EC-6C19-4542-8B14-DA369C5CDA21}" vid="{FD53FB74-34FC-41BD-841A-01F3915863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3.xml><?xml version="1.0" encoding="utf-8"?>
<ds:datastoreItem xmlns:ds="http://schemas.openxmlformats.org/officeDocument/2006/customXml" ds:itemID="{9BF9B764-6365-43A2-B92A-B9C4DD6E9B2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{B11C2D0B-96A0-4168-975D-18980A36902F}tf56000440_win32</Template>
  <TotalTime>0</TotalTime>
  <Words>953</Words>
  <Application>Microsoft Office PowerPoint</Application>
  <PresentationFormat>Widescreen</PresentationFormat>
  <Paragraphs>143</Paragraphs>
  <Slides>17</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Meiryo</vt:lpstr>
      <vt:lpstr>Arial</vt:lpstr>
      <vt:lpstr>Calibri</vt:lpstr>
      <vt:lpstr>Corbel</vt:lpstr>
      <vt:lpstr>ShojiVTI</vt:lpstr>
      <vt:lpstr>LCLM5002 –DEVELOPING, MANAGING AND LEADING INDIVIDUALS AND TEAMS</vt:lpstr>
      <vt:lpstr>Table Of Content</vt:lpstr>
      <vt:lpstr>NOTTING HILL HOUSING GENESIS INTRODUCTION</vt:lpstr>
      <vt:lpstr>COMPANY VALUES</vt:lpstr>
      <vt:lpstr>RECRUITMENT PROPOSAL</vt:lpstr>
      <vt:lpstr>JOB SUMMARY</vt:lpstr>
      <vt:lpstr>WORK DESIGN</vt:lpstr>
      <vt:lpstr>Typical Working Week </vt:lpstr>
      <vt:lpstr>PERSONAL SPEC</vt:lpstr>
      <vt:lpstr>PROPOSED BENEFITS</vt:lpstr>
      <vt:lpstr>Hiring Proposal</vt:lpstr>
      <vt:lpstr>Talent Search Methods – Head Hunting</vt:lpstr>
      <vt:lpstr>INTERVIEWING</vt:lpstr>
      <vt:lpstr>Interview Types</vt:lpstr>
      <vt:lpstr>INTERVIEWING QUESTIONING STYLES</vt:lpstr>
      <vt:lpstr>INTERVIEWING QUESTION STYLES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Tashan Watson (2336706)</dc:creator>
  <cp:lastModifiedBy>Tashan Watson (2336706)</cp:lastModifiedBy>
  <cp:revision>1</cp:revision>
  <dcterms:created xsi:type="dcterms:W3CDTF">2025-11-12T10:29:29Z</dcterms:created>
  <dcterms:modified xsi:type="dcterms:W3CDTF">2025-11-12T12:29:20Z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