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96" r:id="rId4"/>
  </p:sldMasterIdLst>
  <p:notesMasterIdLst>
    <p:notesMasterId r:id="rId19"/>
  </p:notesMasterIdLst>
  <p:sldIdLst>
    <p:sldId id="261" r:id="rId5"/>
    <p:sldId id="258" r:id="rId6"/>
    <p:sldId id="257" r:id="rId7"/>
    <p:sldId id="263" r:id="rId8"/>
    <p:sldId id="264" r:id="rId9"/>
    <p:sldId id="277" r:id="rId10"/>
    <p:sldId id="281" r:id="rId11"/>
    <p:sldId id="463" r:id="rId12"/>
    <p:sldId id="265" r:id="rId13"/>
    <p:sldId id="282" r:id="rId14"/>
    <p:sldId id="462" r:id="rId15"/>
    <p:sldId id="464" r:id="rId16"/>
    <p:sldId id="440" r:id="rId17"/>
    <p:sldId id="4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63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056EC9-EAA5-4C20-AAF1-02AAE6578092}" type="doc">
      <dgm:prSet loTypeId="urn:microsoft.com/office/officeart/2005/8/layout/cycle3" loCatId="cycle" qsTypeId="urn:microsoft.com/office/officeart/2005/8/quickstyle/simple5#1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36B2CAF2-5675-458C-9D95-11F1CE078787}">
      <dgm:prSet/>
      <dgm:spPr/>
      <dgm:t>
        <a:bodyPr/>
        <a:lstStyle/>
        <a:p>
          <a:r>
            <a:rPr lang="en-US"/>
            <a:t>Who are you and what is your job?</a:t>
          </a:r>
        </a:p>
      </dgm:t>
    </dgm:pt>
    <dgm:pt modelId="{BFEB228A-DD35-4798-9BDE-64DF2ECB7E77}" type="parTrans" cxnId="{47889DF0-94D4-428A-BF91-27CF822224E0}">
      <dgm:prSet/>
      <dgm:spPr/>
      <dgm:t>
        <a:bodyPr/>
        <a:lstStyle/>
        <a:p>
          <a:endParaRPr lang="en-US"/>
        </a:p>
      </dgm:t>
    </dgm:pt>
    <dgm:pt modelId="{F65B62B9-3903-455D-8315-DC793B500491}" type="sibTrans" cxnId="{47889DF0-94D4-428A-BF91-27CF822224E0}">
      <dgm:prSet/>
      <dgm:spPr/>
      <dgm:t>
        <a:bodyPr/>
        <a:lstStyle/>
        <a:p>
          <a:endParaRPr lang="en-US"/>
        </a:p>
      </dgm:t>
    </dgm:pt>
    <dgm:pt modelId="{7A061B76-14CE-4626-8ECD-1584213E9519}">
      <dgm:prSet/>
      <dgm:spPr/>
      <dgm:t>
        <a:bodyPr/>
        <a:lstStyle/>
        <a:p>
          <a:r>
            <a:rPr lang="en-US"/>
            <a:t>Supporting communities</a:t>
          </a:r>
        </a:p>
      </dgm:t>
    </dgm:pt>
    <dgm:pt modelId="{658073A0-D6F1-4434-BEA0-1E310383AA64}" type="parTrans" cxnId="{2B9A1D55-3392-49BF-959C-9177B806FAF9}">
      <dgm:prSet/>
      <dgm:spPr/>
      <dgm:t>
        <a:bodyPr/>
        <a:lstStyle/>
        <a:p>
          <a:endParaRPr lang="en-US"/>
        </a:p>
      </dgm:t>
    </dgm:pt>
    <dgm:pt modelId="{2D1454D6-B718-4E4F-8298-CDE293394D9A}" type="sibTrans" cxnId="{2B9A1D55-3392-49BF-959C-9177B806FAF9}">
      <dgm:prSet/>
      <dgm:spPr/>
      <dgm:t>
        <a:bodyPr/>
        <a:lstStyle/>
        <a:p>
          <a:endParaRPr lang="en-US"/>
        </a:p>
      </dgm:t>
    </dgm:pt>
    <dgm:pt modelId="{75FB628B-32BF-436D-A408-D0197C098324}">
      <dgm:prSet/>
      <dgm:spPr/>
      <dgm:t>
        <a:bodyPr/>
        <a:lstStyle/>
        <a:p>
          <a:r>
            <a:rPr lang="en-US"/>
            <a:t>Enforcement</a:t>
          </a:r>
        </a:p>
      </dgm:t>
    </dgm:pt>
    <dgm:pt modelId="{0ECADAA7-3408-46D3-80F2-A942A2ACE66F}" type="parTrans" cxnId="{9005E405-C1E6-4F50-9258-143ABD60C56D}">
      <dgm:prSet/>
      <dgm:spPr/>
      <dgm:t>
        <a:bodyPr/>
        <a:lstStyle/>
        <a:p>
          <a:endParaRPr lang="en-US"/>
        </a:p>
      </dgm:t>
    </dgm:pt>
    <dgm:pt modelId="{1BE301BB-B934-4934-9FE1-A6E4953F8E7F}" type="sibTrans" cxnId="{9005E405-C1E6-4F50-9258-143ABD60C56D}">
      <dgm:prSet/>
      <dgm:spPr/>
      <dgm:t>
        <a:bodyPr/>
        <a:lstStyle/>
        <a:p>
          <a:endParaRPr lang="en-US"/>
        </a:p>
      </dgm:t>
    </dgm:pt>
    <dgm:pt modelId="{81E1543D-AD3A-4B52-B1BB-ABB7098E5F51}">
      <dgm:prSet/>
      <dgm:spPr/>
      <dgm:t>
        <a:bodyPr/>
        <a:lstStyle/>
        <a:p>
          <a:r>
            <a:rPr lang="en-US"/>
            <a:t>Protection</a:t>
          </a:r>
        </a:p>
      </dgm:t>
    </dgm:pt>
    <dgm:pt modelId="{4673505F-C0EB-4774-ABF2-2DB0F7F8E569}" type="parTrans" cxnId="{CF9221AE-1CCB-4F4D-9645-B9A6F673482A}">
      <dgm:prSet/>
      <dgm:spPr/>
      <dgm:t>
        <a:bodyPr/>
        <a:lstStyle/>
        <a:p>
          <a:endParaRPr lang="en-US"/>
        </a:p>
      </dgm:t>
    </dgm:pt>
    <dgm:pt modelId="{1F920DC0-5457-4968-974A-7A73C1BFDE14}" type="sibTrans" cxnId="{CF9221AE-1CCB-4F4D-9645-B9A6F673482A}">
      <dgm:prSet/>
      <dgm:spPr/>
      <dgm:t>
        <a:bodyPr/>
        <a:lstStyle/>
        <a:p>
          <a:endParaRPr lang="en-US"/>
        </a:p>
      </dgm:t>
    </dgm:pt>
    <dgm:pt modelId="{4BBBBA31-FB9A-4434-8F6F-45BD58903387}">
      <dgm:prSet/>
      <dgm:spPr/>
      <dgm:t>
        <a:bodyPr/>
        <a:lstStyle/>
        <a:p>
          <a:r>
            <a:rPr lang="en-US"/>
            <a:t>Prevention</a:t>
          </a:r>
        </a:p>
      </dgm:t>
    </dgm:pt>
    <dgm:pt modelId="{28AD4D9E-C1D9-4CF7-8B5E-64B32E5234C1}" type="parTrans" cxnId="{6A3A48D4-A865-472F-BEE0-7FFCF3FE2499}">
      <dgm:prSet/>
      <dgm:spPr/>
      <dgm:t>
        <a:bodyPr/>
        <a:lstStyle/>
        <a:p>
          <a:endParaRPr lang="en-US"/>
        </a:p>
      </dgm:t>
    </dgm:pt>
    <dgm:pt modelId="{BD2F35D8-4158-435C-BCCD-5D45AD42F111}" type="sibTrans" cxnId="{6A3A48D4-A865-472F-BEE0-7FFCF3FE2499}">
      <dgm:prSet/>
      <dgm:spPr/>
      <dgm:t>
        <a:bodyPr/>
        <a:lstStyle/>
        <a:p>
          <a:endParaRPr lang="en-US"/>
        </a:p>
      </dgm:t>
    </dgm:pt>
    <dgm:pt modelId="{9A22ACE5-0610-495D-BDF0-9DFAACF71667}">
      <dgm:prSet/>
      <dgm:spPr/>
      <dgm:t>
        <a:bodyPr/>
        <a:lstStyle/>
        <a:p>
          <a:r>
            <a:rPr lang="en-US"/>
            <a:t>As an officer</a:t>
          </a:r>
        </a:p>
      </dgm:t>
    </dgm:pt>
    <dgm:pt modelId="{DD9DFE65-B7F0-4EC0-A27B-B9375D528095}" type="parTrans" cxnId="{78886EE1-FB62-46C0-99F3-065C4A4EA18A}">
      <dgm:prSet/>
      <dgm:spPr/>
      <dgm:t>
        <a:bodyPr/>
        <a:lstStyle/>
        <a:p>
          <a:endParaRPr lang="en-US"/>
        </a:p>
      </dgm:t>
    </dgm:pt>
    <dgm:pt modelId="{39A45882-B6C6-42A0-8D70-E6D1161269C3}" type="sibTrans" cxnId="{78886EE1-FB62-46C0-99F3-065C4A4EA18A}">
      <dgm:prSet/>
      <dgm:spPr/>
      <dgm:t>
        <a:bodyPr/>
        <a:lstStyle/>
        <a:p>
          <a:endParaRPr lang="en-US"/>
        </a:p>
      </dgm:t>
    </dgm:pt>
    <dgm:pt modelId="{09134979-7469-4D05-BF26-CB0128EF66F6}">
      <dgm:prSet/>
      <dgm:spPr/>
      <dgm:t>
        <a:bodyPr/>
        <a:lstStyle/>
        <a:p>
          <a:r>
            <a:rPr lang="en-US"/>
            <a:t>As a politician</a:t>
          </a:r>
        </a:p>
      </dgm:t>
    </dgm:pt>
    <dgm:pt modelId="{32A80CEF-32DB-4C59-B2D9-081A7983D135}" type="parTrans" cxnId="{D4D0C092-CBD2-4DF0-BE9F-E35F0BA5EC38}">
      <dgm:prSet/>
      <dgm:spPr/>
      <dgm:t>
        <a:bodyPr/>
        <a:lstStyle/>
        <a:p>
          <a:endParaRPr lang="en-US"/>
        </a:p>
      </dgm:t>
    </dgm:pt>
    <dgm:pt modelId="{45C1D2EA-3397-49F8-913A-FBDDCA6CD13C}" type="sibTrans" cxnId="{D4D0C092-CBD2-4DF0-BE9F-E35F0BA5EC38}">
      <dgm:prSet/>
      <dgm:spPr/>
      <dgm:t>
        <a:bodyPr/>
        <a:lstStyle/>
        <a:p>
          <a:endParaRPr lang="en-US"/>
        </a:p>
      </dgm:t>
    </dgm:pt>
    <dgm:pt modelId="{7238BE94-D587-489B-B85A-155B20F67149}">
      <dgm:prSet/>
      <dgm:spPr/>
      <dgm:t>
        <a:bodyPr/>
        <a:lstStyle/>
        <a:p>
          <a:r>
            <a:rPr lang="en-US"/>
            <a:t>1.3m people?</a:t>
          </a:r>
        </a:p>
      </dgm:t>
    </dgm:pt>
    <dgm:pt modelId="{B0BAC8FD-FC1E-4FD7-A301-573B552F069C}" type="parTrans" cxnId="{5D62FA21-E312-4DA3-832C-A389DDDA6DC9}">
      <dgm:prSet/>
      <dgm:spPr/>
      <dgm:t>
        <a:bodyPr/>
        <a:lstStyle/>
        <a:p>
          <a:endParaRPr lang="en-US"/>
        </a:p>
      </dgm:t>
    </dgm:pt>
    <dgm:pt modelId="{0F03EABE-F971-4D6C-8319-FC5396BAD38D}" type="sibTrans" cxnId="{5D62FA21-E312-4DA3-832C-A389DDDA6DC9}">
      <dgm:prSet/>
      <dgm:spPr/>
      <dgm:t>
        <a:bodyPr/>
        <a:lstStyle/>
        <a:p>
          <a:endParaRPr lang="en-US"/>
        </a:p>
      </dgm:t>
    </dgm:pt>
    <dgm:pt modelId="{47DAAB4D-875D-4C5D-9B43-0677DF6FE24D}">
      <dgm:prSet/>
      <dgm:spPr/>
      <dgm:t>
        <a:bodyPr/>
        <a:lstStyle/>
        <a:p>
          <a:r>
            <a:rPr lang="en-US"/>
            <a:t>Smaller geographical areas?</a:t>
          </a:r>
        </a:p>
      </dgm:t>
    </dgm:pt>
    <dgm:pt modelId="{F92E7A70-8648-4512-8AB5-6071CB2DB6E8}" type="parTrans" cxnId="{8F563197-7825-4026-B1CF-C57BE70A894B}">
      <dgm:prSet/>
      <dgm:spPr/>
      <dgm:t>
        <a:bodyPr/>
        <a:lstStyle/>
        <a:p>
          <a:endParaRPr lang="en-US"/>
        </a:p>
      </dgm:t>
    </dgm:pt>
    <dgm:pt modelId="{64841471-8F2B-497C-AF62-FB008F361E0C}" type="sibTrans" cxnId="{8F563197-7825-4026-B1CF-C57BE70A894B}">
      <dgm:prSet/>
      <dgm:spPr/>
      <dgm:t>
        <a:bodyPr/>
        <a:lstStyle/>
        <a:p>
          <a:endParaRPr lang="en-US"/>
        </a:p>
      </dgm:t>
    </dgm:pt>
    <dgm:pt modelId="{34A179D6-08E6-4564-A842-7D40CABF3242}" type="pres">
      <dgm:prSet presAssocID="{14056EC9-EAA5-4C20-AAF1-02AAE6578092}" presName="Name0" presStyleCnt="0">
        <dgm:presLayoutVars>
          <dgm:dir/>
          <dgm:resizeHandles val="exact"/>
        </dgm:presLayoutVars>
      </dgm:prSet>
      <dgm:spPr/>
    </dgm:pt>
    <dgm:pt modelId="{A83772D4-4062-48A3-B5E0-82873EAAE4E5}" type="pres">
      <dgm:prSet presAssocID="{14056EC9-EAA5-4C20-AAF1-02AAE6578092}" presName="cycle" presStyleCnt="0"/>
      <dgm:spPr/>
    </dgm:pt>
    <dgm:pt modelId="{0F5A33D6-3D81-43BF-9A32-4236EF479213}" type="pres">
      <dgm:prSet presAssocID="{36B2CAF2-5675-458C-9D95-11F1CE078787}" presName="nodeFirstNode" presStyleLbl="node1" presStyleIdx="0" presStyleCnt="9">
        <dgm:presLayoutVars>
          <dgm:bulletEnabled val="1"/>
        </dgm:presLayoutVars>
      </dgm:prSet>
      <dgm:spPr/>
    </dgm:pt>
    <dgm:pt modelId="{BFB43F14-E79F-4173-9F87-7CE3A0CDF79A}" type="pres">
      <dgm:prSet presAssocID="{F65B62B9-3903-455D-8315-DC793B500491}" presName="sibTransFirstNode" presStyleLbl="bgShp" presStyleIdx="0" presStyleCnt="1"/>
      <dgm:spPr/>
    </dgm:pt>
    <dgm:pt modelId="{4796F41D-CC07-43FF-A219-5921A67424AB}" type="pres">
      <dgm:prSet presAssocID="{7A061B76-14CE-4626-8ECD-1584213E9519}" presName="nodeFollowingNodes" presStyleLbl="node1" presStyleIdx="1" presStyleCnt="9">
        <dgm:presLayoutVars>
          <dgm:bulletEnabled val="1"/>
        </dgm:presLayoutVars>
      </dgm:prSet>
      <dgm:spPr/>
    </dgm:pt>
    <dgm:pt modelId="{1E006C15-9DF6-4921-AB63-AD1B9E5C7099}" type="pres">
      <dgm:prSet presAssocID="{75FB628B-32BF-436D-A408-D0197C098324}" presName="nodeFollowingNodes" presStyleLbl="node1" presStyleIdx="2" presStyleCnt="9">
        <dgm:presLayoutVars>
          <dgm:bulletEnabled val="1"/>
        </dgm:presLayoutVars>
      </dgm:prSet>
      <dgm:spPr/>
    </dgm:pt>
    <dgm:pt modelId="{E2A67459-E2D6-47F8-A886-E41F1DE0B261}" type="pres">
      <dgm:prSet presAssocID="{81E1543D-AD3A-4B52-B1BB-ABB7098E5F51}" presName="nodeFollowingNodes" presStyleLbl="node1" presStyleIdx="3" presStyleCnt="9">
        <dgm:presLayoutVars>
          <dgm:bulletEnabled val="1"/>
        </dgm:presLayoutVars>
      </dgm:prSet>
      <dgm:spPr/>
    </dgm:pt>
    <dgm:pt modelId="{FD2E6817-86CF-4EA7-8D17-474BA884D632}" type="pres">
      <dgm:prSet presAssocID="{4BBBBA31-FB9A-4434-8F6F-45BD58903387}" presName="nodeFollowingNodes" presStyleLbl="node1" presStyleIdx="4" presStyleCnt="9">
        <dgm:presLayoutVars>
          <dgm:bulletEnabled val="1"/>
        </dgm:presLayoutVars>
      </dgm:prSet>
      <dgm:spPr/>
    </dgm:pt>
    <dgm:pt modelId="{A89404BD-27FB-4346-95FF-36323D0F2482}" type="pres">
      <dgm:prSet presAssocID="{9A22ACE5-0610-495D-BDF0-9DFAACF71667}" presName="nodeFollowingNodes" presStyleLbl="node1" presStyleIdx="5" presStyleCnt="9">
        <dgm:presLayoutVars>
          <dgm:bulletEnabled val="1"/>
        </dgm:presLayoutVars>
      </dgm:prSet>
      <dgm:spPr/>
    </dgm:pt>
    <dgm:pt modelId="{AA00C293-4907-4C6E-9037-22724389CABC}" type="pres">
      <dgm:prSet presAssocID="{09134979-7469-4D05-BF26-CB0128EF66F6}" presName="nodeFollowingNodes" presStyleLbl="node1" presStyleIdx="6" presStyleCnt="9">
        <dgm:presLayoutVars>
          <dgm:bulletEnabled val="1"/>
        </dgm:presLayoutVars>
      </dgm:prSet>
      <dgm:spPr/>
    </dgm:pt>
    <dgm:pt modelId="{A9A94953-F4A2-48C5-85BA-D5B0BA498862}" type="pres">
      <dgm:prSet presAssocID="{7238BE94-D587-489B-B85A-155B20F67149}" presName="nodeFollowingNodes" presStyleLbl="node1" presStyleIdx="7" presStyleCnt="9">
        <dgm:presLayoutVars>
          <dgm:bulletEnabled val="1"/>
        </dgm:presLayoutVars>
      </dgm:prSet>
      <dgm:spPr/>
    </dgm:pt>
    <dgm:pt modelId="{3A4503BB-AA48-470C-9BD8-BC43CE9DF198}" type="pres">
      <dgm:prSet presAssocID="{47DAAB4D-875D-4C5D-9B43-0677DF6FE24D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7F573303-F4AF-442E-B77E-A5380533F9C4}" type="presOf" srcId="{47DAAB4D-875D-4C5D-9B43-0677DF6FE24D}" destId="{3A4503BB-AA48-470C-9BD8-BC43CE9DF198}" srcOrd="0" destOrd="0" presId="urn:microsoft.com/office/officeart/2005/8/layout/cycle3"/>
    <dgm:cxn modelId="{9005E405-C1E6-4F50-9258-143ABD60C56D}" srcId="{14056EC9-EAA5-4C20-AAF1-02AAE6578092}" destId="{75FB628B-32BF-436D-A408-D0197C098324}" srcOrd="2" destOrd="0" parTransId="{0ECADAA7-3408-46D3-80F2-A942A2ACE66F}" sibTransId="{1BE301BB-B934-4934-9FE1-A6E4953F8E7F}"/>
    <dgm:cxn modelId="{5BA7700E-B92A-40C5-8983-302E6264199B}" type="presOf" srcId="{7238BE94-D587-489B-B85A-155B20F67149}" destId="{A9A94953-F4A2-48C5-85BA-D5B0BA498862}" srcOrd="0" destOrd="0" presId="urn:microsoft.com/office/officeart/2005/8/layout/cycle3"/>
    <dgm:cxn modelId="{5D62FA21-E312-4DA3-832C-A389DDDA6DC9}" srcId="{14056EC9-EAA5-4C20-AAF1-02AAE6578092}" destId="{7238BE94-D587-489B-B85A-155B20F67149}" srcOrd="7" destOrd="0" parTransId="{B0BAC8FD-FC1E-4FD7-A301-573B552F069C}" sibTransId="{0F03EABE-F971-4D6C-8319-FC5396BAD38D}"/>
    <dgm:cxn modelId="{58563B64-7983-40C9-8C0E-8A09237FA827}" type="presOf" srcId="{4BBBBA31-FB9A-4434-8F6F-45BD58903387}" destId="{FD2E6817-86CF-4EA7-8D17-474BA884D632}" srcOrd="0" destOrd="0" presId="urn:microsoft.com/office/officeart/2005/8/layout/cycle3"/>
    <dgm:cxn modelId="{24AF4444-F89B-4C71-A316-527B7B0AD5E2}" type="presOf" srcId="{75FB628B-32BF-436D-A408-D0197C098324}" destId="{1E006C15-9DF6-4921-AB63-AD1B9E5C7099}" srcOrd="0" destOrd="0" presId="urn:microsoft.com/office/officeart/2005/8/layout/cycle3"/>
    <dgm:cxn modelId="{D83C8564-D24E-4A84-A7C1-E8C29F7A2E9B}" type="presOf" srcId="{09134979-7469-4D05-BF26-CB0128EF66F6}" destId="{AA00C293-4907-4C6E-9037-22724389CABC}" srcOrd="0" destOrd="0" presId="urn:microsoft.com/office/officeart/2005/8/layout/cycle3"/>
    <dgm:cxn modelId="{7B828F6A-C143-49DC-B3B8-4D81B4F41556}" type="presOf" srcId="{14056EC9-EAA5-4C20-AAF1-02AAE6578092}" destId="{34A179D6-08E6-4564-A842-7D40CABF3242}" srcOrd="0" destOrd="0" presId="urn:microsoft.com/office/officeart/2005/8/layout/cycle3"/>
    <dgm:cxn modelId="{334CE254-C191-4390-A471-3CDF5826B813}" type="presOf" srcId="{9A22ACE5-0610-495D-BDF0-9DFAACF71667}" destId="{A89404BD-27FB-4346-95FF-36323D0F2482}" srcOrd="0" destOrd="0" presId="urn:microsoft.com/office/officeart/2005/8/layout/cycle3"/>
    <dgm:cxn modelId="{2B9A1D55-3392-49BF-959C-9177B806FAF9}" srcId="{14056EC9-EAA5-4C20-AAF1-02AAE6578092}" destId="{7A061B76-14CE-4626-8ECD-1584213E9519}" srcOrd="1" destOrd="0" parTransId="{658073A0-D6F1-4434-BEA0-1E310383AA64}" sibTransId="{2D1454D6-B718-4E4F-8298-CDE293394D9A}"/>
    <dgm:cxn modelId="{77BC168A-9366-46AC-81EC-231A43C85DAD}" type="presOf" srcId="{81E1543D-AD3A-4B52-B1BB-ABB7098E5F51}" destId="{E2A67459-E2D6-47F8-A886-E41F1DE0B261}" srcOrd="0" destOrd="0" presId="urn:microsoft.com/office/officeart/2005/8/layout/cycle3"/>
    <dgm:cxn modelId="{D4D0C092-CBD2-4DF0-BE9F-E35F0BA5EC38}" srcId="{14056EC9-EAA5-4C20-AAF1-02AAE6578092}" destId="{09134979-7469-4D05-BF26-CB0128EF66F6}" srcOrd="6" destOrd="0" parTransId="{32A80CEF-32DB-4C59-B2D9-081A7983D135}" sibTransId="{45C1D2EA-3397-49F8-913A-FBDDCA6CD13C}"/>
    <dgm:cxn modelId="{8F563197-7825-4026-B1CF-C57BE70A894B}" srcId="{14056EC9-EAA5-4C20-AAF1-02AAE6578092}" destId="{47DAAB4D-875D-4C5D-9B43-0677DF6FE24D}" srcOrd="8" destOrd="0" parTransId="{F92E7A70-8648-4512-8AB5-6071CB2DB6E8}" sibTransId="{64841471-8F2B-497C-AF62-FB008F361E0C}"/>
    <dgm:cxn modelId="{CF9221AE-1CCB-4F4D-9645-B9A6F673482A}" srcId="{14056EC9-EAA5-4C20-AAF1-02AAE6578092}" destId="{81E1543D-AD3A-4B52-B1BB-ABB7098E5F51}" srcOrd="3" destOrd="0" parTransId="{4673505F-C0EB-4774-ABF2-2DB0F7F8E569}" sibTransId="{1F920DC0-5457-4968-974A-7A73C1BFDE14}"/>
    <dgm:cxn modelId="{6A3A48D4-A865-472F-BEE0-7FFCF3FE2499}" srcId="{14056EC9-EAA5-4C20-AAF1-02AAE6578092}" destId="{4BBBBA31-FB9A-4434-8F6F-45BD58903387}" srcOrd="4" destOrd="0" parTransId="{28AD4D9E-C1D9-4CF7-8B5E-64B32E5234C1}" sibTransId="{BD2F35D8-4158-435C-BCCD-5D45AD42F111}"/>
    <dgm:cxn modelId="{F76530D5-3616-4C9D-8965-8C076D34F359}" type="presOf" srcId="{36B2CAF2-5675-458C-9D95-11F1CE078787}" destId="{0F5A33D6-3D81-43BF-9A32-4236EF479213}" srcOrd="0" destOrd="0" presId="urn:microsoft.com/office/officeart/2005/8/layout/cycle3"/>
    <dgm:cxn modelId="{B967D2DB-E11D-4C81-B8DF-E8CE26381C33}" type="presOf" srcId="{F65B62B9-3903-455D-8315-DC793B500491}" destId="{BFB43F14-E79F-4173-9F87-7CE3A0CDF79A}" srcOrd="0" destOrd="0" presId="urn:microsoft.com/office/officeart/2005/8/layout/cycle3"/>
    <dgm:cxn modelId="{78886EE1-FB62-46C0-99F3-065C4A4EA18A}" srcId="{14056EC9-EAA5-4C20-AAF1-02AAE6578092}" destId="{9A22ACE5-0610-495D-BDF0-9DFAACF71667}" srcOrd="5" destOrd="0" parTransId="{DD9DFE65-B7F0-4EC0-A27B-B9375D528095}" sibTransId="{39A45882-B6C6-42A0-8D70-E6D1161269C3}"/>
    <dgm:cxn modelId="{47889DF0-94D4-428A-BF91-27CF822224E0}" srcId="{14056EC9-EAA5-4C20-AAF1-02AAE6578092}" destId="{36B2CAF2-5675-458C-9D95-11F1CE078787}" srcOrd="0" destOrd="0" parTransId="{BFEB228A-DD35-4798-9BDE-64DF2ECB7E77}" sibTransId="{F65B62B9-3903-455D-8315-DC793B500491}"/>
    <dgm:cxn modelId="{1606FEFE-E1E0-4703-AF6D-BF9CD199AD2C}" type="presOf" srcId="{7A061B76-14CE-4626-8ECD-1584213E9519}" destId="{4796F41D-CC07-43FF-A219-5921A67424AB}" srcOrd="0" destOrd="0" presId="urn:microsoft.com/office/officeart/2005/8/layout/cycle3"/>
    <dgm:cxn modelId="{F7E46DAA-6E59-435A-8937-0E9ED0209105}" type="presParOf" srcId="{34A179D6-08E6-4564-A842-7D40CABF3242}" destId="{A83772D4-4062-48A3-B5E0-82873EAAE4E5}" srcOrd="0" destOrd="0" presId="urn:microsoft.com/office/officeart/2005/8/layout/cycle3"/>
    <dgm:cxn modelId="{B4CAC8D8-E15D-4938-B74F-C86A422A0A0F}" type="presParOf" srcId="{A83772D4-4062-48A3-B5E0-82873EAAE4E5}" destId="{0F5A33D6-3D81-43BF-9A32-4236EF479213}" srcOrd="0" destOrd="0" presId="urn:microsoft.com/office/officeart/2005/8/layout/cycle3"/>
    <dgm:cxn modelId="{33928C3F-1BC8-4DAA-BE99-5092F473D4AA}" type="presParOf" srcId="{A83772D4-4062-48A3-B5E0-82873EAAE4E5}" destId="{BFB43F14-E79F-4173-9F87-7CE3A0CDF79A}" srcOrd="1" destOrd="0" presId="urn:microsoft.com/office/officeart/2005/8/layout/cycle3"/>
    <dgm:cxn modelId="{DB04ADC4-4C34-4A01-B386-259B3BCE9C59}" type="presParOf" srcId="{A83772D4-4062-48A3-B5E0-82873EAAE4E5}" destId="{4796F41D-CC07-43FF-A219-5921A67424AB}" srcOrd="2" destOrd="0" presId="urn:microsoft.com/office/officeart/2005/8/layout/cycle3"/>
    <dgm:cxn modelId="{10D00C8F-CA1A-4D63-8358-FEEC97FF6ECF}" type="presParOf" srcId="{A83772D4-4062-48A3-B5E0-82873EAAE4E5}" destId="{1E006C15-9DF6-4921-AB63-AD1B9E5C7099}" srcOrd="3" destOrd="0" presId="urn:microsoft.com/office/officeart/2005/8/layout/cycle3"/>
    <dgm:cxn modelId="{547F14EC-7BF0-40EF-8E86-DD4E84368B09}" type="presParOf" srcId="{A83772D4-4062-48A3-B5E0-82873EAAE4E5}" destId="{E2A67459-E2D6-47F8-A886-E41F1DE0B261}" srcOrd="4" destOrd="0" presId="urn:microsoft.com/office/officeart/2005/8/layout/cycle3"/>
    <dgm:cxn modelId="{305C76B2-A071-4B0C-8ACA-C94304CD4FA2}" type="presParOf" srcId="{A83772D4-4062-48A3-B5E0-82873EAAE4E5}" destId="{FD2E6817-86CF-4EA7-8D17-474BA884D632}" srcOrd="5" destOrd="0" presId="urn:microsoft.com/office/officeart/2005/8/layout/cycle3"/>
    <dgm:cxn modelId="{536567EA-347E-42F4-8951-1CE4478EED69}" type="presParOf" srcId="{A83772D4-4062-48A3-B5E0-82873EAAE4E5}" destId="{A89404BD-27FB-4346-95FF-36323D0F2482}" srcOrd="6" destOrd="0" presId="urn:microsoft.com/office/officeart/2005/8/layout/cycle3"/>
    <dgm:cxn modelId="{B6896CDB-8861-4FBD-9A47-8AA35EB88022}" type="presParOf" srcId="{A83772D4-4062-48A3-B5E0-82873EAAE4E5}" destId="{AA00C293-4907-4C6E-9037-22724389CABC}" srcOrd="7" destOrd="0" presId="urn:microsoft.com/office/officeart/2005/8/layout/cycle3"/>
    <dgm:cxn modelId="{2E754049-809B-45D8-AF04-B513A4C820AE}" type="presParOf" srcId="{A83772D4-4062-48A3-B5E0-82873EAAE4E5}" destId="{A9A94953-F4A2-48C5-85BA-D5B0BA498862}" srcOrd="8" destOrd="0" presId="urn:microsoft.com/office/officeart/2005/8/layout/cycle3"/>
    <dgm:cxn modelId="{36422D69-2929-49EF-A0AC-4BECC92BE946}" type="presParOf" srcId="{A83772D4-4062-48A3-B5E0-82873EAAE4E5}" destId="{3A4503BB-AA48-470C-9BD8-BC43CE9DF198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43F14-E79F-4173-9F87-7CE3A0CDF79A}">
      <dsp:nvSpPr>
        <dsp:cNvPr id="0" name=""/>
        <dsp:cNvSpPr/>
      </dsp:nvSpPr>
      <dsp:spPr>
        <a:xfrm>
          <a:off x="2987349" y="-48233"/>
          <a:ext cx="4540900" cy="4540900"/>
        </a:xfrm>
        <a:prstGeom prst="circularArrow">
          <a:avLst>
            <a:gd name="adj1" fmla="val 5544"/>
            <a:gd name="adj2" fmla="val 330680"/>
            <a:gd name="adj3" fmla="val 14740509"/>
            <a:gd name="adj4" fmla="val 16822639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F5A33D6-3D81-43BF-9A32-4236EF479213}">
      <dsp:nvSpPr>
        <dsp:cNvPr id="0" name=""/>
        <dsp:cNvSpPr/>
      </dsp:nvSpPr>
      <dsp:spPr>
        <a:xfrm>
          <a:off x="4664757" y="1119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Who are you and what is your job?</a:t>
          </a:r>
        </a:p>
      </dsp:txBody>
      <dsp:txXfrm>
        <a:off x="4693707" y="30069"/>
        <a:ext cx="1128185" cy="535142"/>
      </dsp:txXfrm>
    </dsp:sp>
    <dsp:sp modelId="{4796F41D-CC07-43FF-A219-5921A67424AB}">
      <dsp:nvSpPr>
        <dsp:cNvPr id="0" name=""/>
        <dsp:cNvSpPr/>
      </dsp:nvSpPr>
      <dsp:spPr>
        <a:xfrm>
          <a:off x="5909462" y="454155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Supporting communities</a:t>
          </a:r>
        </a:p>
      </dsp:txBody>
      <dsp:txXfrm>
        <a:off x="5938412" y="483105"/>
        <a:ext cx="1128185" cy="535142"/>
      </dsp:txXfrm>
    </dsp:sp>
    <dsp:sp modelId="{1E006C15-9DF6-4921-AB63-AD1B9E5C7099}">
      <dsp:nvSpPr>
        <dsp:cNvPr id="0" name=""/>
        <dsp:cNvSpPr/>
      </dsp:nvSpPr>
      <dsp:spPr>
        <a:xfrm>
          <a:off x="6571756" y="1601282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Enforcement</a:t>
          </a:r>
        </a:p>
      </dsp:txBody>
      <dsp:txXfrm>
        <a:off x="6600706" y="1630232"/>
        <a:ext cx="1128185" cy="535142"/>
      </dsp:txXfrm>
    </dsp:sp>
    <dsp:sp modelId="{E2A67459-E2D6-47F8-A886-E41F1DE0B261}">
      <dsp:nvSpPr>
        <dsp:cNvPr id="0" name=""/>
        <dsp:cNvSpPr/>
      </dsp:nvSpPr>
      <dsp:spPr>
        <a:xfrm>
          <a:off x="6341744" y="2905746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Protection</a:t>
          </a:r>
        </a:p>
      </dsp:txBody>
      <dsp:txXfrm>
        <a:off x="6370694" y="2934696"/>
        <a:ext cx="1128185" cy="535142"/>
      </dsp:txXfrm>
    </dsp:sp>
    <dsp:sp modelId="{FD2E6817-86CF-4EA7-8D17-474BA884D632}">
      <dsp:nvSpPr>
        <dsp:cNvPr id="0" name=""/>
        <dsp:cNvSpPr/>
      </dsp:nvSpPr>
      <dsp:spPr>
        <a:xfrm>
          <a:off x="5327051" y="3757175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Prevention</a:t>
          </a:r>
        </a:p>
      </dsp:txBody>
      <dsp:txXfrm>
        <a:off x="5356001" y="3786125"/>
        <a:ext cx="1128185" cy="535142"/>
      </dsp:txXfrm>
    </dsp:sp>
    <dsp:sp modelId="{A89404BD-27FB-4346-95FF-36323D0F2482}">
      <dsp:nvSpPr>
        <dsp:cNvPr id="0" name=""/>
        <dsp:cNvSpPr/>
      </dsp:nvSpPr>
      <dsp:spPr>
        <a:xfrm>
          <a:off x="4002463" y="3757175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As an officer</a:t>
          </a:r>
        </a:p>
      </dsp:txBody>
      <dsp:txXfrm>
        <a:off x="4031413" y="3786125"/>
        <a:ext cx="1128185" cy="535142"/>
      </dsp:txXfrm>
    </dsp:sp>
    <dsp:sp modelId="{AA00C293-4907-4C6E-9037-22724389CABC}">
      <dsp:nvSpPr>
        <dsp:cNvPr id="0" name=""/>
        <dsp:cNvSpPr/>
      </dsp:nvSpPr>
      <dsp:spPr>
        <a:xfrm>
          <a:off x="2987769" y="2905746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As a politician</a:t>
          </a:r>
        </a:p>
      </dsp:txBody>
      <dsp:txXfrm>
        <a:off x="3016719" y="2934696"/>
        <a:ext cx="1128185" cy="535142"/>
      </dsp:txXfrm>
    </dsp:sp>
    <dsp:sp modelId="{A9A94953-F4A2-48C5-85BA-D5B0BA498862}">
      <dsp:nvSpPr>
        <dsp:cNvPr id="0" name=""/>
        <dsp:cNvSpPr/>
      </dsp:nvSpPr>
      <dsp:spPr>
        <a:xfrm>
          <a:off x="2757757" y="1601282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1.3m people?</a:t>
          </a:r>
        </a:p>
      </dsp:txBody>
      <dsp:txXfrm>
        <a:off x="2786707" y="1630232"/>
        <a:ext cx="1128185" cy="535142"/>
      </dsp:txXfrm>
    </dsp:sp>
    <dsp:sp modelId="{3A4503BB-AA48-470C-9BD8-BC43CE9DF198}">
      <dsp:nvSpPr>
        <dsp:cNvPr id="0" name=""/>
        <dsp:cNvSpPr/>
      </dsp:nvSpPr>
      <dsp:spPr>
        <a:xfrm>
          <a:off x="3420051" y="454155"/>
          <a:ext cx="1186085" cy="59304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Smaller geographical areas?</a:t>
          </a:r>
        </a:p>
      </dsp:txBody>
      <dsp:txXfrm>
        <a:off x="3449001" y="483105"/>
        <a:ext cx="1128185" cy="535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11.355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96 0,'4450'0'0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16.910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1 0 0,'2222'90'0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19.745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1 0,'2253'45'0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23.297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0,'1997'0'0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29.836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1 0,'0'366'0,"1310"-366"0,-1310-366 0,-1310 366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0-22T14:28:37.274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5649 217 0,'-2'8'0,"-5"1"0,-4-1 0,-4 1 0,-4-1 0,-5 0 0,-4 0 0,-4 1 0,-5-1 0,-3 0 0,-4-1 0,-5 1 0,-3 0 0,-4-1 0,-4 0 0,-3 0 0,-4 0 0,-4-1 0,-2 1 0,-4-1 0,-3 0 0,-3-1 0,-3 1 0,-2-1 0,-3 0 0,-3-1 0,-1 1 0,-3-1 0,-2-1 0,-2 1 0,-1-1 0,-2 0 0,-1-1 0,-1 0 0,-1 0 0,-2 0 0,1-1 0,-2 0 0,1-1 0,-1 0 0,0 0 0,0 0 0,1-1 0,0 0 0,1-1 0,0 0 0,2 0 0,1 0 0,1-1 0,2 0 0,1-1 0,2 1 0,3-1 0,1-1 0,3 1 0,2-1 0,2 0 0,3-1 0,4 1 0,2-1 0,3 0 0,3-1 0,4 1 0,3-1 0,3 0 0,5 0 0,2 0 0,5-1 0,4 0 0,3 1 0,5-1 0,4 0 0,3-1 0,5 1 0,5 0 0,3 0 0,5-1 0,4 1 0,5-1 0,3 1 0,6-1 0,3 1 0,5-1 0,4 1 0,5-1 0,3 1 0,5 0 0,5 0 0,3 0 0,4 0 0,5 0 0,3 0 0,4 1 0,5-1 0,2 1 0,5 0 0,3 1 0,3-1 0,4 1 0,3-1 0,3 2 0,2-1 0,4 1 0,3-1 0,2 2 0,2-1 0,3 1 0,1 0 0,3 0 0,2 0 0,1 1 0,2 1 0,1-1 0,1 1 0,2 0 0,0 1 0,1 0 0,0 0 0,1 0 0,0 1 0,0 0 0,-1 1 0,1 0 0,-2 0 0,1 0 0,-2 1 0,-1 0 0,-1 1 0,-1-1 0,-2 1 0,-1 1 0,-2 0 0,-2 0 0,-3 0 0,-1 1 0,-3-1 0,-3 2 0,-2-1 0,-3 1 0,-3-1 0,-3 2 0,-4-1 0,-2 1 0,-4-1 0,-4 1 0,-3 0 0,-4 1 0,-4-1 0,-3 1 0,-5 0 0,-4 0 0,-3 0 0,-5 0 0,-4 0 0,-4 0 0,-5 1 0,-4-1 0,-4 1 0,-4-1 0,-5 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C6065-9CC3-4DBE-8F1A-09282D85395F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8AABF7-768E-4C59-BB1F-6A54B116E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101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mid-year-estimates-population-2025-html#209511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SysSiteAssets/media/downloads/south-wales/about-us/asb/3376-26-asb-action-plan-2026-29-digital.pdf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Mid year estimates of the population: 2025 [HTML] | GOV.WALES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+mn-lt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AABF7-768E-4C59-BB1F-6A54B116E6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767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3376-26-asb-action-plan-2026-29-digital.pdf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8AABF7-768E-4C59-BB1F-6A54B116E6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82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0327-5EFD-0A2A-0386-8C0035DFA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AF52E-8AC8-18D3-FDD2-F8BAA8A3F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B038A-9EDA-0CA2-8EBD-BA2B63087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8DADF-F107-AA76-1E86-FA8B5A223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B22C1-74D9-8199-E5EA-F7F2ECC03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64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AB631-9AEC-E386-4F28-5A192C497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6B1F3-8049-36D5-C41E-D3A963220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302B-2889-61E4-A5F2-DB3F8CEC8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83B8D6-2692-8687-2E23-BD253A2B0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F9E04-70EB-D7B2-36C2-9067DBC61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15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9A1B-E5B3-A17C-5691-EC23D9176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9DF11-CFC9-DD7D-F47A-1B8005698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67A3D-98E0-66D1-069F-47EFC377E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DE0F8-DBBC-514D-64CA-B89B19BF4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5C087-9A52-33BE-9568-5B3CC2706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03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EF831-CD61-4443-70B1-B4A76CFE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BBF5E-BB75-1FD4-83D7-9D9EA42D5A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4CB6B9-5283-E007-4A85-418399090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ECB990-7ECA-42A4-AB32-CDA0E5EB1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2A574-7126-340B-3270-C972ED06D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DFE0C-2E23-C2E8-F2D2-0654BE136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4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4E88-79BD-363F-BDD6-09F6225EF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37A49-DDAA-3A74-427C-00E1F38FD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54686D-44E6-737C-E550-74336455C9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B97743-1D11-2ED2-E267-AD6354E9C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9439E1-1970-87AE-C5BB-3294D1732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83845D-FE91-A093-F593-FE519B17D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0C0556-A4A0-FF23-1449-03535CEF7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8CDB60-8461-539B-AA77-8B6344DDD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92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8AA0-1E77-6CFF-565C-2E5EF3CF9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CD18E5-8D04-69F2-B0CD-A8C3952A2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C59A12-24A5-6BAC-EAA9-003FCCAF8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F828CB-C54B-8542-A4C6-E20F16CB9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98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5400EA-7147-E4AA-A1A0-F0C55A5CF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2D579B-08B9-5B83-1499-AE3EDF4D3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161B0-5EBE-5DF1-12CD-58B7DEA8E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80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950CB-10D2-8354-7679-B825546A5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C871A-4A93-E7D0-5929-C789EFCDC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4EC2B-BBC1-4E84-B05A-682CEAA20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6552B-E39E-36D0-ECA7-5C15E931A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71624C-A883-28C3-96B0-C21898B82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87729-D5A1-19E2-BB1C-2B0D32283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433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BBDFD-FBC8-6272-52B1-0D76EB07D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064146-24FE-5608-4362-4606B00BB1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B8D913-035F-D627-ABED-70AB5AEA52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B7F1B-BB27-AAA1-D490-82D76B808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4059A-4674-A8BA-766E-D968D8038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69B0D-FC49-5B90-6FD4-391F4BD9C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40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A597-ACD1-BC26-F15B-C8F5A0D4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E12FD-B1F5-8198-68C8-3C61FCF58B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61E02-A3D3-F228-7078-E95B3B0B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CCB95-B997-6872-374D-CF54E6454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5E231-838B-7D4B-8F30-F349B3CF0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904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D3AFFA-1FDA-9AA7-9D3F-27DFD70DB4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20709-8BC3-D7E0-3C22-B7DB8D4D52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9DA1C-42B6-AAF6-0705-3C2ABF9C4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FC96E-84EA-67CE-059F-DA4574D33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1FB1F-4F92-86A2-2CF8-5E4CD6A07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544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E53-88FD-8DDA-1D98-3284031BE7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0B3EB-BBEC-0DF6-6D4E-165363957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03116-AF25-35EC-40DF-CD40705AA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41D87-CA91-ACF5-71B6-989F2A22D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43E8B-4075-0506-8DB0-D09256018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20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4BB3-CAD1-2463-D313-C26833BCF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C106D-1FDD-26E1-494E-EA62EB4E7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FC6C-CEEF-22EB-748C-BDE7E5D3D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65088-28D0-2012-E52E-DDECD4EAF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5A66D-77EA-E027-A8E0-52F935136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0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DB1F9-F54C-DCCB-555D-796E476D6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532B1B-B061-8441-06D7-A624D79F2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94FD7-4603-91D7-475A-892174EE3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12825-0F17-C511-00FA-58EC555F6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0AC17-3296-6035-80B6-2CDF35CC9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703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C7300-8D39-A36F-8BA0-BFCCCE400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82DA3-8628-72EE-14AB-64E42B987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7EE605-3295-BA18-2EBE-728D24BCA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2BDCEF-03E1-2416-2921-C884277D1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DF6AF-7CE0-D90C-1A09-ECFBED0A2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BCD5D8-900A-4340-BAA8-69FB9595A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45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7A77A-DF70-AF94-C037-0767A4B97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3DE92-F2EA-33DD-2C9B-7A1002F16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165FB-F8B5-F114-9D29-D514FEE30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35784D-EF86-3C37-51FE-A1E9A5A75D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2C81A-372F-6BDE-56A6-1023B66803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330F55-6133-428D-C7BA-CBD79C642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0AED5-63F1-D89B-D901-98F84A899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DA333A-85BF-D561-B02C-1B68DDBD3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212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3DEB-3C1D-2D23-9FEA-DF5EEABF9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19272A-E445-8638-CA91-20ECBF1F4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206BA0-CF62-9227-344A-59E318309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8E426E-AE7F-F602-1770-1F4CBDA6A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85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7683-44FA-A4C3-4FD1-9F8EDC4B5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CD7543-3311-3730-DF36-71F25D168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EE4C8-3C57-C74A-A9CF-B21200539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9578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9DE82-8C43-03AD-6C80-BCA05DA52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D1922-7459-D125-4E7E-643E8C9F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D8EE4-AA96-7241-5875-BDEAF8B2EF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30165-3A09-2425-BC05-62E7C0EC5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5F415-9D82-5EAA-C29B-5BC53CAF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4FDA84-3CA3-AA75-AD9D-EBE5963EC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757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AB026-271D-C07D-064A-D493C262B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316412-55F4-950D-2F18-235DF12B20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CDA6B-6DBE-FF14-AAAE-56F1237CE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AD6A1B-00F1-70D6-B0DB-5B824F6A1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FFA21-5613-ED3D-5D6D-A948E5ED4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43C53-DA24-A568-247C-734123804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7453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E0B02-0197-716A-47BD-7A7F1347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D0DBB3-81C9-BC3F-F17D-454C94A619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4FF15-1F9D-0697-A79C-193536C9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C9FAA-C89E-DF18-7CD5-91F7940F9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AF753-6B9E-E281-F096-75874F214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0166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32CB03-45CC-F951-99E1-6507DBF3F0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AD4EB-94D8-7280-7C2F-4A69152D79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A972F-DDF4-723C-151A-66B3D6C45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C763D-0FCD-A794-F226-29E511F49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D60C1-AB36-7878-BDE6-AA70B6C46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78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63975-DB6B-432E-9862-1048E9D689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C9DED-E81E-4709-BE65-B31CF79E0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4DE07-E992-45B1-82AE-D091DF747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CBBB9-3224-4D98-9501-0E9AB42A3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727D7-2D1D-42FF-9EB3-30CD396C6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997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9A076-75D4-4B63-8D27-48EDA658C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912E6-729A-406F-B62E-573DF4113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4D5D7-02B3-4713-98D7-D87BCD12F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0F8C6-66D2-430A-9BA0-7C1967E70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346F6-23BF-4CCF-A80E-D33CDEEEB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890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F63CA-EE3E-4F1C-AC1D-D8F21889B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4F66E-DFC1-4093-BBA2-E0914B508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4D3B4-C4F9-4AB8-836D-C8887F30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B9C0E-BC83-4DCF-9ABE-5623FEF8D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702D1-5762-4729-A706-1C50DB09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266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D1A6-5FB3-49CA-8BBD-20A12A03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D306F-D50A-4EC2-A34B-4C61A6F2E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D536D-2F74-40EF-84A8-9DF3E20331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10110-A994-4206-89F9-1AE638AC5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0852F-3FE4-4BAA-8925-D7012B964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628ED-CD80-4EFD-8479-D56D7B49E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6073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B5B3-7FAE-4869-9451-2969E2AF2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106A3-4412-4709-A89B-9CB5237A8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C837F-DEA6-422D-86ED-43D7B311C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8EC9E9-FC79-4518-B322-5425D848B1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95087-1F53-4CA1-B882-93B42A790A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E05FAA-F2C6-4706-841F-4A413F81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F5F6DB-C8CA-41F0-91CE-8C77AB8F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EE4B16-4196-4F20-B713-79F0A1A3F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351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51F4-352B-4439-914B-4542A69B7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28EE52-1128-425D-A7F2-56FB298D5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406FA1-1F6A-4AE7-B915-B2FE3A2F6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EF76DC-1A3F-402E-B59A-5608D019F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6532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B787B-0492-46AD-9329-B3B01F286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07490B-D67C-4273-B263-ACB22D4C2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0597B-1A9F-4092-B949-CF44A0B06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731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2BF6C-3944-41A2-A25B-A248D1B76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25661-8F66-4DD8-9845-36BE5B1F7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F53143-C447-4E76-A92F-5D507F78D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022AC8-1A80-4961-A843-7C662BDE7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509E2-7077-499C-BC22-A5A458F49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ACE6E1-4356-4D17-A0DE-C903E7F0F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1918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43816-944C-4EAB-80D1-759899331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9225D4-5612-4471-B078-D0C3ED5F44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7445A-01ED-4E1A-8315-F2888539D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D36B6B-4BE7-4052-96D4-C1A664B72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1CBEF-C995-4A95-98ED-A3FE6F0D4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28778-1491-4A1C-905D-5EA85D90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28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49478-6A8E-4B97-9A68-954963C97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943DC-3244-440B-AEC3-62C870E036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3BD7C-9D6B-4565-8C55-D87084322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DA8B4-1438-452D-88CB-8378FA886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55A81-7A44-49FC-918C-A1146FD0C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872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298B4D-EB66-4A63-BC67-04DAF82841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B0668-A39D-4B21-A472-C2E007277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E9AB0-AB57-4CE3-B93E-86A08F9CD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09B78-3641-41D6-B74A-194BAB525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F77CC-BD5D-4F58-9645-0B323E843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7127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0460-1647-4DF2-B3DB-4156A08AAE2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85D6B-12DF-4412-B74A-18EDE1947D9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65957-BD66-489F-B0E4-D82793BE91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0FB14-41B9-4946-B37F-4F154558EA8F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AC523-115A-4045-9F41-E992E42EB7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D26FC-D425-459B-B345-47C773C8E3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C44EB7-953C-4B13-A9CE-FEA72A173E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95545"/>
      </p:ext>
    </p:extLst>
  </p:cSld>
  <p:clrMapOvr>
    <a:masterClrMapping/>
  </p:clrMapOvr>
  <p:hf sldNum="0" hdr="0" ftr="0" dt="0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AC57B-D0DE-4EB2-A657-3E588FDDD0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4D6F-41BF-4BDA-8EB9-78A77E9FD10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E5FD8-7DEA-410D-9630-5814AD991E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55301-68A8-46EF-BDD5-4BB8DEC86699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5C815-46EA-4FE8-8BBC-C4045F6F43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7FF0C-B8AA-47D9-8521-56E555B868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739EB9-0A89-4BCE-B72A-B7A8D094AE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859517"/>
      </p:ext>
    </p:extLst>
  </p:cSld>
  <p:clrMapOvr>
    <a:masterClrMapping/>
  </p:clrMapOvr>
  <p:hf sldNum="0" hdr="0" ftr="0" dt="0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E82B1-F589-4761-94C7-86015E85BB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7BD4D-9B7C-4AFD-8311-8EEBD0E31A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22047-44B2-4EF6-81C9-221FD5BB85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00C33-AE2F-497B-BB76-7C9D74255A1A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19802-C6A9-4FA7-8392-00F529397C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0C68C-5268-43EC-99A2-4539FB92F8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72730A-3193-44E2-90DC-DB1C6ACD16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274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1592E-5E5B-4943-81DC-8826B1B7E6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BED13-0281-44D5-83C2-0A584B6157D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95A93-F616-447B-B83A-A12AEC3BFBB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535E6-F970-43BF-A5B0-080C0E611C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2130EF-1E4C-4C19-A5BA-4669712F6844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64BFA-3971-4590-B2FB-40A5F4A307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C5A20F-7536-4DDC-8936-118800446E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241984-226B-4494-BECC-12ABA7261D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8682"/>
      </p:ext>
    </p:extLst>
  </p:cSld>
  <p:clrMapOvr>
    <a:masterClrMapping/>
  </p:clrMapOvr>
  <p:hf sldNum="0" hdr="0" ftr="0" dt="0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13A2C-41BA-4454-979B-1435C953CC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FC6E88-0DEF-426B-970B-215389351F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A1F48-27A0-4E0A-B30A-BE10625C2BF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AAEADD-12F5-41C1-A7C7-A99DFABF6AB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9E4ADE-77D4-48A7-808F-BA30BE00DD2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CCBF0F-6BA1-4548-847F-02B1BDDF06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0F808D-802B-493C-B3C0-DBC459F2D639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3C340B-840F-4052-BBA6-CFFFAE9E59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330667-75F8-4254-8857-9D0E0EF39B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62DFB4-4D80-47E8-A03D-917E53F3AE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217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6806-A215-4634-9509-45827F973FD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FE98D0-C840-4319-B7D6-B95C8C5920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ADC669-E979-45E5-A44F-8874BC70C200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BFB65F-94A2-42EB-AAB5-BB75858DC3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23BFCC-24C3-4B42-BB0C-CCFC5B390D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71742D-5C37-4D5F-AA3A-6C2550FAF6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46893"/>
      </p:ext>
    </p:extLst>
  </p:cSld>
  <p:clrMapOvr>
    <a:masterClrMapping/>
  </p:clrMapOvr>
  <p:hf sldNum="0" hdr="0" ft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119033-3366-4277-8B19-0D85E2367A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E0E572-4BAF-46D1-B2A2-574F3BCD910F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ED4C64-C423-45B1-8293-A87641ED10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B2486-4C34-47E9-ADA6-5D2B86D513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D5A0F-98E3-4385-8797-B03D580C61F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873421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AAF04-3E0C-4435-8782-C4D4D4062A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AD26C-3E3B-449E-B221-5DA7644CD25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50EADE-342B-4424-BEC4-102CF6DA58A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29634-ACE3-4ACE-B8E1-30F04D46F8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06FDDD-CDE2-4058-BFCA-FCFAA179ABA5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A7C9DB-CB98-4E11-AC14-A602290A09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F7750-C472-4FF6-9009-BFECD85662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3DC2E5-5D74-44BC-999F-FE4C9D2CE5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68838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5B0E4-6C4F-4C59-9C4E-67EFAACCA4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B7C752-E66F-4B16-AF04-FEC0D514231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780B7-40AB-4C8E-A933-E337DB4682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084EF-E6E5-45D9-8AFA-27C6A088E0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E0608B-6493-4519-90B6-23EF31E31500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BFB0C-A86C-4E49-97CE-4725D93909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FCCC11-AC89-4A7E-998B-BABDDCBED9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EA8EF0-7D1E-4B78-8295-55C723705F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11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BA8EA-92EB-4608-BE2D-AB09F78154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0308E-DF96-4560-95D4-2ACA15135B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349BD-87C8-4AC4-B479-2F1E858C28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867D07-E807-4154-90E3-2A7E80BC8C63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CDC09-D180-4F43-B7CC-507F8B9E56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1FFB9-8539-4D46-85CD-E5CDBD0BF8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413791-C73A-4E97-8310-D9EA8B539D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616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0E5925-2940-4B21-9AEB-A3585815A57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1DF29E-8C49-49BE-9450-0AFE0B8886E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09600" y="274641"/>
            <a:ext cx="8026395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EF968-8FC0-4822-AE0F-1E64FD7C7B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63ACAA-B0E0-4085-B501-2F3703779D9B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5B042-35EA-4557-9D3A-48C06B0510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F527-663B-471F-839A-263DF97908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47CD63-346D-4834-9424-81D221B2E6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6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029BA-4F48-F618-265F-B7AF2A87E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83E89-3500-430E-71CD-FBFE66518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FAA28-EA65-59FD-EC6B-131F09EBBD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318DDD-53EC-4CC1-BD78-F6D99997F6D6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EBDEB-4D99-09E5-F7EB-B99A4DB7DE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7B0A5-4F7E-7254-C244-EA47A79C25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3293A1-5CC3-ABEC-4998-017708573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6FA-2829-37DD-9C63-2902E0837E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ED4F0-18FF-5AF6-50EE-A958F91E0D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DFA09-4C10-4D31-A2AF-E44CA99672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37AFD-82D2-28F5-95AB-ADCAA9D974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AE020-85AF-B13C-5222-375595059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23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9BC523-84CC-4A44-8422-6598C7F49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2680DE-B46B-4F18-8D65-B45FBF1EC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4805B-D1AE-4214-B55C-E2ADF7BAEF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5B7CB-15F9-4AB5-BC49-6C35DFF45772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0486C-CE5D-4046-80AF-904E9F72F6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5D051-C552-42F9-BA38-9F31BC7F9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5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A53D4B-5525-49A4-A923-60D4F1D79E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7CFCC-3883-49FC-909D-E90439356A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5BDB2-B605-4952-93CD-301A158BC6E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09600" y="6356352"/>
            <a:ext cx="284479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6CD20F8-0837-4B01-B31D-15213C6F3670}" type="datetime1">
              <a:rPr lang="en-GB"/>
              <a:pPr lvl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9AD79-45A5-41F1-BE74-41344957802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165605" y="6356352"/>
            <a:ext cx="386080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D9DEE-7A26-44D7-AF80-1C2A7DC450C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737604" y="6356352"/>
            <a:ext cx="284479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A763DA4-C738-4D24-80CF-58733E1760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area/your-area/south-wales/swansea-neath-port-talbot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censu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ons.gov.uk/census/maps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customXml" Target="../ink/ink5.xml"/><Relationship Id="rId3" Type="http://schemas.openxmlformats.org/officeDocument/2006/relationships/image" Target="../media/image6.png"/><Relationship Id="rId7" Type="http://schemas.openxmlformats.org/officeDocument/2006/relationships/customXml" Target="../ink/ink2.xml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8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5" Type="http://schemas.openxmlformats.org/officeDocument/2006/relationships/customXml" Target="../ink/ink6.xml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customXml" Target="../ink/ink3.xml"/><Relationship Id="rId1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census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jamestrimble.github.io/imdmaps/wimd2014/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1.png"/><Relationship Id="rId4" Type="http://schemas.openxmlformats.org/officeDocument/2006/relationships/hyperlink" Target="https://www.swansea.gov.uk/article/27339/Economic-Indicator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SysSiteAssets/media/downloads/south-wales/about-us/asb/3376-26-asb-action-plan-2026-29-digital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BB2EE-098C-DDF7-2A40-229A536414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An Example of Basic Command Units in SWP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BB906-D411-6A6B-E574-DE1149C4A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Policing Priorities and Political Engagement in  Swansea Neath and Port Talbot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ED6CF95D-4BD1-6CDB-0541-9636415DAE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68" r="8530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9441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C54F127-7ED1-5DA8-89C4-868ED8B6EBB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4205" b="115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2C11A6-39F7-A771-95C8-049639ED8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NPT Officer</a:t>
            </a:r>
          </a:p>
        </p:txBody>
      </p:sp>
      <p:graphicFrame>
        <p:nvGraphicFramePr>
          <p:cNvPr id="16" name="Content Placeholder 8">
            <a:extLst>
              <a:ext uri="{FF2B5EF4-FFF2-40B4-BE49-F238E27FC236}">
                <a16:creationId xmlns:a16="http://schemas.microsoft.com/office/drawing/2014/main" id="{49188C8E-A02C-A881-4F76-B717AC1CB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73911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90278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60C6E-8BC9-41E5-4903-EE075F74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F310B-64CF-6576-0646-7E6F92274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5DCC2F-A788-B53E-01D6-53878081E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322" y="-879509"/>
            <a:ext cx="11489356" cy="8617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256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B06AD23-EF85-89CC-39A8-2334D91C0A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E419E6-5CBC-0703-CFF9-C34938529F1D}"/>
              </a:ext>
            </a:extLst>
          </p:cNvPr>
          <p:cNvSpPr txBox="1"/>
          <p:nvPr/>
        </p:nvSpPr>
        <p:spPr>
          <a:xfrm>
            <a:off x="1897432" y="6308209"/>
            <a:ext cx="90119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https://www.south-wales.police.uk/area/your-area/south-wales/swansea-neath-port-talbot/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74752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EDC54-7AC5-B612-E187-1B6D790DF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BC05C-BC56-1504-CD52-36BB73B7E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E066AB-8DD6-D509-1292-953258FDB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775" y="1719262"/>
            <a:ext cx="8934450" cy="341947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14CC27-C2C2-24D0-FF09-ACFAC9F3251F}"/>
              </a:ext>
            </a:extLst>
          </p:cNvPr>
          <p:cNvSpPr txBox="1"/>
          <p:nvPr/>
        </p:nvSpPr>
        <p:spPr>
          <a:xfrm>
            <a:off x="1628775" y="6176963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https://www.ons.gov.uk/census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B3D721-0AB6-6202-C026-2CE6EC9C99A4}"/>
              </a:ext>
            </a:extLst>
          </p:cNvPr>
          <p:cNvSpPr txBox="1"/>
          <p:nvPr/>
        </p:nvSpPr>
        <p:spPr>
          <a:xfrm>
            <a:off x="6391275" y="61769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https://www.ons.gov.uk/census/maps/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971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F942F-9A88-4A86-9100-9ED452EE1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130" y="365125"/>
            <a:ext cx="10515600" cy="1325563"/>
          </a:xfrm>
        </p:spPr>
        <p:txBody>
          <a:bodyPr/>
          <a:lstStyle/>
          <a:p>
            <a:r>
              <a:rPr lang="en-GB" dirty="0"/>
              <a:t>% of Population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C1B43B-62AB-4025-9349-ECF22E1C35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7137" y="365125"/>
            <a:ext cx="5438115" cy="62649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EB8FD6-918A-450F-93EC-2D148E0725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570" y="1797491"/>
            <a:ext cx="6076950" cy="40005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797B972-77BC-FF25-A394-91A5DE883E3F}"/>
                  </a:ext>
                </a:extLst>
              </p14:cNvPr>
              <p14:cNvContentPartPr/>
              <p14:nvPr/>
            </p14:nvContentPartPr>
            <p14:xfrm>
              <a:off x="620186" y="3983906"/>
              <a:ext cx="1602360" cy="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797B972-77BC-FF25-A394-91A5DE883E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6186" y="3767906"/>
                <a:ext cx="171000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4E30F83-1FEF-9940-B4C4-AC44EE03F633}"/>
                  </a:ext>
                </a:extLst>
              </p14:cNvPr>
              <p14:cNvContentPartPr/>
              <p14:nvPr/>
            </p14:nvContentPartPr>
            <p14:xfrm>
              <a:off x="1060826" y="4196306"/>
              <a:ext cx="800640" cy="327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4E30F83-1FEF-9940-B4C4-AC44EE03F63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07186" y="4088306"/>
                <a:ext cx="908280" cy="24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D1AF9F0-0E25-2767-9F4A-8C275F4C61FE}"/>
                  </a:ext>
                </a:extLst>
              </p14:cNvPr>
              <p14:cNvContentPartPr/>
              <p14:nvPr/>
            </p14:nvContentPartPr>
            <p14:xfrm>
              <a:off x="2873426" y="4108826"/>
              <a:ext cx="811440" cy="165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D1AF9F0-0E25-2767-9F4A-8C275F4C61F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19426" y="4001186"/>
                <a:ext cx="91908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2FC126E-B27E-D946-BA21-8CA4489F2471}"/>
                  </a:ext>
                </a:extLst>
              </p14:cNvPr>
              <p14:cNvContentPartPr/>
              <p14:nvPr/>
            </p14:nvContentPartPr>
            <p14:xfrm>
              <a:off x="4391906" y="4125386"/>
              <a:ext cx="719280" cy="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2FC126E-B27E-D946-BA21-8CA4489F247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337906" y="3909386"/>
                <a:ext cx="82692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F4B0FE06-C41E-1E33-BE1A-381836706DF4}"/>
                  </a:ext>
                </a:extLst>
              </p14:cNvPr>
              <p14:cNvContentPartPr/>
              <p14:nvPr/>
            </p14:nvContentPartPr>
            <p14:xfrm>
              <a:off x="5474786" y="4092266"/>
              <a:ext cx="471600" cy="1324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F4B0FE06-C41E-1E33-BE1A-381836706DF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420786" y="3984626"/>
                <a:ext cx="579240" cy="34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449D9F0-931F-056F-B7FF-4ECEA63A3EEE}"/>
                  </a:ext>
                </a:extLst>
              </p14:cNvPr>
              <p14:cNvContentPartPr/>
              <p14:nvPr/>
            </p14:nvContentPartPr>
            <p14:xfrm>
              <a:off x="439106" y="4097306"/>
              <a:ext cx="2034000" cy="1562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449D9F0-931F-056F-B7FF-4ECEA63A3EE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85106" y="3989306"/>
                <a:ext cx="2141640" cy="37188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0DC2DEE3-83E6-9199-893E-7F836E72BAAC}"/>
              </a:ext>
            </a:extLst>
          </p:cNvPr>
          <p:cNvSpPr txBox="1"/>
          <p:nvPr/>
        </p:nvSpPr>
        <p:spPr>
          <a:xfrm>
            <a:off x="599153" y="6067389"/>
            <a:ext cx="6096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</a:rPr>
              <a:t>3,175,200 Welsh Population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15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1D44BE-F7F5-C1A9-4A05-E7F73F0E46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629" r="9090" b="20597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2EA5D2-2B5B-1047-639E-5F1C143FA631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800" b="0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32 Wards</a:t>
            </a:r>
          </a:p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800" b="0" i="0" u="none" strike="noStrike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147 Output Areas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670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4C5B38-EF1E-62F5-BBAC-7BB3482BF7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192" y="456986"/>
            <a:ext cx="840084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69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D1A96-C7B4-E903-E735-F7C32EED5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43735" cy="1325563"/>
          </a:xfrm>
        </p:spPr>
        <p:txBody>
          <a:bodyPr/>
          <a:lstStyle/>
          <a:p>
            <a:r>
              <a:rPr lang="en-GB" dirty="0"/>
              <a:t>78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2EF34-8ADE-EE16-DA6F-5FBB786EA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4373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Population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Swansea 238,500 </a:t>
            </a:r>
          </a:p>
          <a:p>
            <a:r>
              <a:rPr lang="en-GB" dirty="0"/>
              <a:t>Neath Port Talbot 142,300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5400" u="sng" dirty="0"/>
              <a:t>380,800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E11D5-94DB-AB8E-B642-A1BDCE8F5F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0402" y="466486"/>
            <a:ext cx="4442109" cy="59250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C162D2-BCCE-0C0E-EE2A-268C0F018B08}"/>
              </a:ext>
            </a:extLst>
          </p:cNvPr>
          <p:cNvSpPr txBox="1"/>
          <p:nvPr/>
        </p:nvSpPr>
        <p:spPr>
          <a:xfrm>
            <a:off x="838200" y="5663656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https://www.ons.gov.uk/census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91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E4AE-1339-BBC9-1E2B-30C029749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200"/>
              <a:t>Meeting people’s needs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A9558-B899-7969-D2CC-5FC047AF8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dirty="0"/>
              <a:t>380,800 people</a:t>
            </a:r>
          </a:p>
          <a:p>
            <a:r>
              <a:rPr lang="en-GB" sz="2200" dirty="0"/>
              <a:t>Diverse communities</a:t>
            </a:r>
          </a:p>
          <a:p>
            <a:r>
              <a:rPr lang="en-GB" sz="2200" dirty="0"/>
              <a:t>Richest to poorest</a:t>
            </a:r>
          </a:p>
          <a:p>
            <a:r>
              <a:rPr lang="en-GB" sz="2200" dirty="0"/>
              <a:t>Youngest to oldest</a:t>
            </a:r>
          </a:p>
          <a:p>
            <a:r>
              <a:rPr lang="en-GB" sz="2200" dirty="0"/>
              <a:t>Priority prolific offenders</a:t>
            </a:r>
          </a:p>
          <a:p>
            <a:r>
              <a:rPr lang="en-GB" sz="2200" dirty="0"/>
              <a:t>No criminal records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303EE-6AA7-D938-1F2A-5AB4958AC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960920"/>
            <a:ext cx="6903720" cy="493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96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3A673-4759-6900-BF8F-C8766DF74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Welsh Index of Multiple Deprivation (WIMD) 2014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082196-2D78-56E5-47EF-BF88ADEABA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45744" y="1825625"/>
            <a:ext cx="91005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22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2C73C4-9AB2-5160-7C0C-540F9F805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74" y="218597"/>
            <a:ext cx="2626628" cy="1173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F1E3F2-0754-C68F-4C87-76D885BA0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9660" y="260773"/>
            <a:ext cx="1684104" cy="108960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B2E2CE9-8A2C-0B28-4C2C-3F58BBFF49E9}"/>
              </a:ext>
            </a:extLst>
          </p:cNvPr>
          <p:cNvSpPr txBox="1"/>
          <p:nvPr/>
        </p:nvSpPr>
        <p:spPr>
          <a:xfrm>
            <a:off x="3222172" y="617361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Economic Indicators - Swansea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A47972-2F4E-097B-B54E-EB1F377D4F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0329" y="1924664"/>
            <a:ext cx="11184533" cy="4248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094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5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0AAEF0-A902-41BD-AA41-872A387988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66" r="6119" b="-1"/>
          <a:stretch/>
        </p:blipFill>
        <p:spPr>
          <a:xfrm>
            <a:off x="126749" y="-1046478"/>
            <a:ext cx="12493782" cy="93686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869428-D8DB-4D67-BA17-F39CB97FA01C}"/>
              </a:ext>
            </a:extLst>
          </p:cNvPr>
          <p:cNvSpPr txBox="1"/>
          <p:nvPr/>
        </p:nvSpPr>
        <p:spPr>
          <a:xfrm>
            <a:off x="508455" y="982826"/>
            <a:ext cx="36470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understanding communities we are able to Google Earth the data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C75FB9-1B6A-4265-A87C-D5F9E3EA66EB}"/>
              </a:ext>
            </a:extLst>
          </p:cNvPr>
          <p:cNvSpPr txBox="1"/>
          <p:nvPr/>
        </p:nvSpPr>
        <p:spPr>
          <a:xfrm>
            <a:off x="9071572" y="674400"/>
            <a:ext cx="31204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 we identify: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Topics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Spots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Persistent offenders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and communities who are black holes for public money</a:t>
            </a:r>
          </a:p>
        </p:txBody>
      </p:sp>
    </p:spTree>
    <p:extLst>
      <p:ext uri="{BB962C8B-B14F-4D97-AF65-F5344CB8AC3E}">
        <p14:creationId xmlns:p14="http://schemas.microsoft.com/office/powerpoint/2010/main" val="338157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BA2EC-F24F-FA7E-5A3D-8D7A8BEB0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Tackling Anti-Social Behaviour Together 2026 - 2029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BD784-D294-AD59-67A4-0EE80CD2D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3376-26-asb-action-plan-2026-29-digital.pdf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A5A9FA8-CA2F-1F88-0B0C-BC7564D4C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4801" y="3874348"/>
            <a:ext cx="1450261" cy="1926028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39C896D-8A02-B230-3978-93418A8345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44787" y="2590846"/>
            <a:ext cx="2584794" cy="1067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50C6F8-D159-79AE-1269-0A3F678DED24}"/>
              </a:ext>
            </a:extLst>
          </p:cNvPr>
          <p:cNvSpPr txBox="1"/>
          <p:nvPr/>
        </p:nvSpPr>
        <p:spPr>
          <a:xfrm>
            <a:off x="5458747" y="3820473"/>
            <a:ext cx="609477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Police and Crime Commissioner Emma Wools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AD781C-F84A-A284-AF5B-90BB25C9F2DD}"/>
              </a:ext>
            </a:extLst>
          </p:cNvPr>
          <p:cNvSpPr txBox="1"/>
          <p:nvPr/>
        </p:nvSpPr>
        <p:spPr>
          <a:xfrm>
            <a:off x="2993702" y="4909517"/>
            <a:ext cx="6096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Chief Constable Jeremy Vaughan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67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226</Words>
  <Application>Microsoft Office PowerPoint</Application>
  <PresentationFormat>Widescreen</PresentationFormat>
  <Paragraphs>50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Calibri Light</vt:lpstr>
      <vt:lpstr>Office Theme</vt:lpstr>
      <vt:lpstr>1_Office Theme</vt:lpstr>
      <vt:lpstr>2_Office Theme</vt:lpstr>
      <vt:lpstr>5_Office Theme</vt:lpstr>
      <vt:lpstr>An Example of Basic Command Units in SWP</vt:lpstr>
      <vt:lpstr>NPT Officer</vt:lpstr>
      <vt:lpstr>PowerPoint Presentation</vt:lpstr>
      <vt:lpstr>PowerPoint Presentation</vt:lpstr>
      <vt:lpstr>PowerPoint Presentation</vt:lpstr>
      <vt:lpstr>% of Population</vt:lpstr>
      <vt:lpstr>PowerPoint Presentation</vt:lpstr>
      <vt:lpstr>PowerPoint Presentation</vt:lpstr>
      <vt:lpstr>78 Communities</vt:lpstr>
      <vt:lpstr>Meeting people’s needs</vt:lpstr>
      <vt:lpstr>Welsh Index of Multiple Deprivation (WIMD) 2014</vt:lpstr>
      <vt:lpstr>PowerPoint Presentation</vt:lpstr>
      <vt:lpstr>PowerPoint Presentation</vt:lpstr>
      <vt:lpstr>Tackling Anti-Social Behaviour Together 2026 - 2029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Jane Davies</cp:lastModifiedBy>
  <cp:revision>9</cp:revision>
  <dcterms:created xsi:type="dcterms:W3CDTF">2024-09-26T07:20:12Z</dcterms:created>
  <dcterms:modified xsi:type="dcterms:W3CDTF">2026-10-19T09:45:02Z</dcterms:modified>
</cp:coreProperties>
</file>