
<file path=[Content_Types].xml><?xml version="1.0" encoding="utf-8"?>
<Types xmlns="http://schemas.openxmlformats.org/package/2006/content-types">
  <Override PartName="/ppt/slides/slide1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15.xml" ContentType="application/vnd.openxmlformats-officedocument.presentationml.slide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 showOutlineIcons="0">
    <p:restoredLeft sz="15620"/>
    <p:restoredTop sz="94660"/>
  </p:normalViewPr>
  <p:slideViewPr>
    <p:cSldViewPr snapToObjects="1">
      <p:cViewPr varScale="1">
        <p:scale>
          <a:sx n="97" d="100"/>
          <a:sy n="97" d="100"/>
        </p:scale>
        <p:origin x="-6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13.xml"/><Relationship Id="rId20" Type="http://schemas.openxmlformats.org/officeDocument/2006/relationships/printerSettings" Target="printerSettings/printerSettings1.bin"/><Relationship Id="rId4" Type="http://schemas.openxmlformats.org/officeDocument/2006/relationships/slide" Target="slides/slide3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24" Type="http://schemas.openxmlformats.org/officeDocument/2006/relationships/tableStyles" Target="tableStyles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19" Type="http://schemas.openxmlformats.org/officeDocument/2006/relationships/slide" Target="slides/slide18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Relationship Id="rId18" Type="http://schemas.openxmlformats.org/officeDocument/2006/relationships/slide" Target="slides/slide1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06841-A55A-1D49-BF8A-39E84471072C}" type="datetimeFigureOut">
              <a:rPr lang="en-US" smtClean="0"/>
              <a:pPr/>
              <a:t>12/7/13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BB59F-B49C-8144-B4E2-A958E729E8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3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3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Addoliad</a:t>
            </a:r>
            <a:r>
              <a:rPr lang="en-US" dirty="0" smtClean="0"/>
              <a:t> ac </a:t>
            </a:r>
            <a:r>
              <a:rPr lang="en-US" dirty="0" err="1" smtClean="0"/>
              <a:t>Ysbrydolrwydd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Y Calendar </a:t>
            </a:r>
            <a:r>
              <a:rPr lang="en-US" dirty="0" err="1" smtClean="0"/>
              <a:t>a’r</a:t>
            </a:r>
            <a:r>
              <a:rPr lang="en-US" dirty="0" smtClean="0"/>
              <a:t> </a:t>
            </a:r>
            <a:r>
              <a:rPr lang="en-US" dirty="0" err="1" smtClean="0"/>
              <a:t>Gwyliau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 Calendar </a:t>
            </a:r>
            <a:r>
              <a:rPr lang="en-US" dirty="0" err="1" smtClean="0"/>
              <a:t>Iddewig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Cyfres</a:t>
            </a:r>
            <a:r>
              <a:rPr lang="en-US" dirty="0" smtClean="0"/>
              <a:t> lawn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wyliau</a:t>
            </a:r>
            <a:r>
              <a:rPr lang="en-US" dirty="0" smtClean="0"/>
              <a:t> </a:t>
            </a:r>
            <a:r>
              <a:rPr lang="en-US" dirty="0" err="1" smtClean="0"/>
              <a:t>cysegredig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Pwnc</a:t>
            </a:r>
            <a:r>
              <a:rPr lang="en-US" dirty="0" smtClean="0"/>
              <a:t> </a:t>
            </a:r>
            <a:r>
              <a:rPr lang="en-US" dirty="0" err="1" smtClean="0"/>
              <a:t>dadleuol</a:t>
            </a:r>
            <a:r>
              <a:rPr lang="en-US" dirty="0" smtClean="0"/>
              <a:t> </a:t>
            </a:r>
            <a:r>
              <a:rPr lang="en-US" dirty="0" err="1" smtClean="0"/>
              <a:t>rhwng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gwahanol</a:t>
            </a:r>
            <a:r>
              <a:rPr lang="en-US" dirty="0" smtClean="0"/>
              <a:t> </a:t>
            </a:r>
            <a:r>
              <a:rPr lang="en-US" dirty="0" err="1" smtClean="0"/>
              <a:t>grwpiau</a:t>
            </a:r>
            <a:r>
              <a:rPr lang="en-US" dirty="0" smtClean="0"/>
              <a:t> </a:t>
            </a:r>
            <a:r>
              <a:rPr lang="en-US" dirty="0" err="1" smtClean="0"/>
              <a:t>crefyddol</a:t>
            </a:r>
            <a:r>
              <a:rPr lang="en-US" dirty="0" smtClean="0"/>
              <a:t> (</a:t>
            </a:r>
            <a:r>
              <a:rPr lang="en-US" dirty="0" err="1" smtClean="0"/>
              <a:t>calendr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seiliedig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lleuad</a:t>
            </a:r>
            <a:r>
              <a:rPr lang="en-US" dirty="0" smtClean="0"/>
              <a:t> </a:t>
            </a:r>
            <a:r>
              <a:rPr lang="en-US" dirty="0" err="1" smtClean="0"/>
              <a:t>ynteu’r</a:t>
            </a:r>
            <a:r>
              <a:rPr lang="en-US" dirty="0" smtClean="0"/>
              <a:t> haul)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Cymuned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M</a:t>
            </a:r>
            <a:r>
              <a:rPr lang="en-US" dirty="0" err="1" smtClean="0"/>
              <a:t>ôr</a:t>
            </a:r>
            <a:r>
              <a:rPr lang="en-US" dirty="0" smtClean="0"/>
              <a:t> </a:t>
            </a:r>
            <a:r>
              <a:rPr lang="en-US" dirty="0" err="1" smtClean="0"/>
              <a:t>Marw</a:t>
            </a:r>
            <a:r>
              <a:rPr lang="en-US" dirty="0" smtClean="0"/>
              <a:t>: </a:t>
            </a:r>
            <a:r>
              <a:rPr lang="en-US" dirty="0" err="1" smtClean="0"/>
              <a:t>calendr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seiliedig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yr haul </a:t>
            </a:r>
            <a:r>
              <a:rPr lang="en-US" dirty="0" err="1" smtClean="0"/>
              <a:t>gyda</a:t>
            </a:r>
            <a:r>
              <a:rPr lang="en-US" dirty="0" smtClean="0"/>
              <a:t> 364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ddyddiau</a:t>
            </a:r>
            <a:r>
              <a:rPr lang="en-US" dirty="0" smtClean="0"/>
              <a:t> (</a:t>
            </a:r>
            <a:r>
              <a:rPr lang="en-US" dirty="0" smtClean="0"/>
              <a:t>12 </a:t>
            </a:r>
            <a:r>
              <a:rPr lang="en-US" dirty="0" err="1" smtClean="0"/>
              <a:t>x</a:t>
            </a:r>
            <a:r>
              <a:rPr lang="en-US" dirty="0" smtClean="0"/>
              <a:t> </a:t>
            </a:r>
            <a:r>
              <a:rPr lang="en-US" dirty="0" smtClean="0"/>
              <a:t>30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ddyddiau</a:t>
            </a:r>
            <a:r>
              <a:rPr lang="en-US" dirty="0" smtClean="0"/>
              <a:t> </a:t>
            </a:r>
            <a:r>
              <a:rPr lang="en-US" dirty="0" smtClean="0"/>
              <a:t>+ 4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ddyddiau</a:t>
            </a:r>
            <a:r>
              <a:rPr lang="en-US" dirty="0" smtClean="0"/>
              <a:t>)</a:t>
            </a:r>
            <a:endParaRPr lang="en-US" dirty="0" smtClean="0"/>
          </a:p>
          <a:p>
            <a:r>
              <a:rPr lang="en-US" dirty="0" err="1" smtClean="0"/>
              <a:t>Phariseaid</a:t>
            </a:r>
            <a:r>
              <a:rPr lang="en-US" dirty="0" smtClean="0"/>
              <a:t>: </a:t>
            </a:r>
            <a:r>
              <a:rPr lang="en-US" dirty="0" err="1" smtClean="0"/>
              <a:t>calendr</a:t>
            </a:r>
            <a:r>
              <a:rPr lang="en-US" dirty="0" smtClean="0"/>
              <a:t> 354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ddyddiau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seliedig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lleuad</a:t>
            </a:r>
            <a:r>
              <a:rPr lang="en-US" dirty="0" smtClean="0"/>
              <a:t> (</a:t>
            </a:r>
            <a:r>
              <a:rPr lang="en-US" dirty="0" smtClean="0"/>
              <a:t>12</a:t>
            </a:r>
            <a:r>
              <a:rPr lang="en-US" dirty="0" smtClean="0"/>
              <a:t> </a:t>
            </a:r>
            <a:r>
              <a:rPr lang="en-US" dirty="0" err="1" smtClean="0"/>
              <a:t>mis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dilyn</a:t>
            </a:r>
            <a:r>
              <a:rPr lang="en-US" dirty="0" smtClean="0"/>
              <a:t> </a:t>
            </a:r>
            <a:r>
              <a:rPr lang="en-US" dirty="0" err="1" smtClean="0"/>
              <a:t>patrwm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smtClean="0"/>
              <a:t>29 </a:t>
            </a:r>
            <a:r>
              <a:rPr lang="en-US" dirty="0" err="1" smtClean="0"/>
              <a:t>diwrnod</a:t>
            </a:r>
            <a:r>
              <a:rPr lang="en-US" dirty="0" smtClean="0"/>
              <a:t> ac </a:t>
            </a:r>
            <a:r>
              <a:rPr lang="en-US" dirty="0" err="1" smtClean="0"/>
              <a:t>wedyn</a:t>
            </a:r>
            <a:r>
              <a:rPr lang="en-US" dirty="0" smtClean="0"/>
              <a:t> 30 </a:t>
            </a:r>
            <a:r>
              <a:rPr lang="en-US" dirty="0" err="1" smtClean="0"/>
              <a:t>diwrnod</a:t>
            </a:r>
            <a:r>
              <a:rPr lang="en-US" dirty="0" smtClean="0"/>
              <a:t> </a:t>
            </a:r>
            <a:r>
              <a:rPr lang="en-US" dirty="0" err="1" smtClean="0"/>
              <a:t>pob</a:t>
            </a:r>
            <a:r>
              <a:rPr lang="en-US" dirty="0" smtClean="0"/>
              <a:t> </a:t>
            </a:r>
            <a:r>
              <a:rPr lang="en-US" dirty="0" err="1" smtClean="0"/>
              <a:t>mis</a:t>
            </a:r>
            <a:r>
              <a:rPr lang="en-US" dirty="0" smtClean="0"/>
              <a:t>) </a:t>
            </a:r>
            <a:r>
              <a:rPr lang="en-US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h.y</a:t>
            </a:r>
            <a:r>
              <a:rPr lang="en-US" dirty="0" smtClean="0"/>
              <a:t>. </a:t>
            </a:r>
            <a:r>
              <a:rPr lang="en-US" dirty="0" smtClean="0"/>
              <a:t>11.5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ddyddiau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fyrrach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Os </a:t>
            </a:r>
            <a:r>
              <a:rPr lang="en-US" dirty="0" err="1" smtClean="0"/>
              <a:t>yw’r</a:t>
            </a:r>
            <a:r>
              <a:rPr lang="en-US" dirty="0" smtClean="0"/>
              <a:t> </a:t>
            </a:r>
            <a:r>
              <a:rPr lang="en-US" dirty="0" err="1" smtClean="0"/>
              <a:t>Pasg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disgyn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Gwanwyn</a:t>
            </a:r>
            <a:r>
              <a:rPr lang="en-US" dirty="0" smtClean="0"/>
              <a:t> </a:t>
            </a:r>
            <a:r>
              <a:rPr lang="en-US" dirty="0" err="1" smtClean="0"/>
              <a:t>mae</a:t>
            </a:r>
            <a:r>
              <a:rPr lang="en-US" dirty="0" smtClean="0"/>
              <a:t> </a:t>
            </a:r>
            <a:r>
              <a:rPr lang="en-US" dirty="0" err="1" smtClean="0"/>
              <a:t>hyn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creu</a:t>
            </a:r>
            <a:r>
              <a:rPr lang="en-US" dirty="0" smtClean="0"/>
              <a:t> </a:t>
            </a:r>
            <a:r>
              <a:rPr lang="en-US" dirty="0" err="1" smtClean="0"/>
              <a:t>problemau</a:t>
            </a:r>
            <a:r>
              <a:rPr lang="en-US" dirty="0" smtClean="0"/>
              <a:t> </a:t>
            </a:r>
            <a:r>
              <a:rPr lang="en-US" dirty="0" smtClean="0"/>
              <a:t>(ac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wyliau</a:t>
            </a:r>
            <a:r>
              <a:rPr lang="en-US" dirty="0" smtClean="0"/>
              <a:t> </a:t>
            </a:r>
            <a:r>
              <a:rPr lang="en-US" dirty="0" err="1" smtClean="0"/>
              <a:t>amaethyddol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 </a:t>
            </a:r>
            <a:r>
              <a:rPr lang="en-US" dirty="0" err="1" smtClean="0"/>
              <a:t>eraill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Rabbiniaid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datrys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broblem</a:t>
            </a:r>
            <a:r>
              <a:rPr lang="en-US" dirty="0" smtClean="0"/>
              <a:t> </a:t>
            </a:r>
            <a:r>
              <a:rPr lang="en-US" dirty="0" err="1" smtClean="0"/>
              <a:t>drwy</a:t>
            </a:r>
            <a:r>
              <a:rPr lang="en-US" dirty="0" smtClean="0"/>
              <a:t> </a:t>
            </a:r>
            <a:r>
              <a:rPr lang="en-US" dirty="0" err="1" smtClean="0"/>
              <a:t>ychwanegu</a:t>
            </a:r>
            <a:r>
              <a:rPr lang="en-US" dirty="0" smtClean="0"/>
              <a:t> 13eg </a:t>
            </a:r>
            <a:r>
              <a:rPr lang="en-US" dirty="0" err="1" smtClean="0"/>
              <a:t>mis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dirty="0" err="1" smtClean="0"/>
              <a:t>ambell</a:t>
            </a:r>
            <a:r>
              <a:rPr lang="en-US" dirty="0" smtClean="0"/>
              <a:t> </a:t>
            </a:r>
            <a:r>
              <a:rPr lang="en-US" dirty="0" err="1" smtClean="0"/>
              <a:t>flwyddyn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Calendr</a:t>
            </a:r>
            <a:r>
              <a:rPr lang="en-US" dirty="0" smtClean="0"/>
              <a:t> </a:t>
            </a:r>
            <a:r>
              <a:rPr lang="en-US" dirty="0" err="1" smtClean="0"/>
              <a:t>newydd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seiliedig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gyfrif</a:t>
            </a:r>
            <a:r>
              <a:rPr lang="en-US" dirty="0" smtClean="0"/>
              <a:t> </a:t>
            </a:r>
            <a:r>
              <a:rPr lang="en-US" dirty="0" err="1" smtClean="0"/>
              <a:t>astrolegol</a:t>
            </a:r>
            <a:r>
              <a:rPr lang="en-US" dirty="0" smtClean="0"/>
              <a:t> 356 OC).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Saboth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Dethlir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Saboth</a:t>
            </a:r>
            <a:r>
              <a:rPr lang="en-US" dirty="0" smtClean="0"/>
              <a:t> bob </a:t>
            </a:r>
            <a:r>
              <a:rPr lang="en-US" dirty="0" err="1" smtClean="0"/>
              <a:t>dydd</a:t>
            </a:r>
            <a:r>
              <a:rPr lang="en-US" dirty="0" smtClean="0"/>
              <a:t> </a:t>
            </a:r>
            <a:r>
              <a:rPr lang="en-US" dirty="0" err="1" smtClean="0"/>
              <a:t>Sadwrn</a:t>
            </a:r>
            <a:r>
              <a:rPr lang="en-US" dirty="0" smtClean="0"/>
              <a:t> (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fachlud</a:t>
            </a:r>
            <a:r>
              <a:rPr lang="en-US" dirty="0" smtClean="0"/>
              <a:t> yr haul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ddydd</a:t>
            </a:r>
            <a:r>
              <a:rPr lang="en-US" dirty="0" smtClean="0"/>
              <a:t> </a:t>
            </a:r>
            <a:r>
              <a:rPr lang="en-US" dirty="0" err="1" smtClean="0"/>
              <a:t>Gwener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Mae’r</a:t>
            </a:r>
            <a:r>
              <a:rPr lang="en-US" dirty="0" smtClean="0"/>
              <a:t> Torah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cynnig</a:t>
            </a:r>
            <a:r>
              <a:rPr lang="en-US" dirty="0" smtClean="0"/>
              <a:t> </a:t>
            </a:r>
            <a:r>
              <a:rPr lang="en-US" dirty="0" err="1" smtClean="0"/>
              <a:t>dau</a:t>
            </a:r>
            <a:r>
              <a:rPr lang="en-US" dirty="0" smtClean="0"/>
              <a:t> </a:t>
            </a:r>
            <a:r>
              <a:rPr lang="en-US" dirty="0" err="1" smtClean="0"/>
              <a:t>reswm</a:t>
            </a:r>
            <a:r>
              <a:rPr lang="en-US" dirty="0" smtClean="0"/>
              <a:t> </a:t>
            </a:r>
            <a:r>
              <a:rPr lang="en-US" dirty="0" err="1" smtClean="0"/>
              <a:t>dros</a:t>
            </a:r>
            <a:r>
              <a:rPr lang="en-US" dirty="0" smtClean="0"/>
              <a:t> </a:t>
            </a:r>
            <a:r>
              <a:rPr lang="en-US" dirty="0" err="1" smtClean="0"/>
              <a:t>sefydlu’r</a:t>
            </a:r>
            <a:r>
              <a:rPr lang="en-US" dirty="0" smtClean="0"/>
              <a:t> </a:t>
            </a:r>
            <a:r>
              <a:rPr lang="en-US" dirty="0" err="1" smtClean="0"/>
              <a:t>Saboth</a:t>
            </a:r>
            <a:r>
              <a:rPr lang="en-US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a)</a:t>
            </a:r>
            <a:r>
              <a:rPr lang="en-US" dirty="0" smtClean="0"/>
              <a:t> </a:t>
            </a:r>
            <a:r>
              <a:rPr lang="en-US" dirty="0" err="1" smtClean="0"/>
              <a:t>Duw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gorffwys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seithfed</a:t>
            </a:r>
            <a:r>
              <a:rPr lang="en-US" dirty="0" smtClean="0"/>
              <a:t> </a:t>
            </a:r>
            <a:r>
              <a:rPr lang="en-US" dirty="0" err="1" smtClean="0"/>
              <a:t>dydd</a:t>
            </a:r>
            <a:r>
              <a:rPr lang="en-US" dirty="0" smtClean="0"/>
              <a:t> – </a:t>
            </a:r>
            <a:r>
              <a:rPr lang="en-US" dirty="0" err="1" smtClean="0"/>
              <a:t>saboth</a:t>
            </a:r>
            <a:r>
              <a:rPr lang="en-US" dirty="0" smtClean="0"/>
              <a:t> (</a:t>
            </a:r>
            <a:r>
              <a:rPr lang="en-US" dirty="0" smtClean="0"/>
              <a:t>Exod. 20:10)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b</a:t>
            </a:r>
            <a:r>
              <a:rPr lang="en-US" dirty="0" smtClean="0"/>
              <a:t>)</a:t>
            </a:r>
            <a:r>
              <a:rPr lang="en-US" dirty="0" smtClean="0"/>
              <a:t> </a:t>
            </a:r>
            <a:r>
              <a:rPr lang="en-US" dirty="0" err="1" smtClean="0"/>
              <a:t>Coffau</a:t>
            </a:r>
            <a:r>
              <a:rPr lang="en-US" dirty="0" err="1" smtClean="0"/>
              <a:t>’r</a:t>
            </a:r>
            <a:r>
              <a:rPr lang="en-US" dirty="0" smtClean="0"/>
              <a:t> Exodus </a:t>
            </a:r>
            <a:r>
              <a:rPr lang="en-US" dirty="0" smtClean="0"/>
              <a:t>(</a:t>
            </a:r>
            <a:r>
              <a:rPr lang="en-US" dirty="0" smtClean="0"/>
              <a:t>Deut. 5:15).</a:t>
            </a:r>
            <a:endParaRPr lang="en-US" dirty="0"/>
          </a:p>
        </p:txBody>
      </p:sp>
      <p:pic>
        <p:nvPicPr>
          <p:cNvPr id="5" name="Content Placeholder 4" descr="4. JewishSabbath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29200" y="1828800"/>
            <a:ext cx="3657600" cy="350519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Saboth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Torah:</a:t>
            </a:r>
            <a:r>
              <a:rPr lang="en-US" dirty="0" smtClean="0"/>
              <a:t> </a:t>
            </a:r>
            <a:r>
              <a:rPr lang="en-US" dirty="0" err="1" smtClean="0"/>
              <a:t>nid</a:t>
            </a:r>
            <a:r>
              <a:rPr lang="en-US" dirty="0" smtClean="0"/>
              <a:t> </a:t>
            </a:r>
            <a:r>
              <a:rPr lang="en-US" dirty="0" err="1" smtClean="0"/>
              <a:t>oes</a:t>
            </a:r>
            <a:r>
              <a:rPr lang="en-US" dirty="0" smtClean="0"/>
              <a:t> </a:t>
            </a:r>
            <a:r>
              <a:rPr lang="en-US" dirty="0" err="1" smtClean="0"/>
              <a:t>hawl</a:t>
            </a:r>
            <a:r>
              <a:rPr lang="en-US" dirty="0" smtClean="0"/>
              <a:t> </a:t>
            </a:r>
            <a:r>
              <a:rPr lang="en-US" dirty="0" err="1" smtClean="0"/>
              <a:t>cyflawni</a:t>
            </a:r>
            <a:r>
              <a:rPr lang="en-US" dirty="0" smtClean="0"/>
              <a:t> </a:t>
            </a:r>
            <a:r>
              <a:rPr lang="en-US" dirty="0" err="1" smtClean="0"/>
              <a:t>unrhyw</a:t>
            </a:r>
            <a:r>
              <a:rPr lang="en-US" dirty="0" smtClean="0"/>
              <a:t> </a:t>
            </a:r>
            <a:r>
              <a:rPr lang="en-US" dirty="0" err="1" smtClean="0"/>
              <a:t>waith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Saboth</a:t>
            </a:r>
            <a:endParaRPr lang="en-US" dirty="0" smtClean="0"/>
          </a:p>
          <a:p>
            <a:r>
              <a:rPr lang="en-US" dirty="0" err="1" smtClean="0"/>
              <a:t>Mishnah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rhestru</a:t>
            </a:r>
            <a:r>
              <a:rPr lang="en-US" dirty="0" smtClean="0"/>
              <a:t> </a:t>
            </a:r>
            <a:r>
              <a:rPr lang="en-US" dirty="0" smtClean="0"/>
              <a:t>39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gategoriau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waith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waharddiedig</a:t>
            </a:r>
            <a:r>
              <a:rPr lang="en-US" dirty="0" smtClean="0"/>
              <a:t>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Trefn</a:t>
            </a:r>
            <a:r>
              <a:rPr lang="en-US" dirty="0" smtClean="0"/>
              <a:t> </a:t>
            </a:r>
            <a:r>
              <a:rPr lang="en-US" dirty="0" err="1" smtClean="0"/>
              <a:t>gweddio</a:t>
            </a:r>
            <a:r>
              <a:rPr lang="en-US" dirty="0" smtClean="0"/>
              <a:t> </a:t>
            </a:r>
            <a:r>
              <a:rPr lang="en-US" dirty="0" err="1" smtClean="0"/>
              <a:t>manwl</a:t>
            </a:r>
            <a:r>
              <a:rPr lang="en-US" dirty="0" smtClean="0"/>
              <a:t> (</a:t>
            </a:r>
            <a:r>
              <a:rPr lang="en-US" dirty="0" err="1" smtClean="0"/>
              <a:t>mwy</a:t>
            </a:r>
            <a:r>
              <a:rPr lang="en-US" dirty="0" smtClean="0"/>
              <a:t> nag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yr </a:t>
            </a:r>
            <a:r>
              <a:rPr lang="en-US" dirty="0" err="1" smtClean="0"/>
              <a:t>wythnos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Pwysigrwydd</a:t>
            </a:r>
            <a:r>
              <a:rPr lang="en-US" dirty="0" smtClean="0"/>
              <a:t> </a:t>
            </a:r>
            <a:r>
              <a:rPr lang="en-US" dirty="0" err="1" smtClean="0"/>
              <a:t>defodau</a:t>
            </a:r>
            <a:r>
              <a:rPr lang="en-US" dirty="0" smtClean="0"/>
              <a:t> a </a:t>
            </a:r>
            <a:r>
              <a:rPr lang="en-US" dirty="0" err="1" smtClean="0"/>
              <a:t>wneir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cartref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	-</a:t>
            </a:r>
            <a:r>
              <a:rPr lang="en-US" dirty="0" smtClean="0"/>
              <a:t> </a:t>
            </a:r>
            <a:r>
              <a:rPr lang="en-US" dirty="0" err="1" smtClean="0"/>
              <a:t>pryd</a:t>
            </a:r>
            <a:r>
              <a:rPr lang="en-US" dirty="0" err="1" smtClean="0"/>
              <a:t>au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-</a:t>
            </a:r>
            <a:r>
              <a:rPr lang="en-US" dirty="0" smtClean="0"/>
              <a:t> </a:t>
            </a:r>
            <a:r>
              <a:rPr lang="en-US" dirty="0" err="1" smtClean="0"/>
              <a:t>bendith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i="1" dirty="0" err="1" smtClean="0"/>
              <a:t>kiddush</a:t>
            </a:r>
            <a:r>
              <a:rPr lang="en-US" dirty="0" smtClean="0"/>
              <a:t>)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ddechrau’r</a:t>
            </a:r>
            <a:r>
              <a:rPr lang="en-US" dirty="0" smtClean="0"/>
              <a:t> </a:t>
            </a:r>
            <a:r>
              <a:rPr lang="en-US" dirty="0" err="1" smtClean="0"/>
              <a:t>dathlu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-</a:t>
            </a:r>
            <a:r>
              <a:rPr lang="en-US" dirty="0" smtClean="0"/>
              <a:t> </a:t>
            </a:r>
            <a:r>
              <a:rPr lang="en-US" dirty="0" err="1" smtClean="0"/>
              <a:t>bendith</a:t>
            </a:r>
            <a:r>
              <a:rPr lang="en-US" dirty="0" smtClean="0"/>
              <a:t> </a:t>
            </a:r>
            <a:r>
              <a:rPr lang="en-US" dirty="0" err="1" smtClean="0"/>
              <a:t>wrth</a:t>
            </a:r>
            <a:r>
              <a:rPr lang="en-US" dirty="0" smtClean="0"/>
              <a:t> </a:t>
            </a:r>
            <a:r>
              <a:rPr lang="en-US" dirty="0" err="1" smtClean="0"/>
              <a:t>ymadael</a:t>
            </a:r>
            <a:r>
              <a:rPr lang="en-US" dirty="0" smtClean="0"/>
              <a:t> (</a:t>
            </a:r>
            <a:r>
              <a:rPr lang="en-US" i="1" dirty="0" err="1" smtClean="0"/>
              <a:t>havdalah</a:t>
            </a:r>
            <a:r>
              <a:rPr lang="en-US" dirty="0" smtClean="0"/>
              <a:t>)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diwedd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Goleuo</a:t>
            </a:r>
            <a:r>
              <a:rPr lang="en-US" dirty="0" smtClean="0"/>
              <a:t> </a:t>
            </a:r>
            <a:r>
              <a:rPr lang="en-US" dirty="0" err="1" smtClean="0"/>
              <a:t>Canhwyllau’r</a:t>
            </a:r>
            <a:r>
              <a:rPr lang="en-US" dirty="0" smtClean="0"/>
              <a:t> </a:t>
            </a:r>
            <a:r>
              <a:rPr lang="en-US" dirty="0" err="1" smtClean="0"/>
              <a:t>Saboth</a:t>
            </a:r>
            <a:endParaRPr lang="en-US" dirty="0"/>
          </a:p>
        </p:txBody>
      </p:sp>
      <p:pic>
        <p:nvPicPr>
          <p:cNvPr id="8" name="Content Placeholder 7" descr="4. Shabbat-Candles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85800" y="2057400"/>
            <a:ext cx="3657600" cy="3429000"/>
          </a:xfrm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Goleuo</a:t>
            </a:r>
            <a:r>
              <a:rPr lang="en-US" dirty="0" smtClean="0"/>
              <a:t> </a:t>
            </a:r>
            <a:r>
              <a:rPr lang="en-US" dirty="0" err="1" smtClean="0"/>
              <a:t>defodol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Wener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nodi</a:t>
            </a:r>
            <a:r>
              <a:rPr lang="en-US" dirty="0" smtClean="0"/>
              <a:t> </a:t>
            </a:r>
            <a:r>
              <a:rPr lang="en-US" dirty="0" err="1" smtClean="0"/>
              <a:t>dechrau’r</a:t>
            </a:r>
            <a:r>
              <a:rPr lang="en-US" dirty="0" smtClean="0"/>
              <a:t> </a:t>
            </a:r>
            <a:r>
              <a:rPr lang="en-US" dirty="0" err="1" smtClean="0"/>
              <a:t>Saboth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Gwahardd</a:t>
            </a:r>
            <a:r>
              <a:rPr lang="en-US" dirty="0" smtClean="0"/>
              <a:t> </a:t>
            </a:r>
            <a:r>
              <a:rPr lang="en-US" dirty="0" err="1" smtClean="0"/>
              <a:t>goleuo</a:t>
            </a:r>
            <a:r>
              <a:rPr lang="en-US" dirty="0" smtClean="0"/>
              <a:t> </a:t>
            </a:r>
            <a:r>
              <a:rPr lang="en-US" dirty="0" err="1" smtClean="0"/>
              <a:t>t</a:t>
            </a:r>
            <a:r>
              <a:rPr lang="en-US" dirty="0" err="1" smtClean="0"/>
              <a:t>ân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ddiwrnod</a:t>
            </a:r>
            <a:r>
              <a:rPr lang="en-US" dirty="0" smtClean="0"/>
              <a:t> </a:t>
            </a:r>
            <a:r>
              <a:rPr lang="en-US" dirty="0" err="1" smtClean="0"/>
              <a:t>gorffwys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Gwragedd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fel</a:t>
            </a:r>
            <a:r>
              <a:rPr lang="en-US" dirty="0" smtClean="0"/>
              <a:t> </a:t>
            </a:r>
            <a:r>
              <a:rPr lang="en-US" dirty="0" err="1" smtClean="0"/>
              <a:t>arfer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cyflawni’r</a:t>
            </a:r>
            <a:r>
              <a:rPr lang="en-US" dirty="0" smtClean="0"/>
              <a:t> </a:t>
            </a:r>
            <a:r>
              <a:rPr lang="en-US" dirty="0" err="1" smtClean="0"/>
              <a:t>ddefod</a:t>
            </a:r>
            <a:r>
              <a:rPr lang="en-US" dirty="0" smtClean="0"/>
              <a:t> </a:t>
            </a:r>
            <a:r>
              <a:rPr lang="en-US" dirty="0" err="1" smtClean="0"/>
              <a:t>yma</a:t>
            </a:r>
            <a:r>
              <a:rPr lang="en-US" dirty="0" smtClean="0"/>
              <a:t> </a:t>
            </a:r>
            <a:r>
              <a:rPr lang="en-US" dirty="0" smtClean="0"/>
              <a:t>(Maimonides</a:t>
            </a:r>
            <a:r>
              <a:rPr lang="en-US" dirty="0" smtClean="0"/>
              <a:t>: </a:t>
            </a:r>
            <a:r>
              <a:rPr lang="en-US" dirty="0" err="1" smtClean="0"/>
              <a:t>mae</a:t>
            </a:r>
            <a:r>
              <a:rPr lang="en-US" dirty="0" smtClean="0"/>
              <a:t> </a:t>
            </a:r>
            <a:r>
              <a:rPr lang="en-US" dirty="0" err="1" smtClean="0"/>
              <a:t>gwragedd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fwy</a:t>
            </a:r>
            <a:r>
              <a:rPr lang="en-US" dirty="0" smtClean="0"/>
              <a:t> </a:t>
            </a:r>
            <a:r>
              <a:rPr lang="en-US" dirty="0" err="1" smtClean="0"/>
              <a:t>tebygol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fod</a:t>
            </a:r>
            <a:r>
              <a:rPr lang="en-US" dirty="0" smtClean="0"/>
              <a:t> </a:t>
            </a:r>
            <a:r>
              <a:rPr lang="en-US" dirty="0" err="1" smtClean="0"/>
              <a:t>gartref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yr </a:t>
            </a:r>
            <a:r>
              <a:rPr lang="en-US" dirty="0" err="1" smtClean="0"/>
              <a:t>amser</a:t>
            </a:r>
            <a:r>
              <a:rPr lang="en-US" dirty="0" smtClean="0"/>
              <a:t> </a:t>
            </a:r>
            <a:r>
              <a:rPr lang="en-US" dirty="0" err="1" smtClean="0"/>
              <a:t>yma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Paratoi’r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 a </a:t>
            </a:r>
            <a:r>
              <a:rPr lang="en-US" dirty="0" err="1" smtClean="0"/>
              <a:t>glanhau’r</a:t>
            </a:r>
            <a:r>
              <a:rPr lang="en-US" dirty="0" smtClean="0"/>
              <a:t> </a:t>
            </a:r>
            <a:r>
              <a:rPr lang="en-US" dirty="0" err="1" smtClean="0"/>
              <a:t>ty</a:t>
            </a:r>
            <a:r>
              <a:rPr lang="en-US" dirty="0" smtClean="0"/>
              <a:t> (</a:t>
            </a:r>
            <a:r>
              <a:rPr lang="en-US" dirty="0" err="1" smtClean="0"/>
              <a:t>cyn</a:t>
            </a:r>
            <a:r>
              <a:rPr lang="en-US" dirty="0" smtClean="0"/>
              <a:t> </a:t>
            </a:r>
            <a:r>
              <a:rPr lang="en-US" dirty="0" err="1" smtClean="0"/>
              <a:t>machlud</a:t>
            </a:r>
            <a:r>
              <a:rPr lang="en-US" dirty="0" smtClean="0"/>
              <a:t> yr haul)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3. Jewish calendar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990600" y="685800"/>
            <a:ext cx="7226300" cy="54102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Gwyl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Pererin</a:t>
            </a:r>
            <a:r>
              <a:rPr lang="en-US" dirty="0" smtClean="0"/>
              <a:t>: </a:t>
            </a:r>
            <a:r>
              <a:rPr lang="en-US" dirty="0" err="1" smtClean="0"/>
              <a:t>Pasg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Pesach </a:t>
            </a:r>
            <a:r>
              <a:rPr lang="en-US" dirty="0">
                <a:solidFill>
                  <a:srgbClr val="FFFF00"/>
                </a:solidFill>
              </a:rPr>
              <a:t>(</a:t>
            </a:r>
            <a:r>
              <a:rPr lang="en-US" dirty="0" err="1" smtClean="0">
                <a:solidFill>
                  <a:srgbClr val="FFFF00"/>
                </a:solidFill>
              </a:rPr>
              <a:t>Pasg</a:t>
            </a:r>
            <a:r>
              <a:rPr lang="en-US" dirty="0" smtClean="0">
                <a:solidFill>
                  <a:srgbClr val="FFFF00"/>
                </a:solidFill>
              </a:rPr>
              <a:t>) </a:t>
            </a:r>
            <a:r>
              <a:rPr lang="en-US" dirty="0"/>
              <a:t>–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accent1"/>
                </a:solidFill>
              </a:rPr>
              <a:t>gwanwyn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>
                <a:solidFill>
                  <a:schemeClr val="accent1"/>
                </a:solidFill>
              </a:rPr>
              <a:t>/ 8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 err="1" smtClean="0">
                <a:solidFill>
                  <a:schemeClr val="accent1"/>
                </a:solidFill>
              </a:rPr>
              <a:t>diwrnod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 err="1" smtClean="0">
                <a:solidFill>
                  <a:schemeClr val="accent1"/>
                </a:solidFill>
              </a:rPr>
              <a:t>gyda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 err="1" smtClean="0">
                <a:solidFill>
                  <a:schemeClr val="accent1"/>
                </a:solidFill>
              </a:rPr>
              <a:t>seder</a:t>
            </a:r>
            <a:r>
              <a:rPr lang="en-US" dirty="0"/>
              <a:t>:</a:t>
            </a:r>
            <a:r>
              <a:rPr lang="en-US" dirty="0" smtClean="0"/>
              <a:t> </a:t>
            </a:r>
            <a:r>
              <a:rPr lang="en-US" dirty="0" err="1" smtClean="0"/>
              <a:t>coffau’r</a:t>
            </a:r>
            <a:r>
              <a:rPr lang="en-US" dirty="0" smtClean="0"/>
              <a:t> Exodus; </a:t>
            </a:r>
            <a:r>
              <a:rPr lang="en-US" dirty="0" err="1" smtClean="0"/>
              <a:t>dathlu</a:t>
            </a:r>
            <a:r>
              <a:rPr lang="en-US" dirty="0" smtClean="0"/>
              <a:t> </a:t>
            </a:r>
            <a:r>
              <a:rPr lang="en-US" dirty="0" err="1" smtClean="0"/>
              <a:t>Duw’r</a:t>
            </a:r>
            <a:r>
              <a:rPr lang="en-US" dirty="0" smtClean="0"/>
              <a:t> </a:t>
            </a:r>
            <a:r>
              <a:rPr lang="en-US" dirty="0" err="1" smtClean="0"/>
              <a:t>gwaredwr</a:t>
            </a:r>
            <a:r>
              <a:rPr lang="en-US" dirty="0" smtClean="0"/>
              <a:t>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Gwaed</a:t>
            </a:r>
            <a:r>
              <a:rPr lang="en-US" dirty="0" smtClean="0"/>
              <a:t> yr </a:t>
            </a:r>
            <a:r>
              <a:rPr lang="en-US" dirty="0" err="1" smtClean="0"/>
              <a:t>oen</a:t>
            </a:r>
            <a:r>
              <a:rPr lang="en-US" dirty="0" smtClean="0"/>
              <a:t> </a:t>
            </a:r>
            <a:r>
              <a:rPr lang="en-US" dirty="0" err="1" smtClean="0"/>
              <a:t>aberthol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byrth</a:t>
            </a:r>
            <a:r>
              <a:rPr lang="en-US" dirty="0" smtClean="0"/>
              <a:t> </a:t>
            </a:r>
            <a:r>
              <a:rPr lang="en-US" dirty="0" err="1" smtClean="0"/>
              <a:t>drysau’r</a:t>
            </a:r>
            <a:r>
              <a:rPr lang="en-US" dirty="0" smtClean="0"/>
              <a:t> </a:t>
            </a:r>
            <a:r>
              <a:rPr lang="en-US" dirty="0" err="1" smtClean="0"/>
              <a:t>Hebreaid</a:t>
            </a:r>
            <a:r>
              <a:rPr lang="en-US" dirty="0" smtClean="0"/>
              <a:t> </a:t>
            </a:r>
            <a:r>
              <a:rPr lang="en-US" dirty="0" err="1" smtClean="0"/>
              <a:t>wrth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Dduw</a:t>
            </a:r>
            <a:r>
              <a:rPr lang="en-US" dirty="0" smtClean="0"/>
              <a:t> ‘</a:t>
            </a:r>
            <a:r>
              <a:rPr lang="en-US" dirty="0" err="1" smtClean="0"/>
              <a:t>fynd</a:t>
            </a:r>
            <a:r>
              <a:rPr lang="en-US" dirty="0" smtClean="0"/>
              <a:t> </a:t>
            </a:r>
            <a:r>
              <a:rPr lang="en-US" dirty="0" err="1" smtClean="0"/>
              <a:t>heibio</a:t>
            </a:r>
            <a:r>
              <a:rPr lang="en-US" dirty="0" smtClean="0"/>
              <a:t>’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cartrefi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yr </a:t>
            </a:r>
            <a:r>
              <a:rPr lang="en-US" dirty="0" err="1" smtClean="0"/>
              <a:t>Aifft</a:t>
            </a:r>
            <a:r>
              <a:rPr lang="en-US" dirty="0" smtClean="0"/>
              <a:t>.</a:t>
            </a:r>
          </a:p>
          <a:p>
            <a:r>
              <a:rPr lang="en-US" dirty="0" smtClean="0"/>
              <a:t>14 Nisan</a:t>
            </a:r>
            <a:r>
              <a:rPr lang="en-US" dirty="0" smtClean="0"/>
              <a:t> am 7 </a:t>
            </a:r>
            <a:r>
              <a:rPr lang="en-US" dirty="0" err="1" smtClean="0"/>
              <a:t>diwrnod</a:t>
            </a:r>
            <a:r>
              <a:rPr lang="en-US" dirty="0" smtClean="0"/>
              <a:t> (</a:t>
            </a:r>
            <a:r>
              <a:rPr lang="en-US" dirty="0" err="1" smtClean="0"/>
              <a:t>gweler</a:t>
            </a:r>
            <a:r>
              <a:rPr lang="en-US" dirty="0" smtClean="0"/>
              <a:t> </a:t>
            </a:r>
            <a:r>
              <a:rPr lang="en-US" dirty="0" smtClean="0"/>
              <a:t>Exod. 23:14-16) 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Pasg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Gwyl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Gwanwyn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ddathlu</a:t>
            </a:r>
            <a:r>
              <a:rPr lang="en-US" dirty="0" smtClean="0"/>
              <a:t> </a:t>
            </a:r>
            <a:r>
              <a:rPr lang="en-US" dirty="0" err="1" smtClean="0"/>
              <a:t>dechrau</a:t>
            </a:r>
            <a:r>
              <a:rPr lang="en-US" dirty="0" smtClean="0"/>
              <a:t> </a:t>
            </a:r>
            <a:r>
              <a:rPr lang="en-US" dirty="0" err="1" smtClean="0"/>
              <a:t>cynhaeaf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gwanwyn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Gwyl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bara</a:t>
            </a:r>
            <a:r>
              <a:rPr lang="en-US" dirty="0" smtClean="0"/>
              <a:t> </a:t>
            </a:r>
            <a:r>
              <a:rPr lang="en-US" dirty="0" err="1" smtClean="0"/>
              <a:t>croyw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Hebreaid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cymryd</a:t>
            </a:r>
            <a:r>
              <a:rPr lang="en-US" dirty="0" smtClean="0"/>
              <a:t> </a:t>
            </a:r>
            <a:r>
              <a:rPr lang="en-US" i="1" dirty="0" err="1" smtClean="0"/>
              <a:t>matzah</a:t>
            </a:r>
            <a:r>
              <a:rPr lang="en-US" i="1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bara</a:t>
            </a:r>
            <a:r>
              <a:rPr lang="en-US" dirty="0" smtClean="0"/>
              <a:t> </a:t>
            </a:r>
            <a:r>
              <a:rPr lang="en-US" dirty="0" err="1" smtClean="0"/>
              <a:t>heb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lefeinio</a:t>
            </a:r>
            <a:r>
              <a:rPr lang="en-US" dirty="0" smtClean="0"/>
              <a:t>) </a:t>
            </a:r>
            <a:r>
              <a:rPr lang="en-US" dirty="0" err="1" smtClean="0"/>
              <a:t>wrth</a:t>
            </a:r>
            <a:r>
              <a:rPr lang="en-US" dirty="0" smtClean="0"/>
              <a:t> </a:t>
            </a:r>
            <a:r>
              <a:rPr lang="en-US" dirty="0" err="1" smtClean="0"/>
              <a:t>iddynt</a:t>
            </a:r>
            <a:r>
              <a:rPr lang="en-US" dirty="0" smtClean="0"/>
              <a:t> </a:t>
            </a:r>
            <a:r>
              <a:rPr lang="en-US" dirty="0" err="1" smtClean="0"/>
              <a:t>ddianc</a:t>
            </a:r>
            <a:r>
              <a:rPr lang="en-US" dirty="0" smtClean="0"/>
              <a:t> </a:t>
            </a:r>
            <a:r>
              <a:rPr lang="en-US" dirty="0" err="1" smtClean="0"/>
              <a:t>o’r</a:t>
            </a:r>
            <a:r>
              <a:rPr lang="en-US" dirty="0" smtClean="0"/>
              <a:t> </a:t>
            </a:r>
            <a:r>
              <a:rPr lang="en-US" dirty="0" err="1" smtClean="0"/>
              <a:t>Aifft</a:t>
            </a:r>
            <a:r>
              <a:rPr lang="en-US" dirty="0" smtClean="0"/>
              <a:t>.</a:t>
            </a:r>
          </a:p>
          <a:p>
            <a:r>
              <a:rPr lang="en-US" dirty="0" smtClean="0"/>
              <a:t>Ni </a:t>
            </a:r>
            <a:r>
              <a:rPr lang="en-US" dirty="0" err="1" smtClean="0"/>
              <a:t>elli</a:t>
            </a:r>
            <a:r>
              <a:rPr lang="en-US" dirty="0" err="1" smtClean="0"/>
              <a:t>r</a:t>
            </a:r>
            <a:r>
              <a:rPr lang="en-US" dirty="0" smtClean="0"/>
              <a:t> </a:t>
            </a:r>
            <a:r>
              <a:rPr lang="en-US" dirty="0" err="1" smtClean="0"/>
              <a:t>bwyta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chanfod</a:t>
            </a:r>
            <a:r>
              <a:rPr lang="en-US" dirty="0" smtClean="0"/>
              <a:t> </a:t>
            </a:r>
            <a:r>
              <a:rPr lang="en-US" dirty="0" err="1" smtClean="0"/>
              <a:t>lefain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yr </a:t>
            </a:r>
            <a:r>
              <a:rPr lang="en-US" dirty="0" err="1" smtClean="0"/>
              <a:t>wyl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5" name="Content Placeholder 4" descr="5. Matzah.jpe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21250" y="2057400"/>
            <a:ext cx="3492500" cy="3429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Gwledd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Pasg</a:t>
            </a:r>
            <a:endParaRPr lang="en-US" dirty="0"/>
          </a:p>
        </p:txBody>
      </p:sp>
      <p:pic>
        <p:nvPicPr>
          <p:cNvPr id="5" name="Content Placeholder 4" descr="5. Pesach plate.jpe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63600" y="2599531"/>
            <a:ext cx="3225800" cy="25273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 smtClean="0"/>
              <a:t>Gwyl</a:t>
            </a:r>
            <a:r>
              <a:rPr lang="en-US" dirty="0" smtClean="0"/>
              <a:t> </a:t>
            </a:r>
            <a:r>
              <a:rPr lang="en-US" dirty="0" err="1" smtClean="0"/>
              <a:t>seder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noson</a:t>
            </a:r>
            <a:r>
              <a:rPr lang="en-US" dirty="0" smtClean="0"/>
              <a:t> </a:t>
            </a:r>
            <a:r>
              <a:rPr lang="en-US" dirty="0" err="1" smtClean="0"/>
              <a:t>gyntaf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Cyfnod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Deml</a:t>
            </a:r>
            <a:r>
              <a:rPr lang="en-US" dirty="0" smtClean="0"/>
              <a:t>: </a:t>
            </a:r>
            <a:r>
              <a:rPr lang="en-US" dirty="0" err="1" smtClean="0"/>
              <a:t>rhostio</a:t>
            </a:r>
            <a:r>
              <a:rPr lang="en-US" dirty="0" smtClean="0"/>
              <a:t> a </a:t>
            </a:r>
            <a:r>
              <a:rPr lang="en-US" dirty="0" err="1" smtClean="0"/>
              <a:t>bwyta’r</a:t>
            </a:r>
            <a:r>
              <a:rPr lang="en-US" dirty="0" smtClean="0"/>
              <a:t> </a:t>
            </a:r>
            <a:r>
              <a:rPr lang="en-US" dirty="0" err="1" smtClean="0"/>
              <a:t>oen</a:t>
            </a:r>
            <a:r>
              <a:rPr lang="en-US" dirty="0" smtClean="0"/>
              <a:t> </a:t>
            </a:r>
            <a:r>
              <a:rPr lang="en-US" dirty="0" err="1" smtClean="0"/>
              <a:t>aberthol</a:t>
            </a:r>
            <a:r>
              <a:rPr lang="en-US" dirty="0" smtClean="0"/>
              <a:t>.</a:t>
            </a:r>
          </a:p>
          <a:p>
            <a:r>
              <a:rPr lang="en-US" dirty="0" smtClean="0"/>
              <a:t>Symbol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orthrwm</a:t>
            </a:r>
            <a:r>
              <a:rPr lang="en-US" dirty="0" smtClean="0"/>
              <a:t> </a:t>
            </a:r>
            <a:r>
              <a:rPr lang="en-US" dirty="0" err="1" smtClean="0"/>
              <a:t>caethwasiaeth</a:t>
            </a:r>
            <a:r>
              <a:rPr lang="en-US" dirty="0" smtClean="0"/>
              <a:t> </a:t>
            </a:r>
            <a:r>
              <a:rPr lang="en-US" dirty="0" err="1" smtClean="0"/>
              <a:t>neu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err="1" smtClean="0"/>
              <a:t>’r</a:t>
            </a:r>
            <a:r>
              <a:rPr lang="en-US" dirty="0" smtClean="0"/>
              <a:t> </a:t>
            </a:r>
            <a:r>
              <a:rPr lang="en-US" dirty="0" err="1" smtClean="0"/>
              <a:t>llawenydd</a:t>
            </a:r>
            <a:r>
              <a:rPr lang="en-US" dirty="0" smtClean="0"/>
              <a:t> a </a:t>
            </a:r>
            <a:r>
              <a:rPr lang="en-US" dirty="0" err="1" smtClean="0"/>
              <a:t>ddaw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sgil</a:t>
            </a:r>
            <a:r>
              <a:rPr lang="en-US" dirty="0" smtClean="0"/>
              <a:t> </a:t>
            </a:r>
            <a:r>
              <a:rPr lang="en-US" dirty="0" err="1" smtClean="0"/>
              <a:t>rhyddid</a:t>
            </a:r>
            <a:r>
              <a:rPr lang="en-US" dirty="0" smtClean="0"/>
              <a:t>: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perlysiau</a:t>
            </a:r>
            <a:r>
              <a:rPr lang="en-US" dirty="0" smtClean="0"/>
              <a:t> </a:t>
            </a:r>
            <a:r>
              <a:rPr lang="en-US" dirty="0" err="1" smtClean="0"/>
              <a:t>chwerw</a:t>
            </a:r>
            <a:r>
              <a:rPr lang="en-US" dirty="0" smtClean="0"/>
              <a:t> (</a:t>
            </a:r>
            <a:r>
              <a:rPr lang="en-US" dirty="0" err="1" smtClean="0"/>
              <a:t>sut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i’r</a:t>
            </a:r>
            <a:r>
              <a:rPr lang="en-US" dirty="0" smtClean="0"/>
              <a:t> </a:t>
            </a:r>
            <a:r>
              <a:rPr lang="en-US" dirty="0" err="1" smtClean="0"/>
              <a:t>Eifftiaid</a:t>
            </a:r>
            <a:r>
              <a:rPr lang="en-US" dirty="0" smtClean="0"/>
              <a:t> </a:t>
            </a:r>
            <a:r>
              <a:rPr lang="en-US" dirty="0" err="1" smtClean="0"/>
              <a:t>chwerwi</a:t>
            </a:r>
            <a:r>
              <a:rPr lang="en-US" dirty="0" smtClean="0"/>
              <a:t> </a:t>
            </a:r>
            <a:r>
              <a:rPr lang="en-US" dirty="0" err="1" smtClean="0"/>
              <a:t>bywydau’r</a:t>
            </a:r>
            <a:r>
              <a:rPr lang="en-US" dirty="0" smtClean="0"/>
              <a:t> </a:t>
            </a:r>
            <a:r>
              <a:rPr lang="en-US" dirty="0" err="1" smtClean="0"/>
              <a:t>Israeliaid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smtClean="0"/>
              <a:t>Model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gyfer</a:t>
            </a:r>
            <a:r>
              <a:rPr lang="en-US" dirty="0" smtClean="0"/>
              <a:t> </a:t>
            </a:r>
            <a:r>
              <a:rPr lang="en-US" dirty="0" err="1" smtClean="0"/>
              <a:t>gwaredigaeth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dyfodol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Yfed</a:t>
            </a:r>
            <a:r>
              <a:rPr lang="en-US" dirty="0" smtClean="0"/>
              <a:t> </a:t>
            </a:r>
            <a:r>
              <a:rPr lang="en-US" dirty="0" err="1" smtClean="0"/>
              <a:t>pedwar</a:t>
            </a:r>
            <a:r>
              <a:rPr lang="en-US" dirty="0" smtClean="0"/>
              <a:t> </a:t>
            </a:r>
            <a:r>
              <a:rPr lang="en-US" dirty="0" err="1" smtClean="0"/>
              <a:t>cwpan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win; </a:t>
            </a:r>
            <a:r>
              <a:rPr lang="en-US" dirty="0" err="1" smtClean="0"/>
              <a:t>neilltuo</a:t>
            </a:r>
            <a:r>
              <a:rPr lang="en-US" dirty="0" smtClean="0"/>
              <a:t> un </a:t>
            </a:r>
            <a:r>
              <a:rPr lang="en-US" dirty="0" err="1" smtClean="0"/>
              <a:t>cwpan</a:t>
            </a:r>
            <a:r>
              <a:rPr lang="en-US" dirty="0" smtClean="0"/>
              <a:t> </a:t>
            </a:r>
            <a:r>
              <a:rPr lang="en-US" dirty="0" err="1" smtClean="0"/>
              <a:t>ychwanegol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gyfer</a:t>
            </a:r>
            <a:r>
              <a:rPr lang="en-US" dirty="0" smtClean="0"/>
              <a:t> </a:t>
            </a:r>
            <a:r>
              <a:rPr lang="en-US" dirty="0" err="1" smtClean="0"/>
              <a:t>Eleias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Haggadah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Pasg</a:t>
            </a:r>
            <a:endParaRPr lang="en-US" dirty="0"/>
          </a:p>
        </p:txBody>
      </p:sp>
      <p:pic>
        <p:nvPicPr>
          <p:cNvPr id="5" name="Content Placeholder 4" descr="5. Passover Haggadah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03523" y="1600200"/>
            <a:ext cx="3145954" cy="4525963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Adroddiad</a:t>
            </a:r>
            <a:r>
              <a:rPr lang="en-US" dirty="0" smtClean="0"/>
              <a:t> </a:t>
            </a:r>
            <a:r>
              <a:rPr lang="en-US" dirty="0" err="1" smtClean="0"/>
              <a:t>litwrgaid</a:t>
            </a:r>
            <a:r>
              <a:rPr lang="en-US" dirty="0" err="1" smtClean="0"/>
              <a:t>d</a:t>
            </a:r>
            <a:r>
              <a:rPr lang="en-US" dirty="0" smtClean="0"/>
              <a:t> </a:t>
            </a:r>
            <a:r>
              <a:rPr lang="en-US" dirty="0" smtClean="0"/>
              <a:t>– </a:t>
            </a:r>
            <a:r>
              <a:rPr lang="en-US" i="1" dirty="0" err="1" smtClean="0"/>
              <a:t>haggadah</a:t>
            </a:r>
            <a:r>
              <a:rPr lang="en-US" i="1" dirty="0" smtClean="0"/>
              <a:t>.</a:t>
            </a:r>
            <a:endParaRPr lang="en-US" i="1" dirty="0" smtClean="0"/>
          </a:p>
          <a:p>
            <a:r>
              <a:rPr lang="en-US" dirty="0" err="1" smtClean="0"/>
              <a:t>Testun</a:t>
            </a:r>
            <a:r>
              <a:rPr lang="en-US" dirty="0" smtClean="0"/>
              <a:t> a </a:t>
            </a:r>
            <a:r>
              <a:rPr lang="en-US" dirty="0" err="1" smtClean="0"/>
              <a:t>gasglwyd</a:t>
            </a:r>
            <a:r>
              <a:rPr lang="en-US" dirty="0" smtClean="0"/>
              <a:t> </a:t>
            </a:r>
            <a:r>
              <a:rPr lang="en-US" dirty="0" err="1" smtClean="0"/>
              <a:t>ynghyd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yr </a:t>
            </a:r>
            <a:r>
              <a:rPr lang="en-US" dirty="0" err="1" smtClean="0"/>
              <a:t>Oesoedd</a:t>
            </a:r>
            <a:r>
              <a:rPr lang="en-US" dirty="0" smtClean="0"/>
              <a:t> </a:t>
            </a:r>
            <a:r>
              <a:rPr lang="en-US" dirty="0" err="1" smtClean="0"/>
              <a:t>Canol</a:t>
            </a:r>
            <a:r>
              <a:rPr lang="en-US" dirty="0" smtClean="0"/>
              <a:t>; </a:t>
            </a:r>
            <a:r>
              <a:rPr lang="en-US" dirty="0" err="1" smtClean="0"/>
              <a:t>esboniadau</a:t>
            </a:r>
            <a:r>
              <a:rPr lang="en-US" dirty="0" smtClean="0"/>
              <a:t> </a:t>
            </a:r>
            <a:r>
              <a:rPr lang="en-US" dirty="0" err="1" smtClean="0"/>
              <a:t>rabbinaidd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destunau</a:t>
            </a:r>
            <a:r>
              <a:rPr lang="en-US" dirty="0" smtClean="0"/>
              <a:t> </a:t>
            </a:r>
            <a:r>
              <a:rPr lang="en-US" dirty="0" err="1" smtClean="0"/>
              <a:t>beiblaidd</a:t>
            </a:r>
            <a:r>
              <a:rPr lang="en-US" dirty="0" smtClean="0"/>
              <a:t>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trafod</a:t>
            </a:r>
            <a:r>
              <a:rPr lang="en-US" dirty="0" smtClean="0"/>
              <a:t> yr Exodus </a:t>
            </a:r>
            <a:r>
              <a:rPr lang="en-US" dirty="0" err="1" smtClean="0"/>
              <a:t>o’r</a:t>
            </a:r>
            <a:r>
              <a:rPr lang="en-US" dirty="0" smtClean="0"/>
              <a:t> </a:t>
            </a:r>
            <a:r>
              <a:rPr lang="en-US" dirty="0" err="1" smtClean="0"/>
              <a:t>Aifft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Plentyn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gofyn</a:t>
            </a:r>
            <a:r>
              <a:rPr lang="en-US" dirty="0" smtClean="0"/>
              <a:t> </a:t>
            </a:r>
            <a:r>
              <a:rPr lang="en-US" dirty="0" err="1" smtClean="0"/>
              <a:t>pedwar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gwestiynau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ôl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pryd</a:t>
            </a:r>
            <a:r>
              <a:rPr lang="en-US" dirty="0" smtClean="0"/>
              <a:t> </a:t>
            </a:r>
            <a:r>
              <a:rPr lang="en-US" dirty="0" err="1" smtClean="0"/>
              <a:t>bwyd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Gwyl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Pererin</a:t>
            </a:r>
            <a:r>
              <a:rPr lang="en-US" dirty="0" smtClean="0"/>
              <a:t>: </a:t>
            </a:r>
            <a:r>
              <a:rPr lang="en-US" dirty="0" smtClean="0"/>
              <a:t>Shavuot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	Shavuot (Pentecost) </a:t>
            </a:r>
            <a:r>
              <a:rPr lang="en-US" dirty="0" smtClean="0">
                <a:solidFill>
                  <a:srgbClr val="009999"/>
                </a:solidFill>
              </a:rPr>
              <a:t>–</a:t>
            </a:r>
            <a:r>
              <a:rPr lang="en-US" dirty="0" smtClean="0">
                <a:solidFill>
                  <a:srgbClr val="009999"/>
                </a:solidFill>
              </a:rPr>
              <a:t> </a:t>
            </a:r>
            <a:r>
              <a:rPr lang="en-US" dirty="0" err="1" smtClean="0">
                <a:solidFill>
                  <a:srgbClr val="009999"/>
                </a:solidFill>
              </a:rPr>
              <a:t>dechrau’r</a:t>
            </a:r>
            <a:r>
              <a:rPr lang="en-US" dirty="0" smtClean="0">
                <a:solidFill>
                  <a:srgbClr val="009999"/>
                </a:solidFill>
              </a:rPr>
              <a:t> </a:t>
            </a:r>
            <a:r>
              <a:rPr lang="en-US" dirty="0" err="1" smtClean="0">
                <a:solidFill>
                  <a:srgbClr val="009999"/>
                </a:solidFill>
              </a:rPr>
              <a:t>haf</a:t>
            </a:r>
            <a:r>
              <a:rPr lang="en-US" dirty="0" smtClean="0"/>
              <a:t>: </a:t>
            </a:r>
            <a:r>
              <a:rPr lang="en-US" dirty="0" err="1" smtClean="0"/>
              <a:t>coffau</a:t>
            </a:r>
            <a:r>
              <a:rPr lang="en-US" dirty="0" smtClean="0"/>
              <a:t> </a:t>
            </a:r>
            <a:r>
              <a:rPr lang="en-US" dirty="0" err="1" smtClean="0"/>
              <a:t>derbyn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Deg </a:t>
            </a:r>
            <a:r>
              <a:rPr lang="en-US" dirty="0" err="1" smtClean="0"/>
              <a:t>Gorchymyn</a:t>
            </a:r>
            <a:r>
              <a:rPr lang="en-US" dirty="0" smtClean="0"/>
              <a:t>;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dimensiwn</a:t>
            </a:r>
            <a:r>
              <a:rPr lang="en-US" dirty="0" smtClean="0"/>
              <a:t> </a:t>
            </a:r>
            <a:r>
              <a:rPr lang="en-US" dirty="0" err="1" smtClean="0"/>
              <a:t>ysbrydol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waredigaeth</a:t>
            </a:r>
            <a:r>
              <a:rPr lang="en-US" dirty="0" smtClean="0"/>
              <a:t>.</a:t>
            </a:r>
            <a:r>
              <a:rPr lang="en-US" dirty="0" smtClean="0"/>
              <a:t>	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Coffau’r</a:t>
            </a:r>
            <a:r>
              <a:rPr lang="en-US" dirty="0" smtClean="0"/>
              <a:t> </a:t>
            </a:r>
            <a:r>
              <a:rPr lang="en-US" dirty="0" err="1" smtClean="0"/>
              <a:t>cnydau</a:t>
            </a:r>
            <a:r>
              <a:rPr lang="en-US" dirty="0" smtClean="0"/>
              <a:t> </a:t>
            </a:r>
            <a:r>
              <a:rPr lang="en-US" dirty="0" err="1" smtClean="0"/>
              <a:t>barlys</a:t>
            </a:r>
            <a:r>
              <a:rPr lang="en-US" dirty="0" smtClean="0"/>
              <a:t> a </a:t>
            </a:r>
            <a:r>
              <a:rPr lang="en-US" dirty="0" err="1" smtClean="0"/>
              <a:t>gwenith</a:t>
            </a:r>
            <a:r>
              <a:rPr lang="en-US" dirty="0" smtClean="0"/>
              <a:t> </a:t>
            </a:r>
            <a:r>
              <a:rPr lang="en-US" dirty="0" err="1" smtClean="0"/>
              <a:t>newydd</a:t>
            </a:r>
            <a:r>
              <a:rPr lang="en-US" dirty="0" smtClean="0"/>
              <a:t>; </a:t>
            </a:r>
            <a:r>
              <a:rPr lang="en-US" dirty="0" err="1" smtClean="0"/>
              <a:t>dechrau’r</a:t>
            </a:r>
            <a:r>
              <a:rPr lang="en-US" dirty="0" smtClean="0"/>
              <a:t> </a:t>
            </a:r>
            <a:r>
              <a:rPr lang="en-US" dirty="0" err="1" smtClean="0"/>
              <a:t>tymor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gyfer</a:t>
            </a:r>
            <a:r>
              <a:rPr lang="en-US" dirty="0" smtClean="0"/>
              <a:t> </a:t>
            </a:r>
            <a:r>
              <a:rPr lang="en-US" dirty="0" err="1" smtClean="0"/>
              <a:t>casglu</a:t>
            </a:r>
            <a:r>
              <a:rPr lang="en-US" dirty="0" smtClean="0"/>
              <a:t> </a:t>
            </a:r>
            <a:r>
              <a:rPr lang="en-US" dirty="0" err="1" smtClean="0"/>
              <a:t>blaenffrwyth</a:t>
            </a:r>
            <a:r>
              <a:rPr lang="en-US" dirty="0" smtClean="0"/>
              <a:t> yr </a:t>
            </a:r>
            <a:r>
              <a:rPr lang="en-US" dirty="0" err="1" smtClean="0"/>
              <a:t>haf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Galwad</a:t>
            </a:r>
            <a:r>
              <a:rPr lang="en-US" dirty="0" smtClean="0"/>
              <a:t> am </a:t>
            </a:r>
            <a:r>
              <a:rPr lang="en-US" dirty="0" err="1" smtClean="0"/>
              <a:t>offrwm</a:t>
            </a:r>
            <a:r>
              <a:rPr lang="en-US" dirty="0" smtClean="0"/>
              <a:t> yr </a:t>
            </a:r>
            <a:r>
              <a:rPr lang="en-US" i="1" dirty="0" err="1" smtClean="0"/>
              <a:t>omer</a:t>
            </a:r>
            <a:r>
              <a:rPr lang="en-US" i="1" dirty="0" smtClean="0"/>
              <a:t> </a:t>
            </a:r>
            <a:r>
              <a:rPr lang="en-US" dirty="0" smtClean="0"/>
              <a:t>(darn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rawn</a:t>
            </a:r>
            <a:r>
              <a:rPr lang="en-US" dirty="0" smtClean="0"/>
              <a:t>)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Dduw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diwrnod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ôl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Saboth</a:t>
            </a:r>
            <a:endParaRPr lang="en-US" dirty="0" smtClean="0"/>
          </a:p>
          <a:p>
            <a:r>
              <a:rPr lang="en-US" dirty="0" err="1" smtClean="0">
                <a:solidFill>
                  <a:srgbClr val="FFFFFF"/>
                </a:solidFill>
              </a:rPr>
              <a:t>Mae’r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offrwm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yn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cychwyn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y</a:t>
            </a:r>
            <a:r>
              <a:rPr lang="en-US" dirty="0" smtClean="0">
                <a:solidFill>
                  <a:srgbClr val="FFFFFF"/>
                </a:solidFill>
              </a:rPr>
              <a:t> broses </a:t>
            </a:r>
            <a:r>
              <a:rPr lang="en-US" dirty="0" err="1" smtClean="0">
                <a:solidFill>
                  <a:srgbClr val="FFFFFF"/>
                </a:solidFill>
              </a:rPr>
              <a:t>o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gyfrif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saith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wythnos</a:t>
            </a:r>
            <a:r>
              <a:rPr lang="en-US" dirty="0" smtClean="0">
                <a:solidFill>
                  <a:srgbClr val="FFFFFF"/>
                </a:solidFill>
              </a:rPr>
              <a:t> (</a:t>
            </a:r>
            <a:r>
              <a:rPr lang="en-US" dirty="0" err="1" smtClean="0">
                <a:solidFill>
                  <a:srgbClr val="FFFFFF"/>
                </a:solidFill>
              </a:rPr>
              <a:t>sydd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yn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dechrau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ar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ddydd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Sul</a:t>
            </a:r>
            <a:r>
              <a:rPr lang="en-US" dirty="0" smtClean="0">
                <a:solidFill>
                  <a:srgbClr val="FFFFFF"/>
                </a:solidFill>
              </a:rPr>
              <a:t>)</a:t>
            </a:r>
            <a:r>
              <a:rPr lang="en-US" dirty="0" smtClean="0">
                <a:solidFill>
                  <a:srgbClr val="FFFFFF"/>
                </a:solidFill>
              </a:rPr>
              <a:t>,</a:t>
            </a:r>
            <a:r>
              <a:rPr lang="en-US" dirty="0" smtClean="0">
                <a:solidFill>
                  <a:srgbClr val="FFFFFF"/>
                </a:solidFill>
              </a:rPr>
              <a:t> ac </a:t>
            </a:r>
            <a:r>
              <a:rPr lang="en-US" dirty="0" err="1" smtClean="0">
                <a:solidFill>
                  <a:srgbClr val="FFFFFF"/>
                </a:solidFill>
              </a:rPr>
              <a:t>yn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diweddu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gyda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gwyl</a:t>
            </a:r>
            <a:r>
              <a:rPr lang="en-US" dirty="0" smtClean="0">
                <a:solidFill>
                  <a:srgbClr val="FFFFFF"/>
                </a:solidFill>
              </a:rPr>
              <a:t> (</a:t>
            </a:r>
            <a:r>
              <a:rPr lang="en-US" dirty="0" err="1" smtClean="0">
                <a:solidFill>
                  <a:srgbClr val="FFFFFF"/>
                </a:solidFill>
              </a:rPr>
              <a:t>hefyd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ar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ddydd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Sul</a:t>
            </a:r>
            <a:r>
              <a:rPr lang="en-US" dirty="0" smtClean="0">
                <a:solidFill>
                  <a:srgbClr val="FFFFFF"/>
                </a:solidFill>
              </a:rPr>
              <a:t>)</a:t>
            </a:r>
            <a:r>
              <a:rPr lang="en-US" dirty="0" smtClean="0">
                <a:solidFill>
                  <a:srgbClr val="FFFFFF"/>
                </a:solidFill>
              </a:rPr>
              <a:t>.	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Gwy</a:t>
            </a:r>
            <a:r>
              <a:rPr lang="en-US" dirty="0" err="1" smtClean="0"/>
              <a:t>l</a:t>
            </a:r>
            <a:r>
              <a:rPr lang="en-US" dirty="0" smtClean="0"/>
              <a:t> </a:t>
            </a:r>
            <a:r>
              <a:rPr lang="en-US" dirty="0" err="1" smtClean="0"/>
              <a:t>Pererin</a:t>
            </a:r>
            <a:r>
              <a:rPr lang="en-US" dirty="0" smtClean="0"/>
              <a:t>: </a:t>
            </a:r>
            <a:r>
              <a:rPr lang="en-US" dirty="0" err="1" smtClean="0"/>
              <a:t>Sukkot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	</a:t>
            </a:r>
            <a:r>
              <a:rPr lang="en-US" dirty="0" err="1" smtClean="0">
                <a:solidFill>
                  <a:srgbClr val="FFFF00"/>
                </a:solidFill>
              </a:rPr>
              <a:t>Sukkot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FF00"/>
                </a:solidFill>
              </a:rPr>
              <a:t>(</a:t>
            </a:r>
            <a:r>
              <a:rPr lang="en-US" dirty="0" err="1" smtClean="0">
                <a:solidFill>
                  <a:srgbClr val="FFFF00"/>
                </a:solidFill>
              </a:rPr>
              <a:t>Tabernaclau</a:t>
            </a:r>
            <a:r>
              <a:rPr lang="en-US" dirty="0" smtClean="0">
                <a:solidFill>
                  <a:srgbClr val="FFFF00"/>
                </a:solidFill>
              </a:rPr>
              <a:t>) </a:t>
            </a:r>
            <a:r>
              <a:rPr lang="en-US" dirty="0"/>
              <a:t>–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9999"/>
                </a:solidFill>
              </a:rPr>
              <a:t>hydref</a:t>
            </a:r>
            <a:r>
              <a:rPr lang="en-US" dirty="0" smtClean="0"/>
              <a:t>: </a:t>
            </a:r>
            <a:r>
              <a:rPr lang="en-US" dirty="0" err="1" smtClean="0"/>
              <a:t>Duw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gwarchod</a:t>
            </a:r>
            <a:r>
              <a:rPr lang="en-US" dirty="0" smtClean="0"/>
              <a:t> yr </a:t>
            </a:r>
            <a:r>
              <a:rPr lang="en-US" dirty="0" err="1" smtClean="0"/>
              <a:t>Israeliaid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yr </a:t>
            </a:r>
            <a:r>
              <a:rPr lang="en-US" dirty="0" err="1" smtClean="0"/>
              <a:t>anialwch</a:t>
            </a:r>
            <a:r>
              <a:rPr lang="en-US" dirty="0" smtClean="0"/>
              <a:t>; </a:t>
            </a:r>
            <a:r>
              <a:rPr lang="en-US" dirty="0" err="1" smtClean="0"/>
              <a:t>dathlu</a:t>
            </a:r>
            <a:r>
              <a:rPr lang="en-US" dirty="0" smtClean="0"/>
              <a:t> </a:t>
            </a:r>
            <a:r>
              <a:rPr lang="en-US" dirty="0" err="1" smtClean="0"/>
              <a:t>r</a:t>
            </a:r>
            <a:r>
              <a:rPr lang="en-US" dirty="0" err="1" smtClean="0"/>
              <a:t>ôl</a:t>
            </a:r>
            <a:r>
              <a:rPr lang="en-US" dirty="0" smtClean="0"/>
              <a:t> </a:t>
            </a:r>
            <a:r>
              <a:rPr lang="en-US" dirty="0" err="1" smtClean="0"/>
              <a:t>Duw</a:t>
            </a:r>
            <a:r>
              <a:rPr lang="en-US" dirty="0" smtClean="0"/>
              <a:t> </a:t>
            </a:r>
            <a:r>
              <a:rPr lang="en-US" dirty="0" err="1" smtClean="0"/>
              <a:t>fel</a:t>
            </a:r>
            <a:r>
              <a:rPr lang="en-US" dirty="0" smtClean="0"/>
              <a:t> un </a:t>
            </a:r>
            <a:r>
              <a:rPr lang="en-US" dirty="0" err="1" smtClean="0"/>
              <a:t>sydd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amddiffyn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 </a:t>
            </a:r>
            <a:r>
              <a:rPr lang="en-US" dirty="0" err="1" smtClean="0"/>
              <a:t>bobl</a:t>
            </a:r>
            <a:r>
              <a:rPr lang="en-US" dirty="0" smtClean="0"/>
              <a:t>.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Dathlu</a:t>
            </a:r>
            <a:r>
              <a:rPr lang="en-US" dirty="0" smtClean="0"/>
              <a:t> </a:t>
            </a:r>
            <a:r>
              <a:rPr lang="en-US" dirty="0" err="1" smtClean="0"/>
              <a:t>casgliad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cnydau</a:t>
            </a:r>
            <a:r>
              <a:rPr lang="en-US" dirty="0" smtClean="0"/>
              <a:t> a </a:t>
            </a:r>
            <a:r>
              <a:rPr lang="en-US" dirty="0" err="1" smtClean="0"/>
              <a:t>chofau’r</a:t>
            </a:r>
            <a:r>
              <a:rPr lang="en-US" dirty="0" smtClean="0"/>
              <a:t> </a:t>
            </a:r>
            <a:r>
              <a:rPr lang="en-US" dirty="0" err="1" smtClean="0"/>
              <a:t>pebyll</a:t>
            </a:r>
            <a:r>
              <a:rPr lang="en-US" dirty="0" smtClean="0"/>
              <a:t> a </a:t>
            </a:r>
            <a:r>
              <a:rPr lang="en-US" dirty="0" err="1" smtClean="0"/>
              <a:t>ddefnyddiwyd</a:t>
            </a:r>
            <a:r>
              <a:rPr lang="en-US" dirty="0" smtClean="0"/>
              <a:t> </a:t>
            </a:r>
            <a:r>
              <a:rPr lang="en-US" dirty="0" err="1" smtClean="0"/>
              <a:t>dros</a:t>
            </a:r>
            <a:r>
              <a:rPr lang="en-US" dirty="0" smtClean="0"/>
              <a:t> </a:t>
            </a:r>
            <a:r>
              <a:rPr lang="en-US" dirty="0" err="1" smtClean="0"/>
              <a:t>dro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yr </a:t>
            </a:r>
            <a:r>
              <a:rPr lang="en-US" dirty="0" err="1" smtClean="0"/>
              <a:t>anialwch</a:t>
            </a:r>
            <a:r>
              <a:rPr lang="en-US" dirty="0" smtClean="0"/>
              <a:t> (</a:t>
            </a:r>
            <a:r>
              <a:rPr lang="en-US" dirty="0" smtClean="0"/>
              <a:t>40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flynyddoedd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Fe’i</a:t>
            </a:r>
            <a:r>
              <a:rPr lang="en-US" dirty="0" smtClean="0"/>
              <a:t> </a:t>
            </a:r>
            <a:r>
              <a:rPr lang="en-US" dirty="0" err="1" smtClean="0"/>
              <a:t>dathlwyd</a:t>
            </a:r>
            <a:r>
              <a:rPr lang="en-US" dirty="0" smtClean="0"/>
              <a:t> </a:t>
            </a:r>
            <a:r>
              <a:rPr lang="en-US" dirty="0" err="1" smtClean="0"/>
              <a:t>gan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rabbiniaid</a:t>
            </a:r>
            <a:r>
              <a:rPr lang="en-US" dirty="0" smtClean="0"/>
              <a:t> </a:t>
            </a:r>
            <a:r>
              <a:rPr lang="en-US" dirty="0" err="1" smtClean="0"/>
              <a:t>fel</a:t>
            </a:r>
            <a:r>
              <a:rPr lang="en-US" dirty="0" smtClean="0"/>
              <a:t> </a:t>
            </a:r>
            <a:r>
              <a:rPr lang="en-US" dirty="0" err="1" smtClean="0"/>
              <a:t>gwyl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dyfroedd</a:t>
            </a:r>
            <a:r>
              <a:rPr lang="en-US" dirty="0" smtClean="0"/>
              <a:t>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Addolwyr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preswylio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i="1" dirty="0" err="1" smtClean="0"/>
              <a:t>sukkah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ystod</a:t>
            </a:r>
            <a:r>
              <a:rPr lang="en-US" dirty="0" smtClean="0"/>
              <a:t> yr </a:t>
            </a:r>
            <a:r>
              <a:rPr lang="en-US" dirty="0" err="1" smtClean="0"/>
              <a:t>wyl</a:t>
            </a:r>
            <a:r>
              <a:rPr lang="en-US" dirty="0" smtClean="0"/>
              <a:t>.</a:t>
            </a:r>
          </a:p>
          <a:p>
            <a:r>
              <a:rPr lang="en-US" sz="1730" dirty="0" err="1" smtClean="0"/>
              <a:t>Gorymdaith</a:t>
            </a:r>
            <a:r>
              <a:rPr lang="en-US" sz="1730" dirty="0" smtClean="0"/>
              <a:t> </a:t>
            </a:r>
            <a:r>
              <a:rPr lang="en-US" sz="1730" dirty="0" err="1" smtClean="0"/>
              <a:t>gyd</a:t>
            </a:r>
            <a:r>
              <a:rPr lang="en-US" sz="1730" dirty="0" err="1" smtClean="0"/>
              <a:t>a</a:t>
            </a:r>
            <a:r>
              <a:rPr lang="en-US" sz="1730" dirty="0" smtClean="0"/>
              <a:t> 4 </a:t>
            </a:r>
            <a:r>
              <a:rPr lang="en-US" sz="1730" dirty="0" err="1" smtClean="0"/>
              <a:t>planhigyn</a:t>
            </a:r>
            <a:r>
              <a:rPr lang="en-US" sz="1730" dirty="0" smtClean="0"/>
              <a:t>:</a:t>
            </a:r>
          </a:p>
          <a:p>
            <a:pPr lvl="1"/>
            <a:r>
              <a:rPr lang="en-US" dirty="0" err="1" smtClean="0"/>
              <a:t>Deilen</a:t>
            </a:r>
            <a:r>
              <a:rPr lang="en-US" dirty="0" smtClean="0"/>
              <a:t> </a:t>
            </a:r>
            <a:r>
              <a:rPr lang="en-US" dirty="0" err="1" smtClean="0"/>
              <a:t>palmwydd</a:t>
            </a:r>
            <a:r>
              <a:rPr lang="en-US" dirty="0" smtClean="0"/>
              <a:t> (</a:t>
            </a:r>
            <a:r>
              <a:rPr lang="en-US" i="1" dirty="0" err="1" smtClean="0"/>
              <a:t>lulav</a:t>
            </a:r>
            <a:r>
              <a:rPr lang="en-US" dirty="0" smtClean="0"/>
              <a:t>)</a:t>
            </a:r>
            <a:endParaRPr lang="en-US" dirty="0" smtClean="0"/>
          </a:p>
          <a:p>
            <a:pPr lvl="1"/>
            <a:r>
              <a:rPr lang="en-US" dirty="0" err="1" smtClean="0"/>
              <a:t>Lemwn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i="1" dirty="0" err="1" smtClean="0"/>
              <a:t>ethrog</a:t>
            </a:r>
            <a:r>
              <a:rPr lang="en-US" i="1" dirty="0" smtClean="0"/>
              <a:t>)</a:t>
            </a:r>
            <a:endParaRPr lang="en-US" i="1" dirty="0" smtClean="0"/>
          </a:p>
          <a:p>
            <a:pPr lvl="1"/>
            <a:r>
              <a:rPr lang="en-US" dirty="0" err="1" smtClean="0"/>
              <a:t>Canghennau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ddail</a:t>
            </a:r>
            <a:r>
              <a:rPr lang="en-US" dirty="0" smtClean="0"/>
              <a:t> </a:t>
            </a:r>
            <a:r>
              <a:rPr lang="en-US" dirty="0" err="1" smtClean="0"/>
              <a:t>myrtwydd</a:t>
            </a:r>
            <a:r>
              <a:rPr lang="en-US" dirty="0" smtClean="0"/>
              <a:t> (</a:t>
            </a:r>
            <a:r>
              <a:rPr lang="en-US" i="1" dirty="0" err="1" smtClean="0"/>
              <a:t>hadas</a:t>
            </a:r>
            <a:r>
              <a:rPr lang="en-US" i="1" dirty="0" smtClean="0"/>
              <a:t>)</a:t>
            </a:r>
            <a:endParaRPr lang="en-US" i="1" dirty="0" smtClean="0"/>
          </a:p>
          <a:p>
            <a:pPr lvl="1"/>
            <a:r>
              <a:rPr lang="en-US" dirty="0" err="1" smtClean="0"/>
              <a:t>Canghennau</a:t>
            </a:r>
            <a:r>
              <a:rPr lang="en-US" dirty="0" smtClean="0"/>
              <a:t> </a:t>
            </a:r>
            <a:r>
              <a:rPr lang="en-US" dirty="0" err="1" smtClean="0"/>
              <a:t>coeden</a:t>
            </a:r>
            <a:r>
              <a:rPr lang="en-US" dirty="0" smtClean="0"/>
              <a:t> (</a:t>
            </a:r>
            <a:r>
              <a:rPr lang="en-US" i="1" dirty="0" err="1" smtClean="0"/>
              <a:t>aravah</a:t>
            </a:r>
            <a:r>
              <a:rPr lang="en-US" dirty="0" smtClean="0"/>
              <a:t>)</a:t>
            </a:r>
          </a:p>
          <a:p>
            <a:pPr lvl="1">
              <a:buNone/>
            </a:pPr>
            <a:endParaRPr lang="en-US" dirty="0" smtClean="0"/>
          </a:p>
        </p:txBody>
      </p:sp>
      <p:pic>
        <p:nvPicPr>
          <p:cNvPr id="5" name="Picture 4" descr="6. Sukkot element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4724400"/>
            <a:ext cx="3302000" cy="18542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Sukkot</a:t>
            </a:r>
            <a:endParaRPr lang="en-US" dirty="0"/>
          </a:p>
        </p:txBody>
      </p:sp>
      <p:pic>
        <p:nvPicPr>
          <p:cNvPr id="5" name="Content Placeholder 4" descr="6. Sukkot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592753"/>
            <a:ext cx="4038600" cy="3028950"/>
          </a:xfrm>
        </p:spPr>
      </p:pic>
      <p:pic>
        <p:nvPicPr>
          <p:cNvPr id="8" name="Content Placeholder 7" descr="6. Sukkot booths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981200"/>
            <a:ext cx="4038600" cy="268959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Gwyliau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: </a:t>
            </a:r>
            <a:r>
              <a:rPr lang="en-US" dirty="0" err="1" smtClean="0"/>
              <a:t>Gwyliau</a:t>
            </a:r>
            <a:r>
              <a:rPr lang="en-US" dirty="0" smtClean="0"/>
              <a:t> </a:t>
            </a:r>
            <a:r>
              <a:rPr lang="en-US" dirty="0" err="1" smtClean="0"/>
              <a:t>Myfyrio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	Y </a:t>
            </a:r>
            <a:r>
              <a:rPr lang="en-US" dirty="0" err="1" smtClean="0">
                <a:solidFill>
                  <a:srgbClr val="FFFF00"/>
                </a:solidFill>
              </a:rPr>
              <a:t>F</a:t>
            </a:r>
            <a:r>
              <a:rPr lang="en-US" dirty="0" err="1" smtClean="0">
                <a:solidFill>
                  <a:srgbClr val="FFFF00"/>
                </a:solidFill>
                <a:ea typeface="+mn-ea"/>
                <a:cs typeface="+mn-cs"/>
              </a:rPr>
              <a:t>lwyddyn</a:t>
            </a: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+mn-ea"/>
                <a:cs typeface="+mn-cs"/>
              </a:rPr>
              <a:t>Newydd</a:t>
            </a: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 (</a:t>
            </a: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Rosh Hashanah) </a:t>
            </a:r>
            <a:r>
              <a:rPr lang="en-US" dirty="0" smtClean="0">
                <a:ea typeface="+mn-ea"/>
                <a:cs typeface="+mn-cs"/>
              </a:rPr>
              <a:t>–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rgbClr val="009999"/>
                </a:solidFill>
                <a:ea typeface="+mn-ea"/>
                <a:cs typeface="+mn-cs"/>
              </a:rPr>
              <a:t>hydref</a:t>
            </a:r>
            <a:r>
              <a:rPr lang="en-US" dirty="0" smtClean="0">
                <a:ea typeface="+mn-ea"/>
                <a:cs typeface="+mn-cs"/>
              </a:rPr>
              <a:t>: </a:t>
            </a:r>
            <a:r>
              <a:rPr lang="en-US" dirty="0" err="1" smtClean="0">
                <a:ea typeface="+mn-ea"/>
                <a:cs typeface="+mn-cs"/>
              </a:rPr>
              <a:t>coffau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creadigaeth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y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byd</a:t>
            </a:r>
            <a:r>
              <a:rPr lang="en-US" dirty="0" smtClean="0">
                <a:ea typeface="+mn-ea"/>
                <a:cs typeface="+mn-cs"/>
              </a:rPr>
              <a:t> (</a:t>
            </a:r>
            <a:r>
              <a:rPr lang="en-US" dirty="0" err="1" smtClean="0">
                <a:ea typeface="+mn-ea"/>
                <a:cs typeface="+mn-cs"/>
              </a:rPr>
              <a:t>cymh</a:t>
            </a:r>
            <a:r>
              <a:rPr lang="en-US" dirty="0" smtClean="0">
                <a:ea typeface="+mn-ea"/>
                <a:cs typeface="+mn-cs"/>
              </a:rPr>
              <a:t>. </a:t>
            </a:r>
            <a:r>
              <a:rPr lang="en-US" dirty="0" err="1" smtClean="0">
                <a:ea typeface="+mn-ea"/>
                <a:cs typeface="+mn-cs"/>
              </a:rPr>
              <a:t>Lef</a:t>
            </a:r>
            <a:r>
              <a:rPr lang="en-US" dirty="0" smtClean="0">
                <a:ea typeface="+mn-ea"/>
                <a:cs typeface="+mn-cs"/>
              </a:rPr>
              <a:t>. </a:t>
            </a:r>
            <a:r>
              <a:rPr lang="en-US" dirty="0" smtClean="0">
                <a:ea typeface="+mn-ea"/>
                <a:cs typeface="+mn-cs"/>
              </a:rPr>
              <a:t>23:24),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yn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dechrau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gyda</a:t>
            </a:r>
            <a:r>
              <a:rPr lang="en-US" dirty="0" smtClean="0">
                <a:ea typeface="+mn-ea"/>
                <a:cs typeface="+mn-cs"/>
              </a:rPr>
              <a:t> 10 </a:t>
            </a:r>
            <a:r>
              <a:rPr lang="en-US" dirty="0" err="1" smtClean="0">
                <a:ea typeface="+mn-ea"/>
                <a:cs typeface="+mn-cs"/>
              </a:rPr>
              <a:t>diwrnod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o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edifarhau</a:t>
            </a:r>
            <a:r>
              <a:rPr lang="en-US" dirty="0" smtClean="0">
                <a:ea typeface="+mn-ea"/>
                <a:cs typeface="+mn-cs"/>
              </a:rPr>
              <a:t>; </a:t>
            </a:r>
            <a:r>
              <a:rPr lang="en-US" dirty="0" err="1" smtClean="0">
                <a:ea typeface="+mn-ea"/>
                <a:cs typeface="+mn-cs"/>
              </a:rPr>
              <a:t>chwythu’r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i="1" dirty="0" err="1" smtClean="0">
                <a:ea typeface="+mn-ea"/>
                <a:cs typeface="+mn-cs"/>
              </a:rPr>
              <a:t>shofar</a:t>
            </a:r>
            <a:r>
              <a:rPr lang="en-US" dirty="0" smtClean="0">
                <a:ea typeface="+mn-ea"/>
                <a:cs typeface="+mn-cs"/>
              </a:rPr>
              <a:t>;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/>
              <a:t>bwyta</a:t>
            </a:r>
            <a:r>
              <a:rPr lang="en-US" dirty="0" smtClean="0"/>
              <a:t> </a:t>
            </a:r>
            <a:r>
              <a:rPr lang="en-US" dirty="0" err="1" smtClean="0"/>
              <a:t>afalau</a:t>
            </a:r>
            <a:r>
              <a:rPr lang="en-US" dirty="0" smtClean="0"/>
              <a:t> </a:t>
            </a:r>
            <a:r>
              <a:rPr lang="en-US" dirty="0" err="1" smtClean="0"/>
              <a:t>wedi’u</a:t>
            </a:r>
            <a:r>
              <a:rPr lang="en-US" dirty="0" smtClean="0"/>
              <a:t> </a:t>
            </a:r>
            <a:r>
              <a:rPr lang="en-US" dirty="0" err="1" smtClean="0"/>
              <a:t>trochi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dirty="0" err="1" smtClean="0"/>
              <a:t>m</a:t>
            </a:r>
            <a:r>
              <a:rPr lang="en-US" dirty="0" err="1" smtClean="0"/>
              <a:t>êl</a:t>
            </a:r>
            <a:r>
              <a:rPr lang="en-US" dirty="0" smtClean="0">
                <a:ea typeface="+mn-ea"/>
                <a:cs typeface="+mn-cs"/>
              </a:rPr>
              <a:t>.</a:t>
            </a:r>
            <a:endParaRPr lang="en-US" dirty="0" smtClean="0"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  <a:defRPr/>
            </a:pPr>
            <a:r>
              <a:rPr lang="en-US" dirty="0" smtClean="0">
                <a:solidFill>
                  <a:srgbClr val="FFFF00"/>
                </a:solidFill>
              </a:rPr>
              <a:t>	</a:t>
            </a:r>
            <a:r>
              <a:rPr lang="en-US" dirty="0" err="1" smtClean="0">
                <a:solidFill>
                  <a:srgbClr val="FFFF00"/>
                </a:solidFill>
              </a:rPr>
              <a:t>Dydd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Cymod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smtClean="0">
                <a:solidFill>
                  <a:srgbClr val="FFFF00"/>
                </a:solidFill>
              </a:rPr>
              <a:t>(</a:t>
            </a:r>
            <a:r>
              <a:rPr lang="en-US" dirty="0">
                <a:solidFill>
                  <a:srgbClr val="FFFF00"/>
                </a:solidFill>
              </a:rPr>
              <a:t>Yom Kippur) </a:t>
            </a:r>
            <a:r>
              <a:rPr lang="en-US" dirty="0"/>
              <a:t>–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9999"/>
                </a:solidFill>
              </a:rPr>
              <a:t>hydref</a:t>
            </a:r>
            <a:r>
              <a:rPr lang="en-US" dirty="0" smtClean="0"/>
              <a:t>:  </a:t>
            </a:r>
            <a:r>
              <a:rPr lang="en-US" dirty="0" err="1" smtClean="0"/>
              <a:t>diweddu</a:t>
            </a:r>
            <a:r>
              <a:rPr lang="en-US" dirty="0" err="1" smtClean="0"/>
              <a:t>’r</a:t>
            </a:r>
            <a:r>
              <a:rPr lang="en-US" dirty="0" smtClean="0"/>
              <a:t> </a:t>
            </a:r>
            <a:r>
              <a:rPr lang="en-US" dirty="0" err="1" smtClean="0"/>
              <a:t>dyddiau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edifeirwch</a:t>
            </a:r>
            <a:r>
              <a:rPr lang="en-US" dirty="0" smtClean="0"/>
              <a:t> </a:t>
            </a:r>
            <a:r>
              <a:rPr lang="en-US" dirty="0" smtClean="0"/>
              <a:t>. 25</a:t>
            </a:r>
            <a:r>
              <a:rPr lang="en-US" dirty="0" smtClean="0"/>
              <a:t> </a:t>
            </a:r>
            <a:r>
              <a:rPr lang="en-US" dirty="0" err="1" smtClean="0"/>
              <a:t>awr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ymprydio</a:t>
            </a:r>
            <a:r>
              <a:rPr lang="en-US" dirty="0" smtClean="0"/>
              <a:t>, </a:t>
            </a:r>
            <a:r>
              <a:rPr lang="en-US" dirty="0" err="1" smtClean="0"/>
              <a:t>gweddi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mwyn</a:t>
            </a:r>
            <a:r>
              <a:rPr lang="en-US" dirty="0" smtClean="0"/>
              <a:t> </a:t>
            </a:r>
            <a:r>
              <a:rPr lang="en-US" dirty="0" err="1" smtClean="0"/>
              <a:t>ymbil</a:t>
            </a:r>
            <a:r>
              <a:rPr lang="en-US" dirty="0" smtClean="0"/>
              <a:t> am </a:t>
            </a:r>
            <a:r>
              <a:rPr lang="en-US" dirty="0" err="1" smtClean="0"/>
              <a:t>faddeuant</a:t>
            </a:r>
            <a:r>
              <a:rPr lang="en-US" dirty="0" smtClean="0"/>
              <a:t> </a:t>
            </a:r>
            <a:r>
              <a:rPr lang="en-US" dirty="0" err="1" smtClean="0"/>
              <a:t>oddi</a:t>
            </a:r>
            <a:r>
              <a:rPr lang="en-US" dirty="0" smtClean="0"/>
              <a:t> </a:t>
            </a:r>
            <a:r>
              <a:rPr lang="en-US" dirty="0" err="1" smtClean="0"/>
              <a:t>wrth</a:t>
            </a:r>
            <a:r>
              <a:rPr lang="en-US" dirty="0" smtClean="0"/>
              <a:t> </a:t>
            </a:r>
            <a:r>
              <a:rPr lang="en-US" dirty="0" err="1" smtClean="0"/>
              <a:t>pechodau</a:t>
            </a:r>
            <a:endParaRPr lang="en-US" dirty="0" smtClean="0"/>
          </a:p>
          <a:p>
            <a:pPr>
              <a:buNone/>
              <a:defRPr/>
            </a:pPr>
            <a:r>
              <a:rPr lang="en-US" dirty="0" smtClean="0"/>
              <a:t>	(</a:t>
            </a:r>
            <a:r>
              <a:rPr lang="en-US" dirty="0" err="1" smtClean="0"/>
              <a:t>Lef</a:t>
            </a:r>
            <a:r>
              <a:rPr lang="en-US" dirty="0" smtClean="0"/>
              <a:t>. </a:t>
            </a:r>
            <a:r>
              <a:rPr lang="en-US" dirty="0" smtClean="0"/>
              <a:t>16:30-31; 23:27-28, 31-32 –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bwch</a:t>
            </a:r>
            <a:r>
              <a:rPr lang="en-US" dirty="0" smtClean="0"/>
              <a:t> </a:t>
            </a:r>
            <a:r>
              <a:rPr lang="en-US" dirty="0" err="1" smtClean="0"/>
              <a:t>dihangol</a:t>
            </a:r>
            <a:r>
              <a:rPr lang="en-US" dirty="0" smtClean="0"/>
              <a:t>)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Gwyliau</a:t>
            </a:r>
            <a:r>
              <a:rPr lang="en-US" dirty="0" smtClean="0"/>
              <a:t> </a:t>
            </a:r>
            <a:r>
              <a:rPr lang="en-US" dirty="0" err="1" smtClean="0"/>
              <a:t>M</a:t>
            </a:r>
            <a:r>
              <a:rPr lang="en-US" dirty="0" err="1" smtClean="0"/>
              <a:t>yfyrio</a:t>
            </a:r>
            <a:endParaRPr lang="en-US" dirty="0"/>
          </a:p>
        </p:txBody>
      </p:sp>
      <p:pic>
        <p:nvPicPr>
          <p:cNvPr id="10" name="Content Placeholder 9" descr="7. Yom kippur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419600" y="2438400"/>
            <a:ext cx="4495800" cy="3703638"/>
          </a:xfrm>
        </p:spPr>
      </p:pic>
      <p:pic>
        <p:nvPicPr>
          <p:cNvPr id="9" name="Content Placeholder 8" descr="7. holiday_rosh_hashanah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7200" y="1417638"/>
            <a:ext cx="3962400" cy="4191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Gwyliau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 </a:t>
            </a:r>
            <a:r>
              <a:rPr lang="en-US" dirty="0" err="1" smtClean="0"/>
              <a:t>Eraill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	Hanukkah </a:t>
            </a: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(</a:t>
            </a:r>
            <a:r>
              <a:rPr lang="en-US" dirty="0" err="1" smtClean="0">
                <a:solidFill>
                  <a:srgbClr val="FFFF00"/>
                </a:solidFill>
                <a:ea typeface="+mn-ea"/>
                <a:cs typeface="+mn-cs"/>
              </a:rPr>
              <a:t>Gwyl</a:t>
            </a: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+mn-ea"/>
                <a:cs typeface="+mn-cs"/>
              </a:rPr>
              <a:t>y</a:t>
            </a: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ea typeface="+mn-ea"/>
                <a:cs typeface="+mn-cs"/>
              </a:rPr>
              <a:t>Goleuni</a:t>
            </a: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)</a:t>
            </a: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: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smtClean="0">
                <a:ea typeface="+mn-ea"/>
                <a:cs typeface="+mn-cs"/>
              </a:rPr>
              <a:t>8</a:t>
            </a:r>
            <a:r>
              <a:rPr lang="en-US" dirty="0" smtClean="0"/>
              <a:t> </a:t>
            </a:r>
            <a:r>
              <a:rPr lang="en-US" dirty="0" err="1" smtClean="0">
                <a:ea typeface="+mn-ea"/>
                <a:cs typeface="+mn-cs"/>
              </a:rPr>
              <a:t>diwrnod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i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ddathu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ailgysegru’r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Deml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gan</a:t>
            </a:r>
            <a:r>
              <a:rPr lang="en-US" dirty="0" smtClean="0">
                <a:ea typeface="+mn-ea"/>
                <a:cs typeface="+mn-cs"/>
              </a:rPr>
              <a:t> yr </a:t>
            </a:r>
            <a:r>
              <a:rPr lang="en-US" dirty="0" err="1" smtClean="0">
                <a:ea typeface="+mn-ea"/>
                <a:cs typeface="+mn-cs"/>
              </a:rPr>
              <a:t>Hasmoneaid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yn</a:t>
            </a:r>
            <a:r>
              <a:rPr lang="en-US" dirty="0" smtClean="0">
                <a:ea typeface="+mn-ea"/>
                <a:cs typeface="+mn-cs"/>
              </a:rPr>
              <a:t> 165 CC. </a:t>
            </a:r>
            <a:r>
              <a:rPr lang="en-US" dirty="0" err="1" smtClean="0">
                <a:ea typeface="+mn-ea"/>
                <a:cs typeface="+mn-cs"/>
              </a:rPr>
              <a:t>Goleuni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yn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goresgyn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y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tywyllwch</a:t>
            </a:r>
            <a:r>
              <a:rPr lang="en-US" dirty="0" smtClean="0">
                <a:ea typeface="+mn-ea"/>
                <a:cs typeface="+mn-cs"/>
              </a:rPr>
              <a:t>: bob </a:t>
            </a:r>
            <a:r>
              <a:rPr lang="en-US" dirty="0" err="1" smtClean="0">
                <a:ea typeface="+mn-ea"/>
                <a:cs typeface="+mn-cs"/>
              </a:rPr>
              <a:t>diwrnod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 err="1" smtClean="0">
                <a:ea typeface="+mn-ea"/>
                <a:cs typeface="+mn-cs"/>
              </a:rPr>
              <a:t>mae</a:t>
            </a:r>
            <a:r>
              <a:rPr lang="en-US" dirty="0" err="1" smtClean="0"/>
              <a:t>’r</a:t>
            </a:r>
            <a:r>
              <a:rPr lang="en-US" dirty="0" smtClean="0"/>
              <a:t> </a:t>
            </a:r>
            <a:r>
              <a:rPr lang="en-US" dirty="0" err="1" smtClean="0"/>
              <a:t>addolwyr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cynnau</a:t>
            </a:r>
            <a:r>
              <a:rPr lang="en-US" dirty="0" smtClean="0"/>
              <a:t> </a:t>
            </a:r>
            <a:r>
              <a:rPr lang="en-US" dirty="0" err="1" smtClean="0"/>
              <a:t>cannwyll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i="1" dirty="0" smtClean="0">
                <a:ea typeface="+mn-ea"/>
                <a:cs typeface="+mn-cs"/>
              </a:rPr>
              <a:t>menorah.</a:t>
            </a:r>
            <a:endParaRPr lang="en-US" dirty="0" smtClean="0"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5" name="Content Placeholder 8" descr="images.jpe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648200" y="1600200"/>
            <a:ext cx="403859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16979900" algn="ctr" rotWithShape="0">
              <a:srgbClr val="000000">
                <a:alpha val="75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Gwyliau</a:t>
            </a:r>
            <a:r>
              <a:rPr lang="en-US" dirty="0" smtClean="0"/>
              <a:t> </a:t>
            </a:r>
            <a:r>
              <a:rPr lang="en-US" dirty="0" err="1" smtClean="0"/>
              <a:t>Iddewig</a:t>
            </a:r>
            <a:r>
              <a:rPr lang="en-US" dirty="0" smtClean="0"/>
              <a:t> </a:t>
            </a:r>
            <a:r>
              <a:rPr lang="en-US" dirty="0" err="1" smtClean="0"/>
              <a:t>Eraill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  <a:defRPr/>
            </a:pPr>
            <a:r>
              <a:rPr lang="en-US" dirty="0" smtClean="0">
                <a:solidFill>
                  <a:srgbClr val="FFFF00"/>
                </a:solidFill>
              </a:rPr>
              <a:t>	Purim </a:t>
            </a:r>
            <a:r>
              <a:rPr lang="en-US" dirty="0" smtClean="0">
                <a:solidFill>
                  <a:srgbClr val="FFFF00"/>
                </a:solidFill>
              </a:rPr>
              <a:t>(</a:t>
            </a:r>
            <a:r>
              <a:rPr lang="en-US" dirty="0" err="1" smtClean="0">
                <a:solidFill>
                  <a:srgbClr val="FFFF00"/>
                </a:solidFill>
              </a:rPr>
              <a:t>gwanwyn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h.y</a:t>
            </a:r>
            <a:r>
              <a:rPr lang="en-US" dirty="0" smtClean="0">
                <a:solidFill>
                  <a:srgbClr val="FFFF00"/>
                </a:solidFill>
              </a:rPr>
              <a:t>. </a:t>
            </a:r>
            <a:r>
              <a:rPr lang="en-US" dirty="0" err="1" smtClean="0">
                <a:solidFill>
                  <a:srgbClr val="FFFF00"/>
                </a:solidFill>
              </a:rPr>
              <a:t>a</a:t>
            </a:r>
            <a:r>
              <a:rPr lang="en-US" dirty="0" err="1" smtClean="0">
                <a:solidFill>
                  <a:srgbClr val="FFFF00"/>
                </a:solidFill>
              </a:rPr>
              <a:t>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deuddegfed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mis</a:t>
            </a:r>
            <a:r>
              <a:rPr lang="en-US" dirty="0" smtClean="0">
                <a:solidFill>
                  <a:srgbClr val="FFFF00"/>
                </a:solidFill>
              </a:rPr>
              <a:t>)</a:t>
            </a:r>
            <a:r>
              <a:rPr lang="en-US" dirty="0">
                <a:solidFill>
                  <a:srgbClr val="FFFF00"/>
                </a:solidFill>
              </a:rPr>
              <a:t>:</a:t>
            </a:r>
            <a:r>
              <a:rPr lang="en-US" dirty="0" smtClean="0"/>
              <a:t> </a:t>
            </a:r>
            <a:r>
              <a:rPr lang="en-US" dirty="0" err="1" smtClean="0"/>
              <a:t>dathlu</a:t>
            </a:r>
            <a:r>
              <a:rPr lang="en-US" dirty="0" smtClean="0"/>
              <a:t> </a:t>
            </a:r>
            <a:r>
              <a:rPr lang="en-US" dirty="0" err="1" smtClean="0"/>
              <a:t>gwaredigaeth</a:t>
            </a:r>
            <a:r>
              <a:rPr lang="en-US" dirty="0" smtClean="0"/>
              <a:t> yr </a:t>
            </a:r>
            <a:r>
              <a:rPr lang="en-US" dirty="0" err="1" smtClean="0"/>
              <a:t>Iddewon</a:t>
            </a:r>
            <a:r>
              <a:rPr lang="en-US" dirty="0" smtClean="0"/>
              <a:t> </a:t>
            </a:r>
            <a:r>
              <a:rPr lang="en-US" dirty="0" err="1" smtClean="0"/>
              <a:t>o</a:t>
            </a:r>
            <a:r>
              <a:rPr lang="en-US" dirty="0" smtClean="0"/>
              <a:t> </a:t>
            </a:r>
            <a:r>
              <a:rPr lang="en-US" dirty="0" err="1" smtClean="0"/>
              <a:t>gaethiwed</a:t>
            </a:r>
            <a:r>
              <a:rPr lang="en-US" dirty="0" smtClean="0"/>
              <a:t> </a:t>
            </a:r>
            <a:r>
              <a:rPr lang="en-US" dirty="0" err="1" smtClean="0"/>
              <a:t>brenin</a:t>
            </a:r>
            <a:r>
              <a:rPr lang="en-US" dirty="0" smtClean="0"/>
              <a:t> Persia (</a:t>
            </a:r>
            <a:r>
              <a:rPr lang="en-US" dirty="0" err="1" smtClean="0"/>
              <a:t>Llyfr</a:t>
            </a:r>
            <a:r>
              <a:rPr lang="en-US" dirty="0" smtClean="0"/>
              <a:t> </a:t>
            </a:r>
            <a:r>
              <a:rPr lang="en-US" dirty="0"/>
              <a:t>Esther).</a:t>
            </a:r>
            <a:r>
              <a:rPr lang="en-US" dirty="0" smtClean="0"/>
              <a:t> </a:t>
            </a:r>
            <a:r>
              <a:rPr lang="en-US" dirty="0" err="1" smtClean="0"/>
              <a:t>Darlleni</a:t>
            </a:r>
            <a:r>
              <a:rPr lang="en-US" dirty="0" err="1" smtClean="0"/>
              <a:t>r</a:t>
            </a:r>
            <a:r>
              <a:rPr lang="en-US" dirty="0" smtClean="0"/>
              <a:t> </a:t>
            </a:r>
            <a:r>
              <a:rPr lang="en-US" dirty="0" err="1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sgr</a:t>
            </a:r>
            <a:r>
              <a:rPr lang="en-US" dirty="0" err="1" smtClean="0"/>
              <a:t>ôl</a:t>
            </a:r>
            <a:r>
              <a:rPr lang="en-US" dirty="0" smtClean="0"/>
              <a:t> 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gyhoeddus</a:t>
            </a:r>
            <a:r>
              <a:rPr lang="en-US" dirty="0" smtClean="0"/>
              <a:t> bob bore a </a:t>
            </a:r>
            <a:r>
              <a:rPr lang="en-US" dirty="0" err="1" smtClean="0"/>
              <a:t>hwyr</a:t>
            </a:r>
            <a:r>
              <a:rPr lang="en-US" dirty="0" smtClean="0"/>
              <a:t>. </a:t>
            </a:r>
            <a:r>
              <a:rPr lang="en-US" dirty="0" err="1" smtClean="0"/>
              <a:t>Gwneud</a:t>
            </a:r>
            <a:r>
              <a:rPr lang="en-US" dirty="0" smtClean="0"/>
              <a:t> </a:t>
            </a:r>
            <a:r>
              <a:rPr lang="en-US" dirty="0" err="1" smtClean="0"/>
              <a:t>swn</a:t>
            </a:r>
            <a:r>
              <a:rPr lang="en-US" dirty="0" smtClean="0"/>
              <a:t> </a:t>
            </a:r>
            <a:r>
              <a:rPr lang="en-US" dirty="0" err="1" smtClean="0"/>
              <a:t>wrth</a:t>
            </a:r>
            <a:r>
              <a:rPr lang="en-US" dirty="0" smtClean="0"/>
              <a:t> </a:t>
            </a:r>
            <a:r>
              <a:rPr lang="en-US" dirty="0" err="1" smtClean="0"/>
              <a:t>ynganu’r</a:t>
            </a:r>
            <a:r>
              <a:rPr lang="en-US" dirty="0" smtClean="0"/>
              <a:t> </a:t>
            </a:r>
            <a:r>
              <a:rPr lang="en-US" dirty="0" err="1" smtClean="0"/>
              <a:t>gair</a:t>
            </a:r>
            <a:r>
              <a:rPr lang="en-US" dirty="0" smtClean="0"/>
              <a:t> </a:t>
            </a:r>
            <a:r>
              <a:rPr lang="en-US" dirty="0"/>
              <a:t>‘Haman’</a:t>
            </a:r>
            <a:r>
              <a:rPr lang="en-US" dirty="0" smtClean="0"/>
              <a:t>.</a:t>
            </a:r>
          </a:p>
          <a:p>
            <a:pPr>
              <a:buNone/>
              <a:defRPr/>
            </a:pPr>
            <a:r>
              <a:rPr lang="en-US" dirty="0" smtClean="0"/>
              <a:t>	</a:t>
            </a:r>
            <a:r>
              <a:rPr lang="en-US" dirty="0" smtClean="0">
                <a:solidFill>
                  <a:srgbClr val="FFFF00"/>
                </a:solidFill>
              </a:rPr>
              <a:t>‘A </a:t>
            </a:r>
            <a:r>
              <a:rPr lang="en-US" dirty="0" err="1" smtClean="0">
                <a:solidFill>
                  <a:srgbClr val="FFFF00"/>
                </a:solidFill>
              </a:rPr>
              <a:t>gorffwysodd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pawb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pedwerydd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diwrnod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ddeg</a:t>
            </a:r>
            <a:r>
              <a:rPr lang="en-US" dirty="0" smtClean="0">
                <a:solidFill>
                  <a:srgbClr val="FFFF00"/>
                </a:solidFill>
              </a:rPr>
              <a:t> ac </a:t>
            </a:r>
            <a:r>
              <a:rPr lang="en-US" dirty="0" err="1" smtClean="0">
                <a:solidFill>
                  <a:srgbClr val="FFFF00"/>
                </a:solidFill>
              </a:rPr>
              <a:t>fe’i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gwnaethpwyd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yn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ddiwrnod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ddathlu</a:t>
            </a:r>
            <a:r>
              <a:rPr lang="en-US" dirty="0" smtClean="0">
                <a:solidFill>
                  <a:srgbClr val="FFFF00"/>
                </a:solidFill>
              </a:rPr>
              <a:t> a </a:t>
            </a:r>
            <a:r>
              <a:rPr lang="en-US" dirty="0" err="1" smtClean="0">
                <a:solidFill>
                  <a:srgbClr val="FFFF00"/>
                </a:solidFill>
              </a:rPr>
              <a:t>gwledda</a:t>
            </a:r>
            <a:r>
              <a:rPr lang="en-US" dirty="0" smtClean="0">
                <a:solidFill>
                  <a:srgbClr val="FFFF00"/>
                </a:solidFill>
              </a:rPr>
              <a:t>’ </a:t>
            </a:r>
            <a:r>
              <a:rPr lang="en-US" dirty="0" smtClean="0">
                <a:solidFill>
                  <a:srgbClr val="FFFF00"/>
                </a:solidFill>
              </a:rPr>
              <a:t>(Esther 9:19)</a:t>
            </a:r>
          </a:p>
          <a:p>
            <a:pPr>
              <a:buNone/>
              <a:defRPr/>
            </a:pPr>
            <a:r>
              <a:rPr lang="en-US" dirty="0" smtClean="0"/>
              <a:t>	</a:t>
            </a:r>
            <a:r>
              <a:rPr lang="en-US" dirty="0" err="1" smtClean="0"/>
              <a:t>Amgylchfyd</a:t>
            </a:r>
            <a:r>
              <a:rPr lang="en-US" dirty="0" smtClean="0"/>
              <a:t> </a:t>
            </a:r>
            <a:r>
              <a:rPr lang="en-US" dirty="0" err="1" smtClean="0"/>
              <a:t>carnifal</a:t>
            </a:r>
            <a:r>
              <a:rPr lang="en-US" dirty="0" smtClean="0"/>
              <a:t> (</a:t>
            </a:r>
            <a:r>
              <a:rPr lang="en-US" dirty="0" err="1" smtClean="0"/>
              <a:t>yn</a:t>
            </a:r>
            <a:r>
              <a:rPr lang="en-US" dirty="0" smtClean="0"/>
              <a:t> </a:t>
            </a:r>
            <a:r>
              <a:rPr lang="en-US" dirty="0" err="1" smtClean="0"/>
              <a:t>enwedig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dirty="0" err="1" smtClean="0"/>
              <a:t>gwledydd</a:t>
            </a:r>
            <a:r>
              <a:rPr lang="en-US" dirty="0" smtClean="0"/>
              <a:t> </a:t>
            </a:r>
            <a:r>
              <a:rPr lang="en-US" dirty="0" err="1" smtClean="0"/>
              <a:t>Catholig</a:t>
            </a:r>
            <a:r>
              <a:rPr lang="en-US" dirty="0" smtClean="0"/>
              <a:t>)</a:t>
            </a:r>
            <a:r>
              <a:rPr lang="en-US" dirty="0" smtClean="0"/>
              <a:t>,</a:t>
            </a:r>
            <a:r>
              <a:rPr lang="en-US" dirty="0" smtClean="0"/>
              <a:t> a </a:t>
            </a:r>
            <a:r>
              <a:rPr lang="en-US" dirty="0" err="1" smtClean="0"/>
              <a:t>rhoddion</a:t>
            </a:r>
            <a:r>
              <a:rPr lang="en-US" dirty="0" smtClean="0"/>
              <a:t> </a:t>
            </a:r>
            <a:r>
              <a:rPr lang="en-US" dirty="0" err="1" smtClean="0"/>
              <a:t>i’r</a:t>
            </a:r>
            <a:r>
              <a:rPr lang="en-US" dirty="0" smtClean="0"/>
              <a:t> </a:t>
            </a:r>
            <a:r>
              <a:rPr lang="en-US" dirty="0" err="1" smtClean="0"/>
              <a:t>tlodion</a:t>
            </a:r>
            <a:r>
              <a:rPr lang="en-US" dirty="0" smtClean="0"/>
              <a:t>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Dathlu</a:t>
            </a:r>
            <a:r>
              <a:rPr lang="en-US" dirty="0" smtClean="0"/>
              <a:t> Purim</a:t>
            </a:r>
            <a:endParaRPr lang="en-US" dirty="0"/>
          </a:p>
        </p:txBody>
      </p:sp>
      <p:pic>
        <p:nvPicPr>
          <p:cNvPr id="7" name="Content Placeholder 6" descr="7. Purim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514738"/>
            <a:ext cx="4038600" cy="2696887"/>
          </a:xfrm>
        </p:spPr>
      </p:pic>
      <p:pic>
        <p:nvPicPr>
          <p:cNvPr id="8" name="Content Placeholder 7" descr="7. Purim celebrations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984</Words>
  <Application>Microsoft Macintosh PowerPoint</Application>
  <PresentationFormat>On-screen Show (4:3)</PresentationFormat>
  <Paragraphs>77</Paragraphs>
  <Slides>18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Addoliad ac Ysbrydolrwydd Iddewig</vt:lpstr>
      <vt:lpstr>Y Calendar Iddewig</vt:lpstr>
      <vt:lpstr>Saboth</vt:lpstr>
      <vt:lpstr>Saboth</vt:lpstr>
      <vt:lpstr>Goleuo Canhwyllau’r Saboth</vt:lpstr>
      <vt:lpstr>Slide 6</vt:lpstr>
      <vt:lpstr>Gwyl y Pererin: Pasg </vt:lpstr>
      <vt:lpstr>Pasg</vt:lpstr>
      <vt:lpstr>Gwledd y Pasg</vt:lpstr>
      <vt:lpstr>Haggadah y Pasg</vt:lpstr>
      <vt:lpstr>Gwyl y Pererin: Shavuot</vt:lpstr>
      <vt:lpstr>Gwyl Pererin: Sukkot</vt:lpstr>
      <vt:lpstr>Sukkot</vt:lpstr>
      <vt:lpstr>Gwyliau Iddewig: Gwyliau Myfyrio</vt:lpstr>
      <vt:lpstr>Gwyliau Myfyrio</vt:lpstr>
      <vt:lpstr>Gwyliau Iddewig Eraill</vt:lpstr>
      <vt:lpstr>Gwyliau Iddewig Eraill</vt:lpstr>
      <vt:lpstr>Dathlu Purim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Jewish Worship and Spirituality</dc:title>
  <dc:creator>Catrin Williams</dc:creator>
  <cp:lastModifiedBy>Catrin Williams</cp:lastModifiedBy>
  <cp:revision>28</cp:revision>
  <dcterms:created xsi:type="dcterms:W3CDTF">2013-12-07T21:15:32Z</dcterms:created>
  <dcterms:modified xsi:type="dcterms:W3CDTF">2013-12-07T22:04:03Z</dcterms:modified>
</cp:coreProperties>
</file>